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78" r:id="rId5"/>
  </p:sldMasterIdLst>
  <p:notesMasterIdLst>
    <p:notesMasterId r:id="rId87"/>
  </p:notesMasterIdLst>
  <p:handoutMasterIdLst>
    <p:handoutMasterId r:id="rId88"/>
  </p:handoutMasterIdLst>
  <p:sldIdLst>
    <p:sldId id="1094" r:id="rId6"/>
    <p:sldId id="1035" r:id="rId7"/>
    <p:sldId id="1023" r:id="rId8"/>
    <p:sldId id="1024" r:id="rId9"/>
    <p:sldId id="1025" r:id="rId10"/>
    <p:sldId id="1026" r:id="rId11"/>
    <p:sldId id="1038" r:id="rId12"/>
    <p:sldId id="1027" r:id="rId13"/>
    <p:sldId id="1029" r:id="rId14"/>
    <p:sldId id="1028" r:id="rId15"/>
    <p:sldId id="1031" r:id="rId16"/>
    <p:sldId id="1032" r:id="rId17"/>
    <p:sldId id="1033" r:id="rId18"/>
    <p:sldId id="1030" r:id="rId19"/>
    <p:sldId id="1036" r:id="rId20"/>
    <p:sldId id="1034" r:id="rId21"/>
    <p:sldId id="1037" r:id="rId22"/>
    <p:sldId id="1039" r:id="rId23"/>
    <p:sldId id="1042" r:id="rId24"/>
    <p:sldId id="1043" r:id="rId25"/>
    <p:sldId id="1044" r:id="rId26"/>
    <p:sldId id="1045" r:id="rId27"/>
    <p:sldId id="1046" r:id="rId28"/>
    <p:sldId id="1047" r:id="rId29"/>
    <p:sldId id="1048" r:id="rId30"/>
    <p:sldId id="1049" r:id="rId31"/>
    <p:sldId id="1051" r:id="rId32"/>
    <p:sldId id="958" r:id="rId33"/>
    <p:sldId id="1091" r:id="rId34"/>
    <p:sldId id="1102" r:id="rId35"/>
    <p:sldId id="1092" r:id="rId36"/>
    <p:sldId id="1090" r:id="rId37"/>
    <p:sldId id="1053" r:id="rId38"/>
    <p:sldId id="1101" r:id="rId39"/>
    <p:sldId id="1054" r:id="rId40"/>
    <p:sldId id="1098" r:id="rId41"/>
    <p:sldId id="1100" r:id="rId42"/>
    <p:sldId id="1099" r:id="rId43"/>
    <p:sldId id="1103" r:id="rId44"/>
    <p:sldId id="1055" r:id="rId45"/>
    <p:sldId id="1056" r:id="rId46"/>
    <p:sldId id="1057" r:id="rId47"/>
    <p:sldId id="1058" r:id="rId48"/>
    <p:sldId id="1059" r:id="rId49"/>
    <p:sldId id="1060" r:id="rId50"/>
    <p:sldId id="1061" r:id="rId51"/>
    <p:sldId id="1062" r:id="rId52"/>
    <p:sldId id="1063" r:id="rId53"/>
    <p:sldId id="1065" r:id="rId54"/>
    <p:sldId id="1066" r:id="rId55"/>
    <p:sldId id="1068" r:id="rId56"/>
    <p:sldId id="1069" r:id="rId57"/>
    <p:sldId id="1070" r:id="rId58"/>
    <p:sldId id="1095" r:id="rId59"/>
    <p:sldId id="1096" r:id="rId60"/>
    <p:sldId id="1071" r:id="rId61"/>
    <p:sldId id="1097" r:id="rId62"/>
    <p:sldId id="872" r:id="rId63"/>
    <p:sldId id="1073" r:id="rId64"/>
    <p:sldId id="1074" r:id="rId65"/>
    <p:sldId id="1076" r:id="rId66"/>
    <p:sldId id="1093" r:id="rId67"/>
    <p:sldId id="1104" r:id="rId68"/>
    <p:sldId id="1105" r:id="rId69"/>
    <p:sldId id="1106" r:id="rId70"/>
    <p:sldId id="1107" r:id="rId71"/>
    <p:sldId id="1108" r:id="rId72"/>
    <p:sldId id="1077" r:id="rId73"/>
    <p:sldId id="1078" r:id="rId74"/>
    <p:sldId id="1079" r:id="rId75"/>
    <p:sldId id="1080" r:id="rId76"/>
    <p:sldId id="1081" r:id="rId77"/>
    <p:sldId id="1082" r:id="rId78"/>
    <p:sldId id="1083" r:id="rId79"/>
    <p:sldId id="1084" r:id="rId80"/>
    <p:sldId id="1085" r:id="rId81"/>
    <p:sldId id="1086" r:id="rId82"/>
    <p:sldId id="1088" r:id="rId83"/>
    <p:sldId id="1089" r:id="rId84"/>
    <p:sldId id="1109" r:id="rId85"/>
    <p:sldId id="996" r:id="rId86"/>
  </p:sldIdLst>
  <p:sldSz cx="9144000" cy="5143500" type="screen16x9"/>
  <p:notesSz cx="6797675" cy="9926638"/>
  <p:embeddedFontLst>
    <p:embeddedFont>
      <p:font typeface="MS PGothic" panose="020B0600070205080204" pitchFamily="34" charset="-128"/>
      <p:regular r:id="rId89"/>
    </p:embeddedFont>
    <p:embeddedFont>
      <p:font typeface="HP Simplified" panose="020B0604020202020204" charset="-70"/>
      <p:regular r:id="rId90"/>
      <p:bold r:id="rId91"/>
      <p:italic r:id="rId92"/>
      <p:boldItalic r:id="rId93"/>
    </p:embeddedFont>
    <p:embeddedFont>
      <p:font typeface="Calibri" panose="020F0502020204030204" pitchFamily="34" charset="0"/>
      <p:regular r:id="rId94"/>
      <p:bold r:id="rId95"/>
      <p:italic r:id="rId96"/>
      <p:boldItalic r:id="rId97"/>
    </p:embeddedFont>
    <p:embeddedFont>
      <p:font typeface="Century Gothic" panose="020B0502020202020204" pitchFamily="34" charset="0"/>
      <p:regular r:id="rId98"/>
      <p:bold r:id="rId99"/>
      <p:italic r:id="rId100"/>
      <p:boldItalic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lana Rožėnė" initials="RR" lastIdx="0" clrIdx="0">
    <p:extLst>
      <p:ext uri="{19B8F6BF-5375-455C-9EA6-DF929625EA0E}">
        <p15:presenceInfo xmlns:p15="http://schemas.microsoft.com/office/powerpoint/2012/main" userId="Ruslana Rožėnė"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C2A"/>
    <a:srgbClr val="161F28"/>
    <a:srgbClr val="6798CD"/>
    <a:srgbClr val="2D3E5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4707" autoAdjust="0"/>
  </p:normalViewPr>
  <p:slideViewPr>
    <p:cSldViewPr>
      <p:cViewPr varScale="1">
        <p:scale>
          <a:sx n="97" d="100"/>
          <a:sy n="97" d="100"/>
        </p:scale>
        <p:origin x="732"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344"/>
    </p:cViewPr>
  </p:sorterViewPr>
  <p:notesViewPr>
    <p:cSldViewPr>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6C008-213C-442E-94AF-74B21B263718}" type="doc">
      <dgm:prSet loTypeId="urn:microsoft.com/office/officeart/2005/8/layout/process1" loCatId="process" qsTypeId="urn:microsoft.com/office/officeart/2005/8/quickstyle/simple1" qsCatId="simple" csTypeId="urn:microsoft.com/office/officeart/2005/8/colors/accent1_3" csCatId="accent1" phldr="1"/>
      <dgm:spPr/>
      <dgm:t>
        <a:bodyPr/>
        <a:lstStyle/>
        <a:p>
          <a:endParaRPr lang="lt-LT"/>
        </a:p>
      </dgm:t>
    </dgm:pt>
    <dgm:pt modelId="{76989857-95DB-4749-8659-B50EAAD30FAD}">
      <dgm:prSet phldrT="[Text]"/>
      <dgm:spPr>
        <a:solidFill>
          <a:schemeClr val="accent2"/>
        </a:solidFill>
      </dgm:spPr>
      <dgm:t>
        <a:bodyPr/>
        <a:lstStyle/>
        <a:p>
          <a:pPr>
            <a:lnSpc>
              <a:spcPct val="100000"/>
            </a:lnSpc>
            <a:spcAft>
              <a:spcPts val="1200"/>
            </a:spcAft>
          </a:pPr>
          <a:r>
            <a:rPr lang="lt-LT" b="1" dirty="0" smtClean="0">
              <a:solidFill>
                <a:schemeClr val="bg1"/>
              </a:solidFill>
              <a:latin typeface="+mj-lt"/>
            </a:rPr>
            <a:t>Paraiška</a:t>
          </a:r>
          <a:r>
            <a:rPr lang="lt-LT" b="1" baseline="0" dirty="0" smtClean="0">
              <a:solidFill>
                <a:schemeClr val="bg1"/>
              </a:solidFill>
              <a:latin typeface="+mj-lt"/>
            </a:rPr>
            <a:t> </a:t>
          </a:r>
          <a:endParaRPr lang="lt-LT" b="1" dirty="0">
            <a:solidFill>
              <a:schemeClr val="bg1"/>
            </a:solidFill>
            <a:latin typeface="+mj-lt"/>
          </a:endParaRPr>
        </a:p>
      </dgm:t>
    </dgm:pt>
    <dgm:pt modelId="{2290FAC2-8943-489D-8643-A18450E09EB0}" type="parTrans" cxnId="{FB87982C-04CD-415E-BEC1-E138F7CD38A6}">
      <dgm:prSet/>
      <dgm:spPr/>
      <dgm:t>
        <a:bodyPr/>
        <a:lstStyle/>
        <a:p>
          <a:endParaRPr lang="lt-LT"/>
        </a:p>
      </dgm:t>
    </dgm:pt>
    <dgm:pt modelId="{F7B2F50E-4B8D-469E-A967-2830AC2DEB1E}" type="sibTrans" cxnId="{FB87982C-04CD-415E-BEC1-E138F7CD38A6}">
      <dgm:prSet/>
      <dgm:spPr>
        <a:solidFill>
          <a:schemeClr val="accent1"/>
        </a:solidFill>
      </dgm:spPr>
      <dgm:t>
        <a:bodyPr/>
        <a:lstStyle/>
        <a:p>
          <a:endParaRPr lang="lt-LT" dirty="0"/>
        </a:p>
      </dgm:t>
    </dgm:pt>
    <dgm:pt modelId="{4E02CAB4-AF08-4878-B5BC-3D4CFDAFBF44}">
      <dgm:prSet phldrT="[Text]"/>
      <dgm:spPr>
        <a:solidFill>
          <a:schemeClr val="accent4"/>
        </a:solidFill>
      </dgm:spPr>
      <dgm:t>
        <a:bodyPr/>
        <a:lstStyle/>
        <a:p>
          <a:pPr>
            <a:lnSpc>
              <a:spcPct val="100000"/>
            </a:lnSpc>
            <a:spcAft>
              <a:spcPts val="1200"/>
            </a:spcAft>
          </a:pPr>
          <a:r>
            <a:rPr lang="lt-LT" b="1" dirty="0" smtClean="0">
              <a:solidFill>
                <a:schemeClr val="bg1"/>
              </a:solidFill>
              <a:latin typeface="+mj-lt"/>
            </a:rPr>
            <a:t>Paraiškos</a:t>
          </a:r>
          <a:r>
            <a:rPr lang="lt-LT" b="1" baseline="0" dirty="0" smtClean="0">
              <a:solidFill>
                <a:schemeClr val="bg1"/>
              </a:solidFill>
              <a:latin typeface="+mj-lt"/>
            </a:rPr>
            <a:t> vertinimas</a:t>
          </a:r>
        </a:p>
      </dgm:t>
    </dgm:pt>
    <dgm:pt modelId="{FEB0C838-4DD1-4796-A8F0-A34D3536994E}" type="parTrans" cxnId="{4A262A38-6A53-48F8-B652-D0415CB0C5A8}">
      <dgm:prSet/>
      <dgm:spPr/>
      <dgm:t>
        <a:bodyPr/>
        <a:lstStyle/>
        <a:p>
          <a:endParaRPr lang="lt-LT"/>
        </a:p>
      </dgm:t>
    </dgm:pt>
    <dgm:pt modelId="{C5DAAA78-D5C8-42F3-B553-FF2251C3F7AB}" type="sibTrans" cxnId="{4A262A38-6A53-48F8-B652-D0415CB0C5A8}">
      <dgm:prSet/>
      <dgm:spPr>
        <a:solidFill>
          <a:schemeClr val="accent1"/>
        </a:solidFill>
      </dgm:spPr>
      <dgm:t>
        <a:bodyPr/>
        <a:lstStyle/>
        <a:p>
          <a:endParaRPr lang="lt-LT" dirty="0"/>
        </a:p>
      </dgm:t>
    </dgm:pt>
    <dgm:pt modelId="{5E4FA1E1-24EC-4EBE-80AB-13A936DB5417}">
      <dgm:prSet phldrT="[Text]"/>
      <dgm:spPr>
        <a:solidFill>
          <a:schemeClr val="accent3"/>
        </a:solidFill>
      </dgm:spPr>
      <dgm:t>
        <a:bodyPr/>
        <a:lstStyle/>
        <a:p>
          <a:pPr>
            <a:lnSpc>
              <a:spcPct val="100000"/>
            </a:lnSpc>
            <a:spcAft>
              <a:spcPts val="1200"/>
            </a:spcAft>
          </a:pPr>
          <a:r>
            <a:rPr lang="lt-LT" b="1" dirty="0" smtClean="0">
              <a:solidFill>
                <a:schemeClr val="bg1"/>
              </a:solidFill>
              <a:latin typeface="+mj-lt"/>
            </a:rPr>
            <a:t>Baigiamojo vertinimo aptarimas</a:t>
          </a:r>
          <a:endParaRPr lang="lt-LT" b="1" dirty="0">
            <a:solidFill>
              <a:schemeClr val="bg1"/>
            </a:solidFill>
            <a:latin typeface="+mj-lt"/>
          </a:endParaRPr>
        </a:p>
      </dgm:t>
    </dgm:pt>
    <dgm:pt modelId="{036E999F-0EE7-403E-8BE4-F0CB4FA6B3C0}" type="parTrans" cxnId="{C035F917-8D81-4280-A90B-0D4B4C5D7D7C}">
      <dgm:prSet/>
      <dgm:spPr/>
      <dgm:t>
        <a:bodyPr/>
        <a:lstStyle/>
        <a:p>
          <a:endParaRPr lang="lt-LT"/>
        </a:p>
      </dgm:t>
    </dgm:pt>
    <dgm:pt modelId="{533B92CB-976F-4220-AFFE-E3EB5A5D900F}" type="sibTrans" cxnId="{C035F917-8D81-4280-A90B-0D4B4C5D7D7C}">
      <dgm:prSet/>
      <dgm:spPr>
        <a:solidFill>
          <a:schemeClr val="accent1"/>
        </a:solidFill>
      </dgm:spPr>
      <dgm:t>
        <a:bodyPr/>
        <a:lstStyle/>
        <a:p>
          <a:endParaRPr lang="lt-LT" dirty="0"/>
        </a:p>
      </dgm:t>
    </dgm:pt>
    <dgm:pt modelId="{B19EEB63-778B-4C84-B1D1-043A3B940675}">
      <dgm:prSet phldrT="[Text]"/>
      <dgm:spPr>
        <a:solidFill>
          <a:schemeClr val="accent5"/>
        </a:solidFill>
      </dgm:spPr>
      <dgm:t>
        <a:bodyPr/>
        <a:lstStyle/>
        <a:p>
          <a:pPr>
            <a:lnSpc>
              <a:spcPct val="100000"/>
            </a:lnSpc>
            <a:spcAft>
              <a:spcPts val="1200"/>
            </a:spcAft>
          </a:pPr>
          <a:r>
            <a:rPr lang="lt-LT" b="1" dirty="0" smtClean="0">
              <a:solidFill>
                <a:schemeClr val="bg1"/>
              </a:solidFill>
              <a:latin typeface="+mj-lt"/>
            </a:rPr>
            <a:t>Projekto sutartis</a:t>
          </a:r>
          <a:endParaRPr lang="lt-LT" b="1" dirty="0">
            <a:solidFill>
              <a:schemeClr val="bg1"/>
            </a:solidFill>
            <a:latin typeface="+mj-lt"/>
          </a:endParaRPr>
        </a:p>
      </dgm:t>
    </dgm:pt>
    <dgm:pt modelId="{9FF478F2-3CC6-4F06-9131-C5C8328E5706}" type="sibTrans" cxnId="{2C9919FB-816D-4325-B24D-615781FF7E8D}">
      <dgm:prSet/>
      <dgm:spPr/>
      <dgm:t>
        <a:bodyPr/>
        <a:lstStyle/>
        <a:p>
          <a:endParaRPr lang="lt-LT"/>
        </a:p>
      </dgm:t>
    </dgm:pt>
    <dgm:pt modelId="{3D289D19-B638-4389-88FE-4523F22E0CF3}" type="parTrans" cxnId="{2C9919FB-816D-4325-B24D-615781FF7E8D}">
      <dgm:prSet/>
      <dgm:spPr/>
      <dgm:t>
        <a:bodyPr/>
        <a:lstStyle/>
        <a:p>
          <a:endParaRPr lang="lt-LT"/>
        </a:p>
      </dgm:t>
    </dgm:pt>
    <dgm:pt modelId="{D059BD6E-B61E-4C3F-9EC1-AD3C9E422865}">
      <dgm:prSet phldrT="[Text]"/>
      <dgm:spPr>
        <a:solidFill>
          <a:schemeClr val="accent4"/>
        </a:solidFill>
      </dgm:spPr>
      <dgm:t>
        <a:bodyPr/>
        <a:lstStyle/>
        <a:p>
          <a:pPr>
            <a:lnSpc>
              <a:spcPct val="100000"/>
            </a:lnSpc>
            <a:spcAft>
              <a:spcPts val="1200"/>
            </a:spcAft>
          </a:pPr>
          <a:r>
            <a:rPr lang="lt-LT" b="1" dirty="0" smtClean="0">
              <a:solidFill>
                <a:schemeClr val="bg1"/>
              </a:solidFill>
              <a:latin typeface="+mj-lt"/>
            </a:rPr>
            <a:t>ŠMM įsakymas</a:t>
          </a:r>
          <a:endParaRPr lang="lt-LT" b="1" dirty="0">
            <a:solidFill>
              <a:schemeClr val="bg1"/>
            </a:solidFill>
            <a:latin typeface="+mj-lt"/>
          </a:endParaRPr>
        </a:p>
      </dgm:t>
    </dgm:pt>
    <dgm:pt modelId="{7F3C9D51-469B-4B14-8B0C-B31DE7682FDF}" type="parTrans" cxnId="{0D0F17EA-C253-4353-9A79-163C4E79207E}">
      <dgm:prSet/>
      <dgm:spPr/>
      <dgm:t>
        <a:bodyPr/>
        <a:lstStyle/>
        <a:p>
          <a:endParaRPr lang="lt-LT"/>
        </a:p>
      </dgm:t>
    </dgm:pt>
    <dgm:pt modelId="{5E4EBBB9-E57E-4B08-9AD2-6D57DC3D4EC8}" type="sibTrans" cxnId="{0D0F17EA-C253-4353-9A79-163C4E79207E}">
      <dgm:prSet/>
      <dgm:spPr>
        <a:solidFill>
          <a:schemeClr val="accent1">
            <a:lumMod val="75000"/>
          </a:schemeClr>
        </a:solidFill>
      </dgm:spPr>
      <dgm:t>
        <a:bodyPr/>
        <a:lstStyle/>
        <a:p>
          <a:endParaRPr lang="lt-LT" dirty="0"/>
        </a:p>
      </dgm:t>
    </dgm:pt>
    <dgm:pt modelId="{80BFEF9E-8B85-47BF-A102-EE9117D7D8A2}" type="pres">
      <dgm:prSet presAssocID="{A5C6C008-213C-442E-94AF-74B21B263718}" presName="Name0" presStyleCnt="0">
        <dgm:presLayoutVars>
          <dgm:dir/>
          <dgm:resizeHandles val="exact"/>
        </dgm:presLayoutVars>
      </dgm:prSet>
      <dgm:spPr/>
      <dgm:t>
        <a:bodyPr/>
        <a:lstStyle/>
        <a:p>
          <a:endParaRPr lang="lt-LT"/>
        </a:p>
      </dgm:t>
    </dgm:pt>
    <dgm:pt modelId="{30F1BC7C-FA42-41D9-9B37-C854D3FD8344}" type="pres">
      <dgm:prSet presAssocID="{76989857-95DB-4749-8659-B50EAAD30FAD}" presName="node" presStyleLbl="node1" presStyleIdx="0" presStyleCnt="5">
        <dgm:presLayoutVars>
          <dgm:bulletEnabled val="1"/>
        </dgm:presLayoutVars>
      </dgm:prSet>
      <dgm:spPr>
        <a:prstGeom prst="flowChartDocument">
          <a:avLst/>
        </a:prstGeom>
      </dgm:spPr>
      <dgm:t>
        <a:bodyPr/>
        <a:lstStyle/>
        <a:p>
          <a:endParaRPr lang="lt-LT"/>
        </a:p>
      </dgm:t>
    </dgm:pt>
    <dgm:pt modelId="{530E740E-4992-4D73-9523-9DEB21723B1D}" type="pres">
      <dgm:prSet presAssocID="{F7B2F50E-4B8D-469E-A967-2830AC2DEB1E}" presName="sibTrans" presStyleLbl="sibTrans2D1" presStyleIdx="0" presStyleCnt="4"/>
      <dgm:spPr/>
      <dgm:t>
        <a:bodyPr/>
        <a:lstStyle/>
        <a:p>
          <a:endParaRPr lang="lt-LT"/>
        </a:p>
      </dgm:t>
    </dgm:pt>
    <dgm:pt modelId="{02F8A42F-911E-4C67-BA4C-A3DCF2D41565}" type="pres">
      <dgm:prSet presAssocID="{F7B2F50E-4B8D-469E-A967-2830AC2DEB1E}" presName="connectorText" presStyleLbl="sibTrans2D1" presStyleIdx="0" presStyleCnt="4"/>
      <dgm:spPr/>
      <dgm:t>
        <a:bodyPr/>
        <a:lstStyle/>
        <a:p>
          <a:endParaRPr lang="lt-LT"/>
        </a:p>
      </dgm:t>
    </dgm:pt>
    <dgm:pt modelId="{3A9F857E-E8D3-4AFD-B36C-EF702A94BD4B}" type="pres">
      <dgm:prSet presAssocID="{4E02CAB4-AF08-4878-B5BC-3D4CFDAFBF44}" presName="node" presStyleLbl="node1" presStyleIdx="1" presStyleCnt="5" custLinFactNeighborX="-35584" custLinFactNeighborY="40">
        <dgm:presLayoutVars>
          <dgm:bulletEnabled val="1"/>
        </dgm:presLayoutVars>
      </dgm:prSet>
      <dgm:spPr>
        <a:prstGeom prst="flowChartDocument">
          <a:avLst/>
        </a:prstGeom>
      </dgm:spPr>
      <dgm:t>
        <a:bodyPr/>
        <a:lstStyle/>
        <a:p>
          <a:endParaRPr lang="lt-LT"/>
        </a:p>
      </dgm:t>
    </dgm:pt>
    <dgm:pt modelId="{953240A9-D402-4320-9131-607F54A8DDF3}" type="pres">
      <dgm:prSet presAssocID="{C5DAAA78-D5C8-42F3-B553-FF2251C3F7AB}" presName="sibTrans" presStyleLbl="sibTrans2D1" presStyleIdx="1" presStyleCnt="4"/>
      <dgm:spPr/>
      <dgm:t>
        <a:bodyPr/>
        <a:lstStyle/>
        <a:p>
          <a:endParaRPr lang="lt-LT"/>
        </a:p>
      </dgm:t>
    </dgm:pt>
    <dgm:pt modelId="{78B66BD2-95ED-4572-805E-00B92AEB3C5C}" type="pres">
      <dgm:prSet presAssocID="{C5DAAA78-D5C8-42F3-B553-FF2251C3F7AB}" presName="connectorText" presStyleLbl="sibTrans2D1" presStyleIdx="1" presStyleCnt="4"/>
      <dgm:spPr/>
      <dgm:t>
        <a:bodyPr/>
        <a:lstStyle/>
        <a:p>
          <a:endParaRPr lang="lt-LT"/>
        </a:p>
      </dgm:t>
    </dgm:pt>
    <dgm:pt modelId="{868844FA-6D08-46CC-ADD6-1207E457B927}" type="pres">
      <dgm:prSet presAssocID="{5E4FA1E1-24EC-4EBE-80AB-13A936DB5417}" presName="node" presStyleLbl="node1" presStyleIdx="2" presStyleCnt="5" custLinFactNeighborX="-27175" custLinFactNeighborY="1241">
        <dgm:presLayoutVars>
          <dgm:bulletEnabled val="1"/>
        </dgm:presLayoutVars>
      </dgm:prSet>
      <dgm:spPr>
        <a:prstGeom prst="flowChartDocument">
          <a:avLst/>
        </a:prstGeom>
      </dgm:spPr>
      <dgm:t>
        <a:bodyPr/>
        <a:lstStyle/>
        <a:p>
          <a:endParaRPr lang="lt-LT"/>
        </a:p>
      </dgm:t>
    </dgm:pt>
    <dgm:pt modelId="{1CD83C42-3857-43AA-B665-DF398312C60B}" type="pres">
      <dgm:prSet presAssocID="{533B92CB-976F-4220-AFFE-E3EB5A5D900F}" presName="sibTrans" presStyleLbl="sibTrans2D1" presStyleIdx="2" presStyleCnt="4"/>
      <dgm:spPr/>
      <dgm:t>
        <a:bodyPr/>
        <a:lstStyle/>
        <a:p>
          <a:endParaRPr lang="lt-LT"/>
        </a:p>
      </dgm:t>
    </dgm:pt>
    <dgm:pt modelId="{A89E1530-AA17-4CB1-B7C6-ECCB68AC3B73}" type="pres">
      <dgm:prSet presAssocID="{533B92CB-976F-4220-AFFE-E3EB5A5D900F}" presName="connectorText" presStyleLbl="sibTrans2D1" presStyleIdx="2" presStyleCnt="4"/>
      <dgm:spPr/>
      <dgm:t>
        <a:bodyPr/>
        <a:lstStyle/>
        <a:p>
          <a:endParaRPr lang="lt-LT"/>
        </a:p>
      </dgm:t>
    </dgm:pt>
    <dgm:pt modelId="{C66B5926-7AC8-472F-91AD-58822D45D9DC}" type="pres">
      <dgm:prSet presAssocID="{D059BD6E-B61E-4C3F-9EC1-AD3C9E422865}" presName="node" presStyleLbl="node1" presStyleIdx="3" presStyleCnt="5">
        <dgm:presLayoutVars>
          <dgm:bulletEnabled val="1"/>
        </dgm:presLayoutVars>
      </dgm:prSet>
      <dgm:spPr/>
      <dgm:t>
        <a:bodyPr/>
        <a:lstStyle/>
        <a:p>
          <a:endParaRPr lang="lt-LT"/>
        </a:p>
      </dgm:t>
    </dgm:pt>
    <dgm:pt modelId="{1E7F632D-151C-4D09-B345-5B2076DFE66E}" type="pres">
      <dgm:prSet presAssocID="{5E4EBBB9-E57E-4B08-9AD2-6D57DC3D4EC8}" presName="sibTrans" presStyleLbl="sibTrans2D1" presStyleIdx="3" presStyleCnt="4"/>
      <dgm:spPr/>
      <dgm:t>
        <a:bodyPr/>
        <a:lstStyle/>
        <a:p>
          <a:endParaRPr lang="lt-LT"/>
        </a:p>
      </dgm:t>
    </dgm:pt>
    <dgm:pt modelId="{CDABE451-36C7-4374-B4F4-53081C56863E}" type="pres">
      <dgm:prSet presAssocID="{5E4EBBB9-E57E-4B08-9AD2-6D57DC3D4EC8}" presName="connectorText" presStyleLbl="sibTrans2D1" presStyleIdx="3" presStyleCnt="4"/>
      <dgm:spPr/>
      <dgm:t>
        <a:bodyPr/>
        <a:lstStyle/>
        <a:p>
          <a:endParaRPr lang="lt-LT"/>
        </a:p>
      </dgm:t>
    </dgm:pt>
    <dgm:pt modelId="{60384484-D970-4311-B26C-81D1EE10B1DA}" type="pres">
      <dgm:prSet presAssocID="{B19EEB63-778B-4C84-B1D1-043A3B940675}" presName="node" presStyleLbl="node1" presStyleIdx="4" presStyleCnt="5" custLinFactX="53476" custLinFactNeighborX="100000" custLinFactNeighborY="880">
        <dgm:presLayoutVars>
          <dgm:bulletEnabled val="1"/>
        </dgm:presLayoutVars>
      </dgm:prSet>
      <dgm:spPr>
        <a:prstGeom prst="flowChartDocument">
          <a:avLst/>
        </a:prstGeom>
      </dgm:spPr>
      <dgm:t>
        <a:bodyPr/>
        <a:lstStyle/>
        <a:p>
          <a:endParaRPr lang="lt-LT"/>
        </a:p>
      </dgm:t>
    </dgm:pt>
  </dgm:ptLst>
  <dgm:cxnLst>
    <dgm:cxn modelId="{E5CB4121-226A-4085-82DE-A3E9B83DD401}" type="presOf" srcId="{533B92CB-976F-4220-AFFE-E3EB5A5D900F}" destId="{1CD83C42-3857-43AA-B665-DF398312C60B}" srcOrd="0" destOrd="0" presId="urn:microsoft.com/office/officeart/2005/8/layout/process1"/>
    <dgm:cxn modelId="{3918A708-311E-486A-8469-9DB2E1FCDA53}" type="presOf" srcId="{C5DAAA78-D5C8-42F3-B553-FF2251C3F7AB}" destId="{953240A9-D402-4320-9131-607F54A8DDF3}" srcOrd="0" destOrd="0" presId="urn:microsoft.com/office/officeart/2005/8/layout/process1"/>
    <dgm:cxn modelId="{2223DFC3-A481-48BD-AB8D-A2BFFE25FA5B}" type="presOf" srcId="{F7B2F50E-4B8D-469E-A967-2830AC2DEB1E}" destId="{530E740E-4992-4D73-9523-9DEB21723B1D}" srcOrd="0" destOrd="0" presId="urn:microsoft.com/office/officeart/2005/8/layout/process1"/>
    <dgm:cxn modelId="{4A262A38-6A53-48F8-B652-D0415CB0C5A8}" srcId="{A5C6C008-213C-442E-94AF-74B21B263718}" destId="{4E02CAB4-AF08-4878-B5BC-3D4CFDAFBF44}" srcOrd="1" destOrd="0" parTransId="{FEB0C838-4DD1-4796-A8F0-A34D3536994E}" sibTransId="{C5DAAA78-D5C8-42F3-B553-FF2251C3F7AB}"/>
    <dgm:cxn modelId="{1C0E6042-5AE4-4FC0-A864-A310E8107653}" type="presOf" srcId="{4E02CAB4-AF08-4878-B5BC-3D4CFDAFBF44}" destId="{3A9F857E-E8D3-4AFD-B36C-EF702A94BD4B}" srcOrd="0" destOrd="0" presId="urn:microsoft.com/office/officeart/2005/8/layout/process1"/>
    <dgm:cxn modelId="{C035F917-8D81-4280-A90B-0D4B4C5D7D7C}" srcId="{A5C6C008-213C-442E-94AF-74B21B263718}" destId="{5E4FA1E1-24EC-4EBE-80AB-13A936DB5417}" srcOrd="2" destOrd="0" parTransId="{036E999F-0EE7-403E-8BE4-F0CB4FA6B3C0}" sibTransId="{533B92CB-976F-4220-AFFE-E3EB5A5D900F}"/>
    <dgm:cxn modelId="{DFFCF4C6-E8C7-41E9-9AFB-607EF5381003}" type="presOf" srcId="{5E4FA1E1-24EC-4EBE-80AB-13A936DB5417}" destId="{868844FA-6D08-46CC-ADD6-1207E457B927}" srcOrd="0" destOrd="0" presId="urn:microsoft.com/office/officeart/2005/8/layout/process1"/>
    <dgm:cxn modelId="{6BD69E6E-B5C3-45E1-8ADE-B868F3D5B012}" type="presOf" srcId="{B19EEB63-778B-4C84-B1D1-043A3B940675}" destId="{60384484-D970-4311-B26C-81D1EE10B1DA}" srcOrd="0" destOrd="0" presId="urn:microsoft.com/office/officeart/2005/8/layout/process1"/>
    <dgm:cxn modelId="{0D0F17EA-C253-4353-9A79-163C4E79207E}" srcId="{A5C6C008-213C-442E-94AF-74B21B263718}" destId="{D059BD6E-B61E-4C3F-9EC1-AD3C9E422865}" srcOrd="3" destOrd="0" parTransId="{7F3C9D51-469B-4B14-8B0C-B31DE7682FDF}" sibTransId="{5E4EBBB9-E57E-4B08-9AD2-6D57DC3D4EC8}"/>
    <dgm:cxn modelId="{2F8F5E33-3874-4EFA-A10B-BFDE1406D4C6}" type="presOf" srcId="{5E4EBBB9-E57E-4B08-9AD2-6D57DC3D4EC8}" destId="{1E7F632D-151C-4D09-B345-5B2076DFE66E}" srcOrd="0" destOrd="0" presId="urn:microsoft.com/office/officeart/2005/8/layout/process1"/>
    <dgm:cxn modelId="{8358D89C-6AE0-4045-B4A8-90A98DBEC95B}" type="presOf" srcId="{F7B2F50E-4B8D-469E-A967-2830AC2DEB1E}" destId="{02F8A42F-911E-4C67-BA4C-A3DCF2D41565}" srcOrd="1" destOrd="0" presId="urn:microsoft.com/office/officeart/2005/8/layout/process1"/>
    <dgm:cxn modelId="{43AAFBFC-DFBA-43B0-BBE3-C928B3BA0DD3}" type="presOf" srcId="{76989857-95DB-4749-8659-B50EAAD30FAD}" destId="{30F1BC7C-FA42-41D9-9B37-C854D3FD8344}" srcOrd="0" destOrd="0" presId="urn:microsoft.com/office/officeart/2005/8/layout/process1"/>
    <dgm:cxn modelId="{32E46CA4-9FEF-4753-9DEA-6E01F63B8B32}" type="presOf" srcId="{5E4EBBB9-E57E-4B08-9AD2-6D57DC3D4EC8}" destId="{CDABE451-36C7-4374-B4F4-53081C56863E}" srcOrd="1" destOrd="0" presId="urn:microsoft.com/office/officeart/2005/8/layout/process1"/>
    <dgm:cxn modelId="{F58E9179-F02E-4576-A366-B96F0C331BFC}" type="presOf" srcId="{533B92CB-976F-4220-AFFE-E3EB5A5D900F}" destId="{A89E1530-AA17-4CB1-B7C6-ECCB68AC3B73}" srcOrd="1" destOrd="0" presId="urn:microsoft.com/office/officeart/2005/8/layout/process1"/>
    <dgm:cxn modelId="{2C9919FB-816D-4325-B24D-615781FF7E8D}" srcId="{A5C6C008-213C-442E-94AF-74B21B263718}" destId="{B19EEB63-778B-4C84-B1D1-043A3B940675}" srcOrd="4" destOrd="0" parTransId="{3D289D19-B638-4389-88FE-4523F22E0CF3}" sibTransId="{9FF478F2-3CC6-4F06-9131-C5C8328E5706}"/>
    <dgm:cxn modelId="{B402C056-682D-4C0D-BC3F-F75A90698A92}" type="presOf" srcId="{A5C6C008-213C-442E-94AF-74B21B263718}" destId="{80BFEF9E-8B85-47BF-A102-EE9117D7D8A2}" srcOrd="0" destOrd="0" presId="urn:microsoft.com/office/officeart/2005/8/layout/process1"/>
    <dgm:cxn modelId="{FB87982C-04CD-415E-BEC1-E138F7CD38A6}" srcId="{A5C6C008-213C-442E-94AF-74B21B263718}" destId="{76989857-95DB-4749-8659-B50EAAD30FAD}" srcOrd="0" destOrd="0" parTransId="{2290FAC2-8943-489D-8643-A18450E09EB0}" sibTransId="{F7B2F50E-4B8D-469E-A967-2830AC2DEB1E}"/>
    <dgm:cxn modelId="{ED5990E6-2FBB-45F0-8DA6-3511B4641069}" type="presOf" srcId="{C5DAAA78-D5C8-42F3-B553-FF2251C3F7AB}" destId="{78B66BD2-95ED-4572-805E-00B92AEB3C5C}" srcOrd="1" destOrd="0" presId="urn:microsoft.com/office/officeart/2005/8/layout/process1"/>
    <dgm:cxn modelId="{44E0F85F-E408-4A4E-B079-0632C274E503}" type="presOf" srcId="{D059BD6E-B61E-4C3F-9EC1-AD3C9E422865}" destId="{C66B5926-7AC8-472F-91AD-58822D45D9DC}" srcOrd="0" destOrd="0" presId="urn:microsoft.com/office/officeart/2005/8/layout/process1"/>
    <dgm:cxn modelId="{801AAD0E-F7EB-4D68-A786-876DBC25A27E}" type="presParOf" srcId="{80BFEF9E-8B85-47BF-A102-EE9117D7D8A2}" destId="{30F1BC7C-FA42-41D9-9B37-C854D3FD8344}" srcOrd="0" destOrd="0" presId="urn:microsoft.com/office/officeart/2005/8/layout/process1"/>
    <dgm:cxn modelId="{3F40A8C5-1161-4B2B-B642-9F75E2ACB8DB}" type="presParOf" srcId="{80BFEF9E-8B85-47BF-A102-EE9117D7D8A2}" destId="{530E740E-4992-4D73-9523-9DEB21723B1D}" srcOrd="1" destOrd="0" presId="urn:microsoft.com/office/officeart/2005/8/layout/process1"/>
    <dgm:cxn modelId="{856BE21A-50BF-475F-A2DD-B7E6FA2537C1}" type="presParOf" srcId="{530E740E-4992-4D73-9523-9DEB21723B1D}" destId="{02F8A42F-911E-4C67-BA4C-A3DCF2D41565}" srcOrd="0" destOrd="0" presId="urn:microsoft.com/office/officeart/2005/8/layout/process1"/>
    <dgm:cxn modelId="{4D1B7B51-A8ED-4686-BD91-F30EF2D87A19}" type="presParOf" srcId="{80BFEF9E-8B85-47BF-A102-EE9117D7D8A2}" destId="{3A9F857E-E8D3-4AFD-B36C-EF702A94BD4B}" srcOrd="2" destOrd="0" presId="urn:microsoft.com/office/officeart/2005/8/layout/process1"/>
    <dgm:cxn modelId="{C98A8DEE-3CE4-4247-9DEB-6FC4E5176295}" type="presParOf" srcId="{80BFEF9E-8B85-47BF-A102-EE9117D7D8A2}" destId="{953240A9-D402-4320-9131-607F54A8DDF3}" srcOrd="3" destOrd="0" presId="urn:microsoft.com/office/officeart/2005/8/layout/process1"/>
    <dgm:cxn modelId="{CCB24F85-CE6C-4A16-BA93-F5D07E9B6D3C}" type="presParOf" srcId="{953240A9-D402-4320-9131-607F54A8DDF3}" destId="{78B66BD2-95ED-4572-805E-00B92AEB3C5C}" srcOrd="0" destOrd="0" presId="urn:microsoft.com/office/officeart/2005/8/layout/process1"/>
    <dgm:cxn modelId="{CB1758CA-C141-4E74-999D-AFC489564A2C}" type="presParOf" srcId="{80BFEF9E-8B85-47BF-A102-EE9117D7D8A2}" destId="{868844FA-6D08-46CC-ADD6-1207E457B927}" srcOrd="4" destOrd="0" presId="urn:microsoft.com/office/officeart/2005/8/layout/process1"/>
    <dgm:cxn modelId="{06F4C870-BC7E-4358-958C-01F9CC2F861D}" type="presParOf" srcId="{80BFEF9E-8B85-47BF-A102-EE9117D7D8A2}" destId="{1CD83C42-3857-43AA-B665-DF398312C60B}" srcOrd="5" destOrd="0" presId="urn:microsoft.com/office/officeart/2005/8/layout/process1"/>
    <dgm:cxn modelId="{173482E8-7133-4C3B-B94C-7292594C31AD}" type="presParOf" srcId="{1CD83C42-3857-43AA-B665-DF398312C60B}" destId="{A89E1530-AA17-4CB1-B7C6-ECCB68AC3B73}" srcOrd="0" destOrd="0" presId="urn:microsoft.com/office/officeart/2005/8/layout/process1"/>
    <dgm:cxn modelId="{28133480-97B6-44FE-BC91-D94287D411F9}" type="presParOf" srcId="{80BFEF9E-8B85-47BF-A102-EE9117D7D8A2}" destId="{C66B5926-7AC8-472F-91AD-58822D45D9DC}" srcOrd="6" destOrd="0" presId="urn:microsoft.com/office/officeart/2005/8/layout/process1"/>
    <dgm:cxn modelId="{5D1114F9-DEB9-48DA-A345-806082A29862}" type="presParOf" srcId="{80BFEF9E-8B85-47BF-A102-EE9117D7D8A2}" destId="{1E7F632D-151C-4D09-B345-5B2076DFE66E}" srcOrd="7" destOrd="0" presId="urn:microsoft.com/office/officeart/2005/8/layout/process1"/>
    <dgm:cxn modelId="{85C27CD3-9581-418D-A52D-A9338E73A5CC}" type="presParOf" srcId="{1E7F632D-151C-4D09-B345-5B2076DFE66E}" destId="{CDABE451-36C7-4374-B4F4-53081C56863E}" srcOrd="0" destOrd="0" presId="urn:microsoft.com/office/officeart/2005/8/layout/process1"/>
    <dgm:cxn modelId="{D848616F-1411-4AA9-A075-78FD41E6F569}" type="presParOf" srcId="{80BFEF9E-8B85-47BF-A102-EE9117D7D8A2}" destId="{60384484-D970-4311-B26C-81D1EE10B1D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3D7655F-6A6C-4914-A0AC-472BEA53F170}" type="doc">
      <dgm:prSet loTypeId="urn:microsoft.com/office/officeart/2005/8/layout/chevron1" loCatId="process" qsTypeId="urn:microsoft.com/office/officeart/2005/8/quickstyle/simple1" qsCatId="simple" csTypeId="urn:microsoft.com/office/officeart/2005/8/colors/accent1_2" csCatId="accent1" phldr="1"/>
      <dgm:spPr/>
    </dgm:pt>
    <dgm:pt modelId="{53BC3B80-7500-4D51-819B-DA090D2F428F}">
      <dgm:prSet phldrT="[Text]"/>
      <dgm:spPr/>
      <dgm:t>
        <a:bodyPr/>
        <a:lstStyle/>
        <a:p>
          <a:r>
            <a:rPr lang="lt-LT" dirty="0" smtClean="0"/>
            <a:t>Taikomųjų mokslinių tyrimų veikla (</a:t>
          </a:r>
          <a:r>
            <a:rPr lang="lt-LT" dirty="0" err="1" smtClean="0"/>
            <a:t>poveiklės</a:t>
          </a:r>
          <a:r>
            <a:rPr lang="lt-LT" dirty="0" smtClean="0"/>
            <a:t>)</a:t>
          </a:r>
          <a:endParaRPr lang="en-US" dirty="0"/>
        </a:p>
      </dgm:t>
    </dgm:pt>
    <dgm:pt modelId="{4AD60E0A-8F47-4C5B-BA14-04D16F63AC4C}" type="parTrans" cxnId="{609C3867-DB61-44B4-8FB3-4AFB8CD34B5D}">
      <dgm:prSet/>
      <dgm:spPr/>
      <dgm:t>
        <a:bodyPr/>
        <a:lstStyle/>
        <a:p>
          <a:endParaRPr lang="en-US"/>
        </a:p>
      </dgm:t>
    </dgm:pt>
    <dgm:pt modelId="{28E4AED6-8E69-41BC-A981-04619317B9FC}" type="sibTrans" cxnId="{609C3867-DB61-44B4-8FB3-4AFB8CD34B5D}">
      <dgm:prSet/>
      <dgm:spPr/>
      <dgm:t>
        <a:bodyPr/>
        <a:lstStyle/>
        <a:p>
          <a:endParaRPr lang="en-US"/>
        </a:p>
      </dgm:t>
    </dgm:pt>
    <dgm:pt modelId="{E576FE02-42EE-4F98-8A0B-4B4AC7BD3EC1}">
      <dgm:prSet phldrT="[Text]"/>
      <dgm:spPr/>
      <dgm:t>
        <a:bodyPr/>
        <a:lstStyle/>
        <a:p>
          <a:r>
            <a:rPr lang="lt-LT" dirty="0" smtClean="0"/>
            <a:t>Eksperimentinės plėtros veikla (</a:t>
          </a:r>
          <a:r>
            <a:rPr lang="lt-LT" dirty="0" err="1" smtClean="0"/>
            <a:t>poveiklės</a:t>
          </a:r>
          <a:r>
            <a:rPr lang="lt-LT" dirty="0" smtClean="0"/>
            <a:t>)</a:t>
          </a:r>
          <a:endParaRPr lang="en-US" dirty="0"/>
        </a:p>
      </dgm:t>
    </dgm:pt>
    <dgm:pt modelId="{E9BD6E61-BAF4-4B2C-8D54-BD52B93AB52F}" type="parTrans" cxnId="{BC81B26C-7D9B-40FF-86B1-DB58CB7C1FE9}">
      <dgm:prSet/>
      <dgm:spPr/>
      <dgm:t>
        <a:bodyPr/>
        <a:lstStyle/>
        <a:p>
          <a:endParaRPr lang="en-US"/>
        </a:p>
      </dgm:t>
    </dgm:pt>
    <dgm:pt modelId="{9FF8FAD2-4719-477D-BF83-D319605926F0}" type="sibTrans" cxnId="{BC81B26C-7D9B-40FF-86B1-DB58CB7C1FE9}">
      <dgm:prSet/>
      <dgm:spPr/>
      <dgm:t>
        <a:bodyPr/>
        <a:lstStyle/>
        <a:p>
          <a:endParaRPr lang="en-US"/>
        </a:p>
      </dgm:t>
    </dgm:pt>
    <dgm:pt modelId="{E5068963-9EE3-4643-8CA8-2F9DAE948E86}">
      <dgm:prSet phldrT="[Text]"/>
      <dgm:spPr/>
      <dgm:t>
        <a:bodyPr/>
        <a:lstStyle/>
        <a:p>
          <a:r>
            <a:rPr lang="lt-LT" dirty="0" smtClean="0"/>
            <a:t>Patentinė paraiška (arba Apraše nurodyta išimtis)</a:t>
          </a:r>
          <a:endParaRPr lang="en-US" dirty="0"/>
        </a:p>
      </dgm:t>
    </dgm:pt>
    <dgm:pt modelId="{7B73F6D5-A2E2-4BB9-A22D-63D95A912536}" type="parTrans" cxnId="{3EE440F8-10AE-4C50-9E28-70D40CE6603A}">
      <dgm:prSet/>
      <dgm:spPr/>
      <dgm:t>
        <a:bodyPr/>
        <a:lstStyle/>
        <a:p>
          <a:endParaRPr lang="en-US"/>
        </a:p>
      </dgm:t>
    </dgm:pt>
    <dgm:pt modelId="{C1BF1F22-B52D-40EC-BD5A-4352C61B32AF}" type="sibTrans" cxnId="{3EE440F8-10AE-4C50-9E28-70D40CE6603A}">
      <dgm:prSet/>
      <dgm:spPr/>
      <dgm:t>
        <a:bodyPr/>
        <a:lstStyle/>
        <a:p>
          <a:endParaRPr lang="en-US"/>
        </a:p>
      </dgm:t>
    </dgm:pt>
    <dgm:pt modelId="{F00FA9AD-A75E-4FCE-9C88-2340ADF917AE}" type="pres">
      <dgm:prSet presAssocID="{B3D7655F-6A6C-4914-A0AC-472BEA53F170}" presName="Name0" presStyleCnt="0">
        <dgm:presLayoutVars>
          <dgm:dir/>
          <dgm:animLvl val="lvl"/>
          <dgm:resizeHandles val="exact"/>
        </dgm:presLayoutVars>
      </dgm:prSet>
      <dgm:spPr/>
    </dgm:pt>
    <dgm:pt modelId="{46092480-8DAC-4924-9722-7D3B89236DC4}" type="pres">
      <dgm:prSet presAssocID="{53BC3B80-7500-4D51-819B-DA090D2F428F}" presName="parTxOnly" presStyleLbl="node1" presStyleIdx="0" presStyleCnt="3" custScaleY="96306" custLinFactNeighborX="-820" custLinFactNeighborY="-75861">
        <dgm:presLayoutVars>
          <dgm:chMax val="0"/>
          <dgm:chPref val="0"/>
          <dgm:bulletEnabled val="1"/>
        </dgm:presLayoutVars>
      </dgm:prSet>
      <dgm:spPr/>
      <dgm:t>
        <a:bodyPr/>
        <a:lstStyle/>
        <a:p>
          <a:endParaRPr lang="en-US"/>
        </a:p>
      </dgm:t>
    </dgm:pt>
    <dgm:pt modelId="{109B991D-EB44-4383-B9AD-602F6ADE5F71}" type="pres">
      <dgm:prSet presAssocID="{28E4AED6-8E69-41BC-A981-04619317B9FC}" presName="parTxOnlySpace" presStyleCnt="0"/>
      <dgm:spPr/>
    </dgm:pt>
    <dgm:pt modelId="{CF074906-E155-44E7-85E1-5E02795B2BFB}" type="pres">
      <dgm:prSet presAssocID="{E576FE02-42EE-4F98-8A0B-4B4AC7BD3EC1}" presName="parTxOnly" presStyleLbl="node1" presStyleIdx="1" presStyleCnt="3" custLinFactNeighborY="-75861">
        <dgm:presLayoutVars>
          <dgm:chMax val="0"/>
          <dgm:chPref val="0"/>
          <dgm:bulletEnabled val="1"/>
        </dgm:presLayoutVars>
      </dgm:prSet>
      <dgm:spPr/>
      <dgm:t>
        <a:bodyPr/>
        <a:lstStyle/>
        <a:p>
          <a:endParaRPr lang="en-US"/>
        </a:p>
      </dgm:t>
    </dgm:pt>
    <dgm:pt modelId="{6D9210BA-0D57-4F37-B6C4-BC7E31E2EFEC}" type="pres">
      <dgm:prSet presAssocID="{9FF8FAD2-4719-477D-BF83-D319605926F0}" presName="parTxOnlySpace" presStyleCnt="0"/>
      <dgm:spPr/>
    </dgm:pt>
    <dgm:pt modelId="{B6746A00-03A7-4B47-AFBD-CA92232B8F0E}" type="pres">
      <dgm:prSet presAssocID="{E5068963-9EE3-4643-8CA8-2F9DAE948E86}" presName="parTxOnly" presStyleLbl="node1" presStyleIdx="2" presStyleCnt="3" custLinFactNeighborX="-49794" custLinFactNeighborY="-75861">
        <dgm:presLayoutVars>
          <dgm:chMax val="0"/>
          <dgm:chPref val="0"/>
          <dgm:bulletEnabled val="1"/>
        </dgm:presLayoutVars>
      </dgm:prSet>
      <dgm:spPr/>
      <dgm:t>
        <a:bodyPr/>
        <a:lstStyle/>
        <a:p>
          <a:endParaRPr lang="en-US"/>
        </a:p>
      </dgm:t>
    </dgm:pt>
  </dgm:ptLst>
  <dgm:cxnLst>
    <dgm:cxn modelId="{797B4E98-F540-42AB-B8EA-E6595BDBA1D4}" type="presOf" srcId="{E5068963-9EE3-4643-8CA8-2F9DAE948E86}" destId="{B6746A00-03A7-4B47-AFBD-CA92232B8F0E}" srcOrd="0" destOrd="0" presId="urn:microsoft.com/office/officeart/2005/8/layout/chevron1"/>
    <dgm:cxn modelId="{E16FB961-232D-434D-A1EE-2D1E9AEE8EE8}" type="presOf" srcId="{E576FE02-42EE-4F98-8A0B-4B4AC7BD3EC1}" destId="{CF074906-E155-44E7-85E1-5E02795B2BFB}" srcOrd="0" destOrd="0" presId="urn:microsoft.com/office/officeart/2005/8/layout/chevron1"/>
    <dgm:cxn modelId="{609C3867-DB61-44B4-8FB3-4AFB8CD34B5D}" srcId="{B3D7655F-6A6C-4914-A0AC-472BEA53F170}" destId="{53BC3B80-7500-4D51-819B-DA090D2F428F}" srcOrd="0" destOrd="0" parTransId="{4AD60E0A-8F47-4C5B-BA14-04D16F63AC4C}" sibTransId="{28E4AED6-8E69-41BC-A981-04619317B9FC}"/>
    <dgm:cxn modelId="{F8486F6F-B36B-4B4E-AEE8-E437BEE89B96}" type="presOf" srcId="{53BC3B80-7500-4D51-819B-DA090D2F428F}" destId="{46092480-8DAC-4924-9722-7D3B89236DC4}" srcOrd="0" destOrd="0" presId="urn:microsoft.com/office/officeart/2005/8/layout/chevron1"/>
    <dgm:cxn modelId="{3EE440F8-10AE-4C50-9E28-70D40CE6603A}" srcId="{B3D7655F-6A6C-4914-A0AC-472BEA53F170}" destId="{E5068963-9EE3-4643-8CA8-2F9DAE948E86}" srcOrd="2" destOrd="0" parTransId="{7B73F6D5-A2E2-4BB9-A22D-63D95A912536}" sibTransId="{C1BF1F22-B52D-40EC-BD5A-4352C61B32AF}"/>
    <dgm:cxn modelId="{09F45387-CB8B-4DF4-B5A8-E3EBBEA3DFA6}" type="presOf" srcId="{B3D7655F-6A6C-4914-A0AC-472BEA53F170}" destId="{F00FA9AD-A75E-4FCE-9C88-2340ADF917AE}" srcOrd="0" destOrd="0" presId="urn:microsoft.com/office/officeart/2005/8/layout/chevron1"/>
    <dgm:cxn modelId="{BC81B26C-7D9B-40FF-86B1-DB58CB7C1FE9}" srcId="{B3D7655F-6A6C-4914-A0AC-472BEA53F170}" destId="{E576FE02-42EE-4F98-8A0B-4B4AC7BD3EC1}" srcOrd="1" destOrd="0" parTransId="{E9BD6E61-BAF4-4B2C-8D54-BD52B93AB52F}" sibTransId="{9FF8FAD2-4719-477D-BF83-D319605926F0}"/>
    <dgm:cxn modelId="{10D591AF-A0C4-41AA-8BC2-4F3F2BF0D799}" type="presParOf" srcId="{F00FA9AD-A75E-4FCE-9C88-2340ADF917AE}" destId="{46092480-8DAC-4924-9722-7D3B89236DC4}" srcOrd="0" destOrd="0" presId="urn:microsoft.com/office/officeart/2005/8/layout/chevron1"/>
    <dgm:cxn modelId="{2D21E045-B888-44FE-B82D-BA1AF5C3DE9A}" type="presParOf" srcId="{F00FA9AD-A75E-4FCE-9C88-2340ADF917AE}" destId="{109B991D-EB44-4383-B9AD-602F6ADE5F71}" srcOrd="1" destOrd="0" presId="urn:microsoft.com/office/officeart/2005/8/layout/chevron1"/>
    <dgm:cxn modelId="{EF3D6AE3-4371-4C99-9B35-29CC3A393F94}" type="presParOf" srcId="{F00FA9AD-A75E-4FCE-9C88-2340ADF917AE}" destId="{CF074906-E155-44E7-85E1-5E02795B2BFB}" srcOrd="2" destOrd="0" presId="urn:microsoft.com/office/officeart/2005/8/layout/chevron1"/>
    <dgm:cxn modelId="{169E7F30-79A3-4EB4-8D0F-D8FADDE4B9F9}" type="presParOf" srcId="{F00FA9AD-A75E-4FCE-9C88-2340ADF917AE}" destId="{6D9210BA-0D57-4F37-B6C4-BC7E31E2EFEC}" srcOrd="3" destOrd="0" presId="urn:microsoft.com/office/officeart/2005/8/layout/chevron1"/>
    <dgm:cxn modelId="{84838197-429B-4F1C-B7A9-FA941238FF2E}" type="presParOf" srcId="{F00FA9AD-A75E-4FCE-9C88-2340ADF917AE}" destId="{B6746A00-03A7-4B47-AFBD-CA92232B8F0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4F71FC-B620-463B-862F-D102AC0AEA5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D0522AA9-9D29-4594-A060-F78079C902B1}">
      <dgm:prSet phldrT="[Text]" custT="1"/>
      <dgm:spPr/>
      <dgm:t>
        <a:bodyPr/>
        <a:lstStyle/>
        <a:p>
          <a:r>
            <a:rPr lang="lt-LT" sz="2000" dirty="0" smtClean="0"/>
            <a:t>Vertinimo objektas ir SMART</a:t>
          </a:r>
          <a:endParaRPr lang="en-US" sz="2000" dirty="0"/>
        </a:p>
      </dgm:t>
    </dgm:pt>
    <dgm:pt modelId="{CD59D218-79A3-41B8-BED5-FF8A4A0D31DF}" type="parTrans" cxnId="{3FEE306C-5DD1-45A3-A91D-BE905CEE7136}">
      <dgm:prSet/>
      <dgm:spPr/>
      <dgm:t>
        <a:bodyPr/>
        <a:lstStyle/>
        <a:p>
          <a:endParaRPr lang="en-US"/>
        </a:p>
      </dgm:t>
    </dgm:pt>
    <dgm:pt modelId="{8979E894-0FA4-474B-A80B-4A63DD06A56A}" type="sibTrans" cxnId="{3FEE306C-5DD1-45A3-A91D-BE905CEE7136}">
      <dgm:prSet/>
      <dgm:spPr/>
      <dgm:t>
        <a:bodyPr/>
        <a:lstStyle/>
        <a:p>
          <a:endParaRPr lang="en-US"/>
        </a:p>
      </dgm:t>
    </dgm:pt>
    <dgm:pt modelId="{0EA61CE9-A32C-4CA6-90AD-F64D6201B10D}">
      <dgm:prSet phldrT="[Text]" custT="1"/>
      <dgm:spPr/>
      <dgm:t>
        <a:bodyPr/>
        <a:lstStyle/>
        <a:p>
          <a:r>
            <a:rPr lang="en-US" sz="1400" dirty="0" err="1" smtClean="0"/>
            <a:t>Projektas</a:t>
          </a:r>
          <a:r>
            <a:rPr lang="en-US" sz="1400" dirty="0" smtClean="0"/>
            <a:t> (</a:t>
          </a:r>
          <a:r>
            <a:rPr lang="en-US" sz="1400" dirty="0" err="1" smtClean="0"/>
            <a:t>veiklos</a:t>
          </a:r>
          <a:r>
            <a:rPr lang="en-US" sz="1400" dirty="0" smtClean="0"/>
            <a:t>)</a:t>
          </a:r>
          <a:endParaRPr lang="en-US" sz="1400" dirty="0"/>
        </a:p>
      </dgm:t>
    </dgm:pt>
    <dgm:pt modelId="{A52AD0AF-C396-4215-953E-37F6110E2BE7}" type="parTrans" cxnId="{B2338853-084A-46CD-A433-0432796ECBDB}">
      <dgm:prSet/>
      <dgm:spPr/>
      <dgm:t>
        <a:bodyPr/>
        <a:lstStyle/>
        <a:p>
          <a:endParaRPr lang="en-US"/>
        </a:p>
      </dgm:t>
    </dgm:pt>
    <dgm:pt modelId="{FC1030F4-1356-4105-AC5B-C5563E551000}" type="sibTrans" cxnId="{B2338853-084A-46CD-A433-0432796ECBDB}">
      <dgm:prSet/>
      <dgm:spPr/>
      <dgm:t>
        <a:bodyPr/>
        <a:lstStyle/>
        <a:p>
          <a:endParaRPr lang="en-US"/>
        </a:p>
      </dgm:t>
    </dgm:pt>
    <dgm:pt modelId="{9CB58D12-2C69-4468-96AA-06DBD36D5DDA}">
      <dgm:prSet phldrT="[Text]" custT="1"/>
      <dgm:spPr/>
      <dgm:t>
        <a:bodyPr/>
        <a:lstStyle/>
        <a:p>
          <a:r>
            <a:rPr lang="lt-LT" sz="1400" dirty="0" smtClean="0"/>
            <a:t>Naudos ir kokybės vertinimas</a:t>
          </a:r>
          <a:endParaRPr lang="en-US" sz="1400" dirty="0"/>
        </a:p>
      </dgm:t>
    </dgm:pt>
    <dgm:pt modelId="{8DEFCA04-7AC1-45A1-9E91-3ED25A976EC0}" type="parTrans" cxnId="{016B8C46-213F-4EB8-AC31-46842776AFFD}">
      <dgm:prSet/>
      <dgm:spPr/>
      <dgm:t>
        <a:bodyPr/>
        <a:lstStyle/>
        <a:p>
          <a:endParaRPr lang="en-US"/>
        </a:p>
      </dgm:t>
    </dgm:pt>
    <dgm:pt modelId="{72F095DD-5815-4283-9B00-27237A52A1A9}" type="sibTrans" cxnId="{016B8C46-213F-4EB8-AC31-46842776AFFD}">
      <dgm:prSet/>
      <dgm:spPr/>
      <dgm:t>
        <a:bodyPr/>
        <a:lstStyle/>
        <a:p>
          <a:endParaRPr lang="en-US"/>
        </a:p>
      </dgm:t>
    </dgm:pt>
    <dgm:pt modelId="{AFFF5FF9-EBA1-4352-BF2A-3233C7229B72}">
      <dgm:prSet phldrT="[Text]" custT="1"/>
      <dgm:spPr/>
      <dgm:t>
        <a:bodyPr/>
        <a:lstStyle/>
        <a:p>
          <a:r>
            <a:rPr lang="en-US" sz="2000" dirty="0" smtClean="0"/>
            <a:t>2 </a:t>
          </a:r>
          <a:r>
            <a:rPr lang="en-US" sz="2000" dirty="0" err="1" smtClean="0"/>
            <a:t>kvietimas</a:t>
          </a:r>
          <a:endParaRPr lang="en-US" sz="2000" dirty="0"/>
        </a:p>
      </dgm:t>
    </dgm:pt>
    <dgm:pt modelId="{6B9CDD52-EEC9-49ED-BE4D-E8E92BDDFBD6}" type="parTrans" cxnId="{A1DECAD2-30DD-4B31-B571-3E46623BA380}">
      <dgm:prSet/>
      <dgm:spPr/>
      <dgm:t>
        <a:bodyPr/>
        <a:lstStyle/>
        <a:p>
          <a:endParaRPr lang="en-US"/>
        </a:p>
      </dgm:t>
    </dgm:pt>
    <dgm:pt modelId="{31A461FA-24FA-4D19-9FF2-AA4A227FB9A5}" type="sibTrans" cxnId="{A1DECAD2-30DD-4B31-B571-3E46623BA380}">
      <dgm:prSet/>
      <dgm:spPr/>
      <dgm:t>
        <a:bodyPr/>
        <a:lstStyle/>
        <a:p>
          <a:endParaRPr lang="en-US"/>
        </a:p>
      </dgm:t>
    </dgm:pt>
    <dgm:pt modelId="{DFDA8950-3496-45DF-8DFD-A4A00D5502FC}">
      <dgm:prSet phldrT="[Text]"/>
      <dgm:spPr/>
      <dgm:t>
        <a:bodyPr/>
        <a:lstStyle/>
        <a:p>
          <a:r>
            <a:rPr lang="lt-LT" dirty="0" smtClean="0"/>
            <a:t>Veiklos gali sietis su keletu teminių </a:t>
          </a:r>
          <a:r>
            <a:rPr lang="en-US" dirty="0" err="1" smtClean="0"/>
            <a:t>specifi</a:t>
          </a:r>
          <a:r>
            <a:rPr lang="lt-LT" dirty="0" err="1" smtClean="0"/>
            <a:t>škumų</a:t>
          </a:r>
          <a:r>
            <a:rPr lang="lt-LT" dirty="0" smtClean="0"/>
            <a:t>, tačiau nustatomas vienas pagrindinis, kuriam priskiriamas projektas</a:t>
          </a:r>
          <a:endParaRPr lang="en-US" dirty="0"/>
        </a:p>
      </dgm:t>
    </dgm:pt>
    <dgm:pt modelId="{6374E764-2F9E-4CE9-9C0C-DB529A699E9A}" type="parTrans" cxnId="{D591E0E8-8064-4943-9BE3-3E5AC0644F1F}">
      <dgm:prSet/>
      <dgm:spPr/>
      <dgm:t>
        <a:bodyPr/>
        <a:lstStyle/>
        <a:p>
          <a:endParaRPr lang="en-US"/>
        </a:p>
      </dgm:t>
    </dgm:pt>
    <dgm:pt modelId="{D73650D2-6FB7-4331-85EF-FD0C62817570}" type="sibTrans" cxnId="{D591E0E8-8064-4943-9BE3-3E5AC0644F1F}">
      <dgm:prSet/>
      <dgm:spPr/>
      <dgm:t>
        <a:bodyPr/>
        <a:lstStyle/>
        <a:p>
          <a:endParaRPr lang="en-US"/>
        </a:p>
      </dgm:t>
    </dgm:pt>
    <dgm:pt modelId="{A4E032ED-6988-413D-A64D-9AC94F23DEFD}">
      <dgm:prSet phldrT="[Text]"/>
      <dgm:spPr/>
      <dgm:t>
        <a:bodyPr/>
        <a:lstStyle/>
        <a:p>
          <a:r>
            <a:rPr lang="lt-LT" dirty="0" smtClean="0"/>
            <a:t>įskaičiuojami tik tie mokslo darbai, MTEP sutartys, produktai, patentai, kurie atitinka  vienintelį teminį specifiškumą, kuriam priskirtas projektas</a:t>
          </a:r>
          <a:endParaRPr lang="en-US" dirty="0"/>
        </a:p>
      </dgm:t>
    </dgm:pt>
    <dgm:pt modelId="{16613307-166B-4FEE-92F1-95EB076C1F3C}" type="parTrans" cxnId="{06D97066-F49F-4182-BE30-6E7631DAC35F}">
      <dgm:prSet/>
      <dgm:spPr/>
      <dgm:t>
        <a:bodyPr/>
        <a:lstStyle/>
        <a:p>
          <a:endParaRPr lang="en-US"/>
        </a:p>
      </dgm:t>
    </dgm:pt>
    <dgm:pt modelId="{B156E777-CC20-44CD-9ABC-94E67BA04693}" type="sibTrans" cxnId="{06D97066-F49F-4182-BE30-6E7631DAC35F}">
      <dgm:prSet/>
      <dgm:spPr/>
      <dgm:t>
        <a:bodyPr/>
        <a:lstStyle/>
        <a:p>
          <a:endParaRPr lang="en-US"/>
        </a:p>
      </dgm:t>
    </dgm:pt>
    <dgm:pt modelId="{F4F966B1-8DC4-4096-9655-8C60A773219D}">
      <dgm:prSet phldrT="[Text]" custT="1"/>
      <dgm:spPr/>
      <dgm:t>
        <a:bodyPr/>
        <a:lstStyle/>
        <a:p>
          <a:r>
            <a:rPr lang="en-US" sz="2000" dirty="0" smtClean="0"/>
            <a:t>3 </a:t>
          </a:r>
          <a:r>
            <a:rPr lang="en-US" sz="2000" dirty="0" err="1" smtClean="0"/>
            <a:t>kvietimas</a:t>
          </a:r>
          <a:r>
            <a:rPr lang="en-US" sz="2000" dirty="0" smtClean="0"/>
            <a:t> </a:t>
          </a:r>
          <a:endParaRPr lang="en-US" sz="2000" dirty="0"/>
        </a:p>
      </dgm:t>
    </dgm:pt>
    <dgm:pt modelId="{0CF799F9-F623-40EE-9255-FE0FA24066AF}" type="parTrans" cxnId="{C1DB8DDF-E383-4D85-882E-D43CB912387E}">
      <dgm:prSet/>
      <dgm:spPr/>
      <dgm:t>
        <a:bodyPr/>
        <a:lstStyle/>
        <a:p>
          <a:endParaRPr lang="en-US"/>
        </a:p>
      </dgm:t>
    </dgm:pt>
    <dgm:pt modelId="{066740B9-0512-4489-951B-D5A7D17B4945}" type="sibTrans" cxnId="{C1DB8DDF-E383-4D85-882E-D43CB912387E}">
      <dgm:prSet/>
      <dgm:spPr/>
      <dgm:t>
        <a:bodyPr/>
        <a:lstStyle/>
        <a:p>
          <a:endParaRPr lang="en-US"/>
        </a:p>
      </dgm:t>
    </dgm:pt>
    <dgm:pt modelId="{3E81CF27-066A-49D1-B83D-00DC6A1CDB30}">
      <dgm:prSet phldrT="[Text]"/>
      <dgm:spPr/>
      <dgm:t>
        <a:bodyPr/>
        <a:lstStyle/>
        <a:p>
          <a:r>
            <a:rPr lang="lt-LT" dirty="0" smtClean="0"/>
            <a:t>įskaičiuojami tik tie mokslo darbai, MTEP sutartys, produktai, patentai, kurie atitinka  bet kurį teminį specifiškumą iš to prioriteto veiksmų plano, kuriam priskirtas projektas</a:t>
          </a:r>
          <a:endParaRPr lang="en-US" dirty="0"/>
        </a:p>
      </dgm:t>
    </dgm:pt>
    <dgm:pt modelId="{B6615173-9C0A-41EB-8C6B-085F3B9741CD}" type="parTrans" cxnId="{CD4D8D61-1F18-471B-8BA5-56C9CF149B9D}">
      <dgm:prSet/>
      <dgm:spPr/>
      <dgm:t>
        <a:bodyPr/>
        <a:lstStyle/>
        <a:p>
          <a:endParaRPr lang="en-US"/>
        </a:p>
      </dgm:t>
    </dgm:pt>
    <dgm:pt modelId="{9870A1AF-F305-4DC3-88F2-07D5CF54B39A}" type="sibTrans" cxnId="{CD4D8D61-1F18-471B-8BA5-56C9CF149B9D}">
      <dgm:prSet/>
      <dgm:spPr/>
      <dgm:t>
        <a:bodyPr/>
        <a:lstStyle/>
        <a:p>
          <a:endParaRPr lang="en-US"/>
        </a:p>
      </dgm:t>
    </dgm:pt>
    <dgm:pt modelId="{176B8C12-C539-46ED-8C66-8AE26D082645}">
      <dgm:prSet/>
      <dgm:spPr/>
      <dgm:t>
        <a:bodyPr/>
        <a:lstStyle/>
        <a:p>
          <a:r>
            <a:rPr lang="lt-LT" dirty="0" smtClean="0"/>
            <a:t>Veiklos gali sietis su keletu teminių </a:t>
          </a:r>
          <a:r>
            <a:rPr lang="en-US" dirty="0" err="1" smtClean="0"/>
            <a:t>specifi</a:t>
          </a:r>
          <a:r>
            <a:rPr lang="lt-LT" dirty="0" err="1" smtClean="0"/>
            <a:t>škumų</a:t>
          </a:r>
          <a:r>
            <a:rPr lang="lt-LT" dirty="0" smtClean="0"/>
            <a:t>, tačiau, atsižvelgiant į pagrindinį, projektas priskiriamas kuriam nors vienam prioritetui</a:t>
          </a:r>
          <a:endParaRPr lang="en-US" dirty="0"/>
        </a:p>
      </dgm:t>
    </dgm:pt>
    <dgm:pt modelId="{245817C6-AD5F-44BA-8C2B-0493CAD86525}" type="parTrans" cxnId="{97C7FF37-A655-4870-BD25-4B7860802C2C}">
      <dgm:prSet/>
      <dgm:spPr/>
      <dgm:t>
        <a:bodyPr/>
        <a:lstStyle/>
        <a:p>
          <a:endParaRPr lang="en-US"/>
        </a:p>
      </dgm:t>
    </dgm:pt>
    <dgm:pt modelId="{EFA8EB86-97D2-4414-BC60-C42BF766AB8B}" type="sibTrans" cxnId="{97C7FF37-A655-4870-BD25-4B7860802C2C}">
      <dgm:prSet/>
      <dgm:spPr/>
      <dgm:t>
        <a:bodyPr/>
        <a:lstStyle/>
        <a:p>
          <a:endParaRPr lang="en-US"/>
        </a:p>
      </dgm:t>
    </dgm:pt>
    <dgm:pt modelId="{DC8BED30-574D-48A1-A8D0-ADEE72FAEE3B}" type="pres">
      <dgm:prSet presAssocID="{A34F71FC-B620-463B-862F-D102AC0AEA5F}" presName="theList" presStyleCnt="0">
        <dgm:presLayoutVars>
          <dgm:dir/>
          <dgm:animLvl val="lvl"/>
          <dgm:resizeHandles val="exact"/>
        </dgm:presLayoutVars>
      </dgm:prSet>
      <dgm:spPr/>
      <dgm:t>
        <a:bodyPr/>
        <a:lstStyle/>
        <a:p>
          <a:endParaRPr lang="en-US"/>
        </a:p>
      </dgm:t>
    </dgm:pt>
    <dgm:pt modelId="{9143296D-D710-4CAF-9AD4-1FA7D9666DA8}" type="pres">
      <dgm:prSet presAssocID="{D0522AA9-9D29-4594-A060-F78079C902B1}" presName="compNode" presStyleCnt="0"/>
      <dgm:spPr/>
    </dgm:pt>
    <dgm:pt modelId="{5237FAF4-4820-4B0B-B492-94E00B34BDB9}" type="pres">
      <dgm:prSet presAssocID="{D0522AA9-9D29-4594-A060-F78079C902B1}" presName="aNode" presStyleLbl="bgShp" presStyleIdx="0" presStyleCnt="3"/>
      <dgm:spPr/>
      <dgm:t>
        <a:bodyPr/>
        <a:lstStyle/>
        <a:p>
          <a:endParaRPr lang="en-US"/>
        </a:p>
      </dgm:t>
    </dgm:pt>
    <dgm:pt modelId="{1E1D81DC-78A2-4466-86B9-DA4A3A2F205E}" type="pres">
      <dgm:prSet presAssocID="{D0522AA9-9D29-4594-A060-F78079C902B1}" presName="textNode" presStyleLbl="bgShp" presStyleIdx="0" presStyleCnt="3"/>
      <dgm:spPr/>
      <dgm:t>
        <a:bodyPr/>
        <a:lstStyle/>
        <a:p>
          <a:endParaRPr lang="en-US"/>
        </a:p>
      </dgm:t>
    </dgm:pt>
    <dgm:pt modelId="{38BB1AD5-D896-42A6-890F-992E1671406A}" type="pres">
      <dgm:prSet presAssocID="{D0522AA9-9D29-4594-A060-F78079C902B1}" presName="compChildNode" presStyleCnt="0"/>
      <dgm:spPr/>
    </dgm:pt>
    <dgm:pt modelId="{72B13186-DBFB-48DE-A965-AB150F0DE8B8}" type="pres">
      <dgm:prSet presAssocID="{D0522AA9-9D29-4594-A060-F78079C902B1}" presName="theInnerList" presStyleCnt="0"/>
      <dgm:spPr/>
    </dgm:pt>
    <dgm:pt modelId="{68A1F8DF-D2B6-4986-A813-3E4D567642FA}" type="pres">
      <dgm:prSet presAssocID="{0EA61CE9-A32C-4CA6-90AD-F64D6201B10D}" presName="childNode" presStyleLbl="node1" presStyleIdx="0" presStyleCnt="6">
        <dgm:presLayoutVars>
          <dgm:bulletEnabled val="1"/>
        </dgm:presLayoutVars>
      </dgm:prSet>
      <dgm:spPr/>
      <dgm:t>
        <a:bodyPr/>
        <a:lstStyle/>
        <a:p>
          <a:endParaRPr lang="en-US"/>
        </a:p>
      </dgm:t>
    </dgm:pt>
    <dgm:pt modelId="{DFE90A2A-34D8-4E29-9366-23A8D4E2AEA0}" type="pres">
      <dgm:prSet presAssocID="{0EA61CE9-A32C-4CA6-90AD-F64D6201B10D}" presName="aSpace2" presStyleCnt="0"/>
      <dgm:spPr/>
    </dgm:pt>
    <dgm:pt modelId="{B2969B2D-EDF7-4089-9184-EB1EE6FC4E25}" type="pres">
      <dgm:prSet presAssocID="{9CB58D12-2C69-4468-96AA-06DBD36D5DDA}" presName="childNode" presStyleLbl="node1" presStyleIdx="1" presStyleCnt="6">
        <dgm:presLayoutVars>
          <dgm:bulletEnabled val="1"/>
        </dgm:presLayoutVars>
      </dgm:prSet>
      <dgm:spPr/>
      <dgm:t>
        <a:bodyPr/>
        <a:lstStyle/>
        <a:p>
          <a:endParaRPr lang="en-US"/>
        </a:p>
      </dgm:t>
    </dgm:pt>
    <dgm:pt modelId="{39E0FA7E-59F7-4BEB-9064-5B5EA47B8418}" type="pres">
      <dgm:prSet presAssocID="{D0522AA9-9D29-4594-A060-F78079C902B1}" presName="aSpace" presStyleCnt="0"/>
      <dgm:spPr/>
    </dgm:pt>
    <dgm:pt modelId="{1761D157-1568-4438-ACA3-C5B81812E940}" type="pres">
      <dgm:prSet presAssocID="{AFFF5FF9-EBA1-4352-BF2A-3233C7229B72}" presName="compNode" presStyleCnt="0"/>
      <dgm:spPr/>
    </dgm:pt>
    <dgm:pt modelId="{7A8572DE-90DB-43A5-A1D1-292081BCD6EB}" type="pres">
      <dgm:prSet presAssocID="{AFFF5FF9-EBA1-4352-BF2A-3233C7229B72}" presName="aNode" presStyleLbl="bgShp" presStyleIdx="1" presStyleCnt="3" custLinFactNeighborX="2738" custLinFactNeighborY="-625"/>
      <dgm:spPr/>
      <dgm:t>
        <a:bodyPr/>
        <a:lstStyle/>
        <a:p>
          <a:endParaRPr lang="en-US"/>
        </a:p>
      </dgm:t>
    </dgm:pt>
    <dgm:pt modelId="{216990BA-BA87-4E94-B842-9173B70BBB24}" type="pres">
      <dgm:prSet presAssocID="{AFFF5FF9-EBA1-4352-BF2A-3233C7229B72}" presName="textNode" presStyleLbl="bgShp" presStyleIdx="1" presStyleCnt="3"/>
      <dgm:spPr/>
      <dgm:t>
        <a:bodyPr/>
        <a:lstStyle/>
        <a:p>
          <a:endParaRPr lang="en-US"/>
        </a:p>
      </dgm:t>
    </dgm:pt>
    <dgm:pt modelId="{5637B4D5-D2DF-46BF-B8B1-034D5A908379}" type="pres">
      <dgm:prSet presAssocID="{AFFF5FF9-EBA1-4352-BF2A-3233C7229B72}" presName="compChildNode" presStyleCnt="0"/>
      <dgm:spPr/>
    </dgm:pt>
    <dgm:pt modelId="{C7405D17-0CC6-4988-B47C-3607493AE6DF}" type="pres">
      <dgm:prSet presAssocID="{AFFF5FF9-EBA1-4352-BF2A-3233C7229B72}" presName="theInnerList" presStyleCnt="0"/>
      <dgm:spPr/>
    </dgm:pt>
    <dgm:pt modelId="{705412F3-34D8-427D-94F8-AEB0865672EF}" type="pres">
      <dgm:prSet presAssocID="{DFDA8950-3496-45DF-8DFD-A4A00D5502FC}" presName="childNode" presStyleLbl="node1" presStyleIdx="2" presStyleCnt="6">
        <dgm:presLayoutVars>
          <dgm:bulletEnabled val="1"/>
        </dgm:presLayoutVars>
      </dgm:prSet>
      <dgm:spPr/>
      <dgm:t>
        <a:bodyPr/>
        <a:lstStyle/>
        <a:p>
          <a:endParaRPr lang="en-US"/>
        </a:p>
      </dgm:t>
    </dgm:pt>
    <dgm:pt modelId="{5B0521E4-CC67-4A5B-B92D-6B8AE578CADF}" type="pres">
      <dgm:prSet presAssocID="{DFDA8950-3496-45DF-8DFD-A4A00D5502FC}" presName="aSpace2" presStyleCnt="0"/>
      <dgm:spPr/>
    </dgm:pt>
    <dgm:pt modelId="{1BF5DF74-F885-4076-9F6B-285CDE9B5914}" type="pres">
      <dgm:prSet presAssocID="{A4E032ED-6988-413D-A64D-9AC94F23DEFD}" presName="childNode" presStyleLbl="node1" presStyleIdx="3" presStyleCnt="6">
        <dgm:presLayoutVars>
          <dgm:bulletEnabled val="1"/>
        </dgm:presLayoutVars>
      </dgm:prSet>
      <dgm:spPr/>
      <dgm:t>
        <a:bodyPr/>
        <a:lstStyle/>
        <a:p>
          <a:endParaRPr lang="en-US"/>
        </a:p>
      </dgm:t>
    </dgm:pt>
    <dgm:pt modelId="{5BBC6A18-A8D8-4835-9069-72949112E736}" type="pres">
      <dgm:prSet presAssocID="{AFFF5FF9-EBA1-4352-BF2A-3233C7229B72}" presName="aSpace" presStyleCnt="0"/>
      <dgm:spPr/>
    </dgm:pt>
    <dgm:pt modelId="{B2AE1882-3F8A-4C45-AD0C-A54488C531D0}" type="pres">
      <dgm:prSet presAssocID="{F4F966B1-8DC4-4096-9655-8C60A773219D}" presName="compNode" presStyleCnt="0"/>
      <dgm:spPr/>
    </dgm:pt>
    <dgm:pt modelId="{CC47010E-FBAB-4E7C-BBF9-01A748EDB296}" type="pres">
      <dgm:prSet presAssocID="{F4F966B1-8DC4-4096-9655-8C60A773219D}" presName="aNode" presStyleLbl="bgShp" presStyleIdx="2" presStyleCnt="3"/>
      <dgm:spPr/>
      <dgm:t>
        <a:bodyPr/>
        <a:lstStyle/>
        <a:p>
          <a:endParaRPr lang="en-US"/>
        </a:p>
      </dgm:t>
    </dgm:pt>
    <dgm:pt modelId="{B55BD636-A3A6-4874-B2FB-6E68ABEA6FEE}" type="pres">
      <dgm:prSet presAssocID="{F4F966B1-8DC4-4096-9655-8C60A773219D}" presName="textNode" presStyleLbl="bgShp" presStyleIdx="2" presStyleCnt="3"/>
      <dgm:spPr/>
      <dgm:t>
        <a:bodyPr/>
        <a:lstStyle/>
        <a:p>
          <a:endParaRPr lang="en-US"/>
        </a:p>
      </dgm:t>
    </dgm:pt>
    <dgm:pt modelId="{76BCB5F0-FC09-4C0C-BF9A-B7F7CD76FFCA}" type="pres">
      <dgm:prSet presAssocID="{F4F966B1-8DC4-4096-9655-8C60A773219D}" presName="compChildNode" presStyleCnt="0"/>
      <dgm:spPr/>
    </dgm:pt>
    <dgm:pt modelId="{D14F3350-8083-4B93-B29E-243B8A2609A1}" type="pres">
      <dgm:prSet presAssocID="{F4F966B1-8DC4-4096-9655-8C60A773219D}" presName="theInnerList" presStyleCnt="0"/>
      <dgm:spPr/>
    </dgm:pt>
    <dgm:pt modelId="{CB3805AE-3C0C-408E-AA33-55B50565AE5C}" type="pres">
      <dgm:prSet presAssocID="{176B8C12-C539-46ED-8C66-8AE26D082645}" presName="childNode" presStyleLbl="node1" presStyleIdx="4" presStyleCnt="6">
        <dgm:presLayoutVars>
          <dgm:bulletEnabled val="1"/>
        </dgm:presLayoutVars>
      </dgm:prSet>
      <dgm:spPr/>
      <dgm:t>
        <a:bodyPr/>
        <a:lstStyle/>
        <a:p>
          <a:endParaRPr lang="en-US"/>
        </a:p>
      </dgm:t>
    </dgm:pt>
    <dgm:pt modelId="{6184D3C1-056C-40D2-A815-CB62F53C91CA}" type="pres">
      <dgm:prSet presAssocID="{176B8C12-C539-46ED-8C66-8AE26D082645}" presName="aSpace2" presStyleCnt="0"/>
      <dgm:spPr/>
    </dgm:pt>
    <dgm:pt modelId="{3E3B732F-3AB7-4EC3-BE78-997ABE4A0716}" type="pres">
      <dgm:prSet presAssocID="{3E81CF27-066A-49D1-B83D-00DC6A1CDB30}" presName="childNode" presStyleLbl="node1" presStyleIdx="5" presStyleCnt="6">
        <dgm:presLayoutVars>
          <dgm:bulletEnabled val="1"/>
        </dgm:presLayoutVars>
      </dgm:prSet>
      <dgm:spPr/>
      <dgm:t>
        <a:bodyPr/>
        <a:lstStyle/>
        <a:p>
          <a:endParaRPr lang="en-US"/>
        </a:p>
      </dgm:t>
    </dgm:pt>
  </dgm:ptLst>
  <dgm:cxnLst>
    <dgm:cxn modelId="{87FB5FFF-818B-459C-AFF3-ECF9D6195B92}" type="presOf" srcId="{3E81CF27-066A-49D1-B83D-00DC6A1CDB30}" destId="{3E3B732F-3AB7-4EC3-BE78-997ABE4A0716}" srcOrd="0" destOrd="0" presId="urn:microsoft.com/office/officeart/2005/8/layout/lProcess2"/>
    <dgm:cxn modelId="{6DA6C606-1184-457E-B83A-2AA4EEA58384}" type="presOf" srcId="{DFDA8950-3496-45DF-8DFD-A4A00D5502FC}" destId="{705412F3-34D8-427D-94F8-AEB0865672EF}" srcOrd="0" destOrd="0" presId="urn:microsoft.com/office/officeart/2005/8/layout/lProcess2"/>
    <dgm:cxn modelId="{D591E0E8-8064-4943-9BE3-3E5AC0644F1F}" srcId="{AFFF5FF9-EBA1-4352-BF2A-3233C7229B72}" destId="{DFDA8950-3496-45DF-8DFD-A4A00D5502FC}" srcOrd="0" destOrd="0" parTransId="{6374E764-2F9E-4CE9-9C0C-DB529A699E9A}" sibTransId="{D73650D2-6FB7-4331-85EF-FD0C62817570}"/>
    <dgm:cxn modelId="{9BEBE774-2505-4097-A157-DC000EE7357B}" type="presOf" srcId="{0EA61CE9-A32C-4CA6-90AD-F64D6201B10D}" destId="{68A1F8DF-D2B6-4986-A813-3E4D567642FA}" srcOrd="0" destOrd="0" presId="urn:microsoft.com/office/officeart/2005/8/layout/lProcess2"/>
    <dgm:cxn modelId="{B2338853-084A-46CD-A433-0432796ECBDB}" srcId="{D0522AA9-9D29-4594-A060-F78079C902B1}" destId="{0EA61CE9-A32C-4CA6-90AD-F64D6201B10D}" srcOrd="0" destOrd="0" parTransId="{A52AD0AF-C396-4215-953E-37F6110E2BE7}" sibTransId="{FC1030F4-1356-4105-AC5B-C5563E551000}"/>
    <dgm:cxn modelId="{016B8C46-213F-4EB8-AC31-46842776AFFD}" srcId="{D0522AA9-9D29-4594-A060-F78079C902B1}" destId="{9CB58D12-2C69-4468-96AA-06DBD36D5DDA}" srcOrd="1" destOrd="0" parTransId="{8DEFCA04-7AC1-45A1-9E91-3ED25A976EC0}" sibTransId="{72F095DD-5815-4283-9B00-27237A52A1A9}"/>
    <dgm:cxn modelId="{3FEE306C-5DD1-45A3-A91D-BE905CEE7136}" srcId="{A34F71FC-B620-463B-862F-D102AC0AEA5F}" destId="{D0522AA9-9D29-4594-A060-F78079C902B1}" srcOrd="0" destOrd="0" parTransId="{CD59D218-79A3-41B8-BED5-FF8A4A0D31DF}" sibTransId="{8979E894-0FA4-474B-A80B-4A63DD06A56A}"/>
    <dgm:cxn modelId="{A1DECAD2-30DD-4B31-B571-3E46623BA380}" srcId="{A34F71FC-B620-463B-862F-D102AC0AEA5F}" destId="{AFFF5FF9-EBA1-4352-BF2A-3233C7229B72}" srcOrd="1" destOrd="0" parTransId="{6B9CDD52-EEC9-49ED-BE4D-E8E92BDDFBD6}" sibTransId="{31A461FA-24FA-4D19-9FF2-AA4A227FB9A5}"/>
    <dgm:cxn modelId="{046504E6-8B91-40F0-9D68-992332B8F3FF}" type="presOf" srcId="{D0522AA9-9D29-4594-A060-F78079C902B1}" destId="{5237FAF4-4820-4B0B-B492-94E00B34BDB9}" srcOrd="0" destOrd="0" presId="urn:microsoft.com/office/officeart/2005/8/layout/lProcess2"/>
    <dgm:cxn modelId="{9AE8F823-F791-493B-8745-97C524DE93BB}" type="presOf" srcId="{AFFF5FF9-EBA1-4352-BF2A-3233C7229B72}" destId="{7A8572DE-90DB-43A5-A1D1-292081BCD6EB}" srcOrd="0" destOrd="0" presId="urn:microsoft.com/office/officeart/2005/8/layout/lProcess2"/>
    <dgm:cxn modelId="{06D97066-F49F-4182-BE30-6E7631DAC35F}" srcId="{AFFF5FF9-EBA1-4352-BF2A-3233C7229B72}" destId="{A4E032ED-6988-413D-A64D-9AC94F23DEFD}" srcOrd="1" destOrd="0" parTransId="{16613307-166B-4FEE-92F1-95EB076C1F3C}" sibTransId="{B156E777-CC20-44CD-9ABC-94E67BA04693}"/>
    <dgm:cxn modelId="{C1DB8DDF-E383-4D85-882E-D43CB912387E}" srcId="{A34F71FC-B620-463B-862F-D102AC0AEA5F}" destId="{F4F966B1-8DC4-4096-9655-8C60A773219D}" srcOrd="2" destOrd="0" parTransId="{0CF799F9-F623-40EE-9255-FE0FA24066AF}" sibTransId="{066740B9-0512-4489-951B-D5A7D17B4945}"/>
    <dgm:cxn modelId="{C1E5F9A4-ABDA-4BD9-9034-20F0C88CD6DD}" type="presOf" srcId="{176B8C12-C539-46ED-8C66-8AE26D082645}" destId="{CB3805AE-3C0C-408E-AA33-55B50565AE5C}" srcOrd="0" destOrd="0" presId="urn:microsoft.com/office/officeart/2005/8/layout/lProcess2"/>
    <dgm:cxn modelId="{CD4D8D61-1F18-471B-8BA5-56C9CF149B9D}" srcId="{F4F966B1-8DC4-4096-9655-8C60A773219D}" destId="{3E81CF27-066A-49D1-B83D-00DC6A1CDB30}" srcOrd="1" destOrd="0" parTransId="{B6615173-9C0A-41EB-8C6B-085F3B9741CD}" sibTransId="{9870A1AF-F305-4DC3-88F2-07D5CF54B39A}"/>
    <dgm:cxn modelId="{513CD6E1-AF4F-4DFF-B47D-2A634805D16D}" type="presOf" srcId="{A4E032ED-6988-413D-A64D-9AC94F23DEFD}" destId="{1BF5DF74-F885-4076-9F6B-285CDE9B5914}" srcOrd="0" destOrd="0" presId="urn:microsoft.com/office/officeart/2005/8/layout/lProcess2"/>
    <dgm:cxn modelId="{F1D352DF-DFEB-474E-B094-6A120EA088D9}" type="presOf" srcId="{D0522AA9-9D29-4594-A060-F78079C902B1}" destId="{1E1D81DC-78A2-4466-86B9-DA4A3A2F205E}" srcOrd="1" destOrd="0" presId="urn:microsoft.com/office/officeart/2005/8/layout/lProcess2"/>
    <dgm:cxn modelId="{CC9D421B-28FF-4C5F-AC4B-0EC0B6802542}" type="presOf" srcId="{9CB58D12-2C69-4468-96AA-06DBD36D5DDA}" destId="{B2969B2D-EDF7-4089-9184-EB1EE6FC4E25}" srcOrd="0" destOrd="0" presId="urn:microsoft.com/office/officeart/2005/8/layout/lProcess2"/>
    <dgm:cxn modelId="{0C133974-AAF4-49AA-A3ED-780899BE08E8}" type="presOf" srcId="{F4F966B1-8DC4-4096-9655-8C60A773219D}" destId="{CC47010E-FBAB-4E7C-BBF9-01A748EDB296}" srcOrd="0" destOrd="0" presId="urn:microsoft.com/office/officeart/2005/8/layout/lProcess2"/>
    <dgm:cxn modelId="{9945E8EF-E759-4E71-BCEF-F0E342E1A60C}" type="presOf" srcId="{F4F966B1-8DC4-4096-9655-8C60A773219D}" destId="{B55BD636-A3A6-4874-B2FB-6E68ABEA6FEE}" srcOrd="1" destOrd="0" presId="urn:microsoft.com/office/officeart/2005/8/layout/lProcess2"/>
    <dgm:cxn modelId="{917554FA-674D-453F-A869-375F90F65CB2}" type="presOf" srcId="{A34F71FC-B620-463B-862F-D102AC0AEA5F}" destId="{DC8BED30-574D-48A1-A8D0-ADEE72FAEE3B}" srcOrd="0" destOrd="0" presId="urn:microsoft.com/office/officeart/2005/8/layout/lProcess2"/>
    <dgm:cxn modelId="{97C7FF37-A655-4870-BD25-4B7860802C2C}" srcId="{F4F966B1-8DC4-4096-9655-8C60A773219D}" destId="{176B8C12-C539-46ED-8C66-8AE26D082645}" srcOrd="0" destOrd="0" parTransId="{245817C6-AD5F-44BA-8C2B-0493CAD86525}" sibTransId="{EFA8EB86-97D2-4414-BC60-C42BF766AB8B}"/>
    <dgm:cxn modelId="{7EAD0BDB-CF82-4967-BC95-303EF2FAC176}" type="presOf" srcId="{AFFF5FF9-EBA1-4352-BF2A-3233C7229B72}" destId="{216990BA-BA87-4E94-B842-9173B70BBB24}" srcOrd="1" destOrd="0" presId="urn:microsoft.com/office/officeart/2005/8/layout/lProcess2"/>
    <dgm:cxn modelId="{7CE0D261-8749-442F-B646-685366804DBF}" type="presParOf" srcId="{DC8BED30-574D-48A1-A8D0-ADEE72FAEE3B}" destId="{9143296D-D710-4CAF-9AD4-1FA7D9666DA8}" srcOrd="0" destOrd="0" presId="urn:microsoft.com/office/officeart/2005/8/layout/lProcess2"/>
    <dgm:cxn modelId="{810E50B4-CF5F-4521-ACE4-AD76DDF76FB1}" type="presParOf" srcId="{9143296D-D710-4CAF-9AD4-1FA7D9666DA8}" destId="{5237FAF4-4820-4B0B-B492-94E00B34BDB9}" srcOrd="0" destOrd="0" presId="urn:microsoft.com/office/officeart/2005/8/layout/lProcess2"/>
    <dgm:cxn modelId="{2CE9A308-5623-4F02-8F39-38C4248D902F}" type="presParOf" srcId="{9143296D-D710-4CAF-9AD4-1FA7D9666DA8}" destId="{1E1D81DC-78A2-4466-86B9-DA4A3A2F205E}" srcOrd="1" destOrd="0" presId="urn:microsoft.com/office/officeart/2005/8/layout/lProcess2"/>
    <dgm:cxn modelId="{5BD24562-E569-454C-B867-9799C5F1D42E}" type="presParOf" srcId="{9143296D-D710-4CAF-9AD4-1FA7D9666DA8}" destId="{38BB1AD5-D896-42A6-890F-992E1671406A}" srcOrd="2" destOrd="0" presId="urn:microsoft.com/office/officeart/2005/8/layout/lProcess2"/>
    <dgm:cxn modelId="{700E56EA-8839-42FF-BE06-D52EE17E87EC}" type="presParOf" srcId="{38BB1AD5-D896-42A6-890F-992E1671406A}" destId="{72B13186-DBFB-48DE-A965-AB150F0DE8B8}" srcOrd="0" destOrd="0" presId="urn:microsoft.com/office/officeart/2005/8/layout/lProcess2"/>
    <dgm:cxn modelId="{90574FA6-7A43-43E5-9234-70891ECA0D64}" type="presParOf" srcId="{72B13186-DBFB-48DE-A965-AB150F0DE8B8}" destId="{68A1F8DF-D2B6-4986-A813-3E4D567642FA}" srcOrd="0" destOrd="0" presId="urn:microsoft.com/office/officeart/2005/8/layout/lProcess2"/>
    <dgm:cxn modelId="{43DC731F-F68E-405D-B551-3E48B1FF1798}" type="presParOf" srcId="{72B13186-DBFB-48DE-A965-AB150F0DE8B8}" destId="{DFE90A2A-34D8-4E29-9366-23A8D4E2AEA0}" srcOrd="1" destOrd="0" presId="urn:microsoft.com/office/officeart/2005/8/layout/lProcess2"/>
    <dgm:cxn modelId="{F02D0E92-3781-4F06-BC3B-944620E43017}" type="presParOf" srcId="{72B13186-DBFB-48DE-A965-AB150F0DE8B8}" destId="{B2969B2D-EDF7-4089-9184-EB1EE6FC4E25}" srcOrd="2" destOrd="0" presId="urn:microsoft.com/office/officeart/2005/8/layout/lProcess2"/>
    <dgm:cxn modelId="{53D7B367-D44A-4055-B6D5-6007D652FB58}" type="presParOf" srcId="{DC8BED30-574D-48A1-A8D0-ADEE72FAEE3B}" destId="{39E0FA7E-59F7-4BEB-9064-5B5EA47B8418}" srcOrd="1" destOrd="0" presId="urn:microsoft.com/office/officeart/2005/8/layout/lProcess2"/>
    <dgm:cxn modelId="{9DC34A9D-BA0C-4762-9CFF-9B009990FDCA}" type="presParOf" srcId="{DC8BED30-574D-48A1-A8D0-ADEE72FAEE3B}" destId="{1761D157-1568-4438-ACA3-C5B81812E940}" srcOrd="2" destOrd="0" presId="urn:microsoft.com/office/officeart/2005/8/layout/lProcess2"/>
    <dgm:cxn modelId="{26A89808-77F0-4BFF-9E78-B8F396E5D24F}" type="presParOf" srcId="{1761D157-1568-4438-ACA3-C5B81812E940}" destId="{7A8572DE-90DB-43A5-A1D1-292081BCD6EB}" srcOrd="0" destOrd="0" presId="urn:microsoft.com/office/officeart/2005/8/layout/lProcess2"/>
    <dgm:cxn modelId="{DE1F1329-553F-430E-B5B4-B72498991FFD}" type="presParOf" srcId="{1761D157-1568-4438-ACA3-C5B81812E940}" destId="{216990BA-BA87-4E94-B842-9173B70BBB24}" srcOrd="1" destOrd="0" presId="urn:microsoft.com/office/officeart/2005/8/layout/lProcess2"/>
    <dgm:cxn modelId="{1C1A57E3-9E51-4A3F-AE75-B54CB463C6F4}" type="presParOf" srcId="{1761D157-1568-4438-ACA3-C5B81812E940}" destId="{5637B4D5-D2DF-46BF-B8B1-034D5A908379}" srcOrd="2" destOrd="0" presId="urn:microsoft.com/office/officeart/2005/8/layout/lProcess2"/>
    <dgm:cxn modelId="{171F0ED5-091D-4258-A077-B9D823F78789}" type="presParOf" srcId="{5637B4D5-D2DF-46BF-B8B1-034D5A908379}" destId="{C7405D17-0CC6-4988-B47C-3607493AE6DF}" srcOrd="0" destOrd="0" presId="urn:microsoft.com/office/officeart/2005/8/layout/lProcess2"/>
    <dgm:cxn modelId="{8270D347-ADA7-40D5-8A45-CB942E902072}" type="presParOf" srcId="{C7405D17-0CC6-4988-B47C-3607493AE6DF}" destId="{705412F3-34D8-427D-94F8-AEB0865672EF}" srcOrd="0" destOrd="0" presId="urn:microsoft.com/office/officeart/2005/8/layout/lProcess2"/>
    <dgm:cxn modelId="{882653FA-5DF5-403F-A967-A9638B5BB8E1}" type="presParOf" srcId="{C7405D17-0CC6-4988-B47C-3607493AE6DF}" destId="{5B0521E4-CC67-4A5B-B92D-6B8AE578CADF}" srcOrd="1" destOrd="0" presId="urn:microsoft.com/office/officeart/2005/8/layout/lProcess2"/>
    <dgm:cxn modelId="{C9BC7913-BDE1-4B13-BA94-1B0CB3307C30}" type="presParOf" srcId="{C7405D17-0CC6-4988-B47C-3607493AE6DF}" destId="{1BF5DF74-F885-4076-9F6B-285CDE9B5914}" srcOrd="2" destOrd="0" presId="urn:microsoft.com/office/officeart/2005/8/layout/lProcess2"/>
    <dgm:cxn modelId="{5FF0E6CF-57D4-413D-8FD4-1F1133AAF75D}" type="presParOf" srcId="{DC8BED30-574D-48A1-A8D0-ADEE72FAEE3B}" destId="{5BBC6A18-A8D8-4835-9069-72949112E736}" srcOrd="3" destOrd="0" presId="urn:microsoft.com/office/officeart/2005/8/layout/lProcess2"/>
    <dgm:cxn modelId="{5E52F059-61BC-4332-9E65-A61BF912A39E}" type="presParOf" srcId="{DC8BED30-574D-48A1-A8D0-ADEE72FAEE3B}" destId="{B2AE1882-3F8A-4C45-AD0C-A54488C531D0}" srcOrd="4" destOrd="0" presId="urn:microsoft.com/office/officeart/2005/8/layout/lProcess2"/>
    <dgm:cxn modelId="{60C1F14F-C9C5-439A-81FD-03271ED0161A}" type="presParOf" srcId="{B2AE1882-3F8A-4C45-AD0C-A54488C531D0}" destId="{CC47010E-FBAB-4E7C-BBF9-01A748EDB296}" srcOrd="0" destOrd="0" presId="urn:microsoft.com/office/officeart/2005/8/layout/lProcess2"/>
    <dgm:cxn modelId="{6683EA75-72C4-4FAD-A66B-4EAC1F249AED}" type="presParOf" srcId="{B2AE1882-3F8A-4C45-AD0C-A54488C531D0}" destId="{B55BD636-A3A6-4874-B2FB-6E68ABEA6FEE}" srcOrd="1" destOrd="0" presId="urn:microsoft.com/office/officeart/2005/8/layout/lProcess2"/>
    <dgm:cxn modelId="{67B301E5-31DF-4333-846B-74FED298660C}" type="presParOf" srcId="{B2AE1882-3F8A-4C45-AD0C-A54488C531D0}" destId="{76BCB5F0-FC09-4C0C-BF9A-B7F7CD76FFCA}" srcOrd="2" destOrd="0" presId="urn:microsoft.com/office/officeart/2005/8/layout/lProcess2"/>
    <dgm:cxn modelId="{B658856E-740B-408E-8F9A-BE2DBB312591}" type="presParOf" srcId="{76BCB5F0-FC09-4C0C-BF9A-B7F7CD76FFCA}" destId="{D14F3350-8083-4B93-B29E-243B8A2609A1}" srcOrd="0" destOrd="0" presId="urn:microsoft.com/office/officeart/2005/8/layout/lProcess2"/>
    <dgm:cxn modelId="{E59360BB-6CE2-4338-B078-90E57FB27F3D}" type="presParOf" srcId="{D14F3350-8083-4B93-B29E-243B8A2609A1}" destId="{CB3805AE-3C0C-408E-AA33-55B50565AE5C}" srcOrd="0" destOrd="0" presId="urn:microsoft.com/office/officeart/2005/8/layout/lProcess2"/>
    <dgm:cxn modelId="{D173803E-7E94-4443-BDD4-C149AB2204E2}" type="presParOf" srcId="{D14F3350-8083-4B93-B29E-243B8A2609A1}" destId="{6184D3C1-056C-40D2-A815-CB62F53C91CA}" srcOrd="1" destOrd="0" presId="urn:microsoft.com/office/officeart/2005/8/layout/lProcess2"/>
    <dgm:cxn modelId="{59589EC4-5995-4FFB-8476-FFC6288F88D9}" type="presParOf" srcId="{D14F3350-8083-4B93-B29E-243B8A2609A1}" destId="{3E3B732F-3AB7-4EC3-BE78-997ABE4A071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9F885D-FFA3-4782-B22E-C5CCCCF6760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lt-LT"/>
        </a:p>
      </dgm:t>
    </dgm:pt>
    <dgm:pt modelId="{E47AB3D2-F91D-4813-AFB1-1D2E2C69196C}">
      <dgm:prSet phldrT="[Text]" custT="1"/>
      <dgm:spPr/>
      <dgm:t>
        <a:bodyPr/>
        <a:lstStyle/>
        <a:p>
          <a:r>
            <a:rPr lang="lt-LT" sz="1400" b="1" dirty="0" smtClean="0"/>
            <a:t>Rizikos aktualumas </a:t>
          </a:r>
          <a:r>
            <a:rPr lang="lt-LT" sz="1400" dirty="0" smtClean="0"/>
            <a:t>(ar rizika tinka Jūsų projektui).</a:t>
          </a:r>
        </a:p>
      </dgm:t>
    </dgm:pt>
    <dgm:pt modelId="{48851F71-6881-4942-8E65-D28BA95EF2EE}" type="parTrans" cxnId="{1FC81898-1B39-44C1-985B-48BC84152046}">
      <dgm:prSet/>
      <dgm:spPr/>
      <dgm:t>
        <a:bodyPr/>
        <a:lstStyle/>
        <a:p>
          <a:endParaRPr lang="lt-LT"/>
        </a:p>
      </dgm:t>
    </dgm:pt>
    <dgm:pt modelId="{0AE53868-3286-441F-B7BD-A1EE07B1E565}" type="sibTrans" cxnId="{1FC81898-1B39-44C1-985B-48BC84152046}">
      <dgm:prSet/>
      <dgm:spPr/>
      <dgm:t>
        <a:bodyPr/>
        <a:lstStyle/>
        <a:p>
          <a:endParaRPr lang="lt-LT"/>
        </a:p>
      </dgm:t>
    </dgm:pt>
    <dgm:pt modelId="{F98F1D00-AE9A-47E0-BDD1-F7682C45889C}">
      <dgm:prSet phldrT="[Text]" custT="1"/>
      <dgm:spPr/>
      <dgm:t>
        <a:bodyPr/>
        <a:lstStyle/>
        <a:p>
          <a:r>
            <a:rPr lang="lt-LT" sz="1400" b="1" dirty="0" smtClean="0"/>
            <a:t>Tinkamas rizikos detalizavimas </a:t>
          </a:r>
          <a:r>
            <a:rPr lang="lt-LT" sz="1400" dirty="0" smtClean="0"/>
            <a:t>– kokios galimos grėsmės, dėl kurių gali atsirasti trukdžių sėkmingam projekto įgyvendinimui. </a:t>
          </a:r>
          <a:endParaRPr lang="lt-LT" sz="1400" dirty="0"/>
        </a:p>
      </dgm:t>
    </dgm:pt>
    <dgm:pt modelId="{CB74BC53-BFA0-40A0-A2DC-2750F480E7D5}" type="parTrans" cxnId="{48FC3F75-02FB-47C6-92EB-1BBF6E8CFA51}">
      <dgm:prSet/>
      <dgm:spPr/>
      <dgm:t>
        <a:bodyPr/>
        <a:lstStyle/>
        <a:p>
          <a:endParaRPr lang="lt-LT"/>
        </a:p>
      </dgm:t>
    </dgm:pt>
    <dgm:pt modelId="{1375BD52-7B67-4976-9566-39196E066BBA}" type="sibTrans" cxnId="{48FC3F75-02FB-47C6-92EB-1BBF6E8CFA51}">
      <dgm:prSet/>
      <dgm:spPr/>
      <dgm:t>
        <a:bodyPr/>
        <a:lstStyle/>
        <a:p>
          <a:endParaRPr lang="lt-LT"/>
        </a:p>
      </dgm:t>
    </dgm:pt>
    <dgm:pt modelId="{0598727A-41C8-496A-AF90-7920CBF51B63}">
      <dgm:prSet phldrT="[Text]" custT="1"/>
      <dgm:spPr/>
      <dgm:t>
        <a:bodyPr/>
        <a:lstStyle/>
        <a:p>
          <a:r>
            <a:rPr lang="lt-LT" sz="1400" b="1" dirty="0" smtClean="0"/>
            <a:t>Rizikos valdymo priemonės </a:t>
          </a:r>
          <a:r>
            <a:rPr lang="lt-LT" sz="1400" dirty="0" smtClean="0"/>
            <a:t>– kokių veiksmų bus imtasi, kad pašalinti </a:t>
          </a:r>
          <a:r>
            <a:rPr lang="lt-LT" sz="1400" i="1" dirty="0" smtClean="0"/>
            <a:t>rizikos detalizavime </a:t>
          </a:r>
          <a:r>
            <a:rPr lang="lt-LT" sz="1400" dirty="0" smtClean="0"/>
            <a:t>nurodytas galimas grėsmes</a:t>
          </a:r>
        </a:p>
      </dgm:t>
    </dgm:pt>
    <dgm:pt modelId="{EC28D44A-579C-43C6-9A5B-296435D12014}" type="parTrans" cxnId="{2DECC5A6-2A9A-4E91-BCE5-8759CE2A6479}">
      <dgm:prSet/>
      <dgm:spPr/>
      <dgm:t>
        <a:bodyPr/>
        <a:lstStyle/>
        <a:p>
          <a:endParaRPr lang="lt-LT"/>
        </a:p>
      </dgm:t>
    </dgm:pt>
    <dgm:pt modelId="{876D551F-A428-40E5-9C19-22D5C30876F9}" type="sibTrans" cxnId="{2DECC5A6-2A9A-4E91-BCE5-8759CE2A6479}">
      <dgm:prSet/>
      <dgm:spPr/>
      <dgm:t>
        <a:bodyPr/>
        <a:lstStyle/>
        <a:p>
          <a:endParaRPr lang="lt-LT"/>
        </a:p>
      </dgm:t>
    </dgm:pt>
    <dgm:pt modelId="{13F3FB00-C36F-46BB-B5A3-AD32A39315DB}" type="pres">
      <dgm:prSet presAssocID="{959F885D-FFA3-4782-B22E-C5CCCCF6760C}" presName="Name0" presStyleCnt="0">
        <dgm:presLayoutVars>
          <dgm:dir/>
          <dgm:resizeHandles val="exact"/>
        </dgm:presLayoutVars>
      </dgm:prSet>
      <dgm:spPr/>
      <dgm:t>
        <a:bodyPr/>
        <a:lstStyle/>
        <a:p>
          <a:endParaRPr lang="lt-LT"/>
        </a:p>
      </dgm:t>
    </dgm:pt>
    <dgm:pt modelId="{E522751A-988D-4281-B54A-D9CA27F03D48}" type="pres">
      <dgm:prSet presAssocID="{959F885D-FFA3-4782-B22E-C5CCCCF6760C}" presName="cycle" presStyleCnt="0"/>
      <dgm:spPr/>
    </dgm:pt>
    <dgm:pt modelId="{DE2C907E-8A0F-4FC8-A25F-2ADEAC3068A6}" type="pres">
      <dgm:prSet presAssocID="{E47AB3D2-F91D-4813-AFB1-1D2E2C69196C}" presName="nodeFirstNode" presStyleLbl="node1" presStyleIdx="0" presStyleCnt="3">
        <dgm:presLayoutVars>
          <dgm:bulletEnabled val="1"/>
        </dgm:presLayoutVars>
      </dgm:prSet>
      <dgm:spPr/>
      <dgm:t>
        <a:bodyPr/>
        <a:lstStyle/>
        <a:p>
          <a:endParaRPr lang="lt-LT"/>
        </a:p>
      </dgm:t>
    </dgm:pt>
    <dgm:pt modelId="{35E7B750-59EA-41E1-8C8B-632C61DEB64A}" type="pres">
      <dgm:prSet presAssocID="{0AE53868-3286-441F-B7BD-A1EE07B1E565}" presName="sibTransFirstNode" presStyleLbl="bgShp" presStyleIdx="0" presStyleCnt="1"/>
      <dgm:spPr/>
      <dgm:t>
        <a:bodyPr/>
        <a:lstStyle/>
        <a:p>
          <a:endParaRPr lang="lt-LT"/>
        </a:p>
      </dgm:t>
    </dgm:pt>
    <dgm:pt modelId="{6D9C44C8-BE82-405B-B88B-584212B21E85}" type="pres">
      <dgm:prSet presAssocID="{F98F1D00-AE9A-47E0-BDD1-F7682C45889C}" presName="nodeFollowingNodes" presStyleLbl="node1" presStyleIdx="1" presStyleCnt="3">
        <dgm:presLayoutVars>
          <dgm:bulletEnabled val="1"/>
        </dgm:presLayoutVars>
      </dgm:prSet>
      <dgm:spPr/>
      <dgm:t>
        <a:bodyPr/>
        <a:lstStyle/>
        <a:p>
          <a:endParaRPr lang="lt-LT"/>
        </a:p>
      </dgm:t>
    </dgm:pt>
    <dgm:pt modelId="{9E1B7CAA-2776-4668-8BFB-C88C5253C600}" type="pres">
      <dgm:prSet presAssocID="{0598727A-41C8-496A-AF90-7920CBF51B63}" presName="nodeFollowingNodes" presStyleLbl="node1" presStyleIdx="2" presStyleCnt="3">
        <dgm:presLayoutVars>
          <dgm:bulletEnabled val="1"/>
        </dgm:presLayoutVars>
      </dgm:prSet>
      <dgm:spPr/>
      <dgm:t>
        <a:bodyPr/>
        <a:lstStyle/>
        <a:p>
          <a:endParaRPr lang="lt-LT"/>
        </a:p>
      </dgm:t>
    </dgm:pt>
  </dgm:ptLst>
  <dgm:cxnLst>
    <dgm:cxn modelId="{48FC3F75-02FB-47C6-92EB-1BBF6E8CFA51}" srcId="{959F885D-FFA3-4782-B22E-C5CCCCF6760C}" destId="{F98F1D00-AE9A-47E0-BDD1-F7682C45889C}" srcOrd="1" destOrd="0" parTransId="{CB74BC53-BFA0-40A0-A2DC-2750F480E7D5}" sibTransId="{1375BD52-7B67-4976-9566-39196E066BBA}"/>
    <dgm:cxn modelId="{2DECC5A6-2A9A-4E91-BCE5-8759CE2A6479}" srcId="{959F885D-FFA3-4782-B22E-C5CCCCF6760C}" destId="{0598727A-41C8-496A-AF90-7920CBF51B63}" srcOrd="2" destOrd="0" parTransId="{EC28D44A-579C-43C6-9A5B-296435D12014}" sibTransId="{876D551F-A428-40E5-9C19-22D5C30876F9}"/>
    <dgm:cxn modelId="{9B5BDEDB-19AE-4B9A-AF5F-901A2435B5B0}" type="presOf" srcId="{959F885D-FFA3-4782-B22E-C5CCCCF6760C}" destId="{13F3FB00-C36F-46BB-B5A3-AD32A39315DB}" srcOrd="0" destOrd="0" presId="urn:microsoft.com/office/officeart/2005/8/layout/cycle3"/>
    <dgm:cxn modelId="{73C6E84C-B314-4895-8E6C-1D3EB6824034}" type="presOf" srcId="{0598727A-41C8-496A-AF90-7920CBF51B63}" destId="{9E1B7CAA-2776-4668-8BFB-C88C5253C600}" srcOrd="0" destOrd="0" presId="urn:microsoft.com/office/officeart/2005/8/layout/cycle3"/>
    <dgm:cxn modelId="{C0B57F79-7953-4879-B475-CC2935A726FC}" type="presOf" srcId="{E47AB3D2-F91D-4813-AFB1-1D2E2C69196C}" destId="{DE2C907E-8A0F-4FC8-A25F-2ADEAC3068A6}" srcOrd="0" destOrd="0" presId="urn:microsoft.com/office/officeart/2005/8/layout/cycle3"/>
    <dgm:cxn modelId="{9C075672-4369-4728-86C0-E8D07817BF9A}" type="presOf" srcId="{0AE53868-3286-441F-B7BD-A1EE07B1E565}" destId="{35E7B750-59EA-41E1-8C8B-632C61DEB64A}" srcOrd="0" destOrd="0" presId="urn:microsoft.com/office/officeart/2005/8/layout/cycle3"/>
    <dgm:cxn modelId="{0FD79D40-67E3-453E-BC73-5E5778FEEC4F}" type="presOf" srcId="{F98F1D00-AE9A-47E0-BDD1-F7682C45889C}" destId="{6D9C44C8-BE82-405B-B88B-584212B21E85}" srcOrd="0" destOrd="0" presId="urn:microsoft.com/office/officeart/2005/8/layout/cycle3"/>
    <dgm:cxn modelId="{1FC81898-1B39-44C1-985B-48BC84152046}" srcId="{959F885D-FFA3-4782-B22E-C5CCCCF6760C}" destId="{E47AB3D2-F91D-4813-AFB1-1D2E2C69196C}" srcOrd="0" destOrd="0" parTransId="{48851F71-6881-4942-8E65-D28BA95EF2EE}" sibTransId="{0AE53868-3286-441F-B7BD-A1EE07B1E565}"/>
    <dgm:cxn modelId="{43E9A689-8E4F-4B5F-A832-75B1E256F662}" type="presParOf" srcId="{13F3FB00-C36F-46BB-B5A3-AD32A39315DB}" destId="{E522751A-988D-4281-B54A-D9CA27F03D48}" srcOrd="0" destOrd="0" presId="urn:microsoft.com/office/officeart/2005/8/layout/cycle3"/>
    <dgm:cxn modelId="{3E0B4791-3CF8-432A-B720-1E7BF0E6AF36}" type="presParOf" srcId="{E522751A-988D-4281-B54A-D9CA27F03D48}" destId="{DE2C907E-8A0F-4FC8-A25F-2ADEAC3068A6}" srcOrd="0" destOrd="0" presId="urn:microsoft.com/office/officeart/2005/8/layout/cycle3"/>
    <dgm:cxn modelId="{8E288C9A-2064-4370-AF61-A7843AB1CB93}" type="presParOf" srcId="{E522751A-988D-4281-B54A-D9CA27F03D48}" destId="{35E7B750-59EA-41E1-8C8B-632C61DEB64A}" srcOrd="1" destOrd="0" presId="urn:microsoft.com/office/officeart/2005/8/layout/cycle3"/>
    <dgm:cxn modelId="{F3EF984D-C6B8-456C-A33A-1233CDB0D40C}" type="presParOf" srcId="{E522751A-988D-4281-B54A-D9CA27F03D48}" destId="{6D9C44C8-BE82-405B-B88B-584212B21E85}" srcOrd="2" destOrd="0" presId="urn:microsoft.com/office/officeart/2005/8/layout/cycle3"/>
    <dgm:cxn modelId="{40E57723-B1F3-48FD-87D7-4E10F6174691}" type="presParOf" srcId="{E522751A-988D-4281-B54A-D9CA27F03D48}" destId="{9E1B7CAA-2776-4668-8BFB-C88C5253C60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BF5507-D58B-4301-BCA5-3576AE9E0A84}" type="doc">
      <dgm:prSet loTypeId="urn:microsoft.com/office/officeart/2005/8/layout/process1" loCatId="process" qsTypeId="urn:microsoft.com/office/officeart/2005/8/quickstyle/simple1" qsCatId="simple" csTypeId="urn:microsoft.com/office/officeart/2005/8/colors/accent3_5" csCatId="accent3" phldr="1"/>
      <dgm:spPr/>
      <dgm:t>
        <a:bodyPr/>
        <a:lstStyle/>
        <a:p>
          <a:endParaRPr lang="lt-LT"/>
        </a:p>
      </dgm:t>
    </dgm:pt>
    <dgm:pt modelId="{C61CBD6C-9680-403D-A4B5-F482895F1FB0}">
      <dgm:prSet/>
      <dgm:spPr>
        <a:solidFill>
          <a:schemeClr val="tx1">
            <a:lumMod val="50000"/>
            <a:lumOff val="50000"/>
            <a:alpha val="63333"/>
          </a:schemeClr>
        </a:solidFill>
        <a:ln>
          <a:solidFill>
            <a:schemeClr val="bg1"/>
          </a:solidFill>
        </a:ln>
      </dgm:spPr>
      <dgm:t>
        <a:bodyPr/>
        <a:lstStyle/>
        <a:p>
          <a:pPr rtl="0"/>
          <a:r>
            <a:rPr lang="lt-LT" dirty="0" smtClean="0">
              <a:solidFill>
                <a:schemeClr val="tx1"/>
              </a:solidFill>
            </a:rPr>
            <a:t>Paraiška </a:t>
          </a:r>
          <a:endParaRPr lang="lt-LT" dirty="0">
            <a:solidFill>
              <a:schemeClr val="tx1"/>
            </a:solidFill>
          </a:endParaRPr>
        </a:p>
      </dgm:t>
    </dgm:pt>
    <dgm:pt modelId="{7193CB4C-3328-443A-88E8-EEF81B4983D0}" type="parTrans" cxnId="{085EB3EE-C40E-471B-A6DB-4332BAA24309}">
      <dgm:prSet/>
      <dgm:spPr/>
      <dgm:t>
        <a:bodyPr/>
        <a:lstStyle/>
        <a:p>
          <a:endParaRPr lang="lt-LT"/>
        </a:p>
      </dgm:t>
    </dgm:pt>
    <dgm:pt modelId="{7C8FD09C-C8D1-4F61-A9CF-AFF7B0D74864}" type="sibTrans" cxnId="{085EB3EE-C40E-471B-A6DB-4332BAA24309}">
      <dgm:prSet/>
      <dgm:spPr>
        <a:solidFill>
          <a:schemeClr val="accent1">
            <a:lumMod val="75000"/>
          </a:schemeClr>
        </a:solidFill>
      </dgm:spPr>
      <dgm:t>
        <a:bodyPr/>
        <a:lstStyle/>
        <a:p>
          <a:endParaRPr lang="lt-LT"/>
        </a:p>
      </dgm:t>
    </dgm:pt>
    <dgm:pt modelId="{0310AE4F-A8F7-4E28-AA24-847B9BB389CD}">
      <dgm:prSet/>
      <dgm:spPr>
        <a:solidFill>
          <a:schemeClr val="tx1">
            <a:lumMod val="50000"/>
            <a:lumOff val="50000"/>
            <a:alpha val="50000"/>
          </a:schemeClr>
        </a:solidFill>
      </dgm:spPr>
      <dgm:t>
        <a:bodyPr/>
        <a:lstStyle/>
        <a:p>
          <a:pPr rtl="0"/>
          <a:r>
            <a:rPr lang="lt-LT" dirty="0" smtClean="0">
              <a:solidFill>
                <a:schemeClr val="tx1"/>
              </a:solidFill>
            </a:rPr>
            <a:t>Projekto sutartis </a:t>
          </a:r>
          <a:endParaRPr lang="lt-LT" dirty="0">
            <a:solidFill>
              <a:schemeClr val="tx1"/>
            </a:solidFill>
          </a:endParaRPr>
        </a:p>
      </dgm:t>
    </dgm:pt>
    <dgm:pt modelId="{C2014367-C600-42AA-8009-AA855CCD4671}" type="parTrans" cxnId="{054FC5BA-7C9D-426F-95CF-6E076176A55C}">
      <dgm:prSet/>
      <dgm:spPr/>
      <dgm:t>
        <a:bodyPr/>
        <a:lstStyle/>
        <a:p>
          <a:endParaRPr lang="lt-LT"/>
        </a:p>
      </dgm:t>
    </dgm:pt>
    <dgm:pt modelId="{E2CEC915-F50C-4C55-8933-832537EE4EED}" type="sibTrans" cxnId="{054FC5BA-7C9D-426F-95CF-6E076176A55C}">
      <dgm:prSet/>
      <dgm:spPr/>
      <dgm:t>
        <a:bodyPr/>
        <a:lstStyle/>
        <a:p>
          <a:endParaRPr lang="lt-LT"/>
        </a:p>
      </dgm:t>
    </dgm:pt>
    <dgm:pt modelId="{BC7B5F5C-E8F0-4D51-AFA4-5372381D97C5}" type="pres">
      <dgm:prSet presAssocID="{DABF5507-D58B-4301-BCA5-3576AE9E0A84}" presName="Name0" presStyleCnt="0">
        <dgm:presLayoutVars>
          <dgm:dir/>
          <dgm:resizeHandles val="exact"/>
        </dgm:presLayoutVars>
      </dgm:prSet>
      <dgm:spPr/>
      <dgm:t>
        <a:bodyPr/>
        <a:lstStyle/>
        <a:p>
          <a:endParaRPr lang="lt-LT"/>
        </a:p>
      </dgm:t>
    </dgm:pt>
    <dgm:pt modelId="{5BEBEE9C-EBC7-4A24-A18C-749B731449E9}" type="pres">
      <dgm:prSet presAssocID="{C61CBD6C-9680-403D-A4B5-F482895F1FB0}" presName="node" presStyleLbl="node1" presStyleIdx="0" presStyleCnt="2">
        <dgm:presLayoutVars>
          <dgm:bulletEnabled val="1"/>
        </dgm:presLayoutVars>
      </dgm:prSet>
      <dgm:spPr/>
      <dgm:t>
        <a:bodyPr/>
        <a:lstStyle/>
        <a:p>
          <a:endParaRPr lang="lt-LT"/>
        </a:p>
      </dgm:t>
    </dgm:pt>
    <dgm:pt modelId="{E131B74A-BF63-452A-A5B4-F0650877986B}" type="pres">
      <dgm:prSet presAssocID="{7C8FD09C-C8D1-4F61-A9CF-AFF7B0D74864}" presName="sibTrans" presStyleLbl="sibTrans2D1" presStyleIdx="0" presStyleCnt="1"/>
      <dgm:spPr/>
      <dgm:t>
        <a:bodyPr/>
        <a:lstStyle/>
        <a:p>
          <a:endParaRPr lang="lt-LT"/>
        </a:p>
      </dgm:t>
    </dgm:pt>
    <dgm:pt modelId="{088C7CA6-4849-4C54-AAEF-59D80EED3359}" type="pres">
      <dgm:prSet presAssocID="{7C8FD09C-C8D1-4F61-A9CF-AFF7B0D74864}" presName="connectorText" presStyleLbl="sibTrans2D1" presStyleIdx="0" presStyleCnt="1"/>
      <dgm:spPr/>
      <dgm:t>
        <a:bodyPr/>
        <a:lstStyle/>
        <a:p>
          <a:endParaRPr lang="lt-LT"/>
        </a:p>
      </dgm:t>
    </dgm:pt>
    <dgm:pt modelId="{1C5F5AED-5F53-42F6-BFAD-F5CBB7E8BB2A}" type="pres">
      <dgm:prSet presAssocID="{0310AE4F-A8F7-4E28-AA24-847B9BB389CD}" presName="node" presStyleLbl="node1" presStyleIdx="1" presStyleCnt="2">
        <dgm:presLayoutVars>
          <dgm:bulletEnabled val="1"/>
        </dgm:presLayoutVars>
      </dgm:prSet>
      <dgm:spPr/>
      <dgm:t>
        <a:bodyPr/>
        <a:lstStyle/>
        <a:p>
          <a:endParaRPr lang="lt-LT"/>
        </a:p>
      </dgm:t>
    </dgm:pt>
  </dgm:ptLst>
  <dgm:cxnLst>
    <dgm:cxn modelId="{318BD417-29A7-4A2F-B5DE-30BE20007FD0}" type="presOf" srcId="{0310AE4F-A8F7-4E28-AA24-847B9BB389CD}" destId="{1C5F5AED-5F53-42F6-BFAD-F5CBB7E8BB2A}" srcOrd="0" destOrd="0" presId="urn:microsoft.com/office/officeart/2005/8/layout/process1"/>
    <dgm:cxn modelId="{06AD3862-D6CE-45D0-9A44-4FB48BD6C71F}" type="presOf" srcId="{7C8FD09C-C8D1-4F61-A9CF-AFF7B0D74864}" destId="{E131B74A-BF63-452A-A5B4-F0650877986B}" srcOrd="0" destOrd="0" presId="urn:microsoft.com/office/officeart/2005/8/layout/process1"/>
    <dgm:cxn modelId="{085EB3EE-C40E-471B-A6DB-4332BAA24309}" srcId="{DABF5507-D58B-4301-BCA5-3576AE9E0A84}" destId="{C61CBD6C-9680-403D-A4B5-F482895F1FB0}" srcOrd="0" destOrd="0" parTransId="{7193CB4C-3328-443A-88E8-EEF81B4983D0}" sibTransId="{7C8FD09C-C8D1-4F61-A9CF-AFF7B0D74864}"/>
    <dgm:cxn modelId="{054FC5BA-7C9D-426F-95CF-6E076176A55C}" srcId="{DABF5507-D58B-4301-BCA5-3576AE9E0A84}" destId="{0310AE4F-A8F7-4E28-AA24-847B9BB389CD}" srcOrd="1" destOrd="0" parTransId="{C2014367-C600-42AA-8009-AA855CCD4671}" sibTransId="{E2CEC915-F50C-4C55-8933-832537EE4EED}"/>
    <dgm:cxn modelId="{DF03C1BB-79C2-4DC1-8C1E-B5EF01088E26}" type="presOf" srcId="{DABF5507-D58B-4301-BCA5-3576AE9E0A84}" destId="{BC7B5F5C-E8F0-4D51-AFA4-5372381D97C5}" srcOrd="0" destOrd="0" presId="urn:microsoft.com/office/officeart/2005/8/layout/process1"/>
    <dgm:cxn modelId="{29802AE9-13E6-48C1-BC7B-8C2708BC8F8A}" type="presOf" srcId="{7C8FD09C-C8D1-4F61-A9CF-AFF7B0D74864}" destId="{088C7CA6-4849-4C54-AAEF-59D80EED3359}" srcOrd="1" destOrd="0" presId="urn:microsoft.com/office/officeart/2005/8/layout/process1"/>
    <dgm:cxn modelId="{CED10935-7D4B-4ACD-904F-BB416409A89D}" type="presOf" srcId="{C61CBD6C-9680-403D-A4B5-F482895F1FB0}" destId="{5BEBEE9C-EBC7-4A24-A18C-749B731449E9}" srcOrd="0" destOrd="0" presId="urn:microsoft.com/office/officeart/2005/8/layout/process1"/>
    <dgm:cxn modelId="{5987ED09-5096-434A-B086-FAA2EB148804}" type="presParOf" srcId="{BC7B5F5C-E8F0-4D51-AFA4-5372381D97C5}" destId="{5BEBEE9C-EBC7-4A24-A18C-749B731449E9}" srcOrd="0" destOrd="0" presId="urn:microsoft.com/office/officeart/2005/8/layout/process1"/>
    <dgm:cxn modelId="{19E169B4-6994-421E-B449-E254F58AF711}" type="presParOf" srcId="{BC7B5F5C-E8F0-4D51-AFA4-5372381D97C5}" destId="{E131B74A-BF63-452A-A5B4-F0650877986B}" srcOrd="1" destOrd="0" presId="urn:microsoft.com/office/officeart/2005/8/layout/process1"/>
    <dgm:cxn modelId="{C1BA3D70-8649-4EB2-993E-0BE33BE0C4D2}" type="presParOf" srcId="{E131B74A-BF63-452A-A5B4-F0650877986B}" destId="{088C7CA6-4849-4C54-AAEF-59D80EED3359}" srcOrd="0" destOrd="0" presId="urn:microsoft.com/office/officeart/2005/8/layout/process1"/>
    <dgm:cxn modelId="{C8C1F1B8-FC0B-43FE-A681-78E2A7E36669}" type="presParOf" srcId="{BC7B5F5C-E8F0-4D51-AFA4-5372381D97C5}" destId="{1C5F5AED-5F53-42F6-BFAD-F5CBB7E8BB2A}"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1BC7C-FA42-41D9-9B37-C854D3FD8344}">
      <dsp:nvSpPr>
        <dsp:cNvPr id="0" name=""/>
        <dsp:cNvSpPr/>
      </dsp:nvSpPr>
      <dsp:spPr>
        <a:xfrm>
          <a:off x="4018" y="416316"/>
          <a:ext cx="1245691" cy="1224767"/>
        </a:xfrm>
        <a:prstGeom prst="flowChartDocumen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1200"/>
            </a:spcAft>
          </a:pPr>
          <a:r>
            <a:rPr lang="lt-LT" sz="1800" b="1" kern="1200" dirty="0" smtClean="0">
              <a:solidFill>
                <a:schemeClr val="bg1"/>
              </a:solidFill>
              <a:latin typeface="+mj-lt"/>
            </a:rPr>
            <a:t>Paraiška</a:t>
          </a:r>
          <a:r>
            <a:rPr lang="lt-LT" sz="1800" b="1" kern="1200" baseline="0" dirty="0" smtClean="0">
              <a:solidFill>
                <a:schemeClr val="bg1"/>
              </a:solidFill>
              <a:latin typeface="+mj-lt"/>
            </a:rPr>
            <a:t> </a:t>
          </a:r>
          <a:endParaRPr lang="lt-LT" sz="1800" b="1" kern="1200" dirty="0">
            <a:solidFill>
              <a:schemeClr val="bg1"/>
            </a:solidFill>
            <a:latin typeface="+mj-lt"/>
          </a:endParaRPr>
        </a:p>
      </dsp:txBody>
      <dsp:txXfrm>
        <a:off x="4018" y="416316"/>
        <a:ext cx="1245691" cy="982195"/>
      </dsp:txXfrm>
    </dsp:sp>
    <dsp:sp modelId="{530E740E-4992-4D73-9523-9DEB21723B1D}">
      <dsp:nvSpPr>
        <dsp:cNvPr id="0" name=""/>
        <dsp:cNvSpPr/>
      </dsp:nvSpPr>
      <dsp:spPr>
        <a:xfrm rot="1075">
          <a:off x="1329952" y="874480"/>
          <a:ext cx="170114" cy="30893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lt-LT" sz="1300" kern="1200" dirty="0"/>
        </a:p>
      </dsp:txBody>
      <dsp:txXfrm>
        <a:off x="1329952" y="936258"/>
        <a:ext cx="119080" cy="185359"/>
      </dsp:txXfrm>
    </dsp:sp>
    <dsp:sp modelId="{3A9F857E-E8D3-4AFD-B36C-EF702A94BD4B}">
      <dsp:nvSpPr>
        <dsp:cNvPr id="0" name=""/>
        <dsp:cNvSpPr/>
      </dsp:nvSpPr>
      <dsp:spPr>
        <a:xfrm>
          <a:off x="1570679" y="416806"/>
          <a:ext cx="1245691" cy="1224767"/>
        </a:xfrm>
        <a:prstGeom prst="flowChartDocumen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1200"/>
            </a:spcAft>
          </a:pPr>
          <a:r>
            <a:rPr lang="lt-LT" sz="1800" b="1" kern="1200" dirty="0" smtClean="0">
              <a:solidFill>
                <a:schemeClr val="bg1"/>
              </a:solidFill>
              <a:latin typeface="+mj-lt"/>
            </a:rPr>
            <a:t>Paraiškos</a:t>
          </a:r>
          <a:r>
            <a:rPr lang="lt-LT" sz="1800" b="1" kern="1200" baseline="0" dirty="0" smtClean="0">
              <a:solidFill>
                <a:schemeClr val="bg1"/>
              </a:solidFill>
              <a:latin typeface="+mj-lt"/>
            </a:rPr>
            <a:t> vertinimas</a:t>
          </a:r>
        </a:p>
      </dsp:txBody>
      <dsp:txXfrm>
        <a:off x="1570679" y="416806"/>
        <a:ext cx="1245691" cy="982195"/>
      </dsp:txXfrm>
    </dsp:sp>
    <dsp:sp modelId="{953240A9-D402-4320-9131-607F54A8DDF3}">
      <dsp:nvSpPr>
        <dsp:cNvPr id="0" name=""/>
        <dsp:cNvSpPr/>
      </dsp:nvSpPr>
      <dsp:spPr>
        <a:xfrm rot="28315">
          <a:off x="2951410" y="882145"/>
          <a:ext cx="286303" cy="30893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lt-LT" sz="1300" kern="1200" dirty="0"/>
        </a:p>
      </dsp:txBody>
      <dsp:txXfrm>
        <a:off x="2951411" y="943577"/>
        <a:ext cx="200412" cy="185359"/>
      </dsp:txXfrm>
    </dsp:sp>
    <dsp:sp modelId="{868844FA-6D08-46CC-ADD6-1207E457B927}">
      <dsp:nvSpPr>
        <dsp:cNvPr id="0" name=""/>
        <dsp:cNvSpPr/>
      </dsp:nvSpPr>
      <dsp:spPr>
        <a:xfrm>
          <a:off x="3356547" y="431515"/>
          <a:ext cx="1245691" cy="1224767"/>
        </a:xfrm>
        <a:prstGeom prst="flowChartDocumen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1200"/>
            </a:spcAft>
          </a:pPr>
          <a:r>
            <a:rPr lang="lt-LT" sz="1800" b="1" kern="1200" dirty="0" smtClean="0">
              <a:solidFill>
                <a:schemeClr val="bg1"/>
              </a:solidFill>
              <a:latin typeface="+mj-lt"/>
            </a:rPr>
            <a:t>Baigiamojo vertinimo aptarimas</a:t>
          </a:r>
          <a:endParaRPr lang="lt-LT" sz="1800" b="1" kern="1200" dirty="0">
            <a:solidFill>
              <a:schemeClr val="bg1"/>
            </a:solidFill>
            <a:latin typeface="+mj-lt"/>
          </a:endParaRPr>
        </a:p>
      </dsp:txBody>
      <dsp:txXfrm>
        <a:off x="3356547" y="431515"/>
        <a:ext cx="1245691" cy="982195"/>
      </dsp:txXfrm>
    </dsp:sp>
    <dsp:sp modelId="{1CD83C42-3857-43AA-B665-DF398312C60B}">
      <dsp:nvSpPr>
        <dsp:cNvPr id="0" name=""/>
        <dsp:cNvSpPr/>
      </dsp:nvSpPr>
      <dsp:spPr>
        <a:xfrm rot="21572198">
          <a:off x="4760654" y="881757"/>
          <a:ext cx="335863" cy="30893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lt-LT" sz="1300" kern="1200" dirty="0"/>
        </a:p>
      </dsp:txBody>
      <dsp:txXfrm>
        <a:off x="4760656" y="943918"/>
        <a:ext cx="243184" cy="185359"/>
      </dsp:txXfrm>
    </dsp:sp>
    <dsp:sp modelId="{C66B5926-7AC8-472F-91AD-58822D45D9DC}">
      <dsp:nvSpPr>
        <dsp:cNvPr id="0" name=""/>
        <dsp:cNvSpPr/>
      </dsp:nvSpPr>
      <dsp:spPr>
        <a:xfrm>
          <a:off x="5235922" y="416316"/>
          <a:ext cx="1245691" cy="1224767"/>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1200"/>
            </a:spcAft>
          </a:pPr>
          <a:r>
            <a:rPr lang="lt-LT" sz="1800" b="1" kern="1200" dirty="0" smtClean="0">
              <a:solidFill>
                <a:schemeClr val="bg1"/>
              </a:solidFill>
              <a:latin typeface="+mj-lt"/>
            </a:rPr>
            <a:t>ŠMM įsakymas</a:t>
          </a:r>
          <a:endParaRPr lang="lt-LT" sz="1800" b="1" kern="1200" dirty="0">
            <a:solidFill>
              <a:schemeClr val="bg1"/>
            </a:solidFill>
            <a:latin typeface="+mj-lt"/>
          </a:endParaRPr>
        </a:p>
      </dsp:txBody>
      <dsp:txXfrm>
        <a:off x="5271794" y="452188"/>
        <a:ext cx="1173947" cy="1153023"/>
      </dsp:txXfrm>
    </dsp:sp>
    <dsp:sp modelId="{1E7F632D-151C-4D09-B345-5B2076DFE66E}">
      <dsp:nvSpPr>
        <dsp:cNvPr id="0" name=""/>
        <dsp:cNvSpPr/>
      </dsp:nvSpPr>
      <dsp:spPr>
        <a:xfrm rot="21197">
          <a:off x="6607184" y="879669"/>
          <a:ext cx="266221" cy="308931"/>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lt-LT" sz="1300" kern="1200" dirty="0"/>
        </a:p>
      </dsp:txBody>
      <dsp:txXfrm>
        <a:off x="6607185" y="941209"/>
        <a:ext cx="186355" cy="185359"/>
      </dsp:txXfrm>
    </dsp:sp>
    <dsp:sp modelId="{60384484-D970-4311-B26C-81D1EE10B1DA}">
      <dsp:nvSpPr>
        <dsp:cNvPr id="0" name=""/>
        <dsp:cNvSpPr/>
      </dsp:nvSpPr>
      <dsp:spPr>
        <a:xfrm>
          <a:off x="6983908" y="427094"/>
          <a:ext cx="1245691" cy="1224767"/>
        </a:xfrm>
        <a:prstGeom prst="flowChartDocumen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ts val="1200"/>
            </a:spcAft>
          </a:pPr>
          <a:r>
            <a:rPr lang="lt-LT" sz="1800" b="1" kern="1200" dirty="0" smtClean="0">
              <a:solidFill>
                <a:schemeClr val="bg1"/>
              </a:solidFill>
              <a:latin typeface="+mj-lt"/>
            </a:rPr>
            <a:t>Projekto sutartis</a:t>
          </a:r>
          <a:endParaRPr lang="lt-LT" sz="1800" b="1" kern="1200" dirty="0">
            <a:solidFill>
              <a:schemeClr val="bg1"/>
            </a:solidFill>
            <a:latin typeface="+mj-lt"/>
          </a:endParaRPr>
        </a:p>
      </dsp:txBody>
      <dsp:txXfrm>
        <a:off x="6983908" y="427094"/>
        <a:ext cx="1245691" cy="982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92480-8DAC-4924-9722-7D3B89236DC4}">
      <dsp:nvSpPr>
        <dsp:cNvPr id="0" name=""/>
        <dsp:cNvSpPr/>
      </dsp:nvSpPr>
      <dsp:spPr>
        <a:xfrm>
          <a:off x="1" y="406548"/>
          <a:ext cx="2175867" cy="83819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lt-LT" sz="1400" kern="1200" dirty="0" smtClean="0"/>
            <a:t>Taikomųjų mokslinių tyrimų veikla (</a:t>
          </a:r>
          <a:r>
            <a:rPr lang="lt-LT" sz="1400" kern="1200" dirty="0" err="1" smtClean="0"/>
            <a:t>poveiklės</a:t>
          </a:r>
          <a:r>
            <a:rPr lang="lt-LT" sz="1400" kern="1200" dirty="0" smtClean="0"/>
            <a:t>)</a:t>
          </a:r>
          <a:endParaRPr lang="en-US" sz="1400" kern="1200" dirty="0"/>
        </a:p>
      </dsp:txBody>
      <dsp:txXfrm>
        <a:off x="419099" y="406548"/>
        <a:ext cx="1337671" cy="838196"/>
      </dsp:txXfrm>
    </dsp:sp>
    <dsp:sp modelId="{CF074906-E155-44E7-85E1-5E02795B2BFB}">
      <dsp:nvSpPr>
        <dsp:cNvPr id="0" name=""/>
        <dsp:cNvSpPr/>
      </dsp:nvSpPr>
      <dsp:spPr>
        <a:xfrm>
          <a:off x="1960066" y="390472"/>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lt-LT" sz="1400" kern="1200" dirty="0" smtClean="0"/>
            <a:t>Eksperimentinės plėtros veikla (</a:t>
          </a:r>
          <a:r>
            <a:rPr lang="lt-LT" sz="1400" kern="1200" dirty="0" err="1" smtClean="0"/>
            <a:t>poveiklės</a:t>
          </a:r>
          <a:r>
            <a:rPr lang="lt-LT" sz="1400" kern="1200" dirty="0" smtClean="0"/>
            <a:t>)</a:t>
          </a:r>
          <a:endParaRPr lang="en-US" sz="1400" kern="1200" dirty="0"/>
        </a:p>
      </dsp:txBody>
      <dsp:txXfrm>
        <a:off x="2395239" y="390472"/>
        <a:ext cx="1305521" cy="870346"/>
      </dsp:txXfrm>
    </dsp:sp>
    <dsp:sp modelId="{B6746A00-03A7-4B47-AFBD-CA92232B8F0E}">
      <dsp:nvSpPr>
        <dsp:cNvPr id="0" name=""/>
        <dsp:cNvSpPr/>
      </dsp:nvSpPr>
      <dsp:spPr>
        <a:xfrm>
          <a:off x="3810001" y="390472"/>
          <a:ext cx="2175867" cy="8703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lt-LT" sz="1400" kern="1200" dirty="0" smtClean="0"/>
            <a:t>Patentinė paraiška (arba Apraše nurodyta išimtis)</a:t>
          </a:r>
          <a:endParaRPr lang="en-US" sz="1400" kern="1200" dirty="0"/>
        </a:p>
      </dsp:txBody>
      <dsp:txXfrm>
        <a:off x="4245174" y="390472"/>
        <a:ext cx="1305521" cy="870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7FAF4-4820-4B0B-B492-94E00B34BDB9}">
      <dsp:nvSpPr>
        <dsp:cNvPr id="0" name=""/>
        <dsp:cNvSpPr/>
      </dsp:nvSpPr>
      <dsp:spPr>
        <a:xfrm>
          <a:off x="865" y="0"/>
          <a:ext cx="2249165" cy="3479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kern="1200" dirty="0" smtClean="0"/>
            <a:t>Vertinimo objektas ir SMART</a:t>
          </a:r>
          <a:endParaRPr lang="en-US" sz="2000" kern="1200" dirty="0"/>
        </a:p>
      </dsp:txBody>
      <dsp:txXfrm>
        <a:off x="865" y="0"/>
        <a:ext cx="2249165" cy="1043940"/>
      </dsp:txXfrm>
    </dsp:sp>
    <dsp:sp modelId="{68A1F8DF-D2B6-4986-A813-3E4D567642FA}">
      <dsp:nvSpPr>
        <dsp:cNvPr id="0" name=""/>
        <dsp:cNvSpPr/>
      </dsp:nvSpPr>
      <dsp:spPr>
        <a:xfrm>
          <a:off x="225781" y="1044959"/>
          <a:ext cx="1799332" cy="10492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err="1" smtClean="0"/>
            <a:t>Projektas</a:t>
          </a:r>
          <a:r>
            <a:rPr lang="en-US" sz="1400" kern="1200" dirty="0" smtClean="0"/>
            <a:t> (</a:t>
          </a:r>
          <a:r>
            <a:rPr lang="en-US" sz="1400" kern="1200" dirty="0" err="1" smtClean="0"/>
            <a:t>veiklos</a:t>
          </a:r>
          <a:r>
            <a:rPr lang="en-US" sz="1400" kern="1200" dirty="0" smtClean="0"/>
            <a:t>)</a:t>
          </a:r>
          <a:endParaRPr lang="en-US" sz="1400" kern="1200" dirty="0"/>
        </a:p>
      </dsp:txBody>
      <dsp:txXfrm>
        <a:off x="256511" y="1075689"/>
        <a:ext cx="1737872" cy="987747"/>
      </dsp:txXfrm>
    </dsp:sp>
    <dsp:sp modelId="{B2969B2D-EDF7-4089-9184-EB1EE6FC4E25}">
      <dsp:nvSpPr>
        <dsp:cNvPr id="0" name=""/>
        <dsp:cNvSpPr/>
      </dsp:nvSpPr>
      <dsp:spPr>
        <a:xfrm>
          <a:off x="225781" y="2255583"/>
          <a:ext cx="1799332" cy="10492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lt-LT" sz="1400" kern="1200" dirty="0" smtClean="0"/>
            <a:t>Naudos ir kokybės vertinimas</a:t>
          </a:r>
          <a:endParaRPr lang="en-US" sz="1400" kern="1200" dirty="0"/>
        </a:p>
      </dsp:txBody>
      <dsp:txXfrm>
        <a:off x="256511" y="2286313"/>
        <a:ext cx="1737872" cy="987747"/>
      </dsp:txXfrm>
    </dsp:sp>
    <dsp:sp modelId="{7A8572DE-90DB-43A5-A1D1-292081BCD6EB}">
      <dsp:nvSpPr>
        <dsp:cNvPr id="0" name=""/>
        <dsp:cNvSpPr/>
      </dsp:nvSpPr>
      <dsp:spPr>
        <a:xfrm>
          <a:off x="2480299" y="0"/>
          <a:ext cx="2249165" cy="3479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2 </a:t>
          </a:r>
          <a:r>
            <a:rPr lang="en-US" sz="2000" kern="1200" dirty="0" err="1" smtClean="0"/>
            <a:t>kvietimas</a:t>
          </a:r>
          <a:endParaRPr lang="en-US" sz="2000" kern="1200" dirty="0"/>
        </a:p>
      </dsp:txBody>
      <dsp:txXfrm>
        <a:off x="2480299" y="0"/>
        <a:ext cx="2249165" cy="1043940"/>
      </dsp:txXfrm>
    </dsp:sp>
    <dsp:sp modelId="{705412F3-34D8-427D-94F8-AEB0865672EF}">
      <dsp:nvSpPr>
        <dsp:cNvPr id="0" name=""/>
        <dsp:cNvSpPr/>
      </dsp:nvSpPr>
      <dsp:spPr>
        <a:xfrm>
          <a:off x="2643633" y="1044959"/>
          <a:ext cx="1799332" cy="10492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lt-LT" sz="900" kern="1200" dirty="0" smtClean="0"/>
            <a:t>Veiklos gali sietis su keletu teminių </a:t>
          </a:r>
          <a:r>
            <a:rPr lang="en-US" sz="900" kern="1200" dirty="0" err="1" smtClean="0"/>
            <a:t>specifi</a:t>
          </a:r>
          <a:r>
            <a:rPr lang="lt-LT" sz="900" kern="1200" dirty="0" err="1" smtClean="0"/>
            <a:t>škumų</a:t>
          </a:r>
          <a:r>
            <a:rPr lang="lt-LT" sz="900" kern="1200" dirty="0" smtClean="0"/>
            <a:t>, tačiau nustatomas vienas pagrindinis, kuriam priskiriamas projektas</a:t>
          </a:r>
          <a:endParaRPr lang="en-US" sz="900" kern="1200" dirty="0"/>
        </a:p>
      </dsp:txBody>
      <dsp:txXfrm>
        <a:off x="2674363" y="1075689"/>
        <a:ext cx="1737872" cy="987747"/>
      </dsp:txXfrm>
    </dsp:sp>
    <dsp:sp modelId="{1BF5DF74-F885-4076-9F6B-285CDE9B5914}">
      <dsp:nvSpPr>
        <dsp:cNvPr id="0" name=""/>
        <dsp:cNvSpPr/>
      </dsp:nvSpPr>
      <dsp:spPr>
        <a:xfrm>
          <a:off x="2643633" y="2255583"/>
          <a:ext cx="1799332" cy="10492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lt-LT" sz="900" kern="1200" dirty="0" smtClean="0"/>
            <a:t>įskaičiuojami tik tie mokslo darbai, MTEP sutartys, produktai, patentai, kurie atitinka  vienintelį teminį specifiškumą, kuriam priskirtas projektas</a:t>
          </a:r>
          <a:endParaRPr lang="en-US" sz="900" kern="1200" dirty="0"/>
        </a:p>
      </dsp:txBody>
      <dsp:txXfrm>
        <a:off x="2674363" y="2286313"/>
        <a:ext cx="1737872" cy="987747"/>
      </dsp:txXfrm>
    </dsp:sp>
    <dsp:sp modelId="{CC47010E-FBAB-4E7C-BBF9-01A748EDB296}">
      <dsp:nvSpPr>
        <dsp:cNvPr id="0" name=""/>
        <dsp:cNvSpPr/>
      </dsp:nvSpPr>
      <dsp:spPr>
        <a:xfrm>
          <a:off x="4836569" y="0"/>
          <a:ext cx="2249165" cy="3479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3 </a:t>
          </a:r>
          <a:r>
            <a:rPr lang="en-US" sz="2000" kern="1200" dirty="0" err="1" smtClean="0"/>
            <a:t>kvietimas</a:t>
          </a:r>
          <a:r>
            <a:rPr lang="en-US" sz="2000" kern="1200" dirty="0" smtClean="0"/>
            <a:t> </a:t>
          </a:r>
          <a:endParaRPr lang="en-US" sz="2000" kern="1200" dirty="0"/>
        </a:p>
      </dsp:txBody>
      <dsp:txXfrm>
        <a:off x="4836569" y="0"/>
        <a:ext cx="2249165" cy="1043940"/>
      </dsp:txXfrm>
    </dsp:sp>
    <dsp:sp modelId="{CB3805AE-3C0C-408E-AA33-55B50565AE5C}">
      <dsp:nvSpPr>
        <dsp:cNvPr id="0" name=""/>
        <dsp:cNvSpPr/>
      </dsp:nvSpPr>
      <dsp:spPr>
        <a:xfrm>
          <a:off x="5061486" y="1044959"/>
          <a:ext cx="1799332" cy="10492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lt-LT" sz="900" kern="1200" dirty="0" smtClean="0"/>
            <a:t>Veiklos gali sietis su keletu teminių </a:t>
          </a:r>
          <a:r>
            <a:rPr lang="en-US" sz="900" kern="1200" dirty="0" err="1" smtClean="0"/>
            <a:t>specifi</a:t>
          </a:r>
          <a:r>
            <a:rPr lang="lt-LT" sz="900" kern="1200" dirty="0" err="1" smtClean="0"/>
            <a:t>škumų</a:t>
          </a:r>
          <a:r>
            <a:rPr lang="lt-LT" sz="900" kern="1200" dirty="0" smtClean="0"/>
            <a:t>, tačiau, atsižvelgiant į pagrindinį, projektas priskiriamas kuriam nors vienam prioritetui</a:t>
          </a:r>
          <a:endParaRPr lang="en-US" sz="900" kern="1200" dirty="0"/>
        </a:p>
      </dsp:txBody>
      <dsp:txXfrm>
        <a:off x="5092216" y="1075689"/>
        <a:ext cx="1737872" cy="987747"/>
      </dsp:txXfrm>
    </dsp:sp>
    <dsp:sp modelId="{3E3B732F-3AB7-4EC3-BE78-997ABE4A0716}">
      <dsp:nvSpPr>
        <dsp:cNvPr id="0" name=""/>
        <dsp:cNvSpPr/>
      </dsp:nvSpPr>
      <dsp:spPr>
        <a:xfrm>
          <a:off x="5061486" y="2255583"/>
          <a:ext cx="1799332" cy="10492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lt-LT" sz="900" kern="1200" dirty="0" smtClean="0"/>
            <a:t>įskaičiuojami tik tie mokslo darbai, MTEP sutartys, produktai, patentai, kurie atitinka  bet kurį teminį specifiškumą iš to prioriteto veiksmų plano, kuriam priskirtas projektas</a:t>
          </a:r>
          <a:endParaRPr lang="en-US" sz="900" kern="1200" dirty="0"/>
        </a:p>
      </dsp:txBody>
      <dsp:txXfrm>
        <a:off x="5092216" y="2286313"/>
        <a:ext cx="1737872" cy="9877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B750-59EA-41E1-8C8B-632C61DEB64A}">
      <dsp:nvSpPr>
        <dsp:cNvPr id="0" name=""/>
        <dsp:cNvSpPr/>
      </dsp:nvSpPr>
      <dsp:spPr>
        <a:xfrm>
          <a:off x="1058855" y="-186650"/>
          <a:ext cx="3597288" cy="3597288"/>
        </a:xfrm>
        <a:prstGeom prst="circularArrow">
          <a:avLst>
            <a:gd name="adj1" fmla="val 5689"/>
            <a:gd name="adj2" fmla="val 340510"/>
            <a:gd name="adj3" fmla="val 12499748"/>
            <a:gd name="adj4" fmla="val 18214332"/>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C907E-8A0F-4FC8-A25F-2ADEAC3068A6}">
      <dsp:nvSpPr>
        <dsp:cNvPr id="0" name=""/>
        <dsp:cNvSpPr/>
      </dsp:nvSpPr>
      <dsp:spPr>
        <a:xfrm>
          <a:off x="1612924" y="116"/>
          <a:ext cx="2489150" cy="124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t-LT" sz="1400" b="1" kern="1200" dirty="0" smtClean="0"/>
            <a:t>Rizikos aktualumas </a:t>
          </a:r>
          <a:r>
            <a:rPr lang="lt-LT" sz="1400" kern="1200" dirty="0" smtClean="0"/>
            <a:t>(ar rizika tinka Jūsų projektui).</a:t>
          </a:r>
        </a:p>
      </dsp:txBody>
      <dsp:txXfrm>
        <a:off x="1673679" y="60871"/>
        <a:ext cx="2367640" cy="1123065"/>
      </dsp:txXfrm>
    </dsp:sp>
    <dsp:sp modelId="{6D9C44C8-BE82-405B-B88B-584212B21E85}">
      <dsp:nvSpPr>
        <dsp:cNvPr id="0" name=""/>
        <dsp:cNvSpPr/>
      </dsp:nvSpPr>
      <dsp:spPr>
        <a:xfrm>
          <a:off x="2976313" y="2361574"/>
          <a:ext cx="2489150" cy="124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t-LT" sz="1400" b="1" kern="1200" dirty="0" smtClean="0"/>
            <a:t>Tinkamas rizikos detalizavimas </a:t>
          </a:r>
          <a:r>
            <a:rPr lang="lt-LT" sz="1400" kern="1200" dirty="0" smtClean="0"/>
            <a:t>– kokios galimos grėsmės, dėl kurių gali atsirasti trukdžių sėkmingam projekto įgyvendinimui. </a:t>
          </a:r>
          <a:endParaRPr lang="lt-LT" sz="1400" kern="1200" dirty="0"/>
        </a:p>
      </dsp:txBody>
      <dsp:txXfrm>
        <a:off x="3037068" y="2422329"/>
        <a:ext cx="2367640" cy="1123065"/>
      </dsp:txXfrm>
    </dsp:sp>
    <dsp:sp modelId="{9E1B7CAA-2776-4668-8BFB-C88C5253C600}">
      <dsp:nvSpPr>
        <dsp:cNvPr id="0" name=""/>
        <dsp:cNvSpPr/>
      </dsp:nvSpPr>
      <dsp:spPr>
        <a:xfrm>
          <a:off x="249536" y="2361574"/>
          <a:ext cx="2489150" cy="124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t-LT" sz="1400" b="1" kern="1200" dirty="0" smtClean="0"/>
            <a:t>Rizikos valdymo priemonės </a:t>
          </a:r>
          <a:r>
            <a:rPr lang="lt-LT" sz="1400" kern="1200" dirty="0" smtClean="0"/>
            <a:t>– kokių veiksmų bus imtasi, kad pašalinti </a:t>
          </a:r>
          <a:r>
            <a:rPr lang="lt-LT" sz="1400" i="1" kern="1200" dirty="0" smtClean="0"/>
            <a:t>rizikos detalizavime </a:t>
          </a:r>
          <a:r>
            <a:rPr lang="lt-LT" sz="1400" kern="1200" dirty="0" smtClean="0"/>
            <a:t>nurodytas galimas grėsmes</a:t>
          </a:r>
        </a:p>
      </dsp:txBody>
      <dsp:txXfrm>
        <a:off x="310291" y="2422329"/>
        <a:ext cx="2367640" cy="11230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EE9C-EBC7-4A24-A18C-749B731449E9}">
      <dsp:nvSpPr>
        <dsp:cNvPr id="0" name=""/>
        <dsp:cNvSpPr/>
      </dsp:nvSpPr>
      <dsp:spPr>
        <a:xfrm>
          <a:off x="1172" y="0"/>
          <a:ext cx="2499335" cy="714758"/>
        </a:xfrm>
        <a:prstGeom prst="roundRect">
          <a:avLst>
            <a:gd name="adj" fmla="val 10000"/>
          </a:avLst>
        </a:prstGeom>
        <a:solidFill>
          <a:schemeClr val="tx1">
            <a:lumMod val="50000"/>
            <a:lumOff val="50000"/>
            <a:alpha val="63333"/>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lt-LT" sz="2600" kern="1200" dirty="0" smtClean="0">
              <a:solidFill>
                <a:schemeClr val="tx1"/>
              </a:solidFill>
            </a:rPr>
            <a:t>Paraiška </a:t>
          </a:r>
          <a:endParaRPr lang="lt-LT" sz="2600" kern="1200" dirty="0">
            <a:solidFill>
              <a:schemeClr val="tx1"/>
            </a:solidFill>
          </a:endParaRPr>
        </a:p>
      </dsp:txBody>
      <dsp:txXfrm>
        <a:off x="22107" y="20935"/>
        <a:ext cx="2457465" cy="672888"/>
      </dsp:txXfrm>
    </dsp:sp>
    <dsp:sp modelId="{E131B74A-BF63-452A-A5B4-F0650877986B}">
      <dsp:nvSpPr>
        <dsp:cNvPr id="0" name=""/>
        <dsp:cNvSpPr/>
      </dsp:nvSpPr>
      <dsp:spPr>
        <a:xfrm>
          <a:off x="2750441" y="47461"/>
          <a:ext cx="529859" cy="619835"/>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lt-LT" sz="2100" kern="1200"/>
        </a:p>
      </dsp:txBody>
      <dsp:txXfrm>
        <a:off x="2750441" y="171428"/>
        <a:ext cx="370901" cy="371901"/>
      </dsp:txXfrm>
    </dsp:sp>
    <dsp:sp modelId="{1C5F5AED-5F53-42F6-BFAD-F5CBB7E8BB2A}">
      <dsp:nvSpPr>
        <dsp:cNvPr id="0" name=""/>
        <dsp:cNvSpPr/>
      </dsp:nvSpPr>
      <dsp:spPr>
        <a:xfrm>
          <a:off x="3500242" y="0"/>
          <a:ext cx="2499335" cy="714758"/>
        </a:xfrm>
        <a:prstGeom prst="roundRect">
          <a:avLst>
            <a:gd name="adj" fmla="val 10000"/>
          </a:avLst>
        </a:prstGeom>
        <a:solidFill>
          <a:schemeClr val="tx1">
            <a:lumMod val="50000"/>
            <a:lumOff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lt-LT" sz="2600" kern="1200" dirty="0" smtClean="0">
              <a:solidFill>
                <a:schemeClr val="tx1"/>
              </a:solidFill>
            </a:rPr>
            <a:t>Projekto sutartis </a:t>
          </a:r>
          <a:endParaRPr lang="lt-LT" sz="2600" kern="1200" dirty="0">
            <a:solidFill>
              <a:schemeClr val="tx1"/>
            </a:solidFill>
          </a:endParaRPr>
        </a:p>
      </dsp:txBody>
      <dsp:txXfrm>
        <a:off x="3521177" y="20935"/>
        <a:ext cx="2457465" cy="6728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60D0CDCF-B072-4CC6-B2A3-B1C4F4AE3FFA}" type="datetimeFigureOut">
              <a:rPr lang="en-US" smtClean="0"/>
              <a:pPr/>
              <a:t>9/23/2019</a:t>
            </a:fld>
            <a:endParaRPr lang="en-US"/>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fld id="{2A8A0187-CA69-4ACB-9811-75164F281DE0}" type="slidenum">
              <a:rPr lang="en-US" smtClean="0"/>
              <a:pPr/>
              <a:t>‹#›</a:t>
            </a:fld>
            <a:endParaRPr lang="en-US"/>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663E9E0-D922-418E-8BFA-E41C87CB1E68}" type="datetimeFigureOut">
              <a:rPr lang="en-US" smtClean="0"/>
              <a:pPr/>
              <a:t>9/23/2019</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64C4AF-FB09-43A0-BF0C-ACDD45BFCA6F}" type="slidenum">
              <a:rPr lang="en-US" altLang="lt-LT" smtClean="0"/>
              <a:pPr fontAlgn="base">
                <a:spcBef>
                  <a:spcPct val="0"/>
                </a:spcBef>
                <a:spcAft>
                  <a:spcPct val="0"/>
                </a:spcAft>
              </a:pPr>
              <a:t>1</a:t>
            </a:fld>
            <a:endParaRPr lang="en-US" altLang="lt-LT" smtClean="0"/>
          </a:p>
        </p:txBody>
      </p:sp>
    </p:spTree>
    <p:extLst>
      <p:ext uri="{BB962C8B-B14F-4D97-AF65-F5344CB8AC3E}">
        <p14:creationId xmlns:p14="http://schemas.microsoft.com/office/powerpoint/2010/main" val="258654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3648334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3956526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1799506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B3A4EFE-0B41-4B5B-857C-2F5A06A08603}" type="slidenum">
              <a:rPr lang="en-US" altLang="lt-LT" smtClean="0"/>
              <a:pPr fontAlgn="base">
                <a:spcBef>
                  <a:spcPct val="0"/>
                </a:spcBef>
                <a:spcAft>
                  <a:spcPct val="0"/>
                </a:spcAft>
              </a:pPr>
              <a:t>24</a:t>
            </a:fld>
            <a:endParaRPr lang="en-US" altLang="lt-LT" smtClean="0"/>
          </a:p>
        </p:txBody>
      </p:sp>
    </p:spTree>
    <p:extLst>
      <p:ext uri="{BB962C8B-B14F-4D97-AF65-F5344CB8AC3E}">
        <p14:creationId xmlns:p14="http://schemas.microsoft.com/office/powerpoint/2010/main" val="177111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EFD20B-4483-4FC0-A7BD-D8BFCE5CD158}" type="slidenum">
              <a:rPr lang="en-US" altLang="lt-LT" smtClean="0"/>
              <a:pPr fontAlgn="base">
                <a:spcBef>
                  <a:spcPct val="0"/>
                </a:spcBef>
                <a:spcAft>
                  <a:spcPct val="0"/>
                </a:spcAft>
              </a:pPr>
              <a:t>25</a:t>
            </a:fld>
            <a:endParaRPr lang="en-US" altLang="lt-LT" smtClean="0"/>
          </a:p>
        </p:txBody>
      </p:sp>
    </p:spTree>
    <p:extLst>
      <p:ext uri="{BB962C8B-B14F-4D97-AF65-F5344CB8AC3E}">
        <p14:creationId xmlns:p14="http://schemas.microsoft.com/office/powerpoint/2010/main" val="317187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186F75-8A46-403C-92CF-98F4E358A4BA}" type="slidenum">
              <a:rPr lang="en-US" altLang="lt-LT" smtClean="0"/>
              <a:pPr fontAlgn="base">
                <a:spcBef>
                  <a:spcPct val="0"/>
                </a:spcBef>
                <a:spcAft>
                  <a:spcPct val="0"/>
                </a:spcAft>
              </a:pPr>
              <a:t>26</a:t>
            </a:fld>
            <a:endParaRPr lang="en-US" altLang="lt-LT" smtClean="0"/>
          </a:p>
        </p:txBody>
      </p:sp>
    </p:spTree>
    <p:extLst>
      <p:ext uri="{BB962C8B-B14F-4D97-AF65-F5344CB8AC3E}">
        <p14:creationId xmlns:p14="http://schemas.microsoft.com/office/powerpoint/2010/main" val="2255428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1321244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73B4FD7-CE46-489B-B839-3ACD598DC41E}" type="slidenum">
              <a:rPr lang="en-US" altLang="lt-LT" smtClean="0"/>
              <a:pPr fontAlgn="base">
                <a:spcBef>
                  <a:spcPct val="0"/>
                </a:spcBef>
                <a:spcAft>
                  <a:spcPct val="0"/>
                </a:spcAft>
              </a:pPr>
              <a:t>40</a:t>
            </a:fld>
            <a:endParaRPr lang="en-US" altLang="lt-LT" smtClean="0"/>
          </a:p>
        </p:txBody>
      </p:sp>
    </p:spTree>
    <p:extLst>
      <p:ext uri="{BB962C8B-B14F-4D97-AF65-F5344CB8AC3E}">
        <p14:creationId xmlns:p14="http://schemas.microsoft.com/office/powerpoint/2010/main" val="263881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3766BA48-978E-49D2-9151-6EB4FC59F994}" type="slidenum">
              <a:rPr lang="en-US" smtClean="0"/>
              <a:pPr>
                <a:defRPr/>
              </a:pPr>
              <a:t>41</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2716366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934C26DA-C308-4F90-8C96-31D05166F49F}" type="slidenum">
              <a:rPr lang="en-US" smtClean="0"/>
              <a:pPr>
                <a:defRPr/>
              </a:pPr>
              <a:t>42</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8410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CDABB3A5-B0E3-4BCC-B2B2-364F1EB47BFA}" type="slidenum">
              <a:rPr lang="en-US" smtClean="0"/>
              <a:pPr>
                <a:defRPr/>
              </a:pPr>
              <a:t>2</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64836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DF53B030-21A9-4742-A312-BEE8D019D6A0}" type="slidenum">
              <a:rPr lang="en-US" smtClean="0"/>
              <a:pPr>
                <a:defRPr/>
              </a:pPr>
              <a:t>43</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66060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507574A0-1591-498D-BA56-8F318341069F}" type="slidenum">
              <a:rPr lang="en-US" smtClean="0"/>
              <a:pPr>
                <a:defRPr/>
              </a:pPr>
              <a:t>44</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2903443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lt-LT" smtClean="0"/>
              <a:t>Svarbu akcentuoti šiuo metu </a:t>
            </a:r>
            <a:r>
              <a:rPr lang="lt-LT" altLang="lt-LT" u="sng" smtClean="0"/>
              <a:t>objekte</a:t>
            </a:r>
            <a:r>
              <a:rPr lang="lt-LT" altLang="lt-LT" smtClean="0"/>
              <a:t> teikiamų </a:t>
            </a:r>
            <a:r>
              <a:rPr lang="lt-LT" altLang="lt-LT" u="sng" smtClean="0"/>
              <a:t>paslaugų kokybę ir prieinamumą.</a:t>
            </a:r>
            <a:r>
              <a:rPr lang="lt-LT" altLang="lt-LT" smtClean="0"/>
              <a:t> </a:t>
            </a:r>
            <a:r>
              <a:rPr lang="lt-LT" altLang="lt-LT" b="1" smtClean="0"/>
              <a:t>Trumpai</a:t>
            </a:r>
            <a:r>
              <a:rPr lang="lt-LT" altLang="lt-LT" smtClean="0"/>
              <a:t> nurodyti:</a:t>
            </a:r>
          </a:p>
          <a:p>
            <a:r>
              <a:rPr lang="lt-LT" altLang="lt-LT" u="sng" smtClean="0"/>
              <a:t>kodėl šios paslaugos nepakankamos ir kodėl būtina gerinti jų kokybę</a:t>
            </a:r>
            <a:r>
              <a:rPr lang="lt-LT" altLang="lt-LT" smtClean="0"/>
              <a:t>;</a:t>
            </a:r>
          </a:p>
          <a:p>
            <a:r>
              <a:rPr lang="lt-LT" altLang="lt-LT" u="sng" smtClean="0"/>
              <a:t>naujų / esamų geresnių paslaugų paklausą</a:t>
            </a:r>
            <a:r>
              <a:rPr lang="lt-LT" altLang="lt-LT" smtClean="0"/>
              <a:t> </a:t>
            </a:r>
          </a:p>
        </p:txBody>
      </p:sp>
      <p:sp>
        <p:nvSpPr>
          <p:cNvPr id="4" name="Slide Number Placeholder 3"/>
          <p:cNvSpPr>
            <a:spLocks noGrp="1"/>
          </p:cNvSpPr>
          <p:nvPr>
            <p:ph type="sldNum" sz="quarter" idx="5"/>
          </p:nvPr>
        </p:nvSpPr>
        <p:spPr/>
        <p:txBody>
          <a:bodyPr/>
          <a:lstStyle/>
          <a:p>
            <a:pPr>
              <a:defRPr/>
            </a:pPr>
            <a:fld id="{BA8C563D-F1EC-4816-B481-2438421A9D34}" type="slidenum">
              <a:rPr lang="en-US" smtClean="0"/>
              <a:pPr>
                <a:defRPr/>
              </a:pPr>
              <a:t>45</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457856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4" name="Slide Number Placeholder 3"/>
          <p:cNvSpPr>
            <a:spLocks noGrp="1"/>
          </p:cNvSpPr>
          <p:nvPr>
            <p:ph type="sldNum" sz="quarter" idx="5"/>
          </p:nvPr>
        </p:nvSpPr>
        <p:spPr/>
        <p:txBody>
          <a:bodyPr/>
          <a:lstStyle/>
          <a:p>
            <a:pPr>
              <a:defRPr/>
            </a:pPr>
            <a:fld id="{83EAF55B-79A1-4A27-A2CF-3C204502917D}" type="slidenum">
              <a:rPr lang="en-US" smtClean="0"/>
              <a:pPr>
                <a:defRPr/>
              </a:pPr>
              <a:t>46</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780918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956FEB44-FCD3-413B-80F3-5DFD1C893E9E}" type="slidenum">
              <a:rPr lang="en-US" smtClean="0"/>
              <a:pPr>
                <a:defRPr/>
              </a:pPr>
              <a:t>47</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497940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lt-LT" smtClean="0"/>
              <a:t>Kitos rizikos – atsižvelgiant į projekto specifiką</a:t>
            </a:r>
          </a:p>
          <a:p>
            <a:r>
              <a:rPr lang="lt-LT" altLang="lt-LT" smtClean="0"/>
              <a:t>Informacijos šaltinis: IP 6 dalis, </a:t>
            </a:r>
            <a:r>
              <a:rPr lang="lt-LT" altLang="lt-LT" b="1" smtClean="0"/>
              <a:t>jeigu aktualios</a:t>
            </a:r>
            <a:r>
              <a:rPr lang="lt-LT" altLang="lt-LT" smtClean="0"/>
              <a:t>.</a:t>
            </a:r>
          </a:p>
        </p:txBody>
      </p:sp>
      <p:sp>
        <p:nvSpPr>
          <p:cNvPr id="4" name="Slide Number Placeholder 3"/>
          <p:cNvSpPr>
            <a:spLocks noGrp="1"/>
          </p:cNvSpPr>
          <p:nvPr>
            <p:ph type="sldNum" sz="quarter" idx="5"/>
          </p:nvPr>
        </p:nvSpPr>
        <p:spPr/>
        <p:txBody>
          <a:bodyPr/>
          <a:lstStyle/>
          <a:p>
            <a:pPr>
              <a:defRPr/>
            </a:pPr>
            <a:fld id="{01607396-0E27-4059-892F-DD51CA964741}" type="slidenum">
              <a:rPr lang="en-US" smtClean="0"/>
              <a:pPr>
                <a:defRPr/>
              </a:pPr>
              <a:t>48</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289212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61849DE0-3328-4769-BBE8-3DC1BB721516}" type="slidenum">
              <a:rPr lang="en-US" smtClean="0"/>
              <a:pPr>
                <a:defRPr/>
              </a:pPr>
              <a:t>49</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99614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55CA6D96-34F3-4DF5-9E29-9B13BBCBAE43}" type="slidenum">
              <a:rPr lang="en-US" smtClean="0"/>
              <a:pPr>
                <a:defRPr/>
              </a:pPr>
              <a:t>50</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009023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E21D6D-E2B9-49FF-9220-F29E4A3FA9D6}" type="slidenum">
              <a:rPr lang="lt-LT" altLang="lt-LT" smtClean="0">
                <a:ea typeface="MS PGothic" panose="020B0600070205080204" pitchFamily="34" charset="-128"/>
              </a:rPr>
              <a:pPr fontAlgn="base">
                <a:spcBef>
                  <a:spcPct val="0"/>
                </a:spcBef>
                <a:spcAft>
                  <a:spcPct val="0"/>
                </a:spcAft>
              </a:pPr>
              <a:t>51</a:t>
            </a:fld>
            <a:endParaRPr lang="lt-LT" altLang="lt-LT" smtClean="0">
              <a:ea typeface="MS PGothic" panose="020B0600070205080204" pitchFamily="34" charset="-128"/>
            </a:endParaRPr>
          </a:p>
        </p:txBody>
      </p:sp>
    </p:spTree>
    <p:extLst>
      <p:ext uri="{BB962C8B-B14F-4D97-AF65-F5344CB8AC3E}">
        <p14:creationId xmlns:p14="http://schemas.microsoft.com/office/powerpoint/2010/main" val="3460451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00"/>
              </a:spcAft>
            </a:pPr>
            <a:endParaRPr lang="lt-LT" altLang="lt-LT" smtClean="0">
              <a:latin typeface="Century Gothic" panose="020B0502020202020204" pitchFamily="34" charset="0"/>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BD229C-BCA0-4325-93D8-5AF794043AB5}" type="slidenum">
              <a:rPr lang="lt-LT" altLang="lt-LT" smtClean="0">
                <a:ea typeface="MS PGothic" panose="020B0600070205080204" pitchFamily="34" charset="-128"/>
              </a:rPr>
              <a:pPr fontAlgn="base">
                <a:spcBef>
                  <a:spcPct val="0"/>
                </a:spcBef>
                <a:spcAft>
                  <a:spcPct val="0"/>
                </a:spcAft>
              </a:pPr>
              <a:t>52</a:t>
            </a:fld>
            <a:endParaRPr lang="lt-LT" altLang="lt-LT" smtClean="0">
              <a:ea typeface="MS PGothic" panose="020B0600070205080204" pitchFamily="34" charset="-128"/>
            </a:endParaRPr>
          </a:p>
        </p:txBody>
      </p:sp>
    </p:spTree>
    <p:extLst>
      <p:ext uri="{BB962C8B-B14F-4D97-AF65-F5344CB8AC3E}">
        <p14:creationId xmlns:p14="http://schemas.microsoft.com/office/powerpoint/2010/main" val="129391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76CBDE90-C953-4CD7-B5C1-23BF71D2ED1B}" type="slidenum">
              <a:rPr lang="en-US" smtClean="0"/>
              <a:pPr>
                <a:defRPr/>
              </a:pPr>
              <a:t>3</a:t>
            </a:fld>
            <a:endParaRPr lang="en-US" dirty="0"/>
          </a:p>
        </p:txBody>
      </p:sp>
    </p:spTree>
    <p:extLst>
      <p:ext uri="{BB962C8B-B14F-4D97-AF65-F5344CB8AC3E}">
        <p14:creationId xmlns:p14="http://schemas.microsoft.com/office/powerpoint/2010/main" val="1362333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00"/>
              </a:spcAft>
            </a:pPr>
            <a:endParaRPr lang="lt-LT" altLang="lt-LT" smtClean="0">
              <a:latin typeface="Century Gothic" panose="020B0502020202020204" pitchFamily="34" charset="0"/>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A1D973-AA3D-40E3-881B-E3CA573410CE}" type="slidenum">
              <a:rPr lang="lt-LT" altLang="lt-LT" smtClean="0">
                <a:ea typeface="MS PGothic" panose="020B0600070205080204" pitchFamily="34" charset="-128"/>
              </a:rPr>
              <a:pPr fontAlgn="base">
                <a:spcBef>
                  <a:spcPct val="0"/>
                </a:spcBef>
                <a:spcAft>
                  <a:spcPct val="0"/>
                </a:spcAft>
              </a:pPr>
              <a:t>53</a:t>
            </a:fld>
            <a:endParaRPr lang="lt-LT" altLang="lt-LT" smtClean="0">
              <a:ea typeface="MS PGothic" panose="020B0600070205080204" pitchFamily="34" charset="-128"/>
            </a:endParaRPr>
          </a:p>
        </p:txBody>
      </p:sp>
    </p:spTree>
    <p:extLst>
      <p:ext uri="{BB962C8B-B14F-4D97-AF65-F5344CB8AC3E}">
        <p14:creationId xmlns:p14="http://schemas.microsoft.com/office/powerpoint/2010/main" val="3445145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00"/>
              </a:spcAft>
            </a:pPr>
            <a:endParaRPr lang="lt-LT" altLang="lt-LT" smtClean="0">
              <a:latin typeface="Century Gothic" panose="020B0502020202020204" pitchFamily="34" charset="0"/>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A1D973-AA3D-40E3-881B-E3CA573410CE}" type="slidenum">
              <a:rPr lang="lt-LT" altLang="lt-LT" smtClean="0">
                <a:ea typeface="MS PGothic" panose="020B0600070205080204" pitchFamily="34" charset="-128"/>
              </a:rPr>
              <a:pPr fontAlgn="base">
                <a:spcBef>
                  <a:spcPct val="0"/>
                </a:spcBef>
                <a:spcAft>
                  <a:spcPct val="0"/>
                </a:spcAft>
              </a:pPr>
              <a:t>54</a:t>
            </a:fld>
            <a:endParaRPr lang="lt-LT" altLang="lt-LT" smtClean="0">
              <a:ea typeface="MS PGothic" panose="020B0600070205080204" pitchFamily="34" charset="-128"/>
            </a:endParaRPr>
          </a:p>
        </p:txBody>
      </p:sp>
    </p:spTree>
    <p:extLst>
      <p:ext uri="{BB962C8B-B14F-4D97-AF65-F5344CB8AC3E}">
        <p14:creationId xmlns:p14="http://schemas.microsoft.com/office/powerpoint/2010/main" val="365164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00"/>
              </a:spcAft>
            </a:pPr>
            <a:endParaRPr lang="lt-LT" altLang="lt-LT" smtClean="0">
              <a:latin typeface="Century Gothic" panose="020B0502020202020204" pitchFamily="34" charset="0"/>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A1D973-AA3D-40E3-881B-E3CA573410CE}" type="slidenum">
              <a:rPr lang="lt-LT" altLang="lt-LT" smtClean="0">
                <a:ea typeface="MS PGothic" panose="020B0600070205080204" pitchFamily="34" charset="-128"/>
              </a:rPr>
              <a:pPr fontAlgn="base">
                <a:spcBef>
                  <a:spcPct val="0"/>
                </a:spcBef>
                <a:spcAft>
                  <a:spcPct val="0"/>
                </a:spcAft>
              </a:pPr>
              <a:t>55</a:t>
            </a:fld>
            <a:endParaRPr lang="lt-LT" altLang="lt-LT" smtClean="0">
              <a:ea typeface="MS PGothic" panose="020B0600070205080204" pitchFamily="34" charset="-128"/>
            </a:endParaRPr>
          </a:p>
        </p:txBody>
      </p:sp>
    </p:spTree>
    <p:extLst>
      <p:ext uri="{BB962C8B-B14F-4D97-AF65-F5344CB8AC3E}">
        <p14:creationId xmlns:p14="http://schemas.microsoft.com/office/powerpoint/2010/main" val="3812391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C17E5D3E-B58A-4165-99F4-7FE0C90193E7}" type="slidenum">
              <a:rPr lang="en-US" smtClean="0"/>
              <a:pPr>
                <a:defRPr/>
              </a:pPr>
              <a:t>56</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466243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lt-LT" altLang="lt-LT" dirty="0" smtClean="0">
                <a:latin typeface="Century Gothic" panose="020B0502020202020204" pitchFamily="34" charset="0"/>
              </a:rPr>
              <a:t>Projekto loginis</a:t>
            </a:r>
            <a:r>
              <a:rPr lang="lt-LT" altLang="lt-LT" baseline="0" dirty="0" smtClean="0">
                <a:latin typeface="Century Gothic" panose="020B0502020202020204" pitchFamily="34" charset="0"/>
              </a:rPr>
              <a:t> pagrindimas parodo projekto loginę struktūrą. </a:t>
            </a:r>
          </a:p>
          <a:p>
            <a:r>
              <a:rPr lang="lt-LT" altLang="lt-LT" dirty="0" smtClean="0">
                <a:latin typeface="Century Gothic" panose="020B0502020202020204" pitchFamily="34" charset="0"/>
              </a:rPr>
              <a:t>Projekto loginį</a:t>
            </a:r>
            <a:r>
              <a:rPr lang="lt-LT" altLang="lt-LT" baseline="0" dirty="0" smtClean="0">
                <a:latin typeface="Century Gothic" panose="020B0502020202020204" pitchFamily="34" charset="0"/>
              </a:rPr>
              <a:t> pagrindimą sudaro </a:t>
            </a:r>
            <a:r>
              <a:rPr lang="en-US" altLang="lt-LT" baseline="0" dirty="0" smtClean="0">
                <a:latin typeface="Century Gothic" panose="020B0502020202020204" pitchFamily="34" charset="0"/>
              </a:rPr>
              <a:t>4 </a:t>
            </a:r>
            <a:r>
              <a:rPr lang="en-US" altLang="lt-LT" baseline="0" dirty="0" err="1" smtClean="0">
                <a:latin typeface="Century Gothic" panose="020B0502020202020204" pitchFamily="34" charset="0"/>
              </a:rPr>
              <a:t>pagrindiniai</a:t>
            </a:r>
            <a:r>
              <a:rPr lang="en-US" altLang="lt-LT" baseline="0" dirty="0" smtClean="0">
                <a:latin typeface="Century Gothic" panose="020B0502020202020204" pitchFamily="34" charset="0"/>
              </a:rPr>
              <a:t> </a:t>
            </a:r>
            <a:r>
              <a:rPr lang="en-US" altLang="lt-LT" baseline="0" dirty="0" err="1" smtClean="0">
                <a:latin typeface="Century Gothic" panose="020B0502020202020204" pitchFamily="34" charset="0"/>
              </a:rPr>
              <a:t>elementa</a:t>
            </a:r>
            <a:r>
              <a:rPr lang="lt-LT" altLang="lt-LT" baseline="0" dirty="0" smtClean="0">
                <a:latin typeface="Century Gothic" panose="020B0502020202020204" pitchFamily="34" charset="0"/>
              </a:rPr>
              <a:t>i</a:t>
            </a:r>
            <a:r>
              <a:rPr lang="en-US" altLang="lt-LT" baseline="0" dirty="0" smtClean="0">
                <a:latin typeface="Century Gothic" panose="020B0502020202020204" pitchFamily="34" charset="0"/>
              </a:rPr>
              <a:t>, </a:t>
            </a:r>
            <a:r>
              <a:rPr lang="en-US" altLang="lt-LT" baseline="0" dirty="0" err="1" smtClean="0">
                <a:latin typeface="Century Gothic" panose="020B0502020202020204" pitchFamily="34" charset="0"/>
              </a:rPr>
              <a:t>ku</a:t>
            </a:r>
            <a:r>
              <a:rPr lang="lt-LT" altLang="lt-LT" baseline="0" dirty="0" err="1" smtClean="0">
                <a:latin typeface="Century Gothic" panose="020B0502020202020204" pitchFamily="34" charset="0"/>
              </a:rPr>
              <a:t>rių</a:t>
            </a:r>
            <a:r>
              <a:rPr lang="lt-LT" altLang="lt-LT" baseline="0" dirty="0" smtClean="0">
                <a:latin typeface="Century Gothic" panose="020B0502020202020204" pitchFamily="34" charset="0"/>
              </a:rPr>
              <a:t> kiekvieną atskirai netrukus aptarsime. </a:t>
            </a:r>
          </a:p>
          <a:p>
            <a:r>
              <a:rPr lang="lt-LT" altLang="lt-LT" baseline="0" dirty="0" smtClean="0">
                <a:latin typeface="Century Gothic" panose="020B0502020202020204" pitchFamily="34" charset="0"/>
              </a:rPr>
              <a:t>Projekto tikslą detalizuoja projekto uždavinys, projekto uždavinį detalizuoja projekto veiklos, na o pastarąsias detalizuoja fiziniai rodikliai. </a:t>
            </a:r>
          </a:p>
          <a:p>
            <a:endParaRPr lang="lt-LT" altLang="lt-LT" dirty="0" smtClean="0">
              <a:latin typeface="Century Gothic" panose="020B0502020202020204" pitchFamily="34" charset="0"/>
            </a:endParaRPr>
          </a:p>
          <a:p>
            <a:r>
              <a:rPr lang="lt-LT" altLang="lt-LT" dirty="0" smtClean="0">
                <a:latin typeface="Century Gothic" panose="020B0502020202020204" pitchFamily="34" charset="0"/>
              </a:rPr>
              <a:t>Projekto loginis pagrindimas – tai ne tik projekto santrauka, </a:t>
            </a:r>
            <a:r>
              <a:rPr lang="lt-LT" altLang="lt-LT" baseline="0" dirty="0" smtClean="0">
                <a:latin typeface="Century Gothic" panose="020B0502020202020204" pitchFamily="34" charset="0"/>
              </a:rPr>
              <a:t>parodanti ryšį tarp </a:t>
            </a:r>
            <a:r>
              <a:rPr lang="lt-LT" altLang="lt-LT" dirty="0" smtClean="0">
                <a:latin typeface="Century Gothic" panose="020B0502020202020204" pitchFamily="34" charset="0"/>
              </a:rPr>
              <a:t>siekiamo tikslo, iškelto uždavinio, numatytų veiklų ir siekiamų jų rodiklių</a:t>
            </a:r>
            <a:r>
              <a:rPr lang="lt-LT" altLang="lt-LT" baseline="0" dirty="0" smtClean="0">
                <a:latin typeface="Century Gothic" panose="020B0502020202020204" pitchFamily="34" charset="0"/>
              </a:rPr>
              <a:t>, kuri naudojama planuojant projektą ir atliekant jo tinkamumo finansuoti vertinimą. Bet taip pat yra svarbus projekto valdymo instrumentas, kuris net tik padeda projekto vykdytojui tinkamai suplanuoti darbus, bet taip pat užtikrina, kad projektu suinteresuotos šalys turėtų bendrą supratimą apie projekto vidinę logiką ir, atitinkamai, ją taikytų projekto įgyvendinimo priežiūros procesuose, tuo pačiu vertinant kiekybinių rodiklių pasiekimą. </a:t>
            </a:r>
            <a:endParaRPr lang="lt-LT" altLang="lt-LT" dirty="0" smtClean="0">
              <a:latin typeface="Century Gothic" panose="020B0502020202020204" pitchFamily="34" charset="0"/>
            </a:endParaRPr>
          </a:p>
          <a:p>
            <a:endParaRPr lang="lt-LT" altLang="lt-LT" dirty="0" smtClean="0">
              <a:latin typeface="Century Gothic" panose="020B0502020202020204" pitchFamily="34" charset="0"/>
            </a:endParaRPr>
          </a:p>
          <a:p>
            <a:r>
              <a:rPr lang="lt-LT" altLang="lt-LT" dirty="0" smtClean="0">
                <a:latin typeface="Century Gothic" panose="020B0502020202020204" pitchFamily="34" charset="0"/>
              </a:rPr>
              <a:t>Labai svarbu api</a:t>
            </a:r>
            <a:r>
              <a:rPr lang="lt-LT" altLang="lt-LT" baseline="0" dirty="0" smtClean="0">
                <a:latin typeface="Century Gothic" panose="020B0502020202020204" pitchFamily="34" charset="0"/>
              </a:rPr>
              <a:t>e loginį pagrindimą kalbėti jau šiame etape, nes loginis pagrindimas  atsiranda IP ir vėliau skirtingose formose, tačiau nekeičiant turinio, pateikiamas kituose dokumentuose. Kur paradoksas – projekto vidinė logika vertinama paraiškos tinkamumo vertinimo metu, nors ji atsiranda su IP, tad, kad vertinimo metu nekiltų nesklandumų, rekomenduojame vadovautis  rengiant IP ir PP vadovautis paraiškos pildymui taikomais reikalavimais. </a:t>
            </a:r>
            <a:endParaRPr lang="lt-LT" altLang="lt-LT" dirty="0" smtClean="0">
              <a:latin typeface="Century Gothic" panose="020B0502020202020204" pitchFamily="34" charset="0"/>
            </a:endParaRPr>
          </a:p>
          <a:p>
            <a:endParaRPr lang="lt-LT" altLang="lt-LT" dirty="0" smtClean="0"/>
          </a:p>
          <a:p>
            <a:endParaRPr lang="lt-LT" altLang="lt-LT" dirty="0" smtClean="0"/>
          </a:p>
        </p:txBody>
      </p:sp>
      <p:sp>
        <p:nvSpPr>
          <p:cNvPr id="173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fld id="{17723273-0584-40D4-9CC2-827CAE0D2A0A}" type="slidenum">
              <a:rPr lang="lt-LT" altLang="lt-LT" sz="1200" smtClean="0"/>
              <a:pPr/>
              <a:t>58</a:t>
            </a:fld>
            <a:endParaRPr lang="lt-LT" altLang="lt-LT" sz="1200" smtClean="0"/>
          </a:p>
        </p:txBody>
      </p:sp>
    </p:spTree>
    <p:extLst>
      <p:ext uri="{BB962C8B-B14F-4D97-AF65-F5344CB8AC3E}">
        <p14:creationId xmlns:p14="http://schemas.microsoft.com/office/powerpoint/2010/main" val="2328796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2474330C-9A31-4DF5-8A1C-1CD7D8141D5C}" type="slidenum">
              <a:rPr lang="en-US" smtClean="0"/>
              <a:pPr>
                <a:defRPr/>
              </a:pPr>
              <a:t>59</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877786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732B0C14-F403-4786-8F12-DF62A76C626F}" type="slidenum">
              <a:rPr lang="en-US" smtClean="0"/>
              <a:pPr>
                <a:defRPr/>
              </a:pPr>
              <a:t>60</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488280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5C87F01D-4CF8-4FE6-85CC-9391CCCF534E}" type="slidenum">
              <a:rPr lang="en-US" smtClean="0"/>
              <a:pPr>
                <a:defRPr/>
              </a:pPr>
              <a:t>61</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2704898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CACE7F00-0C63-45FA-85CF-0231ED739F1B}" type="slidenum">
              <a:rPr lang="en-US" smtClean="0"/>
              <a:pPr>
                <a:defRPr/>
              </a:pPr>
              <a:t>68</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406489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3B0B2CCE-DD77-475A-8A1C-6593EE899E5D}" type="slidenum">
              <a:rPr lang="en-US" smtClean="0"/>
              <a:pPr>
                <a:defRPr/>
              </a:pPr>
              <a:t>69</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62607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467FB6-E238-4F6E-BC9D-908F6C89CEDF}" type="slidenum">
              <a:rPr lang="lt-LT" altLang="lt-LT" smtClean="0">
                <a:solidFill>
                  <a:srgbClr val="000000"/>
                </a:solidFill>
                <a:ea typeface="MS PGothic" panose="020B0600070205080204" pitchFamily="34" charset="-128"/>
              </a:rPr>
              <a:pPr fontAlgn="base">
                <a:spcBef>
                  <a:spcPct val="0"/>
                </a:spcBef>
                <a:spcAft>
                  <a:spcPct val="0"/>
                </a:spcAft>
              </a:pPr>
              <a:t>4</a:t>
            </a:fld>
            <a:endParaRPr lang="lt-LT" altLang="lt-LT" smtClean="0">
              <a:solidFill>
                <a:srgbClr val="000000"/>
              </a:solidFill>
              <a:ea typeface="MS PGothic" panose="020B0600070205080204" pitchFamily="34" charset="-128"/>
            </a:endParaRPr>
          </a:p>
        </p:txBody>
      </p:sp>
      <p:sp>
        <p:nvSpPr>
          <p:cNvPr id="2" name="Date Placeholder 1"/>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589892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99485A57-3EF4-4950-94F6-2C816059EFF4}" type="slidenum">
              <a:rPr lang="en-US" smtClean="0"/>
              <a:pPr>
                <a:defRPr/>
              </a:pPr>
              <a:t>70</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513128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t-LT" altLang="lt-LT" b="1" smtClean="0"/>
              <a:t>Valiutos kurso pasikeitimo išlaidos. </a:t>
            </a:r>
            <a:r>
              <a:rPr lang="lt-LT" altLang="lt-LT" smtClean="0"/>
              <a:t>Taisyklių 421.4 p.: </a:t>
            </a:r>
            <a:r>
              <a:rPr lang="lt-LT" altLang="lt-LT" i="1" smtClean="0"/>
              <a:t>„išlaidos, patirtos atsiradus teigiamiems skirtumams dėl valiutos kurso pasikeitimo.“</a:t>
            </a:r>
          </a:p>
          <a:p>
            <a:pPr eaLnBrk="1" hangingPunct="1">
              <a:spcBef>
                <a:spcPct val="0"/>
              </a:spcBef>
            </a:pPr>
            <a:r>
              <a:rPr lang="lt-LT" altLang="lt-LT" b="1" smtClean="0"/>
              <a:t>Nepagrįstai didelės. </a:t>
            </a:r>
            <a:r>
              <a:rPr lang="lt-LT" altLang="lt-LT" smtClean="0"/>
              <a:t>421.8 p.</a:t>
            </a:r>
            <a:r>
              <a:rPr lang="lt-LT" altLang="lt-LT" i="1" smtClean="0"/>
              <a:t>: „nepagrįstai didelės išlaidos (įgyvendinančioji institucija turi teisę atlikusi rinkos kainų analizę pripažinti netinkamomis finansuoti tą išlaidų dalį, kuri viršija analizės išvadoje nurodytą konkrečiai investicijai nustatytą didžiausią rinkos kainą)“</a:t>
            </a:r>
          </a:p>
          <a:p>
            <a:pPr eaLnBrk="1" hangingPunct="1">
              <a:spcBef>
                <a:spcPct val="0"/>
              </a:spcBef>
            </a:pPr>
            <a:r>
              <a:rPr lang="lt-LT" altLang="lt-LT" b="1" smtClean="0"/>
              <a:t>Įsigijimas iš PrV. </a:t>
            </a:r>
            <a:r>
              <a:rPr lang="lt-LT" altLang="lt-LT" smtClean="0"/>
              <a:t>421,10 p.: </a:t>
            </a:r>
            <a:r>
              <a:rPr lang="lt-LT" altLang="lt-LT" i="1" smtClean="0"/>
              <a:t>„išlaidos, patirtos iš projekto vykdytojo ar partnerio įsigyjant prekes, paslaugas (įskaitant trumpalaikio ir ilgalaikio turto, taip pat nekilnojamojo turto nuomą) ar darbus“</a:t>
            </a:r>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F49BFC-5DD2-4C09-8C4D-F9AFAC35EBA9}" type="slidenum">
              <a:rPr lang="en-US" altLang="lt-LT" smtClean="0"/>
              <a:pPr fontAlgn="base">
                <a:spcBef>
                  <a:spcPct val="0"/>
                </a:spcBef>
                <a:spcAft>
                  <a:spcPct val="0"/>
                </a:spcAft>
              </a:pPr>
              <a:t>71</a:t>
            </a:fld>
            <a:endParaRPr lang="en-US" altLang="lt-LT" smtClean="0"/>
          </a:p>
        </p:txBody>
      </p:sp>
    </p:spTree>
    <p:extLst>
      <p:ext uri="{BB962C8B-B14F-4D97-AF65-F5344CB8AC3E}">
        <p14:creationId xmlns:p14="http://schemas.microsoft.com/office/powerpoint/2010/main" val="1832504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051988AD-8212-46FA-BF3E-085A73FBB541}" type="slidenum">
              <a:rPr lang="en-US" smtClean="0"/>
              <a:pPr>
                <a:defRPr/>
              </a:pPr>
              <a:t>72</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212099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10F44D00-EC80-4B0D-8C3C-839F3E5A978B}" type="slidenum">
              <a:rPr lang="en-US" smtClean="0"/>
              <a:pPr>
                <a:defRPr/>
              </a:pPr>
              <a:t>73</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4147770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A42BDA14-FF84-4D2B-A1E0-E25391E263C8}" type="slidenum">
              <a:rPr lang="en-US" smtClean="0"/>
              <a:pPr>
                <a:defRPr/>
              </a:pPr>
              <a:t>74</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2774979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1CACD13A-5F7F-45FC-B05F-F15227BDA5E3}" type="slidenum">
              <a:rPr lang="en-US" smtClean="0"/>
              <a:pPr>
                <a:defRPr/>
              </a:pPr>
              <a:t>75</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2581043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19251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lt-LT" smtClean="0">
                <a:solidFill>
                  <a:srgbClr val="000000"/>
                </a:solidFill>
              </a:rPr>
              <a:t>My First Template</a:t>
            </a:r>
          </a:p>
        </p:txBody>
      </p:sp>
    </p:spTree>
    <p:extLst>
      <p:ext uri="{BB962C8B-B14F-4D97-AF65-F5344CB8AC3E}">
        <p14:creationId xmlns:p14="http://schemas.microsoft.com/office/powerpoint/2010/main" val="527028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Slide Number Placeholder 3"/>
          <p:cNvSpPr>
            <a:spLocks noGrp="1"/>
          </p:cNvSpPr>
          <p:nvPr>
            <p:ph type="sldNum" sz="quarter" idx="5"/>
          </p:nvPr>
        </p:nvSpPr>
        <p:spPr/>
        <p:txBody>
          <a:bodyPr/>
          <a:lstStyle/>
          <a:p>
            <a:pPr>
              <a:defRPr/>
            </a:pPr>
            <a:fld id="{28C5089D-D0E4-4B4C-8992-5FD641CFE703}" type="slidenum">
              <a:rPr lang="en-US" smtClean="0"/>
              <a:pPr>
                <a:defRPr/>
              </a:pPr>
              <a:t>77</a:t>
            </a:fld>
            <a:endParaRPr lang="en-US" dirty="0"/>
          </a:p>
        </p:txBody>
      </p:sp>
    </p:spTree>
    <p:extLst>
      <p:ext uri="{BB962C8B-B14F-4D97-AF65-F5344CB8AC3E}">
        <p14:creationId xmlns:p14="http://schemas.microsoft.com/office/powerpoint/2010/main" val="334246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lt-LT" smtClean="0"/>
              <a:t>Aplinkosauginiai – jei taikoma. Jeigu aplinkosauginiai r. netaikomi, priedo pildyti </a:t>
            </a:r>
            <a:r>
              <a:rPr lang="lt-LT" altLang="lt-LT" b="1" smtClean="0"/>
              <a:t>nereikia</a:t>
            </a:r>
          </a:p>
        </p:txBody>
      </p:sp>
      <p:sp>
        <p:nvSpPr>
          <p:cNvPr id="4" name="Slide Number Placeholder 3"/>
          <p:cNvSpPr>
            <a:spLocks noGrp="1"/>
          </p:cNvSpPr>
          <p:nvPr>
            <p:ph type="sldNum" sz="quarter" idx="5"/>
          </p:nvPr>
        </p:nvSpPr>
        <p:spPr/>
        <p:txBody>
          <a:bodyPr/>
          <a:lstStyle/>
          <a:p>
            <a:pPr>
              <a:defRPr/>
            </a:pPr>
            <a:fld id="{B0DFB55A-107C-4DAD-A973-D9A16703F6B0}" type="slidenum">
              <a:rPr lang="en-US" smtClean="0"/>
              <a:pPr>
                <a:defRPr/>
              </a:pPr>
              <a:t>78</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3326880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lt-LT" smtClean="0"/>
              <a:t>Aplinkosauginiai – jei taikoma. Jeigu aplinkosauginiai r. netaikomi, priedo pildyti </a:t>
            </a:r>
            <a:r>
              <a:rPr lang="lt-LT" altLang="lt-LT" b="1" smtClean="0"/>
              <a:t>nereikia</a:t>
            </a:r>
          </a:p>
        </p:txBody>
      </p:sp>
      <p:sp>
        <p:nvSpPr>
          <p:cNvPr id="4" name="Slide Number Placeholder 3"/>
          <p:cNvSpPr>
            <a:spLocks noGrp="1"/>
          </p:cNvSpPr>
          <p:nvPr>
            <p:ph type="sldNum" sz="quarter" idx="5"/>
          </p:nvPr>
        </p:nvSpPr>
        <p:spPr/>
        <p:txBody>
          <a:bodyPr/>
          <a:lstStyle/>
          <a:p>
            <a:pPr>
              <a:defRPr/>
            </a:pPr>
            <a:fld id="{74E4EC40-74AB-4143-A6D0-A874ED600CAB}" type="slidenum">
              <a:rPr lang="en-US" smtClean="0"/>
              <a:pPr>
                <a:defRPr/>
              </a:pPr>
              <a:t>79</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98513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308FC8-B0DA-4ED1-AC2F-777C9EE59499}" type="slidenum">
              <a:rPr lang="en-US" altLang="lt-LT" smtClean="0"/>
              <a:pPr fontAlgn="base">
                <a:spcBef>
                  <a:spcPct val="0"/>
                </a:spcBef>
                <a:spcAft>
                  <a:spcPct val="0"/>
                </a:spcAft>
              </a:pPr>
              <a:t>7</a:t>
            </a:fld>
            <a:endParaRPr lang="en-US" altLang="lt-LT" smtClean="0"/>
          </a:p>
        </p:txBody>
      </p:sp>
    </p:spTree>
    <p:extLst>
      <p:ext uri="{BB962C8B-B14F-4D97-AF65-F5344CB8AC3E}">
        <p14:creationId xmlns:p14="http://schemas.microsoft.com/office/powerpoint/2010/main" val="2262594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lt-LT" smtClean="0"/>
              <a:t>Aplinkosauginiai – jei taikoma. Jeigu aplinkosauginiai r. netaikomi, priedo pildyti </a:t>
            </a:r>
            <a:r>
              <a:rPr lang="lt-LT" altLang="lt-LT" b="1" smtClean="0"/>
              <a:t>nereikia</a:t>
            </a:r>
          </a:p>
        </p:txBody>
      </p:sp>
      <p:sp>
        <p:nvSpPr>
          <p:cNvPr id="4" name="Slide Number Placeholder 3"/>
          <p:cNvSpPr>
            <a:spLocks noGrp="1"/>
          </p:cNvSpPr>
          <p:nvPr>
            <p:ph type="sldNum" sz="quarter" idx="5"/>
          </p:nvPr>
        </p:nvSpPr>
        <p:spPr/>
        <p:txBody>
          <a:bodyPr/>
          <a:lstStyle/>
          <a:p>
            <a:pPr>
              <a:defRPr/>
            </a:pPr>
            <a:fld id="{74E4EC40-74AB-4143-A6D0-A874ED600CAB}" type="slidenum">
              <a:rPr lang="en-US" smtClean="0"/>
              <a:pPr>
                <a:defRPr/>
              </a:pPr>
              <a:t>80</a:t>
            </a:fld>
            <a:endParaRPr lang="en-US" dirty="0"/>
          </a:p>
        </p:txBody>
      </p:sp>
      <p:sp>
        <p:nvSpPr>
          <p:cNvPr id="5" name="Date Placeholder 4"/>
          <p:cNvSpPr>
            <a:spLocks noGrp="1"/>
          </p:cNvSpPr>
          <p:nvPr>
            <p:ph type="dt" sz="quarter" idx="1"/>
          </p:nvPr>
        </p:nvSpPr>
        <p:spPr/>
        <p:txBody>
          <a:bodyPr/>
          <a:lstStyle/>
          <a:p>
            <a:pPr>
              <a:defRPr/>
            </a:pPr>
            <a:endParaRPr lang="en-US" dirty="0"/>
          </a:p>
        </p:txBody>
      </p:sp>
    </p:spTree>
    <p:extLst>
      <p:ext uri="{BB962C8B-B14F-4D97-AF65-F5344CB8AC3E}">
        <p14:creationId xmlns:p14="http://schemas.microsoft.com/office/powerpoint/2010/main" val="1962326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6C4466E-B135-4F24-B3A6-47F6D7A0BAFD}" type="slidenum">
              <a:rPr lang="en-US" altLang="lt-LT" smtClean="0"/>
              <a:pPr fontAlgn="base">
                <a:spcBef>
                  <a:spcPct val="0"/>
                </a:spcBef>
                <a:spcAft>
                  <a:spcPct val="0"/>
                </a:spcAft>
              </a:pPr>
              <a:t>81</a:t>
            </a:fld>
            <a:endParaRPr lang="en-US" altLang="lt-LT" smtClean="0"/>
          </a:p>
        </p:txBody>
      </p:sp>
    </p:spTree>
    <p:extLst>
      <p:ext uri="{BB962C8B-B14F-4D97-AF65-F5344CB8AC3E}">
        <p14:creationId xmlns:p14="http://schemas.microsoft.com/office/powerpoint/2010/main" val="35648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1124418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D91476-4713-487F-9B04-25B58C5B53CC}" type="slidenum">
              <a:rPr lang="en-US" altLang="lt-LT" smtClean="0"/>
              <a:pPr fontAlgn="base">
                <a:spcBef>
                  <a:spcPct val="0"/>
                </a:spcBef>
                <a:spcAft>
                  <a:spcPct val="0"/>
                </a:spcAft>
              </a:pPr>
              <a:t>18</a:t>
            </a:fld>
            <a:endParaRPr lang="en-US" altLang="lt-LT" smtClean="0"/>
          </a:p>
        </p:txBody>
      </p:sp>
    </p:spTree>
    <p:extLst>
      <p:ext uri="{BB962C8B-B14F-4D97-AF65-F5344CB8AC3E}">
        <p14:creationId xmlns:p14="http://schemas.microsoft.com/office/powerpoint/2010/main" val="336681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322877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My First Template</a:t>
            </a:r>
            <a:endParaRPr lang="en-US" dirty="0">
              <a:solidFill>
                <a:prstClr val="black"/>
              </a:solidFill>
            </a:endParaRPr>
          </a:p>
        </p:txBody>
      </p:sp>
    </p:spTree>
    <p:extLst>
      <p:ext uri="{BB962C8B-B14F-4D97-AF65-F5344CB8AC3E}">
        <p14:creationId xmlns:p14="http://schemas.microsoft.com/office/powerpoint/2010/main" val="227473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Diamond 47"/>
          <p:cNvSpPr/>
          <p:nvPr userDrawn="1"/>
        </p:nvSpPr>
        <p:spPr>
          <a:xfrm>
            <a:off x="390525" y="1625800"/>
            <a:ext cx="1521994" cy="1521994"/>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5152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443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29" name="Text Placeholder 3"/>
          <p:cNvSpPr>
            <a:spLocks noGrp="1"/>
          </p:cNvSpPr>
          <p:nvPr>
            <p:ph type="body" sz="quarter" idx="17" hasCustomPrompt="1"/>
          </p:nvPr>
        </p:nvSpPr>
        <p:spPr>
          <a:xfrm>
            <a:off x="4443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Diamond 34"/>
          <p:cNvSpPr/>
          <p:nvPr userDrawn="1"/>
        </p:nvSpPr>
        <p:spPr>
          <a:xfrm>
            <a:off x="2143125" y="1625800"/>
            <a:ext cx="1521994" cy="1521994"/>
          </a:xfrm>
          <a:prstGeom prst="diamon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p:cNvSpPr>
            <a:spLocks noGrp="1"/>
          </p:cNvSpPr>
          <p:nvPr>
            <p:ph type="pic" sz="quarter" idx="20" hasCustomPrompt="1"/>
          </p:nvPr>
        </p:nvSpPr>
        <p:spPr>
          <a:xfrm>
            <a:off x="22678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1969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40" name="Text Placeholder 3"/>
          <p:cNvSpPr>
            <a:spLocks noGrp="1"/>
          </p:cNvSpPr>
          <p:nvPr>
            <p:ph type="body" sz="quarter" idx="22" hasCustomPrompt="1"/>
          </p:nvPr>
        </p:nvSpPr>
        <p:spPr>
          <a:xfrm>
            <a:off x="21969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Diamond 51"/>
          <p:cNvSpPr/>
          <p:nvPr userDrawn="1"/>
        </p:nvSpPr>
        <p:spPr>
          <a:xfrm>
            <a:off x="3867150" y="1625800"/>
            <a:ext cx="1521994" cy="152199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Picture Placeholder 7"/>
          <p:cNvSpPr>
            <a:spLocks noGrp="1"/>
          </p:cNvSpPr>
          <p:nvPr>
            <p:ph type="pic" sz="quarter" idx="23" hasCustomPrompt="1"/>
          </p:nvPr>
        </p:nvSpPr>
        <p:spPr>
          <a:xfrm>
            <a:off x="399186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392094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5" name="Text Placeholder 3"/>
          <p:cNvSpPr>
            <a:spLocks noGrp="1"/>
          </p:cNvSpPr>
          <p:nvPr>
            <p:ph type="body" sz="quarter" idx="25" hasCustomPrompt="1"/>
          </p:nvPr>
        </p:nvSpPr>
        <p:spPr>
          <a:xfrm>
            <a:off x="392094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Diamond 60"/>
          <p:cNvSpPr/>
          <p:nvPr userDrawn="1"/>
        </p:nvSpPr>
        <p:spPr>
          <a:xfrm>
            <a:off x="5562600" y="1625800"/>
            <a:ext cx="1521994" cy="1521994"/>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2" name="Picture Placeholder 7"/>
          <p:cNvSpPr>
            <a:spLocks noGrp="1"/>
          </p:cNvSpPr>
          <p:nvPr>
            <p:ph type="pic" sz="quarter" idx="26" hasCustomPrompt="1"/>
          </p:nvPr>
        </p:nvSpPr>
        <p:spPr>
          <a:xfrm>
            <a:off x="568731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561639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64" name="Text Placeholder 3"/>
          <p:cNvSpPr>
            <a:spLocks noGrp="1"/>
          </p:cNvSpPr>
          <p:nvPr>
            <p:ph type="body" sz="quarter" idx="28" hasCustomPrompt="1"/>
          </p:nvPr>
        </p:nvSpPr>
        <p:spPr>
          <a:xfrm>
            <a:off x="561639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6" name="Diamond 45"/>
          <p:cNvSpPr/>
          <p:nvPr userDrawn="1"/>
        </p:nvSpPr>
        <p:spPr>
          <a:xfrm>
            <a:off x="7238115" y="1625800"/>
            <a:ext cx="1521994" cy="1521994"/>
          </a:xfrm>
          <a:prstGeom prst="diamond">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7" name="Picture Placeholder 7"/>
          <p:cNvSpPr>
            <a:spLocks noGrp="1"/>
          </p:cNvSpPr>
          <p:nvPr>
            <p:ph type="pic" sz="quarter" idx="29" hasCustomPrompt="1"/>
          </p:nvPr>
        </p:nvSpPr>
        <p:spPr>
          <a:xfrm>
            <a:off x="736282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0" name="Text Placeholder 3"/>
          <p:cNvSpPr>
            <a:spLocks noGrp="1"/>
          </p:cNvSpPr>
          <p:nvPr>
            <p:ph type="body" sz="quarter" idx="30" hasCustomPrompt="1"/>
          </p:nvPr>
        </p:nvSpPr>
        <p:spPr>
          <a:xfrm>
            <a:off x="7291914"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1" name="Text Placeholder 3"/>
          <p:cNvSpPr>
            <a:spLocks noGrp="1"/>
          </p:cNvSpPr>
          <p:nvPr>
            <p:ph type="body" sz="quarter" idx="31" hasCustomPrompt="1"/>
          </p:nvPr>
        </p:nvSpPr>
        <p:spPr>
          <a:xfrm>
            <a:off x="7291914"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53864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fltVal val="0"/>
                                          </p:val>
                                        </p:tav>
                                        <p:tav tm="100000">
                                          <p:val>
                                            <p:strVal val="#ppt_w"/>
                                          </p:val>
                                        </p:tav>
                                      </p:tavLst>
                                    </p:anim>
                                    <p:anim calcmode="lin" valueType="num">
                                      <p:cBhvr>
                                        <p:cTn id="104" dur="500" fill="hold"/>
                                        <p:tgtEl>
                                          <p:spTgt spid="46"/>
                                        </p:tgtEl>
                                        <p:attrNameLst>
                                          <p:attrName>ppt_h</p:attrName>
                                        </p:attrNameLst>
                                      </p:cBhvr>
                                      <p:tavLst>
                                        <p:tav tm="0">
                                          <p:val>
                                            <p:fltVal val="0"/>
                                          </p:val>
                                        </p:tav>
                                        <p:tav tm="100000">
                                          <p:val>
                                            <p:strVal val="#ppt_h"/>
                                          </p:val>
                                        </p:tav>
                                      </p:tavLst>
                                    </p:anim>
                                    <p:animEffect transition="in" filter="fade">
                                      <p:cBhvr>
                                        <p:cTn id="105" dur="500"/>
                                        <p:tgtEl>
                                          <p:spTgt spid="46"/>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50">
                                            <p:txEl>
                                              <p:pRg st="0" end="0"/>
                                            </p:txEl>
                                          </p:spTgt>
                                        </p:tgtEl>
                                        <p:attrNameLst>
                                          <p:attrName>style.visibility</p:attrName>
                                        </p:attrNameLst>
                                      </p:cBhvr>
                                      <p:to>
                                        <p:strVal val="visible"/>
                                      </p:to>
                                    </p:set>
                                    <p:anim calcmode="lin" valueType="num">
                                      <p:cBhvr>
                                        <p:cTn id="115"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50">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51">
                                            <p:txEl>
                                              <p:pRg st="0" end="0"/>
                                            </p:txEl>
                                          </p:spTgt>
                                        </p:tgtEl>
                                        <p:attrNameLst>
                                          <p:attrName>style.visibility</p:attrName>
                                        </p:attrNameLst>
                                      </p:cBhvr>
                                      <p:to>
                                        <p:strVal val="visible"/>
                                      </p:to>
                                    </p:set>
                                    <p:anim calcmode="lin" valueType="num">
                                      <p:cBhvr>
                                        <p:cTn id="121"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P spid="46" grpId="0" animBg="1"/>
      <p:bldP spid="47"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7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837797" y="1314346"/>
            <a:ext cx="1276750" cy="1276750"/>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userDrawn="1"/>
        </p:nvSpPr>
        <p:spPr>
          <a:xfrm>
            <a:off x="7019525" y="1314346"/>
            <a:ext cx="1276750" cy="1276750"/>
          </a:xfrm>
          <a:prstGeom prst="ellipse">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72" name="Picture Placeholder 7"/>
          <p:cNvSpPr>
            <a:spLocks noGrp="1"/>
          </p:cNvSpPr>
          <p:nvPr>
            <p:ph type="pic" sz="quarter" idx="15" hasCustomPrompt="1"/>
          </p:nvPr>
        </p:nvSpPr>
        <p:spPr>
          <a:xfrm>
            <a:off x="7093711"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userDrawn="1"/>
        </p:nvSpPr>
        <p:spPr>
          <a:xfrm>
            <a:off x="837797" y="3082190"/>
            <a:ext cx="1276750" cy="1276750"/>
          </a:xfrm>
          <a:prstGeom prst="ellipse">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96" name="Picture Placeholder 7"/>
          <p:cNvSpPr>
            <a:spLocks noGrp="1"/>
          </p:cNvSpPr>
          <p:nvPr>
            <p:ph type="pic" sz="quarter" idx="14" hasCustomPrompt="1"/>
          </p:nvPr>
        </p:nvSpPr>
        <p:spPr>
          <a:xfrm>
            <a:off x="911983"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userDrawn="1"/>
        </p:nvSpPr>
        <p:spPr>
          <a:xfrm>
            <a:off x="7019525" y="3082190"/>
            <a:ext cx="1276750" cy="1276750"/>
          </a:xfrm>
          <a:prstGeom prst="ellipse">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16" name="Picture Placeholder 7"/>
          <p:cNvSpPr>
            <a:spLocks noGrp="1"/>
          </p:cNvSpPr>
          <p:nvPr>
            <p:ph type="pic" sz="quarter" idx="16" hasCustomPrompt="1"/>
          </p:nvPr>
        </p:nvSpPr>
        <p:spPr>
          <a:xfrm>
            <a:off x="7093711"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9609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8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837797" y="1314346"/>
            <a:ext cx="1276750" cy="1276750"/>
          </a:xfrm>
          <a:prstGeom prst="round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userDrawn="1"/>
        </p:nvSpPr>
        <p:spPr>
          <a:xfrm>
            <a:off x="7019525" y="1314346"/>
            <a:ext cx="1276750" cy="1276750"/>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72" name="Picture Placeholder 7"/>
          <p:cNvSpPr>
            <a:spLocks noGrp="1"/>
          </p:cNvSpPr>
          <p:nvPr>
            <p:ph type="pic" sz="quarter" idx="15" hasCustomPrompt="1"/>
          </p:nvPr>
        </p:nvSpPr>
        <p:spPr>
          <a:xfrm>
            <a:off x="7093711"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userDrawn="1"/>
        </p:nvSpPr>
        <p:spPr>
          <a:xfrm>
            <a:off x="837797" y="3082190"/>
            <a:ext cx="1276750" cy="1276750"/>
          </a:xfrm>
          <a:prstGeom prst="roundRect">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96" name="Picture Placeholder 7"/>
          <p:cNvSpPr>
            <a:spLocks noGrp="1"/>
          </p:cNvSpPr>
          <p:nvPr>
            <p:ph type="pic" sz="quarter" idx="14" hasCustomPrompt="1"/>
          </p:nvPr>
        </p:nvSpPr>
        <p:spPr>
          <a:xfrm>
            <a:off x="911983"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userDrawn="1"/>
        </p:nvSpPr>
        <p:spPr>
          <a:xfrm>
            <a:off x="7019525" y="3082190"/>
            <a:ext cx="1276750" cy="1276750"/>
          </a:xfrm>
          <a:prstGeom prst="roundRect">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rtl="0"/>
            <a:endParaRPr lang="en-US" sz="1400"/>
          </a:p>
        </p:txBody>
      </p:sp>
      <p:sp>
        <p:nvSpPr>
          <p:cNvPr id="116" name="Picture Placeholder 7"/>
          <p:cNvSpPr>
            <a:spLocks noGrp="1"/>
          </p:cNvSpPr>
          <p:nvPr>
            <p:ph type="pic" sz="quarter" idx="16" hasCustomPrompt="1"/>
          </p:nvPr>
        </p:nvSpPr>
        <p:spPr>
          <a:xfrm>
            <a:off x="7093711"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31020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ockUp0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9"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7" name="Group 6"/>
          <p:cNvGrpSpPr/>
          <p:nvPr userDrawn="1"/>
        </p:nvGrpSpPr>
        <p:grpSpPr>
          <a:xfrm>
            <a:off x="0" y="1363511"/>
            <a:ext cx="5312548" cy="2706707"/>
            <a:chOff x="0" y="1363511"/>
            <a:chExt cx="5312548" cy="2706707"/>
          </a:xfrm>
        </p:grpSpPr>
        <p:sp>
          <p:nvSpPr>
            <p:cNvPr id="17" name="Rectangle 16"/>
            <p:cNvSpPr/>
            <p:nvPr userDrawn="1"/>
          </p:nvSpPr>
          <p:spPr>
            <a:xfrm>
              <a:off x="0" y="3159936"/>
              <a:ext cx="2620817" cy="383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0" y="1363511"/>
              <a:ext cx="5312548" cy="2706707"/>
              <a:chOff x="0" y="1363511"/>
              <a:chExt cx="5312548" cy="2706707"/>
            </a:xfrm>
          </p:grpSpPr>
          <p:grpSp>
            <p:nvGrpSpPr>
              <p:cNvPr id="3" name="Group 2"/>
              <p:cNvGrpSpPr/>
              <p:nvPr userDrawn="1"/>
            </p:nvGrpSpPr>
            <p:grpSpPr>
              <a:xfrm>
                <a:off x="0" y="1363511"/>
                <a:ext cx="4690917" cy="1150090"/>
                <a:chOff x="0" y="1363511"/>
                <a:chExt cx="4690917" cy="1828800"/>
              </a:xfrm>
            </p:grpSpPr>
            <p:sp>
              <p:nvSpPr>
                <p:cNvPr id="2" name="Rectangle 1"/>
                <p:cNvSpPr/>
                <p:nvPr userDrawn="1"/>
              </p:nvSpPr>
              <p:spPr>
                <a:xfrm>
                  <a:off x="0" y="2582711"/>
                  <a:ext cx="262081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userDrawn="1"/>
              </p:nvSpPr>
              <p:spPr>
                <a:xfrm>
                  <a:off x="2620817" y="1363511"/>
                  <a:ext cx="2070100" cy="1828800"/>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100" h="1828800">
                      <a:moveTo>
                        <a:pt x="0" y="1219200"/>
                      </a:moveTo>
                      <a:lnTo>
                        <a:pt x="1587500" y="0"/>
                      </a:lnTo>
                      <a:lnTo>
                        <a:pt x="2070100" y="127000"/>
                      </a:lnTo>
                      <a:lnTo>
                        <a:pt x="1955800" y="609600"/>
                      </a:lnTo>
                      <a:lnTo>
                        <a:pt x="0" y="1828800"/>
                      </a:lnTo>
                      <a:lnTo>
                        <a:pt x="0" y="121920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0" y="1842991"/>
                <a:ext cx="5071917" cy="1181276"/>
                <a:chOff x="0" y="1949301"/>
                <a:chExt cx="5071917" cy="1443189"/>
              </a:xfrm>
            </p:grpSpPr>
            <p:sp>
              <p:nvSpPr>
                <p:cNvPr id="12" name="Rectangle 11"/>
                <p:cNvSpPr/>
                <p:nvPr userDrawn="1"/>
              </p:nvSpPr>
              <p:spPr>
                <a:xfrm>
                  <a:off x="0" y="2924127"/>
                  <a:ext cx="2620817" cy="468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9"/>
                <p:cNvSpPr/>
                <p:nvPr userDrawn="1"/>
              </p:nvSpPr>
              <p:spPr>
                <a:xfrm>
                  <a:off x="2620817" y="1949301"/>
                  <a:ext cx="2451100" cy="1443189"/>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100" h="1878390">
                      <a:moveTo>
                        <a:pt x="0" y="1268790"/>
                      </a:moveTo>
                      <a:lnTo>
                        <a:pt x="1993900" y="0"/>
                      </a:lnTo>
                      <a:lnTo>
                        <a:pt x="2451100" y="143531"/>
                      </a:lnTo>
                      <a:lnTo>
                        <a:pt x="2181225" y="803825"/>
                      </a:lnTo>
                      <a:lnTo>
                        <a:pt x="0" y="1878390"/>
                      </a:lnTo>
                      <a:lnTo>
                        <a:pt x="0" y="126879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entagon 9"/>
              <p:cNvSpPr/>
              <p:nvPr userDrawn="1"/>
            </p:nvSpPr>
            <p:spPr>
              <a:xfrm>
                <a:off x="2620816" y="2456566"/>
                <a:ext cx="2691732" cy="1086734"/>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 name="connsiteX0" fmla="*/ 0 w 3192246"/>
                  <a:gd name="connsiteY0" fmla="*/ 1268790 h 1878390"/>
                  <a:gd name="connsiteX1" fmla="*/ 1993900 w 3192246"/>
                  <a:gd name="connsiteY1" fmla="*/ 0 h 1878390"/>
                  <a:gd name="connsiteX2" fmla="*/ 3192246 w 3192246"/>
                  <a:gd name="connsiteY2" fmla="*/ 43309 h 1878390"/>
                  <a:gd name="connsiteX3" fmla="*/ 2181225 w 3192246"/>
                  <a:gd name="connsiteY3" fmla="*/ 803825 h 1878390"/>
                  <a:gd name="connsiteX4" fmla="*/ 0 w 3192246"/>
                  <a:gd name="connsiteY4" fmla="*/ 1878390 h 1878390"/>
                  <a:gd name="connsiteX5" fmla="*/ 0 w 3192246"/>
                  <a:gd name="connsiteY5" fmla="*/ 1268790 h 1878390"/>
                  <a:gd name="connsiteX0" fmla="*/ 0 w 3192246"/>
                  <a:gd name="connsiteY0" fmla="*/ 1225481 h 1835081"/>
                  <a:gd name="connsiteX1" fmla="*/ 2253782 w 3192246"/>
                  <a:gd name="connsiteY1" fmla="*/ 107025 h 1835081"/>
                  <a:gd name="connsiteX2" fmla="*/ 3192246 w 3192246"/>
                  <a:gd name="connsiteY2" fmla="*/ 0 h 1835081"/>
                  <a:gd name="connsiteX3" fmla="*/ 2181225 w 3192246"/>
                  <a:gd name="connsiteY3" fmla="*/ 76051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777991 w 3192246"/>
                  <a:gd name="connsiteY3" fmla="*/ 82315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575860 w 3192246"/>
                  <a:gd name="connsiteY3" fmla="*/ 885794 h 1835081"/>
                  <a:gd name="connsiteX4" fmla="*/ 0 w 3192246"/>
                  <a:gd name="connsiteY4" fmla="*/ 1835081 h 1835081"/>
                  <a:gd name="connsiteX5" fmla="*/ 0 w 3192246"/>
                  <a:gd name="connsiteY5" fmla="*/ 1225481 h 1835081"/>
                  <a:gd name="connsiteX0" fmla="*/ 0 w 2941989"/>
                  <a:gd name="connsiteY0" fmla="*/ 1125259 h 1734859"/>
                  <a:gd name="connsiteX1" fmla="*/ 2253782 w 2941989"/>
                  <a:gd name="connsiteY1" fmla="*/ 6803 h 1734859"/>
                  <a:gd name="connsiteX2" fmla="*/ 2941989 w 2941989"/>
                  <a:gd name="connsiteY2" fmla="*/ 0 h 1734859"/>
                  <a:gd name="connsiteX3" fmla="*/ 2575860 w 2941989"/>
                  <a:gd name="connsiteY3" fmla="*/ 785572 h 1734859"/>
                  <a:gd name="connsiteX4" fmla="*/ 0 w 2941989"/>
                  <a:gd name="connsiteY4" fmla="*/ 1734859 h 1734859"/>
                  <a:gd name="connsiteX5" fmla="*/ 0 w 2941989"/>
                  <a:gd name="connsiteY5" fmla="*/ 1125259 h 1734859"/>
                  <a:gd name="connsiteX0" fmla="*/ 0 w 2941989"/>
                  <a:gd name="connsiteY0" fmla="*/ 1125259 h 1734859"/>
                  <a:gd name="connsiteX1" fmla="*/ 2253782 w 2941989"/>
                  <a:gd name="connsiteY1" fmla="*/ 6803 h 1734859"/>
                  <a:gd name="connsiteX2" fmla="*/ 2941989 w 2941989"/>
                  <a:gd name="connsiteY2" fmla="*/ 0 h 1734859"/>
                  <a:gd name="connsiteX3" fmla="*/ 2441106 w 2941989"/>
                  <a:gd name="connsiteY3" fmla="*/ 877406 h 1734859"/>
                  <a:gd name="connsiteX4" fmla="*/ 0 w 2941989"/>
                  <a:gd name="connsiteY4" fmla="*/ 1734859 h 1734859"/>
                  <a:gd name="connsiteX5" fmla="*/ 0 w 2941989"/>
                  <a:gd name="connsiteY5" fmla="*/ 1125259 h 1734859"/>
                  <a:gd name="connsiteX0" fmla="*/ 0 w 2797610"/>
                  <a:gd name="connsiteY0" fmla="*/ 1118456 h 1728056"/>
                  <a:gd name="connsiteX1" fmla="*/ 2253782 w 2797610"/>
                  <a:gd name="connsiteY1" fmla="*/ 0 h 1728056"/>
                  <a:gd name="connsiteX2" fmla="*/ 2797610 w 2797610"/>
                  <a:gd name="connsiteY2" fmla="*/ 100336 h 1728056"/>
                  <a:gd name="connsiteX3" fmla="*/ 2441106 w 2797610"/>
                  <a:gd name="connsiteY3" fmla="*/ 870603 h 1728056"/>
                  <a:gd name="connsiteX4" fmla="*/ 0 w 2797610"/>
                  <a:gd name="connsiteY4" fmla="*/ 1728056 h 1728056"/>
                  <a:gd name="connsiteX5" fmla="*/ 0 w 2797610"/>
                  <a:gd name="connsiteY5" fmla="*/ 1118456 h 1728056"/>
                  <a:gd name="connsiteX0" fmla="*/ 0 w 2691732"/>
                  <a:gd name="connsiteY0" fmla="*/ 1118456 h 1728056"/>
                  <a:gd name="connsiteX1" fmla="*/ 2253782 w 2691732"/>
                  <a:gd name="connsiteY1" fmla="*/ 0 h 1728056"/>
                  <a:gd name="connsiteX2" fmla="*/ 2691732 w 2691732"/>
                  <a:gd name="connsiteY2" fmla="*/ 253392 h 1728056"/>
                  <a:gd name="connsiteX3" fmla="*/ 2441106 w 2691732"/>
                  <a:gd name="connsiteY3" fmla="*/ 870603 h 1728056"/>
                  <a:gd name="connsiteX4" fmla="*/ 0 w 2691732"/>
                  <a:gd name="connsiteY4" fmla="*/ 1728056 h 1728056"/>
                  <a:gd name="connsiteX5" fmla="*/ 0 w 2691732"/>
                  <a:gd name="connsiteY5" fmla="*/ 1118456 h 17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732" h="1728056">
                    <a:moveTo>
                      <a:pt x="0" y="1118456"/>
                    </a:moveTo>
                    <a:lnTo>
                      <a:pt x="2253782" y="0"/>
                    </a:lnTo>
                    <a:lnTo>
                      <a:pt x="2691732" y="253392"/>
                    </a:lnTo>
                    <a:lnTo>
                      <a:pt x="2441106" y="870603"/>
                    </a:lnTo>
                    <a:lnTo>
                      <a:pt x="0" y="1728056"/>
                    </a:lnTo>
                    <a:lnTo>
                      <a:pt x="0" y="111845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0" y="3208886"/>
                <a:ext cx="5181807" cy="861332"/>
                <a:chOff x="0" y="1822675"/>
                <a:chExt cx="5181807" cy="1369636"/>
              </a:xfrm>
            </p:grpSpPr>
            <p:sp>
              <p:nvSpPr>
                <p:cNvPr id="22" name="Rectangle 21"/>
                <p:cNvSpPr/>
                <p:nvPr userDrawn="1"/>
              </p:nvSpPr>
              <p:spPr>
                <a:xfrm>
                  <a:off x="0" y="2582711"/>
                  <a:ext cx="2620817"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9"/>
                <p:cNvSpPr/>
                <p:nvPr userDrawn="1"/>
              </p:nvSpPr>
              <p:spPr>
                <a:xfrm>
                  <a:off x="2620818" y="1822675"/>
                  <a:ext cx="2560989" cy="1369636"/>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1955800 w 2349233"/>
                    <a:gd name="connsiteY3" fmla="*/ 609600 h 1828800"/>
                    <a:gd name="connsiteX4" fmla="*/ 0 w 2349233"/>
                    <a:gd name="connsiteY4" fmla="*/ 1828800 h 1828800"/>
                    <a:gd name="connsiteX5" fmla="*/ 0 w 2349233"/>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2254183 w 2349233"/>
                    <a:gd name="connsiteY3" fmla="*/ 1267736 h 1828800"/>
                    <a:gd name="connsiteX4" fmla="*/ 0 w 2349233"/>
                    <a:gd name="connsiteY4" fmla="*/ 1828800 h 1828800"/>
                    <a:gd name="connsiteX5" fmla="*/ 0 w 2349233"/>
                    <a:gd name="connsiteY5" fmla="*/ 1219200 h 1828800"/>
                    <a:gd name="connsiteX0" fmla="*/ 0 w 2349233"/>
                    <a:gd name="connsiteY0" fmla="*/ 698814 h 1308414"/>
                    <a:gd name="connsiteX1" fmla="*/ 1991761 w 2349233"/>
                    <a:gd name="connsiteY1" fmla="*/ 0 h 1308414"/>
                    <a:gd name="connsiteX2" fmla="*/ 2349233 w 2349233"/>
                    <a:gd name="connsiteY2" fmla="*/ 127000 h 1308414"/>
                    <a:gd name="connsiteX3" fmla="*/ 2254183 w 2349233"/>
                    <a:gd name="connsiteY3" fmla="*/ 747350 h 1308414"/>
                    <a:gd name="connsiteX4" fmla="*/ 0 w 2349233"/>
                    <a:gd name="connsiteY4" fmla="*/ 1308414 h 1308414"/>
                    <a:gd name="connsiteX5" fmla="*/ 0 w 2349233"/>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254183 w 2551364"/>
                    <a:gd name="connsiteY3" fmla="*/ 747350 h 1308414"/>
                    <a:gd name="connsiteX4" fmla="*/ 0 w 2551364"/>
                    <a:gd name="connsiteY4" fmla="*/ 1308414 h 1308414"/>
                    <a:gd name="connsiteX5" fmla="*/ 0 w 2551364"/>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129055 w 2551364"/>
                    <a:gd name="connsiteY3" fmla="*/ 823877 h 1308414"/>
                    <a:gd name="connsiteX4" fmla="*/ 0 w 2551364"/>
                    <a:gd name="connsiteY4" fmla="*/ 1308414 h 1308414"/>
                    <a:gd name="connsiteX5" fmla="*/ 0 w 2551364"/>
                    <a:gd name="connsiteY5" fmla="*/ 698814 h 1308414"/>
                    <a:gd name="connsiteX0" fmla="*/ 0 w 2551364"/>
                    <a:gd name="connsiteY0" fmla="*/ 760036 h 1369636"/>
                    <a:gd name="connsiteX1" fmla="*/ 2136140 w 2551364"/>
                    <a:gd name="connsiteY1" fmla="*/ 0 h 1369636"/>
                    <a:gd name="connsiteX2" fmla="*/ 2551364 w 2551364"/>
                    <a:gd name="connsiteY2" fmla="*/ 295360 h 1369636"/>
                    <a:gd name="connsiteX3" fmla="*/ 2129055 w 2551364"/>
                    <a:gd name="connsiteY3" fmla="*/ 885099 h 1369636"/>
                    <a:gd name="connsiteX4" fmla="*/ 0 w 2551364"/>
                    <a:gd name="connsiteY4" fmla="*/ 1369636 h 1369636"/>
                    <a:gd name="connsiteX5" fmla="*/ 0 w 2551364"/>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29055 w 2618741"/>
                    <a:gd name="connsiteY3" fmla="*/ 885099 h 1369636"/>
                    <a:gd name="connsiteX4" fmla="*/ 0 w 2618741"/>
                    <a:gd name="connsiteY4" fmla="*/ 1369636 h 1369636"/>
                    <a:gd name="connsiteX5" fmla="*/ 0 w 2618741"/>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96432 w 2618741"/>
                    <a:gd name="connsiteY3" fmla="*/ 885099 h 1369636"/>
                    <a:gd name="connsiteX4" fmla="*/ 0 w 2618741"/>
                    <a:gd name="connsiteY4" fmla="*/ 1369636 h 1369636"/>
                    <a:gd name="connsiteX5" fmla="*/ 0 w 2618741"/>
                    <a:gd name="connsiteY5" fmla="*/ 760036 h 1369636"/>
                    <a:gd name="connsiteX0" fmla="*/ 0 w 2560989"/>
                    <a:gd name="connsiteY0" fmla="*/ 760036 h 1369636"/>
                    <a:gd name="connsiteX1" fmla="*/ 2136140 w 2560989"/>
                    <a:gd name="connsiteY1" fmla="*/ 0 h 1369636"/>
                    <a:gd name="connsiteX2" fmla="*/ 2560989 w 2560989"/>
                    <a:gd name="connsiteY2" fmla="*/ 310664 h 1369636"/>
                    <a:gd name="connsiteX3" fmla="*/ 2196432 w 2560989"/>
                    <a:gd name="connsiteY3" fmla="*/ 885099 h 1369636"/>
                    <a:gd name="connsiteX4" fmla="*/ 0 w 2560989"/>
                    <a:gd name="connsiteY4" fmla="*/ 1369636 h 1369636"/>
                    <a:gd name="connsiteX5" fmla="*/ 0 w 2560989"/>
                    <a:gd name="connsiteY5" fmla="*/ 760036 h 13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989" h="1369636">
                      <a:moveTo>
                        <a:pt x="0" y="760036"/>
                      </a:moveTo>
                      <a:lnTo>
                        <a:pt x="2136140" y="0"/>
                      </a:lnTo>
                      <a:lnTo>
                        <a:pt x="2560989" y="310664"/>
                      </a:lnTo>
                      <a:lnTo>
                        <a:pt x="2196432" y="885099"/>
                      </a:lnTo>
                      <a:lnTo>
                        <a:pt x="0" y="1369636"/>
                      </a:lnTo>
                      <a:lnTo>
                        <a:pt x="0" y="76003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23"/>
          <p:cNvGrpSpPr/>
          <p:nvPr userDrawn="1"/>
        </p:nvGrpSpPr>
        <p:grpSpPr>
          <a:xfrm rot="20331427">
            <a:off x="1108306" y="1241827"/>
            <a:ext cx="1843262" cy="3432862"/>
            <a:chOff x="6140449" y="1116114"/>
            <a:chExt cx="1927226" cy="3589236"/>
          </a:xfrm>
        </p:grpSpPr>
        <p:sp>
          <p:nvSpPr>
            <p:cNvPr id="25" name="Rectangle 2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6"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27" name="Picture Placeholder 7"/>
          <p:cNvSpPr>
            <a:spLocks noGrp="1"/>
          </p:cNvSpPr>
          <p:nvPr>
            <p:ph type="pic" sz="quarter" idx="10" hasCustomPrompt="1"/>
          </p:nvPr>
        </p:nvSpPr>
        <p:spPr>
          <a:xfrm rot="20331427">
            <a:off x="1228255" y="1731181"/>
            <a:ext cx="1603364" cy="2409604"/>
          </a:xfrm>
          <a:prstGeom prst="rect">
            <a:avLst/>
          </a:prstGeom>
          <a:ln>
            <a:noFill/>
          </a:ln>
        </p:spPr>
        <p:txBody>
          <a:bodyPr bIns="457200" anchor="b"/>
          <a:lstStyle>
            <a:lvl1pPr algn="ctr" rtl="0">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95582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ockUp5">
    <p:spTree>
      <p:nvGrpSpPr>
        <p:cNvPr id="1" name=""/>
        <p:cNvGrpSpPr/>
        <p:nvPr/>
      </p:nvGrpSpPr>
      <p:grpSpPr>
        <a:xfrm>
          <a:off x="0" y="0"/>
          <a:ext cx="0" cy="0"/>
          <a:chOff x="0" y="0"/>
          <a:chExt cx="0" cy="0"/>
        </a:xfrm>
      </p:grpSpPr>
      <p:sp>
        <p:nvSpPr>
          <p:cNvPr id="11"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2"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13" name="Group 20"/>
          <p:cNvGrpSpPr/>
          <p:nvPr userDrawn="1"/>
        </p:nvGrpSpPr>
        <p:grpSpPr>
          <a:xfrm>
            <a:off x="2989156" y="1276350"/>
            <a:ext cx="3165688" cy="2518786"/>
            <a:chOff x="2094899" y="1081795"/>
            <a:chExt cx="4400683" cy="3501414"/>
          </a:xfrm>
        </p:grpSpPr>
        <p:sp>
          <p:nvSpPr>
            <p:cNvPr id="14" name="Rectangle 13"/>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dirty="0" smtClean="0"/>
                <a:t> </a:t>
              </a:r>
              <a:endParaRPr lang="en-US" dirty="0"/>
            </a:p>
          </p:txBody>
        </p:sp>
        <p:sp>
          <p:nvSpPr>
            <p:cNvPr id="23"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Picture Placeholder 7"/>
          <p:cNvSpPr>
            <a:spLocks noGrp="1"/>
          </p:cNvSpPr>
          <p:nvPr>
            <p:ph type="pic" sz="quarter" idx="10" hasCustomPrompt="1"/>
          </p:nvPr>
        </p:nvSpPr>
        <p:spPr>
          <a:xfrm>
            <a:off x="3130174" y="1395636"/>
            <a:ext cx="2883652" cy="1625664"/>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7143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3"/>
            <a:ext cx="8229600" cy="546497"/>
          </a:xfrm>
          <a:prstGeom prst="rect">
            <a:avLst/>
          </a:prstGeom>
        </p:spPr>
        <p:txBody>
          <a:bodyPr/>
          <a:lstStyle/>
          <a:p>
            <a:r>
              <a:rPr lang="en-US" smtClean="0"/>
              <a:t>Click to edit Master title style</a:t>
            </a:r>
            <a:endParaRPr lang="lt-LT"/>
          </a:p>
        </p:txBody>
      </p:sp>
      <p:sp>
        <p:nvSpPr>
          <p:cNvPr id="3" name="Text Placeholder 2"/>
          <p:cNvSpPr>
            <a:spLocks noGrp="1"/>
          </p:cNvSpPr>
          <p:nvPr>
            <p:ph type="body" sz="half" idx="1"/>
          </p:nvPr>
        </p:nvSpPr>
        <p:spPr>
          <a:xfrm>
            <a:off x="457200" y="857252"/>
            <a:ext cx="4038600" cy="367069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8200" y="857252"/>
            <a:ext cx="4038600" cy="367069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Footer Placeholder 4"/>
          <p:cNvSpPr>
            <a:spLocks noGrp="1" noChangeArrowheads="1"/>
          </p:cNvSpPr>
          <p:nvPr>
            <p:ph type="ftr" sz="quarter" idx="10"/>
          </p:nvPr>
        </p:nvSpPr>
        <p:spPr>
          <a:xfrm>
            <a:off x="962025" y="4810125"/>
            <a:ext cx="7772400" cy="333375"/>
          </a:xfrm>
          <a:prstGeom prst="rect">
            <a:avLst/>
          </a:prstGeom>
        </p:spPr>
        <p:txBody>
          <a:bodyPr/>
          <a:lstStyle>
            <a:lvl1pPr>
              <a:defRPr>
                <a:ea typeface="MS PGothic" panose="020B0600070205080204" pitchFamily="34" charset="-128"/>
              </a:defRPr>
            </a:lvl1pPr>
          </a:lstStyle>
          <a:p>
            <a:pPr>
              <a:defRPr/>
            </a:pPr>
            <a:r>
              <a:rPr lang="en-US"/>
              <a:t>Skyriaus arba programos pavadinimas</a:t>
            </a:r>
            <a:endParaRPr lang="lt-LT"/>
          </a:p>
        </p:txBody>
      </p:sp>
    </p:spTree>
    <p:extLst>
      <p:ext uri="{BB962C8B-B14F-4D97-AF65-F5344CB8AC3E}">
        <p14:creationId xmlns:p14="http://schemas.microsoft.com/office/powerpoint/2010/main" val="2628888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Pic08_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9525"/>
            <a:ext cx="9143999" cy="2733675"/>
          </a:xfrm>
          <a:prstGeom prst="rect">
            <a:avLst/>
          </a:prstGeom>
          <a:ln>
            <a:noFill/>
          </a:ln>
        </p:spPr>
        <p:txBody>
          <a:bodyPr bIns="457200" anchor="b"/>
          <a:lstStyle>
            <a:lvl1pPr algn="ctr">
              <a:buNone/>
              <a:defRPr sz="1200">
                <a:solidFill>
                  <a:schemeClr val="tx1">
                    <a:lumMod val="50000"/>
                    <a:lumOff val="50000"/>
                  </a:schemeClr>
                </a:solidFill>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744786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03">
    <p:spTree>
      <p:nvGrpSpPr>
        <p:cNvPr id="1" name=""/>
        <p:cNvGrpSpPr/>
        <p:nvPr/>
      </p:nvGrpSpPr>
      <p:grpSpPr>
        <a:xfrm>
          <a:off x="0" y="0"/>
          <a:ext cx="0" cy="0"/>
          <a:chOff x="0" y="0"/>
          <a:chExt cx="0" cy="0"/>
        </a:xfrm>
      </p:grpSpPr>
      <p:sp>
        <p:nvSpPr>
          <p:cNvPr id="14" name="Rectangle 13"/>
          <p:cNvSpPr/>
          <p:nvPr userDrawn="1"/>
        </p:nvSpPr>
        <p:spPr>
          <a:xfrm>
            <a:off x="4916488" y="1230313"/>
            <a:ext cx="1749425" cy="161131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ight Arrow Callout 14"/>
          <p:cNvSpPr/>
          <p:nvPr userDrawn="1"/>
        </p:nvSpPr>
        <p:spPr>
          <a:xfrm rot="16200000" flipV="1">
            <a:off x="4926013" y="2697162"/>
            <a:ext cx="1728788" cy="1770063"/>
          </a:xfrm>
          <a:prstGeom prst="rightArrowCallout">
            <a:avLst>
              <a:gd name="adj1" fmla="val 18792"/>
              <a:gd name="adj2" fmla="val 9396"/>
              <a:gd name="adj3" fmla="val 7361"/>
              <a:gd name="adj4" fmla="val 92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userDrawn="1"/>
        </p:nvSpPr>
        <p:spPr>
          <a:xfrm>
            <a:off x="2900363" y="2803525"/>
            <a:ext cx="1749425" cy="161131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ight Arrow Callout 16"/>
          <p:cNvSpPr/>
          <p:nvPr userDrawn="1"/>
        </p:nvSpPr>
        <p:spPr>
          <a:xfrm rot="5400000">
            <a:off x="2921000" y="1181101"/>
            <a:ext cx="1728787" cy="1770062"/>
          </a:xfrm>
          <a:prstGeom prst="rightArrowCallout">
            <a:avLst>
              <a:gd name="adj1" fmla="val 18792"/>
              <a:gd name="adj2" fmla="val 9396"/>
              <a:gd name="adj3" fmla="val 7361"/>
              <a:gd name="adj4" fmla="val 9263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userDrawn="1"/>
        </p:nvSpPr>
        <p:spPr>
          <a:xfrm>
            <a:off x="6973888" y="2803525"/>
            <a:ext cx="1749425" cy="161131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ight Arrow Callout 18"/>
          <p:cNvSpPr/>
          <p:nvPr userDrawn="1"/>
        </p:nvSpPr>
        <p:spPr>
          <a:xfrm rot="5400000">
            <a:off x="6994525" y="1181101"/>
            <a:ext cx="1728787" cy="1770062"/>
          </a:xfrm>
          <a:prstGeom prst="rightArrowCallout">
            <a:avLst>
              <a:gd name="adj1" fmla="val 18792"/>
              <a:gd name="adj2" fmla="val 9396"/>
              <a:gd name="adj3" fmla="val 7361"/>
              <a:gd name="adj4" fmla="val 926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Picture Placeholder 7"/>
          <p:cNvSpPr>
            <a:spLocks noGrp="1"/>
          </p:cNvSpPr>
          <p:nvPr>
            <p:ph type="pic" sz="quarter" idx="40"/>
          </p:nvPr>
        </p:nvSpPr>
        <p:spPr>
          <a:xfrm>
            <a:off x="4973559" y="2906233"/>
            <a:ext cx="1633993"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pPr lvl="0"/>
            <a:r>
              <a:rPr lang="en-US" noProof="0" smtClean="0"/>
              <a:t>Click icon to add picture</a:t>
            </a:r>
            <a:endParaRPr lang="en-US" noProof="0" dirty="0"/>
          </a:p>
        </p:txBody>
      </p:sp>
      <p:sp>
        <p:nvSpPr>
          <p:cNvPr id="44" name="Text Placeholder 3"/>
          <p:cNvSpPr>
            <a:spLocks noGrp="1"/>
          </p:cNvSpPr>
          <p:nvPr>
            <p:ph type="body" sz="half" idx="36"/>
          </p:nvPr>
        </p:nvSpPr>
        <p:spPr>
          <a:xfrm>
            <a:off x="2987506" y="3257953"/>
            <a:ext cx="1575015" cy="1004136"/>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endParaRPr lang="ar-SY" dirty="0" smtClean="0"/>
          </a:p>
          <a:p>
            <a:endParaRPr lang="ar-SY" dirty="0" smtClean="0"/>
          </a:p>
          <a:p>
            <a:endParaRPr lang="ar-SY" dirty="0" smtClean="0"/>
          </a:p>
          <a:p>
            <a:endParaRPr lang="en-US" dirty="0"/>
          </a:p>
        </p:txBody>
      </p:sp>
      <p:sp>
        <p:nvSpPr>
          <p:cNvPr id="45" name="Text Placeholder 3"/>
          <p:cNvSpPr>
            <a:spLocks noGrp="1"/>
          </p:cNvSpPr>
          <p:nvPr>
            <p:ph type="body" sz="half" idx="37"/>
          </p:nvPr>
        </p:nvSpPr>
        <p:spPr>
          <a:xfrm>
            <a:off x="2987506" y="2964965"/>
            <a:ext cx="1575015"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7" name="Picture Placeholder 7"/>
          <p:cNvSpPr>
            <a:spLocks noGrp="1"/>
          </p:cNvSpPr>
          <p:nvPr>
            <p:ph type="pic" sz="quarter" idx="15"/>
          </p:nvPr>
        </p:nvSpPr>
        <p:spPr>
          <a:xfrm>
            <a:off x="400251" y="1210575"/>
            <a:ext cx="2289486" cy="3203914"/>
          </a:xfrm>
          <a:prstGeom prst="rect">
            <a:avLst/>
          </a:prstGeom>
          <a:ln>
            <a:noFill/>
          </a:ln>
        </p:spPr>
        <p:txBody>
          <a:bodyPr bIns="274320" anchor="b"/>
          <a:lstStyle>
            <a:lvl1pPr algn="ctr">
              <a:buNone/>
              <a:defRPr sz="1200">
                <a:solidFill>
                  <a:schemeClr val="tx1">
                    <a:lumMod val="50000"/>
                    <a:lumOff val="50000"/>
                  </a:schemeClr>
                </a:solidFill>
              </a:defRPr>
            </a:lvl1pPr>
          </a:lstStyle>
          <a:p>
            <a:pPr lvl="0"/>
            <a:r>
              <a:rPr lang="en-US" noProof="0" smtClean="0"/>
              <a:t>Click icon to add picture</a:t>
            </a:r>
            <a:endParaRPr lang="en-US" noProof="0" dirty="0"/>
          </a:p>
        </p:txBody>
      </p:sp>
      <p:sp>
        <p:nvSpPr>
          <p:cNvPr id="25" name="Picture Placeholder 7"/>
          <p:cNvSpPr>
            <a:spLocks noGrp="1"/>
          </p:cNvSpPr>
          <p:nvPr>
            <p:ph type="pic" sz="quarter" idx="32"/>
          </p:nvPr>
        </p:nvSpPr>
        <p:spPr>
          <a:xfrm>
            <a:off x="2968516" y="1273931"/>
            <a:ext cx="1633993"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pPr lvl="0"/>
            <a:r>
              <a:rPr lang="en-US" noProof="0" smtClean="0"/>
              <a:t>Click icon to add picture</a:t>
            </a:r>
            <a:endParaRPr lang="en-US" noProof="0" dirty="0"/>
          </a:p>
        </p:txBody>
      </p:sp>
      <p:sp>
        <p:nvSpPr>
          <p:cNvPr id="47" name="Text Placeholder 3"/>
          <p:cNvSpPr>
            <a:spLocks noGrp="1"/>
          </p:cNvSpPr>
          <p:nvPr>
            <p:ph type="body" sz="half" idx="38"/>
          </p:nvPr>
        </p:nvSpPr>
        <p:spPr>
          <a:xfrm>
            <a:off x="5003048" y="1676670"/>
            <a:ext cx="1575015" cy="918411"/>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endParaRPr lang="ar-SY" dirty="0" smtClean="0"/>
          </a:p>
          <a:p>
            <a:endParaRPr lang="ar-SY" dirty="0" smtClean="0"/>
          </a:p>
          <a:p>
            <a:endParaRPr lang="ar-SY" dirty="0" smtClean="0"/>
          </a:p>
          <a:p>
            <a:endParaRPr lang="en-US" dirty="0"/>
          </a:p>
        </p:txBody>
      </p:sp>
      <p:sp>
        <p:nvSpPr>
          <p:cNvPr id="48" name="Text Placeholder 3"/>
          <p:cNvSpPr>
            <a:spLocks noGrp="1"/>
          </p:cNvSpPr>
          <p:nvPr>
            <p:ph type="body" sz="half" idx="39"/>
          </p:nvPr>
        </p:nvSpPr>
        <p:spPr>
          <a:xfrm>
            <a:off x="5003048" y="1383682"/>
            <a:ext cx="1575015"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2" name="Text Placeholder 3"/>
          <p:cNvSpPr>
            <a:spLocks noGrp="1"/>
          </p:cNvSpPr>
          <p:nvPr>
            <p:ph type="body" sz="half" idx="41"/>
          </p:nvPr>
        </p:nvSpPr>
        <p:spPr>
          <a:xfrm>
            <a:off x="7060602" y="3257953"/>
            <a:ext cx="1575015" cy="1004136"/>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endParaRPr lang="ar-SY" dirty="0" smtClean="0"/>
          </a:p>
          <a:p>
            <a:endParaRPr lang="ar-SY" dirty="0" smtClean="0"/>
          </a:p>
          <a:p>
            <a:endParaRPr lang="ar-SY" dirty="0" smtClean="0"/>
          </a:p>
          <a:p>
            <a:endParaRPr lang="en-US" dirty="0"/>
          </a:p>
        </p:txBody>
      </p:sp>
      <p:sp>
        <p:nvSpPr>
          <p:cNvPr id="53" name="Text Placeholder 3"/>
          <p:cNvSpPr>
            <a:spLocks noGrp="1"/>
          </p:cNvSpPr>
          <p:nvPr>
            <p:ph type="body" sz="half" idx="42"/>
          </p:nvPr>
        </p:nvSpPr>
        <p:spPr>
          <a:xfrm>
            <a:off x="7060602" y="2964965"/>
            <a:ext cx="1575015"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5" name="Picture Placeholder 7"/>
          <p:cNvSpPr>
            <a:spLocks noGrp="1"/>
          </p:cNvSpPr>
          <p:nvPr>
            <p:ph type="pic" sz="quarter" idx="43"/>
          </p:nvPr>
        </p:nvSpPr>
        <p:spPr>
          <a:xfrm>
            <a:off x="7041612" y="1273931"/>
            <a:ext cx="1633993"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pPr lvl="0"/>
            <a:r>
              <a:rPr lang="en-US" noProof="0" smtClean="0"/>
              <a:t>Click icon to add picture</a:t>
            </a:r>
            <a:endParaRPr lang="en-US" noProof="0" dirty="0"/>
          </a:p>
        </p:txBody>
      </p:sp>
      <p:sp>
        <p:nvSpPr>
          <p:cNvPr id="20" name="Text Placeholder 3"/>
          <p:cNvSpPr>
            <a:spLocks noGrp="1"/>
          </p:cNvSpPr>
          <p:nvPr>
            <p:ph type="body" sz="half" idx="2"/>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21" name="Title 13"/>
          <p:cNvSpPr>
            <a:spLocks noGrp="1"/>
          </p:cNvSpPr>
          <p:nvPr>
            <p:ph type="title"/>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lvl="0"/>
            <a:r>
              <a:rPr lang="en-US" noProof="0" smtClean="0"/>
              <a:t>Click to edit Master title style</a:t>
            </a:r>
            <a:endParaRPr lang="en-US" noProof="0" dirty="0"/>
          </a:p>
        </p:txBody>
      </p:sp>
    </p:spTree>
    <p:extLst>
      <p:ext uri="{BB962C8B-B14F-4D97-AF65-F5344CB8AC3E}">
        <p14:creationId xmlns:p14="http://schemas.microsoft.com/office/powerpoint/2010/main" val="12550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1000"/>
                            </p:stCondLst>
                            <p:childTnLst>
                              <p:par>
                                <p:cTn id="21" presetID="2" presetClass="entr" presetSubtype="1" accel="50000" decel="5000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smtClean="0"/>
              <a:t>Click to edit Master title style</a:t>
            </a:r>
            <a:endParaRPr lang="en-US" dirty="0"/>
          </a:p>
        </p:txBody>
      </p:sp>
      <p:sp>
        <p:nvSpPr>
          <p:cNvPr id="11" name="Text Placeholder 3"/>
          <p:cNvSpPr>
            <a:spLocks noGrp="1"/>
          </p:cNvSpPr>
          <p:nvPr>
            <p:ph type="body" sz="half" idx="2"/>
          </p:nvPr>
        </p:nvSpPr>
        <p:spPr>
          <a:xfrm>
            <a:off x="2514600" y="713942"/>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1670008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6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5" name="Picture Placeholder 7"/>
          <p:cNvSpPr>
            <a:spLocks noGrp="1"/>
          </p:cNvSpPr>
          <p:nvPr>
            <p:ph type="pic" sz="quarter" idx="10" hasCustomPrompt="1"/>
          </p:nvPr>
        </p:nvSpPr>
        <p:spPr>
          <a:xfrm>
            <a:off x="409074" y="1141657"/>
            <a:ext cx="2690261"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6" name="Picture Placeholder 7"/>
          <p:cNvSpPr>
            <a:spLocks noGrp="1"/>
          </p:cNvSpPr>
          <p:nvPr>
            <p:ph type="pic" sz="quarter" idx="11" hasCustomPrompt="1"/>
          </p:nvPr>
        </p:nvSpPr>
        <p:spPr>
          <a:xfrm>
            <a:off x="6047875" y="1141657"/>
            <a:ext cx="2690261"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07079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9144000" cy="3619499"/>
          </a:xfrm>
          <a:prstGeom prst="rect">
            <a:avLst/>
          </a:prstGeom>
          <a:solidFill>
            <a:schemeClr val="tx2">
              <a:lumMod val="25000"/>
              <a:lumOff val="75000"/>
            </a:schemeClr>
          </a:solidFill>
          <a:ln w="19050">
            <a:noFill/>
          </a:ln>
        </p:spPr>
        <p:txBody>
          <a:bodyPr lIns="0" tIns="91440" rIns="0" bIns="9144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95113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9144000" cy="3257550"/>
          </a:xfrm>
          <a:prstGeom prst="rect">
            <a:avLst/>
          </a:prstGeom>
          <a:solidFill>
            <a:schemeClr val="tx2">
              <a:lumMod val="10000"/>
              <a:lumOff val="90000"/>
            </a:schemeClr>
          </a:solidFill>
          <a:ln w="19050">
            <a:noFill/>
          </a:ln>
        </p:spPr>
        <p:txBody>
          <a:bodyPr lIns="0" tIns="91440" rIns="0" bIns="9144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7835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9144000" cy="3619499"/>
          </a:xfrm>
          <a:prstGeom prst="rect">
            <a:avLst/>
          </a:prstGeom>
          <a:solidFill>
            <a:schemeClr val="tx2">
              <a:lumMod val="25000"/>
              <a:lumOff val="75000"/>
            </a:schemeClr>
          </a:solidFill>
          <a:ln w="19050">
            <a:noFill/>
          </a:ln>
        </p:spPr>
        <p:txBody>
          <a:bodyPr lIns="0" tIns="91440" rIns="0" bIns="9144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1331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Image Layouts">
    <p:spTree>
      <p:nvGrpSpPr>
        <p:cNvPr id="1" name=""/>
        <p:cNvGrpSpPr/>
        <p:nvPr/>
      </p:nvGrpSpPr>
      <p:grpSpPr>
        <a:xfrm>
          <a:off x="0" y="0"/>
          <a:ext cx="0" cy="0"/>
          <a:chOff x="0" y="0"/>
          <a:chExt cx="0" cy="0"/>
        </a:xfrm>
      </p:grpSpPr>
      <p:sp>
        <p:nvSpPr>
          <p:cNvPr id="2" name="Rectangle 1"/>
          <p:cNvSpPr/>
          <p:nvPr userDrawn="1"/>
        </p:nvSpPr>
        <p:spPr>
          <a:xfrm>
            <a:off x="4419600" y="0"/>
            <a:ext cx="4724400" cy="5143500"/>
          </a:xfrm>
          <a:custGeom>
            <a:avLst/>
            <a:gdLst>
              <a:gd name="connsiteX0" fmla="*/ 0 w 4724400"/>
              <a:gd name="connsiteY0" fmla="*/ 0 h 5143500"/>
              <a:gd name="connsiteX1" fmla="*/ 4724400 w 4724400"/>
              <a:gd name="connsiteY1" fmla="*/ 0 h 5143500"/>
              <a:gd name="connsiteX2" fmla="*/ 4724400 w 4724400"/>
              <a:gd name="connsiteY2" fmla="*/ 5143500 h 5143500"/>
              <a:gd name="connsiteX3" fmla="*/ 0 w 4724400"/>
              <a:gd name="connsiteY3" fmla="*/ 5143500 h 5143500"/>
              <a:gd name="connsiteX4" fmla="*/ 0 w 4724400"/>
              <a:gd name="connsiteY4" fmla="*/ 0 h 5143500"/>
              <a:gd name="connsiteX0" fmla="*/ 0 w 4724400"/>
              <a:gd name="connsiteY0" fmla="*/ 0 h 5143500"/>
              <a:gd name="connsiteX1" fmla="*/ 4724400 w 4724400"/>
              <a:gd name="connsiteY1" fmla="*/ 0 h 5143500"/>
              <a:gd name="connsiteX2" fmla="*/ 4724400 w 4724400"/>
              <a:gd name="connsiteY2" fmla="*/ 5143500 h 5143500"/>
              <a:gd name="connsiteX3" fmla="*/ 2527300 w 4724400"/>
              <a:gd name="connsiteY3" fmla="*/ 5118100 h 5143500"/>
              <a:gd name="connsiteX4" fmla="*/ 0 w 4724400"/>
              <a:gd name="connsiteY4" fmla="*/ 0 h 5143500"/>
              <a:gd name="connsiteX0" fmla="*/ 0 w 4724400"/>
              <a:gd name="connsiteY0" fmla="*/ 0 h 5168900"/>
              <a:gd name="connsiteX1" fmla="*/ 4724400 w 4724400"/>
              <a:gd name="connsiteY1" fmla="*/ 0 h 5168900"/>
              <a:gd name="connsiteX2" fmla="*/ 4724400 w 4724400"/>
              <a:gd name="connsiteY2" fmla="*/ 5143500 h 5168900"/>
              <a:gd name="connsiteX3" fmla="*/ 1828800 w 4724400"/>
              <a:gd name="connsiteY3" fmla="*/ 5168900 h 5168900"/>
              <a:gd name="connsiteX4" fmla="*/ 0 w 4724400"/>
              <a:gd name="connsiteY4" fmla="*/ 0 h 5168900"/>
              <a:gd name="connsiteX0" fmla="*/ 0 w 4724400"/>
              <a:gd name="connsiteY0" fmla="*/ 0 h 5143500"/>
              <a:gd name="connsiteX1" fmla="*/ 4724400 w 4724400"/>
              <a:gd name="connsiteY1" fmla="*/ 0 h 5143500"/>
              <a:gd name="connsiteX2" fmla="*/ 4724400 w 4724400"/>
              <a:gd name="connsiteY2" fmla="*/ 5143500 h 5143500"/>
              <a:gd name="connsiteX3" fmla="*/ 1828800 w 4724400"/>
              <a:gd name="connsiteY3" fmla="*/ 5121275 h 5143500"/>
              <a:gd name="connsiteX4" fmla="*/ 0 w 4724400"/>
              <a:gd name="connsiteY4" fmla="*/ 0 h 5143500"/>
              <a:gd name="connsiteX0" fmla="*/ 0 w 4724400"/>
              <a:gd name="connsiteY0" fmla="*/ 0 h 5143500"/>
              <a:gd name="connsiteX1" fmla="*/ 4724400 w 4724400"/>
              <a:gd name="connsiteY1" fmla="*/ 0 h 5143500"/>
              <a:gd name="connsiteX2" fmla="*/ 4724400 w 4724400"/>
              <a:gd name="connsiteY2" fmla="*/ 5143500 h 5143500"/>
              <a:gd name="connsiteX3" fmla="*/ 1809750 w 4724400"/>
              <a:gd name="connsiteY3" fmla="*/ 5140325 h 5143500"/>
              <a:gd name="connsiteX4" fmla="*/ 0 w 47244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143500">
                <a:moveTo>
                  <a:pt x="0" y="0"/>
                </a:moveTo>
                <a:lnTo>
                  <a:pt x="4724400" y="0"/>
                </a:lnTo>
                <a:lnTo>
                  <a:pt x="4724400" y="5143500"/>
                </a:lnTo>
                <a:lnTo>
                  <a:pt x="1809750" y="5140325"/>
                </a:lnTo>
                <a:lnTo>
                  <a:pt x="0" y="0"/>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3"/>
          <p:cNvSpPr>
            <a:spLocks noGrp="1"/>
          </p:cNvSpPr>
          <p:nvPr>
            <p:ph type="body" sz="half" idx="2" hasCustomPrompt="1"/>
          </p:nvPr>
        </p:nvSpPr>
        <p:spPr>
          <a:xfrm>
            <a:off x="381000" y="770021"/>
            <a:ext cx="41910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41910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4572000" y="0"/>
            <a:ext cx="4572000" cy="5156200"/>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0 w 4572000"/>
              <a:gd name="connsiteY0" fmla="*/ 0 h 5143500"/>
              <a:gd name="connsiteX1" fmla="*/ 4572000 w 4572000"/>
              <a:gd name="connsiteY1" fmla="*/ 0 h 5143500"/>
              <a:gd name="connsiteX2" fmla="*/ 4572000 w 4572000"/>
              <a:gd name="connsiteY2" fmla="*/ 5143500 h 5143500"/>
              <a:gd name="connsiteX3" fmla="*/ 1816100 w 4572000"/>
              <a:gd name="connsiteY3" fmla="*/ 5118100 h 5143500"/>
              <a:gd name="connsiteX4" fmla="*/ 0 w 4572000"/>
              <a:gd name="connsiteY4" fmla="*/ 0 h 5143500"/>
              <a:gd name="connsiteX0" fmla="*/ 0 w 4572000"/>
              <a:gd name="connsiteY0" fmla="*/ 0 h 5156200"/>
              <a:gd name="connsiteX1" fmla="*/ 4572000 w 4572000"/>
              <a:gd name="connsiteY1" fmla="*/ 0 h 5156200"/>
              <a:gd name="connsiteX2" fmla="*/ 4572000 w 4572000"/>
              <a:gd name="connsiteY2" fmla="*/ 5143500 h 5156200"/>
              <a:gd name="connsiteX3" fmla="*/ 1816100 w 4572000"/>
              <a:gd name="connsiteY3" fmla="*/ 5156200 h 5156200"/>
              <a:gd name="connsiteX4" fmla="*/ 0 w 4572000"/>
              <a:gd name="connsiteY4" fmla="*/ 0 h 51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56200">
                <a:moveTo>
                  <a:pt x="0" y="0"/>
                </a:moveTo>
                <a:lnTo>
                  <a:pt x="4572000" y="0"/>
                </a:lnTo>
                <a:lnTo>
                  <a:pt x="4572000" y="5143500"/>
                </a:lnTo>
                <a:lnTo>
                  <a:pt x="1816100" y="5156200"/>
                </a:lnTo>
                <a:lnTo>
                  <a:pt x="0" y="0"/>
                </a:lnTo>
                <a:close/>
              </a:path>
            </a:pathLst>
          </a:custGeom>
          <a:solidFill>
            <a:schemeClr val="tx2">
              <a:lumMod val="10000"/>
              <a:lumOff val="90000"/>
            </a:schemeClr>
          </a:solidFill>
          <a:ln w="19050">
            <a:noFill/>
          </a:ln>
        </p:spPr>
        <p:txBody>
          <a:bodyPr lIns="0" tIns="91440" rIns="0" bIns="182880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40878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3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48387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48387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1" name="Picture Placeholder 10"/>
          <p:cNvSpPr>
            <a:spLocks noGrp="1"/>
          </p:cNvSpPr>
          <p:nvPr>
            <p:ph type="pic" sz="quarter" idx="10" hasCustomPrompt="1"/>
          </p:nvPr>
        </p:nvSpPr>
        <p:spPr>
          <a:xfrm>
            <a:off x="5746884" y="0"/>
            <a:ext cx="3397115" cy="5143500"/>
          </a:xfrm>
          <a:custGeom>
            <a:avLst/>
            <a:gdLst>
              <a:gd name="connsiteX0" fmla="*/ 336282 w 3397115"/>
              <a:gd name="connsiteY0" fmla="*/ 0 h 5143500"/>
              <a:gd name="connsiteX1" fmla="*/ 3397115 w 3397115"/>
              <a:gd name="connsiteY1" fmla="*/ 0 h 5143500"/>
              <a:gd name="connsiteX2" fmla="*/ 3397115 w 3397115"/>
              <a:gd name="connsiteY2" fmla="*/ 5143500 h 5143500"/>
              <a:gd name="connsiteX3" fmla="*/ 336282 w 3397115"/>
              <a:gd name="connsiteY3" fmla="*/ 5143500 h 5143500"/>
              <a:gd name="connsiteX4" fmla="*/ 336282 w 3397115"/>
              <a:gd name="connsiteY4" fmla="*/ 2780270 h 5143500"/>
              <a:gd name="connsiteX5" fmla="*/ 0 w 3397115"/>
              <a:gd name="connsiteY5" fmla="*/ 2571751 h 5143500"/>
              <a:gd name="connsiteX6" fmla="*/ 336282 w 3397115"/>
              <a:gd name="connsiteY6" fmla="*/ 23632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115" h="5143500">
                <a:moveTo>
                  <a:pt x="336282" y="0"/>
                </a:moveTo>
                <a:lnTo>
                  <a:pt x="3397115" y="0"/>
                </a:lnTo>
                <a:lnTo>
                  <a:pt x="3397115" y="5143500"/>
                </a:lnTo>
                <a:lnTo>
                  <a:pt x="336282" y="5143500"/>
                </a:lnTo>
                <a:lnTo>
                  <a:pt x="336282" y="2780270"/>
                </a:lnTo>
                <a:lnTo>
                  <a:pt x="0" y="2571751"/>
                </a:lnTo>
                <a:lnTo>
                  <a:pt x="336282" y="2363233"/>
                </a:lnTo>
                <a:close/>
              </a:path>
            </a:pathLst>
          </a:custGeom>
          <a:solidFill>
            <a:schemeClr val="tx2">
              <a:lumMod val="10000"/>
              <a:lumOff val="90000"/>
            </a:schemeClr>
          </a:solidFill>
          <a:ln w="19050">
            <a:noFill/>
          </a:ln>
        </p:spPr>
        <p:txBody>
          <a:bodyPr wrap="square" lIns="0" tIns="91440" rIns="0" bIns="182880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8055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 name="Picture Placeholder 5"/>
          <p:cNvSpPr>
            <a:spLocks noGrp="1"/>
          </p:cNvSpPr>
          <p:nvPr>
            <p:ph type="pic" sz="quarter" idx="10" hasCustomPrompt="1"/>
          </p:nvPr>
        </p:nvSpPr>
        <p:spPr>
          <a:xfrm>
            <a:off x="399449" y="1123950"/>
            <a:ext cx="8345102" cy="2041657"/>
          </a:xfrm>
          <a:custGeom>
            <a:avLst/>
            <a:gdLst>
              <a:gd name="connsiteX0" fmla="*/ 0 w 8345102"/>
              <a:gd name="connsiteY0" fmla="*/ 0 h 2041657"/>
              <a:gd name="connsiteX1" fmla="*/ 8345102 w 8345102"/>
              <a:gd name="connsiteY1" fmla="*/ 0 h 2041657"/>
              <a:gd name="connsiteX2" fmla="*/ 8345102 w 8345102"/>
              <a:gd name="connsiteY2" fmla="*/ 1773254 h 2041657"/>
              <a:gd name="connsiteX3" fmla="*/ 4360744 w 8345102"/>
              <a:gd name="connsiteY3" fmla="*/ 1773254 h 2041657"/>
              <a:gd name="connsiteX4" fmla="*/ 4172551 w 8345102"/>
              <a:gd name="connsiteY4" fmla="*/ 2041657 h 2041657"/>
              <a:gd name="connsiteX5" fmla="*/ 3984359 w 8345102"/>
              <a:gd name="connsiteY5" fmla="*/ 1773254 h 2041657"/>
              <a:gd name="connsiteX6" fmla="*/ 0 w 8345102"/>
              <a:gd name="connsiteY6" fmla="*/ 1773254 h 20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5102" h="2041657">
                <a:moveTo>
                  <a:pt x="0" y="0"/>
                </a:moveTo>
                <a:lnTo>
                  <a:pt x="8345102" y="0"/>
                </a:lnTo>
                <a:lnTo>
                  <a:pt x="8345102" y="1773254"/>
                </a:lnTo>
                <a:lnTo>
                  <a:pt x="4360744" y="1773254"/>
                </a:lnTo>
                <a:lnTo>
                  <a:pt x="4172551" y="2041657"/>
                </a:lnTo>
                <a:lnTo>
                  <a:pt x="3984359" y="1773254"/>
                </a:lnTo>
                <a:lnTo>
                  <a:pt x="0" y="1773254"/>
                </a:lnTo>
                <a:close/>
              </a:path>
            </a:pathLst>
          </a:custGeom>
          <a:solidFill>
            <a:schemeClr val="tx2">
              <a:lumMod val="25000"/>
              <a:lumOff val="75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6197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2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7" name="Picture Placeholder 6"/>
          <p:cNvSpPr>
            <a:spLocks noGrp="1"/>
          </p:cNvSpPr>
          <p:nvPr>
            <p:ph type="pic" sz="quarter" idx="10" hasCustomPrompt="1"/>
          </p:nvPr>
        </p:nvSpPr>
        <p:spPr>
          <a:xfrm>
            <a:off x="0" y="1123950"/>
            <a:ext cx="9144000" cy="2362200"/>
          </a:xfrm>
          <a:custGeom>
            <a:avLst/>
            <a:gdLst>
              <a:gd name="connsiteX0" fmla="*/ 0 w 8345102"/>
              <a:gd name="connsiteY0" fmla="*/ 0 h 1752600"/>
              <a:gd name="connsiteX1" fmla="*/ 8345102 w 8345102"/>
              <a:gd name="connsiteY1" fmla="*/ 0 h 1752600"/>
              <a:gd name="connsiteX2" fmla="*/ 8345102 w 8345102"/>
              <a:gd name="connsiteY2" fmla="*/ 1752600 h 1752600"/>
              <a:gd name="connsiteX3" fmla="*/ 0 w 8345102"/>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8345102" h="1752600">
                <a:moveTo>
                  <a:pt x="0" y="0"/>
                </a:moveTo>
                <a:lnTo>
                  <a:pt x="8345102" y="0"/>
                </a:lnTo>
                <a:lnTo>
                  <a:pt x="8345102" y="1752600"/>
                </a:lnTo>
                <a:lnTo>
                  <a:pt x="0" y="175260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63917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4279900" y="770021"/>
            <a:ext cx="44502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4279900" y="337687"/>
            <a:ext cx="44502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0" y="6350"/>
            <a:ext cx="4167739" cy="5137150"/>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7462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03">
    <p:spTree>
      <p:nvGrpSpPr>
        <p:cNvPr id="1" name=""/>
        <p:cNvGrpSpPr/>
        <p:nvPr/>
      </p:nvGrpSpPr>
      <p:grpSpPr>
        <a:xfrm>
          <a:off x="0" y="0"/>
          <a:ext cx="0" cy="0"/>
          <a:chOff x="0" y="0"/>
          <a:chExt cx="0" cy="0"/>
        </a:xfrm>
      </p:grpSpPr>
      <p:sp>
        <p:nvSpPr>
          <p:cNvPr id="46" name="Rectangle 45"/>
          <p:cNvSpPr/>
          <p:nvPr userDrawn="1"/>
        </p:nvSpPr>
        <p:spPr>
          <a:xfrm>
            <a:off x="4915912" y="1229732"/>
            <a:ext cx="1749287" cy="161158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Right Arrow Callout 48"/>
          <p:cNvSpPr/>
          <p:nvPr userDrawn="1"/>
        </p:nvSpPr>
        <p:spPr>
          <a:xfrm rot="16200000" flipV="1">
            <a:off x="4926243" y="2696353"/>
            <a:ext cx="1728624" cy="1770284"/>
          </a:xfrm>
          <a:prstGeom prst="rightArrowCallout">
            <a:avLst>
              <a:gd name="adj1" fmla="val 18792"/>
              <a:gd name="adj2" fmla="val 9396"/>
              <a:gd name="adj3" fmla="val 7361"/>
              <a:gd name="adj4" fmla="val 92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0" name="Picture Placeholder 7"/>
          <p:cNvSpPr>
            <a:spLocks noGrp="1"/>
          </p:cNvSpPr>
          <p:nvPr>
            <p:ph type="pic" sz="quarter" idx="40" hasCustomPrompt="1"/>
          </p:nvPr>
        </p:nvSpPr>
        <p:spPr>
          <a:xfrm>
            <a:off x="4973559" y="2906233"/>
            <a:ext cx="1633993"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smtClean="0"/>
              <a:t>Click Icon To Add Image</a:t>
            </a:r>
            <a:endParaRPr lang="en-US" dirty="0"/>
          </a:p>
        </p:txBody>
      </p:sp>
      <p:sp>
        <p:nvSpPr>
          <p:cNvPr id="43" name="Rectangle 42"/>
          <p:cNvSpPr/>
          <p:nvPr userDrawn="1"/>
        </p:nvSpPr>
        <p:spPr>
          <a:xfrm>
            <a:off x="2900370" y="2802907"/>
            <a:ext cx="1749287" cy="161158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Text Placeholder 3"/>
          <p:cNvSpPr>
            <a:spLocks noGrp="1"/>
          </p:cNvSpPr>
          <p:nvPr>
            <p:ph type="body" sz="half" idx="36"/>
          </p:nvPr>
        </p:nvSpPr>
        <p:spPr>
          <a:xfrm>
            <a:off x="2987506" y="3257953"/>
            <a:ext cx="1575015" cy="1004136"/>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smtClean="0">
              <a:solidFill>
                <a:schemeClr val="tx1">
                  <a:lumMod val="50000"/>
                  <a:lumOff val="50000"/>
                </a:schemeClr>
              </a:solidFill>
            </a:endParaRPr>
          </a:p>
          <a:p>
            <a:pPr algn="ctr"/>
            <a:endParaRPr lang="ar-SY" sz="1000" dirty="0" smtClean="0">
              <a:solidFill>
                <a:schemeClr val="tx1">
                  <a:lumMod val="50000"/>
                  <a:lumOff val="50000"/>
                </a:schemeClr>
              </a:solidFill>
            </a:endParaRPr>
          </a:p>
          <a:p>
            <a:pPr algn="ctr"/>
            <a:endParaRPr lang="ar-SY"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45" name="Text Placeholder 3"/>
          <p:cNvSpPr>
            <a:spLocks noGrp="1"/>
          </p:cNvSpPr>
          <p:nvPr>
            <p:ph type="body" sz="half" idx="37" hasCustomPrompt="1"/>
          </p:nvPr>
        </p:nvSpPr>
        <p:spPr>
          <a:xfrm>
            <a:off x="2987506" y="2964965"/>
            <a:ext cx="1575015"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7" name="Picture Placeholder 7"/>
          <p:cNvSpPr>
            <a:spLocks noGrp="1"/>
          </p:cNvSpPr>
          <p:nvPr>
            <p:ph type="pic" sz="quarter" idx="15" hasCustomPrompt="1"/>
          </p:nvPr>
        </p:nvSpPr>
        <p:spPr>
          <a:xfrm>
            <a:off x="400251" y="1210575"/>
            <a:ext cx="2289486" cy="3203914"/>
          </a:xfrm>
          <a:prstGeom prst="rect">
            <a:avLst/>
          </a:prstGeom>
          <a:ln>
            <a:noFill/>
          </a:ln>
        </p:spPr>
        <p:txBody>
          <a:bodyPr bIns="274320" anchor="b"/>
          <a:lstStyle>
            <a:lvl1pPr algn="ctr">
              <a:buNone/>
              <a:defRPr sz="1200">
                <a:solidFill>
                  <a:schemeClr val="tx1">
                    <a:lumMod val="50000"/>
                    <a:lumOff val="50000"/>
                  </a:schemeClr>
                </a:solidFill>
              </a:defRPr>
            </a:lvl1pPr>
          </a:lstStyle>
          <a:p>
            <a:r>
              <a:rPr lang="en-US" dirty="0" smtClean="0"/>
              <a:t>Image Holder</a:t>
            </a:r>
            <a:endParaRPr lang="en-US" dirty="0"/>
          </a:p>
        </p:txBody>
      </p:sp>
      <p:sp>
        <p:nvSpPr>
          <p:cNvPr id="24" name="Right Arrow Callout 23"/>
          <p:cNvSpPr/>
          <p:nvPr userDrawn="1"/>
        </p:nvSpPr>
        <p:spPr>
          <a:xfrm rot="5400000">
            <a:off x="2921200" y="1181467"/>
            <a:ext cx="1728624" cy="1770284"/>
          </a:xfrm>
          <a:prstGeom prst="rightArrowCallout">
            <a:avLst>
              <a:gd name="adj1" fmla="val 18792"/>
              <a:gd name="adj2" fmla="val 9396"/>
              <a:gd name="adj3" fmla="val 7361"/>
              <a:gd name="adj4" fmla="val 926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Picture Placeholder 7"/>
          <p:cNvSpPr>
            <a:spLocks noGrp="1"/>
          </p:cNvSpPr>
          <p:nvPr>
            <p:ph type="pic" sz="quarter" idx="32" hasCustomPrompt="1"/>
          </p:nvPr>
        </p:nvSpPr>
        <p:spPr>
          <a:xfrm>
            <a:off x="2968516" y="1273931"/>
            <a:ext cx="1633993"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smtClean="0"/>
              <a:t>Click Icon To Add Image</a:t>
            </a:r>
            <a:endParaRPr lang="en-US" dirty="0"/>
          </a:p>
        </p:txBody>
      </p:sp>
      <p:sp>
        <p:nvSpPr>
          <p:cNvPr id="47" name="Text Placeholder 3"/>
          <p:cNvSpPr>
            <a:spLocks noGrp="1"/>
          </p:cNvSpPr>
          <p:nvPr>
            <p:ph type="body" sz="half" idx="38"/>
          </p:nvPr>
        </p:nvSpPr>
        <p:spPr>
          <a:xfrm>
            <a:off x="5003048" y="1676670"/>
            <a:ext cx="1575015" cy="918411"/>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smtClean="0">
              <a:solidFill>
                <a:schemeClr val="tx1">
                  <a:lumMod val="50000"/>
                  <a:lumOff val="50000"/>
                </a:schemeClr>
              </a:solidFill>
            </a:endParaRPr>
          </a:p>
          <a:p>
            <a:pPr algn="ctr"/>
            <a:endParaRPr lang="ar-SY" sz="1000" dirty="0" smtClean="0">
              <a:solidFill>
                <a:schemeClr val="tx1">
                  <a:lumMod val="50000"/>
                  <a:lumOff val="50000"/>
                </a:schemeClr>
              </a:solidFill>
            </a:endParaRPr>
          </a:p>
          <a:p>
            <a:pPr algn="ctr"/>
            <a:endParaRPr lang="ar-SY"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48" name="Text Placeholder 3"/>
          <p:cNvSpPr>
            <a:spLocks noGrp="1"/>
          </p:cNvSpPr>
          <p:nvPr>
            <p:ph type="body" sz="half" idx="39" hasCustomPrompt="1"/>
          </p:nvPr>
        </p:nvSpPr>
        <p:spPr>
          <a:xfrm>
            <a:off x="5003048" y="1383682"/>
            <a:ext cx="1575015"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51" name="Rectangle 50"/>
          <p:cNvSpPr/>
          <p:nvPr userDrawn="1"/>
        </p:nvSpPr>
        <p:spPr>
          <a:xfrm>
            <a:off x="6973466" y="2802907"/>
            <a:ext cx="1749287" cy="161158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2" name="Text Placeholder 3"/>
          <p:cNvSpPr>
            <a:spLocks noGrp="1"/>
          </p:cNvSpPr>
          <p:nvPr>
            <p:ph type="body" sz="half" idx="41"/>
          </p:nvPr>
        </p:nvSpPr>
        <p:spPr>
          <a:xfrm>
            <a:off x="7060602" y="3257953"/>
            <a:ext cx="1575015" cy="1004136"/>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smtClean="0">
              <a:solidFill>
                <a:schemeClr val="tx1">
                  <a:lumMod val="50000"/>
                  <a:lumOff val="50000"/>
                </a:schemeClr>
              </a:solidFill>
            </a:endParaRPr>
          </a:p>
          <a:p>
            <a:pPr algn="ctr"/>
            <a:endParaRPr lang="ar-SY" sz="1000" dirty="0" smtClean="0">
              <a:solidFill>
                <a:schemeClr val="tx1">
                  <a:lumMod val="50000"/>
                  <a:lumOff val="50000"/>
                </a:schemeClr>
              </a:solidFill>
            </a:endParaRPr>
          </a:p>
          <a:p>
            <a:pPr algn="ctr"/>
            <a:endParaRPr lang="ar-SY"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53" name="Text Placeholder 3"/>
          <p:cNvSpPr>
            <a:spLocks noGrp="1"/>
          </p:cNvSpPr>
          <p:nvPr>
            <p:ph type="body" sz="half" idx="42" hasCustomPrompt="1"/>
          </p:nvPr>
        </p:nvSpPr>
        <p:spPr>
          <a:xfrm>
            <a:off x="7060602" y="2964965"/>
            <a:ext cx="1575015"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54" name="Right Arrow Callout 53"/>
          <p:cNvSpPr/>
          <p:nvPr userDrawn="1"/>
        </p:nvSpPr>
        <p:spPr>
          <a:xfrm rot="5400000">
            <a:off x="6994296" y="1181467"/>
            <a:ext cx="1728624" cy="1770284"/>
          </a:xfrm>
          <a:prstGeom prst="rightArrowCallout">
            <a:avLst>
              <a:gd name="adj1" fmla="val 18792"/>
              <a:gd name="adj2" fmla="val 9396"/>
              <a:gd name="adj3" fmla="val 7361"/>
              <a:gd name="adj4" fmla="val 926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7"/>
          <p:cNvSpPr>
            <a:spLocks noGrp="1"/>
          </p:cNvSpPr>
          <p:nvPr>
            <p:ph type="pic" sz="quarter" idx="43" hasCustomPrompt="1"/>
          </p:nvPr>
        </p:nvSpPr>
        <p:spPr>
          <a:xfrm>
            <a:off x="7041612" y="1273931"/>
            <a:ext cx="1633993"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smtClean="0"/>
              <a:t>Click Icon To Add Image</a:t>
            </a:r>
            <a:endParaRPr lang="en-US" dirty="0"/>
          </a:p>
        </p:txBody>
      </p:sp>
      <p:sp>
        <p:nvSpPr>
          <p:cNvPr id="2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21"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186231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wipe(up)">
                                      <p:cBhvr>
                                        <p:cTn id="25" dur="500"/>
                                        <p:tgtEl>
                                          <p:spTgt spid="45">
                                            <p:txEl>
                                              <p:pRg st="0" end="0"/>
                                            </p:txEl>
                                          </p:spTgt>
                                        </p:tgtEl>
                                      </p:cBhvr>
                                    </p:animEffect>
                                  </p:childTnLst>
                                </p:cTn>
                              </p:par>
                            </p:childTnLst>
                          </p:cTn>
                        </p:par>
                        <p:par>
                          <p:cTn id="26" fill="hold">
                            <p:stCondLst>
                              <p:cond delay="2000"/>
                            </p:stCondLst>
                            <p:childTnLst>
                              <p:par>
                                <p:cTn id="27" presetID="22" presetClass="entr" presetSubtype="1" fill="hold" grpId="0" nodeType="afterEffect" nodePh="1">
                                  <p:stCondLst>
                                    <p:cond delay="0"/>
                                  </p:stCondLst>
                                  <p:endCondLst>
                                    <p:cond evt="begin" delay="0">
                                      <p:tn val="27"/>
                                    </p:cond>
                                  </p:endCondLst>
                                  <p:childTnLst>
                                    <p:set>
                                      <p:cBhvr>
                                        <p:cTn id="28" dur="1" fill="hold">
                                          <p:stCondLst>
                                            <p:cond delay="0"/>
                                          </p:stCondLst>
                                        </p:cTn>
                                        <p:tgtEl>
                                          <p:spTgt spid="44">
                                            <p:txEl>
                                              <p:pRg st="0" end="0"/>
                                            </p:txEl>
                                          </p:spTgt>
                                        </p:tgtEl>
                                        <p:attrNameLst>
                                          <p:attrName>style.visibility</p:attrName>
                                        </p:attrNameLst>
                                      </p:cBhvr>
                                      <p:to>
                                        <p:strVal val="visible"/>
                                      </p:to>
                                    </p:set>
                                    <p:animEffect transition="in" filter="wipe(up)">
                                      <p:cBhvr>
                                        <p:cTn id="29" dur="500"/>
                                        <p:tgtEl>
                                          <p:spTgt spid="44">
                                            <p:txEl>
                                              <p:pRg st="0" end="0"/>
                                            </p:txEl>
                                          </p:spTgt>
                                        </p:tgtEl>
                                      </p:cBhvr>
                                    </p:animEffect>
                                  </p:childTnLst>
                                </p:cTn>
                              </p:par>
                            </p:childTnLst>
                          </p:cTn>
                        </p:par>
                        <p:par>
                          <p:cTn id="30" fill="hold">
                            <p:stCondLst>
                              <p:cond delay="2500"/>
                            </p:stCondLst>
                            <p:childTnLst>
                              <p:par>
                                <p:cTn id="31" presetID="2" presetClass="entr" presetSubtype="4" accel="50000" decel="5000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53" presetClass="entr" presetSubtype="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p:cTn id="38" dur="500" fill="hold"/>
                                        <p:tgtEl>
                                          <p:spTgt spid="50"/>
                                        </p:tgtEl>
                                        <p:attrNameLst>
                                          <p:attrName>ppt_w</p:attrName>
                                        </p:attrNameLst>
                                      </p:cBhvr>
                                      <p:tavLst>
                                        <p:tav tm="0">
                                          <p:val>
                                            <p:fltVal val="0"/>
                                          </p:val>
                                        </p:tav>
                                        <p:tav tm="100000">
                                          <p:val>
                                            <p:strVal val="#ppt_w"/>
                                          </p:val>
                                        </p:tav>
                                      </p:tavLst>
                                    </p:anim>
                                    <p:anim calcmode="lin" valueType="num">
                                      <p:cBhvr>
                                        <p:cTn id="39" dur="500" fill="hold"/>
                                        <p:tgtEl>
                                          <p:spTgt spid="50"/>
                                        </p:tgtEl>
                                        <p:attrNameLst>
                                          <p:attrName>ppt_h</p:attrName>
                                        </p:attrNameLst>
                                      </p:cBhvr>
                                      <p:tavLst>
                                        <p:tav tm="0">
                                          <p:val>
                                            <p:fltVal val="0"/>
                                          </p:val>
                                        </p:tav>
                                        <p:tav tm="100000">
                                          <p:val>
                                            <p:strVal val="#ppt_h"/>
                                          </p:val>
                                        </p:tav>
                                      </p:tavLst>
                                    </p:anim>
                                    <p:animEffect transition="in" filter="fade">
                                      <p:cBhvr>
                                        <p:cTn id="40" dur="500"/>
                                        <p:tgtEl>
                                          <p:spTgt spid="5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Effect transition="in" filter="wipe(up)">
                                      <p:cBhvr>
                                        <p:cTn id="47" dur="500"/>
                                        <p:tgtEl>
                                          <p:spTgt spid="48">
                                            <p:txEl>
                                              <p:pRg st="0" end="0"/>
                                            </p:txEl>
                                          </p:spTgt>
                                        </p:tgtEl>
                                      </p:cBhvr>
                                    </p:animEffect>
                                  </p:childTnLst>
                                </p:cTn>
                              </p:par>
                            </p:childTnLst>
                          </p:cTn>
                        </p:par>
                        <p:par>
                          <p:cTn id="48" fill="hold">
                            <p:stCondLst>
                              <p:cond delay="4000"/>
                            </p:stCondLst>
                            <p:childTnLst>
                              <p:par>
                                <p:cTn id="49" presetID="22" presetClass="entr" presetSubtype="1" fill="hold" grpId="0" nodeType="afterEffect" nodePh="1">
                                  <p:stCondLst>
                                    <p:cond delay="0"/>
                                  </p:stCondLst>
                                  <p:endCondLst>
                                    <p:cond evt="begin" delay="0">
                                      <p:tn val="49"/>
                                    </p:cond>
                                  </p:endCondLst>
                                  <p:childTnLst>
                                    <p:set>
                                      <p:cBhvr>
                                        <p:cTn id="50" dur="1" fill="hold">
                                          <p:stCondLst>
                                            <p:cond delay="0"/>
                                          </p:stCondLst>
                                        </p:cTn>
                                        <p:tgtEl>
                                          <p:spTgt spid="47">
                                            <p:txEl>
                                              <p:pRg st="0" end="0"/>
                                            </p:txEl>
                                          </p:spTgt>
                                        </p:tgtEl>
                                        <p:attrNameLst>
                                          <p:attrName>style.visibility</p:attrName>
                                        </p:attrNameLst>
                                      </p:cBhvr>
                                      <p:to>
                                        <p:strVal val="visible"/>
                                      </p:to>
                                    </p:set>
                                    <p:animEffect transition="in" filter="wipe(up)">
                                      <p:cBhvr>
                                        <p:cTn id="51" dur="500"/>
                                        <p:tgtEl>
                                          <p:spTgt spid="47">
                                            <p:txEl>
                                              <p:pRg st="0" end="0"/>
                                            </p:txEl>
                                          </p:spTgt>
                                        </p:tgtEl>
                                      </p:cBhvr>
                                    </p:animEffect>
                                  </p:childTnLst>
                                </p:cTn>
                              </p:par>
                            </p:childTnLst>
                          </p:cTn>
                        </p:par>
                        <p:par>
                          <p:cTn id="52" fill="hold">
                            <p:stCondLst>
                              <p:cond delay="4500"/>
                            </p:stCondLst>
                            <p:childTnLst>
                              <p:par>
                                <p:cTn id="53" presetID="2" presetClass="entr" presetSubtype="1" accel="50000" decel="50000"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0-#ppt_h/2"/>
                                          </p:val>
                                        </p:tav>
                                        <p:tav tm="100000">
                                          <p:val>
                                            <p:strVal val="#ppt_y"/>
                                          </p:val>
                                        </p:tav>
                                      </p:tavLst>
                                    </p:anim>
                                  </p:childTnLst>
                                </p:cTn>
                              </p:par>
                            </p:childTnLst>
                          </p:cTn>
                        </p:par>
                        <p:par>
                          <p:cTn id="57" fill="hold">
                            <p:stCondLst>
                              <p:cond delay="5000"/>
                            </p:stCondLst>
                            <p:childTnLst>
                              <p:par>
                                <p:cTn id="58" presetID="53" presetClass="entr" presetSubtype="0"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500" fill="hold"/>
                                        <p:tgtEl>
                                          <p:spTgt spid="55"/>
                                        </p:tgtEl>
                                        <p:attrNameLst>
                                          <p:attrName>ppt_w</p:attrName>
                                        </p:attrNameLst>
                                      </p:cBhvr>
                                      <p:tavLst>
                                        <p:tav tm="0">
                                          <p:val>
                                            <p:fltVal val="0"/>
                                          </p:val>
                                        </p:tav>
                                        <p:tav tm="100000">
                                          <p:val>
                                            <p:strVal val="#ppt_w"/>
                                          </p:val>
                                        </p:tav>
                                      </p:tavLst>
                                    </p:anim>
                                    <p:anim calcmode="lin" valueType="num">
                                      <p:cBhvr>
                                        <p:cTn id="61" dur="500" fill="hold"/>
                                        <p:tgtEl>
                                          <p:spTgt spid="55"/>
                                        </p:tgtEl>
                                        <p:attrNameLst>
                                          <p:attrName>ppt_h</p:attrName>
                                        </p:attrNameLst>
                                      </p:cBhvr>
                                      <p:tavLst>
                                        <p:tav tm="0">
                                          <p:val>
                                            <p:fltVal val="0"/>
                                          </p:val>
                                        </p:tav>
                                        <p:tav tm="100000">
                                          <p:val>
                                            <p:strVal val="#ppt_h"/>
                                          </p:val>
                                        </p:tav>
                                      </p:tavLst>
                                    </p:anim>
                                    <p:animEffect transition="in" filter="fade">
                                      <p:cBhvr>
                                        <p:cTn id="62" dur="500"/>
                                        <p:tgtEl>
                                          <p:spTgt spid="5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down)">
                                      <p:cBhvr>
                                        <p:cTn id="65" dur="500"/>
                                        <p:tgtEl>
                                          <p:spTgt spid="51"/>
                                        </p:tgtEl>
                                      </p:cBhvr>
                                    </p:animEffect>
                                  </p:childTnLst>
                                </p:cTn>
                              </p:par>
                            </p:childTnLst>
                          </p:cTn>
                        </p:par>
                        <p:par>
                          <p:cTn id="66" fill="hold">
                            <p:stCondLst>
                              <p:cond delay="5500"/>
                            </p:stCondLst>
                            <p:childTnLst>
                              <p:par>
                                <p:cTn id="67" presetID="22" presetClass="entr" presetSubtype="1" fill="hold" grpId="0" nodeType="afterEffect">
                                  <p:stCondLst>
                                    <p:cond delay="0"/>
                                  </p:stCondLst>
                                  <p:childTnLst>
                                    <p:set>
                                      <p:cBhvr>
                                        <p:cTn id="68" dur="1" fill="hold">
                                          <p:stCondLst>
                                            <p:cond delay="0"/>
                                          </p:stCondLst>
                                        </p:cTn>
                                        <p:tgtEl>
                                          <p:spTgt spid="53">
                                            <p:txEl>
                                              <p:pRg st="0" end="0"/>
                                            </p:txEl>
                                          </p:spTgt>
                                        </p:tgtEl>
                                        <p:attrNameLst>
                                          <p:attrName>style.visibility</p:attrName>
                                        </p:attrNameLst>
                                      </p:cBhvr>
                                      <p:to>
                                        <p:strVal val="visible"/>
                                      </p:to>
                                    </p:set>
                                    <p:animEffect transition="in" filter="wipe(up)">
                                      <p:cBhvr>
                                        <p:cTn id="69" dur="500"/>
                                        <p:tgtEl>
                                          <p:spTgt spid="53">
                                            <p:txEl>
                                              <p:pRg st="0" end="0"/>
                                            </p:txEl>
                                          </p:spTgt>
                                        </p:tgtEl>
                                      </p:cBhvr>
                                    </p:animEffect>
                                  </p:childTnLst>
                                </p:cTn>
                              </p:par>
                            </p:childTnLst>
                          </p:cTn>
                        </p:par>
                        <p:par>
                          <p:cTn id="70" fill="hold">
                            <p:stCondLst>
                              <p:cond delay="6000"/>
                            </p:stCondLst>
                            <p:childTnLst>
                              <p:par>
                                <p:cTn id="71" presetID="22" presetClass="entr" presetSubtype="1" fill="hold" grpId="0" nodeType="afterEffect" nodePh="1">
                                  <p:stCondLst>
                                    <p:cond delay="0"/>
                                  </p:stCondLst>
                                  <p:endCondLst>
                                    <p:cond evt="begin" delay="0">
                                      <p:tn val="71"/>
                                    </p:cond>
                                  </p:endCondLst>
                                  <p:childTnLst>
                                    <p:set>
                                      <p:cBhvr>
                                        <p:cTn id="72" dur="1" fill="hold">
                                          <p:stCondLst>
                                            <p:cond delay="0"/>
                                          </p:stCondLst>
                                        </p:cTn>
                                        <p:tgtEl>
                                          <p:spTgt spid="52">
                                            <p:txEl>
                                              <p:pRg st="0" end="0"/>
                                            </p:txEl>
                                          </p:spTgt>
                                        </p:tgtEl>
                                        <p:attrNameLst>
                                          <p:attrName>style.visibility</p:attrName>
                                        </p:attrNameLst>
                                      </p:cBhvr>
                                      <p:to>
                                        <p:strVal val="visible"/>
                                      </p:to>
                                    </p:set>
                                    <p:animEffect transition="in" filter="wipe(up)">
                                      <p:cBhvr>
                                        <p:cTn id="73"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P spid="50" grpId="0" animBg="1"/>
      <p:bldP spid="43" grpId="0" animBg="1"/>
      <p:bldP spid="44"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27" grpId="0"/>
      <p:bldP spid="24" grpId="0" animBg="1"/>
      <p:bldP spid="25" grpId="0" animBg="1"/>
      <p:bldP spid="47"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up)">
                      <p:cBhvr>
                        <p:cTn dur="500"/>
                        <p:tgtEl>
                          <p:spTgt spid="47"/>
                        </p:tgtEl>
                      </p:cBhvr>
                    </p:animEffect>
                  </p:childTnLst>
                </p:cTn>
              </p:par>
            </p:tnLst>
          </p:tmpl>
        </p:tmplLst>
      </p:bldP>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51" grpId="0" animBg="1"/>
      <p:bldP spid="52"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52"/>
                        </p:tgtEl>
                        <p:attrNameLst>
                          <p:attrName>style.visibility</p:attrName>
                        </p:attrNameLst>
                      </p:cBhvr>
                      <p:to>
                        <p:strVal val="visible"/>
                      </p:to>
                    </p:set>
                    <p:animEffect transition="in" filter="wipe(up)">
                      <p:cBhvr>
                        <p:cTn dur="500"/>
                        <p:tgtEl>
                          <p:spTgt spid="52"/>
                        </p:tgtEl>
                      </p:cBhvr>
                    </p:animEffect>
                  </p:childTnLst>
                </p:cTn>
              </p:par>
            </p:tnLst>
          </p:tmpl>
        </p:tmplLst>
      </p:bldP>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P spid="54" grpId="0" animBg="1"/>
      <p:bldP spid="5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40325" y="1693850"/>
            <a:ext cx="1920240" cy="1143000"/>
          </a:xfrm>
          <a:prstGeom prst="rect">
            <a:avLst/>
          </a:prstGeom>
          <a:solidFill>
            <a:schemeClr val="accent1"/>
          </a:solidFill>
          <a:ln w="19050">
            <a:noFill/>
          </a:ln>
        </p:spPr>
        <p:txBody>
          <a:bodyPr tIns="0" bIns="182880" anchor="b"/>
          <a:lstStyle>
            <a:lvl1pPr algn="ctr">
              <a:buNone/>
              <a:defRPr sz="1050" baseline="0">
                <a:solidFill>
                  <a:schemeClr val="bg1"/>
                </a:solidFill>
              </a:defRPr>
            </a:lvl1pPr>
          </a:lstStyle>
          <a:p>
            <a:r>
              <a:rPr lang="en-US" dirty="0" smtClean="0"/>
              <a:t>Click Icon To Add Image</a:t>
            </a:r>
            <a:endParaRPr lang="en-US" dirty="0"/>
          </a:p>
        </p:txBody>
      </p:sp>
      <p:grpSp>
        <p:nvGrpSpPr>
          <p:cNvPr id="2" name="Group 12"/>
          <p:cNvGrpSpPr/>
          <p:nvPr userDrawn="1"/>
        </p:nvGrpSpPr>
        <p:grpSpPr>
          <a:xfrm>
            <a:off x="446675" y="1282899"/>
            <a:ext cx="1905000" cy="403331"/>
            <a:chOff x="609600" y="1276350"/>
            <a:chExt cx="1905000" cy="403331"/>
          </a:xfrm>
        </p:grpSpPr>
        <p:sp>
          <p:nvSpPr>
            <p:cNvPr id="11" name="Rectangle 10"/>
            <p:cNvSpPr/>
            <p:nvPr userDrawn="1"/>
          </p:nvSpPr>
          <p:spPr>
            <a:xfrm>
              <a:off x="609600" y="1276350"/>
              <a:ext cx="1905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FFFF"/>
                </a:solidFill>
              </a:endParaRPr>
            </a:p>
          </p:txBody>
        </p:sp>
        <p:sp>
          <p:nvSpPr>
            <p:cNvPr id="12" name="Isosceles Triangle 11"/>
            <p:cNvSpPr/>
            <p:nvPr userDrawn="1"/>
          </p:nvSpPr>
          <p:spPr>
            <a:xfrm rot="10800000">
              <a:off x="1447801" y="1581150"/>
              <a:ext cx="228600" cy="985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4" name="Rectangle 13"/>
          <p:cNvSpPr/>
          <p:nvPr userDrawn="1"/>
        </p:nvSpPr>
        <p:spPr>
          <a:xfrm>
            <a:off x="446675" y="2836850"/>
            <a:ext cx="1905000" cy="1524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3"/>
          <p:cNvSpPr>
            <a:spLocks noGrp="1"/>
          </p:cNvSpPr>
          <p:nvPr>
            <p:ph type="body" sz="half" idx="16" hasCustomPrompt="1"/>
          </p:nvPr>
        </p:nvSpPr>
        <p:spPr>
          <a:xfrm>
            <a:off x="541925" y="2913050"/>
            <a:ext cx="1714500"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8" name="Text Placeholder 3"/>
          <p:cNvSpPr>
            <a:spLocks noGrp="1"/>
          </p:cNvSpPr>
          <p:nvPr>
            <p:ph type="body" sz="half" idx="17" hasCustomPrompt="1"/>
          </p:nvPr>
        </p:nvSpPr>
        <p:spPr>
          <a:xfrm>
            <a:off x="541925" y="3210868"/>
            <a:ext cx="1714501" cy="1073782"/>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9" name="Picture Placeholder 7"/>
          <p:cNvSpPr>
            <a:spLocks noGrp="1"/>
          </p:cNvSpPr>
          <p:nvPr>
            <p:ph type="pic" sz="quarter" idx="18" hasCustomPrompt="1"/>
          </p:nvPr>
        </p:nvSpPr>
        <p:spPr>
          <a:xfrm>
            <a:off x="2555574" y="1693850"/>
            <a:ext cx="1920240" cy="1143000"/>
          </a:xfrm>
          <a:prstGeom prst="rect">
            <a:avLst/>
          </a:prstGeom>
          <a:solidFill>
            <a:schemeClr val="accent2"/>
          </a:solidFill>
          <a:ln w="19050">
            <a:noFill/>
          </a:ln>
        </p:spPr>
        <p:txBody>
          <a:bodyPr tIns="0" bIns="182880" anchor="b"/>
          <a:lstStyle>
            <a:lvl1pPr algn="ctr">
              <a:buNone/>
              <a:defRPr sz="1050" baseline="0">
                <a:solidFill>
                  <a:schemeClr val="bg1"/>
                </a:solidFill>
              </a:defRPr>
            </a:lvl1pPr>
          </a:lstStyle>
          <a:p>
            <a:r>
              <a:rPr lang="en-US" dirty="0" smtClean="0"/>
              <a:t>Click Icon To Add Image</a:t>
            </a:r>
            <a:endParaRPr lang="en-US" dirty="0"/>
          </a:p>
        </p:txBody>
      </p:sp>
      <p:grpSp>
        <p:nvGrpSpPr>
          <p:cNvPr id="3" name="Group 20"/>
          <p:cNvGrpSpPr/>
          <p:nvPr userDrawn="1"/>
        </p:nvGrpSpPr>
        <p:grpSpPr>
          <a:xfrm>
            <a:off x="2561925" y="1282899"/>
            <a:ext cx="1905000" cy="403331"/>
            <a:chOff x="609600" y="1276350"/>
            <a:chExt cx="1905000" cy="403331"/>
          </a:xfrm>
        </p:grpSpPr>
        <p:sp>
          <p:nvSpPr>
            <p:cNvPr id="25" name="Rectangle 24"/>
            <p:cNvSpPr/>
            <p:nvPr userDrawn="1"/>
          </p:nvSpPr>
          <p:spPr>
            <a:xfrm>
              <a:off x="609600" y="1276350"/>
              <a:ext cx="1905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FFFF"/>
                </a:solidFill>
              </a:endParaRPr>
            </a:p>
          </p:txBody>
        </p:sp>
        <p:sp>
          <p:nvSpPr>
            <p:cNvPr id="26" name="Isosceles Triangle 25"/>
            <p:cNvSpPr/>
            <p:nvPr userDrawn="1"/>
          </p:nvSpPr>
          <p:spPr>
            <a:xfrm rot="10800000">
              <a:off x="1447801" y="1581150"/>
              <a:ext cx="228600" cy="985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7" name="Rectangle 26"/>
          <p:cNvSpPr/>
          <p:nvPr userDrawn="1"/>
        </p:nvSpPr>
        <p:spPr>
          <a:xfrm>
            <a:off x="2561925" y="2836850"/>
            <a:ext cx="1905000" cy="1524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8" name="Text Placeholder 3"/>
          <p:cNvSpPr>
            <a:spLocks noGrp="1"/>
          </p:cNvSpPr>
          <p:nvPr>
            <p:ph type="body" sz="half" idx="19" hasCustomPrompt="1"/>
          </p:nvPr>
        </p:nvSpPr>
        <p:spPr>
          <a:xfrm>
            <a:off x="2657175" y="2913050"/>
            <a:ext cx="1714500"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31" name="Text Placeholder 3"/>
          <p:cNvSpPr>
            <a:spLocks noGrp="1"/>
          </p:cNvSpPr>
          <p:nvPr>
            <p:ph type="body" sz="half" idx="20" hasCustomPrompt="1"/>
          </p:nvPr>
        </p:nvSpPr>
        <p:spPr>
          <a:xfrm>
            <a:off x="2657175" y="3210868"/>
            <a:ext cx="1714501" cy="1073782"/>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32" name="Picture Placeholder 7"/>
          <p:cNvSpPr>
            <a:spLocks noGrp="1"/>
          </p:cNvSpPr>
          <p:nvPr>
            <p:ph type="pic" sz="quarter" idx="21" hasCustomPrompt="1"/>
          </p:nvPr>
        </p:nvSpPr>
        <p:spPr>
          <a:xfrm>
            <a:off x="4654750" y="1693850"/>
            <a:ext cx="1920240" cy="1143000"/>
          </a:xfrm>
          <a:prstGeom prst="rect">
            <a:avLst/>
          </a:prstGeom>
          <a:solidFill>
            <a:schemeClr val="accent3"/>
          </a:solidFill>
          <a:ln w="19050">
            <a:noFill/>
          </a:ln>
        </p:spPr>
        <p:txBody>
          <a:bodyPr tIns="0" bIns="182880" anchor="b"/>
          <a:lstStyle>
            <a:lvl1pPr algn="ctr">
              <a:buNone/>
              <a:defRPr sz="1050" baseline="0">
                <a:solidFill>
                  <a:schemeClr val="bg1"/>
                </a:solidFill>
              </a:defRPr>
            </a:lvl1pPr>
          </a:lstStyle>
          <a:p>
            <a:r>
              <a:rPr lang="en-US" dirty="0" smtClean="0"/>
              <a:t>Click Icon To Add Image</a:t>
            </a:r>
            <a:endParaRPr lang="en-US" dirty="0"/>
          </a:p>
        </p:txBody>
      </p:sp>
      <p:grpSp>
        <p:nvGrpSpPr>
          <p:cNvPr id="4" name="Group 32"/>
          <p:cNvGrpSpPr/>
          <p:nvPr userDrawn="1"/>
        </p:nvGrpSpPr>
        <p:grpSpPr>
          <a:xfrm>
            <a:off x="4667450" y="1282899"/>
            <a:ext cx="1905000" cy="403331"/>
            <a:chOff x="609600" y="1276350"/>
            <a:chExt cx="1905000" cy="403331"/>
          </a:xfrm>
        </p:grpSpPr>
        <p:sp>
          <p:nvSpPr>
            <p:cNvPr id="34" name="Rectangle 33"/>
            <p:cNvSpPr/>
            <p:nvPr userDrawn="1"/>
          </p:nvSpPr>
          <p:spPr>
            <a:xfrm>
              <a:off x="609600" y="1276350"/>
              <a:ext cx="19050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FFFF"/>
                </a:solidFill>
              </a:endParaRPr>
            </a:p>
          </p:txBody>
        </p:sp>
        <p:sp>
          <p:nvSpPr>
            <p:cNvPr id="35" name="Isosceles Triangle 34"/>
            <p:cNvSpPr/>
            <p:nvPr userDrawn="1"/>
          </p:nvSpPr>
          <p:spPr>
            <a:xfrm rot="10800000">
              <a:off x="1447801" y="1581150"/>
              <a:ext cx="228600" cy="985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36" name="Rectangle 35"/>
          <p:cNvSpPr/>
          <p:nvPr userDrawn="1"/>
        </p:nvSpPr>
        <p:spPr>
          <a:xfrm>
            <a:off x="4667450" y="2836850"/>
            <a:ext cx="1905000" cy="1524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Text Placeholder 3"/>
          <p:cNvSpPr>
            <a:spLocks noGrp="1"/>
          </p:cNvSpPr>
          <p:nvPr>
            <p:ph type="body" sz="half" idx="22" hasCustomPrompt="1"/>
          </p:nvPr>
        </p:nvSpPr>
        <p:spPr>
          <a:xfrm>
            <a:off x="4762700" y="2913050"/>
            <a:ext cx="1714500"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38" name="Text Placeholder 3"/>
          <p:cNvSpPr>
            <a:spLocks noGrp="1"/>
          </p:cNvSpPr>
          <p:nvPr>
            <p:ph type="body" sz="half" idx="23" hasCustomPrompt="1"/>
          </p:nvPr>
        </p:nvSpPr>
        <p:spPr>
          <a:xfrm>
            <a:off x="4762700" y="3210868"/>
            <a:ext cx="1714501" cy="1073782"/>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39" name="Picture Placeholder 7"/>
          <p:cNvSpPr>
            <a:spLocks noGrp="1"/>
          </p:cNvSpPr>
          <p:nvPr>
            <p:ph type="pic" sz="quarter" idx="24" hasCustomPrompt="1"/>
          </p:nvPr>
        </p:nvSpPr>
        <p:spPr>
          <a:xfrm>
            <a:off x="6801826" y="1693850"/>
            <a:ext cx="1920240" cy="1143000"/>
          </a:xfrm>
          <a:prstGeom prst="rect">
            <a:avLst/>
          </a:prstGeom>
          <a:solidFill>
            <a:schemeClr val="accent4"/>
          </a:solidFill>
          <a:ln w="19050">
            <a:noFill/>
          </a:ln>
        </p:spPr>
        <p:txBody>
          <a:bodyPr tIns="0" bIns="182880" anchor="b"/>
          <a:lstStyle>
            <a:lvl1pPr algn="ctr">
              <a:buNone/>
              <a:defRPr sz="1050" baseline="0">
                <a:solidFill>
                  <a:schemeClr val="bg1"/>
                </a:solidFill>
              </a:defRPr>
            </a:lvl1pPr>
          </a:lstStyle>
          <a:p>
            <a:r>
              <a:rPr lang="en-US" dirty="0" smtClean="0"/>
              <a:t>Click Icon To Add Image</a:t>
            </a:r>
            <a:endParaRPr lang="en-US" dirty="0"/>
          </a:p>
        </p:txBody>
      </p:sp>
      <p:grpSp>
        <p:nvGrpSpPr>
          <p:cNvPr id="5" name="Group 39"/>
          <p:cNvGrpSpPr/>
          <p:nvPr userDrawn="1"/>
        </p:nvGrpSpPr>
        <p:grpSpPr>
          <a:xfrm>
            <a:off x="6808176" y="1282899"/>
            <a:ext cx="1905000" cy="403331"/>
            <a:chOff x="609600" y="1276350"/>
            <a:chExt cx="1905000" cy="403331"/>
          </a:xfrm>
        </p:grpSpPr>
        <p:sp>
          <p:nvSpPr>
            <p:cNvPr id="41" name="Rectangle 40"/>
            <p:cNvSpPr/>
            <p:nvPr userDrawn="1"/>
          </p:nvSpPr>
          <p:spPr>
            <a:xfrm>
              <a:off x="609600" y="1276350"/>
              <a:ext cx="1905000" cy="30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FFFF"/>
                </a:solidFill>
              </a:endParaRPr>
            </a:p>
          </p:txBody>
        </p:sp>
        <p:sp>
          <p:nvSpPr>
            <p:cNvPr id="42" name="Isosceles Triangle 41"/>
            <p:cNvSpPr/>
            <p:nvPr userDrawn="1"/>
          </p:nvSpPr>
          <p:spPr>
            <a:xfrm rot="10800000">
              <a:off x="1447801" y="1581150"/>
              <a:ext cx="228600" cy="9853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43" name="Rectangle 42"/>
          <p:cNvSpPr/>
          <p:nvPr userDrawn="1"/>
        </p:nvSpPr>
        <p:spPr>
          <a:xfrm>
            <a:off x="6808176" y="2836850"/>
            <a:ext cx="1905000" cy="1524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Text Placeholder 3"/>
          <p:cNvSpPr>
            <a:spLocks noGrp="1"/>
          </p:cNvSpPr>
          <p:nvPr>
            <p:ph type="body" sz="half" idx="25" hasCustomPrompt="1"/>
          </p:nvPr>
        </p:nvSpPr>
        <p:spPr>
          <a:xfrm>
            <a:off x="6903426" y="2913050"/>
            <a:ext cx="1714500" cy="292987"/>
          </a:xfrm>
          <a:prstGeom prst="rect">
            <a:avLst/>
          </a:prstGeom>
        </p:spPr>
        <p:txBody>
          <a:bodyPr wrap="square" lIns="0" tIns="0" rIns="0" bIns="0" anchor="ctr">
            <a:noAutofit/>
          </a:bodyPr>
          <a:lstStyle>
            <a:lvl1pPr marL="0" indent="0" algn="ctr">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45" name="Text Placeholder 3"/>
          <p:cNvSpPr>
            <a:spLocks noGrp="1"/>
          </p:cNvSpPr>
          <p:nvPr>
            <p:ph type="body" sz="half" idx="26" hasCustomPrompt="1"/>
          </p:nvPr>
        </p:nvSpPr>
        <p:spPr>
          <a:xfrm>
            <a:off x="6903426" y="3210868"/>
            <a:ext cx="1714501" cy="1073782"/>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33"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46"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12611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up)">
                                      <p:cBhvr>
                                        <p:cTn id="19" dur="500"/>
                                        <p:tgtEl>
                                          <p:spTgt spid="15">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wipe(up)">
                                      <p:cBhvr>
                                        <p:cTn id="39" dur="500"/>
                                        <p:tgtEl>
                                          <p:spTgt spid="28">
                                            <p:txEl>
                                              <p:pRg st="0" end="0"/>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wipe(up)">
                                      <p:cBhvr>
                                        <p:cTn id="43" dur="500"/>
                                        <p:tgtEl>
                                          <p:spTgt spid="31">
                                            <p:txEl>
                                              <p:pRg st="0" end="0"/>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up)">
                                      <p:cBhvr>
                                        <p:cTn id="59" dur="500"/>
                                        <p:tgtEl>
                                          <p:spTgt spid="37">
                                            <p:txEl>
                                              <p:pRg st="0" end="0"/>
                                            </p:txEl>
                                          </p:spTgt>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38">
                                            <p:txEl>
                                              <p:pRg st="0" end="0"/>
                                            </p:txEl>
                                          </p:spTgt>
                                        </p:tgtEl>
                                        <p:attrNameLst>
                                          <p:attrName>style.visibility</p:attrName>
                                        </p:attrNameLst>
                                      </p:cBhvr>
                                      <p:to>
                                        <p:strVal val="visible"/>
                                      </p:to>
                                    </p:set>
                                    <p:animEffect transition="in" filter="wipe(up)">
                                      <p:cBhvr>
                                        <p:cTn id="63" dur="500"/>
                                        <p:tgtEl>
                                          <p:spTgt spid="38">
                                            <p:txEl>
                                              <p:pRg st="0" end="0"/>
                                            </p:txEl>
                                          </p:spTgt>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00"/>
                                        <p:tgtEl>
                                          <p:spTgt spid="39"/>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44">
                                            <p:txEl>
                                              <p:pRg st="0" end="0"/>
                                            </p:txEl>
                                          </p:spTgt>
                                        </p:tgtEl>
                                        <p:attrNameLst>
                                          <p:attrName>style.visibility</p:attrName>
                                        </p:attrNameLst>
                                      </p:cBhvr>
                                      <p:to>
                                        <p:strVal val="visible"/>
                                      </p:to>
                                    </p:set>
                                    <p:animEffect transition="in" filter="wipe(up)">
                                      <p:cBhvr>
                                        <p:cTn id="79" dur="500"/>
                                        <p:tgtEl>
                                          <p:spTgt spid="44">
                                            <p:txEl>
                                              <p:pRg st="0" end="0"/>
                                            </p:txEl>
                                          </p:spTgt>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45">
                                            <p:txEl>
                                              <p:pRg st="0" end="0"/>
                                            </p:txEl>
                                          </p:spTgt>
                                        </p:tgtEl>
                                        <p:attrNameLst>
                                          <p:attrName>style.visibility</p:attrName>
                                        </p:attrNameLst>
                                      </p:cBhvr>
                                      <p:to>
                                        <p:strVal val="visible"/>
                                      </p:to>
                                    </p:set>
                                    <p:animEffect transition="in" filter="wipe(up)">
                                      <p:cBhvr>
                                        <p:cTn id="83"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8" grpId="0" build="p">
        <p:tmplLst>
          <p:tmpl lvl="1">
            <p:tnLst>
              <p:par>
                <p:cTn presetID="22" presetClass="entr" presetSubtype="1"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Lst>
      </p:bldP>
      <p:bldP spid="19" grpId="0" animBg="1"/>
      <p:bldP spid="27" grpId="0" animBg="1"/>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500"/>
                        <p:tgtEl>
                          <p:spTgt spid="28"/>
                        </p:tgtEl>
                      </p:cBhvr>
                    </p:animEffect>
                  </p:childTnLst>
                </p:cTn>
              </p:par>
            </p:tnLst>
          </p:tmpl>
        </p:tmplLst>
      </p:bldP>
      <p:bldP spid="31" grpId="0" build="p">
        <p:tmplLst>
          <p:tmpl lvl="1">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animBg="1"/>
      <p:bldP spid="36" grpId="0" animBg="1"/>
      <p:bldP spid="37" grpId="0" build="p">
        <p:tmplLst>
          <p:tmpl lvl="1">
            <p:tnLst>
              <p:par>
                <p:cTn presetID="22" presetClass="entr" presetSubtype="1"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8" grpId="0" build="p">
        <p:tmplLst>
          <p:tmpl lvl="1">
            <p:tnLst>
              <p:par>
                <p:cTn presetID="22" presetClass="entr" presetSubtype="1"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up)">
                      <p:cBhvr>
                        <p:cTn dur="500"/>
                        <p:tgtEl>
                          <p:spTgt spid="38"/>
                        </p:tgtEl>
                      </p:cBhvr>
                    </p:animEffect>
                  </p:childTnLst>
                </p:cTn>
              </p:par>
            </p:tnLst>
          </p:tmpl>
        </p:tmplLst>
      </p:bldP>
      <p:bldP spid="39" grpId="0" animBg="1"/>
      <p:bldP spid="43" grpId="0" animBg="1"/>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3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1" name="Picture Placeholder 7"/>
          <p:cNvSpPr>
            <a:spLocks noGrp="1"/>
          </p:cNvSpPr>
          <p:nvPr>
            <p:ph type="pic" sz="quarter" idx="13" hasCustomPrompt="1"/>
          </p:nvPr>
        </p:nvSpPr>
        <p:spPr>
          <a:xfrm>
            <a:off x="400249" y="1694047"/>
            <a:ext cx="4078224" cy="2897204"/>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4656700" y="1694047"/>
            <a:ext cx="4078224" cy="2897204"/>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6" name="Rectangle 5"/>
          <p:cNvSpPr/>
          <p:nvPr userDrawn="1"/>
        </p:nvSpPr>
        <p:spPr>
          <a:xfrm>
            <a:off x="400249" y="1145407"/>
            <a:ext cx="407822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7" name="Rectangle 6"/>
          <p:cNvSpPr/>
          <p:nvPr userDrawn="1"/>
        </p:nvSpPr>
        <p:spPr>
          <a:xfrm>
            <a:off x="4659105" y="1145407"/>
            <a:ext cx="4073414"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8" name="Text Placeholder 3"/>
          <p:cNvSpPr>
            <a:spLocks noGrp="1"/>
          </p:cNvSpPr>
          <p:nvPr>
            <p:ph type="body" sz="half" idx="16" hasCustomPrompt="1"/>
          </p:nvPr>
        </p:nvSpPr>
        <p:spPr>
          <a:xfrm>
            <a:off x="556770" y="1273234"/>
            <a:ext cx="3765183"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9" name="Text Placeholder 3"/>
          <p:cNvSpPr>
            <a:spLocks noGrp="1"/>
          </p:cNvSpPr>
          <p:nvPr>
            <p:ph type="body" sz="half" idx="19" hasCustomPrompt="1"/>
          </p:nvPr>
        </p:nvSpPr>
        <p:spPr>
          <a:xfrm>
            <a:off x="4813221" y="1273234"/>
            <a:ext cx="3765183"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Tree>
    <p:extLst>
      <p:ext uri="{BB962C8B-B14F-4D97-AF65-F5344CB8AC3E}">
        <p14:creationId xmlns:p14="http://schemas.microsoft.com/office/powerpoint/2010/main" val="39783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 name="Picture Placeholder 5"/>
          <p:cNvSpPr>
            <a:spLocks noGrp="1"/>
          </p:cNvSpPr>
          <p:nvPr>
            <p:ph type="pic" sz="quarter" idx="10" hasCustomPrompt="1"/>
          </p:nvPr>
        </p:nvSpPr>
        <p:spPr>
          <a:xfrm>
            <a:off x="399449" y="1123950"/>
            <a:ext cx="8345102" cy="2041657"/>
          </a:xfrm>
          <a:custGeom>
            <a:avLst/>
            <a:gdLst>
              <a:gd name="connsiteX0" fmla="*/ 0 w 8345102"/>
              <a:gd name="connsiteY0" fmla="*/ 0 h 2041657"/>
              <a:gd name="connsiteX1" fmla="*/ 8345102 w 8345102"/>
              <a:gd name="connsiteY1" fmla="*/ 0 h 2041657"/>
              <a:gd name="connsiteX2" fmla="*/ 8345102 w 8345102"/>
              <a:gd name="connsiteY2" fmla="*/ 1773254 h 2041657"/>
              <a:gd name="connsiteX3" fmla="*/ 4360744 w 8345102"/>
              <a:gd name="connsiteY3" fmla="*/ 1773254 h 2041657"/>
              <a:gd name="connsiteX4" fmla="*/ 4172551 w 8345102"/>
              <a:gd name="connsiteY4" fmla="*/ 2041657 h 2041657"/>
              <a:gd name="connsiteX5" fmla="*/ 3984359 w 8345102"/>
              <a:gd name="connsiteY5" fmla="*/ 1773254 h 2041657"/>
              <a:gd name="connsiteX6" fmla="*/ 0 w 8345102"/>
              <a:gd name="connsiteY6" fmla="*/ 1773254 h 20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5102" h="2041657">
                <a:moveTo>
                  <a:pt x="0" y="0"/>
                </a:moveTo>
                <a:lnTo>
                  <a:pt x="8345102" y="0"/>
                </a:lnTo>
                <a:lnTo>
                  <a:pt x="8345102" y="1773254"/>
                </a:lnTo>
                <a:lnTo>
                  <a:pt x="4360744" y="1773254"/>
                </a:lnTo>
                <a:lnTo>
                  <a:pt x="4172551" y="2041657"/>
                </a:lnTo>
                <a:lnTo>
                  <a:pt x="3984359" y="1773254"/>
                </a:lnTo>
                <a:lnTo>
                  <a:pt x="0" y="1773254"/>
                </a:lnTo>
                <a:close/>
              </a:path>
            </a:pathLst>
          </a:custGeom>
          <a:solidFill>
            <a:schemeClr val="tx2">
              <a:lumMod val="25000"/>
              <a:lumOff val="75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8326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4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3246120" y="1684421"/>
            <a:ext cx="2651760" cy="2839452"/>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400249" y="1684421"/>
            <a:ext cx="2651760" cy="2839452"/>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6087175" y="1684421"/>
            <a:ext cx="2651760" cy="2839452"/>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7" name="Rectangle 6"/>
          <p:cNvSpPr/>
          <p:nvPr userDrawn="1"/>
        </p:nvSpPr>
        <p:spPr>
          <a:xfrm>
            <a:off x="400249" y="1145407"/>
            <a:ext cx="265176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8" name="Text Placeholder 3"/>
          <p:cNvSpPr>
            <a:spLocks noGrp="1"/>
          </p:cNvSpPr>
          <p:nvPr>
            <p:ph type="body" sz="half" idx="16" hasCustomPrompt="1"/>
          </p:nvPr>
        </p:nvSpPr>
        <p:spPr>
          <a:xfrm>
            <a:off x="556714" y="1273234"/>
            <a:ext cx="233883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2" name="Rectangle 11"/>
          <p:cNvSpPr/>
          <p:nvPr userDrawn="1"/>
        </p:nvSpPr>
        <p:spPr>
          <a:xfrm>
            <a:off x="3246120" y="1145407"/>
            <a:ext cx="2651760"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4" name="Text Placeholder 3"/>
          <p:cNvSpPr>
            <a:spLocks noGrp="1"/>
          </p:cNvSpPr>
          <p:nvPr>
            <p:ph type="body" sz="half" idx="17" hasCustomPrompt="1"/>
          </p:nvPr>
        </p:nvSpPr>
        <p:spPr>
          <a:xfrm>
            <a:off x="3402585" y="1273234"/>
            <a:ext cx="233883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6" name="Rectangle 15"/>
          <p:cNvSpPr/>
          <p:nvPr userDrawn="1"/>
        </p:nvSpPr>
        <p:spPr>
          <a:xfrm>
            <a:off x="6087175" y="1145407"/>
            <a:ext cx="2651760"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7" name="Text Placeholder 3"/>
          <p:cNvSpPr>
            <a:spLocks noGrp="1"/>
          </p:cNvSpPr>
          <p:nvPr>
            <p:ph type="body" sz="half" idx="18" hasCustomPrompt="1"/>
          </p:nvPr>
        </p:nvSpPr>
        <p:spPr>
          <a:xfrm>
            <a:off x="6243640" y="1273234"/>
            <a:ext cx="233883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Tree>
    <p:extLst>
      <p:ext uri="{BB962C8B-B14F-4D97-AF65-F5344CB8AC3E}">
        <p14:creationId xmlns:p14="http://schemas.microsoft.com/office/powerpoint/2010/main" val="95372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500"/>
                                        <p:tgtEl>
                                          <p:spTgt spid="14">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wipe(left)">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2"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animBg="1"/>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4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4680283" y="1694047"/>
            <a:ext cx="1920240" cy="2829826"/>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400249" y="1694047"/>
            <a:ext cx="1920240" cy="2829826"/>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8" name="Picture Placeholder 7"/>
          <p:cNvSpPr>
            <a:spLocks noGrp="1"/>
          </p:cNvSpPr>
          <p:nvPr>
            <p:ph type="pic" sz="quarter" idx="14" hasCustomPrompt="1"/>
          </p:nvPr>
        </p:nvSpPr>
        <p:spPr>
          <a:xfrm>
            <a:off x="2540266" y="1694047"/>
            <a:ext cx="1920240" cy="2829826"/>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6820300" y="1694047"/>
            <a:ext cx="1920240" cy="2829826"/>
          </a:xfrm>
          <a:prstGeom prst="flowChartDocument">
            <a:avLst/>
          </a:prstGeom>
          <a:solidFill>
            <a:schemeClr val="tx2">
              <a:lumMod val="10000"/>
              <a:lumOff val="90000"/>
            </a:schemeClr>
          </a:solidFill>
          <a:ln w="19050">
            <a:noFill/>
          </a:ln>
        </p:spPr>
        <p:txBody>
          <a:bodyPr lIns="0" tIns="91440" rIns="0" bIns="3657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2" name="Rectangle 11"/>
          <p:cNvSpPr/>
          <p:nvPr userDrawn="1"/>
        </p:nvSpPr>
        <p:spPr>
          <a:xfrm>
            <a:off x="400250" y="1145407"/>
            <a:ext cx="1920239"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4" name="Text Placeholder 3"/>
          <p:cNvSpPr>
            <a:spLocks noGrp="1"/>
          </p:cNvSpPr>
          <p:nvPr>
            <p:ph type="body" sz="half" idx="16" hasCustomPrompt="1"/>
          </p:nvPr>
        </p:nvSpPr>
        <p:spPr>
          <a:xfrm>
            <a:off x="533826" y="1273234"/>
            <a:ext cx="1653086" cy="292987"/>
          </a:xfrm>
          <a:prstGeom prst="rect">
            <a:avLst/>
          </a:prstGeom>
        </p:spPr>
        <p:txBody>
          <a:bodyPr wrap="squar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6" name="Rectangle 15"/>
          <p:cNvSpPr/>
          <p:nvPr userDrawn="1"/>
        </p:nvSpPr>
        <p:spPr>
          <a:xfrm>
            <a:off x="2540266" y="1145407"/>
            <a:ext cx="1920239"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7" name="Text Placeholder 3"/>
          <p:cNvSpPr>
            <a:spLocks noGrp="1"/>
          </p:cNvSpPr>
          <p:nvPr>
            <p:ph type="body" sz="half" idx="17" hasCustomPrompt="1"/>
          </p:nvPr>
        </p:nvSpPr>
        <p:spPr>
          <a:xfrm>
            <a:off x="2673842" y="1273234"/>
            <a:ext cx="1653086" cy="292987"/>
          </a:xfrm>
          <a:prstGeom prst="rect">
            <a:avLst/>
          </a:prstGeom>
        </p:spPr>
        <p:txBody>
          <a:bodyPr wrap="squar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8" name="Rectangle 17"/>
          <p:cNvSpPr/>
          <p:nvPr userDrawn="1"/>
        </p:nvSpPr>
        <p:spPr>
          <a:xfrm>
            <a:off x="4680284" y="1145407"/>
            <a:ext cx="1920239"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9" name="Text Placeholder 3"/>
          <p:cNvSpPr>
            <a:spLocks noGrp="1"/>
          </p:cNvSpPr>
          <p:nvPr>
            <p:ph type="body" sz="half" idx="18" hasCustomPrompt="1"/>
          </p:nvPr>
        </p:nvSpPr>
        <p:spPr>
          <a:xfrm>
            <a:off x="4813860" y="1273234"/>
            <a:ext cx="1653086" cy="292987"/>
          </a:xfrm>
          <a:prstGeom prst="rect">
            <a:avLst/>
          </a:prstGeom>
        </p:spPr>
        <p:txBody>
          <a:bodyPr wrap="squar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0" name="Rectangle 19"/>
          <p:cNvSpPr/>
          <p:nvPr userDrawn="1"/>
        </p:nvSpPr>
        <p:spPr>
          <a:xfrm>
            <a:off x="6820301" y="1145407"/>
            <a:ext cx="1920239" cy="54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1" name="Text Placeholder 3"/>
          <p:cNvSpPr>
            <a:spLocks noGrp="1"/>
          </p:cNvSpPr>
          <p:nvPr>
            <p:ph type="body" sz="half" idx="19" hasCustomPrompt="1"/>
          </p:nvPr>
        </p:nvSpPr>
        <p:spPr>
          <a:xfrm>
            <a:off x="6953877" y="1273234"/>
            <a:ext cx="1653086" cy="292987"/>
          </a:xfrm>
          <a:prstGeom prst="rect">
            <a:avLst/>
          </a:prstGeom>
        </p:spPr>
        <p:txBody>
          <a:bodyPr wrap="squar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Tree>
    <p:extLst>
      <p:ext uri="{BB962C8B-B14F-4D97-AF65-F5344CB8AC3E}">
        <p14:creationId xmlns:p14="http://schemas.microsoft.com/office/powerpoint/2010/main" val="108460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wipe(left)">
                                      <p:cBhvr>
                                        <p:cTn id="4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P spid="13" grpId="0" animBg="1"/>
      <p:bldP spid="12"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animBg="1"/>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5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3246120" y="1443789"/>
            <a:ext cx="2651760" cy="1270836"/>
          </a:xfrm>
          <a:prstGeom prst="flowChartDocument">
            <a:avLst/>
          </a:prstGeom>
          <a:solidFill>
            <a:schemeClr val="tx2">
              <a:lumMod val="10000"/>
              <a:lumOff val="90000"/>
            </a:schemeClr>
          </a:solidFill>
          <a:ln w="19050">
            <a:noFill/>
          </a:ln>
        </p:spPr>
        <p:txBody>
          <a:bodyPr lIns="0" tIns="0" rIns="0" bIns="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400249" y="1443789"/>
            <a:ext cx="2651760" cy="1270836"/>
          </a:xfrm>
          <a:prstGeom prst="flowChartDocument">
            <a:avLst/>
          </a:prstGeom>
          <a:solidFill>
            <a:schemeClr val="tx2">
              <a:lumMod val="10000"/>
              <a:lumOff val="90000"/>
            </a:schemeClr>
          </a:solidFill>
          <a:ln w="19050">
            <a:noFill/>
          </a:ln>
        </p:spPr>
        <p:txBody>
          <a:bodyPr lIns="0" tIns="0" rIns="0" bIns="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6087175" y="1443789"/>
            <a:ext cx="2651760" cy="1270836"/>
          </a:xfrm>
          <a:prstGeom prst="flowChartDocument">
            <a:avLst/>
          </a:prstGeom>
          <a:solidFill>
            <a:schemeClr val="tx2">
              <a:lumMod val="10000"/>
              <a:lumOff val="90000"/>
            </a:schemeClr>
          </a:solidFill>
          <a:ln w="19050">
            <a:noFill/>
          </a:ln>
        </p:spPr>
        <p:txBody>
          <a:bodyPr lIns="0" tIns="0" rIns="0" bIns="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7" name="Picture Placeholder 7"/>
          <p:cNvSpPr>
            <a:spLocks noGrp="1"/>
          </p:cNvSpPr>
          <p:nvPr>
            <p:ph type="pic" sz="quarter" idx="16" hasCustomPrompt="1"/>
          </p:nvPr>
        </p:nvSpPr>
        <p:spPr>
          <a:xfrm>
            <a:off x="3246120" y="3251132"/>
            <a:ext cx="2651760" cy="1270836"/>
          </a:xfrm>
          <a:prstGeom prst="flowChartDocument">
            <a:avLst/>
          </a:prstGeom>
          <a:solidFill>
            <a:schemeClr val="tx2">
              <a:lumMod val="10000"/>
              <a:lumOff val="90000"/>
            </a:schemeClr>
          </a:solidFill>
          <a:ln w="19050">
            <a:noFill/>
          </a:ln>
        </p:spPr>
        <p:txBody>
          <a:bodyPr lIns="0" tIns="0" rIns="0" bIns="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8" name="Picture Placeholder 7"/>
          <p:cNvSpPr>
            <a:spLocks noGrp="1"/>
          </p:cNvSpPr>
          <p:nvPr>
            <p:ph type="pic" sz="quarter" idx="17" hasCustomPrompt="1"/>
          </p:nvPr>
        </p:nvSpPr>
        <p:spPr>
          <a:xfrm>
            <a:off x="400249" y="3251132"/>
            <a:ext cx="2651760" cy="1270836"/>
          </a:xfrm>
          <a:prstGeom prst="flowChartDocument">
            <a:avLst/>
          </a:prstGeom>
          <a:solidFill>
            <a:schemeClr val="tx2">
              <a:lumMod val="10000"/>
              <a:lumOff val="90000"/>
            </a:schemeClr>
          </a:solidFill>
          <a:ln w="19050">
            <a:noFill/>
          </a:ln>
        </p:spPr>
        <p:txBody>
          <a:bodyPr lIns="0" tIns="0" rIns="0" bIns="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2" name="Picture Placeholder 7"/>
          <p:cNvSpPr>
            <a:spLocks noGrp="1"/>
          </p:cNvSpPr>
          <p:nvPr>
            <p:ph type="pic" sz="quarter" idx="18" hasCustomPrompt="1"/>
          </p:nvPr>
        </p:nvSpPr>
        <p:spPr>
          <a:xfrm>
            <a:off x="6087175" y="3251132"/>
            <a:ext cx="2651760" cy="1270836"/>
          </a:xfrm>
          <a:prstGeom prst="flowChartDocument">
            <a:avLst/>
          </a:prstGeom>
          <a:solidFill>
            <a:schemeClr val="tx2">
              <a:lumMod val="10000"/>
              <a:lumOff val="90000"/>
            </a:schemeClr>
          </a:solidFill>
          <a:ln w="19050">
            <a:noFill/>
          </a:ln>
        </p:spPr>
        <p:txBody>
          <a:bodyPr lIns="0" tIns="0" rIns="0" bIns="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4" name="Rectangle 13"/>
          <p:cNvSpPr/>
          <p:nvPr userDrawn="1"/>
        </p:nvSpPr>
        <p:spPr>
          <a:xfrm>
            <a:off x="400249" y="1145407"/>
            <a:ext cx="2651760" cy="2983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6" name="Text Placeholder 3"/>
          <p:cNvSpPr>
            <a:spLocks noGrp="1"/>
          </p:cNvSpPr>
          <p:nvPr>
            <p:ph type="body" sz="half" idx="19" hasCustomPrompt="1"/>
          </p:nvPr>
        </p:nvSpPr>
        <p:spPr>
          <a:xfrm>
            <a:off x="556714" y="1165951"/>
            <a:ext cx="2338830" cy="257294"/>
          </a:xfrm>
          <a:prstGeom prst="rect">
            <a:avLst/>
          </a:prstGeom>
        </p:spPr>
        <p:txBody>
          <a:bodyPr wrap="squar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7" name="Rectangle 16"/>
          <p:cNvSpPr/>
          <p:nvPr userDrawn="1"/>
        </p:nvSpPr>
        <p:spPr>
          <a:xfrm>
            <a:off x="3246120" y="1145407"/>
            <a:ext cx="2651760" cy="2983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8" name="Text Placeholder 3"/>
          <p:cNvSpPr>
            <a:spLocks noGrp="1"/>
          </p:cNvSpPr>
          <p:nvPr>
            <p:ph type="body" sz="half" idx="20" hasCustomPrompt="1"/>
          </p:nvPr>
        </p:nvSpPr>
        <p:spPr>
          <a:xfrm>
            <a:off x="3402585" y="1165951"/>
            <a:ext cx="2338830" cy="257294"/>
          </a:xfrm>
          <a:prstGeom prst="rect">
            <a:avLst/>
          </a:prstGeom>
        </p:spPr>
        <p:txBody>
          <a:bodyPr wrap="square" lIns="0" tIns="0" rIns="0" bIns="0" anchor="ctr">
            <a:noAutofit/>
          </a:bodyPr>
          <a:lstStyle>
            <a:lvl1pPr marL="0" indent="0" algn="ctr" rtl="0">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19" name="Rectangle 18"/>
          <p:cNvSpPr/>
          <p:nvPr userDrawn="1"/>
        </p:nvSpPr>
        <p:spPr>
          <a:xfrm>
            <a:off x="6087175" y="1145407"/>
            <a:ext cx="2651760" cy="298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0" name="Text Placeholder 3"/>
          <p:cNvSpPr>
            <a:spLocks noGrp="1"/>
          </p:cNvSpPr>
          <p:nvPr>
            <p:ph type="body" sz="half" idx="21" hasCustomPrompt="1"/>
          </p:nvPr>
        </p:nvSpPr>
        <p:spPr>
          <a:xfrm>
            <a:off x="6243640" y="1165951"/>
            <a:ext cx="2338830" cy="257294"/>
          </a:xfrm>
          <a:prstGeom prst="rect">
            <a:avLst/>
          </a:prstGeom>
        </p:spPr>
        <p:txBody>
          <a:bodyPr wrap="square" lIns="0" tIns="0" rIns="0" bIns="0" anchor="ctr">
            <a:noAutofit/>
          </a:bodyPr>
          <a:lstStyle>
            <a:lvl1pPr marL="0" indent="0" algn="ctr" rtl="0">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1" name="Rectangle 20"/>
          <p:cNvSpPr/>
          <p:nvPr userDrawn="1"/>
        </p:nvSpPr>
        <p:spPr>
          <a:xfrm>
            <a:off x="400249" y="2952750"/>
            <a:ext cx="2651760" cy="298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2" name="Text Placeholder 3"/>
          <p:cNvSpPr>
            <a:spLocks noGrp="1"/>
          </p:cNvSpPr>
          <p:nvPr>
            <p:ph type="body" sz="half" idx="22" hasCustomPrompt="1"/>
          </p:nvPr>
        </p:nvSpPr>
        <p:spPr>
          <a:xfrm>
            <a:off x="556714" y="2973294"/>
            <a:ext cx="2338830" cy="257294"/>
          </a:xfrm>
          <a:prstGeom prst="rect">
            <a:avLst/>
          </a:prstGeom>
        </p:spPr>
        <p:txBody>
          <a:bodyPr wrap="square" lIns="0" tIns="0" rIns="0" bIns="0" anchor="ctr">
            <a:noAutofit/>
          </a:bodyPr>
          <a:lstStyle>
            <a:lvl1pPr marL="0" indent="0" algn="ctr">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3" name="Rectangle 22"/>
          <p:cNvSpPr/>
          <p:nvPr userDrawn="1"/>
        </p:nvSpPr>
        <p:spPr>
          <a:xfrm>
            <a:off x="3246120" y="2952750"/>
            <a:ext cx="2651760" cy="2983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4" name="Text Placeholder 3"/>
          <p:cNvSpPr>
            <a:spLocks noGrp="1"/>
          </p:cNvSpPr>
          <p:nvPr>
            <p:ph type="body" sz="half" idx="23" hasCustomPrompt="1"/>
          </p:nvPr>
        </p:nvSpPr>
        <p:spPr>
          <a:xfrm>
            <a:off x="3402585" y="2973294"/>
            <a:ext cx="2338830" cy="257294"/>
          </a:xfrm>
          <a:prstGeom prst="rect">
            <a:avLst/>
          </a:prstGeom>
        </p:spPr>
        <p:txBody>
          <a:bodyPr wrap="square" lIns="0" tIns="0" rIns="0" bIns="0" anchor="ctr">
            <a:noAutofit/>
          </a:bodyPr>
          <a:lstStyle>
            <a:lvl1pPr marL="0" indent="0" algn="ctr" rtl="0">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5" name="Rectangle 24"/>
          <p:cNvSpPr/>
          <p:nvPr userDrawn="1"/>
        </p:nvSpPr>
        <p:spPr>
          <a:xfrm>
            <a:off x="6087175" y="2952750"/>
            <a:ext cx="2651760" cy="2983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6" name="Text Placeholder 3"/>
          <p:cNvSpPr>
            <a:spLocks noGrp="1"/>
          </p:cNvSpPr>
          <p:nvPr>
            <p:ph type="body" sz="half" idx="24" hasCustomPrompt="1"/>
          </p:nvPr>
        </p:nvSpPr>
        <p:spPr>
          <a:xfrm>
            <a:off x="6243640" y="2973294"/>
            <a:ext cx="2338830" cy="257294"/>
          </a:xfrm>
          <a:prstGeom prst="rect">
            <a:avLst/>
          </a:prstGeom>
        </p:spPr>
        <p:txBody>
          <a:bodyPr wrap="square" lIns="0" tIns="0" rIns="0" bIns="0" anchor="ctr">
            <a:noAutofit/>
          </a:bodyPr>
          <a:lstStyle>
            <a:lvl1pPr marL="0" indent="0" algn="ctr" rtl="0">
              <a:buNone/>
              <a:defRPr sz="12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Tree>
    <p:extLst>
      <p:ext uri="{BB962C8B-B14F-4D97-AF65-F5344CB8AC3E}">
        <p14:creationId xmlns:p14="http://schemas.microsoft.com/office/powerpoint/2010/main" val="39374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left)">
                                      <p:cBhvr>
                                        <p:cTn id="25" dur="500"/>
                                        <p:tgtEl>
                                          <p:spTgt spid="18">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500"/>
                                        <p:tgtEl>
                                          <p:spTgt spid="20">
                                            <p:txEl>
                                              <p:pRg st="0" end="0"/>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500"/>
                                        <p:tgtEl>
                                          <p:spTgt spid="22">
                                            <p:txEl>
                                              <p:pRg st="0" end="0"/>
                                            </p:txEl>
                                          </p:spTgt>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Effect transition="in" filter="wipe(left)">
                                      <p:cBhvr>
                                        <p:cTn id="58" dur="500"/>
                                        <p:tgtEl>
                                          <p:spTgt spid="24">
                                            <p:txEl>
                                              <p:pRg st="0" end="0"/>
                                            </p:tx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up)">
                                      <p:cBhvr>
                                        <p:cTn id="65" dur="500"/>
                                        <p:tgtEl>
                                          <p:spTgt spid="25"/>
                                        </p:tgtEl>
                                      </p:cBhvr>
                                    </p:animEffect>
                                  </p:childTnLst>
                                </p:cTn>
                              </p:par>
                            </p:childTnLst>
                          </p:cTn>
                        </p:par>
                        <p:par>
                          <p:cTn id="66" fill="hold">
                            <p:stCondLst>
                              <p:cond delay="5500"/>
                            </p:stCondLst>
                            <p:childTnLst>
                              <p:par>
                                <p:cTn id="67" presetID="22" presetClass="entr" presetSubtype="8" fill="hold" grpId="0" nodeType="after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animEffect transition="in" filter="wipe(left)">
                                      <p:cBhvr>
                                        <p:cTn id="69"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7" grpId="0" animBg="1"/>
      <p:bldP spid="8" grpId="0" animBg="1"/>
      <p:bldP spid="12" grpId="0" animBg="1"/>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animBg="1"/>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6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4680283" y="1491916"/>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400249" y="1491916"/>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8" name="Picture Placeholder 7"/>
          <p:cNvSpPr>
            <a:spLocks noGrp="1"/>
          </p:cNvSpPr>
          <p:nvPr>
            <p:ph type="pic" sz="quarter" idx="14" hasCustomPrompt="1"/>
          </p:nvPr>
        </p:nvSpPr>
        <p:spPr>
          <a:xfrm>
            <a:off x="2540266" y="1491916"/>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6820300" y="1491916"/>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2" name="Picture Placeholder 7"/>
          <p:cNvSpPr>
            <a:spLocks noGrp="1"/>
          </p:cNvSpPr>
          <p:nvPr>
            <p:ph type="pic" sz="quarter" idx="16" hasCustomPrompt="1"/>
          </p:nvPr>
        </p:nvSpPr>
        <p:spPr>
          <a:xfrm>
            <a:off x="4680283" y="3308785"/>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4" name="Picture Placeholder 7"/>
          <p:cNvSpPr>
            <a:spLocks noGrp="1"/>
          </p:cNvSpPr>
          <p:nvPr>
            <p:ph type="pic" sz="quarter" idx="17" hasCustomPrompt="1"/>
          </p:nvPr>
        </p:nvSpPr>
        <p:spPr>
          <a:xfrm>
            <a:off x="400249" y="3308785"/>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6" name="Picture Placeholder 7"/>
          <p:cNvSpPr>
            <a:spLocks noGrp="1"/>
          </p:cNvSpPr>
          <p:nvPr>
            <p:ph type="pic" sz="quarter" idx="18" hasCustomPrompt="1"/>
          </p:nvPr>
        </p:nvSpPr>
        <p:spPr>
          <a:xfrm>
            <a:off x="2540266" y="3308785"/>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7" name="Picture Placeholder 7"/>
          <p:cNvSpPr>
            <a:spLocks noGrp="1"/>
          </p:cNvSpPr>
          <p:nvPr>
            <p:ph type="pic" sz="quarter" idx="19" hasCustomPrompt="1"/>
          </p:nvPr>
        </p:nvSpPr>
        <p:spPr>
          <a:xfrm>
            <a:off x="6820300" y="3308785"/>
            <a:ext cx="1920240" cy="1213184"/>
          </a:xfrm>
          <a:prstGeom prst="flowChartDocument">
            <a:avLst/>
          </a:prstGeom>
          <a:solidFill>
            <a:schemeClr val="tx2">
              <a:lumMod val="10000"/>
              <a:lumOff val="90000"/>
            </a:schemeClr>
          </a:solidFill>
          <a:ln w="19050">
            <a:noFill/>
          </a:ln>
        </p:spPr>
        <p:txBody>
          <a:bodyPr lIns="0" tIns="91440" rIns="0" bIns="0" anchor="b"/>
          <a:lstStyle>
            <a:lvl1pPr algn="ctr" rtl="0">
              <a:buNone/>
              <a:defRPr sz="1050">
                <a:solidFill>
                  <a:schemeClr val="tx1">
                    <a:lumMod val="75000"/>
                    <a:lumOff val="25000"/>
                  </a:schemeClr>
                </a:solidFill>
              </a:defRPr>
            </a:lvl1pPr>
          </a:lstStyle>
          <a:p>
            <a:r>
              <a:rPr lang="en-US" dirty="0" smtClean="0"/>
              <a:t>Image Holder</a:t>
            </a:r>
            <a:endParaRPr lang="en-US" dirty="0"/>
          </a:p>
        </p:txBody>
      </p:sp>
      <p:sp>
        <p:nvSpPr>
          <p:cNvPr id="18" name="Rectangle 17"/>
          <p:cNvSpPr/>
          <p:nvPr userDrawn="1"/>
        </p:nvSpPr>
        <p:spPr>
          <a:xfrm>
            <a:off x="400250" y="1145407"/>
            <a:ext cx="1920239" cy="346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19" name="Text Placeholder 3"/>
          <p:cNvSpPr>
            <a:spLocks noGrp="1"/>
          </p:cNvSpPr>
          <p:nvPr>
            <p:ph type="body" sz="half" idx="20" hasCustomPrompt="1"/>
          </p:nvPr>
        </p:nvSpPr>
        <p:spPr>
          <a:xfrm>
            <a:off x="533826" y="1172168"/>
            <a:ext cx="1653086" cy="292987"/>
          </a:xfrm>
          <a:prstGeom prst="rect">
            <a:avLst/>
          </a:prstGeom>
        </p:spPr>
        <p:txBody>
          <a:bodyPr wrap="squar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0" name="Rectangle 19"/>
          <p:cNvSpPr/>
          <p:nvPr userDrawn="1"/>
        </p:nvSpPr>
        <p:spPr>
          <a:xfrm>
            <a:off x="2540267" y="1145407"/>
            <a:ext cx="1920239" cy="346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1" name="Text Placeholder 3"/>
          <p:cNvSpPr>
            <a:spLocks noGrp="1"/>
          </p:cNvSpPr>
          <p:nvPr>
            <p:ph type="body" sz="half" idx="21" hasCustomPrompt="1"/>
          </p:nvPr>
        </p:nvSpPr>
        <p:spPr>
          <a:xfrm>
            <a:off x="2673843" y="1172168"/>
            <a:ext cx="1653086" cy="292987"/>
          </a:xfrm>
          <a:prstGeom prst="rect">
            <a:avLst/>
          </a:prstGeom>
        </p:spPr>
        <p:txBody>
          <a:bodyPr wrap="squar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2" name="Rectangle 21"/>
          <p:cNvSpPr/>
          <p:nvPr userDrawn="1"/>
        </p:nvSpPr>
        <p:spPr>
          <a:xfrm>
            <a:off x="4680283" y="1145407"/>
            <a:ext cx="1920239" cy="346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3" name="Text Placeholder 3"/>
          <p:cNvSpPr>
            <a:spLocks noGrp="1"/>
          </p:cNvSpPr>
          <p:nvPr>
            <p:ph type="body" sz="half" idx="22" hasCustomPrompt="1"/>
          </p:nvPr>
        </p:nvSpPr>
        <p:spPr>
          <a:xfrm>
            <a:off x="4813859" y="1172168"/>
            <a:ext cx="1653086" cy="292987"/>
          </a:xfrm>
          <a:prstGeom prst="rect">
            <a:avLst/>
          </a:prstGeom>
        </p:spPr>
        <p:txBody>
          <a:bodyPr wrap="squar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4" name="Rectangle 23"/>
          <p:cNvSpPr/>
          <p:nvPr userDrawn="1"/>
        </p:nvSpPr>
        <p:spPr>
          <a:xfrm>
            <a:off x="6820301" y="1145407"/>
            <a:ext cx="1920239" cy="3465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5" name="Text Placeholder 3"/>
          <p:cNvSpPr>
            <a:spLocks noGrp="1"/>
          </p:cNvSpPr>
          <p:nvPr>
            <p:ph type="body" sz="half" idx="23" hasCustomPrompt="1"/>
          </p:nvPr>
        </p:nvSpPr>
        <p:spPr>
          <a:xfrm>
            <a:off x="6953877" y="1172168"/>
            <a:ext cx="1653086" cy="292987"/>
          </a:xfrm>
          <a:prstGeom prst="rect">
            <a:avLst/>
          </a:prstGeom>
        </p:spPr>
        <p:txBody>
          <a:bodyPr wrap="squar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6" name="Rectangle 25"/>
          <p:cNvSpPr/>
          <p:nvPr userDrawn="1"/>
        </p:nvSpPr>
        <p:spPr>
          <a:xfrm>
            <a:off x="400250" y="2956962"/>
            <a:ext cx="1920239" cy="346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7" name="Text Placeholder 3"/>
          <p:cNvSpPr>
            <a:spLocks noGrp="1"/>
          </p:cNvSpPr>
          <p:nvPr>
            <p:ph type="body" sz="half" idx="24" hasCustomPrompt="1"/>
          </p:nvPr>
        </p:nvSpPr>
        <p:spPr>
          <a:xfrm>
            <a:off x="533826" y="2983723"/>
            <a:ext cx="1653086" cy="292987"/>
          </a:xfrm>
          <a:prstGeom prst="rect">
            <a:avLst/>
          </a:prstGeom>
        </p:spPr>
        <p:txBody>
          <a:bodyPr wrap="square" lIns="0" tIns="0" rIns="0" bIns="0" anchor="ctr">
            <a:noAutofit/>
          </a:bodyPr>
          <a:lstStyle>
            <a:lvl1pPr marL="0" indent="0" algn="ctr" rtl="0">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28" name="Rectangle 27"/>
          <p:cNvSpPr/>
          <p:nvPr userDrawn="1"/>
        </p:nvSpPr>
        <p:spPr>
          <a:xfrm>
            <a:off x="2540267" y="2956962"/>
            <a:ext cx="1920239" cy="346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29" name="Text Placeholder 3"/>
          <p:cNvSpPr>
            <a:spLocks noGrp="1"/>
          </p:cNvSpPr>
          <p:nvPr>
            <p:ph type="body" sz="half" idx="25" hasCustomPrompt="1"/>
          </p:nvPr>
        </p:nvSpPr>
        <p:spPr>
          <a:xfrm>
            <a:off x="2673843" y="2983723"/>
            <a:ext cx="1653086" cy="292987"/>
          </a:xfrm>
          <a:prstGeom prst="rect">
            <a:avLst/>
          </a:prstGeom>
        </p:spPr>
        <p:txBody>
          <a:bodyPr wrap="square" lIns="0" tIns="0" rIns="0" bIns="0" anchor="ctr">
            <a:noAutofit/>
          </a:bodyPr>
          <a:lstStyle>
            <a:lvl1pPr marL="0" indent="0" algn="ctr" rtl="0">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30" name="Rectangle 29"/>
          <p:cNvSpPr/>
          <p:nvPr userDrawn="1"/>
        </p:nvSpPr>
        <p:spPr>
          <a:xfrm>
            <a:off x="4680283" y="2956962"/>
            <a:ext cx="1920239" cy="346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31" name="Text Placeholder 3"/>
          <p:cNvSpPr>
            <a:spLocks noGrp="1"/>
          </p:cNvSpPr>
          <p:nvPr>
            <p:ph type="body" sz="half" idx="26" hasCustomPrompt="1"/>
          </p:nvPr>
        </p:nvSpPr>
        <p:spPr>
          <a:xfrm>
            <a:off x="4813859" y="2983723"/>
            <a:ext cx="1653086" cy="292987"/>
          </a:xfrm>
          <a:prstGeom prst="rect">
            <a:avLst/>
          </a:prstGeom>
        </p:spPr>
        <p:txBody>
          <a:bodyPr wrap="square" lIns="0" tIns="0" rIns="0" bIns="0" anchor="ctr">
            <a:noAutofit/>
          </a:bodyPr>
          <a:lstStyle>
            <a:lvl1pPr marL="0" indent="0" algn="ctr" rtl="0">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
        <p:nvSpPr>
          <p:cNvPr id="32" name="Rectangle 31"/>
          <p:cNvSpPr/>
          <p:nvPr userDrawn="1"/>
        </p:nvSpPr>
        <p:spPr>
          <a:xfrm>
            <a:off x="6820301" y="2956962"/>
            <a:ext cx="1920239" cy="346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endParaRPr lang="en-US" sz="1400" b="1" dirty="0" smtClean="0">
              <a:solidFill>
                <a:srgbClr val="FFFFFF"/>
              </a:solidFill>
            </a:endParaRPr>
          </a:p>
        </p:txBody>
      </p:sp>
      <p:sp>
        <p:nvSpPr>
          <p:cNvPr id="33" name="Text Placeholder 3"/>
          <p:cNvSpPr>
            <a:spLocks noGrp="1"/>
          </p:cNvSpPr>
          <p:nvPr>
            <p:ph type="body" sz="half" idx="27" hasCustomPrompt="1"/>
          </p:nvPr>
        </p:nvSpPr>
        <p:spPr>
          <a:xfrm>
            <a:off x="6953877" y="2983723"/>
            <a:ext cx="1653086" cy="292987"/>
          </a:xfrm>
          <a:prstGeom prst="rect">
            <a:avLst/>
          </a:prstGeom>
        </p:spPr>
        <p:txBody>
          <a:bodyPr wrap="square" lIns="0" tIns="0" rIns="0" bIns="0" anchor="ctr">
            <a:noAutofit/>
          </a:bodyPr>
          <a:lstStyle>
            <a:lvl1pPr marL="0" indent="0" algn="ctr" rtl="0">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GOES HERE</a:t>
            </a:r>
          </a:p>
        </p:txBody>
      </p:sp>
    </p:spTree>
    <p:extLst>
      <p:ext uri="{BB962C8B-B14F-4D97-AF65-F5344CB8AC3E}">
        <p14:creationId xmlns:p14="http://schemas.microsoft.com/office/powerpoint/2010/main" val="394556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500"/>
                                        <p:tgtEl>
                                          <p:spTgt spid="19">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500"/>
                                        <p:tgtEl>
                                          <p:spTgt spid="21">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wipe(left)">
                                      <p:cBhvr>
                                        <p:cTn id="47" dur="500"/>
                                        <p:tgtEl>
                                          <p:spTgt spid="25">
                                            <p:txEl>
                                              <p:pRg st="0" end="0"/>
                                            </p:txEl>
                                          </p:spTgt>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7">
                                            <p:txEl>
                                              <p:pRg st="0" end="0"/>
                                            </p:txEl>
                                          </p:spTgt>
                                        </p:tgtEl>
                                        <p:attrNameLst>
                                          <p:attrName>style.visibility</p:attrName>
                                        </p:attrNameLst>
                                      </p:cBhvr>
                                      <p:to>
                                        <p:strVal val="visible"/>
                                      </p:to>
                                    </p:set>
                                    <p:animEffect transition="in" filter="wipe(left)">
                                      <p:cBhvr>
                                        <p:cTn id="58" dur="500"/>
                                        <p:tgtEl>
                                          <p:spTgt spid="27">
                                            <p:txEl>
                                              <p:pRg st="0" end="0"/>
                                            </p:tx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5500"/>
                            </p:stCondLst>
                            <p:childTnLst>
                              <p:par>
                                <p:cTn id="67" presetID="22" presetClass="entr" presetSubtype="8" fill="hold" grpId="0" nodeType="after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wipe(left)">
                                      <p:cBhvr>
                                        <p:cTn id="69" dur="500"/>
                                        <p:tgtEl>
                                          <p:spTgt spid="29">
                                            <p:txEl>
                                              <p:pRg st="0" end="0"/>
                                            </p:txEl>
                                          </p:spTgt>
                                        </p:tgtEl>
                                      </p:cBhvr>
                                    </p:animEffect>
                                  </p:childTnLst>
                                </p:cTn>
                              </p:par>
                            </p:childTnLst>
                          </p:cTn>
                        </p:par>
                        <p:par>
                          <p:cTn id="70" fill="hold">
                            <p:stCondLst>
                              <p:cond delay="6000"/>
                            </p:stCondLst>
                            <p:childTnLst>
                              <p:par>
                                <p:cTn id="71" presetID="22" presetClass="entr" presetSubtype="4"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up)">
                                      <p:cBhvr>
                                        <p:cTn id="76" dur="500"/>
                                        <p:tgtEl>
                                          <p:spTgt spid="30"/>
                                        </p:tgtEl>
                                      </p:cBhvr>
                                    </p:animEffect>
                                  </p:childTnLst>
                                </p:cTn>
                              </p:par>
                            </p:childTnLst>
                          </p:cTn>
                        </p:par>
                        <p:par>
                          <p:cTn id="77" fill="hold">
                            <p:stCondLst>
                              <p:cond delay="6500"/>
                            </p:stCondLst>
                            <p:childTnLst>
                              <p:par>
                                <p:cTn id="78" presetID="22" presetClass="entr" presetSubtype="8" fill="hold" grpId="0" nodeType="afterEffect">
                                  <p:stCondLst>
                                    <p:cond delay="0"/>
                                  </p:stCondLst>
                                  <p:childTnLst>
                                    <p:set>
                                      <p:cBhvr>
                                        <p:cTn id="79" dur="1" fill="hold">
                                          <p:stCondLst>
                                            <p:cond delay="0"/>
                                          </p:stCondLst>
                                        </p:cTn>
                                        <p:tgtEl>
                                          <p:spTgt spid="31">
                                            <p:txEl>
                                              <p:pRg st="0" end="0"/>
                                            </p:txEl>
                                          </p:spTgt>
                                        </p:tgtEl>
                                        <p:attrNameLst>
                                          <p:attrName>style.visibility</p:attrName>
                                        </p:attrNameLst>
                                      </p:cBhvr>
                                      <p:to>
                                        <p:strVal val="visible"/>
                                      </p:to>
                                    </p:set>
                                    <p:animEffect transition="in" filter="wipe(left)">
                                      <p:cBhvr>
                                        <p:cTn id="80" dur="500"/>
                                        <p:tgtEl>
                                          <p:spTgt spid="31">
                                            <p:txEl>
                                              <p:pRg st="0" end="0"/>
                                            </p:txEl>
                                          </p:spTgt>
                                        </p:tgtEl>
                                      </p:cBhvr>
                                    </p:animEffect>
                                  </p:childTnLst>
                                </p:cTn>
                              </p:par>
                            </p:childTnLst>
                          </p:cTn>
                        </p:par>
                        <p:par>
                          <p:cTn id="81" fill="hold">
                            <p:stCondLst>
                              <p:cond delay="7000"/>
                            </p:stCondLst>
                            <p:childTnLst>
                              <p:par>
                                <p:cTn id="82" presetID="22" presetClass="entr" presetSubtype="4"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up)">
                                      <p:cBhvr>
                                        <p:cTn id="87" dur="500"/>
                                        <p:tgtEl>
                                          <p:spTgt spid="32"/>
                                        </p:tgtEl>
                                      </p:cBhvr>
                                    </p:animEffect>
                                  </p:childTnLst>
                                </p:cTn>
                              </p:par>
                            </p:childTnLst>
                          </p:cTn>
                        </p:par>
                        <p:par>
                          <p:cTn id="88" fill="hold">
                            <p:stCondLst>
                              <p:cond delay="7500"/>
                            </p:stCondLst>
                            <p:childTnLst>
                              <p:par>
                                <p:cTn id="89" presetID="22" presetClass="entr" presetSubtype="8" fill="hold" grpId="0" nodeType="afterEffect">
                                  <p:stCondLst>
                                    <p:cond delay="0"/>
                                  </p:stCondLst>
                                  <p:childTnLst>
                                    <p:set>
                                      <p:cBhvr>
                                        <p:cTn id="90" dur="1" fill="hold">
                                          <p:stCondLst>
                                            <p:cond delay="0"/>
                                          </p:stCondLst>
                                        </p:cTn>
                                        <p:tgtEl>
                                          <p:spTgt spid="33">
                                            <p:txEl>
                                              <p:pRg st="0" end="0"/>
                                            </p:txEl>
                                          </p:spTgt>
                                        </p:tgtEl>
                                        <p:attrNameLst>
                                          <p:attrName>style.visibility</p:attrName>
                                        </p:attrNameLst>
                                      </p:cBhvr>
                                      <p:to>
                                        <p:strVal val="visible"/>
                                      </p:to>
                                    </p:set>
                                    <p:animEffect transition="in" filter="wipe(left)">
                                      <p:cBhvr>
                                        <p:cTn id="9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P spid="13" grpId="0" animBg="1"/>
      <p:bldP spid="12" grpId="0" animBg="1"/>
      <p:bldP spid="14" grpId="0" animBg="1"/>
      <p:bldP spid="16" grpId="0" animBg="1"/>
      <p:bldP spid="17" grpId="0" animBg="1"/>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Image Layouts">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314650"/>
            <a:ext cx="1527048" cy="1499616"/>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5" name="Text Placeholder 3"/>
          <p:cNvSpPr>
            <a:spLocks noGrp="1"/>
          </p:cNvSpPr>
          <p:nvPr>
            <p:ph type="body" sz="half" idx="2" hasCustomPrompt="1"/>
          </p:nvPr>
        </p:nvSpPr>
        <p:spPr>
          <a:xfrm>
            <a:off x="381000" y="770021"/>
            <a:ext cx="8355496"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6" name="Title 13"/>
          <p:cNvSpPr>
            <a:spLocks noGrp="1"/>
          </p:cNvSpPr>
          <p:nvPr>
            <p:ph type="title" hasCustomPrompt="1"/>
          </p:nvPr>
        </p:nvSpPr>
        <p:spPr>
          <a:xfrm>
            <a:off x="381000" y="337687"/>
            <a:ext cx="8355496"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9" name="Picture Placeholder 7"/>
          <p:cNvSpPr>
            <a:spLocks noGrp="1"/>
          </p:cNvSpPr>
          <p:nvPr>
            <p:ph type="pic" sz="quarter" idx="12" hasCustomPrompt="1"/>
          </p:nvPr>
        </p:nvSpPr>
        <p:spPr>
          <a:xfrm>
            <a:off x="1523390" y="1314650"/>
            <a:ext cx="1527048" cy="1499616"/>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20" name="Picture Placeholder 7"/>
          <p:cNvSpPr>
            <a:spLocks noGrp="1"/>
          </p:cNvSpPr>
          <p:nvPr>
            <p:ph type="pic" sz="quarter" idx="13" hasCustomPrompt="1"/>
          </p:nvPr>
        </p:nvSpPr>
        <p:spPr>
          <a:xfrm>
            <a:off x="4570170" y="1314650"/>
            <a:ext cx="1527048" cy="1499616"/>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21" name="Picture Placeholder 7"/>
          <p:cNvSpPr>
            <a:spLocks noGrp="1"/>
          </p:cNvSpPr>
          <p:nvPr>
            <p:ph type="pic" sz="quarter" idx="14" hasCustomPrompt="1"/>
          </p:nvPr>
        </p:nvSpPr>
        <p:spPr>
          <a:xfrm>
            <a:off x="3046780" y="1314650"/>
            <a:ext cx="1527048" cy="1499616"/>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23" name="Picture Placeholder 7"/>
          <p:cNvSpPr>
            <a:spLocks noGrp="1"/>
          </p:cNvSpPr>
          <p:nvPr>
            <p:ph type="pic" sz="quarter" idx="15" hasCustomPrompt="1"/>
          </p:nvPr>
        </p:nvSpPr>
        <p:spPr>
          <a:xfrm>
            <a:off x="6093560" y="1314650"/>
            <a:ext cx="1527048" cy="1499616"/>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0" name="Picture Placeholder 7"/>
          <p:cNvSpPr>
            <a:spLocks noGrp="1"/>
          </p:cNvSpPr>
          <p:nvPr>
            <p:ph type="pic" sz="quarter" idx="16" hasCustomPrompt="1"/>
          </p:nvPr>
        </p:nvSpPr>
        <p:spPr>
          <a:xfrm>
            <a:off x="7616952" y="1314650"/>
            <a:ext cx="1527048" cy="1499616"/>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7" hasCustomPrompt="1"/>
          </p:nvPr>
        </p:nvSpPr>
        <p:spPr>
          <a:xfrm>
            <a:off x="0" y="2814266"/>
            <a:ext cx="1527048" cy="1499616"/>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2" name="Picture Placeholder 7"/>
          <p:cNvSpPr>
            <a:spLocks noGrp="1"/>
          </p:cNvSpPr>
          <p:nvPr>
            <p:ph type="pic" sz="quarter" idx="18" hasCustomPrompt="1"/>
          </p:nvPr>
        </p:nvSpPr>
        <p:spPr>
          <a:xfrm>
            <a:off x="1523390" y="2814266"/>
            <a:ext cx="1527048" cy="1499616"/>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9" hasCustomPrompt="1"/>
          </p:nvPr>
        </p:nvSpPr>
        <p:spPr>
          <a:xfrm>
            <a:off x="4570170" y="2814266"/>
            <a:ext cx="1527048" cy="1499616"/>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4" name="Picture Placeholder 7"/>
          <p:cNvSpPr>
            <a:spLocks noGrp="1"/>
          </p:cNvSpPr>
          <p:nvPr>
            <p:ph type="pic" sz="quarter" idx="20" hasCustomPrompt="1"/>
          </p:nvPr>
        </p:nvSpPr>
        <p:spPr>
          <a:xfrm>
            <a:off x="3046780" y="2814266"/>
            <a:ext cx="1527048" cy="1499616"/>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5" name="Picture Placeholder 7"/>
          <p:cNvSpPr>
            <a:spLocks noGrp="1"/>
          </p:cNvSpPr>
          <p:nvPr>
            <p:ph type="pic" sz="quarter" idx="21" hasCustomPrompt="1"/>
          </p:nvPr>
        </p:nvSpPr>
        <p:spPr>
          <a:xfrm>
            <a:off x="6093560" y="2814266"/>
            <a:ext cx="1527048" cy="1499616"/>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6" name="Picture Placeholder 7"/>
          <p:cNvSpPr>
            <a:spLocks noGrp="1"/>
          </p:cNvSpPr>
          <p:nvPr>
            <p:ph type="pic" sz="quarter" idx="22" hasCustomPrompt="1"/>
          </p:nvPr>
        </p:nvSpPr>
        <p:spPr>
          <a:xfrm>
            <a:off x="7616952" y="2814266"/>
            <a:ext cx="1527048" cy="1499616"/>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6454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childTnLst>
                          </p:cTn>
                        </p:par>
                        <p:par>
                          <p:cTn id="10" fill="hold">
                            <p:stCondLst>
                              <p:cond delay="4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animEffect transition="in" filter="fade">
                                      <p:cBhvr>
                                        <p:cTn id="15" dur="400"/>
                                        <p:tgtEl>
                                          <p:spTgt spid="11"/>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400" fill="hold"/>
                                        <p:tgtEl>
                                          <p:spTgt spid="12"/>
                                        </p:tgtEl>
                                        <p:attrNameLst>
                                          <p:attrName>ppt_w</p:attrName>
                                        </p:attrNameLst>
                                      </p:cBhvr>
                                      <p:tavLst>
                                        <p:tav tm="0">
                                          <p:val>
                                            <p:fltVal val="0"/>
                                          </p:val>
                                        </p:tav>
                                        <p:tav tm="100000">
                                          <p:val>
                                            <p:strVal val="#ppt_w"/>
                                          </p:val>
                                        </p:tav>
                                      </p:tavLst>
                                    </p:anim>
                                    <p:anim calcmode="lin" valueType="num">
                                      <p:cBhvr>
                                        <p:cTn id="20" dur="400" fill="hold"/>
                                        <p:tgtEl>
                                          <p:spTgt spid="12"/>
                                        </p:tgtEl>
                                        <p:attrNameLst>
                                          <p:attrName>ppt_h</p:attrName>
                                        </p:attrNameLst>
                                      </p:cBhvr>
                                      <p:tavLst>
                                        <p:tav tm="0">
                                          <p:val>
                                            <p:fltVal val="0"/>
                                          </p:val>
                                        </p:tav>
                                        <p:tav tm="100000">
                                          <p:val>
                                            <p:strVal val="#ppt_h"/>
                                          </p:val>
                                        </p:tav>
                                      </p:tavLst>
                                    </p:anim>
                                    <p:animEffect transition="in" filter="fade">
                                      <p:cBhvr>
                                        <p:cTn id="21" dur="400"/>
                                        <p:tgtEl>
                                          <p:spTgt spid="12"/>
                                        </p:tgtEl>
                                      </p:cBhvr>
                                    </p:animEffect>
                                  </p:childTnLst>
                                </p:cTn>
                              </p:par>
                            </p:childTnLst>
                          </p:cTn>
                        </p:par>
                        <p:par>
                          <p:cTn id="22" fill="hold">
                            <p:stCondLst>
                              <p:cond delay="12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400" fill="hold"/>
                                        <p:tgtEl>
                                          <p:spTgt spid="19"/>
                                        </p:tgtEl>
                                        <p:attrNameLst>
                                          <p:attrName>ppt_w</p:attrName>
                                        </p:attrNameLst>
                                      </p:cBhvr>
                                      <p:tavLst>
                                        <p:tav tm="0">
                                          <p:val>
                                            <p:fltVal val="0"/>
                                          </p:val>
                                        </p:tav>
                                        <p:tav tm="100000">
                                          <p:val>
                                            <p:strVal val="#ppt_w"/>
                                          </p:val>
                                        </p:tav>
                                      </p:tavLst>
                                    </p:anim>
                                    <p:anim calcmode="lin" valueType="num">
                                      <p:cBhvr>
                                        <p:cTn id="26" dur="400" fill="hold"/>
                                        <p:tgtEl>
                                          <p:spTgt spid="19"/>
                                        </p:tgtEl>
                                        <p:attrNameLst>
                                          <p:attrName>ppt_h</p:attrName>
                                        </p:attrNameLst>
                                      </p:cBhvr>
                                      <p:tavLst>
                                        <p:tav tm="0">
                                          <p:val>
                                            <p:fltVal val="0"/>
                                          </p:val>
                                        </p:tav>
                                        <p:tav tm="100000">
                                          <p:val>
                                            <p:strVal val="#ppt_h"/>
                                          </p:val>
                                        </p:tav>
                                      </p:tavLst>
                                    </p:anim>
                                    <p:animEffect transition="in" filter="fade">
                                      <p:cBhvr>
                                        <p:cTn id="27" dur="400"/>
                                        <p:tgtEl>
                                          <p:spTgt spid="19"/>
                                        </p:tgtEl>
                                      </p:cBhvr>
                                    </p:animEffect>
                                  </p:childTnLst>
                                </p:cTn>
                              </p:par>
                            </p:childTnLst>
                          </p:cTn>
                        </p:par>
                        <p:par>
                          <p:cTn id="28" fill="hold">
                            <p:stCondLst>
                              <p:cond delay="16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400" fill="hold"/>
                                        <p:tgtEl>
                                          <p:spTgt spid="21"/>
                                        </p:tgtEl>
                                        <p:attrNameLst>
                                          <p:attrName>ppt_w</p:attrName>
                                        </p:attrNameLst>
                                      </p:cBhvr>
                                      <p:tavLst>
                                        <p:tav tm="0">
                                          <p:val>
                                            <p:fltVal val="0"/>
                                          </p:val>
                                        </p:tav>
                                        <p:tav tm="100000">
                                          <p:val>
                                            <p:strVal val="#ppt_w"/>
                                          </p:val>
                                        </p:tav>
                                      </p:tavLst>
                                    </p:anim>
                                    <p:anim calcmode="lin" valueType="num">
                                      <p:cBhvr>
                                        <p:cTn id="32" dur="400" fill="hold"/>
                                        <p:tgtEl>
                                          <p:spTgt spid="21"/>
                                        </p:tgtEl>
                                        <p:attrNameLst>
                                          <p:attrName>ppt_h</p:attrName>
                                        </p:attrNameLst>
                                      </p:cBhvr>
                                      <p:tavLst>
                                        <p:tav tm="0">
                                          <p:val>
                                            <p:fltVal val="0"/>
                                          </p:val>
                                        </p:tav>
                                        <p:tav tm="100000">
                                          <p:val>
                                            <p:strVal val="#ppt_h"/>
                                          </p:val>
                                        </p:tav>
                                      </p:tavLst>
                                    </p:anim>
                                    <p:animEffect transition="in" filter="fade">
                                      <p:cBhvr>
                                        <p:cTn id="33" dur="400"/>
                                        <p:tgtEl>
                                          <p:spTgt spid="21"/>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400" fill="hold"/>
                                        <p:tgtEl>
                                          <p:spTgt spid="14"/>
                                        </p:tgtEl>
                                        <p:attrNameLst>
                                          <p:attrName>ppt_w</p:attrName>
                                        </p:attrNameLst>
                                      </p:cBhvr>
                                      <p:tavLst>
                                        <p:tav tm="0">
                                          <p:val>
                                            <p:fltVal val="0"/>
                                          </p:val>
                                        </p:tav>
                                        <p:tav tm="100000">
                                          <p:val>
                                            <p:strVal val="#ppt_w"/>
                                          </p:val>
                                        </p:tav>
                                      </p:tavLst>
                                    </p:anim>
                                    <p:anim calcmode="lin" valueType="num">
                                      <p:cBhvr>
                                        <p:cTn id="38" dur="400" fill="hold"/>
                                        <p:tgtEl>
                                          <p:spTgt spid="14"/>
                                        </p:tgtEl>
                                        <p:attrNameLst>
                                          <p:attrName>ppt_h</p:attrName>
                                        </p:attrNameLst>
                                      </p:cBhvr>
                                      <p:tavLst>
                                        <p:tav tm="0">
                                          <p:val>
                                            <p:fltVal val="0"/>
                                          </p:val>
                                        </p:tav>
                                        <p:tav tm="100000">
                                          <p:val>
                                            <p:strVal val="#ppt_h"/>
                                          </p:val>
                                        </p:tav>
                                      </p:tavLst>
                                    </p:anim>
                                    <p:animEffect transition="in" filter="fade">
                                      <p:cBhvr>
                                        <p:cTn id="39" dur="400"/>
                                        <p:tgtEl>
                                          <p:spTgt spid="14"/>
                                        </p:tgtEl>
                                      </p:cBhvr>
                                    </p:animEffect>
                                  </p:childTnLst>
                                </p:cTn>
                              </p:par>
                            </p:childTnLst>
                          </p:cTn>
                        </p:par>
                        <p:par>
                          <p:cTn id="40" fill="hold">
                            <p:stCondLst>
                              <p:cond delay="24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400" fill="hold"/>
                                        <p:tgtEl>
                                          <p:spTgt spid="13"/>
                                        </p:tgtEl>
                                        <p:attrNameLst>
                                          <p:attrName>ppt_w</p:attrName>
                                        </p:attrNameLst>
                                      </p:cBhvr>
                                      <p:tavLst>
                                        <p:tav tm="0">
                                          <p:val>
                                            <p:fltVal val="0"/>
                                          </p:val>
                                        </p:tav>
                                        <p:tav tm="100000">
                                          <p:val>
                                            <p:strVal val="#ppt_w"/>
                                          </p:val>
                                        </p:tav>
                                      </p:tavLst>
                                    </p:anim>
                                    <p:anim calcmode="lin" valueType="num">
                                      <p:cBhvr>
                                        <p:cTn id="44" dur="400" fill="hold"/>
                                        <p:tgtEl>
                                          <p:spTgt spid="13"/>
                                        </p:tgtEl>
                                        <p:attrNameLst>
                                          <p:attrName>ppt_h</p:attrName>
                                        </p:attrNameLst>
                                      </p:cBhvr>
                                      <p:tavLst>
                                        <p:tav tm="0">
                                          <p:val>
                                            <p:fltVal val="0"/>
                                          </p:val>
                                        </p:tav>
                                        <p:tav tm="100000">
                                          <p:val>
                                            <p:strVal val="#ppt_h"/>
                                          </p:val>
                                        </p:tav>
                                      </p:tavLst>
                                    </p:anim>
                                    <p:animEffect transition="in" filter="fade">
                                      <p:cBhvr>
                                        <p:cTn id="45" dur="400"/>
                                        <p:tgtEl>
                                          <p:spTgt spid="13"/>
                                        </p:tgtEl>
                                      </p:cBhvr>
                                    </p:animEffect>
                                  </p:childTnLst>
                                </p:cTn>
                              </p:par>
                            </p:childTnLst>
                          </p:cTn>
                        </p:par>
                        <p:par>
                          <p:cTn id="46" fill="hold">
                            <p:stCondLst>
                              <p:cond delay="280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400" fill="hold"/>
                                        <p:tgtEl>
                                          <p:spTgt spid="20"/>
                                        </p:tgtEl>
                                        <p:attrNameLst>
                                          <p:attrName>ppt_w</p:attrName>
                                        </p:attrNameLst>
                                      </p:cBhvr>
                                      <p:tavLst>
                                        <p:tav tm="0">
                                          <p:val>
                                            <p:fltVal val="0"/>
                                          </p:val>
                                        </p:tav>
                                        <p:tav tm="100000">
                                          <p:val>
                                            <p:strVal val="#ppt_w"/>
                                          </p:val>
                                        </p:tav>
                                      </p:tavLst>
                                    </p:anim>
                                    <p:anim calcmode="lin" valueType="num">
                                      <p:cBhvr>
                                        <p:cTn id="50" dur="400" fill="hold"/>
                                        <p:tgtEl>
                                          <p:spTgt spid="20"/>
                                        </p:tgtEl>
                                        <p:attrNameLst>
                                          <p:attrName>ppt_h</p:attrName>
                                        </p:attrNameLst>
                                      </p:cBhvr>
                                      <p:tavLst>
                                        <p:tav tm="0">
                                          <p:val>
                                            <p:fltVal val="0"/>
                                          </p:val>
                                        </p:tav>
                                        <p:tav tm="100000">
                                          <p:val>
                                            <p:strVal val="#ppt_h"/>
                                          </p:val>
                                        </p:tav>
                                      </p:tavLst>
                                    </p:anim>
                                    <p:animEffect transition="in" filter="fade">
                                      <p:cBhvr>
                                        <p:cTn id="51" dur="400"/>
                                        <p:tgtEl>
                                          <p:spTgt spid="20"/>
                                        </p:tgtEl>
                                      </p:cBhvr>
                                    </p:animEffect>
                                  </p:childTnLst>
                                </p:cTn>
                              </p:par>
                            </p:childTnLst>
                          </p:cTn>
                        </p:par>
                        <p:par>
                          <p:cTn id="52" fill="hold">
                            <p:stCondLst>
                              <p:cond delay="32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400" fill="hold"/>
                                        <p:tgtEl>
                                          <p:spTgt spid="23"/>
                                        </p:tgtEl>
                                        <p:attrNameLst>
                                          <p:attrName>ppt_w</p:attrName>
                                        </p:attrNameLst>
                                      </p:cBhvr>
                                      <p:tavLst>
                                        <p:tav tm="0">
                                          <p:val>
                                            <p:fltVal val="0"/>
                                          </p:val>
                                        </p:tav>
                                        <p:tav tm="100000">
                                          <p:val>
                                            <p:strVal val="#ppt_w"/>
                                          </p:val>
                                        </p:tav>
                                      </p:tavLst>
                                    </p:anim>
                                    <p:anim calcmode="lin" valueType="num">
                                      <p:cBhvr>
                                        <p:cTn id="56" dur="400" fill="hold"/>
                                        <p:tgtEl>
                                          <p:spTgt spid="23"/>
                                        </p:tgtEl>
                                        <p:attrNameLst>
                                          <p:attrName>ppt_h</p:attrName>
                                        </p:attrNameLst>
                                      </p:cBhvr>
                                      <p:tavLst>
                                        <p:tav tm="0">
                                          <p:val>
                                            <p:fltVal val="0"/>
                                          </p:val>
                                        </p:tav>
                                        <p:tav tm="100000">
                                          <p:val>
                                            <p:strVal val="#ppt_h"/>
                                          </p:val>
                                        </p:tav>
                                      </p:tavLst>
                                    </p:anim>
                                    <p:animEffect transition="in" filter="fade">
                                      <p:cBhvr>
                                        <p:cTn id="57" dur="400"/>
                                        <p:tgtEl>
                                          <p:spTgt spid="23"/>
                                        </p:tgtEl>
                                      </p:cBhvr>
                                    </p:animEffect>
                                  </p:childTnLst>
                                </p:cTn>
                              </p:par>
                            </p:childTnLst>
                          </p:cTn>
                        </p:par>
                        <p:par>
                          <p:cTn id="58" fill="hold">
                            <p:stCondLst>
                              <p:cond delay="3600"/>
                            </p:stCondLst>
                            <p:childTnLst>
                              <p:par>
                                <p:cTn id="59" presetID="53" presetClass="entr" presetSubtype="16"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400" fill="hold"/>
                                        <p:tgtEl>
                                          <p:spTgt spid="15"/>
                                        </p:tgtEl>
                                        <p:attrNameLst>
                                          <p:attrName>ppt_w</p:attrName>
                                        </p:attrNameLst>
                                      </p:cBhvr>
                                      <p:tavLst>
                                        <p:tav tm="0">
                                          <p:val>
                                            <p:fltVal val="0"/>
                                          </p:val>
                                        </p:tav>
                                        <p:tav tm="100000">
                                          <p:val>
                                            <p:strVal val="#ppt_w"/>
                                          </p:val>
                                        </p:tav>
                                      </p:tavLst>
                                    </p:anim>
                                    <p:anim calcmode="lin" valueType="num">
                                      <p:cBhvr>
                                        <p:cTn id="62" dur="400" fill="hold"/>
                                        <p:tgtEl>
                                          <p:spTgt spid="15"/>
                                        </p:tgtEl>
                                        <p:attrNameLst>
                                          <p:attrName>ppt_h</p:attrName>
                                        </p:attrNameLst>
                                      </p:cBhvr>
                                      <p:tavLst>
                                        <p:tav tm="0">
                                          <p:val>
                                            <p:fltVal val="0"/>
                                          </p:val>
                                        </p:tav>
                                        <p:tav tm="100000">
                                          <p:val>
                                            <p:strVal val="#ppt_h"/>
                                          </p:val>
                                        </p:tav>
                                      </p:tavLst>
                                    </p:anim>
                                    <p:animEffect transition="in" filter="fade">
                                      <p:cBhvr>
                                        <p:cTn id="63" dur="400"/>
                                        <p:tgtEl>
                                          <p:spTgt spid="15"/>
                                        </p:tgtEl>
                                      </p:cBhvr>
                                    </p:animEffect>
                                  </p:childTnLst>
                                </p:cTn>
                              </p:par>
                            </p:childTnLst>
                          </p:cTn>
                        </p:par>
                        <p:par>
                          <p:cTn id="64" fill="hold">
                            <p:stCondLst>
                              <p:cond delay="4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400" fill="hold"/>
                                        <p:tgtEl>
                                          <p:spTgt spid="16"/>
                                        </p:tgtEl>
                                        <p:attrNameLst>
                                          <p:attrName>ppt_w</p:attrName>
                                        </p:attrNameLst>
                                      </p:cBhvr>
                                      <p:tavLst>
                                        <p:tav tm="0">
                                          <p:val>
                                            <p:fltVal val="0"/>
                                          </p:val>
                                        </p:tav>
                                        <p:tav tm="100000">
                                          <p:val>
                                            <p:strVal val="#ppt_w"/>
                                          </p:val>
                                        </p:tav>
                                      </p:tavLst>
                                    </p:anim>
                                    <p:anim calcmode="lin" valueType="num">
                                      <p:cBhvr>
                                        <p:cTn id="68" dur="400" fill="hold"/>
                                        <p:tgtEl>
                                          <p:spTgt spid="16"/>
                                        </p:tgtEl>
                                        <p:attrNameLst>
                                          <p:attrName>ppt_h</p:attrName>
                                        </p:attrNameLst>
                                      </p:cBhvr>
                                      <p:tavLst>
                                        <p:tav tm="0">
                                          <p:val>
                                            <p:fltVal val="0"/>
                                          </p:val>
                                        </p:tav>
                                        <p:tav tm="100000">
                                          <p:val>
                                            <p:strVal val="#ppt_h"/>
                                          </p:val>
                                        </p:tav>
                                      </p:tavLst>
                                    </p:anim>
                                    <p:animEffect transition="in" filter="fade">
                                      <p:cBhvr>
                                        <p:cTn id="69" dur="400"/>
                                        <p:tgtEl>
                                          <p:spTgt spid="16"/>
                                        </p:tgtEl>
                                      </p:cBhvr>
                                    </p:animEffect>
                                  </p:childTnLst>
                                </p:cTn>
                              </p:par>
                            </p:childTnLst>
                          </p:cTn>
                        </p:par>
                        <p:par>
                          <p:cTn id="70" fill="hold">
                            <p:stCondLst>
                              <p:cond delay="4400"/>
                            </p:stCondLst>
                            <p:childTnLst>
                              <p:par>
                                <p:cTn id="71" presetID="53" presetClass="entr" presetSubtype="16"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400" fill="hold"/>
                                        <p:tgtEl>
                                          <p:spTgt spid="10"/>
                                        </p:tgtEl>
                                        <p:attrNameLst>
                                          <p:attrName>ppt_w</p:attrName>
                                        </p:attrNameLst>
                                      </p:cBhvr>
                                      <p:tavLst>
                                        <p:tav tm="0">
                                          <p:val>
                                            <p:fltVal val="0"/>
                                          </p:val>
                                        </p:tav>
                                        <p:tav tm="100000">
                                          <p:val>
                                            <p:strVal val="#ppt_w"/>
                                          </p:val>
                                        </p:tav>
                                      </p:tavLst>
                                    </p:anim>
                                    <p:anim calcmode="lin" valueType="num">
                                      <p:cBhvr>
                                        <p:cTn id="74" dur="400" fill="hold"/>
                                        <p:tgtEl>
                                          <p:spTgt spid="10"/>
                                        </p:tgtEl>
                                        <p:attrNameLst>
                                          <p:attrName>ppt_h</p:attrName>
                                        </p:attrNameLst>
                                      </p:cBhvr>
                                      <p:tavLst>
                                        <p:tav tm="0">
                                          <p:val>
                                            <p:fltVal val="0"/>
                                          </p:val>
                                        </p:tav>
                                        <p:tav tm="100000">
                                          <p:val>
                                            <p:strVal val="#ppt_h"/>
                                          </p:val>
                                        </p:tav>
                                      </p:tavLst>
                                    </p:anim>
                                    <p:animEffect transition="in" filter="fade">
                                      <p:cBhvr>
                                        <p:cTn id="75"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3"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Image Layouts">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1828800" cy="1801368"/>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8" name="Picture Placeholder 7"/>
          <p:cNvSpPr>
            <a:spLocks noGrp="1"/>
          </p:cNvSpPr>
          <p:nvPr>
            <p:ph type="pic" sz="quarter" idx="11" hasCustomPrompt="1"/>
          </p:nvPr>
        </p:nvSpPr>
        <p:spPr>
          <a:xfrm>
            <a:off x="1828800" y="1799604"/>
            <a:ext cx="1828800" cy="1801368"/>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19" name="Picture Placeholder 7"/>
          <p:cNvSpPr>
            <a:spLocks noGrp="1"/>
          </p:cNvSpPr>
          <p:nvPr>
            <p:ph type="pic" sz="quarter" idx="12" hasCustomPrompt="1"/>
          </p:nvPr>
        </p:nvSpPr>
        <p:spPr>
          <a:xfrm>
            <a:off x="3657600" y="0"/>
            <a:ext cx="1828800" cy="1801368"/>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20" name="Picture Placeholder 7"/>
          <p:cNvSpPr>
            <a:spLocks noGrp="1"/>
          </p:cNvSpPr>
          <p:nvPr>
            <p:ph type="pic" sz="quarter" idx="13" hasCustomPrompt="1"/>
          </p:nvPr>
        </p:nvSpPr>
        <p:spPr>
          <a:xfrm>
            <a:off x="5486400" y="1799604"/>
            <a:ext cx="1828800" cy="1801368"/>
          </a:xfrm>
          <a:prstGeom prst="rect">
            <a:avLst/>
          </a:prstGeom>
          <a:solidFill>
            <a:schemeClr val="bg1">
              <a:lumMod val="85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21" name="Picture Placeholder 7"/>
          <p:cNvSpPr>
            <a:spLocks noGrp="1"/>
          </p:cNvSpPr>
          <p:nvPr>
            <p:ph type="pic" sz="quarter" idx="14" hasCustomPrompt="1"/>
          </p:nvPr>
        </p:nvSpPr>
        <p:spPr>
          <a:xfrm>
            <a:off x="7315200" y="0"/>
            <a:ext cx="1828800" cy="1801368"/>
          </a:xfrm>
          <a:prstGeom prst="rect">
            <a:avLst/>
          </a:prstGeom>
          <a:solidFill>
            <a:schemeClr val="tx2">
              <a:lumMod val="10000"/>
              <a:lumOff val="90000"/>
            </a:schemeClr>
          </a:solidFill>
          <a:ln w="19050">
            <a:noFill/>
          </a:ln>
        </p:spPr>
        <p:txBody>
          <a:bodyPr lIns="0" tIns="91440" rIns="0" bIns="36576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
        <p:nvSpPr>
          <p:cNvPr id="7" name="Rectangle 6"/>
          <p:cNvSpPr/>
          <p:nvPr userDrawn="1"/>
        </p:nvSpPr>
        <p:spPr>
          <a:xfrm>
            <a:off x="0" y="1803922"/>
            <a:ext cx="1828800" cy="1797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3657600" y="1803922"/>
            <a:ext cx="1828800" cy="1797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7315200" y="1803922"/>
            <a:ext cx="1828800" cy="1797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p:cNvSpPr/>
          <p:nvPr userDrawn="1"/>
        </p:nvSpPr>
        <p:spPr>
          <a:xfrm>
            <a:off x="1828800" y="0"/>
            <a:ext cx="1828800" cy="179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5486400" y="0"/>
            <a:ext cx="1828800" cy="1797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 Placeholder 3"/>
          <p:cNvSpPr>
            <a:spLocks noGrp="1"/>
          </p:cNvSpPr>
          <p:nvPr>
            <p:ph type="body" sz="quarter" idx="18" hasCustomPrompt="1"/>
          </p:nvPr>
        </p:nvSpPr>
        <p:spPr>
          <a:xfrm>
            <a:off x="1889613" y="248878"/>
            <a:ext cx="1708994" cy="189736"/>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4" name="Text Placeholder 3"/>
          <p:cNvSpPr>
            <a:spLocks noGrp="1"/>
          </p:cNvSpPr>
          <p:nvPr>
            <p:ph type="body" sz="quarter" idx="19" hasCustomPrompt="1"/>
          </p:nvPr>
        </p:nvSpPr>
        <p:spPr>
          <a:xfrm>
            <a:off x="1889613" y="438614"/>
            <a:ext cx="1708994" cy="1181864"/>
          </a:xfrm>
          <a:prstGeom prst="rect">
            <a:avLst/>
          </a:prstGeom>
        </p:spPr>
        <p:txBody>
          <a:bodyPr lIns="0" tIns="0" rIns="0" bIns="0" anchor="t"/>
          <a:lstStyle>
            <a:lvl1pPr marL="0" indent="0" algn="ctr">
              <a:buFont typeface="Arial" panose="020B0604020202020204" pitchFamily="34" charset="0"/>
              <a:buNone/>
              <a:defRPr sz="105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5" name="Text Placeholder 3"/>
          <p:cNvSpPr>
            <a:spLocks noGrp="1"/>
          </p:cNvSpPr>
          <p:nvPr>
            <p:ph type="body" sz="quarter" idx="20" hasCustomPrompt="1"/>
          </p:nvPr>
        </p:nvSpPr>
        <p:spPr>
          <a:xfrm>
            <a:off x="63908" y="2041626"/>
            <a:ext cx="1708994" cy="189736"/>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6" name="Text Placeholder 3"/>
          <p:cNvSpPr>
            <a:spLocks noGrp="1"/>
          </p:cNvSpPr>
          <p:nvPr>
            <p:ph type="body" sz="quarter" idx="21" hasCustomPrompt="1"/>
          </p:nvPr>
        </p:nvSpPr>
        <p:spPr>
          <a:xfrm>
            <a:off x="63908" y="2231362"/>
            <a:ext cx="1708994" cy="1181864"/>
          </a:xfrm>
          <a:prstGeom prst="rect">
            <a:avLst/>
          </a:prstGeom>
        </p:spPr>
        <p:txBody>
          <a:bodyPr lIns="0" tIns="0" rIns="0" bIns="0" anchor="t"/>
          <a:lstStyle>
            <a:lvl1pPr marL="0" indent="0" algn="ctr">
              <a:buFont typeface="Arial" panose="020B0604020202020204" pitchFamily="34" charset="0"/>
              <a:buNone/>
              <a:defRPr sz="105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7" name="Text Placeholder 3"/>
          <p:cNvSpPr>
            <a:spLocks noGrp="1"/>
          </p:cNvSpPr>
          <p:nvPr>
            <p:ph type="body" sz="quarter" idx="22" hasCustomPrompt="1"/>
          </p:nvPr>
        </p:nvSpPr>
        <p:spPr>
          <a:xfrm>
            <a:off x="5544118" y="248878"/>
            <a:ext cx="1708994" cy="189736"/>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2" name="Text Placeholder 3"/>
          <p:cNvSpPr>
            <a:spLocks noGrp="1"/>
          </p:cNvSpPr>
          <p:nvPr>
            <p:ph type="body" sz="quarter" idx="23" hasCustomPrompt="1"/>
          </p:nvPr>
        </p:nvSpPr>
        <p:spPr>
          <a:xfrm>
            <a:off x="5544118" y="438614"/>
            <a:ext cx="1708994" cy="1181864"/>
          </a:xfrm>
          <a:prstGeom prst="rect">
            <a:avLst/>
          </a:prstGeom>
        </p:spPr>
        <p:txBody>
          <a:bodyPr lIns="0" tIns="0" rIns="0" bIns="0" anchor="t"/>
          <a:lstStyle>
            <a:lvl1pPr marL="0" indent="0" algn="ctr">
              <a:buFont typeface="Arial" panose="020B0604020202020204" pitchFamily="34" charset="0"/>
              <a:buNone/>
              <a:defRPr sz="105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3" name="Text Placeholder 3"/>
          <p:cNvSpPr>
            <a:spLocks noGrp="1"/>
          </p:cNvSpPr>
          <p:nvPr>
            <p:ph type="body" sz="quarter" idx="24" hasCustomPrompt="1"/>
          </p:nvPr>
        </p:nvSpPr>
        <p:spPr>
          <a:xfrm>
            <a:off x="3718413" y="2041626"/>
            <a:ext cx="1708994" cy="189736"/>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4" name="Text Placeholder 3"/>
          <p:cNvSpPr>
            <a:spLocks noGrp="1"/>
          </p:cNvSpPr>
          <p:nvPr>
            <p:ph type="body" sz="quarter" idx="25" hasCustomPrompt="1"/>
          </p:nvPr>
        </p:nvSpPr>
        <p:spPr>
          <a:xfrm>
            <a:off x="3718413" y="2231362"/>
            <a:ext cx="1708994" cy="1181864"/>
          </a:xfrm>
          <a:prstGeom prst="rect">
            <a:avLst/>
          </a:prstGeom>
        </p:spPr>
        <p:txBody>
          <a:bodyPr lIns="0" tIns="0" rIns="0" bIns="0" anchor="t"/>
          <a:lstStyle>
            <a:lvl1pPr marL="0" indent="0" algn="ctr">
              <a:buFont typeface="Arial" panose="020B0604020202020204" pitchFamily="34" charset="0"/>
              <a:buNone/>
              <a:defRPr sz="105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5" name="Text Placeholder 3"/>
          <p:cNvSpPr>
            <a:spLocks noGrp="1"/>
          </p:cNvSpPr>
          <p:nvPr>
            <p:ph type="body" sz="quarter" idx="26" hasCustomPrompt="1"/>
          </p:nvPr>
        </p:nvSpPr>
        <p:spPr>
          <a:xfrm>
            <a:off x="7374192" y="2041626"/>
            <a:ext cx="1708994" cy="189736"/>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6" name="Text Placeholder 3"/>
          <p:cNvSpPr>
            <a:spLocks noGrp="1"/>
          </p:cNvSpPr>
          <p:nvPr>
            <p:ph type="body" sz="quarter" idx="27" hasCustomPrompt="1"/>
          </p:nvPr>
        </p:nvSpPr>
        <p:spPr>
          <a:xfrm>
            <a:off x="7374192" y="2231362"/>
            <a:ext cx="1708994" cy="1181864"/>
          </a:xfrm>
          <a:prstGeom prst="rect">
            <a:avLst/>
          </a:prstGeom>
        </p:spPr>
        <p:txBody>
          <a:bodyPr lIns="0" tIns="0" rIns="0" bIns="0" anchor="t"/>
          <a:lstStyle>
            <a:lvl1pPr marL="0" indent="0" algn="ctr">
              <a:buFont typeface="Arial" panose="020B0604020202020204" pitchFamily="34" charset="0"/>
              <a:buNone/>
              <a:defRPr sz="105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23279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up)">
                                      <p:cBhvr>
                                        <p:cTn id="19" dur="500"/>
                                        <p:tgtEl>
                                          <p:spTgt spid="15">
                                            <p:txEl>
                                              <p:pRg st="0" end="0"/>
                                            </p:txEl>
                                          </p:spTgt>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up)">
                                      <p:cBhvr>
                                        <p:cTn id="23" dur="500"/>
                                        <p:tgtEl>
                                          <p:spTgt spid="16">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up)">
                                      <p:cBhvr>
                                        <p:cTn id="39" dur="500"/>
                                        <p:tgtEl>
                                          <p:spTgt spid="13">
                                            <p:txEl>
                                              <p:pRg st="0" end="0"/>
                                            </p:txEl>
                                          </p:spTgt>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up)">
                                      <p:cBhvr>
                                        <p:cTn id="43" dur="500"/>
                                        <p:tgtEl>
                                          <p:spTgt spid="14">
                                            <p:txEl>
                                              <p:pRg st="0" end="0"/>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000"/>
                            </p:stCondLst>
                            <p:childTnLst>
                              <p:par>
                                <p:cTn id="57" presetID="22" presetClass="entr" presetSubtype="1" fill="hold" grpId="0" nodeType="after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par>
                          <p:cTn id="60" fill="hold">
                            <p:stCondLst>
                              <p:cond delay="5500"/>
                            </p:stCondLst>
                            <p:childTnLst>
                              <p:par>
                                <p:cTn id="61" presetID="22" presetClass="entr" presetSubtype="1" fill="hold" grpId="0" nodeType="after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Effect transition="in" filter="wipe(up)">
                                      <p:cBhvr>
                                        <p:cTn id="63" dur="500"/>
                                        <p:tgtEl>
                                          <p:spTgt spid="24">
                                            <p:txEl>
                                              <p:pRg st="0" end="0"/>
                                            </p:txEl>
                                          </p:spTgt>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Effect transition="in" filter="wipe(up)">
                                      <p:cBhvr>
                                        <p:cTn id="79" dur="500"/>
                                        <p:tgtEl>
                                          <p:spTgt spid="17">
                                            <p:txEl>
                                              <p:pRg st="0" end="0"/>
                                            </p:txEl>
                                          </p:spTgt>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wipe(up)">
                                      <p:cBhvr>
                                        <p:cTn id="83" dur="500"/>
                                        <p:tgtEl>
                                          <p:spTgt spid="22">
                                            <p:txEl>
                                              <p:pRg st="0" end="0"/>
                                            </p:txEl>
                                          </p:spTgt>
                                        </p:tgtEl>
                                      </p:cBhvr>
                                    </p:animEffect>
                                  </p:childTnLst>
                                </p:cTn>
                              </p:par>
                            </p:childTnLst>
                          </p:cTn>
                        </p:par>
                        <p:par>
                          <p:cTn id="84" fill="hold">
                            <p:stCondLst>
                              <p:cond delay="8000"/>
                            </p:stCondLst>
                            <p:childTnLst>
                              <p:par>
                                <p:cTn id="85" presetID="53" presetClass="entr" presetSubtype="16"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childTnLst>
                          </p:cTn>
                        </p:par>
                        <p:par>
                          <p:cTn id="90" fill="hold">
                            <p:stCondLst>
                              <p:cond delay="8500"/>
                            </p:stCondLst>
                            <p:childTnLst>
                              <p:par>
                                <p:cTn id="91" presetID="53" presetClass="entr" presetSubtype="16" fill="hold" grpId="0" nodeType="after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fltVal val="0"/>
                                          </p:val>
                                        </p:tav>
                                        <p:tav tm="100000">
                                          <p:val>
                                            <p:strVal val="#ppt_h"/>
                                          </p:val>
                                        </p:tav>
                                      </p:tavLst>
                                    </p:anim>
                                    <p:animEffect transition="in" filter="fade">
                                      <p:cBhvr>
                                        <p:cTn id="95" dur="500"/>
                                        <p:tgtEl>
                                          <p:spTgt spid="10"/>
                                        </p:tgtEl>
                                      </p:cBhvr>
                                    </p:animEffect>
                                  </p:childTnLst>
                                </p:cTn>
                              </p:par>
                            </p:childTnLst>
                          </p:cTn>
                        </p:par>
                        <p:par>
                          <p:cTn id="96" fill="hold">
                            <p:stCondLst>
                              <p:cond delay="9000"/>
                            </p:stCondLst>
                            <p:childTnLst>
                              <p:par>
                                <p:cTn id="97" presetID="22" presetClass="entr" presetSubtype="1" fill="hold" grpId="0" nodeType="afterEffect">
                                  <p:stCondLst>
                                    <p:cond delay="0"/>
                                  </p:stCondLst>
                                  <p:childTnLst>
                                    <p:set>
                                      <p:cBhvr>
                                        <p:cTn id="98" dur="1" fill="hold">
                                          <p:stCondLst>
                                            <p:cond delay="0"/>
                                          </p:stCondLst>
                                        </p:cTn>
                                        <p:tgtEl>
                                          <p:spTgt spid="25">
                                            <p:txEl>
                                              <p:pRg st="0" end="0"/>
                                            </p:txEl>
                                          </p:spTgt>
                                        </p:tgtEl>
                                        <p:attrNameLst>
                                          <p:attrName>style.visibility</p:attrName>
                                        </p:attrNameLst>
                                      </p:cBhvr>
                                      <p:to>
                                        <p:strVal val="visible"/>
                                      </p:to>
                                    </p:set>
                                    <p:animEffect transition="in" filter="wipe(up)">
                                      <p:cBhvr>
                                        <p:cTn id="99" dur="500"/>
                                        <p:tgtEl>
                                          <p:spTgt spid="25">
                                            <p:txEl>
                                              <p:pRg st="0" end="0"/>
                                            </p:txEl>
                                          </p:spTgt>
                                        </p:tgtEl>
                                      </p:cBhvr>
                                    </p:animEffect>
                                  </p:childTnLst>
                                </p:cTn>
                              </p:par>
                            </p:childTnLst>
                          </p:cTn>
                        </p:par>
                        <p:par>
                          <p:cTn id="100" fill="hold">
                            <p:stCondLst>
                              <p:cond delay="9500"/>
                            </p:stCondLst>
                            <p:childTnLst>
                              <p:par>
                                <p:cTn id="101" presetID="22" presetClass="entr" presetSubtype="1" fill="hold" grpId="0" nodeType="afterEffect">
                                  <p:stCondLst>
                                    <p:cond delay="0"/>
                                  </p:stCondLst>
                                  <p:childTnLst>
                                    <p:set>
                                      <p:cBhvr>
                                        <p:cTn id="102" dur="1" fill="hold">
                                          <p:stCondLst>
                                            <p:cond delay="0"/>
                                          </p:stCondLst>
                                        </p:cTn>
                                        <p:tgtEl>
                                          <p:spTgt spid="26">
                                            <p:txEl>
                                              <p:pRg st="0" end="0"/>
                                            </p:txEl>
                                          </p:spTgt>
                                        </p:tgtEl>
                                        <p:attrNameLst>
                                          <p:attrName>style.visibility</p:attrName>
                                        </p:attrNameLst>
                                      </p:cBhvr>
                                      <p:to>
                                        <p:strVal val="visible"/>
                                      </p:to>
                                    </p:set>
                                    <p:animEffect transition="in" filter="wipe(up)">
                                      <p:cBhvr>
                                        <p:cTn id="10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7" grpId="0" animBg="1"/>
      <p:bldP spid="8" grpId="0" animBg="1"/>
      <p:bldP spid="10" grpId="0" animBg="1"/>
      <p:bldP spid="11" grpId="0" animBg="1"/>
      <p:bldP spid="12" grpId="0" animBg="1"/>
      <p:bldP spid="13" grpId="0" build="p">
        <p:tmplLst>
          <p:tmpl lvl="1">
            <p:tnLst>
              <p:par>
                <p:cTn presetID="22" presetClass="entr" presetSubtype="1"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build="p">
        <p:tmplLst>
          <p:tmpl lvl="1">
            <p:tnLst>
              <p:par>
                <p:cTn presetID="22" presetClass="entr" presetSubtype="1"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500"/>
                        <p:tgtEl>
                          <p:spTgt spid="14"/>
                        </p:tgtEl>
                      </p:cBhvr>
                    </p:animEffect>
                  </p:childTnLst>
                </p:cTn>
              </p:par>
            </p:tnLst>
          </p:tmpl>
        </p:tmplLst>
      </p:bldP>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build="p">
        <p:tmplLst>
          <p:tmpl lvl="1">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500"/>
                        <p:tgtEl>
                          <p:spTgt spid="16"/>
                        </p:tgtEl>
                      </p:cBhvr>
                    </p:animEffect>
                  </p:childTnLst>
                </p:cTn>
              </p:par>
            </p:tnLst>
          </p:tmpl>
        </p:tmplLst>
      </p:bldP>
      <p:bldP spid="17" grpId="0" build="p">
        <p:tmplLst>
          <p:tmpl lvl="1">
            <p:tnLst>
              <p:par>
                <p:cTn presetID="22" presetClass="entr" presetSubtype="1"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2" grpId="0" build="p">
        <p:tmplLst>
          <p:tmpl lvl="1">
            <p:tnLst>
              <p:par>
                <p:cTn presetID="22" presetClass="entr" presetSubtype="1"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up)">
                      <p:cBhvr>
                        <p:cTn dur="500"/>
                        <p:tgtEl>
                          <p:spTgt spid="22"/>
                        </p:tgtEl>
                      </p:cBhvr>
                    </p:animEffect>
                  </p:childTnLst>
                </p:cTn>
              </p:par>
            </p:tnLst>
          </p:tmpl>
        </p:tmplLst>
      </p:bldP>
      <p:bldP spid="23" grpId="0" build="p">
        <p:tmplLst>
          <p:tmpl lvl="1">
            <p:tnLst>
              <p:par>
                <p:cTn presetID="22" presetClass="entr" presetSubtype="1"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24" grpId="0" build="p">
        <p:tmplLst>
          <p:tmpl lvl="1">
            <p:tnLst>
              <p:par>
                <p:cTn presetID="22" presetClass="entr" presetSubtype="1"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5" grpId="0" build="p">
        <p:tmplLst>
          <p:tmpl lvl="1">
            <p:tnLst>
              <p:par>
                <p:cTn presetID="22" presetClass="entr" presetSubtype="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500"/>
                        <p:tgtEl>
                          <p:spTgt spid="25"/>
                        </p:tgtEl>
                      </p:cBhvr>
                    </p:animEffect>
                  </p:childTnLst>
                </p:cTn>
              </p:par>
            </p:tnLst>
          </p:tmpl>
        </p:tmplLst>
      </p:bldP>
      <p:bldP spid="26" grpId="0" build="p">
        <p:tmplLst>
          <p:tmpl lvl="1">
            <p:tnLst>
              <p:par>
                <p:cTn presetID="22" presetClass="entr" presetSubtype="1"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5542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rtl="0">
              <a:buNone/>
              <a:defRPr sz="1600" b="0" baseline="0">
                <a:solidFill>
                  <a:schemeClr val="bg1"/>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4"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bg1"/>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686874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mpany Timelines 0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0" name="Picture Placeholder 7"/>
          <p:cNvSpPr>
            <a:spLocks noGrp="1"/>
          </p:cNvSpPr>
          <p:nvPr>
            <p:ph type="pic" sz="quarter" idx="16" hasCustomPrompt="1"/>
          </p:nvPr>
        </p:nvSpPr>
        <p:spPr>
          <a:xfrm>
            <a:off x="408940" y="3036570"/>
            <a:ext cx="1358901" cy="98298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61" name="Picture Placeholder 7"/>
          <p:cNvSpPr>
            <a:spLocks noGrp="1"/>
          </p:cNvSpPr>
          <p:nvPr>
            <p:ph type="pic" sz="quarter" idx="18" hasCustomPrompt="1"/>
          </p:nvPr>
        </p:nvSpPr>
        <p:spPr>
          <a:xfrm>
            <a:off x="1801622" y="1657350"/>
            <a:ext cx="1358901" cy="98298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62" name="Picture Placeholder 7"/>
          <p:cNvSpPr>
            <a:spLocks noGrp="1"/>
          </p:cNvSpPr>
          <p:nvPr>
            <p:ph type="pic" sz="quarter" idx="19" hasCustomPrompt="1"/>
          </p:nvPr>
        </p:nvSpPr>
        <p:spPr>
          <a:xfrm>
            <a:off x="3194304" y="3036570"/>
            <a:ext cx="1358901" cy="98298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63" name="Picture Placeholder 7"/>
          <p:cNvSpPr>
            <a:spLocks noGrp="1"/>
          </p:cNvSpPr>
          <p:nvPr>
            <p:ph type="pic" sz="quarter" idx="20" hasCustomPrompt="1"/>
          </p:nvPr>
        </p:nvSpPr>
        <p:spPr>
          <a:xfrm>
            <a:off x="4586986" y="1657350"/>
            <a:ext cx="1358901" cy="98298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64" name="Picture Placeholder 7"/>
          <p:cNvSpPr>
            <a:spLocks noGrp="1"/>
          </p:cNvSpPr>
          <p:nvPr>
            <p:ph type="pic" sz="quarter" idx="21" hasCustomPrompt="1"/>
          </p:nvPr>
        </p:nvSpPr>
        <p:spPr>
          <a:xfrm>
            <a:off x="5979668" y="3036570"/>
            <a:ext cx="1358901" cy="98298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65" name="Picture Placeholder 7"/>
          <p:cNvSpPr>
            <a:spLocks noGrp="1"/>
          </p:cNvSpPr>
          <p:nvPr>
            <p:ph type="pic" sz="quarter" idx="22" hasCustomPrompt="1"/>
          </p:nvPr>
        </p:nvSpPr>
        <p:spPr>
          <a:xfrm>
            <a:off x="7372350" y="1657350"/>
            <a:ext cx="1358901" cy="98298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8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116067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892839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2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7" name="Picture Placeholder 6"/>
          <p:cNvSpPr>
            <a:spLocks noGrp="1"/>
          </p:cNvSpPr>
          <p:nvPr>
            <p:ph type="pic" sz="quarter" idx="10" hasCustomPrompt="1"/>
          </p:nvPr>
        </p:nvSpPr>
        <p:spPr>
          <a:xfrm>
            <a:off x="0" y="1123950"/>
            <a:ext cx="9144000" cy="2362200"/>
          </a:xfrm>
          <a:custGeom>
            <a:avLst/>
            <a:gdLst>
              <a:gd name="connsiteX0" fmla="*/ 0 w 8345102"/>
              <a:gd name="connsiteY0" fmla="*/ 0 h 1752600"/>
              <a:gd name="connsiteX1" fmla="*/ 8345102 w 8345102"/>
              <a:gd name="connsiteY1" fmla="*/ 0 h 1752600"/>
              <a:gd name="connsiteX2" fmla="*/ 8345102 w 8345102"/>
              <a:gd name="connsiteY2" fmla="*/ 1752600 h 1752600"/>
              <a:gd name="connsiteX3" fmla="*/ 0 w 8345102"/>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8345102" h="1752600">
                <a:moveTo>
                  <a:pt x="0" y="0"/>
                </a:moveTo>
                <a:lnTo>
                  <a:pt x="8345102" y="0"/>
                </a:lnTo>
                <a:lnTo>
                  <a:pt x="8345102" y="1752600"/>
                </a:lnTo>
                <a:lnTo>
                  <a:pt x="0" y="175260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6646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8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0" y="1378484"/>
            <a:ext cx="49149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0" y="946150"/>
            <a:ext cx="4914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2" name="Rectangle 1"/>
          <p:cNvSpPr/>
          <p:nvPr userDrawn="1"/>
        </p:nvSpPr>
        <p:spPr>
          <a:xfrm>
            <a:off x="0" y="0"/>
            <a:ext cx="21336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Picture Placeholder 7"/>
          <p:cNvSpPr>
            <a:spLocks noGrp="1"/>
          </p:cNvSpPr>
          <p:nvPr>
            <p:ph type="pic" sz="quarter" idx="13" hasCustomPrompt="1"/>
          </p:nvPr>
        </p:nvSpPr>
        <p:spPr>
          <a:xfrm>
            <a:off x="774700" y="1212850"/>
            <a:ext cx="2717800" cy="2717800"/>
          </a:xfrm>
          <a:prstGeom prst="ellipse">
            <a:avLst/>
          </a:prstGeom>
          <a:solidFill>
            <a:schemeClr val="tx2">
              <a:lumMod val="10000"/>
              <a:lumOff val="90000"/>
            </a:schemeClr>
          </a:solidFill>
          <a:ln w="19050">
            <a:noFill/>
          </a:ln>
          <a:effectLst/>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4" name="Text Placeholder 3"/>
          <p:cNvSpPr>
            <a:spLocks noGrp="1"/>
          </p:cNvSpPr>
          <p:nvPr>
            <p:ph type="body" sz="quarter" idx="14"/>
          </p:nvPr>
        </p:nvSpPr>
        <p:spPr>
          <a:xfrm>
            <a:off x="3810000" y="1733550"/>
            <a:ext cx="4914900" cy="1066800"/>
          </a:xfrm>
          <a:prstGeom prst="rect">
            <a:avLst/>
          </a:prstGeom>
        </p:spPr>
        <p:txBody>
          <a:bodyPr lIns="0" tIns="0" rIns="0" bIns="0"/>
          <a:lstStyle>
            <a:lvl1pPr marL="0" indent="0" algn="l">
              <a:buFont typeface="Arial" panose="020B0604020202020204" pitchFamily="34" charset="0"/>
              <a:buNone/>
              <a:defRPr sz="120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edit Master text styles</a:t>
            </a:r>
          </a:p>
        </p:txBody>
      </p:sp>
    </p:spTree>
    <p:extLst>
      <p:ext uri="{BB962C8B-B14F-4D97-AF65-F5344CB8AC3E}">
        <p14:creationId xmlns:p14="http://schemas.microsoft.com/office/powerpoint/2010/main" val="273996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5" grpId="0"/>
      <p:bldP spid="11"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7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58" name="Oval 57"/>
          <p:cNvSpPr/>
          <p:nvPr userDrawn="1"/>
        </p:nvSpPr>
        <p:spPr>
          <a:xfrm>
            <a:off x="3857568" y="1257100"/>
            <a:ext cx="1396866" cy="139686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Picture Placeholder 7"/>
          <p:cNvSpPr>
            <a:spLocks noGrp="1"/>
          </p:cNvSpPr>
          <p:nvPr>
            <p:ph type="pic" sz="quarter" idx="13" hasCustomPrompt="1"/>
          </p:nvPr>
        </p:nvSpPr>
        <p:spPr>
          <a:xfrm>
            <a:off x="3972025" y="1371557"/>
            <a:ext cx="1167952" cy="1167952"/>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0" name="Text Placeholder 3"/>
          <p:cNvSpPr>
            <a:spLocks noGrp="1"/>
          </p:cNvSpPr>
          <p:nvPr>
            <p:ph type="body" sz="quarter" idx="16" hasCustomPrompt="1"/>
          </p:nvPr>
        </p:nvSpPr>
        <p:spPr>
          <a:xfrm>
            <a:off x="5368891" y="1461772"/>
            <a:ext cx="1822064" cy="295627"/>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61" name="Text Placeholder 3"/>
          <p:cNvSpPr>
            <a:spLocks noGrp="1"/>
          </p:cNvSpPr>
          <p:nvPr>
            <p:ph type="body" sz="quarter" idx="17" hasCustomPrompt="1"/>
          </p:nvPr>
        </p:nvSpPr>
        <p:spPr>
          <a:xfrm>
            <a:off x="5368891" y="1742723"/>
            <a:ext cx="1822064" cy="295627"/>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2" name="Oval 61"/>
          <p:cNvSpPr/>
          <p:nvPr userDrawn="1"/>
        </p:nvSpPr>
        <p:spPr>
          <a:xfrm>
            <a:off x="3857568" y="2976012"/>
            <a:ext cx="1396866" cy="139686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Picture Placeholder 7"/>
          <p:cNvSpPr>
            <a:spLocks noGrp="1"/>
          </p:cNvSpPr>
          <p:nvPr>
            <p:ph type="pic" sz="quarter" idx="18" hasCustomPrompt="1"/>
          </p:nvPr>
        </p:nvSpPr>
        <p:spPr>
          <a:xfrm>
            <a:off x="3972025" y="3090469"/>
            <a:ext cx="1167952" cy="1167952"/>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4" name="Oval 63"/>
          <p:cNvSpPr/>
          <p:nvPr userDrawn="1"/>
        </p:nvSpPr>
        <p:spPr>
          <a:xfrm>
            <a:off x="2563930" y="2116556"/>
            <a:ext cx="1396866" cy="139686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Picture Placeholder 7"/>
          <p:cNvSpPr>
            <a:spLocks noGrp="1"/>
          </p:cNvSpPr>
          <p:nvPr>
            <p:ph type="pic" sz="quarter" idx="19" hasCustomPrompt="1"/>
          </p:nvPr>
        </p:nvSpPr>
        <p:spPr>
          <a:xfrm>
            <a:off x="2678387" y="2231013"/>
            <a:ext cx="1167952" cy="1167952"/>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6" name="Oval 65"/>
          <p:cNvSpPr/>
          <p:nvPr userDrawn="1"/>
        </p:nvSpPr>
        <p:spPr>
          <a:xfrm>
            <a:off x="5153612" y="2116556"/>
            <a:ext cx="1396866" cy="139686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Picture Placeholder 7"/>
          <p:cNvSpPr>
            <a:spLocks noGrp="1"/>
          </p:cNvSpPr>
          <p:nvPr>
            <p:ph type="pic" sz="quarter" idx="20" hasCustomPrompt="1"/>
          </p:nvPr>
        </p:nvSpPr>
        <p:spPr>
          <a:xfrm>
            <a:off x="5268069" y="2231013"/>
            <a:ext cx="1167952" cy="1167952"/>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8" name="Text Placeholder 3"/>
          <p:cNvSpPr>
            <a:spLocks noGrp="1"/>
          </p:cNvSpPr>
          <p:nvPr>
            <p:ph type="body" sz="quarter" idx="21" hasCustomPrompt="1"/>
          </p:nvPr>
        </p:nvSpPr>
        <p:spPr>
          <a:xfrm>
            <a:off x="1953983" y="3626967"/>
            <a:ext cx="1822064" cy="295627"/>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69" name="Text Placeholder 3"/>
          <p:cNvSpPr>
            <a:spLocks noGrp="1"/>
          </p:cNvSpPr>
          <p:nvPr>
            <p:ph type="body" sz="quarter" idx="22" hasCustomPrompt="1"/>
          </p:nvPr>
        </p:nvSpPr>
        <p:spPr>
          <a:xfrm>
            <a:off x="1953983" y="3907918"/>
            <a:ext cx="1822064" cy="295627"/>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0" name="Text Placeholder 3"/>
          <p:cNvSpPr>
            <a:spLocks noGrp="1"/>
          </p:cNvSpPr>
          <p:nvPr>
            <p:ph type="body" sz="quarter" idx="23" hasCustomPrompt="1"/>
          </p:nvPr>
        </p:nvSpPr>
        <p:spPr>
          <a:xfrm>
            <a:off x="627409" y="2538664"/>
            <a:ext cx="1822064" cy="295627"/>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1" name="Text Placeholder 3"/>
          <p:cNvSpPr>
            <a:spLocks noGrp="1"/>
          </p:cNvSpPr>
          <p:nvPr>
            <p:ph type="body" sz="quarter" idx="24" hasCustomPrompt="1"/>
          </p:nvPr>
        </p:nvSpPr>
        <p:spPr>
          <a:xfrm>
            <a:off x="627409" y="2819615"/>
            <a:ext cx="1822064" cy="295627"/>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2" name="Text Placeholder 3"/>
          <p:cNvSpPr>
            <a:spLocks noGrp="1"/>
          </p:cNvSpPr>
          <p:nvPr>
            <p:ph type="body" sz="quarter" idx="25" hasCustomPrompt="1"/>
          </p:nvPr>
        </p:nvSpPr>
        <p:spPr>
          <a:xfrm>
            <a:off x="6664935" y="2538664"/>
            <a:ext cx="1822064" cy="295627"/>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3" name="Text Placeholder 3"/>
          <p:cNvSpPr>
            <a:spLocks noGrp="1"/>
          </p:cNvSpPr>
          <p:nvPr>
            <p:ph type="body" sz="quarter" idx="26" hasCustomPrompt="1"/>
          </p:nvPr>
        </p:nvSpPr>
        <p:spPr>
          <a:xfrm>
            <a:off x="6664935" y="2819615"/>
            <a:ext cx="1822064" cy="295627"/>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379182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70">
                                            <p:txEl>
                                              <p:pRg st="0" end="0"/>
                                            </p:txEl>
                                          </p:spTgt>
                                        </p:tgtEl>
                                        <p:attrNameLst>
                                          <p:attrName>style.visibility</p:attrName>
                                        </p:attrNameLst>
                                      </p:cBhvr>
                                      <p:to>
                                        <p:strVal val="visible"/>
                                      </p:to>
                                    </p:set>
                                    <p:animEffect transition="in" filter="wipe(right)">
                                      <p:cBhvr>
                                        <p:cTn id="19" dur="500"/>
                                        <p:tgtEl>
                                          <p:spTgt spid="70">
                                            <p:txEl>
                                              <p:pRg st="0" end="0"/>
                                            </p:tx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animEffect transition="in" filter="wipe(right)">
                                      <p:cBhvr>
                                        <p:cTn id="23" dur="500"/>
                                        <p:tgtEl>
                                          <p:spTgt spid="71">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p:cTn id="33" dur="500" fill="hold"/>
                                        <p:tgtEl>
                                          <p:spTgt spid="59"/>
                                        </p:tgtEl>
                                        <p:attrNameLst>
                                          <p:attrName>ppt_w</p:attrName>
                                        </p:attrNameLst>
                                      </p:cBhvr>
                                      <p:tavLst>
                                        <p:tav tm="0">
                                          <p:val>
                                            <p:fltVal val="0"/>
                                          </p:val>
                                        </p:tav>
                                        <p:tav tm="100000">
                                          <p:val>
                                            <p:strVal val="#ppt_w"/>
                                          </p:val>
                                        </p:tav>
                                      </p:tavLst>
                                    </p:anim>
                                    <p:anim calcmode="lin" valueType="num">
                                      <p:cBhvr>
                                        <p:cTn id="34" dur="500" fill="hold"/>
                                        <p:tgtEl>
                                          <p:spTgt spid="59"/>
                                        </p:tgtEl>
                                        <p:attrNameLst>
                                          <p:attrName>ppt_h</p:attrName>
                                        </p:attrNameLst>
                                      </p:cBhvr>
                                      <p:tavLst>
                                        <p:tav tm="0">
                                          <p:val>
                                            <p:fltVal val="0"/>
                                          </p:val>
                                        </p:tav>
                                        <p:tav tm="100000">
                                          <p:val>
                                            <p:strVal val="#ppt_h"/>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0">
                                            <p:txEl>
                                              <p:pRg st="0" end="0"/>
                                            </p:txEl>
                                          </p:spTgt>
                                        </p:tgtEl>
                                        <p:attrNameLst>
                                          <p:attrName>style.visibility</p:attrName>
                                        </p:attrNameLst>
                                      </p:cBhvr>
                                      <p:to>
                                        <p:strVal val="visible"/>
                                      </p:to>
                                    </p:set>
                                    <p:animEffect transition="in" filter="wipe(left)">
                                      <p:cBhvr>
                                        <p:cTn id="39" dur="500"/>
                                        <p:tgtEl>
                                          <p:spTgt spid="60">
                                            <p:txEl>
                                              <p:pRg st="0" end="0"/>
                                            </p:txEl>
                                          </p:spTgt>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61">
                                            <p:txEl>
                                              <p:pRg st="0" end="0"/>
                                            </p:txEl>
                                          </p:spTgt>
                                        </p:tgtEl>
                                        <p:attrNameLst>
                                          <p:attrName>style.visibility</p:attrName>
                                        </p:attrNameLst>
                                      </p:cBhvr>
                                      <p:to>
                                        <p:strVal val="visible"/>
                                      </p:to>
                                    </p:set>
                                    <p:animEffect transition="in" filter="wipe(left)">
                                      <p:cBhvr>
                                        <p:cTn id="43" dur="500"/>
                                        <p:tgtEl>
                                          <p:spTgt spid="61">
                                            <p:txEl>
                                              <p:pRg st="0" end="0"/>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p:cTn id="47" dur="500" fill="hold"/>
                                        <p:tgtEl>
                                          <p:spTgt spid="66"/>
                                        </p:tgtEl>
                                        <p:attrNameLst>
                                          <p:attrName>ppt_w</p:attrName>
                                        </p:attrNameLst>
                                      </p:cBhvr>
                                      <p:tavLst>
                                        <p:tav tm="0">
                                          <p:val>
                                            <p:fltVal val="0"/>
                                          </p:val>
                                        </p:tav>
                                        <p:tav tm="100000">
                                          <p:val>
                                            <p:strVal val="#ppt_w"/>
                                          </p:val>
                                        </p:tav>
                                      </p:tavLst>
                                    </p:anim>
                                    <p:anim calcmode="lin" valueType="num">
                                      <p:cBhvr>
                                        <p:cTn id="48" dur="500" fill="hold"/>
                                        <p:tgtEl>
                                          <p:spTgt spid="66"/>
                                        </p:tgtEl>
                                        <p:attrNameLst>
                                          <p:attrName>ppt_h</p:attrName>
                                        </p:attrNameLst>
                                      </p:cBhvr>
                                      <p:tavLst>
                                        <p:tav tm="0">
                                          <p:val>
                                            <p:fltVal val="0"/>
                                          </p:val>
                                        </p:tav>
                                        <p:tav tm="100000">
                                          <p:val>
                                            <p:strVal val="#ppt_h"/>
                                          </p:val>
                                        </p:tav>
                                      </p:tavLst>
                                    </p:anim>
                                    <p:animEffect transition="in" filter="fade">
                                      <p:cBhvr>
                                        <p:cTn id="49" dur="500"/>
                                        <p:tgtEl>
                                          <p:spTgt spid="66"/>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500" fill="hold"/>
                                        <p:tgtEl>
                                          <p:spTgt spid="67"/>
                                        </p:tgtEl>
                                        <p:attrNameLst>
                                          <p:attrName>ppt_w</p:attrName>
                                        </p:attrNameLst>
                                      </p:cBhvr>
                                      <p:tavLst>
                                        <p:tav tm="0">
                                          <p:val>
                                            <p:fltVal val="0"/>
                                          </p:val>
                                        </p:tav>
                                        <p:tav tm="100000">
                                          <p:val>
                                            <p:strVal val="#ppt_w"/>
                                          </p:val>
                                        </p:tav>
                                      </p:tavLst>
                                    </p:anim>
                                    <p:anim calcmode="lin" valueType="num">
                                      <p:cBhvr>
                                        <p:cTn id="54" dur="500" fill="hold"/>
                                        <p:tgtEl>
                                          <p:spTgt spid="67"/>
                                        </p:tgtEl>
                                        <p:attrNameLst>
                                          <p:attrName>ppt_h</p:attrName>
                                        </p:attrNameLst>
                                      </p:cBhvr>
                                      <p:tavLst>
                                        <p:tav tm="0">
                                          <p:val>
                                            <p:fltVal val="0"/>
                                          </p:val>
                                        </p:tav>
                                        <p:tav tm="100000">
                                          <p:val>
                                            <p:strVal val="#ppt_h"/>
                                          </p:val>
                                        </p:tav>
                                      </p:tavLst>
                                    </p:anim>
                                    <p:animEffect transition="in" filter="fade">
                                      <p:cBhvr>
                                        <p:cTn id="55" dur="500"/>
                                        <p:tgtEl>
                                          <p:spTgt spid="67"/>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72">
                                            <p:txEl>
                                              <p:pRg st="0" end="0"/>
                                            </p:txEl>
                                          </p:spTgt>
                                        </p:tgtEl>
                                        <p:attrNameLst>
                                          <p:attrName>style.visibility</p:attrName>
                                        </p:attrNameLst>
                                      </p:cBhvr>
                                      <p:to>
                                        <p:strVal val="visible"/>
                                      </p:to>
                                    </p:set>
                                    <p:animEffect transition="in" filter="wipe(left)">
                                      <p:cBhvr>
                                        <p:cTn id="59" dur="500"/>
                                        <p:tgtEl>
                                          <p:spTgt spid="72">
                                            <p:txEl>
                                              <p:pRg st="0" end="0"/>
                                            </p:txEl>
                                          </p:spTgt>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73">
                                            <p:txEl>
                                              <p:pRg st="0" end="0"/>
                                            </p:txEl>
                                          </p:spTgt>
                                        </p:tgtEl>
                                        <p:attrNameLst>
                                          <p:attrName>style.visibility</p:attrName>
                                        </p:attrNameLst>
                                      </p:cBhvr>
                                      <p:to>
                                        <p:strVal val="visible"/>
                                      </p:to>
                                    </p:set>
                                    <p:animEffect transition="in" filter="wipe(left)">
                                      <p:cBhvr>
                                        <p:cTn id="63" dur="500"/>
                                        <p:tgtEl>
                                          <p:spTgt spid="73">
                                            <p:txEl>
                                              <p:pRg st="0" end="0"/>
                                            </p:txEl>
                                          </p:spTgt>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0" fill="hold"/>
                                        <p:tgtEl>
                                          <p:spTgt spid="62"/>
                                        </p:tgtEl>
                                        <p:attrNameLst>
                                          <p:attrName>ppt_w</p:attrName>
                                        </p:attrNameLst>
                                      </p:cBhvr>
                                      <p:tavLst>
                                        <p:tav tm="0">
                                          <p:val>
                                            <p:fltVal val="0"/>
                                          </p:val>
                                        </p:tav>
                                        <p:tav tm="100000">
                                          <p:val>
                                            <p:strVal val="#ppt_w"/>
                                          </p:val>
                                        </p:tav>
                                      </p:tavLst>
                                    </p:anim>
                                    <p:anim calcmode="lin" valueType="num">
                                      <p:cBhvr>
                                        <p:cTn id="68" dur="500" fill="hold"/>
                                        <p:tgtEl>
                                          <p:spTgt spid="62"/>
                                        </p:tgtEl>
                                        <p:attrNameLst>
                                          <p:attrName>ppt_h</p:attrName>
                                        </p:attrNameLst>
                                      </p:cBhvr>
                                      <p:tavLst>
                                        <p:tav tm="0">
                                          <p:val>
                                            <p:fltVal val="0"/>
                                          </p:val>
                                        </p:tav>
                                        <p:tav tm="100000">
                                          <p:val>
                                            <p:strVal val="#ppt_h"/>
                                          </p:val>
                                        </p:tav>
                                      </p:tavLst>
                                    </p:anim>
                                    <p:animEffect transition="in" filter="fade">
                                      <p:cBhvr>
                                        <p:cTn id="69" dur="500"/>
                                        <p:tgtEl>
                                          <p:spTgt spid="62"/>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childTnLst>
                          </p:cTn>
                        </p:par>
                        <p:par>
                          <p:cTn id="76" fill="hold">
                            <p:stCondLst>
                              <p:cond delay="7000"/>
                            </p:stCondLst>
                            <p:childTnLst>
                              <p:par>
                                <p:cTn id="77" presetID="22" presetClass="entr" presetSubtype="2" fill="hold" grpId="0" nodeType="afterEffect">
                                  <p:stCondLst>
                                    <p:cond delay="0"/>
                                  </p:stCondLst>
                                  <p:childTnLst>
                                    <p:set>
                                      <p:cBhvr>
                                        <p:cTn id="78" dur="1" fill="hold">
                                          <p:stCondLst>
                                            <p:cond delay="0"/>
                                          </p:stCondLst>
                                        </p:cTn>
                                        <p:tgtEl>
                                          <p:spTgt spid="68">
                                            <p:txEl>
                                              <p:pRg st="0" end="0"/>
                                            </p:txEl>
                                          </p:spTgt>
                                        </p:tgtEl>
                                        <p:attrNameLst>
                                          <p:attrName>style.visibility</p:attrName>
                                        </p:attrNameLst>
                                      </p:cBhvr>
                                      <p:to>
                                        <p:strVal val="visible"/>
                                      </p:to>
                                    </p:set>
                                    <p:animEffect transition="in" filter="wipe(right)">
                                      <p:cBhvr>
                                        <p:cTn id="79" dur="500"/>
                                        <p:tgtEl>
                                          <p:spTgt spid="68">
                                            <p:txEl>
                                              <p:pRg st="0" end="0"/>
                                            </p:txEl>
                                          </p:spTgt>
                                        </p:tgtEl>
                                      </p:cBhvr>
                                    </p:animEffect>
                                  </p:childTnLst>
                                </p:cTn>
                              </p:par>
                            </p:childTnLst>
                          </p:cTn>
                        </p:par>
                        <p:par>
                          <p:cTn id="80" fill="hold">
                            <p:stCondLst>
                              <p:cond delay="7500"/>
                            </p:stCondLst>
                            <p:childTnLst>
                              <p:par>
                                <p:cTn id="81" presetID="22" presetClass="entr" presetSubtype="2" fill="hold" grpId="0" nodeType="afterEffect">
                                  <p:stCondLst>
                                    <p:cond delay="0"/>
                                  </p:stCondLst>
                                  <p:childTnLst>
                                    <p:set>
                                      <p:cBhvr>
                                        <p:cTn id="82" dur="1" fill="hold">
                                          <p:stCondLst>
                                            <p:cond delay="0"/>
                                          </p:stCondLst>
                                        </p:cTn>
                                        <p:tgtEl>
                                          <p:spTgt spid="69">
                                            <p:txEl>
                                              <p:pRg st="0" end="0"/>
                                            </p:txEl>
                                          </p:spTgt>
                                        </p:tgtEl>
                                        <p:attrNameLst>
                                          <p:attrName>style.visibility</p:attrName>
                                        </p:attrNameLst>
                                      </p:cBhvr>
                                      <p:to>
                                        <p:strVal val="visible"/>
                                      </p:to>
                                    </p:set>
                                    <p:animEffect transition="in" filter="wipe(right)">
                                      <p:cBhvr>
                                        <p:cTn id="83"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build="p">
        <p:tmplLst>
          <p:tmpl lvl="1">
            <p:tnLst>
              <p:par>
                <p:cTn presetID="22" presetClass="entr" presetSubtype="8"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left)">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animBg="1"/>
      <p:bldP spid="63" grpId="0" animBg="1"/>
      <p:bldP spid="64" grpId="0" animBg="1"/>
      <p:bldP spid="65" grpId="0" animBg="1"/>
      <p:bldP spid="66" grpId="0" animBg="1"/>
      <p:bldP spid="67" grpId="0" animBg="1"/>
      <p:bldP spid="68" grpId="0" build="p">
        <p:tmplLst>
          <p:tmpl lvl="1">
            <p:tnLst>
              <p:par>
                <p:cTn presetID="22" presetClass="entr" presetSubtype="2"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wipe(right)">
                      <p:cBhvr>
                        <p:cTn dur="500"/>
                        <p:tgtEl>
                          <p:spTgt spid="68"/>
                        </p:tgtEl>
                      </p:cBhvr>
                    </p:animEffect>
                  </p:childTnLst>
                </p:cTn>
              </p:par>
            </p:tnLst>
          </p:tmpl>
        </p:tmplLst>
      </p:bldP>
      <p:bldP spid="69" grpId="0" build="p">
        <p:tmplLst>
          <p:tmpl lvl="1">
            <p:tnLst>
              <p:par>
                <p:cTn presetID="22" presetClass="entr" presetSubtype="2"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wipe(right)">
                      <p:cBhvr>
                        <p:cTn dur="500"/>
                        <p:tgtEl>
                          <p:spTgt spid="69"/>
                        </p:tgtEl>
                      </p:cBhvr>
                    </p:animEffect>
                  </p:childTnLst>
                </p:cTn>
              </p:par>
            </p:tnLst>
          </p:tmpl>
        </p:tmplLst>
      </p:bldP>
      <p:bldP spid="70" grpId="0" build="p">
        <p:tmplLst>
          <p:tmpl lvl="1">
            <p:tnLst>
              <p:par>
                <p:cTn presetID="22" presetClass="entr" presetSubtype="2"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right)">
                      <p:cBhvr>
                        <p:cTn dur="500"/>
                        <p:tgtEl>
                          <p:spTgt spid="70"/>
                        </p:tgtEl>
                      </p:cBhvr>
                    </p:animEffect>
                  </p:childTnLst>
                </p:cTn>
              </p:par>
            </p:tnLst>
          </p:tmpl>
        </p:tmplLst>
      </p:bldP>
      <p:bldP spid="71" grpId="0" build="p">
        <p:tmplLst>
          <p:tmpl lvl="1">
            <p:tnLst>
              <p:par>
                <p:cTn presetID="22" presetClass="entr" presetSubtype="2"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wipe(right)">
                      <p:cBhvr>
                        <p:cTn dur="500"/>
                        <p:tgtEl>
                          <p:spTgt spid="71"/>
                        </p:tgtEl>
                      </p:cBhvr>
                    </p:animEffect>
                  </p:childTnLst>
                </p:cTn>
              </p:par>
            </p:tnLst>
          </p:tmpl>
        </p:tmplLst>
      </p:bldP>
      <p:bldP spid="72" grpId="0" build="p">
        <p:tmplLst>
          <p:tmpl lvl="1">
            <p:tnLst>
              <p:par>
                <p:cTn presetID="22" presetClass="entr" presetSubtype="8"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wipe(left)">
                      <p:cBhvr>
                        <p:cTn dur="500"/>
                        <p:tgtEl>
                          <p:spTgt spid="72"/>
                        </p:tgtEl>
                      </p:cBhvr>
                    </p:animEffect>
                  </p:childTnLst>
                </p:cTn>
              </p:par>
            </p:tnLst>
          </p:tmpl>
        </p:tmplLst>
      </p:bldP>
      <p:bldP spid="73" grpId="0" build="p">
        <p:tmplLst>
          <p:tmpl lvl="1">
            <p:tnLst>
              <p:par>
                <p:cTn presetID="22" presetClass="entr" presetSubtype="8"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Oval 47"/>
          <p:cNvSpPr/>
          <p:nvPr userDrawn="1"/>
        </p:nvSpPr>
        <p:spPr>
          <a:xfrm>
            <a:off x="641158" y="1625800"/>
            <a:ext cx="1521994" cy="152199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Picture Placeholder 7"/>
          <p:cNvSpPr>
            <a:spLocks noGrp="1"/>
          </p:cNvSpPr>
          <p:nvPr>
            <p:ph type="pic" sz="quarter" idx="19" hasCustomPrompt="1"/>
          </p:nvPr>
        </p:nvSpPr>
        <p:spPr>
          <a:xfrm>
            <a:off x="765868"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91123"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29" name="Text Placeholder 3"/>
          <p:cNvSpPr>
            <a:spLocks noGrp="1"/>
          </p:cNvSpPr>
          <p:nvPr>
            <p:ph type="body" sz="quarter" idx="17" hasCustomPrompt="1"/>
          </p:nvPr>
        </p:nvSpPr>
        <p:spPr>
          <a:xfrm>
            <a:off x="491123"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Oval 34"/>
          <p:cNvSpPr/>
          <p:nvPr userDrawn="1"/>
        </p:nvSpPr>
        <p:spPr>
          <a:xfrm>
            <a:off x="2787426" y="1625800"/>
            <a:ext cx="1521994" cy="15219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Picture Placeholder 7"/>
          <p:cNvSpPr>
            <a:spLocks noGrp="1"/>
          </p:cNvSpPr>
          <p:nvPr>
            <p:ph type="pic" sz="quarter" idx="20" hasCustomPrompt="1"/>
          </p:nvPr>
        </p:nvSpPr>
        <p:spPr>
          <a:xfrm>
            <a:off x="2912136"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637391"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0" name="Text Placeholder 3"/>
          <p:cNvSpPr>
            <a:spLocks noGrp="1"/>
          </p:cNvSpPr>
          <p:nvPr>
            <p:ph type="body" sz="quarter" idx="22" hasCustomPrompt="1"/>
          </p:nvPr>
        </p:nvSpPr>
        <p:spPr>
          <a:xfrm>
            <a:off x="2637391"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Oval 51"/>
          <p:cNvSpPr/>
          <p:nvPr userDrawn="1"/>
        </p:nvSpPr>
        <p:spPr>
          <a:xfrm>
            <a:off x="4894505" y="1625800"/>
            <a:ext cx="1521994" cy="15219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Picture Placeholder 7"/>
          <p:cNvSpPr>
            <a:spLocks noGrp="1"/>
          </p:cNvSpPr>
          <p:nvPr>
            <p:ph type="pic" sz="quarter" idx="23" hasCustomPrompt="1"/>
          </p:nvPr>
        </p:nvSpPr>
        <p:spPr>
          <a:xfrm>
            <a:off x="5019215"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4744470"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55" name="Text Placeholder 3"/>
          <p:cNvSpPr>
            <a:spLocks noGrp="1"/>
          </p:cNvSpPr>
          <p:nvPr>
            <p:ph type="body" sz="quarter" idx="25" hasCustomPrompt="1"/>
          </p:nvPr>
        </p:nvSpPr>
        <p:spPr>
          <a:xfrm>
            <a:off x="4744470"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Oval 60"/>
          <p:cNvSpPr/>
          <p:nvPr userDrawn="1"/>
        </p:nvSpPr>
        <p:spPr>
          <a:xfrm>
            <a:off x="6996229" y="1625800"/>
            <a:ext cx="1521994" cy="152199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Picture Placeholder 7"/>
          <p:cNvSpPr>
            <a:spLocks noGrp="1"/>
          </p:cNvSpPr>
          <p:nvPr>
            <p:ph type="pic" sz="quarter" idx="26" hasCustomPrompt="1"/>
          </p:nvPr>
        </p:nvSpPr>
        <p:spPr>
          <a:xfrm>
            <a:off x="7120939"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6846194"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64" name="Text Placeholder 3"/>
          <p:cNvSpPr>
            <a:spLocks noGrp="1"/>
          </p:cNvSpPr>
          <p:nvPr>
            <p:ph type="body" sz="quarter" idx="28" hasCustomPrompt="1"/>
          </p:nvPr>
        </p:nvSpPr>
        <p:spPr>
          <a:xfrm>
            <a:off x="6846194"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16666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Diamond 47"/>
          <p:cNvSpPr/>
          <p:nvPr userDrawn="1"/>
        </p:nvSpPr>
        <p:spPr>
          <a:xfrm>
            <a:off x="390525" y="1625800"/>
            <a:ext cx="1521994" cy="1521994"/>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Picture Placeholder 7"/>
          <p:cNvSpPr>
            <a:spLocks noGrp="1"/>
          </p:cNvSpPr>
          <p:nvPr>
            <p:ph type="pic" sz="quarter" idx="19" hasCustomPrompt="1"/>
          </p:nvPr>
        </p:nvSpPr>
        <p:spPr>
          <a:xfrm>
            <a:off x="5152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443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29" name="Text Placeholder 3"/>
          <p:cNvSpPr>
            <a:spLocks noGrp="1"/>
          </p:cNvSpPr>
          <p:nvPr>
            <p:ph type="body" sz="quarter" idx="17" hasCustomPrompt="1"/>
          </p:nvPr>
        </p:nvSpPr>
        <p:spPr>
          <a:xfrm>
            <a:off x="4443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Diamond 34"/>
          <p:cNvSpPr/>
          <p:nvPr userDrawn="1"/>
        </p:nvSpPr>
        <p:spPr>
          <a:xfrm>
            <a:off x="2143125" y="1625800"/>
            <a:ext cx="1521994" cy="1521994"/>
          </a:xfrm>
          <a:prstGeom prst="diamon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Picture Placeholder 7"/>
          <p:cNvSpPr>
            <a:spLocks noGrp="1"/>
          </p:cNvSpPr>
          <p:nvPr>
            <p:ph type="pic" sz="quarter" idx="20" hasCustomPrompt="1"/>
          </p:nvPr>
        </p:nvSpPr>
        <p:spPr>
          <a:xfrm>
            <a:off x="226783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196924" y="3239772"/>
            <a:ext cx="1414396"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40" name="Text Placeholder 3"/>
          <p:cNvSpPr>
            <a:spLocks noGrp="1"/>
          </p:cNvSpPr>
          <p:nvPr>
            <p:ph type="body" sz="quarter" idx="22" hasCustomPrompt="1"/>
          </p:nvPr>
        </p:nvSpPr>
        <p:spPr>
          <a:xfrm>
            <a:off x="2196924" y="3520723"/>
            <a:ext cx="1414396"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Diamond 51"/>
          <p:cNvSpPr/>
          <p:nvPr userDrawn="1"/>
        </p:nvSpPr>
        <p:spPr>
          <a:xfrm>
            <a:off x="3867150" y="1625800"/>
            <a:ext cx="1521994" cy="152199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Picture Placeholder 7"/>
          <p:cNvSpPr>
            <a:spLocks noGrp="1"/>
          </p:cNvSpPr>
          <p:nvPr>
            <p:ph type="pic" sz="quarter" idx="23" hasCustomPrompt="1"/>
          </p:nvPr>
        </p:nvSpPr>
        <p:spPr>
          <a:xfrm>
            <a:off x="399186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392094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5" name="Text Placeholder 3"/>
          <p:cNvSpPr>
            <a:spLocks noGrp="1"/>
          </p:cNvSpPr>
          <p:nvPr>
            <p:ph type="body" sz="quarter" idx="25" hasCustomPrompt="1"/>
          </p:nvPr>
        </p:nvSpPr>
        <p:spPr>
          <a:xfrm>
            <a:off x="392094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Diamond 60"/>
          <p:cNvSpPr/>
          <p:nvPr userDrawn="1"/>
        </p:nvSpPr>
        <p:spPr>
          <a:xfrm>
            <a:off x="5562600" y="1625800"/>
            <a:ext cx="1521994" cy="1521994"/>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Picture Placeholder 7"/>
          <p:cNvSpPr>
            <a:spLocks noGrp="1"/>
          </p:cNvSpPr>
          <p:nvPr>
            <p:ph type="pic" sz="quarter" idx="26" hasCustomPrompt="1"/>
          </p:nvPr>
        </p:nvSpPr>
        <p:spPr>
          <a:xfrm>
            <a:off x="5687310"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5616399"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64" name="Text Placeholder 3"/>
          <p:cNvSpPr>
            <a:spLocks noGrp="1"/>
          </p:cNvSpPr>
          <p:nvPr>
            <p:ph type="body" sz="quarter" idx="28" hasCustomPrompt="1"/>
          </p:nvPr>
        </p:nvSpPr>
        <p:spPr>
          <a:xfrm>
            <a:off x="5616399"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6" name="Diamond 45"/>
          <p:cNvSpPr/>
          <p:nvPr userDrawn="1"/>
        </p:nvSpPr>
        <p:spPr>
          <a:xfrm>
            <a:off x="7238115" y="1625800"/>
            <a:ext cx="1521994" cy="1521994"/>
          </a:xfrm>
          <a:prstGeom prst="diamond">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Picture Placeholder 7"/>
          <p:cNvSpPr>
            <a:spLocks noGrp="1"/>
          </p:cNvSpPr>
          <p:nvPr>
            <p:ph type="pic" sz="quarter" idx="29" hasCustomPrompt="1"/>
          </p:nvPr>
        </p:nvSpPr>
        <p:spPr>
          <a:xfrm>
            <a:off x="7362825" y="1750510"/>
            <a:ext cx="1272574" cy="1272574"/>
          </a:xfrm>
          <a:prstGeom prst="diamond">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0" name="Text Placeholder 3"/>
          <p:cNvSpPr>
            <a:spLocks noGrp="1"/>
          </p:cNvSpPr>
          <p:nvPr>
            <p:ph type="body" sz="quarter" idx="30" hasCustomPrompt="1"/>
          </p:nvPr>
        </p:nvSpPr>
        <p:spPr>
          <a:xfrm>
            <a:off x="7291914" y="3239772"/>
            <a:ext cx="1414396"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a:t>
            </a:r>
          </a:p>
        </p:txBody>
      </p:sp>
      <p:sp>
        <p:nvSpPr>
          <p:cNvPr id="51" name="Text Placeholder 3"/>
          <p:cNvSpPr>
            <a:spLocks noGrp="1"/>
          </p:cNvSpPr>
          <p:nvPr>
            <p:ph type="body" sz="quarter" idx="31" hasCustomPrompt="1"/>
          </p:nvPr>
        </p:nvSpPr>
        <p:spPr>
          <a:xfrm>
            <a:off x="7291914" y="3520723"/>
            <a:ext cx="1414396"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17840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fltVal val="0"/>
                                          </p:val>
                                        </p:tav>
                                        <p:tav tm="100000">
                                          <p:val>
                                            <p:strVal val="#ppt_w"/>
                                          </p:val>
                                        </p:tav>
                                      </p:tavLst>
                                    </p:anim>
                                    <p:anim calcmode="lin" valueType="num">
                                      <p:cBhvr>
                                        <p:cTn id="104" dur="500" fill="hold"/>
                                        <p:tgtEl>
                                          <p:spTgt spid="46"/>
                                        </p:tgtEl>
                                        <p:attrNameLst>
                                          <p:attrName>ppt_h</p:attrName>
                                        </p:attrNameLst>
                                      </p:cBhvr>
                                      <p:tavLst>
                                        <p:tav tm="0">
                                          <p:val>
                                            <p:fltVal val="0"/>
                                          </p:val>
                                        </p:tav>
                                        <p:tav tm="100000">
                                          <p:val>
                                            <p:strVal val="#ppt_h"/>
                                          </p:val>
                                        </p:tav>
                                      </p:tavLst>
                                    </p:anim>
                                    <p:animEffect transition="in" filter="fade">
                                      <p:cBhvr>
                                        <p:cTn id="105" dur="500"/>
                                        <p:tgtEl>
                                          <p:spTgt spid="46"/>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50">
                                            <p:txEl>
                                              <p:pRg st="0" end="0"/>
                                            </p:txEl>
                                          </p:spTgt>
                                        </p:tgtEl>
                                        <p:attrNameLst>
                                          <p:attrName>style.visibility</p:attrName>
                                        </p:attrNameLst>
                                      </p:cBhvr>
                                      <p:to>
                                        <p:strVal val="visible"/>
                                      </p:to>
                                    </p:set>
                                    <p:anim calcmode="lin" valueType="num">
                                      <p:cBhvr>
                                        <p:cTn id="115"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50">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51">
                                            <p:txEl>
                                              <p:pRg st="0" end="0"/>
                                            </p:txEl>
                                          </p:spTgt>
                                        </p:tgtEl>
                                        <p:attrNameLst>
                                          <p:attrName>style.visibility</p:attrName>
                                        </p:attrNameLst>
                                      </p:cBhvr>
                                      <p:to>
                                        <p:strVal val="visible"/>
                                      </p:to>
                                    </p:set>
                                    <p:anim calcmode="lin" valueType="num">
                                      <p:cBhvr>
                                        <p:cTn id="121"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P spid="46" grpId="0" animBg="1"/>
      <p:bldP spid="47"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7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userDrawn="1"/>
        </p:nvSpPr>
        <p:spPr>
          <a:xfrm>
            <a:off x="837797" y="1314346"/>
            <a:ext cx="1276750" cy="1276750"/>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Oval 47"/>
          <p:cNvSpPr/>
          <p:nvPr userDrawn="1"/>
        </p:nvSpPr>
        <p:spPr>
          <a:xfrm>
            <a:off x="7019525" y="1314346"/>
            <a:ext cx="1276750" cy="1276750"/>
          </a:xfrm>
          <a:prstGeom prst="ellipse">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72" name="Picture Placeholder 7"/>
          <p:cNvSpPr>
            <a:spLocks noGrp="1"/>
          </p:cNvSpPr>
          <p:nvPr>
            <p:ph type="pic" sz="quarter" idx="15" hasCustomPrompt="1"/>
          </p:nvPr>
        </p:nvSpPr>
        <p:spPr>
          <a:xfrm>
            <a:off x="7093711" y="1388532"/>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Oval 77"/>
          <p:cNvSpPr/>
          <p:nvPr userDrawn="1"/>
        </p:nvSpPr>
        <p:spPr>
          <a:xfrm>
            <a:off x="837797" y="3082190"/>
            <a:ext cx="1276750" cy="1276750"/>
          </a:xfrm>
          <a:prstGeom prst="ellipse">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96" name="Picture Placeholder 7"/>
          <p:cNvSpPr>
            <a:spLocks noGrp="1"/>
          </p:cNvSpPr>
          <p:nvPr>
            <p:ph type="pic" sz="quarter" idx="14" hasCustomPrompt="1"/>
          </p:nvPr>
        </p:nvSpPr>
        <p:spPr>
          <a:xfrm>
            <a:off x="911983"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Oval 104"/>
          <p:cNvSpPr/>
          <p:nvPr userDrawn="1"/>
        </p:nvSpPr>
        <p:spPr>
          <a:xfrm>
            <a:off x="7019525" y="3082190"/>
            <a:ext cx="1276750" cy="1276750"/>
          </a:xfrm>
          <a:prstGeom prst="ellipse">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116" name="Picture Placeholder 7"/>
          <p:cNvSpPr>
            <a:spLocks noGrp="1"/>
          </p:cNvSpPr>
          <p:nvPr>
            <p:ph type="pic" sz="quarter" idx="16" hasCustomPrompt="1"/>
          </p:nvPr>
        </p:nvSpPr>
        <p:spPr>
          <a:xfrm>
            <a:off x="7093711" y="3156376"/>
            <a:ext cx="1128378" cy="1128378"/>
          </a:xfrm>
          <a:prstGeom prst="ellipse">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319781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8_Image Layouts">
    <p:spTree>
      <p:nvGrpSpPr>
        <p:cNvPr id="1" name=""/>
        <p:cNvGrpSpPr/>
        <p:nvPr/>
      </p:nvGrpSpPr>
      <p:grpSpPr>
        <a:xfrm>
          <a:off x="0" y="0"/>
          <a:ext cx="0" cy="0"/>
          <a:chOff x="0" y="0"/>
          <a:chExt cx="0" cy="0"/>
        </a:xfrm>
      </p:grpSpPr>
      <p:sp>
        <p:nvSpPr>
          <p:cNvPr id="8" name="Rounded Rectangle 7"/>
          <p:cNvSpPr/>
          <p:nvPr userDrawn="1"/>
        </p:nvSpPr>
        <p:spPr>
          <a:xfrm rot="16200000">
            <a:off x="1727078"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ounded Rectangle 8"/>
          <p:cNvSpPr/>
          <p:nvPr userDrawn="1"/>
        </p:nvSpPr>
        <p:spPr>
          <a:xfrm>
            <a:off x="837797" y="1314346"/>
            <a:ext cx="1276750" cy="1276750"/>
          </a:xfrm>
          <a:prstGeom prst="round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10" name="Text Placeholder 3"/>
          <p:cNvSpPr>
            <a:spLocks noGrp="1"/>
          </p:cNvSpPr>
          <p:nvPr userDrawn="1">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userDrawn="1">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911983"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2285587" y="1396080"/>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3" name="Text Placeholder 3"/>
          <p:cNvSpPr>
            <a:spLocks noGrp="1"/>
          </p:cNvSpPr>
          <p:nvPr>
            <p:ph type="body" sz="quarter" idx="18" hasCustomPrompt="1"/>
          </p:nvPr>
        </p:nvSpPr>
        <p:spPr>
          <a:xfrm>
            <a:off x="2285587" y="1618759"/>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4" name="Text Placeholder 3"/>
          <p:cNvSpPr>
            <a:spLocks noGrp="1"/>
          </p:cNvSpPr>
          <p:nvPr>
            <p:ph type="body" sz="half" idx="19" hasCustomPrompt="1"/>
          </p:nvPr>
        </p:nvSpPr>
        <p:spPr>
          <a:xfrm>
            <a:off x="2270762" y="1824714"/>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7" name="Rounded Rectangle 46"/>
          <p:cNvSpPr/>
          <p:nvPr userDrawn="1"/>
        </p:nvSpPr>
        <p:spPr>
          <a:xfrm rot="5400000" flipH="1">
            <a:off x="5824140" y="56591"/>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ounded Rectangle 47"/>
          <p:cNvSpPr/>
          <p:nvPr userDrawn="1"/>
        </p:nvSpPr>
        <p:spPr>
          <a:xfrm>
            <a:off x="7019525" y="1314346"/>
            <a:ext cx="1276750" cy="1276750"/>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72" name="Picture Placeholder 7"/>
          <p:cNvSpPr>
            <a:spLocks noGrp="1"/>
          </p:cNvSpPr>
          <p:nvPr>
            <p:ph type="pic" sz="quarter" idx="15" hasCustomPrompt="1"/>
          </p:nvPr>
        </p:nvSpPr>
        <p:spPr>
          <a:xfrm>
            <a:off x="7093711" y="1388532"/>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5024975" y="1396080"/>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75" name="Text Placeholder 3"/>
          <p:cNvSpPr>
            <a:spLocks noGrp="1"/>
          </p:cNvSpPr>
          <p:nvPr>
            <p:ph type="body" sz="quarter" idx="21" hasCustomPrompt="1"/>
          </p:nvPr>
        </p:nvSpPr>
        <p:spPr>
          <a:xfrm>
            <a:off x="5024975" y="1618759"/>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76" name="Text Placeholder 3"/>
          <p:cNvSpPr>
            <a:spLocks noGrp="1"/>
          </p:cNvSpPr>
          <p:nvPr>
            <p:ph type="body" sz="half" idx="22" hasCustomPrompt="1"/>
          </p:nvPr>
        </p:nvSpPr>
        <p:spPr>
          <a:xfrm>
            <a:off x="5010150" y="1824714"/>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77" name="Rounded Rectangle 76"/>
          <p:cNvSpPr/>
          <p:nvPr userDrawn="1"/>
        </p:nvSpPr>
        <p:spPr>
          <a:xfrm rot="16200000">
            <a:off x="1727078"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Rounded Rectangle 77"/>
          <p:cNvSpPr/>
          <p:nvPr userDrawn="1"/>
        </p:nvSpPr>
        <p:spPr>
          <a:xfrm>
            <a:off x="837797" y="3082190"/>
            <a:ext cx="1276750" cy="1276750"/>
          </a:xfrm>
          <a:prstGeom prst="roundRect">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96" name="Picture Placeholder 7"/>
          <p:cNvSpPr>
            <a:spLocks noGrp="1"/>
          </p:cNvSpPr>
          <p:nvPr>
            <p:ph type="pic" sz="quarter" idx="14" hasCustomPrompt="1"/>
          </p:nvPr>
        </p:nvSpPr>
        <p:spPr>
          <a:xfrm>
            <a:off x="911983"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2285587" y="3147016"/>
            <a:ext cx="1822064" cy="227729"/>
          </a:xfrm>
          <a:prstGeom prst="rect">
            <a:avLst/>
          </a:prstGeom>
        </p:spPr>
        <p:txBody>
          <a:bodyPr lIns="0" tIns="0" rIns="0" bIns="0" anchor="ctr"/>
          <a:lstStyle>
            <a:lvl1pPr marL="0" indent="0" algn="l">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99" name="Text Placeholder 3"/>
          <p:cNvSpPr>
            <a:spLocks noGrp="1"/>
          </p:cNvSpPr>
          <p:nvPr>
            <p:ph type="body" sz="quarter" idx="24" hasCustomPrompt="1"/>
          </p:nvPr>
        </p:nvSpPr>
        <p:spPr>
          <a:xfrm>
            <a:off x="2285587" y="3369695"/>
            <a:ext cx="1822064" cy="189736"/>
          </a:xfrm>
          <a:prstGeom prst="rect">
            <a:avLst/>
          </a:prstGeom>
        </p:spPr>
        <p:txBody>
          <a:bodyPr lIns="0" tIns="0" rIns="0" bIns="0" anchor="ctr"/>
          <a:lstStyle>
            <a:lvl1pPr marL="0" indent="0" algn="l">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00" name="Text Placeholder 3"/>
          <p:cNvSpPr>
            <a:spLocks noGrp="1"/>
          </p:cNvSpPr>
          <p:nvPr>
            <p:ph type="body" sz="half" idx="25" hasCustomPrompt="1"/>
          </p:nvPr>
        </p:nvSpPr>
        <p:spPr>
          <a:xfrm>
            <a:off x="2270762" y="3575650"/>
            <a:ext cx="1844038" cy="580607"/>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104" name="Rounded Rectangle 103"/>
          <p:cNvSpPr/>
          <p:nvPr userDrawn="1"/>
        </p:nvSpPr>
        <p:spPr>
          <a:xfrm rot="5400000" flipH="1">
            <a:off x="5824140" y="1824435"/>
            <a:ext cx="1592782" cy="3792262"/>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Rounded Rectangle 104"/>
          <p:cNvSpPr/>
          <p:nvPr userDrawn="1"/>
        </p:nvSpPr>
        <p:spPr>
          <a:xfrm>
            <a:off x="7019525" y="3082190"/>
            <a:ext cx="1276750" cy="1276750"/>
          </a:xfrm>
          <a:prstGeom prst="roundRect">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sz="1400">
              <a:solidFill>
                <a:srgbClr val="FFFFFF"/>
              </a:solidFill>
            </a:endParaRPr>
          </a:p>
        </p:txBody>
      </p:sp>
      <p:sp>
        <p:nvSpPr>
          <p:cNvPr id="116" name="Picture Placeholder 7"/>
          <p:cNvSpPr>
            <a:spLocks noGrp="1"/>
          </p:cNvSpPr>
          <p:nvPr>
            <p:ph type="pic" sz="quarter" idx="16" hasCustomPrompt="1"/>
          </p:nvPr>
        </p:nvSpPr>
        <p:spPr>
          <a:xfrm>
            <a:off x="7093711" y="3156376"/>
            <a:ext cx="1128378" cy="1128378"/>
          </a:xfrm>
          <a:prstGeom prst="roundRect">
            <a:avLst/>
          </a:prstGeom>
          <a:solidFill>
            <a:schemeClr val="tx2">
              <a:lumMod val="10000"/>
              <a:lumOff val="90000"/>
            </a:schemeClr>
          </a:solidFill>
          <a:ln w="19050">
            <a:noFill/>
          </a:ln>
          <a:effectLst/>
        </p:spPr>
        <p:txBody>
          <a:bodyPr lIns="0" tIns="91440" rIns="0" bIns="91440" anchor="b"/>
          <a:lstStyle>
            <a:lvl1pPr algn="ctr" rtl="0">
              <a:buNone/>
              <a:defRPr sz="800">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5024975" y="3147016"/>
            <a:ext cx="1822064" cy="227729"/>
          </a:xfrm>
          <a:prstGeom prst="rect">
            <a:avLst/>
          </a:prstGeom>
        </p:spPr>
        <p:txBody>
          <a:bodyPr lIns="0" tIns="0" rIns="0" bIns="0" anchor="ctr"/>
          <a:lstStyle>
            <a:lvl1pPr marL="0" indent="0" algn="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5024975" y="3369695"/>
            <a:ext cx="1822064" cy="189736"/>
          </a:xfrm>
          <a:prstGeom prst="rect">
            <a:avLst/>
          </a:prstGeom>
        </p:spPr>
        <p:txBody>
          <a:bodyPr lIns="0" tIns="0" rIns="0" bIns="0" anchor="ctr"/>
          <a:lstStyle>
            <a:lvl1pPr marL="0" indent="0" algn="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119" name="Text Placeholder 3"/>
          <p:cNvSpPr>
            <a:spLocks noGrp="1"/>
          </p:cNvSpPr>
          <p:nvPr>
            <p:ph type="body" sz="half" idx="28" hasCustomPrompt="1"/>
          </p:nvPr>
        </p:nvSpPr>
        <p:spPr>
          <a:xfrm>
            <a:off x="5010150" y="3575650"/>
            <a:ext cx="1844038" cy="580607"/>
          </a:xfrm>
          <a:prstGeom prst="rect">
            <a:avLst/>
          </a:prstGeom>
        </p:spPr>
        <p:txBody>
          <a:bodyPr wrap="square" lIns="0" tIns="0" rIns="0" bIns="0" anchor="t">
            <a:noAutofit/>
          </a:bodyPr>
          <a:lstStyle>
            <a:lvl1pPr marL="0" indent="0" algn="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smtClean="0">
                <a:solidFill>
                  <a:schemeClr val="tx1">
                    <a:lumMod val="50000"/>
                    <a:lumOff val="50000"/>
                  </a:schemeClr>
                </a:solidFill>
              </a:rPr>
              <a:t>Add your Description here</a:t>
            </a: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Tree>
    <p:extLst>
      <p:ext uri="{BB962C8B-B14F-4D97-AF65-F5344CB8AC3E}">
        <p14:creationId xmlns:p14="http://schemas.microsoft.com/office/powerpoint/2010/main" val="3753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7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925053"/>
            <a:ext cx="9144000" cy="3218447"/>
          </a:xfrm>
          <a:prstGeom prst="rect">
            <a:avLst/>
          </a:prstGeom>
          <a:solidFill>
            <a:schemeClr val="tx2">
              <a:lumMod val="10000"/>
              <a:lumOff val="90000"/>
            </a:schemeClr>
          </a:solidFill>
          <a:ln w="19050">
            <a:noFill/>
          </a:ln>
        </p:spPr>
        <p:txBody>
          <a:bodyPr lIns="0" tIns="91440" rIns="0" bIns="64008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4"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2" name="Picture Placeholder 7"/>
          <p:cNvSpPr>
            <a:spLocks noGrp="1"/>
          </p:cNvSpPr>
          <p:nvPr>
            <p:ph type="pic" sz="quarter" idx="11" hasCustomPrompt="1"/>
          </p:nvPr>
        </p:nvSpPr>
        <p:spPr>
          <a:xfrm>
            <a:off x="3862219" y="1219400"/>
            <a:ext cx="1411224" cy="1411224"/>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3" hasCustomPrompt="1"/>
          </p:nvPr>
        </p:nvSpPr>
        <p:spPr>
          <a:xfrm>
            <a:off x="414770" y="1219400"/>
            <a:ext cx="1411224" cy="1411224"/>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14" name="Picture Placeholder 7"/>
          <p:cNvSpPr>
            <a:spLocks noGrp="1"/>
          </p:cNvSpPr>
          <p:nvPr>
            <p:ph type="pic" sz="quarter" idx="14" hasCustomPrompt="1"/>
          </p:nvPr>
        </p:nvSpPr>
        <p:spPr>
          <a:xfrm>
            <a:off x="2138495" y="1219400"/>
            <a:ext cx="1411224" cy="1411224"/>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15" name="Picture Placeholder 7"/>
          <p:cNvSpPr>
            <a:spLocks noGrp="1"/>
          </p:cNvSpPr>
          <p:nvPr>
            <p:ph type="pic" sz="quarter" idx="15" hasCustomPrompt="1"/>
          </p:nvPr>
        </p:nvSpPr>
        <p:spPr>
          <a:xfrm>
            <a:off x="7357289" y="1219400"/>
            <a:ext cx="1411224" cy="1411224"/>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16" name="Picture Placeholder 7"/>
          <p:cNvSpPr>
            <a:spLocks noGrp="1"/>
          </p:cNvSpPr>
          <p:nvPr>
            <p:ph type="pic" sz="quarter" idx="16" hasCustomPrompt="1"/>
          </p:nvPr>
        </p:nvSpPr>
        <p:spPr>
          <a:xfrm>
            <a:off x="5609754" y="1219400"/>
            <a:ext cx="1411224" cy="1411224"/>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19" name="Text Placeholder 3"/>
          <p:cNvSpPr>
            <a:spLocks noGrp="1"/>
          </p:cNvSpPr>
          <p:nvPr>
            <p:ph type="body" sz="quarter" idx="17" hasCustomPrompt="1"/>
          </p:nvPr>
        </p:nvSpPr>
        <p:spPr>
          <a:xfrm>
            <a:off x="363838" y="2823520"/>
            <a:ext cx="1513088"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0" name="Text Placeholder 3"/>
          <p:cNvSpPr>
            <a:spLocks noGrp="1"/>
          </p:cNvSpPr>
          <p:nvPr>
            <p:ph type="body" sz="quarter" idx="18" hasCustomPrompt="1"/>
          </p:nvPr>
        </p:nvSpPr>
        <p:spPr>
          <a:xfrm>
            <a:off x="363838" y="3104471"/>
            <a:ext cx="1513088" cy="233531"/>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1" name="Text Placeholder 3"/>
          <p:cNvSpPr>
            <a:spLocks noGrp="1"/>
          </p:cNvSpPr>
          <p:nvPr>
            <p:ph type="body" sz="quarter" idx="19" hasCustomPrompt="1"/>
          </p:nvPr>
        </p:nvSpPr>
        <p:spPr>
          <a:xfrm>
            <a:off x="2087562" y="2823520"/>
            <a:ext cx="1513088"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2" name="Text Placeholder 3"/>
          <p:cNvSpPr>
            <a:spLocks noGrp="1"/>
          </p:cNvSpPr>
          <p:nvPr>
            <p:ph type="body" sz="quarter" idx="20" hasCustomPrompt="1"/>
          </p:nvPr>
        </p:nvSpPr>
        <p:spPr>
          <a:xfrm>
            <a:off x="2087562" y="3104471"/>
            <a:ext cx="1513088" cy="233531"/>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3" name="Text Placeholder 3"/>
          <p:cNvSpPr>
            <a:spLocks noGrp="1"/>
          </p:cNvSpPr>
          <p:nvPr>
            <p:ph type="body" sz="quarter" idx="21" hasCustomPrompt="1"/>
          </p:nvPr>
        </p:nvSpPr>
        <p:spPr>
          <a:xfrm>
            <a:off x="3811287" y="2823520"/>
            <a:ext cx="1513088"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4" name="Text Placeholder 3"/>
          <p:cNvSpPr>
            <a:spLocks noGrp="1"/>
          </p:cNvSpPr>
          <p:nvPr>
            <p:ph type="body" sz="quarter" idx="22" hasCustomPrompt="1"/>
          </p:nvPr>
        </p:nvSpPr>
        <p:spPr>
          <a:xfrm>
            <a:off x="3811287" y="3104471"/>
            <a:ext cx="1513088" cy="233531"/>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5" name="Text Placeholder 3"/>
          <p:cNvSpPr>
            <a:spLocks noGrp="1"/>
          </p:cNvSpPr>
          <p:nvPr>
            <p:ph type="body" sz="quarter" idx="23" hasCustomPrompt="1"/>
          </p:nvPr>
        </p:nvSpPr>
        <p:spPr>
          <a:xfrm>
            <a:off x="5558822" y="2823520"/>
            <a:ext cx="1513088"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6" name="Text Placeholder 3"/>
          <p:cNvSpPr>
            <a:spLocks noGrp="1"/>
          </p:cNvSpPr>
          <p:nvPr>
            <p:ph type="body" sz="quarter" idx="24" hasCustomPrompt="1"/>
          </p:nvPr>
        </p:nvSpPr>
        <p:spPr>
          <a:xfrm>
            <a:off x="5558822" y="3104471"/>
            <a:ext cx="1513088" cy="233531"/>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8" name="Text Placeholder 3"/>
          <p:cNvSpPr>
            <a:spLocks noGrp="1"/>
          </p:cNvSpPr>
          <p:nvPr>
            <p:ph type="body" sz="quarter" idx="25" hasCustomPrompt="1"/>
          </p:nvPr>
        </p:nvSpPr>
        <p:spPr>
          <a:xfrm>
            <a:off x="7306357" y="2823520"/>
            <a:ext cx="1513088"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9" name="Text Placeholder 3"/>
          <p:cNvSpPr>
            <a:spLocks noGrp="1"/>
          </p:cNvSpPr>
          <p:nvPr>
            <p:ph type="body" sz="quarter" idx="26" hasCustomPrompt="1"/>
          </p:nvPr>
        </p:nvSpPr>
        <p:spPr>
          <a:xfrm>
            <a:off x="7306357" y="3104471"/>
            <a:ext cx="1513088" cy="233531"/>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1732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p:cTn id="13"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9">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p:cTn id="19"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0">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 calcmode="lin" valueType="num">
                                      <p:cBhvr>
                                        <p:cTn id="31"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21">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p:cTn id="3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22">
                                            <p:txEl>
                                              <p:pRg st="0" end="0"/>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p:cTn id="49"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23">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p:cTn id="5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4">
                                            <p:txEl>
                                              <p:pRg st="0" end="0"/>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 calcmode="lin" valueType="num">
                                      <p:cBhvr>
                                        <p:cTn id="6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5">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p:cTn id="7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26">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28">
                                            <p:txEl>
                                              <p:pRg st="0" end="0"/>
                                            </p:txEl>
                                          </p:spTgt>
                                        </p:tgtEl>
                                        <p:attrNameLst>
                                          <p:attrName>style.visibility</p:attrName>
                                        </p:attrNameLst>
                                      </p:cBhvr>
                                      <p:to>
                                        <p:strVal val="visible"/>
                                      </p:to>
                                    </p:set>
                                    <p:anim calcmode="lin" valueType="num">
                                      <p:cBhvr>
                                        <p:cTn id="85"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28">
                                            <p:txEl>
                                              <p:pRg st="0" end="0"/>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 calcmode="lin" valueType="num">
                                      <p:cBhvr>
                                        <p:cTn id="9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build="p">
        <p:tmplLst>
          <p:tmpl lvl="1">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6_Image Layouts">
    <p:spTree>
      <p:nvGrpSpPr>
        <p:cNvPr id="1" name=""/>
        <p:cNvGrpSpPr/>
        <p:nvPr/>
      </p:nvGrpSpPr>
      <p:grpSpPr>
        <a:xfrm>
          <a:off x="0" y="0"/>
          <a:ext cx="0" cy="0"/>
          <a:chOff x="0" y="0"/>
          <a:chExt cx="0" cy="0"/>
        </a:xfrm>
      </p:grpSpPr>
      <p:sp>
        <p:nvSpPr>
          <p:cNvPr id="14" name="Rounded Rectangle 13"/>
          <p:cNvSpPr/>
          <p:nvPr userDrawn="1"/>
        </p:nvSpPr>
        <p:spPr>
          <a:xfrm>
            <a:off x="383286" y="11525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ounded Rectangle 15"/>
          <p:cNvSpPr/>
          <p:nvPr userDrawn="1"/>
        </p:nvSpPr>
        <p:spPr>
          <a:xfrm>
            <a:off x="2087690" y="11525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ounded Rectangle 16"/>
          <p:cNvSpPr/>
          <p:nvPr userDrawn="1"/>
        </p:nvSpPr>
        <p:spPr>
          <a:xfrm>
            <a:off x="3792093" y="11525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ounded Rectangle 17"/>
          <p:cNvSpPr/>
          <p:nvPr userDrawn="1"/>
        </p:nvSpPr>
        <p:spPr>
          <a:xfrm>
            <a:off x="7200900" y="11525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ounded Rectangle 18"/>
          <p:cNvSpPr/>
          <p:nvPr userDrawn="1"/>
        </p:nvSpPr>
        <p:spPr>
          <a:xfrm>
            <a:off x="5496497" y="11525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ounded Rectangle 19"/>
          <p:cNvSpPr/>
          <p:nvPr userDrawn="1"/>
        </p:nvSpPr>
        <p:spPr>
          <a:xfrm>
            <a:off x="383286" y="29054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ounded Rectangle 20"/>
          <p:cNvSpPr/>
          <p:nvPr userDrawn="1"/>
        </p:nvSpPr>
        <p:spPr>
          <a:xfrm>
            <a:off x="2087690" y="29054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ounded Rectangle 21"/>
          <p:cNvSpPr/>
          <p:nvPr userDrawn="1"/>
        </p:nvSpPr>
        <p:spPr>
          <a:xfrm>
            <a:off x="3792093" y="29054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ounded Rectangle 22"/>
          <p:cNvSpPr/>
          <p:nvPr userDrawn="1"/>
        </p:nvSpPr>
        <p:spPr>
          <a:xfrm>
            <a:off x="7200900" y="29054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ounded Rectangle 23"/>
          <p:cNvSpPr/>
          <p:nvPr userDrawn="1"/>
        </p:nvSpPr>
        <p:spPr>
          <a:xfrm>
            <a:off x="5496497" y="2905425"/>
            <a:ext cx="1552194" cy="1621155"/>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4" name="Picture Placeholder 7"/>
          <p:cNvSpPr>
            <a:spLocks noGrp="1"/>
          </p:cNvSpPr>
          <p:nvPr>
            <p:ph type="pic" sz="quarter" idx="13" hasCustomPrompt="1"/>
          </p:nvPr>
        </p:nvSpPr>
        <p:spPr>
          <a:xfrm>
            <a:off x="663953" y="1270961"/>
            <a:ext cx="990860" cy="993190"/>
          </a:xfrm>
          <a:prstGeom prst="ellipse">
            <a:avLst/>
          </a:prstGeom>
          <a:solidFill>
            <a:schemeClr val="tx2">
              <a:lumMod val="10000"/>
              <a:lumOff val="90000"/>
            </a:schemeClr>
          </a:solidFill>
          <a:ln w="28575">
            <a:solidFill>
              <a:schemeClr val="accent1"/>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65" name="Picture Placeholder 7"/>
          <p:cNvSpPr>
            <a:spLocks noGrp="1"/>
          </p:cNvSpPr>
          <p:nvPr>
            <p:ph type="pic" sz="quarter" idx="14" hasCustomPrompt="1"/>
          </p:nvPr>
        </p:nvSpPr>
        <p:spPr>
          <a:xfrm>
            <a:off x="2368357" y="1270961"/>
            <a:ext cx="990860" cy="993190"/>
          </a:xfrm>
          <a:prstGeom prst="ellipse">
            <a:avLst/>
          </a:prstGeom>
          <a:solidFill>
            <a:schemeClr val="tx2">
              <a:lumMod val="10000"/>
              <a:lumOff val="90000"/>
            </a:schemeClr>
          </a:solidFill>
          <a:ln w="28575">
            <a:solidFill>
              <a:schemeClr val="accent2"/>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66" name="Picture Placeholder 7"/>
          <p:cNvSpPr>
            <a:spLocks noGrp="1"/>
          </p:cNvSpPr>
          <p:nvPr>
            <p:ph type="pic" sz="quarter" idx="15" hasCustomPrompt="1"/>
          </p:nvPr>
        </p:nvSpPr>
        <p:spPr>
          <a:xfrm>
            <a:off x="4072760" y="1270961"/>
            <a:ext cx="990860" cy="993190"/>
          </a:xfrm>
          <a:prstGeom prst="ellipse">
            <a:avLst/>
          </a:prstGeom>
          <a:solidFill>
            <a:schemeClr val="tx2">
              <a:lumMod val="10000"/>
              <a:lumOff val="90000"/>
            </a:schemeClr>
          </a:solidFill>
          <a:ln w="28575">
            <a:solidFill>
              <a:schemeClr val="accent3"/>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67" name="Picture Placeholder 7"/>
          <p:cNvSpPr>
            <a:spLocks noGrp="1"/>
          </p:cNvSpPr>
          <p:nvPr>
            <p:ph type="pic" sz="quarter" idx="16" hasCustomPrompt="1"/>
          </p:nvPr>
        </p:nvSpPr>
        <p:spPr>
          <a:xfrm>
            <a:off x="7481567" y="1270961"/>
            <a:ext cx="990860" cy="993190"/>
          </a:xfrm>
          <a:prstGeom prst="ellipse">
            <a:avLst/>
          </a:prstGeom>
          <a:solidFill>
            <a:schemeClr val="tx2">
              <a:lumMod val="10000"/>
              <a:lumOff val="90000"/>
            </a:schemeClr>
          </a:solidFill>
          <a:ln w="28575">
            <a:solidFill>
              <a:schemeClr val="accent5"/>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68" name="Picture Placeholder 7"/>
          <p:cNvSpPr>
            <a:spLocks noGrp="1"/>
          </p:cNvSpPr>
          <p:nvPr>
            <p:ph type="pic" sz="quarter" idx="17" hasCustomPrompt="1"/>
          </p:nvPr>
        </p:nvSpPr>
        <p:spPr>
          <a:xfrm>
            <a:off x="5777164" y="1270961"/>
            <a:ext cx="990860" cy="993190"/>
          </a:xfrm>
          <a:prstGeom prst="ellipse">
            <a:avLst/>
          </a:prstGeom>
          <a:solidFill>
            <a:schemeClr val="tx2">
              <a:lumMod val="10000"/>
              <a:lumOff val="90000"/>
            </a:schemeClr>
          </a:solidFill>
          <a:ln w="28575">
            <a:solidFill>
              <a:schemeClr val="accent4"/>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69" name="Picture Placeholder 7"/>
          <p:cNvSpPr>
            <a:spLocks noGrp="1"/>
          </p:cNvSpPr>
          <p:nvPr>
            <p:ph type="pic" sz="quarter" idx="18" hasCustomPrompt="1"/>
          </p:nvPr>
        </p:nvSpPr>
        <p:spPr>
          <a:xfrm>
            <a:off x="663953" y="3033486"/>
            <a:ext cx="990860" cy="993190"/>
          </a:xfrm>
          <a:prstGeom prst="ellipse">
            <a:avLst/>
          </a:prstGeom>
          <a:solidFill>
            <a:schemeClr val="tx2">
              <a:lumMod val="10000"/>
              <a:lumOff val="90000"/>
            </a:schemeClr>
          </a:solidFill>
          <a:ln w="28575">
            <a:solidFill>
              <a:schemeClr val="accent1"/>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70" name="Picture Placeholder 7"/>
          <p:cNvSpPr>
            <a:spLocks noGrp="1"/>
          </p:cNvSpPr>
          <p:nvPr>
            <p:ph type="pic" sz="quarter" idx="19" hasCustomPrompt="1"/>
          </p:nvPr>
        </p:nvSpPr>
        <p:spPr>
          <a:xfrm>
            <a:off x="2368357" y="3033486"/>
            <a:ext cx="990860" cy="993190"/>
          </a:xfrm>
          <a:prstGeom prst="ellipse">
            <a:avLst/>
          </a:prstGeom>
          <a:solidFill>
            <a:schemeClr val="tx2">
              <a:lumMod val="10000"/>
              <a:lumOff val="90000"/>
            </a:schemeClr>
          </a:solidFill>
          <a:ln w="28575">
            <a:solidFill>
              <a:schemeClr val="accent2"/>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71" name="Picture Placeholder 7"/>
          <p:cNvSpPr>
            <a:spLocks noGrp="1"/>
          </p:cNvSpPr>
          <p:nvPr>
            <p:ph type="pic" sz="quarter" idx="20" hasCustomPrompt="1"/>
          </p:nvPr>
        </p:nvSpPr>
        <p:spPr>
          <a:xfrm>
            <a:off x="4072760" y="3033486"/>
            <a:ext cx="990860" cy="993190"/>
          </a:xfrm>
          <a:prstGeom prst="ellipse">
            <a:avLst/>
          </a:prstGeom>
          <a:solidFill>
            <a:schemeClr val="tx2">
              <a:lumMod val="10000"/>
              <a:lumOff val="90000"/>
            </a:schemeClr>
          </a:solidFill>
          <a:ln w="28575">
            <a:solidFill>
              <a:schemeClr val="accent3"/>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72" name="Picture Placeholder 7"/>
          <p:cNvSpPr>
            <a:spLocks noGrp="1"/>
          </p:cNvSpPr>
          <p:nvPr>
            <p:ph type="pic" sz="quarter" idx="21" hasCustomPrompt="1"/>
          </p:nvPr>
        </p:nvSpPr>
        <p:spPr>
          <a:xfrm>
            <a:off x="7481567" y="3033486"/>
            <a:ext cx="990860" cy="993190"/>
          </a:xfrm>
          <a:prstGeom prst="ellipse">
            <a:avLst/>
          </a:prstGeom>
          <a:solidFill>
            <a:schemeClr val="tx2">
              <a:lumMod val="10000"/>
              <a:lumOff val="90000"/>
            </a:schemeClr>
          </a:solidFill>
          <a:ln w="28575">
            <a:solidFill>
              <a:schemeClr val="accent5"/>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73" name="Picture Placeholder 7"/>
          <p:cNvSpPr>
            <a:spLocks noGrp="1"/>
          </p:cNvSpPr>
          <p:nvPr>
            <p:ph type="pic" sz="quarter" idx="22" hasCustomPrompt="1"/>
          </p:nvPr>
        </p:nvSpPr>
        <p:spPr>
          <a:xfrm>
            <a:off x="5777164" y="3033486"/>
            <a:ext cx="990860" cy="993190"/>
          </a:xfrm>
          <a:prstGeom prst="ellipse">
            <a:avLst/>
          </a:prstGeom>
          <a:solidFill>
            <a:schemeClr val="tx2">
              <a:lumMod val="10000"/>
              <a:lumOff val="90000"/>
            </a:schemeClr>
          </a:solidFill>
          <a:ln w="28575">
            <a:solidFill>
              <a:schemeClr val="accent4"/>
            </a:solidFill>
          </a:ln>
          <a:effectLst/>
        </p:spPr>
        <p:txBody>
          <a:bodyPr lIns="0" tIns="91440" rIns="0" bIns="91440" anchor="b"/>
          <a:lstStyle>
            <a:lvl1pPr algn="ctr" rtl="0">
              <a:buNone/>
              <a:defRPr sz="700">
                <a:solidFill>
                  <a:schemeClr val="tx1">
                    <a:lumMod val="75000"/>
                    <a:lumOff val="25000"/>
                  </a:schemeClr>
                </a:solidFill>
              </a:defRPr>
            </a:lvl1pPr>
          </a:lstStyle>
          <a:p>
            <a:r>
              <a:rPr lang="en-US" dirty="0" smtClean="0"/>
              <a:t>Image Holder</a:t>
            </a:r>
            <a:endParaRPr lang="en-US" dirty="0"/>
          </a:p>
        </p:txBody>
      </p:sp>
      <p:sp>
        <p:nvSpPr>
          <p:cNvPr id="25" name="Text Placeholder 3"/>
          <p:cNvSpPr>
            <a:spLocks noGrp="1"/>
          </p:cNvSpPr>
          <p:nvPr>
            <p:ph type="body" sz="quarter" idx="23" hasCustomPrompt="1"/>
          </p:nvPr>
        </p:nvSpPr>
        <p:spPr>
          <a:xfrm>
            <a:off x="422392" y="2337474"/>
            <a:ext cx="1513088" cy="200762"/>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6" name="Text Placeholder 3"/>
          <p:cNvSpPr>
            <a:spLocks noGrp="1"/>
          </p:cNvSpPr>
          <p:nvPr>
            <p:ph type="body" sz="quarter" idx="24" hasCustomPrompt="1"/>
          </p:nvPr>
        </p:nvSpPr>
        <p:spPr>
          <a:xfrm>
            <a:off x="422392" y="2555933"/>
            <a:ext cx="1513088" cy="158592"/>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7" name="Text Placeholder 3"/>
          <p:cNvSpPr>
            <a:spLocks noGrp="1"/>
          </p:cNvSpPr>
          <p:nvPr>
            <p:ph type="body" sz="quarter" idx="25" hasCustomPrompt="1"/>
          </p:nvPr>
        </p:nvSpPr>
        <p:spPr>
          <a:xfrm>
            <a:off x="2087689" y="2337474"/>
            <a:ext cx="1513088" cy="200762"/>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28" name="Text Placeholder 3"/>
          <p:cNvSpPr>
            <a:spLocks noGrp="1"/>
          </p:cNvSpPr>
          <p:nvPr>
            <p:ph type="body" sz="quarter" idx="26" hasCustomPrompt="1"/>
          </p:nvPr>
        </p:nvSpPr>
        <p:spPr>
          <a:xfrm>
            <a:off x="2087689" y="2555933"/>
            <a:ext cx="1513088" cy="158592"/>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29" name="Text Placeholder 3"/>
          <p:cNvSpPr>
            <a:spLocks noGrp="1"/>
          </p:cNvSpPr>
          <p:nvPr>
            <p:ph type="body" sz="quarter" idx="27" hasCustomPrompt="1"/>
          </p:nvPr>
        </p:nvSpPr>
        <p:spPr>
          <a:xfrm>
            <a:off x="3831199" y="2337474"/>
            <a:ext cx="1513088" cy="200762"/>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30" name="Text Placeholder 3"/>
          <p:cNvSpPr>
            <a:spLocks noGrp="1"/>
          </p:cNvSpPr>
          <p:nvPr>
            <p:ph type="body" sz="quarter" idx="28" hasCustomPrompt="1"/>
          </p:nvPr>
        </p:nvSpPr>
        <p:spPr>
          <a:xfrm>
            <a:off x="3831199" y="2555933"/>
            <a:ext cx="1513088" cy="158592"/>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1" name="Text Placeholder 3"/>
          <p:cNvSpPr>
            <a:spLocks noGrp="1"/>
          </p:cNvSpPr>
          <p:nvPr>
            <p:ph type="body" sz="quarter" idx="29" hasCustomPrompt="1"/>
          </p:nvPr>
        </p:nvSpPr>
        <p:spPr>
          <a:xfrm>
            <a:off x="5493288" y="2337474"/>
            <a:ext cx="1513088" cy="200762"/>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32" name="Text Placeholder 3"/>
          <p:cNvSpPr>
            <a:spLocks noGrp="1"/>
          </p:cNvSpPr>
          <p:nvPr>
            <p:ph type="body" sz="quarter" idx="30" hasCustomPrompt="1"/>
          </p:nvPr>
        </p:nvSpPr>
        <p:spPr>
          <a:xfrm>
            <a:off x="5493288" y="2555933"/>
            <a:ext cx="1513088" cy="158592"/>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3" name="Text Placeholder 3"/>
          <p:cNvSpPr>
            <a:spLocks noGrp="1"/>
          </p:cNvSpPr>
          <p:nvPr>
            <p:ph type="body" sz="quarter" idx="31" hasCustomPrompt="1"/>
          </p:nvPr>
        </p:nvSpPr>
        <p:spPr>
          <a:xfrm>
            <a:off x="7217026" y="2337474"/>
            <a:ext cx="1513088" cy="200762"/>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34" name="Text Placeholder 3"/>
          <p:cNvSpPr>
            <a:spLocks noGrp="1"/>
          </p:cNvSpPr>
          <p:nvPr>
            <p:ph type="body" sz="quarter" idx="32" hasCustomPrompt="1"/>
          </p:nvPr>
        </p:nvSpPr>
        <p:spPr>
          <a:xfrm>
            <a:off x="7217026" y="2555933"/>
            <a:ext cx="1513088" cy="158592"/>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Text Placeholder 3"/>
          <p:cNvSpPr>
            <a:spLocks noGrp="1"/>
          </p:cNvSpPr>
          <p:nvPr>
            <p:ph type="body" sz="quarter" idx="33" hasCustomPrompt="1"/>
          </p:nvPr>
        </p:nvSpPr>
        <p:spPr>
          <a:xfrm>
            <a:off x="422392" y="4085450"/>
            <a:ext cx="1513088" cy="200762"/>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36" name="Text Placeholder 3"/>
          <p:cNvSpPr>
            <a:spLocks noGrp="1"/>
          </p:cNvSpPr>
          <p:nvPr>
            <p:ph type="body" sz="quarter" idx="34" hasCustomPrompt="1"/>
          </p:nvPr>
        </p:nvSpPr>
        <p:spPr>
          <a:xfrm>
            <a:off x="422392" y="4303909"/>
            <a:ext cx="1513088" cy="158592"/>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7" name="Text Placeholder 3"/>
          <p:cNvSpPr>
            <a:spLocks noGrp="1"/>
          </p:cNvSpPr>
          <p:nvPr>
            <p:ph type="body" sz="quarter" idx="35" hasCustomPrompt="1"/>
          </p:nvPr>
        </p:nvSpPr>
        <p:spPr>
          <a:xfrm>
            <a:off x="2087689" y="4085450"/>
            <a:ext cx="1513088" cy="200762"/>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38" name="Text Placeholder 3"/>
          <p:cNvSpPr>
            <a:spLocks noGrp="1"/>
          </p:cNvSpPr>
          <p:nvPr>
            <p:ph type="body" sz="quarter" idx="36" hasCustomPrompt="1"/>
          </p:nvPr>
        </p:nvSpPr>
        <p:spPr>
          <a:xfrm>
            <a:off x="2087689" y="4303909"/>
            <a:ext cx="1513088" cy="158592"/>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9" name="Text Placeholder 3"/>
          <p:cNvSpPr>
            <a:spLocks noGrp="1"/>
          </p:cNvSpPr>
          <p:nvPr>
            <p:ph type="body" sz="quarter" idx="37" hasCustomPrompt="1"/>
          </p:nvPr>
        </p:nvSpPr>
        <p:spPr>
          <a:xfrm>
            <a:off x="3831199" y="4085450"/>
            <a:ext cx="1513088" cy="200762"/>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40" name="Text Placeholder 3"/>
          <p:cNvSpPr>
            <a:spLocks noGrp="1"/>
          </p:cNvSpPr>
          <p:nvPr>
            <p:ph type="body" sz="quarter" idx="38" hasCustomPrompt="1"/>
          </p:nvPr>
        </p:nvSpPr>
        <p:spPr>
          <a:xfrm>
            <a:off x="3831199" y="4303909"/>
            <a:ext cx="1513088" cy="158592"/>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1" name="Text Placeholder 3"/>
          <p:cNvSpPr>
            <a:spLocks noGrp="1"/>
          </p:cNvSpPr>
          <p:nvPr>
            <p:ph type="body" sz="quarter" idx="39" hasCustomPrompt="1"/>
          </p:nvPr>
        </p:nvSpPr>
        <p:spPr>
          <a:xfrm>
            <a:off x="5493288" y="4085450"/>
            <a:ext cx="1513088" cy="200762"/>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42" name="Text Placeholder 3"/>
          <p:cNvSpPr>
            <a:spLocks noGrp="1"/>
          </p:cNvSpPr>
          <p:nvPr>
            <p:ph type="body" sz="quarter" idx="40" hasCustomPrompt="1"/>
          </p:nvPr>
        </p:nvSpPr>
        <p:spPr>
          <a:xfrm>
            <a:off x="5493288" y="4303909"/>
            <a:ext cx="1513088" cy="158592"/>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43" name="Text Placeholder 3"/>
          <p:cNvSpPr>
            <a:spLocks noGrp="1"/>
          </p:cNvSpPr>
          <p:nvPr>
            <p:ph type="body" sz="quarter" idx="41" hasCustomPrompt="1"/>
          </p:nvPr>
        </p:nvSpPr>
        <p:spPr>
          <a:xfrm>
            <a:off x="7217026" y="4085450"/>
            <a:ext cx="1513088" cy="200762"/>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here</a:t>
            </a:r>
          </a:p>
        </p:txBody>
      </p:sp>
      <p:sp>
        <p:nvSpPr>
          <p:cNvPr id="44" name="Text Placeholder 3"/>
          <p:cNvSpPr>
            <a:spLocks noGrp="1"/>
          </p:cNvSpPr>
          <p:nvPr>
            <p:ph type="body" sz="quarter" idx="42" hasCustomPrompt="1"/>
          </p:nvPr>
        </p:nvSpPr>
        <p:spPr>
          <a:xfrm>
            <a:off x="7217026" y="4303909"/>
            <a:ext cx="1513088" cy="158592"/>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86632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fltVal val="0"/>
                                          </p:val>
                                        </p:tav>
                                        <p:tav tm="100000">
                                          <p:val>
                                            <p:strVal val="#ppt_h"/>
                                          </p:val>
                                        </p:tav>
                                      </p:tavLst>
                                    </p:anim>
                                    <p:animEffect transition="in" filter="fade">
                                      <p:cBhvr>
                                        <p:cTn id="15" dur="500"/>
                                        <p:tgtEl>
                                          <p:spTgt spid="6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p:cTn id="19"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5">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 calcmode="lin" valueType="num">
                                      <p:cBhvr>
                                        <p:cTn id="25"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6">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Effect transition="in" filter="fade">
                                      <p:cBhvr>
                                        <p:cTn id="39" dur="500"/>
                                        <p:tgtEl>
                                          <p:spTgt spid="65"/>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 calcmode="lin" valueType="num">
                                      <p:cBhvr>
                                        <p:cTn id="4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2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 calcmode="lin" valueType="num">
                                      <p:cBhvr>
                                        <p:cTn id="4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28">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p:cTn id="61" dur="500" fill="hold"/>
                                        <p:tgtEl>
                                          <p:spTgt spid="66"/>
                                        </p:tgtEl>
                                        <p:attrNameLst>
                                          <p:attrName>ppt_w</p:attrName>
                                        </p:attrNameLst>
                                      </p:cBhvr>
                                      <p:tavLst>
                                        <p:tav tm="0">
                                          <p:val>
                                            <p:fltVal val="0"/>
                                          </p:val>
                                        </p:tav>
                                        <p:tav tm="100000">
                                          <p:val>
                                            <p:strVal val="#ppt_w"/>
                                          </p:val>
                                        </p:tav>
                                      </p:tavLst>
                                    </p:anim>
                                    <p:anim calcmode="lin" valueType="num">
                                      <p:cBhvr>
                                        <p:cTn id="62" dur="500" fill="hold"/>
                                        <p:tgtEl>
                                          <p:spTgt spid="66"/>
                                        </p:tgtEl>
                                        <p:attrNameLst>
                                          <p:attrName>ppt_h</p:attrName>
                                        </p:attrNameLst>
                                      </p:cBhvr>
                                      <p:tavLst>
                                        <p:tav tm="0">
                                          <p:val>
                                            <p:fltVal val="0"/>
                                          </p:val>
                                        </p:tav>
                                        <p:tav tm="100000">
                                          <p:val>
                                            <p:strVal val="#ppt_h"/>
                                          </p:val>
                                        </p:tav>
                                      </p:tavLst>
                                    </p:anim>
                                    <p:animEffect transition="in" filter="fade">
                                      <p:cBhvr>
                                        <p:cTn id="63" dur="500"/>
                                        <p:tgtEl>
                                          <p:spTgt spid="6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9">
                                            <p:txEl>
                                              <p:pRg st="0" end="0"/>
                                            </p:txEl>
                                          </p:spTgt>
                                        </p:tgtEl>
                                        <p:attrNameLst>
                                          <p:attrName>style.visibility</p:attrName>
                                        </p:attrNameLst>
                                      </p:cBhvr>
                                      <p:to>
                                        <p:strVal val="visible"/>
                                      </p:to>
                                    </p:set>
                                    <p:anim calcmode="lin" valueType="num">
                                      <p:cBhvr>
                                        <p:cTn id="67"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9">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30">
                                            <p:txEl>
                                              <p:pRg st="0" end="0"/>
                                            </p:txEl>
                                          </p:spTgt>
                                        </p:tgtEl>
                                        <p:attrNameLst>
                                          <p:attrName>style.visibility</p:attrName>
                                        </p:attrNameLst>
                                      </p:cBhvr>
                                      <p:to>
                                        <p:strVal val="visible"/>
                                      </p:to>
                                    </p:set>
                                    <p:anim calcmode="lin" valueType="num">
                                      <p:cBhvr>
                                        <p:cTn id="7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30">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p:cTn id="85" dur="500" fill="hold"/>
                                        <p:tgtEl>
                                          <p:spTgt spid="68"/>
                                        </p:tgtEl>
                                        <p:attrNameLst>
                                          <p:attrName>ppt_w</p:attrName>
                                        </p:attrNameLst>
                                      </p:cBhvr>
                                      <p:tavLst>
                                        <p:tav tm="0">
                                          <p:val>
                                            <p:fltVal val="0"/>
                                          </p:val>
                                        </p:tav>
                                        <p:tav tm="100000">
                                          <p:val>
                                            <p:strVal val="#ppt_w"/>
                                          </p:val>
                                        </p:tav>
                                      </p:tavLst>
                                    </p:anim>
                                    <p:anim calcmode="lin" valueType="num">
                                      <p:cBhvr>
                                        <p:cTn id="86" dur="500" fill="hold"/>
                                        <p:tgtEl>
                                          <p:spTgt spid="68"/>
                                        </p:tgtEl>
                                        <p:attrNameLst>
                                          <p:attrName>ppt_h</p:attrName>
                                        </p:attrNameLst>
                                      </p:cBhvr>
                                      <p:tavLst>
                                        <p:tav tm="0">
                                          <p:val>
                                            <p:fltVal val="0"/>
                                          </p:val>
                                        </p:tav>
                                        <p:tav tm="100000">
                                          <p:val>
                                            <p:strVal val="#ppt_h"/>
                                          </p:val>
                                        </p:tav>
                                      </p:tavLst>
                                    </p:anim>
                                    <p:animEffect transition="in" filter="fade">
                                      <p:cBhvr>
                                        <p:cTn id="87" dur="500"/>
                                        <p:tgtEl>
                                          <p:spTgt spid="68"/>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31">
                                            <p:txEl>
                                              <p:pRg st="0" end="0"/>
                                            </p:txEl>
                                          </p:spTgt>
                                        </p:tgtEl>
                                        <p:attrNameLst>
                                          <p:attrName>style.visibility</p:attrName>
                                        </p:attrNameLst>
                                      </p:cBhvr>
                                      <p:to>
                                        <p:strVal val="visible"/>
                                      </p:to>
                                    </p:set>
                                    <p:anim calcmode="lin" valueType="num">
                                      <p:cBhvr>
                                        <p:cTn id="91"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31">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32">
                                            <p:txEl>
                                              <p:pRg st="0" end="0"/>
                                            </p:txEl>
                                          </p:spTgt>
                                        </p:tgtEl>
                                        <p:attrNameLst>
                                          <p:attrName>style.visibility</p:attrName>
                                        </p:attrNameLst>
                                      </p:cBhvr>
                                      <p:to>
                                        <p:strVal val="visible"/>
                                      </p:to>
                                    </p:set>
                                    <p:anim calcmode="lin" valueType="num">
                                      <p:cBhvr>
                                        <p:cTn id="9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32">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500" fill="hold"/>
                                        <p:tgtEl>
                                          <p:spTgt spid="18"/>
                                        </p:tgtEl>
                                        <p:attrNameLst>
                                          <p:attrName>ppt_w</p:attrName>
                                        </p:attrNameLst>
                                      </p:cBhvr>
                                      <p:tavLst>
                                        <p:tav tm="0">
                                          <p:val>
                                            <p:fltVal val="0"/>
                                          </p:val>
                                        </p:tav>
                                        <p:tav tm="100000">
                                          <p:val>
                                            <p:strVal val="#ppt_w"/>
                                          </p:val>
                                        </p:tav>
                                      </p:tavLst>
                                    </p:anim>
                                    <p:anim calcmode="lin" valueType="num">
                                      <p:cBhvr>
                                        <p:cTn id="104" dur="500" fill="hold"/>
                                        <p:tgtEl>
                                          <p:spTgt spid="18"/>
                                        </p:tgtEl>
                                        <p:attrNameLst>
                                          <p:attrName>ppt_h</p:attrName>
                                        </p:attrNameLst>
                                      </p:cBhvr>
                                      <p:tavLst>
                                        <p:tav tm="0">
                                          <p:val>
                                            <p:fltVal val="0"/>
                                          </p:val>
                                        </p:tav>
                                        <p:tav tm="100000">
                                          <p:val>
                                            <p:strVal val="#ppt_h"/>
                                          </p:val>
                                        </p:tav>
                                      </p:tavLst>
                                    </p:anim>
                                    <p:animEffect transition="in" filter="fade">
                                      <p:cBhvr>
                                        <p:cTn id="105" dur="500"/>
                                        <p:tgtEl>
                                          <p:spTgt spid="18"/>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animEffect transition="in" filter="fade">
                                      <p:cBhvr>
                                        <p:cTn id="111" dur="500"/>
                                        <p:tgtEl>
                                          <p:spTgt spid="6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33">
                                            <p:txEl>
                                              <p:pRg st="0" end="0"/>
                                            </p:txEl>
                                          </p:spTgt>
                                        </p:tgtEl>
                                        <p:attrNameLst>
                                          <p:attrName>style.visibility</p:attrName>
                                        </p:attrNameLst>
                                      </p:cBhvr>
                                      <p:to>
                                        <p:strVal val="visible"/>
                                      </p:to>
                                    </p:set>
                                    <p:anim calcmode="lin" valueType="num">
                                      <p:cBhvr>
                                        <p:cTn id="115"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33">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34">
                                            <p:txEl>
                                              <p:pRg st="0" end="0"/>
                                            </p:txEl>
                                          </p:spTgt>
                                        </p:tgtEl>
                                        <p:attrNameLst>
                                          <p:attrName>style.visibility</p:attrName>
                                        </p:attrNameLst>
                                      </p:cBhvr>
                                      <p:to>
                                        <p:strVal val="visible"/>
                                      </p:to>
                                    </p:set>
                                    <p:anim calcmode="lin" valueType="num">
                                      <p:cBhvr>
                                        <p:cTn id="121"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34">
                                            <p:txEl>
                                              <p:pRg st="0" end="0"/>
                                            </p:txEl>
                                          </p:spTgt>
                                        </p:tgtEl>
                                      </p:cBhvr>
                                    </p:animEffect>
                                  </p:childTnLst>
                                </p:cTn>
                              </p:par>
                            </p:childTnLst>
                          </p:cTn>
                        </p:par>
                        <p:par>
                          <p:cTn id="124" fill="hold">
                            <p:stCondLst>
                              <p:cond delay="10000"/>
                            </p:stCondLst>
                            <p:childTnLst>
                              <p:par>
                                <p:cTn id="125" presetID="53" presetClass="entr" presetSubtype="16" fill="hold" grpId="0" nodeType="after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p:cTn id="127" dur="500" fill="hold"/>
                                        <p:tgtEl>
                                          <p:spTgt spid="20"/>
                                        </p:tgtEl>
                                        <p:attrNameLst>
                                          <p:attrName>ppt_w</p:attrName>
                                        </p:attrNameLst>
                                      </p:cBhvr>
                                      <p:tavLst>
                                        <p:tav tm="0">
                                          <p:val>
                                            <p:fltVal val="0"/>
                                          </p:val>
                                        </p:tav>
                                        <p:tav tm="100000">
                                          <p:val>
                                            <p:strVal val="#ppt_w"/>
                                          </p:val>
                                        </p:tav>
                                      </p:tavLst>
                                    </p:anim>
                                    <p:anim calcmode="lin" valueType="num">
                                      <p:cBhvr>
                                        <p:cTn id="128" dur="500" fill="hold"/>
                                        <p:tgtEl>
                                          <p:spTgt spid="20"/>
                                        </p:tgtEl>
                                        <p:attrNameLst>
                                          <p:attrName>ppt_h</p:attrName>
                                        </p:attrNameLst>
                                      </p:cBhvr>
                                      <p:tavLst>
                                        <p:tav tm="0">
                                          <p:val>
                                            <p:fltVal val="0"/>
                                          </p:val>
                                        </p:tav>
                                        <p:tav tm="100000">
                                          <p:val>
                                            <p:strVal val="#ppt_h"/>
                                          </p:val>
                                        </p:tav>
                                      </p:tavLst>
                                    </p:anim>
                                    <p:animEffect transition="in" filter="fade">
                                      <p:cBhvr>
                                        <p:cTn id="129" dur="500"/>
                                        <p:tgtEl>
                                          <p:spTgt spid="20"/>
                                        </p:tgtEl>
                                      </p:cBhvr>
                                    </p:animEffect>
                                  </p:childTnLst>
                                </p:cTn>
                              </p:par>
                            </p:childTnLst>
                          </p:cTn>
                        </p:par>
                        <p:par>
                          <p:cTn id="130" fill="hold">
                            <p:stCondLst>
                              <p:cond delay="10500"/>
                            </p:stCondLst>
                            <p:childTnLst>
                              <p:par>
                                <p:cTn id="131" presetID="53" presetClass="entr" presetSubtype="16" fill="hold" grpId="0" nodeType="afterEffect">
                                  <p:stCondLst>
                                    <p:cond delay="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500" fill="hold"/>
                                        <p:tgtEl>
                                          <p:spTgt spid="69"/>
                                        </p:tgtEl>
                                        <p:attrNameLst>
                                          <p:attrName>ppt_w</p:attrName>
                                        </p:attrNameLst>
                                      </p:cBhvr>
                                      <p:tavLst>
                                        <p:tav tm="0">
                                          <p:val>
                                            <p:fltVal val="0"/>
                                          </p:val>
                                        </p:tav>
                                        <p:tav tm="100000">
                                          <p:val>
                                            <p:strVal val="#ppt_w"/>
                                          </p:val>
                                        </p:tav>
                                      </p:tavLst>
                                    </p:anim>
                                    <p:anim calcmode="lin" valueType="num">
                                      <p:cBhvr>
                                        <p:cTn id="134" dur="500" fill="hold"/>
                                        <p:tgtEl>
                                          <p:spTgt spid="69"/>
                                        </p:tgtEl>
                                        <p:attrNameLst>
                                          <p:attrName>ppt_h</p:attrName>
                                        </p:attrNameLst>
                                      </p:cBhvr>
                                      <p:tavLst>
                                        <p:tav tm="0">
                                          <p:val>
                                            <p:fltVal val="0"/>
                                          </p:val>
                                        </p:tav>
                                        <p:tav tm="100000">
                                          <p:val>
                                            <p:strVal val="#ppt_h"/>
                                          </p:val>
                                        </p:tav>
                                      </p:tavLst>
                                    </p:anim>
                                    <p:animEffect transition="in" filter="fade">
                                      <p:cBhvr>
                                        <p:cTn id="135" dur="500"/>
                                        <p:tgtEl>
                                          <p:spTgt spid="69"/>
                                        </p:tgtEl>
                                      </p:cBhvr>
                                    </p:animEffect>
                                  </p:childTnLst>
                                </p:cTn>
                              </p:par>
                            </p:childTnLst>
                          </p:cTn>
                        </p:par>
                        <p:par>
                          <p:cTn id="136" fill="hold">
                            <p:stCondLst>
                              <p:cond delay="11000"/>
                            </p:stCondLst>
                            <p:childTnLst>
                              <p:par>
                                <p:cTn id="137" presetID="53" presetClass="entr" presetSubtype="16"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 calcmode="lin" valueType="num">
                                      <p:cBhvr>
                                        <p:cTn id="139"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40"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41" dur="500"/>
                                        <p:tgtEl>
                                          <p:spTgt spid="35">
                                            <p:txEl>
                                              <p:pRg st="0" end="0"/>
                                            </p:txEl>
                                          </p:spTgt>
                                        </p:tgtEl>
                                      </p:cBhvr>
                                    </p:animEffect>
                                  </p:childTnLst>
                                </p:cTn>
                              </p:par>
                            </p:childTnLst>
                          </p:cTn>
                        </p:par>
                        <p:par>
                          <p:cTn id="142" fill="hold">
                            <p:stCondLst>
                              <p:cond delay="11500"/>
                            </p:stCondLst>
                            <p:childTnLst>
                              <p:par>
                                <p:cTn id="143" presetID="53" presetClass="entr" presetSubtype="16" fill="hold" grpId="0" nodeType="afterEffect">
                                  <p:stCondLst>
                                    <p:cond delay="0"/>
                                  </p:stCondLst>
                                  <p:childTnLst>
                                    <p:set>
                                      <p:cBhvr>
                                        <p:cTn id="144" dur="1" fill="hold">
                                          <p:stCondLst>
                                            <p:cond delay="0"/>
                                          </p:stCondLst>
                                        </p:cTn>
                                        <p:tgtEl>
                                          <p:spTgt spid="36">
                                            <p:txEl>
                                              <p:pRg st="0" end="0"/>
                                            </p:txEl>
                                          </p:spTgt>
                                        </p:tgtEl>
                                        <p:attrNameLst>
                                          <p:attrName>style.visibility</p:attrName>
                                        </p:attrNameLst>
                                      </p:cBhvr>
                                      <p:to>
                                        <p:strVal val="visible"/>
                                      </p:to>
                                    </p:set>
                                    <p:anim calcmode="lin" valueType="num">
                                      <p:cBhvr>
                                        <p:cTn id="145"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7" dur="500"/>
                                        <p:tgtEl>
                                          <p:spTgt spid="36">
                                            <p:txEl>
                                              <p:pRg st="0" end="0"/>
                                            </p:txEl>
                                          </p:spTgt>
                                        </p:tgtEl>
                                      </p:cBhvr>
                                    </p:animEffect>
                                  </p:childTnLst>
                                </p:cTn>
                              </p:par>
                            </p:childTnLst>
                          </p:cTn>
                        </p:par>
                        <p:par>
                          <p:cTn id="148" fill="hold">
                            <p:stCondLst>
                              <p:cond delay="12000"/>
                            </p:stCondLst>
                            <p:childTnLst>
                              <p:par>
                                <p:cTn id="149" presetID="53" presetClass="entr" presetSubtype="16" fill="hold" grpId="0" nodeType="afterEffect">
                                  <p:stCondLst>
                                    <p:cond delay="0"/>
                                  </p:stCondLst>
                                  <p:childTnLst>
                                    <p:set>
                                      <p:cBhvr>
                                        <p:cTn id="150" dur="1" fill="hold">
                                          <p:stCondLst>
                                            <p:cond delay="0"/>
                                          </p:stCondLst>
                                        </p:cTn>
                                        <p:tgtEl>
                                          <p:spTgt spid="21"/>
                                        </p:tgtEl>
                                        <p:attrNameLst>
                                          <p:attrName>style.visibility</p:attrName>
                                        </p:attrNameLst>
                                      </p:cBhvr>
                                      <p:to>
                                        <p:strVal val="visible"/>
                                      </p:to>
                                    </p:set>
                                    <p:anim calcmode="lin" valueType="num">
                                      <p:cBhvr>
                                        <p:cTn id="151" dur="500" fill="hold"/>
                                        <p:tgtEl>
                                          <p:spTgt spid="21"/>
                                        </p:tgtEl>
                                        <p:attrNameLst>
                                          <p:attrName>ppt_w</p:attrName>
                                        </p:attrNameLst>
                                      </p:cBhvr>
                                      <p:tavLst>
                                        <p:tav tm="0">
                                          <p:val>
                                            <p:fltVal val="0"/>
                                          </p:val>
                                        </p:tav>
                                        <p:tav tm="100000">
                                          <p:val>
                                            <p:strVal val="#ppt_w"/>
                                          </p:val>
                                        </p:tav>
                                      </p:tavLst>
                                    </p:anim>
                                    <p:anim calcmode="lin" valueType="num">
                                      <p:cBhvr>
                                        <p:cTn id="152" dur="500" fill="hold"/>
                                        <p:tgtEl>
                                          <p:spTgt spid="21"/>
                                        </p:tgtEl>
                                        <p:attrNameLst>
                                          <p:attrName>ppt_h</p:attrName>
                                        </p:attrNameLst>
                                      </p:cBhvr>
                                      <p:tavLst>
                                        <p:tav tm="0">
                                          <p:val>
                                            <p:fltVal val="0"/>
                                          </p:val>
                                        </p:tav>
                                        <p:tav tm="100000">
                                          <p:val>
                                            <p:strVal val="#ppt_h"/>
                                          </p:val>
                                        </p:tav>
                                      </p:tavLst>
                                    </p:anim>
                                    <p:animEffect transition="in" filter="fade">
                                      <p:cBhvr>
                                        <p:cTn id="153" dur="500"/>
                                        <p:tgtEl>
                                          <p:spTgt spid="21"/>
                                        </p:tgtEl>
                                      </p:cBhvr>
                                    </p:animEffect>
                                  </p:childTnLst>
                                </p:cTn>
                              </p:par>
                            </p:childTnLst>
                          </p:cTn>
                        </p:par>
                        <p:par>
                          <p:cTn id="154" fill="hold">
                            <p:stCondLst>
                              <p:cond delay="12500"/>
                            </p:stCondLst>
                            <p:childTnLst>
                              <p:par>
                                <p:cTn id="155" presetID="53" presetClass="entr" presetSubtype="16" fill="hold" grpId="0" nodeType="afterEffect">
                                  <p:stCondLst>
                                    <p:cond delay="0"/>
                                  </p:stCondLst>
                                  <p:childTnLst>
                                    <p:set>
                                      <p:cBhvr>
                                        <p:cTn id="156" dur="1" fill="hold">
                                          <p:stCondLst>
                                            <p:cond delay="0"/>
                                          </p:stCondLst>
                                        </p:cTn>
                                        <p:tgtEl>
                                          <p:spTgt spid="70"/>
                                        </p:tgtEl>
                                        <p:attrNameLst>
                                          <p:attrName>style.visibility</p:attrName>
                                        </p:attrNameLst>
                                      </p:cBhvr>
                                      <p:to>
                                        <p:strVal val="visible"/>
                                      </p:to>
                                    </p:set>
                                    <p:anim calcmode="lin" valueType="num">
                                      <p:cBhvr>
                                        <p:cTn id="157" dur="500" fill="hold"/>
                                        <p:tgtEl>
                                          <p:spTgt spid="70"/>
                                        </p:tgtEl>
                                        <p:attrNameLst>
                                          <p:attrName>ppt_w</p:attrName>
                                        </p:attrNameLst>
                                      </p:cBhvr>
                                      <p:tavLst>
                                        <p:tav tm="0">
                                          <p:val>
                                            <p:fltVal val="0"/>
                                          </p:val>
                                        </p:tav>
                                        <p:tav tm="100000">
                                          <p:val>
                                            <p:strVal val="#ppt_w"/>
                                          </p:val>
                                        </p:tav>
                                      </p:tavLst>
                                    </p:anim>
                                    <p:anim calcmode="lin" valueType="num">
                                      <p:cBhvr>
                                        <p:cTn id="158" dur="500" fill="hold"/>
                                        <p:tgtEl>
                                          <p:spTgt spid="70"/>
                                        </p:tgtEl>
                                        <p:attrNameLst>
                                          <p:attrName>ppt_h</p:attrName>
                                        </p:attrNameLst>
                                      </p:cBhvr>
                                      <p:tavLst>
                                        <p:tav tm="0">
                                          <p:val>
                                            <p:fltVal val="0"/>
                                          </p:val>
                                        </p:tav>
                                        <p:tav tm="100000">
                                          <p:val>
                                            <p:strVal val="#ppt_h"/>
                                          </p:val>
                                        </p:tav>
                                      </p:tavLst>
                                    </p:anim>
                                    <p:animEffect transition="in" filter="fade">
                                      <p:cBhvr>
                                        <p:cTn id="159" dur="500"/>
                                        <p:tgtEl>
                                          <p:spTgt spid="70"/>
                                        </p:tgtEl>
                                      </p:cBhvr>
                                    </p:animEffect>
                                  </p:childTnLst>
                                </p:cTn>
                              </p:par>
                            </p:childTnLst>
                          </p:cTn>
                        </p:par>
                        <p:par>
                          <p:cTn id="160" fill="hold">
                            <p:stCondLst>
                              <p:cond delay="13000"/>
                            </p:stCondLst>
                            <p:childTnLst>
                              <p:par>
                                <p:cTn id="161" presetID="53" presetClass="entr" presetSubtype="16" fill="hold" grpId="0" nodeType="afterEffect">
                                  <p:stCondLst>
                                    <p:cond delay="0"/>
                                  </p:stCondLst>
                                  <p:childTnLst>
                                    <p:set>
                                      <p:cBhvr>
                                        <p:cTn id="162" dur="1" fill="hold">
                                          <p:stCondLst>
                                            <p:cond delay="0"/>
                                          </p:stCondLst>
                                        </p:cTn>
                                        <p:tgtEl>
                                          <p:spTgt spid="37">
                                            <p:txEl>
                                              <p:pRg st="0" end="0"/>
                                            </p:txEl>
                                          </p:spTgt>
                                        </p:tgtEl>
                                        <p:attrNameLst>
                                          <p:attrName>style.visibility</p:attrName>
                                        </p:attrNameLst>
                                      </p:cBhvr>
                                      <p:to>
                                        <p:strVal val="visible"/>
                                      </p:to>
                                    </p:set>
                                    <p:anim calcmode="lin" valueType="num">
                                      <p:cBhvr>
                                        <p:cTn id="16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16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165" dur="500"/>
                                        <p:tgtEl>
                                          <p:spTgt spid="37">
                                            <p:txEl>
                                              <p:pRg st="0" end="0"/>
                                            </p:txEl>
                                          </p:spTgt>
                                        </p:tgtEl>
                                      </p:cBhvr>
                                    </p:animEffect>
                                  </p:childTnLst>
                                </p:cTn>
                              </p:par>
                            </p:childTnLst>
                          </p:cTn>
                        </p:par>
                        <p:par>
                          <p:cTn id="166" fill="hold">
                            <p:stCondLst>
                              <p:cond delay="13500"/>
                            </p:stCondLst>
                            <p:childTnLst>
                              <p:par>
                                <p:cTn id="167" presetID="53" presetClass="entr" presetSubtype="16" fill="hold" grpId="0" nodeType="afterEffect">
                                  <p:stCondLst>
                                    <p:cond delay="0"/>
                                  </p:stCondLst>
                                  <p:childTnLst>
                                    <p:set>
                                      <p:cBhvr>
                                        <p:cTn id="168" dur="1" fill="hold">
                                          <p:stCondLst>
                                            <p:cond delay="0"/>
                                          </p:stCondLst>
                                        </p:cTn>
                                        <p:tgtEl>
                                          <p:spTgt spid="38">
                                            <p:txEl>
                                              <p:pRg st="0" end="0"/>
                                            </p:txEl>
                                          </p:spTgt>
                                        </p:tgtEl>
                                        <p:attrNameLst>
                                          <p:attrName>style.visibility</p:attrName>
                                        </p:attrNameLst>
                                      </p:cBhvr>
                                      <p:to>
                                        <p:strVal val="visible"/>
                                      </p:to>
                                    </p:set>
                                    <p:anim calcmode="lin" valueType="num">
                                      <p:cBhvr>
                                        <p:cTn id="169"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70"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171" dur="500"/>
                                        <p:tgtEl>
                                          <p:spTgt spid="38">
                                            <p:txEl>
                                              <p:pRg st="0" end="0"/>
                                            </p:txEl>
                                          </p:spTgt>
                                        </p:tgtEl>
                                      </p:cBhvr>
                                    </p:animEffect>
                                  </p:childTnLst>
                                </p:cTn>
                              </p:par>
                            </p:childTnLst>
                          </p:cTn>
                        </p:par>
                        <p:par>
                          <p:cTn id="172" fill="hold">
                            <p:stCondLst>
                              <p:cond delay="14000"/>
                            </p:stCondLst>
                            <p:childTnLst>
                              <p:par>
                                <p:cTn id="173" presetID="53" presetClass="entr" presetSubtype="16" fill="hold" grpId="0" nodeType="afterEffect">
                                  <p:stCondLst>
                                    <p:cond delay="0"/>
                                  </p:stCondLst>
                                  <p:childTnLst>
                                    <p:set>
                                      <p:cBhvr>
                                        <p:cTn id="174" dur="1" fill="hold">
                                          <p:stCondLst>
                                            <p:cond delay="0"/>
                                          </p:stCondLst>
                                        </p:cTn>
                                        <p:tgtEl>
                                          <p:spTgt spid="22"/>
                                        </p:tgtEl>
                                        <p:attrNameLst>
                                          <p:attrName>style.visibility</p:attrName>
                                        </p:attrNameLst>
                                      </p:cBhvr>
                                      <p:to>
                                        <p:strVal val="visible"/>
                                      </p:to>
                                    </p:set>
                                    <p:anim calcmode="lin" valueType="num">
                                      <p:cBhvr>
                                        <p:cTn id="175" dur="500" fill="hold"/>
                                        <p:tgtEl>
                                          <p:spTgt spid="22"/>
                                        </p:tgtEl>
                                        <p:attrNameLst>
                                          <p:attrName>ppt_w</p:attrName>
                                        </p:attrNameLst>
                                      </p:cBhvr>
                                      <p:tavLst>
                                        <p:tav tm="0">
                                          <p:val>
                                            <p:fltVal val="0"/>
                                          </p:val>
                                        </p:tav>
                                        <p:tav tm="100000">
                                          <p:val>
                                            <p:strVal val="#ppt_w"/>
                                          </p:val>
                                        </p:tav>
                                      </p:tavLst>
                                    </p:anim>
                                    <p:anim calcmode="lin" valueType="num">
                                      <p:cBhvr>
                                        <p:cTn id="176" dur="500" fill="hold"/>
                                        <p:tgtEl>
                                          <p:spTgt spid="22"/>
                                        </p:tgtEl>
                                        <p:attrNameLst>
                                          <p:attrName>ppt_h</p:attrName>
                                        </p:attrNameLst>
                                      </p:cBhvr>
                                      <p:tavLst>
                                        <p:tav tm="0">
                                          <p:val>
                                            <p:fltVal val="0"/>
                                          </p:val>
                                        </p:tav>
                                        <p:tav tm="100000">
                                          <p:val>
                                            <p:strVal val="#ppt_h"/>
                                          </p:val>
                                        </p:tav>
                                      </p:tavLst>
                                    </p:anim>
                                    <p:animEffect transition="in" filter="fade">
                                      <p:cBhvr>
                                        <p:cTn id="177" dur="500"/>
                                        <p:tgtEl>
                                          <p:spTgt spid="22"/>
                                        </p:tgtEl>
                                      </p:cBhvr>
                                    </p:animEffect>
                                  </p:childTnLst>
                                </p:cTn>
                              </p:par>
                            </p:childTnLst>
                          </p:cTn>
                        </p:par>
                        <p:par>
                          <p:cTn id="178" fill="hold">
                            <p:stCondLst>
                              <p:cond delay="14500"/>
                            </p:stCondLst>
                            <p:childTnLst>
                              <p:par>
                                <p:cTn id="179" presetID="53" presetClass="entr" presetSubtype="16" fill="hold" grpId="0" nodeType="afterEffect">
                                  <p:stCondLst>
                                    <p:cond delay="0"/>
                                  </p:stCondLst>
                                  <p:childTnLst>
                                    <p:set>
                                      <p:cBhvr>
                                        <p:cTn id="180" dur="1" fill="hold">
                                          <p:stCondLst>
                                            <p:cond delay="0"/>
                                          </p:stCondLst>
                                        </p:cTn>
                                        <p:tgtEl>
                                          <p:spTgt spid="71"/>
                                        </p:tgtEl>
                                        <p:attrNameLst>
                                          <p:attrName>style.visibility</p:attrName>
                                        </p:attrNameLst>
                                      </p:cBhvr>
                                      <p:to>
                                        <p:strVal val="visible"/>
                                      </p:to>
                                    </p:set>
                                    <p:anim calcmode="lin" valueType="num">
                                      <p:cBhvr>
                                        <p:cTn id="181" dur="500" fill="hold"/>
                                        <p:tgtEl>
                                          <p:spTgt spid="71"/>
                                        </p:tgtEl>
                                        <p:attrNameLst>
                                          <p:attrName>ppt_w</p:attrName>
                                        </p:attrNameLst>
                                      </p:cBhvr>
                                      <p:tavLst>
                                        <p:tav tm="0">
                                          <p:val>
                                            <p:fltVal val="0"/>
                                          </p:val>
                                        </p:tav>
                                        <p:tav tm="100000">
                                          <p:val>
                                            <p:strVal val="#ppt_w"/>
                                          </p:val>
                                        </p:tav>
                                      </p:tavLst>
                                    </p:anim>
                                    <p:anim calcmode="lin" valueType="num">
                                      <p:cBhvr>
                                        <p:cTn id="182" dur="500" fill="hold"/>
                                        <p:tgtEl>
                                          <p:spTgt spid="71"/>
                                        </p:tgtEl>
                                        <p:attrNameLst>
                                          <p:attrName>ppt_h</p:attrName>
                                        </p:attrNameLst>
                                      </p:cBhvr>
                                      <p:tavLst>
                                        <p:tav tm="0">
                                          <p:val>
                                            <p:fltVal val="0"/>
                                          </p:val>
                                        </p:tav>
                                        <p:tav tm="100000">
                                          <p:val>
                                            <p:strVal val="#ppt_h"/>
                                          </p:val>
                                        </p:tav>
                                      </p:tavLst>
                                    </p:anim>
                                    <p:animEffect transition="in" filter="fade">
                                      <p:cBhvr>
                                        <p:cTn id="183" dur="500"/>
                                        <p:tgtEl>
                                          <p:spTgt spid="71"/>
                                        </p:tgtEl>
                                      </p:cBhvr>
                                    </p:animEffect>
                                  </p:childTnLst>
                                </p:cTn>
                              </p:par>
                            </p:childTnLst>
                          </p:cTn>
                        </p:par>
                        <p:par>
                          <p:cTn id="184" fill="hold">
                            <p:stCondLst>
                              <p:cond delay="15000"/>
                            </p:stCondLst>
                            <p:childTnLst>
                              <p:par>
                                <p:cTn id="185" presetID="53" presetClass="entr" presetSubtype="16" fill="hold" grpId="0" nodeType="afterEffect">
                                  <p:stCondLst>
                                    <p:cond delay="0"/>
                                  </p:stCondLst>
                                  <p:childTnLst>
                                    <p:set>
                                      <p:cBhvr>
                                        <p:cTn id="186" dur="1" fill="hold">
                                          <p:stCondLst>
                                            <p:cond delay="0"/>
                                          </p:stCondLst>
                                        </p:cTn>
                                        <p:tgtEl>
                                          <p:spTgt spid="39">
                                            <p:txEl>
                                              <p:pRg st="0" end="0"/>
                                            </p:txEl>
                                          </p:spTgt>
                                        </p:tgtEl>
                                        <p:attrNameLst>
                                          <p:attrName>style.visibility</p:attrName>
                                        </p:attrNameLst>
                                      </p:cBhvr>
                                      <p:to>
                                        <p:strVal val="visible"/>
                                      </p:to>
                                    </p:set>
                                    <p:anim calcmode="lin" valueType="num">
                                      <p:cBhvr>
                                        <p:cTn id="187"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88"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89" dur="500"/>
                                        <p:tgtEl>
                                          <p:spTgt spid="39">
                                            <p:txEl>
                                              <p:pRg st="0" end="0"/>
                                            </p:txEl>
                                          </p:spTgt>
                                        </p:tgtEl>
                                      </p:cBhvr>
                                    </p:animEffect>
                                  </p:childTnLst>
                                </p:cTn>
                              </p:par>
                            </p:childTnLst>
                          </p:cTn>
                        </p:par>
                        <p:par>
                          <p:cTn id="190" fill="hold">
                            <p:stCondLst>
                              <p:cond delay="15500"/>
                            </p:stCondLst>
                            <p:childTnLst>
                              <p:par>
                                <p:cTn id="191" presetID="53" presetClass="entr" presetSubtype="16" fill="hold" grpId="0" nodeType="afterEffect">
                                  <p:stCondLst>
                                    <p:cond delay="0"/>
                                  </p:stCondLst>
                                  <p:childTnLst>
                                    <p:set>
                                      <p:cBhvr>
                                        <p:cTn id="192" dur="1" fill="hold">
                                          <p:stCondLst>
                                            <p:cond delay="0"/>
                                          </p:stCondLst>
                                        </p:cTn>
                                        <p:tgtEl>
                                          <p:spTgt spid="40">
                                            <p:txEl>
                                              <p:pRg st="0" end="0"/>
                                            </p:txEl>
                                          </p:spTgt>
                                        </p:tgtEl>
                                        <p:attrNameLst>
                                          <p:attrName>style.visibility</p:attrName>
                                        </p:attrNameLst>
                                      </p:cBhvr>
                                      <p:to>
                                        <p:strVal val="visible"/>
                                      </p:to>
                                    </p:set>
                                    <p:anim calcmode="lin" valueType="num">
                                      <p:cBhvr>
                                        <p:cTn id="193"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94"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95" dur="500"/>
                                        <p:tgtEl>
                                          <p:spTgt spid="40">
                                            <p:txEl>
                                              <p:pRg st="0" end="0"/>
                                            </p:txEl>
                                          </p:spTgt>
                                        </p:tgtEl>
                                      </p:cBhvr>
                                    </p:animEffect>
                                  </p:childTnLst>
                                </p:cTn>
                              </p:par>
                            </p:childTnLst>
                          </p:cTn>
                        </p:par>
                        <p:par>
                          <p:cTn id="196" fill="hold">
                            <p:stCondLst>
                              <p:cond delay="16000"/>
                            </p:stCondLst>
                            <p:childTnLst>
                              <p:par>
                                <p:cTn id="197" presetID="53" presetClass="entr" presetSubtype="16" fill="hold" grpId="0" nodeType="afterEffect">
                                  <p:stCondLst>
                                    <p:cond delay="0"/>
                                  </p:stCondLst>
                                  <p:childTnLst>
                                    <p:set>
                                      <p:cBhvr>
                                        <p:cTn id="198" dur="1" fill="hold">
                                          <p:stCondLst>
                                            <p:cond delay="0"/>
                                          </p:stCondLst>
                                        </p:cTn>
                                        <p:tgtEl>
                                          <p:spTgt spid="24"/>
                                        </p:tgtEl>
                                        <p:attrNameLst>
                                          <p:attrName>style.visibility</p:attrName>
                                        </p:attrNameLst>
                                      </p:cBhvr>
                                      <p:to>
                                        <p:strVal val="visible"/>
                                      </p:to>
                                    </p:set>
                                    <p:anim calcmode="lin" valueType="num">
                                      <p:cBhvr>
                                        <p:cTn id="199" dur="500" fill="hold"/>
                                        <p:tgtEl>
                                          <p:spTgt spid="24"/>
                                        </p:tgtEl>
                                        <p:attrNameLst>
                                          <p:attrName>ppt_w</p:attrName>
                                        </p:attrNameLst>
                                      </p:cBhvr>
                                      <p:tavLst>
                                        <p:tav tm="0">
                                          <p:val>
                                            <p:fltVal val="0"/>
                                          </p:val>
                                        </p:tav>
                                        <p:tav tm="100000">
                                          <p:val>
                                            <p:strVal val="#ppt_w"/>
                                          </p:val>
                                        </p:tav>
                                      </p:tavLst>
                                    </p:anim>
                                    <p:anim calcmode="lin" valueType="num">
                                      <p:cBhvr>
                                        <p:cTn id="200" dur="500" fill="hold"/>
                                        <p:tgtEl>
                                          <p:spTgt spid="24"/>
                                        </p:tgtEl>
                                        <p:attrNameLst>
                                          <p:attrName>ppt_h</p:attrName>
                                        </p:attrNameLst>
                                      </p:cBhvr>
                                      <p:tavLst>
                                        <p:tav tm="0">
                                          <p:val>
                                            <p:fltVal val="0"/>
                                          </p:val>
                                        </p:tav>
                                        <p:tav tm="100000">
                                          <p:val>
                                            <p:strVal val="#ppt_h"/>
                                          </p:val>
                                        </p:tav>
                                      </p:tavLst>
                                    </p:anim>
                                    <p:animEffect transition="in" filter="fade">
                                      <p:cBhvr>
                                        <p:cTn id="201" dur="500"/>
                                        <p:tgtEl>
                                          <p:spTgt spid="24"/>
                                        </p:tgtEl>
                                      </p:cBhvr>
                                    </p:animEffect>
                                  </p:childTnLst>
                                </p:cTn>
                              </p:par>
                            </p:childTnLst>
                          </p:cTn>
                        </p:par>
                        <p:par>
                          <p:cTn id="202" fill="hold">
                            <p:stCondLst>
                              <p:cond delay="16500"/>
                            </p:stCondLst>
                            <p:childTnLst>
                              <p:par>
                                <p:cTn id="203" presetID="53" presetClass="entr" presetSubtype="16" fill="hold" grpId="0" nodeType="afterEffect">
                                  <p:stCondLst>
                                    <p:cond delay="0"/>
                                  </p:stCondLst>
                                  <p:childTnLst>
                                    <p:set>
                                      <p:cBhvr>
                                        <p:cTn id="204" dur="1" fill="hold">
                                          <p:stCondLst>
                                            <p:cond delay="0"/>
                                          </p:stCondLst>
                                        </p:cTn>
                                        <p:tgtEl>
                                          <p:spTgt spid="73"/>
                                        </p:tgtEl>
                                        <p:attrNameLst>
                                          <p:attrName>style.visibility</p:attrName>
                                        </p:attrNameLst>
                                      </p:cBhvr>
                                      <p:to>
                                        <p:strVal val="visible"/>
                                      </p:to>
                                    </p:set>
                                    <p:anim calcmode="lin" valueType="num">
                                      <p:cBhvr>
                                        <p:cTn id="205" dur="500" fill="hold"/>
                                        <p:tgtEl>
                                          <p:spTgt spid="73"/>
                                        </p:tgtEl>
                                        <p:attrNameLst>
                                          <p:attrName>ppt_w</p:attrName>
                                        </p:attrNameLst>
                                      </p:cBhvr>
                                      <p:tavLst>
                                        <p:tav tm="0">
                                          <p:val>
                                            <p:fltVal val="0"/>
                                          </p:val>
                                        </p:tav>
                                        <p:tav tm="100000">
                                          <p:val>
                                            <p:strVal val="#ppt_w"/>
                                          </p:val>
                                        </p:tav>
                                      </p:tavLst>
                                    </p:anim>
                                    <p:anim calcmode="lin" valueType="num">
                                      <p:cBhvr>
                                        <p:cTn id="206" dur="500" fill="hold"/>
                                        <p:tgtEl>
                                          <p:spTgt spid="73"/>
                                        </p:tgtEl>
                                        <p:attrNameLst>
                                          <p:attrName>ppt_h</p:attrName>
                                        </p:attrNameLst>
                                      </p:cBhvr>
                                      <p:tavLst>
                                        <p:tav tm="0">
                                          <p:val>
                                            <p:fltVal val="0"/>
                                          </p:val>
                                        </p:tav>
                                        <p:tav tm="100000">
                                          <p:val>
                                            <p:strVal val="#ppt_h"/>
                                          </p:val>
                                        </p:tav>
                                      </p:tavLst>
                                    </p:anim>
                                    <p:animEffect transition="in" filter="fade">
                                      <p:cBhvr>
                                        <p:cTn id="207" dur="500"/>
                                        <p:tgtEl>
                                          <p:spTgt spid="73"/>
                                        </p:tgtEl>
                                      </p:cBhvr>
                                    </p:animEffect>
                                  </p:childTnLst>
                                </p:cTn>
                              </p:par>
                            </p:childTnLst>
                          </p:cTn>
                        </p:par>
                        <p:par>
                          <p:cTn id="208" fill="hold">
                            <p:stCondLst>
                              <p:cond delay="17000"/>
                            </p:stCondLst>
                            <p:childTnLst>
                              <p:par>
                                <p:cTn id="209" presetID="53" presetClass="entr" presetSubtype="16" fill="hold" grpId="0" nodeType="afterEffect">
                                  <p:stCondLst>
                                    <p:cond delay="0"/>
                                  </p:stCondLst>
                                  <p:childTnLst>
                                    <p:set>
                                      <p:cBhvr>
                                        <p:cTn id="210" dur="1" fill="hold">
                                          <p:stCondLst>
                                            <p:cond delay="0"/>
                                          </p:stCondLst>
                                        </p:cTn>
                                        <p:tgtEl>
                                          <p:spTgt spid="41">
                                            <p:txEl>
                                              <p:pRg st="0" end="0"/>
                                            </p:txEl>
                                          </p:spTgt>
                                        </p:tgtEl>
                                        <p:attrNameLst>
                                          <p:attrName>style.visibility</p:attrName>
                                        </p:attrNameLst>
                                      </p:cBhvr>
                                      <p:to>
                                        <p:strVal val="visible"/>
                                      </p:to>
                                    </p:set>
                                    <p:anim calcmode="lin" valueType="num">
                                      <p:cBhvr>
                                        <p:cTn id="21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12"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213" dur="500"/>
                                        <p:tgtEl>
                                          <p:spTgt spid="41">
                                            <p:txEl>
                                              <p:pRg st="0" end="0"/>
                                            </p:txEl>
                                          </p:spTgt>
                                        </p:tgtEl>
                                      </p:cBhvr>
                                    </p:animEffect>
                                  </p:childTnLst>
                                </p:cTn>
                              </p:par>
                            </p:childTnLst>
                          </p:cTn>
                        </p:par>
                        <p:par>
                          <p:cTn id="214" fill="hold">
                            <p:stCondLst>
                              <p:cond delay="17500"/>
                            </p:stCondLst>
                            <p:childTnLst>
                              <p:par>
                                <p:cTn id="215" presetID="53" presetClass="entr" presetSubtype="16" fill="hold" grpId="0" nodeType="afterEffect">
                                  <p:stCondLst>
                                    <p:cond delay="0"/>
                                  </p:stCondLst>
                                  <p:childTnLst>
                                    <p:set>
                                      <p:cBhvr>
                                        <p:cTn id="216" dur="1" fill="hold">
                                          <p:stCondLst>
                                            <p:cond delay="0"/>
                                          </p:stCondLst>
                                        </p:cTn>
                                        <p:tgtEl>
                                          <p:spTgt spid="42">
                                            <p:txEl>
                                              <p:pRg st="0" end="0"/>
                                            </p:txEl>
                                          </p:spTgt>
                                        </p:tgtEl>
                                        <p:attrNameLst>
                                          <p:attrName>style.visibility</p:attrName>
                                        </p:attrNameLst>
                                      </p:cBhvr>
                                      <p:to>
                                        <p:strVal val="visible"/>
                                      </p:to>
                                    </p:set>
                                    <p:anim calcmode="lin" valueType="num">
                                      <p:cBhvr>
                                        <p:cTn id="217"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218"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219" dur="500"/>
                                        <p:tgtEl>
                                          <p:spTgt spid="42">
                                            <p:txEl>
                                              <p:pRg st="0" end="0"/>
                                            </p:txEl>
                                          </p:spTgt>
                                        </p:tgtEl>
                                      </p:cBhvr>
                                    </p:animEffect>
                                  </p:childTnLst>
                                </p:cTn>
                              </p:par>
                            </p:childTnLst>
                          </p:cTn>
                        </p:par>
                        <p:par>
                          <p:cTn id="220" fill="hold">
                            <p:stCondLst>
                              <p:cond delay="18000"/>
                            </p:stCondLst>
                            <p:childTnLst>
                              <p:par>
                                <p:cTn id="221" presetID="53" presetClass="entr" presetSubtype="16" fill="hold" grpId="0" nodeType="afterEffect">
                                  <p:stCondLst>
                                    <p:cond delay="0"/>
                                  </p:stCondLst>
                                  <p:childTnLst>
                                    <p:set>
                                      <p:cBhvr>
                                        <p:cTn id="222" dur="1" fill="hold">
                                          <p:stCondLst>
                                            <p:cond delay="0"/>
                                          </p:stCondLst>
                                        </p:cTn>
                                        <p:tgtEl>
                                          <p:spTgt spid="23"/>
                                        </p:tgtEl>
                                        <p:attrNameLst>
                                          <p:attrName>style.visibility</p:attrName>
                                        </p:attrNameLst>
                                      </p:cBhvr>
                                      <p:to>
                                        <p:strVal val="visible"/>
                                      </p:to>
                                    </p:set>
                                    <p:anim calcmode="lin" valueType="num">
                                      <p:cBhvr>
                                        <p:cTn id="223" dur="500" fill="hold"/>
                                        <p:tgtEl>
                                          <p:spTgt spid="23"/>
                                        </p:tgtEl>
                                        <p:attrNameLst>
                                          <p:attrName>ppt_w</p:attrName>
                                        </p:attrNameLst>
                                      </p:cBhvr>
                                      <p:tavLst>
                                        <p:tav tm="0">
                                          <p:val>
                                            <p:fltVal val="0"/>
                                          </p:val>
                                        </p:tav>
                                        <p:tav tm="100000">
                                          <p:val>
                                            <p:strVal val="#ppt_w"/>
                                          </p:val>
                                        </p:tav>
                                      </p:tavLst>
                                    </p:anim>
                                    <p:anim calcmode="lin" valueType="num">
                                      <p:cBhvr>
                                        <p:cTn id="224" dur="500" fill="hold"/>
                                        <p:tgtEl>
                                          <p:spTgt spid="23"/>
                                        </p:tgtEl>
                                        <p:attrNameLst>
                                          <p:attrName>ppt_h</p:attrName>
                                        </p:attrNameLst>
                                      </p:cBhvr>
                                      <p:tavLst>
                                        <p:tav tm="0">
                                          <p:val>
                                            <p:fltVal val="0"/>
                                          </p:val>
                                        </p:tav>
                                        <p:tav tm="100000">
                                          <p:val>
                                            <p:strVal val="#ppt_h"/>
                                          </p:val>
                                        </p:tav>
                                      </p:tavLst>
                                    </p:anim>
                                    <p:animEffect transition="in" filter="fade">
                                      <p:cBhvr>
                                        <p:cTn id="225" dur="500"/>
                                        <p:tgtEl>
                                          <p:spTgt spid="23"/>
                                        </p:tgtEl>
                                      </p:cBhvr>
                                    </p:animEffect>
                                  </p:childTnLst>
                                </p:cTn>
                              </p:par>
                            </p:childTnLst>
                          </p:cTn>
                        </p:par>
                        <p:par>
                          <p:cTn id="226" fill="hold">
                            <p:stCondLst>
                              <p:cond delay="18500"/>
                            </p:stCondLst>
                            <p:childTnLst>
                              <p:par>
                                <p:cTn id="227" presetID="53" presetClass="entr" presetSubtype="16" fill="hold" grpId="0" nodeType="afterEffect">
                                  <p:stCondLst>
                                    <p:cond delay="0"/>
                                  </p:stCondLst>
                                  <p:childTnLst>
                                    <p:set>
                                      <p:cBhvr>
                                        <p:cTn id="228" dur="1" fill="hold">
                                          <p:stCondLst>
                                            <p:cond delay="0"/>
                                          </p:stCondLst>
                                        </p:cTn>
                                        <p:tgtEl>
                                          <p:spTgt spid="72"/>
                                        </p:tgtEl>
                                        <p:attrNameLst>
                                          <p:attrName>style.visibility</p:attrName>
                                        </p:attrNameLst>
                                      </p:cBhvr>
                                      <p:to>
                                        <p:strVal val="visible"/>
                                      </p:to>
                                    </p:set>
                                    <p:anim calcmode="lin" valueType="num">
                                      <p:cBhvr>
                                        <p:cTn id="229" dur="500" fill="hold"/>
                                        <p:tgtEl>
                                          <p:spTgt spid="72"/>
                                        </p:tgtEl>
                                        <p:attrNameLst>
                                          <p:attrName>ppt_w</p:attrName>
                                        </p:attrNameLst>
                                      </p:cBhvr>
                                      <p:tavLst>
                                        <p:tav tm="0">
                                          <p:val>
                                            <p:fltVal val="0"/>
                                          </p:val>
                                        </p:tav>
                                        <p:tav tm="100000">
                                          <p:val>
                                            <p:strVal val="#ppt_w"/>
                                          </p:val>
                                        </p:tav>
                                      </p:tavLst>
                                    </p:anim>
                                    <p:anim calcmode="lin" valueType="num">
                                      <p:cBhvr>
                                        <p:cTn id="230" dur="500" fill="hold"/>
                                        <p:tgtEl>
                                          <p:spTgt spid="72"/>
                                        </p:tgtEl>
                                        <p:attrNameLst>
                                          <p:attrName>ppt_h</p:attrName>
                                        </p:attrNameLst>
                                      </p:cBhvr>
                                      <p:tavLst>
                                        <p:tav tm="0">
                                          <p:val>
                                            <p:fltVal val="0"/>
                                          </p:val>
                                        </p:tav>
                                        <p:tav tm="100000">
                                          <p:val>
                                            <p:strVal val="#ppt_h"/>
                                          </p:val>
                                        </p:tav>
                                      </p:tavLst>
                                    </p:anim>
                                    <p:animEffect transition="in" filter="fade">
                                      <p:cBhvr>
                                        <p:cTn id="231" dur="500"/>
                                        <p:tgtEl>
                                          <p:spTgt spid="72"/>
                                        </p:tgtEl>
                                      </p:cBhvr>
                                    </p:animEffect>
                                  </p:childTnLst>
                                </p:cTn>
                              </p:par>
                            </p:childTnLst>
                          </p:cTn>
                        </p:par>
                        <p:par>
                          <p:cTn id="232" fill="hold">
                            <p:stCondLst>
                              <p:cond delay="19000"/>
                            </p:stCondLst>
                            <p:childTnLst>
                              <p:par>
                                <p:cTn id="233" presetID="53" presetClass="entr" presetSubtype="16" fill="hold" grpId="0" nodeType="afterEffect">
                                  <p:stCondLst>
                                    <p:cond delay="0"/>
                                  </p:stCondLst>
                                  <p:childTnLst>
                                    <p:set>
                                      <p:cBhvr>
                                        <p:cTn id="234" dur="1" fill="hold">
                                          <p:stCondLst>
                                            <p:cond delay="0"/>
                                          </p:stCondLst>
                                        </p:cTn>
                                        <p:tgtEl>
                                          <p:spTgt spid="43">
                                            <p:txEl>
                                              <p:pRg st="0" end="0"/>
                                            </p:txEl>
                                          </p:spTgt>
                                        </p:tgtEl>
                                        <p:attrNameLst>
                                          <p:attrName>style.visibility</p:attrName>
                                        </p:attrNameLst>
                                      </p:cBhvr>
                                      <p:to>
                                        <p:strVal val="visible"/>
                                      </p:to>
                                    </p:set>
                                    <p:anim calcmode="lin" valueType="num">
                                      <p:cBhvr>
                                        <p:cTn id="235"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236"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237" dur="500"/>
                                        <p:tgtEl>
                                          <p:spTgt spid="43">
                                            <p:txEl>
                                              <p:pRg st="0" end="0"/>
                                            </p:txEl>
                                          </p:spTgt>
                                        </p:tgtEl>
                                      </p:cBhvr>
                                    </p:animEffect>
                                  </p:childTnLst>
                                </p:cTn>
                              </p:par>
                            </p:childTnLst>
                          </p:cTn>
                        </p:par>
                        <p:par>
                          <p:cTn id="238" fill="hold">
                            <p:stCondLst>
                              <p:cond delay="19500"/>
                            </p:stCondLst>
                            <p:childTnLst>
                              <p:par>
                                <p:cTn id="239" presetID="53" presetClass="entr" presetSubtype="16" fill="hold" grpId="0" nodeType="afterEffect">
                                  <p:stCondLst>
                                    <p:cond delay="0"/>
                                  </p:stCondLst>
                                  <p:childTnLst>
                                    <p:set>
                                      <p:cBhvr>
                                        <p:cTn id="240" dur="1" fill="hold">
                                          <p:stCondLst>
                                            <p:cond delay="0"/>
                                          </p:stCondLst>
                                        </p:cTn>
                                        <p:tgtEl>
                                          <p:spTgt spid="44">
                                            <p:txEl>
                                              <p:pRg st="0" end="0"/>
                                            </p:txEl>
                                          </p:spTgt>
                                        </p:tgtEl>
                                        <p:attrNameLst>
                                          <p:attrName>style.visibility</p:attrName>
                                        </p:attrNameLst>
                                      </p:cBhvr>
                                      <p:to>
                                        <p:strVal val="visible"/>
                                      </p:to>
                                    </p:set>
                                    <p:anim calcmode="lin" valueType="num">
                                      <p:cBhvr>
                                        <p:cTn id="241"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242"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24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build="p">
        <p:tmplLst>
          <p:tmpl lvl="1">
            <p:tnLst>
              <p:par>
                <p:cTn presetID="53" presetClass="entr" presetSubtype="16"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build="p">
        <p:tmplLst>
          <p:tmpl lvl="1">
            <p:tnLst>
              <p:par>
                <p:cTn presetID="53" presetClass="entr" presetSubtype="16"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Effect transition="in" filter="fade">
                      <p:cBhvr>
                        <p:cTn dur="500"/>
                        <p:tgtEl>
                          <p:spTgt spid="39"/>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Effect transition="in" filter="fade">
                      <p:cBhvr>
                        <p:cTn dur="500"/>
                        <p:tgtEl>
                          <p:spTgt spid="41"/>
                        </p:tgtEl>
                      </p:cBhvr>
                    </p:animEffect>
                  </p:childTnLst>
                </p:cTn>
              </p:par>
            </p:tnLst>
          </p:tmpl>
        </p:tmplLst>
      </p:bldP>
      <p:bldP spid="42" grpId="0" build="p">
        <p:tmplLst>
          <p:tmpl lvl="1">
            <p:tnLst>
              <p:par>
                <p:cTn presetID="53" presetClass="entr" presetSubtype="16"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500" fill="hold"/>
                        <p:tgtEl>
                          <p:spTgt spid="42"/>
                        </p:tgtEl>
                        <p:attrNameLst>
                          <p:attrName>ppt_w</p:attrName>
                        </p:attrNameLst>
                      </p:cBhvr>
                      <p:tavLst>
                        <p:tav tm="0">
                          <p:val>
                            <p:fltVal val="0"/>
                          </p:val>
                        </p:tav>
                        <p:tav tm="100000">
                          <p:val>
                            <p:strVal val="#ppt_w"/>
                          </p:val>
                        </p:tav>
                      </p:tavLst>
                    </p:anim>
                    <p:anim calcmode="lin" valueType="num">
                      <p:cBhvr>
                        <p:cTn dur="500" fill="hold"/>
                        <p:tgtEl>
                          <p:spTgt spid="42"/>
                        </p:tgtEl>
                        <p:attrNameLst>
                          <p:attrName>ppt_h</p:attrName>
                        </p:attrNameLst>
                      </p:cBhvr>
                      <p:tavLst>
                        <p:tav tm="0">
                          <p:val>
                            <p:fltVal val="0"/>
                          </p:val>
                        </p:tav>
                        <p:tav tm="100000">
                          <p:val>
                            <p:strVal val="#ppt_h"/>
                          </p:val>
                        </p:tav>
                      </p:tavLst>
                    </p:anim>
                    <p:animEffect transition="in" filter="fade">
                      <p:cBhvr>
                        <p:cTn dur="500"/>
                        <p:tgtEl>
                          <p:spTgt spid="42"/>
                        </p:tgtEl>
                      </p:cBhvr>
                    </p:animEffect>
                  </p:childTnLst>
                </p:cTn>
              </p:par>
            </p:tnLst>
          </p:tmpl>
        </p:tmplLst>
      </p:bldP>
      <p:bldP spid="43" grpId="0" build="p">
        <p:tmplLst>
          <p:tmpl lvl="1">
            <p:tnLst>
              <p:par>
                <p:cTn presetID="53" presetClass="entr" presetSubtype="16"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4" grpId="0" build="p">
        <p:tmplLst>
          <p:tmpl lvl="1">
            <p:tnLst>
              <p:par>
                <p:cTn presetID="53" presetClass="entr" presetSubtype="16"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Effect transition="in" filter="fade">
                      <p:cBhvr>
                        <p:cTn dur="500"/>
                        <p:tgtEl>
                          <p:spTgt spid="44"/>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Vision/Mission01">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4572000" y="0"/>
            <a:ext cx="4572000" cy="51435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tIns="822960" bIns="0" anchor="ctr"/>
          <a:lstStyle>
            <a:lvl1pPr algn="ctr" rtl="0">
              <a:buNone/>
              <a:defRPr sz="1400">
                <a:ln>
                  <a:noFill/>
                </a:ln>
                <a:solidFill>
                  <a:schemeClr val="tx1">
                    <a:lumMod val="50000"/>
                    <a:lumOff val="50000"/>
                  </a:schemeClr>
                </a:solidFill>
              </a:defRPr>
            </a:lvl1pPr>
          </a:lstStyle>
          <a:p>
            <a:r>
              <a:rPr lang="en-US" dirty="0" smtClean="0"/>
              <a:t>Image Holder</a:t>
            </a:r>
            <a:endParaRPr lang="en-US" dirty="0"/>
          </a:p>
        </p:txBody>
      </p:sp>
      <p:sp>
        <p:nvSpPr>
          <p:cNvPr id="10" name="Text Placeholder 3"/>
          <p:cNvSpPr>
            <a:spLocks noGrp="1"/>
          </p:cNvSpPr>
          <p:nvPr>
            <p:ph type="body" sz="half" idx="2" hasCustomPrompt="1"/>
          </p:nvPr>
        </p:nvSpPr>
        <p:spPr>
          <a:xfrm>
            <a:off x="381000" y="770021"/>
            <a:ext cx="52578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52578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0681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MockUp4">
    <p:spTree>
      <p:nvGrpSpPr>
        <p:cNvPr id="1" name=""/>
        <p:cNvGrpSpPr/>
        <p:nvPr/>
      </p:nvGrpSpPr>
      <p:grpSpPr>
        <a:xfrm>
          <a:off x="0" y="0"/>
          <a:ext cx="0" cy="0"/>
          <a:chOff x="0" y="0"/>
          <a:chExt cx="0" cy="0"/>
        </a:xfrm>
      </p:grpSpPr>
      <p:sp>
        <p:nvSpPr>
          <p:cNvPr id="17" name="Rectangle 16"/>
          <p:cNvSpPr/>
          <p:nvPr userDrawn="1"/>
        </p:nvSpPr>
        <p:spPr>
          <a:xfrm>
            <a:off x="0" y="2571750"/>
            <a:ext cx="9144000" cy="195262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userDrawn="1"/>
        </p:nvGrpSpPr>
        <p:grpSpPr>
          <a:xfrm>
            <a:off x="476250" y="1138966"/>
            <a:ext cx="1823140" cy="3395388"/>
            <a:chOff x="6140449" y="1116114"/>
            <a:chExt cx="1927226" cy="3589236"/>
          </a:xfrm>
        </p:grpSpPr>
        <p:sp>
          <p:nvSpPr>
            <p:cNvPr id="15" name="Rectangle 14"/>
            <p:cNvSpPr/>
            <p:nvPr/>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Freeform 5"/>
            <p:cNvSpPr>
              <a:spLocks noEditPoints="1"/>
            </p:cNvSpPr>
            <p:nvPr/>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sp>
        <p:nvSpPr>
          <p:cNvPr id="14" name="Picture Placeholder 7"/>
          <p:cNvSpPr>
            <a:spLocks noGrp="1"/>
          </p:cNvSpPr>
          <p:nvPr>
            <p:ph type="pic" sz="quarter" idx="10" hasCustomPrompt="1"/>
          </p:nvPr>
        </p:nvSpPr>
        <p:spPr>
          <a:xfrm>
            <a:off x="592060" y="1622736"/>
            <a:ext cx="1585860" cy="2383298"/>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
        <p:nvSpPr>
          <p:cNvPr id="8"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0"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854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4279900" y="770021"/>
            <a:ext cx="44502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4279900" y="337687"/>
            <a:ext cx="44502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0" y="6350"/>
            <a:ext cx="4167739" cy="5137150"/>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78151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ockUp02">
    <p:spTree>
      <p:nvGrpSpPr>
        <p:cNvPr id="1" name=""/>
        <p:cNvGrpSpPr/>
        <p:nvPr/>
      </p:nvGrpSpPr>
      <p:grpSpPr>
        <a:xfrm>
          <a:off x="0" y="0"/>
          <a:ext cx="0" cy="0"/>
          <a:chOff x="0" y="0"/>
          <a:chExt cx="0" cy="0"/>
        </a:xfrm>
      </p:grpSpPr>
      <p:grpSp>
        <p:nvGrpSpPr>
          <p:cNvPr id="14" name="Group 13"/>
          <p:cNvGrpSpPr/>
          <p:nvPr userDrawn="1"/>
        </p:nvGrpSpPr>
        <p:grpSpPr>
          <a:xfrm>
            <a:off x="3608387" y="1056575"/>
            <a:ext cx="1927226" cy="3589236"/>
            <a:chOff x="6140449" y="1116114"/>
            <a:chExt cx="1927226" cy="3589236"/>
          </a:xfrm>
        </p:grpSpPr>
        <p:sp>
          <p:nvSpPr>
            <p:cNvPr id="15" name="Rectangle 1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sp>
        <p:nvSpPr>
          <p:cNvPr id="20" name="Picture Placeholder 7"/>
          <p:cNvSpPr>
            <a:spLocks noGrp="1"/>
          </p:cNvSpPr>
          <p:nvPr>
            <p:ph type="pic" sz="quarter" idx="10" hasCustomPrompt="1"/>
          </p:nvPr>
        </p:nvSpPr>
        <p:spPr>
          <a:xfrm>
            <a:off x="3733800" y="1569236"/>
            <a:ext cx="1676400" cy="2519363"/>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
        <p:nvSpPr>
          <p:cNvPr id="8"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9"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07114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MockUp0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9"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7" name="Group 6"/>
          <p:cNvGrpSpPr/>
          <p:nvPr userDrawn="1"/>
        </p:nvGrpSpPr>
        <p:grpSpPr>
          <a:xfrm>
            <a:off x="0" y="1363511"/>
            <a:ext cx="5312548" cy="2706707"/>
            <a:chOff x="0" y="1363511"/>
            <a:chExt cx="5312548" cy="2706707"/>
          </a:xfrm>
        </p:grpSpPr>
        <p:sp>
          <p:nvSpPr>
            <p:cNvPr id="17" name="Rectangle 16"/>
            <p:cNvSpPr/>
            <p:nvPr userDrawn="1"/>
          </p:nvSpPr>
          <p:spPr>
            <a:xfrm>
              <a:off x="0" y="3159936"/>
              <a:ext cx="2620817" cy="383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 name="Group 5"/>
            <p:cNvGrpSpPr/>
            <p:nvPr userDrawn="1"/>
          </p:nvGrpSpPr>
          <p:grpSpPr>
            <a:xfrm>
              <a:off x="0" y="1363511"/>
              <a:ext cx="5312548" cy="2706707"/>
              <a:chOff x="0" y="1363511"/>
              <a:chExt cx="5312548" cy="2706707"/>
            </a:xfrm>
          </p:grpSpPr>
          <p:grpSp>
            <p:nvGrpSpPr>
              <p:cNvPr id="3" name="Group 2"/>
              <p:cNvGrpSpPr/>
              <p:nvPr userDrawn="1"/>
            </p:nvGrpSpPr>
            <p:grpSpPr>
              <a:xfrm>
                <a:off x="0" y="1363511"/>
                <a:ext cx="4690917" cy="1150090"/>
                <a:chOff x="0" y="1363511"/>
                <a:chExt cx="4690917" cy="1828800"/>
              </a:xfrm>
            </p:grpSpPr>
            <p:sp>
              <p:nvSpPr>
                <p:cNvPr id="2" name="Rectangle 1"/>
                <p:cNvSpPr/>
                <p:nvPr userDrawn="1"/>
              </p:nvSpPr>
              <p:spPr>
                <a:xfrm>
                  <a:off x="0" y="2582711"/>
                  <a:ext cx="262081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Pentagon 9"/>
                <p:cNvSpPr/>
                <p:nvPr userDrawn="1"/>
              </p:nvSpPr>
              <p:spPr>
                <a:xfrm>
                  <a:off x="2620817" y="1363511"/>
                  <a:ext cx="2070100" cy="1828800"/>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100" h="1828800">
                      <a:moveTo>
                        <a:pt x="0" y="1219200"/>
                      </a:moveTo>
                      <a:lnTo>
                        <a:pt x="1587500" y="0"/>
                      </a:lnTo>
                      <a:lnTo>
                        <a:pt x="2070100" y="127000"/>
                      </a:lnTo>
                      <a:lnTo>
                        <a:pt x="1955800" y="609600"/>
                      </a:lnTo>
                      <a:lnTo>
                        <a:pt x="0" y="1828800"/>
                      </a:lnTo>
                      <a:lnTo>
                        <a:pt x="0" y="121920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0" y="1842991"/>
                <a:ext cx="5071917" cy="1181276"/>
                <a:chOff x="0" y="1949301"/>
                <a:chExt cx="5071917" cy="1443189"/>
              </a:xfrm>
            </p:grpSpPr>
            <p:sp>
              <p:nvSpPr>
                <p:cNvPr id="12" name="Rectangle 11"/>
                <p:cNvSpPr/>
                <p:nvPr userDrawn="1"/>
              </p:nvSpPr>
              <p:spPr>
                <a:xfrm>
                  <a:off x="0" y="2924127"/>
                  <a:ext cx="2620817" cy="468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Pentagon 9"/>
                <p:cNvSpPr/>
                <p:nvPr userDrawn="1"/>
              </p:nvSpPr>
              <p:spPr>
                <a:xfrm>
                  <a:off x="2620817" y="1949301"/>
                  <a:ext cx="2451100" cy="1443189"/>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100" h="1878390">
                      <a:moveTo>
                        <a:pt x="0" y="1268790"/>
                      </a:moveTo>
                      <a:lnTo>
                        <a:pt x="1993900" y="0"/>
                      </a:lnTo>
                      <a:lnTo>
                        <a:pt x="2451100" y="143531"/>
                      </a:lnTo>
                      <a:lnTo>
                        <a:pt x="2181225" y="803825"/>
                      </a:lnTo>
                      <a:lnTo>
                        <a:pt x="0" y="1878390"/>
                      </a:lnTo>
                      <a:lnTo>
                        <a:pt x="0" y="126879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9" name="Pentagon 9"/>
              <p:cNvSpPr/>
              <p:nvPr userDrawn="1"/>
            </p:nvSpPr>
            <p:spPr>
              <a:xfrm>
                <a:off x="2620816" y="2456566"/>
                <a:ext cx="2691732" cy="1086734"/>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 name="connsiteX0" fmla="*/ 0 w 3192246"/>
                  <a:gd name="connsiteY0" fmla="*/ 1268790 h 1878390"/>
                  <a:gd name="connsiteX1" fmla="*/ 1993900 w 3192246"/>
                  <a:gd name="connsiteY1" fmla="*/ 0 h 1878390"/>
                  <a:gd name="connsiteX2" fmla="*/ 3192246 w 3192246"/>
                  <a:gd name="connsiteY2" fmla="*/ 43309 h 1878390"/>
                  <a:gd name="connsiteX3" fmla="*/ 2181225 w 3192246"/>
                  <a:gd name="connsiteY3" fmla="*/ 803825 h 1878390"/>
                  <a:gd name="connsiteX4" fmla="*/ 0 w 3192246"/>
                  <a:gd name="connsiteY4" fmla="*/ 1878390 h 1878390"/>
                  <a:gd name="connsiteX5" fmla="*/ 0 w 3192246"/>
                  <a:gd name="connsiteY5" fmla="*/ 1268790 h 1878390"/>
                  <a:gd name="connsiteX0" fmla="*/ 0 w 3192246"/>
                  <a:gd name="connsiteY0" fmla="*/ 1225481 h 1835081"/>
                  <a:gd name="connsiteX1" fmla="*/ 2253782 w 3192246"/>
                  <a:gd name="connsiteY1" fmla="*/ 107025 h 1835081"/>
                  <a:gd name="connsiteX2" fmla="*/ 3192246 w 3192246"/>
                  <a:gd name="connsiteY2" fmla="*/ 0 h 1835081"/>
                  <a:gd name="connsiteX3" fmla="*/ 2181225 w 3192246"/>
                  <a:gd name="connsiteY3" fmla="*/ 76051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777991 w 3192246"/>
                  <a:gd name="connsiteY3" fmla="*/ 82315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575860 w 3192246"/>
                  <a:gd name="connsiteY3" fmla="*/ 885794 h 1835081"/>
                  <a:gd name="connsiteX4" fmla="*/ 0 w 3192246"/>
                  <a:gd name="connsiteY4" fmla="*/ 1835081 h 1835081"/>
                  <a:gd name="connsiteX5" fmla="*/ 0 w 3192246"/>
                  <a:gd name="connsiteY5" fmla="*/ 1225481 h 1835081"/>
                  <a:gd name="connsiteX0" fmla="*/ 0 w 2941989"/>
                  <a:gd name="connsiteY0" fmla="*/ 1125259 h 1734859"/>
                  <a:gd name="connsiteX1" fmla="*/ 2253782 w 2941989"/>
                  <a:gd name="connsiteY1" fmla="*/ 6803 h 1734859"/>
                  <a:gd name="connsiteX2" fmla="*/ 2941989 w 2941989"/>
                  <a:gd name="connsiteY2" fmla="*/ 0 h 1734859"/>
                  <a:gd name="connsiteX3" fmla="*/ 2575860 w 2941989"/>
                  <a:gd name="connsiteY3" fmla="*/ 785572 h 1734859"/>
                  <a:gd name="connsiteX4" fmla="*/ 0 w 2941989"/>
                  <a:gd name="connsiteY4" fmla="*/ 1734859 h 1734859"/>
                  <a:gd name="connsiteX5" fmla="*/ 0 w 2941989"/>
                  <a:gd name="connsiteY5" fmla="*/ 1125259 h 1734859"/>
                  <a:gd name="connsiteX0" fmla="*/ 0 w 2941989"/>
                  <a:gd name="connsiteY0" fmla="*/ 1125259 h 1734859"/>
                  <a:gd name="connsiteX1" fmla="*/ 2253782 w 2941989"/>
                  <a:gd name="connsiteY1" fmla="*/ 6803 h 1734859"/>
                  <a:gd name="connsiteX2" fmla="*/ 2941989 w 2941989"/>
                  <a:gd name="connsiteY2" fmla="*/ 0 h 1734859"/>
                  <a:gd name="connsiteX3" fmla="*/ 2441106 w 2941989"/>
                  <a:gd name="connsiteY3" fmla="*/ 877406 h 1734859"/>
                  <a:gd name="connsiteX4" fmla="*/ 0 w 2941989"/>
                  <a:gd name="connsiteY4" fmla="*/ 1734859 h 1734859"/>
                  <a:gd name="connsiteX5" fmla="*/ 0 w 2941989"/>
                  <a:gd name="connsiteY5" fmla="*/ 1125259 h 1734859"/>
                  <a:gd name="connsiteX0" fmla="*/ 0 w 2797610"/>
                  <a:gd name="connsiteY0" fmla="*/ 1118456 h 1728056"/>
                  <a:gd name="connsiteX1" fmla="*/ 2253782 w 2797610"/>
                  <a:gd name="connsiteY1" fmla="*/ 0 h 1728056"/>
                  <a:gd name="connsiteX2" fmla="*/ 2797610 w 2797610"/>
                  <a:gd name="connsiteY2" fmla="*/ 100336 h 1728056"/>
                  <a:gd name="connsiteX3" fmla="*/ 2441106 w 2797610"/>
                  <a:gd name="connsiteY3" fmla="*/ 870603 h 1728056"/>
                  <a:gd name="connsiteX4" fmla="*/ 0 w 2797610"/>
                  <a:gd name="connsiteY4" fmla="*/ 1728056 h 1728056"/>
                  <a:gd name="connsiteX5" fmla="*/ 0 w 2797610"/>
                  <a:gd name="connsiteY5" fmla="*/ 1118456 h 1728056"/>
                  <a:gd name="connsiteX0" fmla="*/ 0 w 2691732"/>
                  <a:gd name="connsiteY0" fmla="*/ 1118456 h 1728056"/>
                  <a:gd name="connsiteX1" fmla="*/ 2253782 w 2691732"/>
                  <a:gd name="connsiteY1" fmla="*/ 0 h 1728056"/>
                  <a:gd name="connsiteX2" fmla="*/ 2691732 w 2691732"/>
                  <a:gd name="connsiteY2" fmla="*/ 253392 h 1728056"/>
                  <a:gd name="connsiteX3" fmla="*/ 2441106 w 2691732"/>
                  <a:gd name="connsiteY3" fmla="*/ 870603 h 1728056"/>
                  <a:gd name="connsiteX4" fmla="*/ 0 w 2691732"/>
                  <a:gd name="connsiteY4" fmla="*/ 1728056 h 1728056"/>
                  <a:gd name="connsiteX5" fmla="*/ 0 w 2691732"/>
                  <a:gd name="connsiteY5" fmla="*/ 1118456 h 17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732" h="1728056">
                    <a:moveTo>
                      <a:pt x="0" y="1118456"/>
                    </a:moveTo>
                    <a:lnTo>
                      <a:pt x="2253782" y="0"/>
                    </a:lnTo>
                    <a:lnTo>
                      <a:pt x="2691732" y="253392"/>
                    </a:lnTo>
                    <a:lnTo>
                      <a:pt x="2441106" y="870603"/>
                    </a:lnTo>
                    <a:lnTo>
                      <a:pt x="0" y="1728056"/>
                    </a:lnTo>
                    <a:lnTo>
                      <a:pt x="0" y="111845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1" name="Group 20"/>
              <p:cNvGrpSpPr/>
              <p:nvPr userDrawn="1"/>
            </p:nvGrpSpPr>
            <p:grpSpPr>
              <a:xfrm>
                <a:off x="0" y="3208886"/>
                <a:ext cx="5181807" cy="861332"/>
                <a:chOff x="0" y="1822675"/>
                <a:chExt cx="5181807" cy="1369636"/>
              </a:xfrm>
            </p:grpSpPr>
            <p:sp>
              <p:nvSpPr>
                <p:cNvPr id="22" name="Rectangle 21"/>
                <p:cNvSpPr/>
                <p:nvPr userDrawn="1"/>
              </p:nvSpPr>
              <p:spPr>
                <a:xfrm>
                  <a:off x="0" y="2582711"/>
                  <a:ext cx="2620817"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Pentagon 9"/>
                <p:cNvSpPr/>
                <p:nvPr userDrawn="1"/>
              </p:nvSpPr>
              <p:spPr>
                <a:xfrm>
                  <a:off x="2620818" y="1822675"/>
                  <a:ext cx="2560989" cy="1369636"/>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1955800 w 2349233"/>
                    <a:gd name="connsiteY3" fmla="*/ 609600 h 1828800"/>
                    <a:gd name="connsiteX4" fmla="*/ 0 w 2349233"/>
                    <a:gd name="connsiteY4" fmla="*/ 1828800 h 1828800"/>
                    <a:gd name="connsiteX5" fmla="*/ 0 w 2349233"/>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2254183 w 2349233"/>
                    <a:gd name="connsiteY3" fmla="*/ 1267736 h 1828800"/>
                    <a:gd name="connsiteX4" fmla="*/ 0 w 2349233"/>
                    <a:gd name="connsiteY4" fmla="*/ 1828800 h 1828800"/>
                    <a:gd name="connsiteX5" fmla="*/ 0 w 2349233"/>
                    <a:gd name="connsiteY5" fmla="*/ 1219200 h 1828800"/>
                    <a:gd name="connsiteX0" fmla="*/ 0 w 2349233"/>
                    <a:gd name="connsiteY0" fmla="*/ 698814 h 1308414"/>
                    <a:gd name="connsiteX1" fmla="*/ 1991761 w 2349233"/>
                    <a:gd name="connsiteY1" fmla="*/ 0 h 1308414"/>
                    <a:gd name="connsiteX2" fmla="*/ 2349233 w 2349233"/>
                    <a:gd name="connsiteY2" fmla="*/ 127000 h 1308414"/>
                    <a:gd name="connsiteX3" fmla="*/ 2254183 w 2349233"/>
                    <a:gd name="connsiteY3" fmla="*/ 747350 h 1308414"/>
                    <a:gd name="connsiteX4" fmla="*/ 0 w 2349233"/>
                    <a:gd name="connsiteY4" fmla="*/ 1308414 h 1308414"/>
                    <a:gd name="connsiteX5" fmla="*/ 0 w 2349233"/>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254183 w 2551364"/>
                    <a:gd name="connsiteY3" fmla="*/ 747350 h 1308414"/>
                    <a:gd name="connsiteX4" fmla="*/ 0 w 2551364"/>
                    <a:gd name="connsiteY4" fmla="*/ 1308414 h 1308414"/>
                    <a:gd name="connsiteX5" fmla="*/ 0 w 2551364"/>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129055 w 2551364"/>
                    <a:gd name="connsiteY3" fmla="*/ 823877 h 1308414"/>
                    <a:gd name="connsiteX4" fmla="*/ 0 w 2551364"/>
                    <a:gd name="connsiteY4" fmla="*/ 1308414 h 1308414"/>
                    <a:gd name="connsiteX5" fmla="*/ 0 w 2551364"/>
                    <a:gd name="connsiteY5" fmla="*/ 698814 h 1308414"/>
                    <a:gd name="connsiteX0" fmla="*/ 0 w 2551364"/>
                    <a:gd name="connsiteY0" fmla="*/ 760036 h 1369636"/>
                    <a:gd name="connsiteX1" fmla="*/ 2136140 w 2551364"/>
                    <a:gd name="connsiteY1" fmla="*/ 0 h 1369636"/>
                    <a:gd name="connsiteX2" fmla="*/ 2551364 w 2551364"/>
                    <a:gd name="connsiteY2" fmla="*/ 295360 h 1369636"/>
                    <a:gd name="connsiteX3" fmla="*/ 2129055 w 2551364"/>
                    <a:gd name="connsiteY3" fmla="*/ 885099 h 1369636"/>
                    <a:gd name="connsiteX4" fmla="*/ 0 w 2551364"/>
                    <a:gd name="connsiteY4" fmla="*/ 1369636 h 1369636"/>
                    <a:gd name="connsiteX5" fmla="*/ 0 w 2551364"/>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29055 w 2618741"/>
                    <a:gd name="connsiteY3" fmla="*/ 885099 h 1369636"/>
                    <a:gd name="connsiteX4" fmla="*/ 0 w 2618741"/>
                    <a:gd name="connsiteY4" fmla="*/ 1369636 h 1369636"/>
                    <a:gd name="connsiteX5" fmla="*/ 0 w 2618741"/>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96432 w 2618741"/>
                    <a:gd name="connsiteY3" fmla="*/ 885099 h 1369636"/>
                    <a:gd name="connsiteX4" fmla="*/ 0 w 2618741"/>
                    <a:gd name="connsiteY4" fmla="*/ 1369636 h 1369636"/>
                    <a:gd name="connsiteX5" fmla="*/ 0 w 2618741"/>
                    <a:gd name="connsiteY5" fmla="*/ 760036 h 1369636"/>
                    <a:gd name="connsiteX0" fmla="*/ 0 w 2560989"/>
                    <a:gd name="connsiteY0" fmla="*/ 760036 h 1369636"/>
                    <a:gd name="connsiteX1" fmla="*/ 2136140 w 2560989"/>
                    <a:gd name="connsiteY1" fmla="*/ 0 h 1369636"/>
                    <a:gd name="connsiteX2" fmla="*/ 2560989 w 2560989"/>
                    <a:gd name="connsiteY2" fmla="*/ 310664 h 1369636"/>
                    <a:gd name="connsiteX3" fmla="*/ 2196432 w 2560989"/>
                    <a:gd name="connsiteY3" fmla="*/ 885099 h 1369636"/>
                    <a:gd name="connsiteX4" fmla="*/ 0 w 2560989"/>
                    <a:gd name="connsiteY4" fmla="*/ 1369636 h 1369636"/>
                    <a:gd name="connsiteX5" fmla="*/ 0 w 2560989"/>
                    <a:gd name="connsiteY5" fmla="*/ 760036 h 13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989" h="1369636">
                      <a:moveTo>
                        <a:pt x="0" y="760036"/>
                      </a:moveTo>
                      <a:lnTo>
                        <a:pt x="2136140" y="0"/>
                      </a:lnTo>
                      <a:lnTo>
                        <a:pt x="2560989" y="310664"/>
                      </a:lnTo>
                      <a:lnTo>
                        <a:pt x="2196432" y="885099"/>
                      </a:lnTo>
                      <a:lnTo>
                        <a:pt x="0" y="1369636"/>
                      </a:lnTo>
                      <a:lnTo>
                        <a:pt x="0" y="76003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grpSp>
        <p:nvGrpSpPr>
          <p:cNvPr id="24" name="Group 23"/>
          <p:cNvGrpSpPr/>
          <p:nvPr userDrawn="1"/>
        </p:nvGrpSpPr>
        <p:grpSpPr>
          <a:xfrm rot="20331427">
            <a:off x="1108306" y="1241827"/>
            <a:ext cx="1843262" cy="3432862"/>
            <a:chOff x="6140449" y="1116114"/>
            <a:chExt cx="1927226" cy="3589236"/>
          </a:xfrm>
        </p:grpSpPr>
        <p:sp>
          <p:nvSpPr>
            <p:cNvPr id="25" name="Rectangle 2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sp>
        <p:nvSpPr>
          <p:cNvPr id="27" name="Picture Placeholder 7"/>
          <p:cNvSpPr>
            <a:spLocks noGrp="1"/>
          </p:cNvSpPr>
          <p:nvPr>
            <p:ph type="pic" sz="quarter" idx="10" hasCustomPrompt="1"/>
          </p:nvPr>
        </p:nvSpPr>
        <p:spPr>
          <a:xfrm rot="20331427">
            <a:off x="1228255" y="1731181"/>
            <a:ext cx="1603364" cy="2409604"/>
          </a:xfrm>
          <a:prstGeom prst="rect">
            <a:avLst/>
          </a:prstGeom>
          <a:ln>
            <a:noFill/>
          </a:ln>
        </p:spPr>
        <p:txBody>
          <a:bodyPr bIns="457200" anchor="b"/>
          <a:lstStyle>
            <a:lvl1pPr algn="ctr" rtl="0">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409354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ockUp5">
    <p:spTree>
      <p:nvGrpSpPr>
        <p:cNvPr id="1" name=""/>
        <p:cNvGrpSpPr/>
        <p:nvPr/>
      </p:nvGrpSpPr>
      <p:grpSpPr>
        <a:xfrm>
          <a:off x="0" y="0"/>
          <a:ext cx="0" cy="0"/>
          <a:chOff x="0" y="0"/>
          <a:chExt cx="0" cy="0"/>
        </a:xfrm>
      </p:grpSpPr>
      <p:grpSp>
        <p:nvGrpSpPr>
          <p:cNvPr id="15" name="Group 20"/>
          <p:cNvGrpSpPr/>
          <p:nvPr userDrawn="1"/>
        </p:nvGrpSpPr>
        <p:grpSpPr>
          <a:xfrm>
            <a:off x="4351627" y="1104700"/>
            <a:ext cx="4400683" cy="3501414"/>
            <a:chOff x="2094899" y="1081795"/>
            <a:chExt cx="4400683" cy="3501414"/>
          </a:xfrm>
        </p:grpSpPr>
        <p:sp>
          <p:nvSpPr>
            <p:cNvPr id="18" name="Rectangle 17"/>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0" name="Freeform 19"/>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1"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dirty="0" smtClean="0">
                  <a:solidFill>
                    <a:srgbClr val="262626"/>
                  </a:solidFill>
                </a:rPr>
                <a:t> </a:t>
              </a:r>
              <a:endParaRPr lang="en-US" dirty="0">
                <a:solidFill>
                  <a:srgbClr val="262626"/>
                </a:solidFill>
              </a:endParaRPr>
            </a:p>
          </p:txBody>
        </p:sp>
        <p:sp>
          <p:nvSpPr>
            <p:cNvPr id="28"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sp>
        <p:nvSpPr>
          <p:cNvPr id="31" name="Picture Placeholder 7"/>
          <p:cNvSpPr>
            <a:spLocks noGrp="1"/>
          </p:cNvSpPr>
          <p:nvPr>
            <p:ph type="pic" sz="quarter" idx="10" hasCustomPrompt="1"/>
          </p:nvPr>
        </p:nvSpPr>
        <p:spPr>
          <a:xfrm>
            <a:off x="4539596" y="1270523"/>
            <a:ext cx="4008623" cy="2259869"/>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
        <p:nvSpPr>
          <p:cNvPr id="11"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2"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7179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ockUp5">
    <p:spTree>
      <p:nvGrpSpPr>
        <p:cNvPr id="1" name=""/>
        <p:cNvGrpSpPr/>
        <p:nvPr/>
      </p:nvGrpSpPr>
      <p:grpSpPr>
        <a:xfrm>
          <a:off x="0" y="0"/>
          <a:ext cx="0" cy="0"/>
          <a:chOff x="0" y="0"/>
          <a:chExt cx="0" cy="0"/>
        </a:xfrm>
      </p:grpSpPr>
      <p:sp>
        <p:nvSpPr>
          <p:cNvPr id="11"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2"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13" name="Group 20"/>
          <p:cNvGrpSpPr/>
          <p:nvPr userDrawn="1"/>
        </p:nvGrpSpPr>
        <p:grpSpPr>
          <a:xfrm>
            <a:off x="2989156" y="1276350"/>
            <a:ext cx="3165688" cy="2518786"/>
            <a:chOff x="2094899" y="1081795"/>
            <a:chExt cx="4400683" cy="3501414"/>
          </a:xfrm>
        </p:grpSpPr>
        <p:sp>
          <p:nvSpPr>
            <p:cNvPr id="14" name="Rectangle 13"/>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17" name="Freeform 16"/>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2"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dirty="0" smtClean="0">
                  <a:solidFill>
                    <a:srgbClr val="262626"/>
                  </a:solidFill>
                </a:rPr>
                <a:t> </a:t>
              </a:r>
              <a:endParaRPr lang="en-US" dirty="0">
                <a:solidFill>
                  <a:srgbClr val="262626"/>
                </a:solidFill>
              </a:endParaRPr>
            </a:p>
          </p:txBody>
        </p:sp>
        <p:sp>
          <p:nvSpPr>
            <p:cNvPr id="23"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sp>
        <p:nvSpPr>
          <p:cNvPr id="24" name="Picture Placeholder 7"/>
          <p:cNvSpPr>
            <a:spLocks noGrp="1"/>
          </p:cNvSpPr>
          <p:nvPr>
            <p:ph type="pic" sz="quarter" idx="10" hasCustomPrompt="1"/>
          </p:nvPr>
        </p:nvSpPr>
        <p:spPr>
          <a:xfrm>
            <a:off x="3130174" y="1395636"/>
            <a:ext cx="2883652" cy="1625664"/>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3725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ockUp7">
    <p:spTree>
      <p:nvGrpSpPr>
        <p:cNvPr id="1" name=""/>
        <p:cNvGrpSpPr/>
        <p:nvPr/>
      </p:nvGrpSpPr>
      <p:grpSpPr>
        <a:xfrm>
          <a:off x="0" y="0"/>
          <a:ext cx="0" cy="0"/>
          <a:chOff x="0" y="0"/>
          <a:chExt cx="0" cy="0"/>
        </a:xfrm>
      </p:grpSpPr>
      <p:grpSp>
        <p:nvGrpSpPr>
          <p:cNvPr id="20" name="Group 300"/>
          <p:cNvGrpSpPr/>
          <p:nvPr userDrawn="1"/>
        </p:nvGrpSpPr>
        <p:grpSpPr>
          <a:xfrm>
            <a:off x="384678" y="1152825"/>
            <a:ext cx="3882522" cy="2030568"/>
            <a:chOff x="2844800" y="1304396"/>
            <a:chExt cx="2803525" cy="1466250"/>
          </a:xfrm>
        </p:grpSpPr>
        <p:grpSp>
          <p:nvGrpSpPr>
            <p:cNvPr id="21" name="Group 44"/>
            <p:cNvGrpSpPr/>
            <p:nvPr/>
          </p:nvGrpSpPr>
          <p:grpSpPr>
            <a:xfrm>
              <a:off x="3209925" y="1304396"/>
              <a:ext cx="2073275" cy="1397000"/>
              <a:chOff x="4843457" y="992546"/>
              <a:chExt cx="2073275" cy="1397000"/>
            </a:xfrm>
          </p:grpSpPr>
          <p:sp>
            <p:nvSpPr>
              <p:cNvPr id="26" name="Freeform 12"/>
              <p:cNvSpPr>
                <a:spLocks/>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7" name="Rectangle 13"/>
              <p:cNvSpPr>
                <a:spLocks noChangeArrowheads="1"/>
              </p:cNvSpPr>
              <p:nvPr/>
            </p:nvSpPr>
            <p:spPr bwMode="auto">
              <a:xfrm>
                <a:off x="4926007" y="1068746"/>
                <a:ext cx="1914525" cy="11811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8" name="Freeform 21"/>
              <p:cNvSpPr>
                <a:spLocks/>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grpSp>
          <p:nvGrpSpPr>
            <p:cNvPr id="22" name="Group 43"/>
            <p:cNvGrpSpPr/>
            <p:nvPr/>
          </p:nvGrpSpPr>
          <p:grpSpPr>
            <a:xfrm>
              <a:off x="2844800" y="2648409"/>
              <a:ext cx="2803525" cy="122237"/>
              <a:chOff x="4462463" y="2425701"/>
              <a:chExt cx="2803525" cy="122237"/>
            </a:xfrm>
          </p:grpSpPr>
          <p:sp>
            <p:nvSpPr>
              <p:cNvPr id="23" name="Freeform 15"/>
              <p:cNvSpPr>
                <a:spLocks/>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4" name="Freeform 16"/>
              <p:cNvSpPr>
                <a:spLocks/>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5" name="Freeform 31"/>
              <p:cNvSpPr>
                <a:spLocks/>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grpSp>
      </p:grpSp>
      <p:sp>
        <p:nvSpPr>
          <p:cNvPr id="31" name="Picture Placeholder 7"/>
          <p:cNvSpPr>
            <a:spLocks noGrp="1"/>
          </p:cNvSpPr>
          <p:nvPr>
            <p:ph type="pic" sz="quarter" idx="10" hasCustomPrompt="1"/>
          </p:nvPr>
        </p:nvSpPr>
        <p:spPr>
          <a:xfrm>
            <a:off x="1004650" y="1258353"/>
            <a:ext cx="2651372" cy="1635672"/>
          </a:xfrm>
          <a:prstGeom prst="rect">
            <a:avLst/>
          </a:prstGeom>
          <a:ln>
            <a:noFill/>
          </a:ln>
        </p:spPr>
        <p:txBody>
          <a:bodyPr bIns="457200" anchor="b"/>
          <a:lstStyle>
            <a:lvl1pPr algn="ctr">
              <a:buNone/>
              <a:defRPr sz="1100">
                <a:solidFill>
                  <a:schemeClr val="tx1">
                    <a:lumMod val="50000"/>
                    <a:lumOff val="50000"/>
                  </a:schemeClr>
                </a:solidFill>
              </a:defRPr>
            </a:lvl1pPr>
          </a:lstStyle>
          <a:p>
            <a:r>
              <a:rPr lang="en-US" dirty="0" smtClean="0"/>
              <a:t>Image Holder</a:t>
            </a:r>
            <a:endParaRPr lang="en-US" dirty="0"/>
          </a:p>
        </p:txBody>
      </p:sp>
      <p:sp>
        <p:nvSpPr>
          <p:cNvPr id="14"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rtl="0">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13186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2_mockup">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5" name="Group 4"/>
          <p:cNvGrpSpPr/>
          <p:nvPr userDrawn="1"/>
        </p:nvGrpSpPr>
        <p:grpSpPr>
          <a:xfrm>
            <a:off x="4630082" y="1324635"/>
            <a:ext cx="4100032" cy="3011150"/>
            <a:chOff x="-228600" y="1301750"/>
            <a:chExt cx="4279900" cy="3143250"/>
          </a:xfrm>
        </p:grpSpPr>
        <p:grpSp>
          <p:nvGrpSpPr>
            <p:cNvPr id="6" name="Group 5"/>
            <p:cNvGrpSpPr/>
            <p:nvPr/>
          </p:nvGrpSpPr>
          <p:grpSpPr>
            <a:xfrm>
              <a:off x="-228600" y="1301750"/>
              <a:ext cx="4279900" cy="3143250"/>
              <a:chOff x="-228600" y="1301750"/>
              <a:chExt cx="4279900" cy="3143250"/>
            </a:xfrm>
          </p:grpSpPr>
          <p:sp>
            <p:nvSpPr>
              <p:cNvPr id="12" name="Rounded Rectangle 11"/>
              <p:cNvSpPr/>
              <p:nvPr/>
            </p:nvSpPr>
            <p:spPr>
              <a:xfrm>
                <a:off x="-228600" y="1301750"/>
                <a:ext cx="4279900" cy="3143250"/>
              </a:xfrm>
              <a:prstGeom prst="roundRect">
                <a:avLst>
                  <a:gd name="adj" fmla="val 5354"/>
                </a:avLst>
              </a:prstGeom>
              <a:solidFill>
                <a:schemeClr val="tx2">
                  <a:lumMod val="50000"/>
                  <a:lumOff val="50000"/>
                  <a:shade val="30000"/>
                  <a:satMod val="1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13" name="Rectangle 12"/>
              <p:cNvSpPr/>
              <p:nvPr/>
            </p:nvSpPr>
            <p:spPr>
              <a:xfrm>
                <a:off x="253307" y="1499394"/>
                <a:ext cx="3419475" cy="2747962"/>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grpSp>
        <p:sp>
          <p:nvSpPr>
            <p:cNvPr id="8" name="Rounded Rectangle 7"/>
            <p:cNvSpPr/>
            <p:nvPr/>
          </p:nvSpPr>
          <p:spPr>
            <a:xfrm>
              <a:off x="3839184" y="2540000"/>
              <a:ext cx="92075" cy="666750"/>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Oval 8"/>
            <p:cNvSpPr/>
            <p:nvPr/>
          </p:nvSpPr>
          <p:spPr>
            <a:xfrm>
              <a:off x="-132063" y="2723356"/>
              <a:ext cx="300038" cy="30003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11" name="Right Triangle 10"/>
            <p:cNvSpPr/>
            <p:nvPr/>
          </p:nvSpPr>
          <p:spPr>
            <a:xfrm flipH="1" flipV="1">
              <a:off x="253307" y="1499394"/>
              <a:ext cx="3419856" cy="2747962"/>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grpSp>
      <p:sp>
        <p:nvSpPr>
          <p:cNvPr id="7" name="Picture Placeholder 7"/>
          <p:cNvSpPr>
            <a:spLocks noGrp="1"/>
          </p:cNvSpPr>
          <p:nvPr>
            <p:ph type="pic" sz="quarter" idx="11" hasCustomPrompt="1"/>
          </p:nvPr>
        </p:nvSpPr>
        <p:spPr>
          <a:xfrm>
            <a:off x="5082702" y="1513972"/>
            <a:ext cx="3276132" cy="2632476"/>
          </a:xfrm>
          <a:prstGeom prst="rect">
            <a:avLst/>
          </a:prstGeom>
          <a:solidFill>
            <a:schemeClr val="tx2">
              <a:lumMod val="10000"/>
              <a:lumOff val="90000"/>
            </a:schemeClr>
          </a:solidFill>
          <a:ln w="19050">
            <a:noFill/>
          </a:ln>
        </p:spPr>
        <p:txBody>
          <a:bodyPr lIns="0" tIns="0" rIns="0" bIns="274320" anchor="b"/>
          <a:lstStyle>
            <a:lvl1pPr algn="ctr" rtl="0">
              <a:buNone/>
              <a:defRPr sz="1100">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4919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4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9525"/>
            <a:ext cx="9143999" cy="2733675"/>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2770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Pic05">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0" y="0"/>
            <a:ext cx="9144000" cy="5143499"/>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smtClean="0"/>
              <a:t>Click Icon To Add Image</a:t>
            </a:r>
            <a:endParaRPr lang="en-US" dirty="0"/>
          </a:p>
        </p:txBody>
      </p:sp>
      <p:sp>
        <p:nvSpPr>
          <p:cNvPr id="16" name="Title 1"/>
          <p:cNvSpPr>
            <a:spLocks noGrp="1"/>
          </p:cNvSpPr>
          <p:nvPr>
            <p:ph type="title" hasCustomPrompt="1"/>
          </p:nvPr>
        </p:nvSpPr>
        <p:spPr>
          <a:xfrm>
            <a:off x="1752600" y="387350"/>
            <a:ext cx="5638800" cy="353524"/>
          </a:xfrm>
          <a:prstGeom prst="rect">
            <a:avLst/>
          </a:prstGeom>
        </p:spPr>
        <p:txBody>
          <a:bodyPr wrap="none" lIns="0" tIns="0" rIns="0" bIns="0" anchor="ctr">
            <a:noAutofit/>
          </a:bodyPr>
          <a:lstStyle>
            <a:lvl1pPr algn="ctr">
              <a:defRPr sz="2000" b="1" baseline="0">
                <a:solidFill>
                  <a:schemeClr val="bg1"/>
                </a:solidFill>
              </a:defRPr>
            </a:lvl1pPr>
          </a:lstStyle>
          <a:p>
            <a:r>
              <a:rPr lang="en-US" dirty="0" smtClean="0"/>
              <a:t>Click To Edit Master Title Style</a:t>
            </a:r>
            <a:endParaRPr lang="en-US" dirty="0"/>
          </a:p>
        </p:txBody>
      </p:sp>
      <p:sp>
        <p:nvSpPr>
          <p:cNvPr id="17" name="Text Placeholder 3"/>
          <p:cNvSpPr>
            <a:spLocks noGrp="1"/>
          </p:cNvSpPr>
          <p:nvPr>
            <p:ph type="body" sz="half" idx="2" hasCustomPrompt="1"/>
          </p:nvPr>
        </p:nvSpPr>
        <p:spPr>
          <a:xfrm>
            <a:off x="2514600" y="739341"/>
            <a:ext cx="4114800" cy="200746"/>
          </a:xfrm>
          <a:prstGeom prst="rect">
            <a:avLst/>
          </a:prstGeom>
        </p:spPr>
        <p:txBody>
          <a:bodyPr wrap="none" lIns="0" tIns="0" rIns="0" bIns="0" anchor="ctr">
            <a:noAutofit/>
          </a:bodyPr>
          <a:lstStyle>
            <a:lvl1pPr marL="0" indent="0" algn="ctr">
              <a:buNone/>
              <a:defRPr sz="11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Subtext Goes Here</a:t>
            </a:r>
          </a:p>
        </p:txBody>
      </p:sp>
    </p:spTree>
    <p:extLst>
      <p:ext uri="{BB962C8B-B14F-4D97-AF65-F5344CB8AC3E}">
        <p14:creationId xmlns:p14="http://schemas.microsoft.com/office/powerpoint/2010/main" val="1976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down)">
                                      <p:cBhvr>
                                        <p:cTn id="11" dur="500"/>
                                        <p:tgtEl>
                                          <p:spTgt spid="17">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build="p">
        <p:tmplLst>
          <p:tmpl lvl="1">
            <p:tnLst>
              <p:par>
                <p:cTn presetID="22" presetClass="entr" presetSubtype="4"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down)">
                      <p:cBhvr>
                        <p:cTn dur="500"/>
                        <p:tgtEl>
                          <p:spTgt spid="17"/>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2266750" y="1323675"/>
            <a:ext cx="2057400" cy="3238100"/>
          </a:xfrm>
          <a:prstGeom prst="rect">
            <a:avLst/>
          </a:prstGeom>
          <a:noFill/>
          <a:ln w="19050">
            <a:noFill/>
          </a:ln>
        </p:spPr>
        <p:txBody>
          <a:bodyPr tIns="0" bIns="182880" anchor="b"/>
          <a:lstStyle>
            <a:lvl1pPr algn="ctr">
              <a:buNone/>
              <a:defRPr sz="1200">
                <a:solidFill>
                  <a:schemeClr val="tx1">
                    <a:lumMod val="50000"/>
                    <a:lumOff val="50000"/>
                  </a:schemeClr>
                </a:solidFill>
              </a:defRPr>
            </a:lvl1pPr>
          </a:lstStyle>
          <a:p>
            <a:r>
              <a:rPr lang="en-US" dirty="0" smtClean="0"/>
              <a:t>Image Holder</a:t>
            </a:r>
            <a:endParaRPr lang="en-US" dirty="0"/>
          </a:p>
        </p:txBody>
      </p:sp>
      <p:sp>
        <p:nvSpPr>
          <p:cNvPr id="22" name="Rectangle 21"/>
          <p:cNvSpPr/>
          <p:nvPr userDrawn="1"/>
        </p:nvSpPr>
        <p:spPr>
          <a:xfrm>
            <a:off x="4328422" y="1323275"/>
            <a:ext cx="4815578"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userDrawn="1"/>
        </p:nvSpPr>
        <p:spPr>
          <a:xfrm>
            <a:off x="4343400" y="2142425"/>
            <a:ext cx="4800599" cy="781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userDrawn="1"/>
        </p:nvSpPr>
        <p:spPr>
          <a:xfrm>
            <a:off x="4343400" y="2961575"/>
            <a:ext cx="4800599" cy="781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userDrawn="1"/>
        </p:nvSpPr>
        <p:spPr>
          <a:xfrm>
            <a:off x="4343400" y="3780725"/>
            <a:ext cx="4800599" cy="781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Freeform 62"/>
          <p:cNvSpPr>
            <a:spLocks noChangeAspect="1" noEditPoints="1"/>
          </p:cNvSpPr>
          <p:nvPr userDrawn="1"/>
        </p:nvSpPr>
        <p:spPr bwMode="auto">
          <a:xfrm>
            <a:off x="4550708" y="1559777"/>
            <a:ext cx="360468" cy="363350"/>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34" name="Freeform 245"/>
          <p:cNvSpPr>
            <a:spLocks noChangeAspect="1"/>
          </p:cNvSpPr>
          <p:nvPr userDrawn="1"/>
        </p:nvSpPr>
        <p:spPr bwMode="auto">
          <a:xfrm>
            <a:off x="4555461" y="2357469"/>
            <a:ext cx="350962" cy="35096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37" name="Freeform 132"/>
          <p:cNvSpPr>
            <a:spLocks noChangeAspect="1" noEditPoints="1"/>
          </p:cNvSpPr>
          <p:nvPr userDrawn="1"/>
        </p:nvSpPr>
        <p:spPr bwMode="auto">
          <a:xfrm>
            <a:off x="4537759" y="3167317"/>
            <a:ext cx="386366" cy="369566"/>
          </a:xfrm>
          <a:custGeom>
            <a:avLst/>
            <a:gdLst/>
            <a:ahLst/>
            <a:cxnLst>
              <a:cxn ang="0">
                <a:pos x="62" y="31"/>
              </a:cxn>
              <a:cxn ang="0">
                <a:pos x="62" y="31"/>
              </a:cxn>
              <a:cxn ang="0">
                <a:pos x="54" y="27"/>
              </a:cxn>
              <a:cxn ang="0">
                <a:pos x="45" y="33"/>
              </a:cxn>
              <a:cxn ang="0">
                <a:pos x="44" y="35"/>
              </a:cxn>
              <a:cxn ang="0">
                <a:pos x="43" y="35"/>
              </a:cxn>
              <a:cxn ang="0">
                <a:pos x="42" y="35"/>
              </a:cxn>
              <a:cxn ang="0">
                <a:pos x="41" y="33"/>
              </a:cxn>
              <a:cxn ang="0">
                <a:pos x="32" y="27"/>
              </a:cxn>
              <a:cxn ang="0">
                <a:pos x="23" y="33"/>
              </a:cxn>
              <a:cxn ang="0">
                <a:pos x="22" y="35"/>
              </a:cxn>
              <a:cxn ang="0">
                <a:pos x="21" y="35"/>
              </a:cxn>
              <a:cxn ang="0">
                <a:pos x="20" y="35"/>
              </a:cxn>
              <a:cxn ang="0">
                <a:pos x="19" y="33"/>
              </a:cxn>
              <a:cxn ang="0">
                <a:pos x="10" y="27"/>
              </a:cxn>
              <a:cxn ang="0">
                <a:pos x="3" y="31"/>
              </a:cxn>
              <a:cxn ang="0">
                <a:pos x="2" y="31"/>
              </a:cxn>
              <a:cxn ang="0">
                <a:pos x="0" y="30"/>
              </a:cxn>
              <a:cxn ang="0">
                <a:pos x="0" y="30"/>
              </a:cxn>
              <a:cxn ang="0">
                <a:pos x="32" y="7"/>
              </a:cxn>
              <a:cxn ang="0">
                <a:pos x="64" y="30"/>
              </a:cxn>
              <a:cxn ang="0">
                <a:pos x="64" y="30"/>
              </a:cxn>
              <a:cxn ang="0">
                <a:pos x="62" y="31"/>
              </a:cxn>
              <a:cxn ang="0">
                <a:pos x="34" y="51"/>
              </a:cxn>
              <a:cxn ang="0">
                <a:pos x="25" y="61"/>
              </a:cxn>
              <a:cxn ang="0">
                <a:pos x="15" y="51"/>
              </a:cxn>
              <a:cxn ang="0">
                <a:pos x="17" y="49"/>
              </a:cxn>
              <a:cxn ang="0">
                <a:pos x="20" y="51"/>
              </a:cxn>
              <a:cxn ang="0">
                <a:pos x="25" y="56"/>
              </a:cxn>
              <a:cxn ang="0">
                <a:pos x="30" y="51"/>
              </a:cxn>
              <a:cxn ang="0">
                <a:pos x="30" y="29"/>
              </a:cxn>
              <a:cxn ang="0">
                <a:pos x="32" y="29"/>
              </a:cxn>
              <a:cxn ang="0">
                <a:pos x="34" y="29"/>
              </a:cxn>
              <a:cxn ang="0">
                <a:pos x="34" y="51"/>
              </a:cxn>
              <a:cxn ang="0">
                <a:pos x="34" y="6"/>
              </a:cxn>
              <a:cxn ang="0">
                <a:pos x="32" y="6"/>
              </a:cxn>
              <a:cxn ang="0">
                <a:pos x="30" y="6"/>
              </a:cxn>
              <a:cxn ang="0">
                <a:pos x="30" y="3"/>
              </a:cxn>
              <a:cxn ang="0">
                <a:pos x="32" y="0"/>
              </a:cxn>
              <a:cxn ang="0">
                <a:pos x="34" y="3"/>
              </a:cxn>
              <a:cxn ang="0">
                <a:pos x="34" y="6"/>
              </a:cxn>
            </a:cxnLst>
            <a:rect l="0" t="0" r="r" b="b"/>
            <a:pathLst>
              <a:path w="64" h="61">
                <a:moveTo>
                  <a:pt x="62" y="31"/>
                </a:moveTo>
                <a:cubicBezTo>
                  <a:pt x="62" y="31"/>
                  <a:pt x="62" y="31"/>
                  <a:pt x="62" y="31"/>
                </a:cubicBezTo>
                <a:cubicBezTo>
                  <a:pt x="59" y="29"/>
                  <a:pt x="57" y="27"/>
                  <a:pt x="54" y="27"/>
                </a:cubicBezTo>
                <a:cubicBezTo>
                  <a:pt x="51" y="27"/>
                  <a:pt x="47" y="30"/>
                  <a:pt x="45" y="33"/>
                </a:cubicBezTo>
                <a:cubicBezTo>
                  <a:pt x="45" y="33"/>
                  <a:pt x="45" y="34"/>
                  <a:pt x="44" y="35"/>
                </a:cubicBezTo>
                <a:cubicBezTo>
                  <a:pt x="44" y="35"/>
                  <a:pt x="44" y="35"/>
                  <a:pt x="43" y="35"/>
                </a:cubicBezTo>
                <a:cubicBezTo>
                  <a:pt x="43" y="35"/>
                  <a:pt x="42" y="35"/>
                  <a:pt x="42" y="35"/>
                </a:cubicBezTo>
                <a:cubicBezTo>
                  <a:pt x="42" y="34"/>
                  <a:pt x="41" y="33"/>
                  <a:pt x="41" y="33"/>
                </a:cubicBezTo>
                <a:cubicBezTo>
                  <a:pt x="39" y="30"/>
                  <a:pt x="36" y="27"/>
                  <a:pt x="32" y="27"/>
                </a:cubicBezTo>
                <a:cubicBezTo>
                  <a:pt x="28" y="27"/>
                  <a:pt x="25" y="30"/>
                  <a:pt x="23" y="33"/>
                </a:cubicBezTo>
                <a:cubicBezTo>
                  <a:pt x="23" y="33"/>
                  <a:pt x="22" y="34"/>
                  <a:pt x="22" y="35"/>
                </a:cubicBezTo>
                <a:cubicBezTo>
                  <a:pt x="22" y="35"/>
                  <a:pt x="22" y="35"/>
                  <a:pt x="21" y="35"/>
                </a:cubicBezTo>
                <a:cubicBezTo>
                  <a:pt x="20" y="35"/>
                  <a:pt x="20" y="35"/>
                  <a:pt x="20" y="35"/>
                </a:cubicBezTo>
                <a:cubicBezTo>
                  <a:pt x="19" y="34"/>
                  <a:pt x="19" y="33"/>
                  <a:pt x="19" y="33"/>
                </a:cubicBezTo>
                <a:cubicBezTo>
                  <a:pt x="17" y="30"/>
                  <a:pt x="14" y="27"/>
                  <a:pt x="10" y="27"/>
                </a:cubicBezTo>
                <a:cubicBezTo>
                  <a:pt x="7" y="27"/>
                  <a:pt x="5" y="29"/>
                  <a:pt x="3" y="31"/>
                </a:cubicBezTo>
                <a:cubicBezTo>
                  <a:pt x="2" y="31"/>
                  <a:pt x="2" y="31"/>
                  <a:pt x="2" y="31"/>
                </a:cubicBezTo>
                <a:cubicBezTo>
                  <a:pt x="1" y="31"/>
                  <a:pt x="0" y="31"/>
                  <a:pt x="0" y="30"/>
                </a:cubicBezTo>
                <a:cubicBezTo>
                  <a:pt x="0" y="30"/>
                  <a:pt x="0" y="30"/>
                  <a:pt x="0" y="30"/>
                </a:cubicBezTo>
                <a:cubicBezTo>
                  <a:pt x="4" y="16"/>
                  <a:pt x="18" y="7"/>
                  <a:pt x="32" y="7"/>
                </a:cubicBezTo>
                <a:cubicBezTo>
                  <a:pt x="46" y="7"/>
                  <a:pt x="60" y="16"/>
                  <a:pt x="64" y="30"/>
                </a:cubicBezTo>
                <a:cubicBezTo>
                  <a:pt x="64" y="30"/>
                  <a:pt x="64" y="30"/>
                  <a:pt x="64" y="30"/>
                </a:cubicBezTo>
                <a:cubicBezTo>
                  <a:pt x="64" y="31"/>
                  <a:pt x="63" y="31"/>
                  <a:pt x="62" y="31"/>
                </a:cubicBezTo>
                <a:close/>
                <a:moveTo>
                  <a:pt x="34" y="51"/>
                </a:moveTo>
                <a:cubicBezTo>
                  <a:pt x="34" y="56"/>
                  <a:pt x="30" y="61"/>
                  <a:pt x="25" y="61"/>
                </a:cubicBezTo>
                <a:cubicBezTo>
                  <a:pt x="19" y="61"/>
                  <a:pt x="15" y="56"/>
                  <a:pt x="15" y="51"/>
                </a:cubicBezTo>
                <a:cubicBezTo>
                  <a:pt x="15" y="50"/>
                  <a:pt x="16" y="49"/>
                  <a:pt x="17" y="49"/>
                </a:cubicBezTo>
                <a:cubicBezTo>
                  <a:pt x="19" y="49"/>
                  <a:pt x="20" y="50"/>
                  <a:pt x="20" y="51"/>
                </a:cubicBezTo>
                <a:cubicBezTo>
                  <a:pt x="20" y="54"/>
                  <a:pt x="22" y="56"/>
                  <a:pt x="25" y="56"/>
                </a:cubicBezTo>
                <a:cubicBezTo>
                  <a:pt x="27" y="56"/>
                  <a:pt x="30" y="54"/>
                  <a:pt x="30" y="51"/>
                </a:cubicBezTo>
                <a:cubicBezTo>
                  <a:pt x="30" y="29"/>
                  <a:pt x="30" y="29"/>
                  <a:pt x="30" y="29"/>
                </a:cubicBezTo>
                <a:cubicBezTo>
                  <a:pt x="30" y="29"/>
                  <a:pt x="31" y="29"/>
                  <a:pt x="32" y="29"/>
                </a:cubicBezTo>
                <a:cubicBezTo>
                  <a:pt x="33" y="29"/>
                  <a:pt x="34" y="29"/>
                  <a:pt x="34" y="29"/>
                </a:cubicBezTo>
                <a:lnTo>
                  <a:pt x="34" y="51"/>
                </a:lnTo>
                <a:close/>
                <a:moveTo>
                  <a:pt x="34" y="6"/>
                </a:moveTo>
                <a:cubicBezTo>
                  <a:pt x="34" y="6"/>
                  <a:pt x="33" y="6"/>
                  <a:pt x="32" y="6"/>
                </a:cubicBezTo>
                <a:cubicBezTo>
                  <a:pt x="31" y="6"/>
                  <a:pt x="30" y="6"/>
                  <a:pt x="30" y="6"/>
                </a:cubicBezTo>
                <a:cubicBezTo>
                  <a:pt x="30" y="3"/>
                  <a:pt x="30" y="3"/>
                  <a:pt x="30" y="3"/>
                </a:cubicBezTo>
                <a:cubicBezTo>
                  <a:pt x="30" y="1"/>
                  <a:pt x="31" y="0"/>
                  <a:pt x="32" y="0"/>
                </a:cubicBezTo>
                <a:cubicBezTo>
                  <a:pt x="33" y="0"/>
                  <a:pt x="34" y="1"/>
                  <a:pt x="34" y="3"/>
                </a:cubicBezTo>
                <a:lnTo>
                  <a:pt x="34" y="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62626"/>
              </a:solidFill>
            </a:endParaRPr>
          </a:p>
        </p:txBody>
      </p:sp>
      <p:sp>
        <p:nvSpPr>
          <p:cNvPr id="38" name="Freeform 52"/>
          <p:cNvSpPr>
            <a:spLocks noEditPoints="1"/>
          </p:cNvSpPr>
          <p:nvPr userDrawn="1"/>
        </p:nvSpPr>
        <p:spPr bwMode="auto">
          <a:xfrm>
            <a:off x="4553875" y="3980750"/>
            <a:ext cx="354135" cy="381000"/>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39" name="Text Placeholder 3"/>
          <p:cNvSpPr>
            <a:spLocks noGrp="1"/>
          </p:cNvSpPr>
          <p:nvPr>
            <p:ph type="body" sz="half" idx="15"/>
          </p:nvPr>
        </p:nvSpPr>
        <p:spPr>
          <a:xfrm>
            <a:off x="5047903" y="1627989"/>
            <a:ext cx="3406030" cy="420263"/>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44" name="Text Placeholder 3"/>
          <p:cNvSpPr>
            <a:spLocks noGrp="1"/>
          </p:cNvSpPr>
          <p:nvPr>
            <p:ph type="body" sz="half" idx="17"/>
          </p:nvPr>
        </p:nvSpPr>
        <p:spPr>
          <a:xfrm>
            <a:off x="5042633" y="1422037"/>
            <a:ext cx="3415567" cy="192780"/>
          </a:xfrm>
          <a:prstGeom prst="rect">
            <a:avLst/>
          </a:prstGeom>
        </p:spPr>
        <p:txBody>
          <a:bodyPr wrap="non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45" name="Text Placeholder 3"/>
          <p:cNvSpPr>
            <a:spLocks noGrp="1"/>
          </p:cNvSpPr>
          <p:nvPr>
            <p:ph type="body" sz="half" idx="18"/>
          </p:nvPr>
        </p:nvSpPr>
        <p:spPr>
          <a:xfrm>
            <a:off x="5047903" y="2473502"/>
            <a:ext cx="3406030" cy="360054"/>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p:txBody>
      </p:sp>
      <p:sp>
        <p:nvSpPr>
          <p:cNvPr id="46" name="Text Placeholder 3"/>
          <p:cNvSpPr>
            <a:spLocks noGrp="1"/>
          </p:cNvSpPr>
          <p:nvPr>
            <p:ph type="body" sz="half" idx="19"/>
          </p:nvPr>
        </p:nvSpPr>
        <p:spPr>
          <a:xfrm>
            <a:off x="5042633" y="2267550"/>
            <a:ext cx="3415567" cy="192780"/>
          </a:xfrm>
          <a:prstGeom prst="rect">
            <a:avLst/>
          </a:prstGeom>
        </p:spPr>
        <p:txBody>
          <a:bodyPr wrap="non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47" name="Text Placeholder 3"/>
          <p:cNvSpPr>
            <a:spLocks noGrp="1"/>
          </p:cNvSpPr>
          <p:nvPr>
            <p:ph type="body" sz="half" idx="20"/>
          </p:nvPr>
        </p:nvSpPr>
        <p:spPr>
          <a:xfrm>
            <a:off x="5047903" y="3313914"/>
            <a:ext cx="3406030" cy="348094"/>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48" name="Text Placeholder 3"/>
          <p:cNvSpPr>
            <a:spLocks noGrp="1"/>
          </p:cNvSpPr>
          <p:nvPr>
            <p:ph type="body" sz="half" idx="21"/>
          </p:nvPr>
        </p:nvSpPr>
        <p:spPr>
          <a:xfrm>
            <a:off x="5042633" y="3107962"/>
            <a:ext cx="3415567" cy="192780"/>
          </a:xfrm>
          <a:prstGeom prst="rect">
            <a:avLst/>
          </a:prstGeom>
        </p:spPr>
        <p:txBody>
          <a:bodyPr wrap="non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49" name="Text Placeholder 3"/>
          <p:cNvSpPr>
            <a:spLocks noGrp="1"/>
          </p:cNvSpPr>
          <p:nvPr>
            <p:ph type="body" sz="half" idx="22"/>
          </p:nvPr>
        </p:nvSpPr>
        <p:spPr>
          <a:xfrm>
            <a:off x="5047903" y="4133064"/>
            <a:ext cx="3406030" cy="353811"/>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50" name="Text Placeholder 3"/>
          <p:cNvSpPr>
            <a:spLocks noGrp="1"/>
          </p:cNvSpPr>
          <p:nvPr>
            <p:ph type="body" sz="half" idx="23"/>
          </p:nvPr>
        </p:nvSpPr>
        <p:spPr>
          <a:xfrm>
            <a:off x="5042633" y="3927112"/>
            <a:ext cx="3415567" cy="192780"/>
          </a:xfrm>
          <a:prstGeom prst="rect">
            <a:avLst/>
          </a:prstGeom>
        </p:spPr>
        <p:txBody>
          <a:bodyPr wrap="non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25" name="Rectangle 24"/>
          <p:cNvSpPr/>
          <p:nvPr userDrawn="1"/>
        </p:nvSpPr>
        <p:spPr>
          <a:xfrm>
            <a:off x="0" y="1323275"/>
            <a:ext cx="2266750" cy="3238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Text Placeholder 3"/>
          <p:cNvSpPr>
            <a:spLocks noGrp="1"/>
          </p:cNvSpPr>
          <p:nvPr>
            <p:ph type="body" sz="half" idx="24"/>
          </p:nvPr>
        </p:nvSpPr>
        <p:spPr>
          <a:xfrm>
            <a:off x="129718" y="2443254"/>
            <a:ext cx="2007314" cy="1805696"/>
          </a:xfrm>
          <a:prstGeom prst="rect">
            <a:avLst/>
          </a:prstGeom>
        </p:spPr>
        <p:txBody>
          <a:bodyPr wrap="square" lIns="0" tIns="0" rIns="0" bIns="0" anchor="t">
            <a:noAutofit/>
          </a:bodyPr>
          <a:lstStyle>
            <a:lvl1pPr marL="0" indent="0" algn="ctr">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smtClean="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29" name="Text Placeholder 3"/>
          <p:cNvSpPr>
            <a:spLocks noGrp="1"/>
          </p:cNvSpPr>
          <p:nvPr>
            <p:ph type="body" sz="half" idx="25"/>
          </p:nvPr>
        </p:nvSpPr>
        <p:spPr>
          <a:xfrm>
            <a:off x="126908" y="1695363"/>
            <a:ext cx="2012935" cy="639561"/>
          </a:xfrm>
          <a:prstGeom prst="rect">
            <a:avLst/>
          </a:prstGeom>
        </p:spPr>
        <p:txBody>
          <a:bodyPr wrap="none" lIns="0" tIns="0" rIns="0" bIns="0" anchor="t">
            <a:noAutofit/>
          </a:bodyPr>
          <a:lstStyle>
            <a:lvl1pPr marL="0" indent="0" algn="ctr">
              <a:buNone/>
              <a:defRPr sz="18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a:p>
            <a:pPr lvl="0"/>
            <a:endParaRPr lang="en-US" dirty="0" smtClean="0"/>
          </a:p>
        </p:txBody>
      </p:sp>
      <p:sp>
        <p:nvSpPr>
          <p:cNvPr id="32" name="Title 1"/>
          <p:cNvSpPr>
            <a:spLocks noGrp="1"/>
          </p:cNvSpPr>
          <p:nvPr>
            <p:ph type="title" hasCustomPrompt="1"/>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dirty="0" smtClean="0"/>
              <a:t>Click To Edit Master Title Style</a:t>
            </a:r>
            <a:endParaRPr lang="en-US" dirty="0"/>
          </a:p>
        </p:txBody>
      </p:sp>
      <p:sp>
        <p:nvSpPr>
          <p:cNvPr id="33" name="Text Placeholder 3"/>
          <p:cNvSpPr>
            <a:spLocks noGrp="1"/>
          </p:cNvSpPr>
          <p:nvPr>
            <p:ph type="body" sz="half" idx="2" hasCustomPrompt="1"/>
          </p:nvPr>
        </p:nvSpPr>
        <p:spPr>
          <a:xfrm>
            <a:off x="2514600" y="713941"/>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Subtext Goes Here</a:t>
            </a:r>
          </a:p>
        </p:txBody>
      </p:sp>
    </p:spTree>
    <p:extLst>
      <p:ext uri="{BB962C8B-B14F-4D97-AF65-F5344CB8AC3E}">
        <p14:creationId xmlns:p14="http://schemas.microsoft.com/office/powerpoint/2010/main" val="102436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500"/>
                                        <p:tgtEl>
                                          <p:spTgt spid="3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down)">
                                      <p:cBhvr>
                                        <p:cTn id="19" dur="500"/>
                                        <p:tgtEl>
                                          <p:spTgt spid="29">
                                            <p:txEl>
                                              <p:pRg st="0" end="0"/>
                                            </p:txEl>
                                          </p:spTgt>
                                        </p:tgtEl>
                                      </p:cBhvr>
                                    </p:animEffect>
                                  </p:childTnLst>
                                </p:cTn>
                              </p:par>
                            </p:childTnLst>
                          </p:cTn>
                        </p:par>
                        <p:par>
                          <p:cTn id="20" fill="hold">
                            <p:stCondLst>
                              <p:cond delay="2000"/>
                            </p:stCondLst>
                            <p:childTnLst>
                              <p:par>
                                <p:cTn id="21" presetID="22" presetClass="entr" presetSubtype="4" fill="hold" grpId="0" nodeType="afterEffect" nodePh="1">
                                  <p:stCondLst>
                                    <p:cond delay="0"/>
                                  </p:stCondLst>
                                  <p:endCondLst>
                                    <p:cond evt="begin" delay="0">
                                      <p:tn val="21"/>
                                    </p:cond>
                                  </p:end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wipe(down)">
                                      <p:cBhvr>
                                        <p:cTn id="23" dur="500"/>
                                        <p:tgtEl>
                                          <p:spTgt spid="28">
                                            <p:txEl>
                                              <p:pRg st="0" end="0"/>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53"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4000"/>
                            </p:stCondLst>
                            <p:childTnLst>
                              <p:par>
                                <p:cTn id="39" presetID="22" presetClass="entr" presetSubtype="8" fill="hold" grpId="0" nodeType="afterEffect" nodePh="1">
                                  <p:stCondLst>
                                    <p:cond delay="0"/>
                                  </p:stCondLst>
                                  <p:endCondLst>
                                    <p:cond evt="begin" delay="0">
                                      <p:tn val="39"/>
                                    </p:cond>
                                  </p:endCondLst>
                                  <p:childTnLst>
                                    <p:set>
                                      <p:cBhvr>
                                        <p:cTn id="40" dur="1" fill="hold">
                                          <p:stCondLst>
                                            <p:cond delay="0"/>
                                          </p:stCondLst>
                                        </p:cTn>
                                        <p:tgtEl>
                                          <p:spTgt spid="44">
                                            <p:txEl>
                                              <p:pRg st="0" end="0"/>
                                            </p:txEl>
                                          </p:spTgt>
                                        </p:tgtEl>
                                        <p:attrNameLst>
                                          <p:attrName>style.visibility</p:attrName>
                                        </p:attrNameLst>
                                      </p:cBhvr>
                                      <p:to>
                                        <p:strVal val="visible"/>
                                      </p:to>
                                    </p:set>
                                    <p:animEffect transition="in" filter="wipe(left)">
                                      <p:cBhvr>
                                        <p:cTn id="41" dur="500"/>
                                        <p:tgtEl>
                                          <p:spTgt spid="44">
                                            <p:txEl>
                                              <p:pRg st="0" end="0"/>
                                            </p:txEl>
                                          </p:spTgt>
                                        </p:tgtEl>
                                      </p:cBhvr>
                                    </p:animEffect>
                                  </p:childTnLst>
                                </p:cTn>
                              </p:par>
                            </p:childTnLst>
                          </p:cTn>
                        </p:par>
                        <p:par>
                          <p:cTn id="42" fill="hold">
                            <p:stCondLst>
                              <p:cond delay="4500"/>
                            </p:stCondLst>
                            <p:childTnLst>
                              <p:par>
                                <p:cTn id="43" presetID="22" presetClass="entr" presetSubtype="8" fill="hold" grpId="0" nodeType="afterEffect" nodePh="1">
                                  <p:stCondLst>
                                    <p:cond delay="0"/>
                                  </p:stCondLst>
                                  <p:endCondLst>
                                    <p:cond evt="begin" delay="0">
                                      <p:tn val="43"/>
                                    </p:cond>
                                  </p:endCondLst>
                                  <p:childTnLst>
                                    <p:set>
                                      <p:cBhvr>
                                        <p:cTn id="44" dur="1" fill="hold">
                                          <p:stCondLst>
                                            <p:cond delay="0"/>
                                          </p:stCondLst>
                                        </p:cTn>
                                        <p:tgtEl>
                                          <p:spTgt spid="39">
                                            <p:txEl>
                                              <p:pRg st="0" end="0"/>
                                            </p:txEl>
                                          </p:spTgt>
                                        </p:tgtEl>
                                        <p:attrNameLst>
                                          <p:attrName>style.visibility</p:attrName>
                                        </p:attrNameLst>
                                      </p:cBhvr>
                                      <p:to>
                                        <p:strVal val="visible"/>
                                      </p:to>
                                    </p:set>
                                    <p:animEffect transition="in" filter="wipe(left)">
                                      <p:cBhvr>
                                        <p:cTn id="45" dur="500"/>
                                        <p:tgtEl>
                                          <p:spTgt spid="39">
                                            <p:txEl>
                                              <p:pRg st="0" end="0"/>
                                            </p:txEl>
                                          </p:spTgt>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500"/>
                            </p:stCondLst>
                            <p:childTnLst>
                              <p:par>
                                <p:cTn id="51" presetID="53"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6000"/>
                            </p:stCondLst>
                            <p:childTnLst>
                              <p:par>
                                <p:cTn id="57" presetID="22" presetClass="entr" presetSubtype="8" fill="hold" grpId="0" nodeType="afterEffect" nodePh="1">
                                  <p:stCondLst>
                                    <p:cond delay="0"/>
                                  </p:stCondLst>
                                  <p:endCondLst>
                                    <p:cond evt="begin" delay="0">
                                      <p:tn val="57"/>
                                    </p:cond>
                                  </p:endCondLst>
                                  <p:childTnLst>
                                    <p:set>
                                      <p:cBhvr>
                                        <p:cTn id="58" dur="1" fill="hold">
                                          <p:stCondLst>
                                            <p:cond delay="0"/>
                                          </p:stCondLst>
                                        </p:cTn>
                                        <p:tgtEl>
                                          <p:spTgt spid="46">
                                            <p:txEl>
                                              <p:pRg st="0" end="0"/>
                                            </p:txEl>
                                          </p:spTgt>
                                        </p:tgtEl>
                                        <p:attrNameLst>
                                          <p:attrName>style.visibility</p:attrName>
                                        </p:attrNameLst>
                                      </p:cBhvr>
                                      <p:to>
                                        <p:strVal val="visible"/>
                                      </p:to>
                                    </p:set>
                                    <p:animEffect transition="in" filter="wipe(left)">
                                      <p:cBhvr>
                                        <p:cTn id="59" dur="500"/>
                                        <p:tgtEl>
                                          <p:spTgt spid="46">
                                            <p:txEl>
                                              <p:pRg st="0" end="0"/>
                                            </p:txEl>
                                          </p:spTgt>
                                        </p:tgtEl>
                                      </p:cBhvr>
                                    </p:animEffect>
                                  </p:childTnLst>
                                </p:cTn>
                              </p:par>
                            </p:childTnLst>
                          </p:cTn>
                        </p:par>
                        <p:par>
                          <p:cTn id="60" fill="hold">
                            <p:stCondLst>
                              <p:cond delay="6500"/>
                            </p:stCondLst>
                            <p:childTnLst>
                              <p:par>
                                <p:cTn id="61" presetID="22" presetClass="entr" presetSubtype="8" fill="hold" grpId="0" nodeType="afterEffect" nodePh="1">
                                  <p:stCondLst>
                                    <p:cond delay="0"/>
                                  </p:stCondLst>
                                  <p:endCondLst>
                                    <p:cond evt="begin" delay="0">
                                      <p:tn val="61"/>
                                    </p:cond>
                                  </p:endCondLst>
                                  <p:childTnLst>
                                    <p:set>
                                      <p:cBhvr>
                                        <p:cTn id="62" dur="1" fill="hold">
                                          <p:stCondLst>
                                            <p:cond delay="0"/>
                                          </p:stCondLst>
                                        </p:cTn>
                                        <p:tgtEl>
                                          <p:spTgt spid="45">
                                            <p:txEl>
                                              <p:pRg st="0" end="0"/>
                                            </p:txEl>
                                          </p:spTgt>
                                        </p:tgtEl>
                                        <p:attrNameLst>
                                          <p:attrName>style.visibility</p:attrName>
                                        </p:attrNameLst>
                                      </p:cBhvr>
                                      <p:to>
                                        <p:strVal val="visible"/>
                                      </p:to>
                                    </p:set>
                                    <p:animEffect transition="in" filter="wipe(left)">
                                      <p:cBhvr>
                                        <p:cTn id="63" dur="500"/>
                                        <p:tgtEl>
                                          <p:spTgt spid="45">
                                            <p:txEl>
                                              <p:pRg st="0" end="0"/>
                                            </p:txEl>
                                          </p:spTgt>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7500"/>
                            </p:stCondLst>
                            <p:childTnLst>
                              <p:par>
                                <p:cTn id="69" presetID="53"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Effect transition="in" filter="fade">
                                      <p:cBhvr>
                                        <p:cTn id="73" dur="500"/>
                                        <p:tgtEl>
                                          <p:spTgt spid="37"/>
                                        </p:tgtEl>
                                      </p:cBhvr>
                                    </p:animEffect>
                                  </p:childTnLst>
                                </p:cTn>
                              </p:par>
                            </p:childTnLst>
                          </p:cTn>
                        </p:par>
                        <p:par>
                          <p:cTn id="74" fill="hold">
                            <p:stCondLst>
                              <p:cond delay="8000"/>
                            </p:stCondLst>
                            <p:childTnLst>
                              <p:par>
                                <p:cTn id="75" presetID="22" presetClass="entr" presetSubtype="8" fill="hold" grpId="0" nodeType="afterEffect" nodePh="1">
                                  <p:stCondLst>
                                    <p:cond delay="0"/>
                                  </p:stCondLst>
                                  <p:endCondLst>
                                    <p:cond evt="begin" delay="0">
                                      <p:tn val="75"/>
                                    </p:cond>
                                  </p:endCondLst>
                                  <p:childTnLst>
                                    <p:set>
                                      <p:cBhvr>
                                        <p:cTn id="76" dur="1" fill="hold">
                                          <p:stCondLst>
                                            <p:cond delay="0"/>
                                          </p:stCondLst>
                                        </p:cTn>
                                        <p:tgtEl>
                                          <p:spTgt spid="48">
                                            <p:txEl>
                                              <p:pRg st="0" end="0"/>
                                            </p:txEl>
                                          </p:spTgt>
                                        </p:tgtEl>
                                        <p:attrNameLst>
                                          <p:attrName>style.visibility</p:attrName>
                                        </p:attrNameLst>
                                      </p:cBhvr>
                                      <p:to>
                                        <p:strVal val="visible"/>
                                      </p:to>
                                    </p:set>
                                    <p:animEffect transition="in" filter="wipe(left)">
                                      <p:cBhvr>
                                        <p:cTn id="77" dur="500"/>
                                        <p:tgtEl>
                                          <p:spTgt spid="48">
                                            <p:txEl>
                                              <p:pRg st="0" end="0"/>
                                            </p:txEl>
                                          </p:spTgt>
                                        </p:tgtEl>
                                      </p:cBhvr>
                                    </p:animEffect>
                                  </p:childTnLst>
                                </p:cTn>
                              </p:par>
                            </p:childTnLst>
                          </p:cTn>
                        </p:par>
                        <p:par>
                          <p:cTn id="78" fill="hold">
                            <p:stCondLst>
                              <p:cond delay="8500"/>
                            </p:stCondLst>
                            <p:childTnLst>
                              <p:par>
                                <p:cTn id="79" presetID="22" presetClass="entr" presetSubtype="8" fill="hold" grpId="0" nodeType="afterEffect" nodePh="1">
                                  <p:stCondLst>
                                    <p:cond delay="0"/>
                                  </p:stCondLst>
                                  <p:endCondLst>
                                    <p:cond evt="begin" delay="0">
                                      <p:tn val="79"/>
                                    </p:cond>
                                  </p:endCondLst>
                                  <p:childTnLst>
                                    <p:set>
                                      <p:cBhvr>
                                        <p:cTn id="80" dur="1" fill="hold">
                                          <p:stCondLst>
                                            <p:cond delay="0"/>
                                          </p:stCondLst>
                                        </p:cTn>
                                        <p:tgtEl>
                                          <p:spTgt spid="47">
                                            <p:txEl>
                                              <p:pRg st="0" end="0"/>
                                            </p:txEl>
                                          </p:spTgt>
                                        </p:tgtEl>
                                        <p:attrNameLst>
                                          <p:attrName>style.visibility</p:attrName>
                                        </p:attrNameLst>
                                      </p:cBhvr>
                                      <p:to>
                                        <p:strVal val="visible"/>
                                      </p:to>
                                    </p:set>
                                    <p:animEffect transition="in" filter="wipe(left)">
                                      <p:cBhvr>
                                        <p:cTn id="81" dur="500"/>
                                        <p:tgtEl>
                                          <p:spTgt spid="47">
                                            <p:txEl>
                                              <p:pRg st="0" end="0"/>
                                            </p:txEl>
                                          </p:spTgt>
                                        </p:tgtEl>
                                      </p:cBhvr>
                                    </p:animEffect>
                                  </p:childTnLst>
                                </p:cTn>
                              </p:par>
                            </p:childTnLst>
                          </p:cTn>
                        </p:par>
                        <p:par>
                          <p:cTn id="82" fill="hold">
                            <p:stCondLst>
                              <p:cond delay="9000"/>
                            </p:stCondLst>
                            <p:childTnLst>
                              <p:par>
                                <p:cTn id="83" presetID="22" presetClass="entr" presetSubtype="8"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500"/>
                                        <p:tgtEl>
                                          <p:spTgt spid="26"/>
                                        </p:tgtEl>
                                      </p:cBhvr>
                                    </p:animEffect>
                                  </p:childTnLst>
                                </p:cTn>
                              </p:par>
                            </p:childTnLst>
                          </p:cTn>
                        </p:par>
                        <p:par>
                          <p:cTn id="86" fill="hold">
                            <p:stCondLst>
                              <p:cond delay="9500"/>
                            </p:stCondLst>
                            <p:childTnLst>
                              <p:par>
                                <p:cTn id="87" presetID="53" presetClass="entr" presetSubtype="0" fill="hold" grpId="0" nodeType="after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childTnLst>
                          </p:cTn>
                        </p:par>
                        <p:par>
                          <p:cTn id="92" fill="hold">
                            <p:stCondLst>
                              <p:cond delay="10000"/>
                            </p:stCondLst>
                            <p:childTnLst>
                              <p:par>
                                <p:cTn id="93" presetID="22" presetClass="entr" presetSubtype="8" fill="hold" grpId="0" nodeType="afterEffect" nodePh="1">
                                  <p:stCondLst>
                                    <p:cond delay="0"/>
                                  </p:stCondLst>
                                  <p:endCondLst>
                                    <p:cond evt="begin" delay="0">
                                      <p:tn val="93"/>
                                    </p:cond>
                                  </p:endCondLst>
                                  <p:childTnLst>
                                    <p:set>
                                      <p:cBhvr>
                                        <p:cTn id="94" dur="1" fill="hold">
                                          <p:stCondLst>
                                            <p:cond delay="0"/>
                                          </p:stCondLst>
                                        </p:cTn>
                                        <p:tgtEl>
                                          <p:spTgt spid="50">
                                            <p:txEl>
                                              <p:pRg st="0" end="0"/>
                                            </p:txEl>
                                          </p:spTgt>
                                        </p:tgtEl>
                                        <p:attrNameLst>
                                          <p:attrName>style.visibility</p:attrName>
                                        </p:attrNameLst>
                                      </p:cBhvr>
                                      <p:to>
                                        <p:strVal val="visible"/>
                                      </p:to>
                                    </p:set>
                                    <p:animEffect transition="in" filter="wipe(left)">
                                      <p:cBhvr>
                                        <p:cTn id="95" dur="500"/>
                                        <p:tgtEl>
                                          <p:spTgt spid="50">
                                            <p:txEl>
                                              <p:pRg st="0" end="0"/>
                                            </p:txEl>
                                          </p:spTgt>
                                        </p:tgtEl>
                                      </p:cBhvr>
                                    </p:animEffect>
                                  </p:childTnLst>
                                </p:cTn>
                              </p:par>
                            </p:childTnLst>
                          </p:cTn>
                        </p:par>
                        <p:par>
                          <p:cTn id="96" fill="hold">
                            <p:stCondLst>
                              <p:cond delay="10500"/>
                            </p:stCondLst>
                            <p:childTnLst>
                              <p:par>
                                <p:cTn id="97" presetID="22" presetClass="entr" presetSubtype="8" fill="hold" grpId="0" nodeType="afterEffect" nodePh="1">
                                  <p:stCondLst>
                                    <p:cond delay="0"/>
                                  </p:stCondLst>
                                  <p:endCondLst>
                                    <p:cond evt="begin" delay="0">
                                      <p:tn val="97"/>
                                    </p:cond>
                                  </p:endCondLst>
                                  <p:childTnLst>
                                    <p:set>
                                      <p:cBhvr>
                                        <p:cTn id="98" dur="1" fill="hold">
                                          <p:stCondLst>
                                            <p:cond delay="0"/>
                                          </p:stCondLst>
                                        </p:cTn>
                                        <p:tgtEl>
                                          <p:spTgt spid="49">
                                            <p:txEl>
                                              <p:pRg st="0" end="0"/>
                                            </p:txEl>
                                          </p:spTgt>
                                        </p:tgtEl>
                                        <p:attrNameLst>
                                          <p:attrName>style.visibility</p:attrName>
                                        </p:attrNameLst>
                                      </p:cBhvr>
                                      <p:to>
                                        <p:strVal val="visible"/>
                                      </p:to>
                                    </p:set>
                                    <p:animEffect transition="in" filter="wipe(left)">
                                      <p:cBhvr>
                                        <p:cTn id="9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4" grpId="0" animBg="1"/>
      <p:bldP spid="26" grpId="0" animBg="1"/>
      <p:bldP spid="27" grpId="0" animBg="1"/>
      <p:bldP spid="34" grpId="0" animBg="1"/>
      <p:bldP spid="37" grpId="0" animBg="1"/>
      <p:bldP spid="38" grpId="0" animBg="1"/>
      <p:bldP spid="3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25" grpId="0" animBg="1"/>
      <p:bldP spid="28"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29"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2" grpId="0"/>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5">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0" y="1414329"/>
            <a:ext cx="3124200" cy="1995622"/>
          </a:xfrm>
          <a:prstGeom prst="rect">
            <a:avLst/>
          </a:prstGeom>
          <a:solidFill>
            <a:schemeClr val="accent1"/>
          </a:solidFill>
          <a:ln w="19050">
            <a:noFill/>
          </a:ln>
        </p:spPr>
        <p:txBody>
          <a:bodyPr tIns="0" bIns="182880" anchor="b"/>
          <a:lstStyle>
            <a:lvl1pPr algn="ctr">
              <a:buNone/>
              <a:defRPr sz="1200">
                <a:solidFill>
                  <a:schemeClr val="bg1"/>
                </a:solidFill>
              </a:defRPr>
            </a:lvl1pPr>
          </a:lstStyle>
          <a:p>
            <a:r>
              <a:rPr lang="en-US" dirty="0" smtClean="0"/>
              <a:t>Image Holder</a:t>
            </a:r>
            <a:endParaRPr lang="en-US" dirty="0"/>
          </a:p>
        </p:txBody>
      </p:sp>
      <p:sp>
        <p:nvSpPr>
          <p:cNvPr id="20" name="Rectangle 19"/>
          <p:cNvSpPr/>
          <p:nvPr userDrawn="1"/>
        </p:nvSpPr>
        <p:spPr>
          <a:xfrm>
            <a:off x="3124201" y="1414329"/>
            <a:ext cx="6003632" cy="1995622"/>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45"/>
          <p:cNvSpPr>
            <a:spLocks noEditPoints="1"/>
          </p:cNvSpPr>
          <p:nvPr userDrawn="1"/>
        </p:nvSpPr>
        <p:spPr bwMode="auto">
          <a:xfrm>
            <a:off x="3421231" y="1920802"/>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3" name="Text Placeholder 3"/>
          <p:cNvSpPr>
            <a:spLocks noGrp="1"/>
          </p:cNvSpPr>
          <p:nvPr>
            <p:ph type="body" sz="half" idx="15"/>
          </p:nvPr>
        </p:nvSpPr>
        <p:spPr>
          <a:xfrm>
            <a:off x="3808399" y="1905615"/>
            <a:ext cx="4784432" cy="326156"/>
          </a:xfrm>
          <a:prstGeom prst="rect">
            <a:avLst/>
          </a:prstGeom>
        </p:spPr>
        <p:txBody>
          <a:bodyPr wrap="square" lIns="0" tIns="0" rIns="0" bIns="0" anchor="t">
            <a:noAutofit/>
          </a:bodyPr>
          <a:lstStyle>
            <a:lvl1pPr marL="0" indent="0" algn="l">
              <a:buNone/>
              <a:defRPr sz="1100" b="0"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algn="ctr"/>
            <a:endParaRPr lang="en-US" sz="1000" dirty="0">
              <a:solidFill>
                <a:schemeClr val="tx1">
                  <a:lumMod val="50000"/>
                  <a:lumOff val="50000"/>
                </a:schemeClr>
              </a:solidFill>
            </a:endParaRPr>
          </a:p>
        </p:txBody>
      </p:sp>
      <p:sp>
        <p:nvSpPr>
          <p:cNvPr id="24" name="Freeform 45"/>
          <p:cNvSpPr>
            <a:spLocks noEditPoints="1"/>
          </p:cNvSpPr>
          <p:nvPr userDrawn="1"/>
        </p:nvSpPr>
        <p:spPr bwMode="auto">
          <a:xfrm>
            <a:off x="3421231" y="2418408"/>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5" name="Text Placeholder 3"/>
          <p:cNvSpPr>
            <a:spLocks noGrp="1"/>
          </p:cNvSpPr>
          <p:nvPr>
            <p:ph type="body" sz="half" idx="16"/>
          </p:nvPr>
        </p:nvSpPr>
        <p:spPr>
          <a:xfrm>
            <a:off x="3808400" y="2403220"/>
            <a:ext cx="4784431" cy="326156"/>
          </a:xfrm>
          <a:prstGeom prst="rect">
            <a:avLst/>
          </a:prstGeom>
        </p:spPr>
        <p:txBody>
          <a:bodyPr wrap="square" lIns="0" tIns="0" rIns="0" bIns="0" anchor="t">
            <a:noAutofit/>
          </a:bodyPr>
          <a:lstStyle>
            <a:lvl1pPr marL="0" indent="0" algn="l">
              <a:buNone/>
              <a:defRPr sz="1100" b="0"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algn="ctr"/>
            <a:endParaRPr lang="en-US" sz="1000" dirty="0">
              <a:solidFill>
                <a:schemeClr val="tx1">
                  <a:lumMod val="50000"/>
                  <a:lumOff val="50000"/>
                </a:schemeClr>
              </a:solidFill>
            </a:endParaRPr>
          </a:p>
        </p:txBody>
      </p:sp>
      <p:sp>
        <p:nvSpPr>
          <p:cNvPr id="26" name="Freeform 45"/>
          <p:cNvSpPr>
            <a:spLocks noEditPoints="1"/>
          </p:cNvSpPr>
          <p:nvPr userDrawn="1"/>
        </p:nvSpPr>
        <p:spPr bwMode="auto">
          <a:xfrm>
            <a:off x="3421231" y="2887439"/>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262626"/>
              </a:solidFill>
            </a:endParaRPr>
          </a:p>
        </p:txBody>
      </p:sp>
      <p:sp>
        <p:nvSpPr>
          <p:cNvPr id="27" name="Text Placeholder 3"/>
          <p:cNvSpPr>
            <a:spLocks noGrp="1"/>
          </p:cNvSpPr>
          <p:nvPr>
            <p:ph type="body" sz="half" idx="17"/>
          </p:nvPr>
        </p:nvSpPr>
        <p:spPr>
          <a:xfrm>
            <a:off x="3808400" y="2872252"/>
            <a:ext cx="4784431" cy="326156"/>
          </a:xfrm>
          <a:prstGeom prst="rect">
            <a:avLst/>
          </a:prstGeom>
        </p:spPr>
        <p:txBody>
          <a:bodyPr wrap="square" lIns="0" tIns="0" rIns="0" bIns="0" anchor="t">
            <a:noAutofit/>
          </a:bodyPr>
          <a:lstStyle>
            <a:lvl1pPr marL="0" indent="0" algn="l">
              <a:buNone/>
              <a:defRPr sz="1100" b="0"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algn="ctr"/>
            <a:endParaRPr lang="en-US" sz="1000" dirty="0">
              <a:solidFill>
                <a:schemeClr val="tx1">
                  <a:lumMod val="50000"/>
                  <a:lumOff val="50000"/>
                </a:schemeClr>
              </a:solidFill>
            </a:endParaRPr>
          </a:p>
        </p:txBody>
      </p:sp>
      <p:sp>
        <p:nvSpPr>
          <p:cNvPr id="34" name="Text Placeholder 3"/>
          <p:cNvSpPr>
            <a:spLocks noGrp="1"/>
          </p:cNvSpPr>
          <p:nvPr>
            <p:ph type="body" sz="half" idx="21"/>
          </p:nvPr>
        </p:nvSpPr>
        <p:spPr>
          <a:xfrm>
            <a:off x="3479422" y="1610646"/>
            <a:ext cx="5146814" cy="192780"/>
          </a:xfrm>
          <a:prstGeom prst="rect">
            <a:avLst/>
          </a:prstGeom>
        </p:spPr>
        <p:txBody>
          <a:bodyPr wrap="none" lIns="0" tIns="0" rIns="0" bIns="0" anchor="ctr">
            <a:noAutofit/>
          </a:bodyPr>
          <a:lstStyle>
            <a:lvl1pPr marL="0" indent="0" algn="l">
              <a:buNone/>
              <a:defRPr sz="1400" b="1" baseline="0">
                <a:solidFill>
                  <a:schemeClr val="tx1">
                    <a:lumMod val="75000"/>
                    <a:lumOff val="2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endParaRPr lang="en-US" dirty="0" smtClean="0"/>
          </a:p>
        </p:txBody>
      </p:sp>
      <p:sp>
        <p:nvSpPr>
          <p:cNvPr id="17" name="Title 1"/>
          <p:cNvSpPr>
            <a:spLocks noGrp="1"/>
          </p:cNvSpPr>
          <p:nvPr>
            <p:ph type="title" hasCustomPrompt="1"/>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dirty="0" smtClean="0"/>
              <a:t>Click To Edit Master Title Style</a:t>
            </a:r>
            <a:endParaRPr lang="en-US" dirty="0"/>
          </a:p>
        </p:txBody>
      </p:sp>
      <p:sp>
        <p:nvSpPr>
          <p:cNvPr id="19" name="Text Placeholder 3"/>
          <p:cNvSpPr>
            <a:spLocks noGrp="1"/>
          </p:cNvSpPr>
          <p:nvPr>
            <p:ph type="body" sz="half" idx="2" hasCustomPrompt="1"/>
          </p:nvPr>
        </p:nvSpPr>
        <p:spPr>
          <a:xfrm>
            <a:off x="2514600" y="713942"/>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8296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500"/>
                            </p:stCondLst>
                            <p:childTnLst>
                              <p:par>
                                <p:cTn id="22" presetID="22" presetClass="entr" presetSubtype="8" fill="hold" grpId="0" nodeType="afterEffect" nodePh="1">
                                  <p:stCondLst>
                                    <p:cond delay="0"/>
                                  </p:stCondLst>
                                  <p:endCondLst>
                                    <p:cond evt="begin" delay="0">
                                      <p:tn val="22"/>
                                    </p:cond>
                                  </p:end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left)">
                                      <p:cBhvr>
                                        <p:cTn id="24" dur="500"/>
                                        <p:tgtEl>
                                          <p:spTgt spid="34">
                                            <p:txEl>
                                              <p:pRg st="0" end="0"/>
                                            </p:txEl>
                                          </p:spTgt>
                                        </p:tgtEl>
                                      </p:cBhvr>
                                    </p:animEffect>
                                  </p:childTnLst>
                                </p:cTn>
                              </p:par>
                            </p:childTnLst>
                          </p:cTn>
                        </p:par>
                        <p:par>
                          <p:cTn id="25" fill="hold">
                            <p:stCondLst>
                              <p:cond delay="3000"/>
                            </p:stCondLst>
                            <p:childTnLst>
                              <p:par>
                                <p:cTn id="26" presetID="53"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2" presetClass="entr" presetSubtype="8" fill="hold" grpId="0" nodeType="withEffect" nodePh="1">
                                  <p:stCondLst>
                                    <p:cond delay="0"/>
                                  </p:stCondLst>
                                  <p:endCondLst>
                                    <p:cond evt="begin" delay="0">
                                      <p:tn val="31"/>
                                    </p:cond>
                                  </p:end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left)">
                                      <p:cBhvr>
                                        <p:cTn id="33" dur="500"/>
                                        <p:tgtEl>
                                          <p:spTgt spid="23">
                                            <p:txEl>
                                              <p:pRg st="0" end="0"/>
                                            </p:txEl>
                                          </p:spTgt>
                                        </p:tgtEl>
                                      </p:cBhvr>
                                    </p:animEffect>
                                  </p:childTnLst>
                                </p:cTn>
                              </p:par>
                            </p:childTnLst>
                          </p:cTn>
                        </p:par>
                        <p:par>
                          <p:cTn id="34" fill="hold">
                            <p:stCondLst>
                              <p:cond delay="3500"/>
                            </p:stCondLst>
                            <p:childTnLst>
                              <p:par>
                                <p:cTn id="35" presetID="53"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8" fill="hold" grpId="0" nodeType="withEffect" nodePh="1">
                                  <p:stCondLst>
                                    <p:cond delay="0"/>
                                  </p:stCondLst>
                                  <p:endCondLst>
                                    <p:cond evt="begin" delay="0">
                                      <p:tn val="40"/>
                                    </p:cond>
                                  </p:end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wipe(left)">
                                      <p:cBhvr>
                                        <p:cTn id="42" dur="500"/>
                                        <p:tgtEl>
                                          <p:spTgt spid="25">
                                            <p:txEl>
                                              <p:pRg st="0" end="0"/>
                                            </p:txEl>
                                          </p:spTgt>
                                        </p:tgtEl>
                                      </p:cBhvr>
                                    </p:animEffect>
                                  </p:childTnLst>
                                </p:cTn>
                              </p:par>
                            </p:childTnLst>
                          </p:cTn>
                        </p:par>
                        <p:par>
                          <p:cTn id="43" fill="hold">
                            <p:stCondLst>
                              <p:cond delay="4000"/>
                            </p:stCondLst>
                            <p:childTnLst>
                              <p:par>
                                <p:cTn id="44" presetID="53"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grpId="0" nodeType="withEffect" nodePh="1">
                                  <p:stCondLst>
                                    <p:cond delay="0"/>
                                  </p:stCondLst>
                                  <p:endCondLst>
                                    <p:cond evt="begin" delay="0">
                                      <p:tn val="49"/>
                                    </p:cond>
                                  </p:end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wipe(left)">
                                      <p:cBhvr>
                                        <p:cTn id="5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17"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546497"/>
          </a:xfrm>
          <a:prstGeom prst="rect">
            <a:avLst/>
          </a:prstGeom>
        </p:spPr>
        <p:txBody>
          <a:bodyPr/>
          <a:lstStyle/>
          <a:p>
            <a:r>
              <a:rPr lang="en-US" smtClean="0"/>
              <a:t>Click to edit Master title style</a:t>
            </a:r>
            <a:endParaRPr lang="lt-LT"/>
          </a:p>
        </p:txBody>
      </p:sp>
      <p:sp>
        <p:nvSpPr>
          <p:cNvPr id="3" name="Content Placeholder 2"/>
          <p:cNvSpPr>
            <a:spLocks noGrp="1"/>
          </p:cNvSpPr>
          <p:nvPr>
            <p:ph idx="1"/>
          </p:nvPr>
        </p:nvSpPr>
        <p:spPr>
          <a:xfrm>
            <a:off x="457200" y="857251"/>
            <a:ext cx="8229600" cy="367069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ftr" sz="quarter" idx="10"/>
          </p:nvPr>
        </p:nvSpPr>
        <p:spPr>
          <a:xfrm>
            <a:off x="962025" y="4810125"/>
            <a:ext cx="7772400" cy="333375"/>
          </a:xfrm>
          <a:prstGeom prst="rect">
            <a:avLst/>
          </a:prstGeom>
        </p:spPr>
        <p:txBody>
          <a:bodyPr/>
          <a:lstStyle>
            <a:lvl1pPr eaLnBrk="1" fontAlgn="auto" hangingPunct="1">
              <a:spcBef>
                <a:spcPts val="0"/>
              </a:spcBef>
              <a:spcAft>
                <a:spcPts val="0"/>
              </a:spcAft>
              <a:defRPr>
                <a:latin typeface="+mn-lt"/>
              </a:defRPr>
            </a:lvl1pPr>
          </a:lstStyle>
          <a:p>
            <a:pPr>
              <a:defRPr/>
            </a:pPr>
            <a:r>
              <a:rPr lang="en-US"/>
              <a:t>Skyriaus arba programos pavadinimas</a:t>
            </a:r>
            <a:endParaRPr lang="lt-LT"/>
          </a:p>
        </p:txBody>
      </p:sp>
    </p:spTree>
    <p:extLst>
      <p:ext uri="{BB962C8B-B14F-4D97-AF65-F5344CB8AC3E}">
        <p14:creationId xmlns:p14="http://schemas.microsoft.com/office/powerpoint/2010/main" val="3999272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09">
    <p:spTree>
      <p:nvGrpSpPr>
        <p:cNvPr id="1" name=""/>
        <p:cNvGrpSpPr/>
        <p:nvPr/>
      </p:nvGrpSpPr>
      <p:grpSpPr>
        <a:xfrm>
          <a:off x="0" y="0"/>
          <a:ext cx="0" cy="0"/>
          <a:chOff x="0" y="0"/>
          <a:chExt cx="0" cy="0"/>
        </a:xfrm>
      </p:grpSpPr>
      <p:sp>
        <p:nvSpPr>
          <p:cNvPr id="31" name="Picture Placeholder 7"/>
          <p:cNvSpPr>
            <a:spLocks noGrp="1"/>
          </p:cNvSpPr>
          <p:nvPr>
            <p:ph type="pic" sz="quarter" idx="10"/>
          </p:nvPr>
        </p:nvSpPr>
        <p:spPr>
          <a:xfrm>
            <a:off x="867991" y="1472627"/>
            <a:ext cx="1421516" cy="1421092"/>
          </a:xfrm>
          <a:prstGeom prst="roundRect">
            <a:avLst>
              <a:gd name="adj" fmla="val 9160"/>
            </a:avLst>
          </a:prstGeom>
          <a:ln w="28575">
            <a:solidFill>
              <a:schemeClr val="accent1"/>
            </a:solidFill>
          </a:ln>
        </p:spPr>
        <p:txBody>
          <a:bodyPr bIns="182880" anchor="b"/>
          <a:lstStyle>
            <a:lvl1pPr algn="ctr">
              <a:buNone/>
              <a:defRPr sz="1100">
                <a:solidFill>
                  <a:schemeClr val="tx1">
                    <a:lumMod val="50000"/>
                    <a:lumOff val="50000"/>
                  </a:schemeClr>
                </a:solidFill>
              </a:defRPr>
            </a:lvl1pPr>
          </a:lstStyle>
          <a:p>
            <a:pPr lvl="0"/>
            <a:r>
              <a:rPr lang="en-US" noProof="0" smtClean="0"/>
              <a:t>Click icon to add picture</a:t>
            </a:r>
            <a:endParaRPr lang="en-US" noProof="0" dirty="0"/>
          </a:p>
        </p:txBody>
      </p:sp>
      <p:sp>
        <p:nvSpPr>
          <p:cNvPr id="34" name="Picture Placeholder 7"/>
          <p:cNvSpPr>
            <a:spLocks noGrp="1"/>
          </p:cNvSpPr>
          <p:nvPr>
            <p:ph type="pic" sz="quarter" idx="18"/>
          </p:nvPr>
        </p:nvSpPr>
        <p:spPr>
          <a:xfrm>
            <a:off x="2822644" y="1472627"/>
            <a:ext cx="1421516" cy="1421092"/>
          </a:xfrm>
          <a:prstGeom prst="roundRect">
            <a:avLst>
              <a:gd name="adj" fmla="val 10232"/>
            </a:avLst>
          </a:prstGeom>
          <a:ln w="28575">
            <a:solidFill>
              <a:schemeClr val="accent2"/>
            </a:solidFill>
          </a:ln>
        </p:spPr>
        <p:txBody>
          <a:bodyPr bIns="182880" anchor="b"/>
          <a:lstStyle>
            <a:lvl1pPr algn="ctr">
              <a:buNone/>
              <a:defRPr sz="1100">
                <a:solidFill>
                  <a:schemeClr val="tx1">
                    <a:lumMod val="50000"/>
                    <a:lumOff val="50000"/>
                  </a:schemeClr>
                </a:solidFill>
              </a:defRPr>
            </a:lvl1pPr>
          </a:lstStyle>
          <a:p>
            <a:pPr lvl="0"/>
            <a:r>
              <a:rPr lang="en-US" noProof="0" smtClean="0"/>
              <a:t>Click icon to add picture</a:t>
            </a:r>
            <a:endParaRPr lang="en-US" noProof="0" dirty="0"/>
          </a:p>
        </p:txBody>
      </p:sp>
      <p:sp>
        <p:nvSpPr>
          <p:cNvPr id="37" name="Picture Placeholder 7"/>
          <p:cNvSpPr>
            <a:spLocks noGrp="1"/>
          </p:cNvSpPr>
          <p:nvPr>
            <p:ph type="pic" sz="quarter" idx="21"/>
          </p:nvPr>
        </p:nvSpPr>
        <p:spPr>
          <a:xfrm>
            <a:off x="4829092" y="1472627"/>
            <a:ext cx="1421516" cy="1421092"/>
          </a:xfrm>
          <a:prstGeom prst="roundRect">
            <a:avLst>
              <a:gd name="adj" fmla="val 11305"/>
            </a:avLst>
          </a:prstGeom>
          <a:ln w="28575">
            <a:solidFill>
              <a:schemeClr val="accent3"/>
            </a:solidFill>
          </a:ln>
        </p:spPr>
        <p:txBody>
          <a:bodyPr bIns="182880" anchor="b"/>
          <a:lstStyle>
            <a:lvl1pPr algn="ctr">
              <a:buNone/>
              <a:defRPr sz="1100">
                <a:solidFill>
                  <a:schemeClr val="tx1">
                    <a:lumMod val="50000"/>
                    <a:lumOff val="50000"/>
                  </a:schemeClr>
                </a:solidFill>
              </a:defRPr>
            </a:lvl1pPr>
          </a:lstStyle>
          <a:p>
            <a:pPr lvl="0"/>
            <a:r>
              <a:rPr lang="en-US" noProof="0" smtClean="0"/>
              <a:t>Click icon to add picture</a:t>
            </a:r>
            <a:endParaRPr lang="en-US" noProof="0" dirty="0"/>
          </a:p>
        </p:txBody>
      </p:sp>
      <p:sp>
        <p:nvSpPr>
          <p:cNvPr id="40" name="Picture Placeholder 7"/>
          <p:cNvSpPr>
            <a:spLocks noGrp="1"/>
          </p:cNvSpPr>
          <p:nvPr>
            <p:ph type="pic" sz="quarter" idx="24"/>
          </p:nvPr>
        </p:nvSpPr>
        <p:spPr>
          <a:xfrm>
            <a:off x="6835351" y="1472627"/>
            <a:ext cx="1421516" cy="1421092"/>
          </a:xfrm>
          <a:prstGeom prst="roundRect">
            <a:avLst>
              <a:gd name="adj" fmla="val 10769"/>
            </a:avLst>
          </a:prstGeom>
          <a:ln w="28575">
            <a:solidFill>
              <a:schemeClr val="accent4"/>
            </a:solidFill>
          </a:ln>
        </p:spPr>
        <p:txBody>
          <a:bodyPr bIns="182880" anchor="b"/>
          <a:lstStyle>
            <a:lvl1pPr algn="ctr">
              <a:buNone/>
              <a:defRPr sz="1100">
                <a:solidFill>
                  <a:schemeClr val="tx1">
                    <a:lumMod val="50000"/>
                    <a:lumOff val="50000"/>
                  </a:schemeClr>
                </a:solidFill>
              </a:defRPr>
            </a:lvl1pPr>
          </a:lstStyle>
          <a:p>
            <a:pPr lvl="0"/>
            <a:r>
              <a:rPr lang="en-US" noProof="0" smtClean="0"/>
              <a:t>Click icon to add picture</a:t>
            </a:r>
            <a:endParaRPr lang="en-US" noProof="0" dirty="0"/>
          </a:p>
        </p:txBody>
      </p:sp>
      <p:sp>
        <p:nvSpPr>
          <p:cNvPr id="14" name="Title 1"/>
          <p:cNvSpPr>
            <a:spLocks noGrp="1"/>
          </p:cNvSpPr>
          <p:nvPr>
            <p:ph type="title"/>
          </p:nvPr>
        </p:nvSpPr>
        <p:spPr>
          <a:xfrm>
            <a:off x="1752600" y="361950"/>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smtClean="0"/>
              <a:t>Click to edit Master title style</a:t>
            </a:r>
            <a:endParaRPr lang="en-US" dirty="0"/>
          </a:p>
        </p:txBody>
      </p:sp>
      <p:sp>
        <p:nvSpPr>
          <p:cNvPr id="15" name="Text Placeholder 3"/>
          <p:cNvSpPr>
            <a:spLocks noGrp="1"/>
          </p:cNvSpPr>
          <p:nvPr>
            <p:ph type="body" sz="half" idx="2"/>
          </p:nvPr>
        </p:nvSpPr>
        <p:spPr>
          <a:xfrm>
            <a:off x="2514600" y="713942"/>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319247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rtl="0">
              <a:buNone/>
              <a:defRPr sz="1600" b="0" baseline="0">
                <a:solidFill>
                  <a:schemeClr val="bg1"/>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4" name="Title 13"/>
          <p:cNvSpPr>
            <a:spLocks noGrp="1"/>
          </p:cNvSpPr>
          <p:nvPr>
            <p:ph type="title" hasCustomPrompt="1"/>
          </p:nvPr>
        </p:nvSpPr>
        <p:spPr>
          <a:xfrm>
            <a:off x="381000" y="337687"/>
            <a:ext cx="836836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bg1"/>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0354300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8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0" y="1378484"/>
            <a:ext cx="4914900"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0" y="946150"/>
            <a:ext cx="4914900"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2" name="Rectangle 1"/>
          <p:cNvSpPr/>
          <p:nvPr userDrawn="1"/>
        </p:nvSpPr>
        <p:spPr>
          <a:xfrm>
            <a:off x="0" y="0"/>
            <a:ext cx="21336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7"/>
          <p:cNvSpPr>
            <a:spLocks noGrp="1"/>
          </p:cNvSpPr>
          <p:nvPr>
            <p:ph type="pic" sz="quarter" idx="13" hasCustomPrompt="1"/>
          </p:nvPr>
        </p:nvSpPr>
        <p:spPr>
          <a:xfrm>
            <a:off x="774700" y="1212850"/>
            <a:ext cx="2717800" cy="2717800"/>
          </a:xfrm>
          <a:prstGeom prst="ellipse">
            <a:avLst/>
          </a:prstGeom>
          <a:solidFill>
            <a:schemeClr val="tx2">
              <a:lumMod val="10000"/>
              <a:lumOff val="90000"/>
            </a:schemeClr>
          </a:solidFill>
          <a:ln w="19050">
            <a:noFill/>
          </a:ln>
          <a:effectLst/>
        </p:spPr>
        <p:txBody>
          <a:bodyPr lIns="0" tIns="91440" rIns="0" bIns="182880" anchor="b"/>
          <a:lstStyle>
            <a:lvl1pPr algn="ctr" rtl="0">
              <a:buNone/>
              <a:defRPr sz="1000">
                <a:solidFill>
                  <a:schemeClr val="tx1">
                    <a:lumMod val="75000"/>
                    <a:lumOff val="25000"/>
                  </a:schemeClr>
                </a:solidFill>
              </a:defRPr>
            </a:lvl1pPr>
          </a:lstStyle>
          <a:p>
            <a:r>
              <a:rPr lang="en-US" dirty="0" smtClean="0"/>
              <a:t>Image Holder</a:t>
            </a:r>
            <a:endParaRPr lang="en-US" dirty="0"/>
          </a:p>
        </p:txBody>
      </p:sp>
      <p:sp>
        <p:nvSpPr>
          <p:cNvPr id="4" name="Text Placeholder 3"/>
          <p:cNvSpPr>
            <a:spLocks noGrp="1"/>
          </p:cNvSpPr>
          <p:nvPr>
            <p:ph type="body" sz="quarter" idx="14"/>
          </p:nvPr>
        </p:nvSpPr>
        <p:spPr>
          <a:xfrm>
            <a:off x="3810000" y="1733550"/>
            <a:ext cx="4914900" cy="1066800"/>
          </a:xfrm>
          <a:prstGeom prst="rect">
            <a:avLst/>
          </a:prstGeom>
        </p:spPr>
        <p:txBody>
          <a:bodyPr lIns="0" tIns="0" rIns="0" bIns="0"/>
          <a:lstStyle>
            <a:lvl1pPr marL="0" indent="0" algn="l">
              <a:buFont typeface="Arial" panose="020B0604020202020204" pitchFamily="34" charset="0"/>
              <a:buNone/>
              <a:defRPr sz="120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edit Master text styles</a:t>
            </a:r>
          </a:p>
        </p:txBody>
      </p:sp>
    </p:spTree>
    <p:extLst>
      <p:ext uri="{BB962C8B-B14F-4D97-AF65-F5344CB8AC3E}">
        <p14:creationId xmlns:p14="http://schemas.microsoft.com/office/powerpoint/2010/main" val="15144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5" grpId="0"/>
      <p:bldP spid="11"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9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49114" cy="173255"/>
          </a:xfrm>
          <a:prstGeom prst="rect">
            <a:avLst/>
          </a:prstGeom>
        </p:spPr>
        <p:txBody>
          <a:bodyPr wrap="none" lIns="0" tIns="0" rIns="0" bIns="0" anchor="ctr">
            <a:noAutofit/>
          </a:bodyPr>
          <a:lstStyle>
            <a:lvl1pPr marL="0" indent="0" algn="l">
              <a:buNone/>
              <a:defRPr sz="1600" b="0" baseline="0">
                <a:solidFill>
                  <a:schemeClr val="bg1">
                    <a:lumMod val="75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smtClean="0"/>
              <a:t>CLICK TO EDITE SUBTITLE</a:t>
            </a:r>
          </a:p>
        </p:txBody>
      </p:sp>
      <p:sp>
        <p:nvSpPr>
          <p:cNvPr id="15" name="Title 13"/>
          <p:cNvSpPr>
            <a:spLocks noGrp="1"/>
          </p:cNvSpPr>
          <p:nvPr>
            <p:ph type="title" hasCustomPrompt="1"/>
          </p:nvPr>
        </p:nvSpPr>
        <p:spPr>
          <a:xfrm>
            <a:off x="381000" y="337687"/>
            <a:ext cx="8349114" cy="356134"/>
          </a:xfrm>
          <a:prstGeom prst="rect">
            <a:avLst/>
          </a:prstGeom>
        </p:spPr>
        <p:txBody>
          <a:bodyPr lIns="0" anchor="ctr"/>
          <a:lstStyle>
            <a:lvl1pPr marL="0" marR="0" indent="0" algn="l" defTabSz="914400" rtl="0" eaLnBrk="1" fontAlgn="auto" latinLnBrk="0" hangingPunct="1">
              <a:lnSpc>
                <a:spcPct val="100000"/>
              </a:lnSpc>
              <a:spcBef>
                <a:spcPct val="0"/>
              </a:spcBef>
              <a:spcAft>
                <a:spcPts val="0"/>
              </a:spcAft>
              <a:tabLst/>
              <a:defRPr sz="3200" b="0">
                <a:solidFill>
                  <a:schemeClr val="tx1">
                    <a:lumMod val="50000"/>
                    <a:lumOff val="50000"/>
                  </a:schemeClr>
                </a:solidFill>
              </a:defRPr>
            </a:lvl1p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2800"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Oval 47"/>
          <p:cNvSpPr/>
          <p:nvPr userDrawn="1"/>
        </p:nvSpPr>
        <p:spPr>
          <a:xfrm>
            <a:off x="641158" y="1625800"/>
            <a:ext cx="1521994" cy="152199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765868"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491123"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29" name="Text Placeholder 3"/>
          <p:cNvSpPr>
            <a:spLocks noGrp="1"/>
          </p:cNvSpPr>
          <p:nvPr>
            <p:ph type="body" sz="quarter" idx="17" hasCustomPrompt="1"/>
          </p:nvPr>
        </p:nvSpPr>
        <p:spPr>
          <a:xfrm>
            <a:off x="491123"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35" name="Oval 34"/>
          <p:cNvSpPr/>
          <p:nvPr userDrawn="1"/>
        </p:nvSpPr>
        <p:spPr>
          <a:xfrm>
            <a:off x="2787426" y="1625800"/>
            <a:ext cx="1521994" cy="15219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7"/>
          <p:cNvSpPr>
            <a:spLocks noGrp="1"/>
          </p:cNvSpPr>
          <p:nvPr>
            <p:ph type="pic" sz="quarter" idx="20" hasCustomPrompt="1"/>
          </p:nvPr>
        </p:nvSpPr>
        <p:spPr>
          <a:xfrm>
            <a:off x="2912136"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637391" y="3239772"/>
            <a:ext cx="182206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40" name="Text Placeholder 3"/>
          <p:cNvSpPr>
            <a:spLocks noGrp="1"/>
          </p:cNvSpPr>
          <p:nvPr>
            <p:ph type="body" sz="quarter" idx="22" hasCustomPrompt="1"/>
          </p:nvPr>
        </p:nvSpPr>
        <p:spPr>
          <a:xfrm>
            <a:off x="2637391" y="3520723"/>
            <a:ext cx="1822064" cy="295627"/>
          </a:xfrm>
          <a:prstGeom prst="rect">
            <a:avLst/>
          </a:prstGeom>
        </p:spPr>
        <p:txBody>
          <a:bodyPr lIns="0" tIns="0" rIns="0" bIns="0" anchor="ctr"/>
          <a:lstStyle>
            <a:lvl1pPr marL="0" indent="0" algn="ctr">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52" name="Oval 51"/>
          <p:cNvSpPr/>
          <p:nvPr userDrawn="1"/>
        </p:nvSpPr>
        <p:spPr>
          <a:xfrm>
            <a:off x="4894505" y="1625800"/>
            <a:ext cx="1521994" cy="15219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Picture Placeholder 7"/>
          <p:cNvSpPr>
            <a:spLocks noGrp="1"/>
          </p:cNvSpPr>
          <p:nvPr>
            <p:ph type="pic" sz="quarter" idx="23" hasCustomPrompt="1"/>
          </p:nvPr>
        </p:nvSpPr>
        <p:spPr>
          <a:xfrm>
            <a:off x="5019215"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4744470"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55" name="Text Placeholder 3"/>
          <p:cNvSpPr>
            <a:spLocks noGrp="1"/>
          </p:cNvSpPr>
          <p:nvPr>
            <p:ph type="body" sz="quarter" idx="25" hasCustomPrompt="1"/>
          </p:nvPr>
        </p:nvSpPr>
        <p:spPr>
          <a:xfrm>
            <a:off x="4744470"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
        <p:nvSpPr>
          <p:cNvPr id="61" name="Oval 60"/>
          <p:cNvSpPr/>
          <p:nvPr userDrawn="1"/>
        </p:nvSpPr>
        <p:spPr>
          <a:xfrm>
            <a:off x="6996229" y="1625800"/>
            <a:ext cx="1521994" cy="152199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2" name="Picture Placeholder 7"/>
          <p:cNvSpPr>
            <a:spLocks noGrp="1"/>
          </p:cNvSpPr>
          <p:nvPr>
            <p:ph type="pic" sz="quarter" idx="26" hasCustomPrompt="1"/>
          </p:nvPr>
        </p:nvSpPr>
        <p:spPr>
          <a:xfrm>
            <a:off x="7120939" y="1750510"/>
            <a:ext cx="1272574" cy="1272574"/>
          </a:xfrm>
          <a:prstGeom prst="ellipse">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6846194" y="3239772"/>
            <a:ext cx="182206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name here</a:t>
            </a:r>
          </a:p>
        </p:txBody>
      </p:sp>
      <p:sp>
        <p:nvSpPr>
          <p:cNvPr id="64" name="Text Placeholder 3"/>
          <p:cNvSpPr>
            <a:spLocks noGrp="1"/>
          </p:cNvSpPr>
          <p:nvPr>
            <p:ph type="body" sz="quarter" idx="28" hasCustomPrompt="1"/>
          </p:nvPr>
        </p:nvSpPr>
        <p:spPr>
          <a:xfrm>
            <a:off x="6846194" y="3520723"/>
            <a:ext cx="1822064" cy="295627"/>
          </a:xfrm>
          <a:prstGeom prst="rect">
            <a:avLst/>
          </a:prstGeom>
        </p:spPr>
        <p:txBody>
          <a:bodyPr lIns="0" tIns="0" rIns="0" bIns="0" anchor="ctr"/>
          <a:lstStyle>
            <a:lvl1pPr marL="0" indent="0" algn="ctr" rtl="0">
              <a:buFont typeface="Arial" panose="020B0604020202020204" pitchFamily="34" charset="0"/>
              <a:buNone/>
              <a:defRPr sz="12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smtClean="0"/>
              <a:t>Click to add Text</a:t>
            </a:r>
          </a:p>
        </p:txBody>
      </p:sp>
    </p:spTree>
    <p:extLst>
      <p:ext uri="{BB962C8B-B14F-4D97-AF65-F5344CB8AC3E}">
        <p14:creationId xmlns:p14="http://schemas.microsoft.com/office/powerpoint/2010/main" val="41307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image" Target="../media/image1.gif"/><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image" Target="../media/image2.png"/><Relationship Id="rId20" Type="http://schemas.openxmlformats.org/officeDocument/2006/relationships/slideLayout" Target="../slideLayouts/slideLayout38.xml"/><Relationship Id="rId4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lowchart: Off-page Connector 1"/>
          <p:cNvSpPr/>
          <p:nvPr userDrawn="1"/>
        </p:nvSpPr>
        <p:spPr>
          <a:xfrm rot="16200000">
            <a:off x="94134" y="4644550"/>
            <a:ext cx="233216" cy="421484"/>
          </a:xfrm>
          <a:prstGeom prst="flowChartOffpageConnector">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bwMode="gray">
          <a:xfrm>
            <a:off x="21437" y="4778348"/>
            <a:ext cx="304800" cy="153888"/>
          </a:xfrm>
          <a:prstGeom prst="rect">
            <a:avLst/>
          </a:prstGeom>
        </p:spPr>
        <p:txBody>
          <a:bodyPr vert="horz" wrap="square" lIns="0" tIns="0" rIns="0" bIns="0" rtlCol="0" anchor="ctr">
            <a:spAutoFit/>
          </a:bodyPr>
          <a:lstStyle/>
          <a:p>
            <a:pPr marL="0" algn="ctr" defTabSz="914400" rtl="0" eaLnBrk="1" latinLnBrk="0" hangingPunct="1"/>
            <a:fld id="{6C5AF65D-6854-49AF-ABC5-48B5BA0EA842}" type="slidenum">
              <a:rPr lang="en-US" sz="1000" b="0" i="0" kern="1200" smtClean="0">
                <a:solidFill>
                  <a:schemeClr val="tx1">
                    <a:lumMod val="50000"/>
                    <a:lumOff val="50000"/>
                  </a:schemeClr>
                </a:solidFill>
                <a:latin typeface="HP Simplified"/>
                <a:ea typeface="+mn-ea"/>
                <a:cs typeface="HP Simplified"/>
              </a:rPr>
              <a:pPr marL="0" algn="ctr" defTabSz="914400" rtl="0" eaLnBrk="1" latinLnBrk="0" hangingPunct="1"/>
              <a:t>‹#›</a:t>
            </a:fld>
            <a:endParaRPr lang="en-US" sz="1000" b="0" i="0" kern="1200" dirty="0" smtClean="0">
              <a:solidFill>
                <a:schemeClr val="tx1">
                  <a:lumMod val="50000"/>
                  <a:lumOff val="50000"/>
                </a:schemeClr>
              </a:solidFill>
              <a:latin typeface="HP Simplified"/>
              <a:ea typeface="+mn-ea"/>
              <a:cs typeface="HP Simplified"/>
            </a:endParaRPr>
          </a:p>
        </p:txBody>
      </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458200" y="4481755"/>
            <a:ext cx="622807" cy="593186"/>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705" r:id="rId2"/>
    <p:sldLayoutId id="2147483700" r:id="rId3"/>
    <p:sldLayoutId id="2147483704" r:id="rId4"/>
    <p:sldLayoutId id="2147483701" r:id="rId5"/>
    <p:sldLayoutId id="2147483671" r:id="rId6"/>
    <p:sldLayoutId id="2147483720" r:id="rId7"/>
    <p:sldLayoutId id="2147483699" r:id="rId8"/>
    <p:sldLayoutId id="2147483707" r:id="rId9"/>
    <p:sldLayoutId id="2147483709" r:id="rId10"/>
    <p:sldLayoutId id="2147483696" r:id="rId11"/>
    <p:sldLayoutId id="2147483708" r:id="rId12"/>
    <p:sldLayoutId id="2147483717" r:id="rId13"/>
    <p:sldLayoutId id="2147483716" r:id="rId14"/>
    <p:sldLayoutId id="2147483776" r:id="rId15"/>
    <p:sldLayoutId id="2147483826" r:id="rId16"/>
    <p:sldLayoutId id="2147483829" r:id="rId17"/>
    <p:sldLayoutId id="2147483830" r:id="rId1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lowchart: Off-page Connector 1"/>
          <p:cNvSpPr/>
          <p:nvPr userDrawn="1"/>
        </p:nvSpPr>
        <p:spPr>
          <a:xfrm rot="16200000">
            <a:off x="94134" y="4644550"/>
            <a:ext cx="233216" cy="421484"/>
          </a:xfrm>
          <a:prstGeom prst="flowChartOffpageConnector">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userDrawn="1"/>
        </p:nvSpPr>
        <p:spPr bwMode="gray">
          <a:xfrm>
            <a:off x="21437" y="4778348"/>
            <a:ext cx="304800" cy="153888"/>
          </a:xfrm>
          <a:prstGeom prst="rect">
            <a:avLst/>
          </a:prstGeom>
        </p:spPr>
        <p:txBody>
          <a:bodyPr vert="horz" wrap="square" lIns="0" tIns="0" rIns="0" bIns="0" rtlCol="0" anchor="ctr">
            <a:spAutoFit/>
          </a:bodyPr>
          <a:lstStyle/>
          <a:p>
            <a:pPr algn="ctr"/>
            <a:fld id="{6C5AF65D-6854-49AF-ABC5-48B5BA0EA842}" type="slidenum">
              <a:rPr lang="en-US" sz="1000" smtClean="0">
                <a:solidFill>
                  <a:srgbClr val="262626">
                    <a:lumMod val="50000"/>
                    <a:lumOff val="50000"/>
                  </a:srgbClr>
                </a:solidFill>
                <a:latin typeface="HP Simplified"/>
                <a:cs typeface="HP Simplified"/>
              </a:rPr>
              <a:pPr algn="ctr"/>
              <a:t>‹#›</a:t>
            </a:fld>
            <a:endParaRPr lang="en-US" sz="1000" dirty="0" smtClean="0">
              <a:solidFill>
                <a:srgbClr val="262626">
                  <a:lumMod val="50000"/>
                  <a:lumOff val="50000"/>
                </a:srgbClr>
              </a:solidFill>
              <a:latin typeface="HP Simplified"/>
              <a:cs typeface="HP Simplified"/>
            </a:endParaRPr>
          </a:p>
        </p:txBody>
      </p:sp>
      <p:pic>
        <p:nvPicPr>
          <p:cNvPr id="4" name="Picture 3"/>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458200" y="4481755"/>
            <a:ext cx="622807" cy="593186"/>
          </a:xfrm>
          <a:prstGeom prst="rect">
            <a:avLst/>
          </a:prstGeom>
        </p:spPr>
      </p:pic>
      <p:pic>
        <p:nvPicPr>
          <p:cNvPr id="6" name="Paveikslėlis 5"/>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391400" y="4629150"/>
            <a:ext cx="987556" cy="381936"/>
          </a:xfrm>
          <a:prstGeom prst="rect">
            <a:avLst/>
          </a:prstGeom>
        </p:spPr>
      </p:pic>
    </p:spTree>
    <p:extLst>
      <p:ext uri="{BB962C8B-B14F-4D97-AF65-F5344CB8AC3E}">
        <p14:creationId xmlns:p14="http://schemas.microsoft.com/office/powerpoint/2010/main" val="114240549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 id="2147483818" r:id="rId38"/>
    <p:sldLayoutId id="2147483819" r:id="rId39"/>
    <p:sldLayoutId id="2147483820" r:id="rId40"/>
    <p:sldLayoutId id="2147483821" r:id="rId41"/>
    <p:sldLayoutId id="2147483827" r:id="rId42"/>
    <p:sldLayoutId id="2147483828" r:id="rId4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0.png"/><Relationship Id="rId7" Type="http://schemas.openxmlformats.org/officeDocument/2006/relationships/diagramColors" Target="../diagrams/colors5.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e-tar.lt/portal/lt/legalAct/e8dcc980f28311e692c5977c7316c9b5"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34" b="7834"/>
          <a:stretch>
            <a:fillRect/>
          </a:stretch>
        </p:blipFill>
        <p:spPr bwMode="auto">
          <a:xfrm>
            <a:off x="17463" y="-9525"/>
            <a:ext cx="9144000" cy="5143500"/>
          </a:xfrm>
          <a:blipFill dpi="0" rotWithShape="1">
            <a:blip r:embed="rId4"/>
            <a:srcRect t="7834" b="7834"/>
            <a:stretch>
              <a:fillRect/>
            </a:stretch>
          </a:blipFill>
          <a:ln w="9525"/>
          <a:extLst>
            <a:ext uri="{91240B29-F687-4F45-9708-019B960494DF}">
              <a14:hiddenLine xmlns:a14="http://schemas.microsoft.com/office/drawing/2010/main" w="19050">
                <a:solidFill>
                  <a:srgbClr val="000000"/>
                </a:solidFill>
                <a:miter lim="800000"/>
                <a:headEnd/>
                <a:tailEnd/>
              </a14:hiddenLine>
            </a:ext>
          </a:extLst>
        </p:spPr>
      </p:pic>
      <p:sp>
        <p:nvSpPr>
          <p:cNvPr id="20" name="Freeform 19"/>
          <p:cNvSpPr/>
          <p:nvPr/>
        </p:nvSpPr>
        <p:spPr>
          <a:xfrm>
            <a:off x="0" y="1519238"/>
            <a:ext cx="9144000" cy="2170112"/>
          </a:xfrm>
          <a:custGeom>
            <a:avLst/>
            <a:gdLst>
              <a:gd name="connsiteX0" fmla="*/ 0 w 9144000"/>
              <a:gd name="connsiteY0" fmla="*/ 0 h 2169351"/>
              <a:gd name="connsiteX1" fmla="*/ 4324906 w 9144000"/>
              <a:gd name="connsiteY1" fmla="*/ 0 h 2169351"/>
              <a:gd name="connsiteX2" fmla="*/ 4571999 w 9144000"/>
              <a:gd name="connsiteY2" fmla="*/ 242381 h 2169351"/>
              <a:gd name="connsiteX3" fmla="*/ 4819093 w 9144000"/>
              <a:gd name="connsiteY3" fmla="*/ 0 h 2169351"/>
              <a:gd name="connsiteX4" fmla="*/ 9144000 w 9144000"/>
              <a:gd name="connsiteY4" fmla="*/ 0 h 2169351"/>
              <a:gd name="connsiteX5" fmla="*/ 9144000 w 9144000"/>
              <a:gd name="connsiteY5" fmla="*/ 1929384 h 2169351"/>
              <a:gd name="connsiteX6" fmla="*/ 4816632 w 9144000"/>
              <a:gd name="connsiteY6" fmla="*/ 1929384 h 2169351"/>
              <a:gd name="connsiteX7" fmla="*/ 4571999 w 9144000"/>
              <a:gd name="connsiteY7" fmla="*/ 2169351 h 2169351"/>
              <a:gd name="connsiteX8" fmla="*/ 4327367 w 9144000"/>
              <a:gd name="connsiteY8" fmla="*/ 1929384 h 2169351"/>
              <a:gd name="connsiteX9" fmla="*/ 0 w 9144000"/>
              <a:gd name="connsiteY9" fmla="*/ 1929384 h 216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2169351">
                <a:moveTo>
                  <a:pt x="0" y="0"/>
                </a:moveTo>
                <a:lnTo>
                  <a:pt x="4324906" y="0"/>
                </a:lnTo>
                <a:lnTo>
                  <a:pt x="4571999" y="242381"/>
                </a:lnTo>
                <a:lnTo>
                  <a:pt x="4819093" y="0"/>
                </a:lnTo>
                <a:lnTo>
                  <a:pt x="9144000" y="0"/>
                </a:lnTo>
                <a:lnTo>
                  <a:pt x="9144000" y="1929384"/>
                </a:lnTo>
                <a:lnTo>
                  <a:pt x="4816632" y="1929384"/>
                </a:lnTo>
                <a:lnTo>
                  <a:pt x="4571999" y="2169351"/>
                </a:lnTo>
                <a:lnTo>
                  <a:pt x="4327367" y="1929384"/>
                </a:lnTo>
                <a:lnTo>
                  <a:pt x="0" y="19293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Isosceles Triangle 20"/>
          <p:cNvSpPr/>
          <p:nvPr/>
        </p:nvSpPr>
        <p:spPr>
          <a:xfrm rot="10800000">
            <a:off x="4324350" y="1490663"/>
            <a:ext cx="495300" cy="24288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9" name="Rectangle 27"/>
          <p:cNvSpPr>
            <a:spLocks noChangeArrowheads="1"/>
          </p:cNvSpPr>
          <p:nvPr/>
        </p:nvSpPr>
        <p:spPr bwMode="auto">
          <a:xfrm>
            <a:off x="1743075" y="1690688"/>
            <a:ext cx="58007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1600">
                <a:solidFill>
                  <a:schemeClr val="bg1"/>
                </a:solidFill>
              </a:rPr>
              <a:t>01.2.2-CPVA-K-703  priemonės </a:t>
            </a:r>
          </a:p>
          <a:p>
            <a:pPr algn="ctr" eaLnBrk="1" hangingPunct="1"/>
            <a:r>
              <a:rPr lang="lt-LT" altLang="lt-LT" sz="1600">
                <a:solidFill>
                  <a:schemeClr val="bg1"/>
                </a:solidFill>
              </a:rPr>
              <a:t>„Kompetencijos centrų ir inovacijų ir technologijų perdavimo centrų veiklos skatinimas“ </a:t>
            </a:r>
          </a:p>
          <a:p>
            <a:pPr algn="ctr" eaLnBrk="1" hangingPunct="1"/>
            <a:r>
              <a:rPr lang="lt-LT" altLang="lt-LT" sz="1600">
                <a:solidFill>
                  <a:schemeClr val="bg1"/>
                </a:solidFill>
              </a:rPr>
              <a:t>3 kvietimas</a:t>
            </a:r>
            <a:endParaRPr lang="en-US" altLang="lt-LT" sz="1600">
              <a:solidFill>
                <a:schemeClr val="bg1"/>
              </a:solidFill>
            </a:endParaRPr>
          </a:p>
          <a:p>
            <a:pPr algn="ctr" eaLnBrk="1" hangingPunct="1"/>
            <a:endParaRPr lang="lt-LT" altLang="lt-LT" sz="1600">
              <a:solidFill>
                <a:schemeClr val="bg1"/>
              </a:solidFill>
            </a:endParaRPr>
          </a:p>
          <a:p>
            <a:pPr algn="ctr" eaLnBrk="1" hangingPunct="1"/>
            <a:r>
              <a:rPr lang="lt-LT" altLang="lt-LT" sz="1600" b="1">
                <a:solidFill>
                  <a:schemeClr val="bg1"/>
                </a:solidFill>
              </a:rPr>
              <a:t>PAGRINDINIAI PROJEKTŲ RENGIMO ASPEKTAI/</a:t>
            </a:r>
          </a:p>
          <a:p>
            <a:pPr algn="ctr" eaLnBrk="1" hangingPunct="1"/>
            <a:r>
              <a:rPr lang="lt-LT" altLang="lt-LT" sz="1600" b="1">
                <a:solidFill>
                  <a:schemeClr val="bg1"/>
                </a:solidFill>
              </a:rPr>
              <a:t>PARAIŠKOS PILDYMAS</a:t>
            </a:r>
          </a:p>
        </p:txBody>
      </p:sp>
      <p:pic>
        <p:nvPicPr>
          <p:cNvPr id="16390" name="Picture 15"/>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90500" y="1606550"/>
            <a:ext cx="197167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3"/>
          <p:cNvPicPr>
            <a:picLocks noChangeAspect="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892925" y="2233613"/>
            <a:ext cx="197008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8454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5858" y="1305076"/>
            <a:ext cx="40386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dirty="0" smtClean="0"/>
              <a:t>...išbandymas </a:t>
            </a:r>
            <a:r>
              <a:rPr lang="lt-LT" dirty="0"/>
              <a:t>MTEP </a:t>
            </a:r>
            <a:r>
              <a:rPr lang="lt-LT" dirty="0" smtClean="0"/>
              <a:t>grįstų, </a:t>
            </a:r>
            <a:r>
              <a:rPr lang="lt-LT" dirty="0"/>
              <a:t>komercinį potencialą </a:t>
            </a:r>
            <a:r>
              <a:rPr lang="lt-LT" dirty="0" smtClean="0"/>
              <a:t>turinčių idėjų...</a:t>
            </a:r>
            <a:endParaRPr lang="en-US" dirty="0"/>
          </a:p>
        </p:txBody>
      </p:sp>
      <p:sp>
        <p:nvSpPr>
          <p:cNvPr id="16" name="Rectangle 15"/>
          <p:cNvSpPr/>
          <p:nvPr/>
        </p:nvSpPr>
        <p:spPr>
          <a:xfrm>
            <a:off x="4724400" y="1344613"/>
            <a:ext cx="4024313" cy="126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1863" name="TextBox 19"/>
          <p:cNvSpPr txBox="1">
            <a:spLocks noChangeArrowheads="1"/>
          </p:cNvSpPr>
          <p:nvPr/>
        </p:nvSpPr>
        <p:spPr bwMode="auto">
          <a:xfrm>
            <a:off x="5410200" y="1612531"/>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dirty="0" smtClean="0">
                <a:solidFill>
                  <a:srgbClr val="FFFFFF"/>
                </a:solidFill>
              </a:rPr>
              <a:t>atkreipti dėmesį</a:t>
            </a:r>
            <a:endParaRPr lang="en-US" altLang="lt-LT" dirty="0">
              <a:solidFill>
                <a:srgbClr val="FFFFFF"/>
              </a:solidFill>
            </a:endParaRPr>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2400" b="1" dirty="0" smtClean="0">
                <a:solidFill>
                  <a:srgbClr val="929292"/>
                </a:solidFill>
              </a:rPr>
              <a:t>Finansuojama veikla</a:t>
            </a:r>
            <a:endParaRPr lang="lt-LT" altLang="lt-LT" sz="3200" b="1" dirty="0">
              <a:solidFill>
                <a:srgbClr val="929292"/>
              </a:solidFill>
            </a:endParaRPr>
          </a:p>
        </p:txBody>
      </p:sp>
      <p:grpSp>
        <p:nvGrpSpPr>
          <p:cNvPr id="24" name="Group 23"/>
          <p:cNvGrpSpPr>
            <a:grpSpLocks/>
          </p:cNvGrpSpPr>
          <p:nvPr/>
        </p:nvGrpSpPr>
        <p:grpSpPr bwMode="auto">
          <a:xfrm>
            <a:off x="381001" y="2526622"/>
            <a:ext cx="4038600" cy="1897063"/>
            <a:chOff x="747282" y="2960132"/>
            <a:chExt cx="1802520" cy="1353127"/>
          </a:xfrm>
        </p:grpSpPr>
        <p:sp>
          <p:nvSpPr>
            <p:cNvPr id="25" name="Round Same Side Corner Rectangle 24"/>
            <p:cNvSpPr/>
            <p:nvPr/>
          </p:nvSpPr>
          <p:spPr bwMode="auto">
            <a:xfrm rot="10800000">
              <a:off x="747282" y="2960132"/>
              <a:ext cx="1802520" cy="1353127"/>
            </a:xfrm>
            <a:prstGeom prst="round2SameRect">
              <a:avLst>
                <a:gd name="adj1" fmla="val 6812"/>
                <a:gd name="adj2" fmla="val 0"/>
              </a:avLst>
            </a:prstGeom>
            <a:solidFill>
              <a:schemeClr val="bg1">
                <a:lumMod val="85000"/>
              </a:schemeClr>
            </a:solidFill>
            <a:ln w="9525">
              <a:noFill/>
              <a:round/>
              <a:headEnd/>
              <a:tailEnd/>
            </a:ln>
          </p:spPr>
          <p:txBody>
            <a:bodyPr/>
            <a:lstStyle/>
            <a:p>
              <a:pPr algn="just" eaLnBrk="1" fontAlgn="auto" hangingPunct="1">
                <a:spcBef>
                  <a:spcPts val="0"/>
                </a:spcBef>
                <a:spcAft>
                  <a:spcPts val="0"/>
                </a:spcAft>
                <a:defRPr/>
              </a:pPr>
              <a:endParaRPr lang="en-US" dirty="0">
                <a:solidFill>
                  <a:srgbClr val="262626"/>
                </a:solidFill>
                <a:latin typeface="+mn-lt"/>
              </a:endParaRPr>
            </a:p>
          </p:txBody>
        </p:sp>
        <p:sp>
          <p:nvSpPr>
            <p:cNvPr id="29710" name="Rectangle 25"/>
            <p:cNvSpPr>
              <a:spLocks noChangeArrowheads="1"/>
            </p:cNvSpPr>
            <p:nvPr/>
          </p:nvSpPr>
          <p:spPr bwMode="auto">
            <a:xfrm>
              <a:off x="849900" y="3053897"/>
              <a:ext cx="1648723" cy="85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lt-LT" altLang="lt-LT" dirty="0" smtClean="0"/>
                <a:t>- Veikla, kuri gali prasidėti nuo pirmo taikomųjų mokslinių tyrimų etapo ir baigtis prototipo sukūrimu.</a:t>
              </a:r>
            </a:p>
            <a:p>
              <a:pPr algn="just"/>
              <a:endParaRPr lang="lt-LT" altLang="lt-LT" dirty="0"/>
            </a:p>
          </p:txBody>
        </p:sp>
      </p:grpSp>
      <p:grpSp>
        <p:nvGrpSpPr>
          <p:cNvPr id="28" name="Group 27"/>
          <p:cNvGrpSpPr>
            <a:grpSpLocks/>
          </p:cNvGrpSpPr>
          <p:nvPr/>
        </p:nvGrpSpPr>
        <p:grpSpPr bwMode="auto">
          <a:xfrm>
            <a:off x="4746648" y="2606320"/>
            <a:ext cx="4043027" cy="1897063"/>
            <a:chOff x="845995" y="3473941"/>
            <a:chExt cx="1836821" cy="1655075"/>
          </a:xfrm>
        </p:grpSpPr>
        <p:sp>
          <p:nvSpPr>
            <p:cNvPr id="29" name="Round Same Side Corner Rectangle 28"/>
            <p:cNvSpPr/>
            <p:nvPr/>
          </p:nvSpPr>
          <p:spPr bwMode="auto">
            <a:xfrm rot="10800000">
              <a:off x="854497" y="3473941"/>
              <a:ext cx="1828319" cy="1655075"/>
            </a:xfrm>
            <a:prstGeom prst="round2SameRect">
              <a:avLst>
                <a:gd name="adj1" fmla="val 6812"/>
                <a:gd name="adj2" fmla="val 0"/>
              </a:avLst>
            </a:prstGeom>
            <a:solidFill>
              <a:schemeClr val="bg1">
                <a:lumMod val="85000"/>
              </a:schemeClr>
            </a:solidFill>
            <a:ln w="9525">
              <a:noFill/>
              <a:round/>
              <a:headEnd/>
              <a:tailEnd/>
            </a:ln>
          </p:spPr>
          <p:txBody>
            <a:bodyPr/>
            <a:lstStyle/>
            <a:p>
              <a:pPr algn="ctr" eaLnBrk="1" fontAlgn="auto" hangingPunct="1">
                <a:spcBef>
                  <a:spcPts val="0"/>
                </a:spcBef>
                <a:spcAft>
                  <a:spcPts val="0"/>
                </a:spcAft>
                <a:defRPr/>
              </a:pPr>
              <a:endParaRPr lang="en-US" dirty="0">
                <a:solidFill>
                  <a:srgbClr val="262626"/>
                </a:solidFill>
                <a:latin typeface="+mn-lt"/>
              </a:endParaRPr>
            </a:p>
          </p:txBody>
        </p:sp>
        <p:sp>
          <p:nvSpPr>
            <p:cNvPr id="29708" name="Rectangle 29"/>
            <p:cNvSpPr>
              <a:spLocks noChangeArrowheads="1"/>
            </p:cNvSpPr>
            <p:nvPr/>
          </p:nvSpPr>
          <p:spPr bwMode="auto">
            <a:xfrm>
              <a:off x="845995" y="3611059"/>
              <a:ext cx="1802519" cy="32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endParaRPr lang="en-US" altLang="lt-LT" dirty="0">
                <a:solidFill>
                  <a:srgbClr val="FF0000"/>
                </a:solidFill>
              </a:endParaRPr>
            </a:p>
          </p:txBody>
        </p:sp>
      </p:grpSp>
      <p:sp>
        <p:nvSpPr>
          <p:cNvPr id="2" name="Rectangle 1"/>
          <p:cNvSpPr/>
          <p:nvPr/>
        </p:nvSpPr>
        <p:spPr>
          <a:xfrm>
            <a:off x="4780299" y="2561246"/>
            <a:ext cx="3830301" cy="2031325"/>
          </a:xfrm>
          <a:prstGeom prst="rect">
            <a:avLst/>
          </a:prstGeom>
        </p:spPr>
        <p:txBody>
          <a:bodyPr wrap="square">
            <a:spAutoFit/>
          </a:bodyPr>
          <a:lstStyle/>
          <a:p>
            <a:pPr marL="285750" indent="-285750">
              <a:buFontTx/>
              <a:buChar char="-"/>
            </a:pPr>
            <a:r>
              <a:rPr lang="lt-LT" dirty="0" smtClean="0"/>
              <a:t>Fundamentiniai tyrimai –</a:t>
            </a:r>
            <a:r>
              <a:rPr lang="lt-LT" b="1" dirty="0" smtClean="0">
                <a:solidFill>
                  <a:srgbClr val="FF0000"/>
                </a:solidFill>
              </a:rPr>
              <a:t>ne</a:t>
            </a:r>
            <a:r>
              <a:rPr lang="lt-LT" dirty="0" smtClean="0"/>
              <a:t>finansuojami;</a:t>
            </a:r>
          </a:p>
          <a:p>
            <a:pPr marL="285750" indent="-285750">
              <a:buFontTx/>
              <a:buChar char="-"/>
            </a:pPr>
            <a:r>
              <a:rPr lang="lt-LT" dirty="0" smtClean="0"/>
              <a:t>8 ir 9 eksperimentinės plėtros etapai ir valstybės pagalbos taisyklės (bandomosios partijos gamyba ir sukurto naujo produkto įvertinimas, atliekamas užsakovo</a:t>
            </a:r>
            <a:r>
              <a:rPr lang="en-US" dirty="0" smtClean="0"/>
              <a:t>)</a:t>
            </a:r>
            <a:r>
              <a:rPr lang="lt-LT" dirty="0" smtClean="0"/>
              <a:t>.</a:t>
            </a:r>
            <a:endParaRPr lang="lt-LT" dirty="0"/>
          </a:p>
        </p:txBody>
      </p:sp>
    </p:spTree>
    <p:extLst>
      <p:ext uri="{BB962C8B-B14F-4D97-AF65-F5344CB8AC3E}">
        <p14:creationId xmlns:p14="http://schemas.microsoft.com/office/powerpoint/2010/main" val="856062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3" name="TextBox 19"/>
          <p:cNvSpPr txBox="1">
            <a:spLocks noChangeArrowheads="1"/>
          </p:cNvSpPr>
          <p:nvPr/>
        </p:nvSpPr>
        <p:spPr bwMode="auto">
          <a:xfrm>
            <a:off x="5410200" y="1612531"/>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b="1" dirty="0" smtClean="0">
                <a:solidFill>
                  <a:srgbClr val="FFFFFF"/>
                </a:solidFill>
              </a:rPr>
              <a:t>Problematika</a:t>
            </a:r>
            <a:endParaRPr lang="en-US" altLang="lt-LT" b="1" dirty="0">
              <a:solidFill>
                <a:srgbClr val="FFFFFF"/>
              </a:solidFill>
            </a:endParaRPr>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2400" b="1" dirty="0" smtClean="0">
                <a:solidFill>
                  <a:srgbClr val="929292"/>
                </a:solidFill>
              </a:rPr>
              <a:t>Projekto struktūra</a:t>
            </a:r>
            <a:endParaRPr lang="lt-LT" altLang="lt-LT" sz="3200" b="1" dirty="0">
              <a:solidFill>
                <a:srgbClr val="929292"/>
              </a:solidFill>
            </a:endParaRPr>
          </a:p>
        </p:txBody>
      </p:sp>
      <p:graphicFrame>
        <p:nvGraphicFramePr>
          <p:cNvPr id="3" name="Diagram 2"/>
          <p:cNvGraphicFramePr/>
          <p:nvPr>
            <p:extLst>
              <p:ext uri="{D42A27DB-BD31-4B8C-83A1-F6EECF244321}">
                <p14:modId xmlns:p14="http://schemas.microsoft.com/office/powerpoint/2010/main" val="318250531"/>
              </p:ext>
            </p:extLst>
          </p:nvPr>
        </p:nvGraphicFramePr>
        <p:xfrm>
          <a:off x="1905000" y="971550"/>
          <a:ext cx="60960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866900" y="2266950"/>
            <a:ext cx="5943600" cy="2362200"/>
          </a:xfrm>
          <a:prstGeom prst="rect">
            <a:avLst/>
          </a:prstGeom>
          <a:solidFill>
            <a:schemeClr val="bg1">
              <a:lumMod val="65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lt-LT" sz="1400" b="1" dirty="0" smtClean="0">
                <a:solidFill>
                  <a:schemeClr val="tx1">
                    <a:lumMod val="90000"/>
                    <a:lumOff val="10000"/>
                  </a:schemeClr>
                </a:solidFill>
              </a:rPr>
              <a:t>Ar gali vienas projektas apimti keletą nesusijusių MTEP veiklų?</a:t>
            </a:r>
          </a:p>
          <a:p>
            <a:r>
              <a:rPr lang="lt-LT" sz="1400" dirty="0" smtClean="0">
                <a:solidFill>
                  <a:schemeClr val="tx1">
                    <a:lumMod val="90000"/>
                    <a:lumOff val="10000"/>
                  </a:schemeClr>
                </a:solidFill>
              </a:rPr>
              <a:t>1) Projektas turi pasižymėti vientisa struktūra (Aprašo </a:t>
            </a:r>
            <a:r>
              <a:rPr lang="en-US" sz="1400" dirty="0" smtClean="0">
                <a:solidFill>
                  <a:schemeClr val="tx1">
                    <a:lumMod val="90000"/>
                    <a:lumOff val="10000"/>
                  </a:schemeClr>
                </a:solidFill>
              </a:rPr>
              <a:t>1 </a:t>
            </a:r>
            <a:r>
              <a:rPr lang="en-US" sz="1400" dirty="0" err="1" smtClean="0">
                <a:solidFill>
                  <a:schemeClr val="tx1">
                    <a:lumMod val="90000"/>
                    <a:lumOff val="10000"/>
                  </a:schemeClr>
                </a:solidFill>
              </a:rPr>
              <a:t>priedas</a:t>
            </a:r>
            <a:r>
              <a:rPr lang="lt-LT" sz="1400" dirty="0" smtClean="0">
                <a:solidFill>
                  <a:schemeClr val="tx1">
                    <a:lumMod val="90000"/>
                    <a:lumOff val="10000"/>
                  </a:schemeClr>
                </a:solidFill>
              </a:rPr>
              <a:t> 3.2</a:t>
            </a:r>
            <a:r>
              <a:rPr lang="lt-LT" sz="1400" dirty="0">
                <a:solidFill>
                  <a:schemeClr val="tx1">
                    <a:lumMod val="90000"/>
                    <a:lumOff val="10000"/>
                  </a:schemeClr>
                </a:solidFill>
              </a:rPr>
              <a:t>. Išlaikyta nuosekli vidinė projekto logika, t. y. projekto rezultatai yra projekto veiklų padarinys, projekto veiklos sudaro prielaidas įgyvendinti projekto uždavinius, o pastarieji – pasiekti nustatytą projekto </a:t>
            </a:r>
            <a:r>
              <a:rPr lang="lt-LT" sz="1400" dirty="0" smtClean="0">
                <a:solidFill>
                  <a:schemeClr val="tx1">
                    <a:lumMod val="90000"/>
                    <a:lumOff val="10000"/>
                  </a:schemeClr>
                </a:solidFill>
              </a:rPr>
              <a:t>tikslą). Projekto veiklos turi baigti</a:t>
            </a:r>
            <a:r>
              <a:rPr lang="en-US" sz="1400" dirty="0" smtClean="0">
                <a:solidFill>
                  <a:schemeClr val="tx1">
                    <a:lumMod val="90000"/>
                    <a:lumOff val="10000"/>
                  </a:schemeClr>
                </a:solidFill>
              </a:rPr>
              <a:t>s</a:t>
            </a:r>
            <a:r>
              <a:rPr lang="lt-LT" sz="1400" dirty="0" smtClean="0">
                <a:solidFill>
                  <a:schemeClr val="tx1">
                    <a:lumMod val="90000"/>
                    <a:lumOff val="10000"/>
                  </a:schemeClr>
                </a:solidFill>
              </a:rPr>
              <a:t> patentine paraiška, arba kitu Apraše nurodytu rezultatu, jei objektui įprastai neteikiama patentinė apsauga.</a:t>
            </a:r>
          </a:p>
          <a:p>
            <a:r>
              <a:rPr lang="lt-LT" sz="1400" dirty="0" smtClean="0">
                <a:solidFill>
                  <a:schemeClr val="tx1">
                    <a:lumMod val="90000"/>
                    <a:lumOff val="10000"/>
                  </a:schemeClr>
                </a:solidFill>
              </a:rPr>
              <a:t>2) Projektas turi atitikti pasirinktą prioritetą, jo veiklas turi vykdyti mokslininkų grupė, kurios pasiekti ir projekte planuojami rezultatai vertinami pagal prioritetinius atrankos kriterijus.</a:t>
            </a:r>
          </a:p>
          <a:p>
            <a:endParaRPr lang="lt-LT" sz="1400" dirty="0">
              <a:solidFill>
                <a:schemeClr val="tx1">
                  <a:lumMod val="90000"/>
                  <a:lumOff val="10000"/>
                </a:schemeClr>
              </a:solidFill>
            </a:endParaRPr>
          </a:p>
        </p:txBody>
      </p:sp>
    </p:spTree>
    <p:extLst>
      <p:ext uri="{BB962C8B-B14F-4D97-AF65-F5344CB8AC3E}">
        <p14:creationId xmlns:p14="http://schemas.microsoft.com/office/powerpoint/2010/main" val="247331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 calcmode="lin" valueType="num">
                                      <p:cBhvr additive="base">
                                        <p:cTn id="7" dur="500" fill="hold"/>
                                        <p:tgtEl>
                                          <p:spTgt spid="121863"/>
                                        </p:tgtEl>
                                        <p:attrNameLst>
                                          <p:attrName>ppt_x</p:attrName>
                                        </p:attrNameLst>
                                      </p:cBhvr>
                                      <p:tavLst>
                                        <p:tav tm="0">
                                          <p:val>
                                            <p:strVal val="#ppt_x"/>
                                          </p:val>
                                        </p:tav>
                                        <p:tav tm="100000">
                                          <p:val>
                                            <p:strVal val="#ppt_x"/>
                                          </p:val>
                                        </p:tav>
                                      </p:tavLst>
                                    </p:anim>
                                    <p:anim calcmode="lin" valueType="num">
                                      <p:cBhvr additive="base">
                                        <p:cTn id="8" dur="500" fill="hold"/>
                                        <p:tgtEl>
                                          <p:spTgt spid="1218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lgn="ctr">
              <a:defRPr/>
            </a:pPr>
            <a:r>
              <a:rPr lang="lt-LT" sz="2400" b="1" dirty="0" smtClean="0"/>
              <a:t>Aprašo reikalavimai projektams (I)</a:t>
            </a:r>
            <a:endParaRPr lang="en-US" sz="2400" b="1" dirty="0"/>
          </a:p>
        </p:txBody>
      </p:sp>
      <p:grpSp>
        <p:nvGrpSpPr>
          <p:cNvPr id="30723" name="Group 3"/>
          <p:cNvGrpSpPr>
            <a:grpSpLocks/>
          </p:cNvGrpSpPr>
          <p:nvPr/>
        </p:nvGrpSpPr>
        <p:grpSpPr bwMode="auto">
          <a:xfrm>
            <a:off x="6353523" y="1733550"/>
            <a:ext cx="2514600" cy="1981200"/>
            <a:chOff x="5359400" y="1489075"/>
            <a:chExt cx="3454401" cy="2681288"/>
          </a:xfrm>
        </p:grpSpPr>
        <p:grpSp>
          <p:nvGrpSpPr>
            <p:cNvPr id="18" name="Group 17"/>
            <p:cNvGrpSpPr/>
            <p:nvPr/>
          </p:nvGrpSpPr>
          <p:grpSpPr>
            <a:xfrm>
              <a:off x="5359400" y="1489075"/>
              <a:ext cx="3454401" cy="2681288"/>
              <a:chOff x="5359400" y="1489075"/>
              <a:chExt cx="3454401" cy="2681288"/>
            </a:xfrm>
            <a:effectLst>
              <a:outerShdw blurRad="76200" dir="13500000" sy="23000" kx="1200000" algn="br" rotWithShape="0">
                <a:prstClr val="black">
                  <a:alpha val="20000"/>
                </a:prstClr>
              </a:outerShdw>
            </a:effectLst>
          </p:grpSpPr>
          <p:sp>
            <p:nvSpPr>
              <p:cNvPr id="23" name="Freeform 5"/>
              <p:cNvSpPr>
                <a:spLocks noEditPoints="1"/>
              </p:cNvSpPr>
              <p:nvPr/>
            </p:nvSpPr>
            <p:spPr bwMode="auto">
              <a:xfrm>
                <a:off x="5389563" y="1489075"/>
                <a:ext cx="3424238" cy="2562225"/>
              </a:xfrm>
              <a:custGeom>
                <a:avLst/>
                <a:gdLst/>
                <a:ahLst/>
                <a:cxnLst>
                  <a:cxn ang="0">
                    <a:pos x="2157" y="1037"/>
                  </a:cxn>
                  <a:cxn ang="0">
                    <a:pos x="588" y="1614"/>
                  </a:cxn>
                  <a:cxn ang="0">
                    <a:pos x="0" y="261"/>
                  </a:cxn>
                  <a:cxn ang="0">
                    <a:pos x="1314" y="0"/>
                  </a:cxn>
                  <a:cxn ang="0">
                    <a:pos x="2157" y="1037"/>
                  </a:cxn>
                  <a:cxn ang="0">
                    <a:pos x="322" y="431"/>
                  </a:cxn>
                  <a:cxn ang="0">
                    <a:pos x="741" y="1284"/>
                  </a:cxn>
                  <a:cxn ang="0">
                    <a:pos x="1753" y="943"/>
                  </a:cxn>
                  <a:cxn ang="0">
                    <a:pos x="1822" y="920"/>
                  </a:cxn>
                  <a:cxn ang="0">
                    <a:pos x="1241" y="161"/>
                  </a:cxn>
                  <a:cxn ang="0">
                    <a:pos x="289" y="364"/>
                  </a:cxn>
                  <a:cxn ang="0">
                    <a:pos x="322" y="431"/>
                  </a:cxn>
                </a:cxnLst>
                <a:rect l="0" t="0" r="r" b="b"/>
                <a:pathLst>
                  <a:path w="2157" h="1614">
                    <a:moveTo>
                      <a:pt x="2157" y="1037"/>
                    </a:moveTo>
                    <a:lnTo>
                      <a:pt x="588" y="1614"/>
                    </a:lnTo>
                    <a:lnTo>
                      <a:pt x="0" y="261"/>
                    </a:lnTo>
                    <a:lnTo>
                      <a:pt x="1314" y="0"/>
                    </a:lnTo>
                    <a:lnTo>
                      <a:pt x="2157" y="1037"/>
                    </a:lnTo>
                    <a:close/>
                    <a:moveTo>
                      <a:pt x="322" y="431"/>
                    </a:moveTo>
                    <a:lnTo>
                      <a:pt x="741" y="1284"/>
                    </a:lnTo>
                    <a:lnTo>
                      <a:pt x="1753" y="943"/>
                    </a:lnTo>
                    <a:lnTo>
                      <a:pt x="1822" y="920"/>
                    </a:lnTo>
                    <a:lnTo>
                      <a:pt x="1241" y="161"/>
                    </a:lnTo>
                    <a:lnTo>
                      <a:pt x="289" y="364"/>
                    </a:lnTo>
                    <a:lnTo>
                      <a:pt x="322" y="431"/>
                    </a:lnTo>
                    <a:close/>
                  </a:path>
                </a:pathLst>
              </a:custGeom>
              <a:gradFill flip="none" rotWithShape="1">
                <a:gsLst>
                  <a:gs pos="0">
                    <a:srgbClr val="999999">
                      <a:tint val="66000"/>
                      <a:satMod val="160000"/>
                    </a:srgbClr>
                  </a:gs>
                  <a:gs pos="50000">
                    <a:srgbClr val="999999">
                      <a:tint val="44500"/>
                      <a:satMod val="160000"/>
                    </a:srgbClr>
                  </a:gs>
                  <a:gs pos="100000">
                    <a:srgbClr val="999999">
                      <a:tint val="23500"/>
                      <a:satMod val="160000"/>
                    </a:srgbClr>
                  </a:gs>
                </a:gsLst>
                <a:lin ang="16200000" scaled="1"/>
                <a:tileRect/>
              </a:grad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24" name="Freeform 6"/>
              <p:cNvSpPr>
                <a:spLocks noEditPoints="1"/>
              </p:cNvSpPr>
              <p:nvPr/>
            </p:nvSpPr>
            <p:spPr bwMode="auto">
              <a:xfrm>
                <a:off x="5359400" y="1744663"/>
                <a:ext cx="2922588" cy="2425700"/>
              </a:xfrm>
              <a:custGeom>
                <a:avLst/>
                <a:gdLst/>
                <a:ahLst/>
                <a:cxnLst>
                  <a:cxn ang="0">
                    <a:pos x="19" y="100"/>
                  </a:cxn>
                  <a:cxn ang="0">
                    <a:pos x="607" y="1453"/>
                  </a:cxn>
                  <a:cxn ang="0">
                    <a:pos x="586" y="1528"/>
                  </a:cxn>
                  <a:cxn ang="0">
                    <a:pos x="0" y="175"/>
                  </a:cxn>
                  <a:cxn ang="0">
                    <a:pos x="19" y="100"/>
                  </a:cxn>
                  <a:cxn ang="0">
                    <a:pos x="1772" y="782"/>
                  </a:cxn>
                  <a:cxn ang="0">
                    <a:pos x="1237" y="71"/>
                  </a:cxn>
                  <a:cxn ang="0">
                    <a:pos x="1260" y="0"/>
                  </a:cxn>
                  <a:cxn ang="0">
                    <a:pos x="1841" y="759"/>
                  </a:cxn>
                  <a:cxn ang="0">
                    <a:pos x="1772" y="782"/>
                  </a:cxn>
                </a:cxnLst>
                <a:rect l="0" t="0" r="r" b="b"/>
                <a:pathLst>
                  <a:path w="1841" h="1528">
                    <a:moveTo>
                      <a:pt x="19" y="100"/>
                    </a:moveTo>
                    <a:lnTo>
                      <a:pt x="607" y="1453"/>
                    </a:lnTo>
                    <a:lnTo>
                      <a:pt x="586" y="1528"/>
                    </a:lnTo>
                    <a:lnTo>
                      <a:pt x="0" y="175"/>
                    </a:lnTo>
                    <a:lnTo>
                      <a:pt x="19" y="100"/>
                    </a:lnTo>
                    <a:close/>
                    <a:moveTo>
                      <a:pt x="1772" y="782"/>
                    </a:moveTo>
                    <a:lnTo>
                      <a:pt x="1237" y="71"/>
                    </a:lnTo>
                    <a:lnTo>
                      <a:pt x="1260" y="0"/>
                    </a:lnTo>
                    <a:lnTo>
                      <a:pt x="1841" y="759"/>
                    </a:lnTo>
                    <a:lnTo>
                      <a:pt x="1772" y="782"/>
                    </a:lnTo>
                    <a:close/>
                  </a:path>
                </a:pathLst>
              </a:custGeom>
              <a:gradFill flip="none" rotWithShape="1">
                <a:gsLst>
                  <a:gs pos="0">
                    <a:srgbClr val="CCCCCC">
                      <a:shade val="30000"/>
                      <a:satMod val="115000"/>
                    </a:srgbClr>
                  </a:gs>
                  <a:gs pos="50000">
                    <a:srgbClr val="CCCCCC">
                      <a:shade val="67500"/>
                      <a:satMod val="115000"/>
                    </a:srgbClr>
                  </a:gs>
                  <a:gs pos="100000">
                    <a:srgbClr val="CCCCCC">
                      <a:shade val="100000"/>
                      <a:satMod val="115000"/>
                    </a:srgbClr>
                  </a:gs>
                </a:gsLst>
                <a:lin ang="13500000" scaled="1"/>
                <a:tileRect/>
              </a:grad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25" name="Freeform 7"/>
              <p:cNvSpPr>
                <a:spLocks noEditPoints="1"/>
              </p:cNvSpPr>
              <p:nvPr/>
            </p:nvSpPr>
            <p:spPr bwMode="auto">
              <a:xfrm>
                <a:off x="5848350" y="1744663"/>
                <a:ext cx="2965450" cy="2425700"/>
              </a:xfrm>
              <a:custGeom>
                <a:avLst/>
                <a:gdLst/>
                <a:ahLst/>
                <a:cxnLst>
                  <a:cxn ang="0">
                    <a:pos x="299" y="1453"/>
                  </a:cxn>
                  <a:cxn ang="0">
                    <a:pos x="1868" y="876"/>
                  </a:cxn>
                  <a:cxn ang="0">
                    <a:pos x="1847" y="951"/>
                  </a:cxn>
                  <a:cxn ang="0">
                    <a:pos x="278" y="1528"/>
                  </a:cxn>
                  <a:cxn ang="0">
                    <a:pos x="299" y="1453"/>
                  </a:cxn>
                  <a:cxn ang="0">
                    <a:pos x="929" y="71"/>
                  </a:cxn>
                  <a:cxn ang="0">
                    <a:pos x="33" y="270"/>
                  </a:cxn>
                  <a:cxn ang="0">
                    <a:pos x="0" y="203"/>
                  </a:cxn>
                  <a:cxn ang="0">
                    <a:pos x="952" y="0"/>
                  </a:cxn>
                  <a:cxn ang="0">
                    <a:pos x="929" y="71"/>
                  </a:cxn>
                </a:cxnLst>
                <a:rect l="0" t="0" r="r" b="b"/>
                <a:pathLst>
                  <a:path w="1868" h="1528">
                    <a:moveTo>
                      <a:pt x="299" y="1453"/>
                    </a:moveTo>
                    <a:lnTo>
                      <a:pt x="1868" y="876"/>
                    </a:lnTo>
                    <a:lnTo>
                      <a:pt x="1847" y="951"/>
                    </a:lnTo>
                    <a:lnTo>
                      <a:pt x="278" y="1528"/>
                    </a:lnTo>
                    <a:lnTo>
                      <a:pt x="299" y="1453"/>
                    </a:lnTo>
                    <a:close/>
                    <a:moveTo>
                      <a:pt x="929" y="71"/>
                    </a:moveTo>
                    <a:lnTo>
                      <a:pt x="33" y="270"/>
                    </a:lnTo>
                    <a:lnTo>
                      <a:pt x="0" y="203"/>
                    </a:lnTo>
                    <a:lnTo>
                      <a:pt x="952" y="0"/>
                    </a:lnTo>
                    <a:lnTo>
                      <a:pt x="929" y="71"/>
                    </a:lnTo>
                    <a:close/>
                  </a:path>
                </a:pathLst>
              </a:custGeom>
              <a:gradFill flip="none" rotWithShape="1">
                <a:gsLst>
                  <a:gs pos="0">
                    <a:schemeClr val="bg2">
                      <a:lumMod val="85000"/>
                      <a:shade val="30000"/>
                      <a:satMod val="115000"/>
                    </a:schemeClr>
                  </a:gs>
                  <a:gs pos="50000">
                    <a:schemeClr val="bg2">
                      <a:lumMod val="85000"/>
                      <a:shade val="67500"/>
                      <a:satMod val="115000"/>
                    </a:schemeClr>
                  </a:gs>
                  <a:gs pos="100000">
                    <a:schemeClr val="bg2">
                      <a:lumMod val="85000"/>
                      <a:shade val="100000"/>
                      <a:satMod val="115000"/>
                    </a:schemeClr>
                  </a:gs>
                </a:gsLst>
                <a:lin ang="13500000" scaled="1"/>
                <a:tileRect/>
              </a:gradFill>
              <a:ln w="9525">
                <a:noFill/>
                <a:round/>
                <a:headEnd/>
                <a:tailEnd/>
              </a:ln>
            </p:spPr>
            <p:txBody>
              <a:bodyPr/>
              <a:lstStyle/>
              <a:p>
                <a:pPr eaLnBrk="1" fontAlgn="auto" hangingPunct="1">
                  <a:spcBef>
                    <a:spcPts val="0"/>
                  </a:spcBef>
                  <a:spcAft>
                    <a:spcPts val="0"/>
                  </a:spcAft>
                  <a:defRPr/>
                </a:pPr>
                <a:endParaRPr lang="en-US">
                  <a:latin typeface="+mn-lt"/>
                </a:endParaRPr>
              </a:p>
            </p:txBody>
          </p:sp>
        </p:grpSp>
        <p:grpSp>
          <p:nvGrpSpPr>
            <p:cNvPr id="30733" name="Group 5"/>
            <p:cNvGrpSpPr>
              <a:grpSpLocks/>
            </p:cNvGrpSpPr>
            <p:nvPr/>
          </p:nvGrpSpPr>
          <p:grpSpPr bwMode="auto">
            <a:xfrm>
              <a:off x="6527800" y="1997075"/>
              <a:ext cx="755650" cy="1128713"/>
              <a:chOff x="6527800" y="1997075"/>
              <a:chExt cx="755650" cy="1128713"/>
            </a:xfrm>
          </p:grpSpPr>
          <p:sp>
            <p:nvSpPr>
              <p:cNvPr id="30734" name="Freeform 8"/>
              <p:cNvSpPr>
                <a:spLocks/>
              </p:cNvSpPr>
              <p:nvPr/>
            </p:nvSpPr>
            <p:spPr bwMode="auto">
              <a:xfrm>
                <a:off x="6527800" y="1997075"/>
                <a:ext cx="755650" cy="1031875"/>
              </a:xfrm>
              <a:custGeom>
                <a:avLst/>
                <a:gdLst>
                  <a:gd name="T0" fmla="*/ 2147483646 w 249"/>
                  <a:gd name="T1" fmla="*/ 2147483646 h 339"/>
                  <a:gd name="T2" fmla="*/ 2147483646 w 249"/>
                  <a:gd name="T3" fmla="*/ 2147483646 h 339"/>
                  <a:gd name="T4" fmla="*/ 2147483646 w 249"/>
                  <a:gd name="T5" fmla="*/ 2147483646 h 339"/>
                  <a:gd name="T6" fmla="*/ 2147483646 w 249"/>
                  <a:gd name="T7" fmla="*/ 2147483646 h 339"/>
                  <a:gd name="T8" fmla="*/ 2147483646 w 249"/>
                  <a:gd name="T9" fmla="*/ 2147483646 h 339"/>
                  <a:gd name="T10" fmla="*/ 0 w 249"/>
                  <a:gd name="T11" fmla="*/ 2147483646 h 339"/>
                  <a:gd name="T12" fmla="*/ 2147483646 w 249"/>
                  <a:gd name="T13" fmla="*/ 2147483646 h 339"/>
                  <a:gd name="T14" fmla="*/ 2147483646 w 249"/>
                  <a:gd name="T15" fmla="*/ 2147483646 h 339"/>
                  <a:gd name="T16" fmla="*/ 2147483646 w 249"/>
                  <a:gd name="T17" fmla="*/ 0 h 339"/>
                  <a:gd name="T18" fmla="*/ 2147483646 w 249"/>
                  <a:gd name="T19" fmla="*/ 2147483646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9" h="339">
                    <a:moveTo>
                      <a:pt x="249" y="4"/>
                    </a:moveTo>
                    <a:cubicBezTo>
                      <a:pt x="247" y="6"/>
                      <a:pt x="245" y="9"/>
                      <a:pt x="244" y="12"/>
                    </a:cubicBezTo>
                    <a:cubicBezTo>
                      <a:pt x="239" y="20"/>
                      <a:pt x="235" y="28"/>
                      <a:pt x="231" y="37"/>
                    </a:cubicBezTo>
                    <a:cubicBezTo>
                      <a:pt x="192" y="115"/>
                      <a:pt x="176" y="201"/>
                      <a:pt x="183" y="293"/>
                    </a:cubicBezTo>
                    <a:cubicBezTo>
                      <a:pt x="150" y="339"/>
                      <a:pt x="150" y="339"/>
                      <a:pt x="150" y="339"/>
                    </a:cubicBezTo>
                    <a:cubicBezTo>
                      <a:pt x="100" y="289"/>
                      <a:pt x="50" y="256"/>
                      <a:pt x="0" y="241"/>
                    </a:cubicBezTo>
                    <a:cubicBezTo>
                      <a:pt x="31" y="209"/>
                      <a:pt x="31" y="209"/>
                      <a:pt x="31" y="209"/>
                    </a:cubicBezTo>
                    <a:cubicBezTo>
                      <a:pt x="64" y="213"/>
                      <a:pt x="96" y="230"/>
                      <a:pt x="129" y="260"/>
                    </a:cubicBezTo>
                    <a:cubicBezTo>
                      <a:pt x="143" y="154"/>
                      <a:pt x="180" y="67"/>
                      <a:pt x="240" y="0"/>
                    </a:cubicBezTo>
                    <a:lnTo>
                      <a:pt x="249" y="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1" name="Freeform 9"/>
              <p:cNvSpPr>
                <a:spLocks noEditPoints="1"/>
              </p:cNvSpPr>
              <p:nvPr/>
            </p:nvSpPr>
            <p:spPr bwMode="auto">
              <a:xfrm>
                <a:off x="6528314" y="2009005"/>
                <a:ext cx="754559" cy="1117204"/>
              </a:xfrm>
              <a:custGeom>
                <a:avLst/>
                <a:gdLst/>
                <a:ahLst/>
                <a:cxnLst>
                  <a:cxn ang="0">
                    <a:pos x="150" y="335"/>
                  </a:cxn>
                  <a:cxn ang="0">
                    <a:pos x="146" y="367"/>
                  </a:cxn>
                  <a:cxn ang="0">
                    <a:pos x="0" y="270"/>
                  </a:cxn>
                  <a:cxn ang="0">
                    <a:pos x="0" y="237"/>
                  </a:cxn>
                  <a:cxn ang="0">
                    <a:pos x="150" y="335"/>
                  </a:cxn>
                  <a:cxn ang="0">
                    <a:pos x="249" y="0"/>
                  </a:cxn>
                  <a:cxn ang="0">
                    <a:pos x="247" y="26"/>
                  </a:cxn>
                  <a:cxn ang="0">
                    <a:pos x="246" y="28"/>
                  </a:cxn>
                  <a:cxn ang="0">
                    <a:pos x="183" y="289"/>
                  </a:cxn>
                  <a:cxn ang="0">
                    <a:pos x="231" y="33"/>
                  </a:cxn>
                  <a:cxn ang="0">
                    <a:pos x="244" y="8"/>
                  </a:cxn>
                  <a:cxn ang="0">
                    <a:pos x="249" y="0"/>
                  </a:cxn>
                </a:cxnLst>
                <a:rect l="0" t="0" r="r" b="b"/>
                <a:pathLst>
                  <a:path w="249" h="367">
                    <a:moveTo>
                      <a:pt x="150" y="335"/>
                    </a:moveTo>
                    <a:cubicBezTo>
                      <a:pt x="146" y="367"/>
                      <a:pt x="146" y="367"/>
                      <a:pt x="146" y="367"/>
                    </a:cubicBezTo>
                    <a:cubicBezTo>
                      <a:pt x="97" y="318"/>
                      <a:pt x="49" y="286"/>
                      <a:pt x="0" y="270"/>
                    </a:cubicBezTo>
                    <a:cubicBezTo>
                      <a:pt x="0" y="237"/>
                      <a:pt x="0" y="237"/>
                      <a:pt x="0" y="237"/>
                    </a:cubicBezTo>
                    <a:cubicBezTo>
                      <a:pt x="50" y="252"/>
                      <a:pt x="100" y="285"/>
                      <a:pt x="150" y="335"/>
                    </a:cubicBezTo>
                    <a:close/>
                    <a:moveTo>
                      <a:pt x="249" y="0"/>
                    </a:moveTo>
                    <a:cubicBezTo>
                      <a:pt x="247" y="26"/>
                      <a:pt x="247" y="26"/>
                      <a:pt x="247" y="26"/>
                    </a:cubicBezTo>
                    <a:cubicBezTo>
                      <a:pt x="246" y="28"/>
                      <a:pt x="246" y="28"/>
                      <a:pt x="246" y="28"/>
                    </a:cubicBezTo>
                    <a:cubicBezTo>
                      <a:pt x="206" y="92"/>
                      <a:pt x="185" y="179"/>
                      <a:pt x="183" y="289"/>
                    </a:cubicBezTo>
                    <a:cubicBezTo>
                      <a:pt x="176" y="197"/>
                      <a:pt x="192" y="111"/>
                      <a:pt x="231" y="33"/>
                    </a:cubicBezTo>
                    <a:cubicBezTo>
                      <a:pt x="235" y="24"/>
                      <a:pt x="239" y="16"/>
                      <a:pt x="244" y="8"/>
                    </a:cubicBezTo>
                    <a:cubicBezTo>
                      <a:pt x="245" y="5"/>
                      <a:pt x="247" y="2"/>
                      <a:pt x="249" y="0"/>
                    </a:cubicBezTo>
                    <a:close/>
                  </a:path>
                </a:pathLst>
              </a:custGeom>
              <a:solidFill>
                <a:schemeClr val="accent1">
                  <a:lumMod val="60000"/>
                  <a:lumOff val="40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22" name="Freeform 10"/>
              <p:cNvSpPr>
                <a:spLocks/>
              </p:cNvSpPr>
              <p:nvPr/>
            </p:nvSpPr>
            <p:spPr bwMode="auto">
              <a:xfrm>
                <a:off x="6968837" y="2887729"/>
                <a:ext cx="113402" cy="238479"/>
              </a:xfrm>
              <a:custGeom>
                <a:avLst/>
                <a:gdLst/>
                <a:ahLst/>
                <a:cxnLst>
                  <a:cxn ang="0">
                    <a:pos x="71" y="0"/>
                  </a:cxn>
                  <a:cxn ang="0">
                    <a:pos x="61" y="61"/>
                  </a:cxn>
                  <a:cxn ang="0">
                    <a:pos x="0" y="149"/>
                  </a:cxn>
                  <a:cxn ang="0">
                    <a:pos x="8" y="88"/>
                  </a:cxn>
                  <a:cxn ang="0">
                    <a:pos x="71" y="0"/>
                  </a:cxn>
                </a:cxnLst>
                <a:rect l="0" t="0" r="r" b="b"/>
                <a:pathLst>
                  <a:path w="71" h="149">
                    <a:moveTo>
                      <a:pt x="71" y="0"/>
                    </a:moveTo>
                    <a:lnTo>
                      <a:pt x="61" y="61"/>
                    </a:lnTo>
                    <a:lnTo>
                      <a:pt x="0" y="149"/>
                    </a:lnTo>
                    <a:lnTo>
                      <a:pt x="8" y="88"/>
                    </a:lnTo>
                    <a:lnTo>
                      <a:pt x="71" y="0"/>
                    </a:lnTo>
                    <a:close/>
                  </a:path>
                </a:pathLst>
              </a:custGeom>
              <a:solidFill>
                <a:schemeClr val="accent1">
                  <a:lumMod val="75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grpSp>
      </p:grpSp>
      <p:sp>
        <p:nvSpPr>
          <p:cNvPr id="14" name="Text Placeholder 3"/>
          <p:cNvSpPr txBox="1">
            <a:spLocks/>
          </p:cNvSpPr>
          <p:nvPr/>
        </p:nvSpPr>
        <p:spPr>
          <a:xfrm>
            <a:off x="1112960" y="1142619"/>
            <a:ext cx="5111750" cy="1181862"/>
          </a:xfrm>
          <a:prstGeom prst="rect">
            <a:avLst/>
          </a:prstGeom>
        </p:spPr>
        <p:txBody>
          <a:bodyPr wrap="square"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228600" indent="-228600" algn="just" defTabSz="914377" eaLnBrk="1" fontAlgn="auto" hangingPunct="1">
              <a:spcBef>
                <a:spcPct val="20000"/>
              </a:spcBef>
              <a:spcAft>
                <a:spcPts val="0"/>
              </a:spcAft>
              <a:buAutoNum type="arabicPeriod"/>
              <a:defRPr/>
            </a:pPr>
            <a:r>
              <a:rPr lang="lt-LT" sz="1200" b="1" i="1" dirty="0" smtClean="0">
                <a:solidFill>
                  <a:schemeClr val="tx1"/>
                </a:solidFill>
                <a:latin typeface="+mn-lt"/>
              </a:rPr>
              <a:t>Projektas </a:t>
            </a:r>
            <a:r>
              <a:rPr lang="lt-LT" sz="1200" b="1" i="1" dirty="0">
                <a:solidFill>
                  <a:schemeClr val="tx1"/>
                </a:solidFill>
                <a:latin typeface="+mn-lt"/>
              </a:rPr>
              <a:t>turi atitikti specialiuosius atrankos </a:t>
            </a:r>
            <a:r>
              <a:rPr lang="lt-LT" sz="1200" b="1" i="1" dirty="0" smtClean="0">
                <a:solidFill>
                  <a:schemeClr val="tx1"/>
                </a:solidFill>
                <a:latin typeface="+mn-lt"/>
              </a:rPr>
              <a:t>kriterijus, </a:t>
            </a:r>
            <a:r>
              <a:rPr lang="lt-LT" sz="1200" b="1" i="1" dirty="0">
                <a:solidFill>
                  <a:schemeClr val="tx1"/>
                </a:solidFill>
                <a:latin typeface="+mn-lt"/>
              </a:rPr>
              <a:t>nurodytus Aprašo </a:t>
            </a:r>
            <a:r>
              <a:rPr lang="lt-LT" sz="1200" b="1" i="1" dirty="0" smtClean="0">
                <a:solidFill>
                  <a:schemeClr val="tx1"/>
                </a:solidFill>
                <a:latin typeface="+mn-lt"/>
              </a:rPr>
              <a:t>19 p.:</a:t>
            </a:r>
          </a:p>
          <a:p>
            <a:pPr algn="just" defTabSz="914377" eaLnBrk="1" fontAlgn="auto" hangingPunct="1">
              <a:spcBef>
                <a:spcPct val="20000"/>
              </a:spcBef>
              <a:spcAft>
                <a:spcPts val="0"/>
              </a:spcAft>
              <a:defRPr/>
            </a:pPr>
            <a:r>
              <a:rPr lang="lt-LT" sz="1200" b="1" i="1" dirty="0" smtClean="0">
                <a:solidFill>
                  <a:schemeClr val="tx1"/>
                </a:solidFill>
              </a:rPr>
              <a:t>- 19.1 atitikimas Sumaniosios specializacijos kurios nors krypties kurio nors prioriteto veiksmų plano </a:t>
            </a:r>
            <a:r>
              <a:rPr lang="lt-LT" sz="1200" b="1" i="1" dirty="0" smtClean="0">
                <a:solidFill>
                  <a:srgbClr val="C00000"/>
                </a:solidFill>
              </a:rPr>
              <a:t>bent vienam </a:t>
            </a:r>
            <a:r>
              <a:rPr lang="lt-LT" sz="1200" b="1" i="1" dirty="0" smtClean="0">
                <a:solidFill>
                  <a:schemeClr val="tx1"/>
                </a:solidFill>
              </a:rPr>
              <a:t>teminiam specifiškumui.</a:t>
            </a:r>
          </a:p>
          <a:p>
            <a:pPr algn="just" defTabSz="914377">
              <a:spcBef>
                <a:spcPct val="20000"/>
              </a:spcBef>
              <a:defRPr/>
            </a:pPr>
            <a:r>
              <a:rPr lang="lt-LT" sz="1200" b="1" i="1" dirty="0" smtClean="0">
                <a:solidFill>
                  <a:schemeClr val="tx1"/>
                </a:solidFill>
              </a:rPr>
              <a:t>- 19.2 pareiškėjas turi turėti veikiančią teisių, atsirandančių iš intelektinės veiklos rezultatų, valdymo tvarką</a:t>
            </a:r>
            <a:endParaRPr lang="lt-LT" sz="1200" b="1" i="1" dirty="0">
              <a:solidFill>
                <a:schemeClr val="tx1"/>
              </a:solidFill>
              <a:latin typeface="+mn-lt"/>
            </a:endParaRPr>
          </a:p>
        </p:txBody>
      </p:sp>
      <p:sp>
        <p:nvSpPr>
          <p:cNvPr id="16" name="Text Placeholder 3"/>
          <p:cNvSpPr txBox="1">
            <a:spLocks/>
          </p:cNvSpPr>
          <p:nvPr/>
        </p:nvSpPr>
        <p:spPr bwMode="auto">
          <a:xfrm>
            <a:off x="1117404" y="2479086"/>
            <a:ext cx="4912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20000"/>
              </a:spcBef>
            </a:pPr>
            <a:r>
              <a:rPr lang="lt-LT" altLang="lt-LT" sz="1200" b="1" i="1" dirty="0" smtClean="0"/>
              <a:t>2. </a:t>
            </a:r>
            <a:r>
              <a:rPr lang="lt-LT" altLang="lt-LT" sz="1200" b="1" i="1" dirty="0"/>
              <a:t>Projektų atranka vykdoma vadovaujantis prioritetiniais projektų atrankos kriterijais, nurodytais Aprašo 2 priede;</a:t>
            </a:r>
          </a:p>
        </p:txBody>
      </p:sp>
      <p:sp>
        <p:nvSpPr>
          <p:cNvPr id="17" name="Text Placeholder 3"/>
          <p:cNvSpPr txBox="1">
            <a:spLocks/>
          </p:cNvSpPr>
          <p:nvPr/>
        </p:nvSpPr>
        <p:spPr bwMode="auto">
          <a:xfrm>
            <a:off x="1104828" y="2987026"/>
            <a:ext cx="50817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20000"/>
              </a:spcBef>
            </a:pPr>
            <a:r>
              <a:rPr lang="lt-LT" altLang="lt-LT" sz="1200" b="1" i="1" dirty="0" smtClean="0"/>
              <a:t>3. </a:t>
            </a:r>
            <a:r>
              <a:rPr lang="lt-LT" altLang="lt-LT" sz="1200" b="1" i="1" dirty="0"/>
              <a:t>Minimali privaloma surinkti </a:t>
            </a:r>
            <a:r>
              <a:rPr lang="lt-LT" altLang="lt-LT" sz="1200" b="1" i="1" dirty="0" smtClean="0"/>
              <a:t>balų suma </a:t>
            </a:r>
            <a:r>
              <a:rPr lang="lt-LT" altLang="lt-LT" sz="1200" b="1" i="1" dirty="0"/>
              <a:t>– 41, nesurinkus minimalios balų sumos paraiška – atmetama. Maksimali balų suma - 100;</a:t>
            </a:r>
          </a:p>
        </p:txBody>
      </p:sp>
      <p:sp>
        <p:nvSpPr>
          <p:cNvPr id="19" name="Text Placeholder 3"/>
          <p:cNvSpPr txBox="1">
            <a:spLocks/>
          </p:cNvSpPr>
          <p:nvPr/>
        </p:nvSpPr>
        <p:spPr bwMode="auto">
          <a:xfrm>
            <a:off x="1104828" y="3441037"/>
            <a:ext cx="47831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20000"/>
              </a:spcBef>
            </a:pPr>
            <a:r>
              <a:rPr lang="lt-LT" altLang="lt-LT" sz="1200" b="1" i="1" dirty="0" smtClean="0"/>
              <a:t>4. </a:t>
            </a:r>
            <a:r>
              <a:rPr lang="lt-LT" altLang="lt-LT" sz="1200" b="1" i="1" dirty="0"/>
              <a:t>Projekto veiklų trukmė turi būti ne ilgesnė kaip 36 mėnesiai;</a:t>
            </a:r>
          </a:p>
        </p:txBody>
      </p:sp>
      <p:sp>
        <p:nvSpPr>
          <p:cNvPr id="2" name="Rounded Rectangle 1"/>
          <p:cNvSpPr/>
          <p:nvPr/>
        </p:nvSpPr>
        <p:spPr>
          <a:xfrm>
            <a:off x="6858000" y="514350"/>
            <a:ext cx="2133600" cy="9906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dirty="0" smtClean="0">
                <a:solidFill>
                  <a:schemeClr val="tx2"/>
                </a:solidFill>
              </a:rPr>
              <a:t>Nustačius pagrindinį teminį specifiškumą, projektas priskiriamas kurios nors krypties vienam prioritetui, NK konkurse rezultatai bus vertinami šio kriterijau ribose – atitiktis </a:t>
            </a:r>
            <a:r>
              <a:rPr lang="lt-LT" sz="900" dirty="0" smtClean="0">
                <a:solidFill>
                  <a:srgbClr val="FF0000"/>
                </a:solidFill>
              </a:rPr>
              <a:t>bet kuriam</a:t>
            </a:r>
            <a:r>
              <a:rPr lang="lt-LT" sz="900" dirty="0" smtClean="0">
                <a:solidFill>
                  <a:schemeClr val="tx2"/>
                </a:solidFill>
              </a:rPr>
              <a:t> šio prioriteto teminiam specifiškumui</a:t>
            </a:r>
            <a:endParaRPr lang="lt-LT" sz="900" dirty="0">
              <a:solidFill>
                <a:schemeClr val="tx2"/>
              </a:solidFill>
            </a:endParaRPr>
          </a:p>
        </p:txBody>
      </p:sp>
      <p:cxnSp>
        <p:nvCxnSpPr>
          <p:cNvPr id="5" name="Straight Arrow Connector 4"/>
          <p:cNvCxnSpPr/>
          <p:nvPr/>
        </p:nvCxnSpPr>
        <p:spPr>
          <a:xfrm flipH="1">
            <a:off x="3353615" y="1104280"/>
            <a:ext cx="3429000" cy="667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90600" y="3708138"/>
            <a:ext cx="4572000" cy="461665"/>
          </a:xfrm>
          <a:prstGeom prst="rect">
            <a:avLst/>
          </a:prstGeom>
        </p:spPr>
        <p:txBody>
          <a:bodyPr>
            <a:spAutoFit/>
          </a:bodyPr>
          <a:lstStyle/>
          <a:p>
            <a:pPr lvl="0" algn="just">
              <a:spcBef>
                <a:spcPct val="20000"/>
              </a:spcBef>
            </a:pPr>
            <a:r>
              <a:rPr lang="lt-LT" altLang="lt-LT" sz="1200" b="1" i="1" dirty="0" smtClean="0">
                <a:solidFill>
                  <a:srgbClr val="262626"/>
                </a:solidFill>
              </a:rPr>
              <a:t>5. </a:t>
            </a:r>
            <a:r>
              <a:rPr lang="lt-LT" altLang="lt-LT" sz="1200" b="1" i="1" dirty="0">
                <a:solidFill>
                  <a:srgbClr val="262626"/>
                </a:solidFill>
              </a:rPr>
              <a:t>Didžiausia galima projektui skirti finansavimo lėšų suma  - 1.000.000 </a:t>
            </a:r>
            <a:r>
              <a:rPr lang="lt-LT" altLang="lt-LT" sz="1200" b="1" i="1" dirty="0" err="1">
                <a:solidFill>
                  <a:srgbClr val="262626"/>
                </a:solidFill>
              </a:rPr>
              <a:t>Eur</a:t>
            </a:r>
            <a:r>
              <a:rPr lang="lt-LT" altLang="lt-LT" sz="1200" b="1" i="1" dirty="0">
                <a:solidFill>
                  <a:srgbClr val="262626"/>
                </a:solidFill>
              </a:rPr>
              <a:t>., </a:t>
            </a:r>
            <a:r>
              <a:rPr lang="en-US" altLang="lt-LT" sz="1200" b="1" i="1" dirty="0" smtClean="0">
                <a:solidFill>
                  <a:srgbClr val="262626"/>
                </a:solidFill>
              </a:rPr>
              <a:t>m</a:t>
            </a:r>
            <a:r>
              <a:rPr lang="lt-LT" altLang="lt-LT" sz="1200" b="1" i="1" dirty="0" err="1" smtClean="0">
                <a:solidFill>
                  <a:srgbClr val="262626"/>
                </a:solidFill>
              </a:rPr>
              <a:t>ažiausia</a:t>
            </a:r>
            <a:r>
              <a:rPr lang="lt-LT" altLang="lt-LT" sz="1200" b="1" i="1" dirty="0" smtClean="0">
                <a:solidFill>
                  <a:srgbClr val="262626"/>
                </a:solidFill>
              </a:rPr>
              <a:t> </a:t>
            </a:r>
            <a:r>
              <a:rPr lang="lt-LT" altLang="lt-LT" sz="1200" b="1" i="1" dirty="0">
                <a:solidFill>
                  <a:srgbClr val="262626"/>
                </a:solidFill>
              </a:rPr>
              <a:t>– </a:t>
            </a:r>
            <a:r>
              <a:rPr lang="lt-LT" altLang="lt-LT" sz="1200" b="1" i="1" dirty="0" smtClean="0">
                <a:solidFill>
                  <a:srgbClr val="FF0000"/>
                </a:solidFill>
              </a:rPr>
              <a:t>300.000 </a:t>
            </a:r>
            <a:r>
              <a:rPr lang="lt-LT" altLang="lt-LT" sz="1200" b="1" i="1" dirty="0" err="1">
                <a:solidFill>
                  <a:srgbClr val="FF0000"/>
                </a:solidFill>
              </a:rPr>
              <a:t>Eur</a:t>
            </a:r>
            <a:r>
              <a:rPr lang="lt-LT" altLang="lt-LT" sz="1200" b="1" i="1" dirty="0" smtClean="0">
                <a:solidFill>
                  <a:srgbClr val="FF0000"/>
                </a:solidFill>
              </a:rPr>
              <a:t>. </a:t>
            </a:r>
            <a:endParaRPr lang="lt-LT" altLang="lt-LT" sz="1200" b="1" i="1" dirty="0">
              <a:solidFill>
                <a:srgbClr val="FF0000"/>
              </a:solidFill>
            </a:endParaRPr>
          </a:p>
        </p:txBody>
      </p:sp>
    </p:spTree>
    <p:extLst>
      <p:ext uri="{BB962C8B-B14F-4D97-AF65-F5344CB8AC3E}">
        <p14:creationId xmlns:p14="http://schemas.microsoft.com/office/powerpoint/2010/main" val="3304745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lgn="ctr">
              <a:defRPr/>
            </a:pPr>
            <a:r>
              <a:rPr lang="lt-LT" sz="2400" b="1" dirty="0" smtClean="0"/>
              <a:t>Aprašo reikalavimai projektams (II)</a:t>
            </a:r>
            <a:endParaRPr lang="en-US" sz="2400" b="1" dirty="0"/>
          </a:p>
        </p:txBody>
      </p:sp>
      <p:sp>
        <p:nvSpPr>
          <p:cNvPr id="28" name="Rectangle 27"/>
          <p:cNvSpPr/>
          <p:nvPr/>
        </p:nvSpPr>
        <p:spPr>
          <a:xfrm>
            <a:off x="1143000" y="1123950"/>
            <a:ext cx="7162800" cy="1015663"/>
          </a:xfrm>
          <a:prstGeom prst="rect">
            <a:avLst/>
          </a:prstGeom>
        </p:spPr>
        <p:txBody>
          <a:bodyPr wrap="square">
            <a:spAutoFit/>
          </a:bodyPr>
          <a:lstStyle/>
          <a:p>
            <a:pPr lvl="0" algn="just">
              <a:spcBef>
                <a:spcPct val="20000"/>
              </a:spcBef>
            </a:pPr>
            <a:r>
              <a:rPr lang="lt-LT" altLang="lt-LT" sz="1200" b="1" i="1" dirty="0">
                <a:solidFill>
                  <a:srgbClr val="262626"/>
                </a:solidFill>
              </a:rPr>
              <a:t>6. Projektas gali būti </a:t>
            </a:r>
            <a:r>
              <a:rPr lang="lt-LT" altLang="lt-LT" sz="1200" b="1" i="1" dirty="0">
                <a:solidFill>
                  <a:srgbClr val="FF0000"/>
                </a:solidFill>
              </a:rPr>
              <a:t>pradėtas įgyvendinti ne anksčiau </a:t>
            </a:r>
            <a:r>
              <a:rPr lang="lt-LT" altLang="lt-LT" sz="1200" b="1" i="1" dirty="0">
                <a:solidFill>
                  <a:srgbClr val="262626"/>
                </a:solidFill>
              </a:rPr>
              <a:t>nei po paraiškos registravimo įgyvendinančiojoje institucijoje dienos, tačiau projekto išlaidos nuo paraiškos registravimo dienos iki projekto sutarties pasirašymo yra patiriamos pareiškėjo ir partnerio (-</a:t>
            </a:r>
            <a:r>
              <a:rPr lang="lt-LT" altLang="lt-LT" sz="1200" b="1" i="1" dirty="0" err="1">
                <a:solidFill>
                  <a:srgbClr val="262626"/>
                </a:solidFill>
              </a:rPr>
              <a:t>ių</a:t>
            </a:r>
            <a:r>
              <a:rPr lang="lt-LT" altLang="lt-LT" sz="1200" b="1" i="1" dirty="0">
                <a:solidFill>
                  <a:srgbClr val="262626"/>
                </a:solidFill>
              </a:rPr>
              <a:t>) rizika. Jeigu projektas, kuriam prašoma finansavimo pradedamas įgyvendinti iki paraiškos registravimo įgyvendinančioje institucijoje dienos, visas projektas tampa netinkamas ir jam finansavimas neskiriamas</a:t>
            </a:r>
            <a:endParaRPr lang="lt-LT" altLang="lt-LT" sz="1200" b="1" i="1" dirty="0">
              <a:solidFill>
                <a:srgbClr val="FF0000"/>
              </a:solidFill>
            </a:endParaRPr>
          </a:p>
        </p:txBody>
      </p:sp>
      <p:sp>
        <p:nvSpPr>
          <p:cNvPr id="29" name="Rectangle 28"/>
          <p:cNvSpPr/>
          <p:nvPr/>
        </p:nvSpPr>
        <p:spPr>
          <a:xfrm>
            <a:off x="1143000" y="2118894"/>
            <a:ext cx="7162800" cy="1200329"/>
          </a:xfrm>
          <a:prstGeom prst="rect">
            <a:avLst/>
          </a:prstGeom>
        </p:spPr>
        <p:txBody>
          <a:bodyPr wrap="square">
            <a:spAutoFit/>
          </a:bodyPr>
          <a:lstStyle/>
          <a:p>
            <a:pPr lvl="0" algn="just">
              <a:spcBef>
                <a:spcPct val="20000"/>
              </a:spcBef>
            </a:pPr>
            <a:r>
              <a:rPr lang="lt-LT" altLang="lt-LT" sz="1200" b="1" i="1" dirty="0" smtClean="0">
                <a:solidFill>
                  <a:srgbClr val="262626"/>
                </a:solidFill>
              </a:rPr>
              <a:t>7. Projekto </a:t>
            </a:r>
            <a:r>
              <a:rPr lang="lt-LT" altLang="lt-LT" sz="1200" b="1" i="1" dirty="0">
                <a:solidFill>
                  <a:srgbClr val="262626"/>
                </a:solidFill>
              </a:rPr>
              <a:t>veiklos turi būti vykdomos Lietuvos Respublikoje arba ne Lietuvos Respublikoje (tik ES valstybėse narėse) jei jas vykdant sukurti produktai, rezultatai ir nauda (ar jų dalis, proporcinga Lietuvos Respublikos finansiniam įnašui) atitenka Lietuvos Respublikai. Jeigu projektų veiklos vykdomos ne Lietuvoje, tokių veiklų išlaidos neturi viršyti 10 procentų projekto tinkamų finansuoti išlaidų sumos. Projektų veiklų vykdymo vieta yra laikoma vieta, kurioje projekto veiklą vykdo projektą vykdantis personalas, kaip jis apibrėžtas Rekomendacijų dėl projektų išlaidų atitikties Europos Sąjungos struktūrinių fondų reikalavimams.</a:t>
            </a:r>
            <a:endParaRPr lang="lt-LT" altLang="lt-LT" sz="1200" b="1" i="1" dirty="0">
              <a:solidFill>
                <a:srgbClr val="FF0000"/>
              </a:solidFill>
            </a:endParaRPr>
          </a:p>
        </p:txBody>
      </p:sp>
      <p:sp>
        <p:nvSpPr>
          <p:cNvPr id="5" name="Down Arrow 4"/>
          <p:cNvSpPr/>
          <p:nvPr/>
        </p:nvSpPr>
        <p:spPr>
          <a:xfrm flipH="1">
            <a:off x="3848100" y="3319223"/>
            <a:ext cx="1371600" cy="35593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Rectangle 5"/>
          <p:cNvSpPr/>
          <p:nvPr/>
        </p:nvSpPr>
        <p:spPr>
          <a:xfrm>
            <a:off x="1600200" y="3699475"/>
            <a:ext cx="5867400" cy="1229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dirty="0" smtClean="0">
                <a:solidFill>
                  <a:schemeClr val="bg1"/>
                </a:solidFill>
              </a:rPr>
              <a:t>- komandiruotės galimos tik ES šalyse</a:t>
            </a:r>
          </a:p>
          <a:p>
            <a:r>
              <a:rPr lang="lt-LT" dirty="0" smtClean="0">
                <a:solidFill>
                  <a:schemeClr val="bg1"/>
                </a:solidFill>
              </a:rPr>
              <a:t>- komandiruočių išlaidos negali viršyti 10 proc. nuo viso biudžeto</a:t>
            </a:r>
          </a:p>
          <a:p>
            <a:r>
              <a:rPr lang="lt-LT" dirty="0" smtClean="0">
                <a:solidFill>
                  <a:schemeClr val="bg1"/>
                </a:solidFill>
              </a:rPr>
              <a:t>- jos paraiškoje nurodomos atskiru rodikliu</a:t>
            </a:r>
            <a:endParaRPr lang="lt-LT" dirty="0">
              <a:solidFill>
                <a:schemeClr val="bg1"/>
              </a:solidFill>
            </a:endParaRPr>
          </a:p>
        </p:txBody>
      </p:sp>
    </p:spTree>
    <p:extLst>
      <p:ext uri="{BB962C8B-B14F-4D97-AF65-F5344CB8AC3E}">
        <p14:creationId xmlns:p14="http://schemas.microsoft.com/office/powerpoint/2010/main" val="34686338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5858" y="1305076"/>
            <a:ext cx="4206142" cy="37812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dirty="0"/>
              <a:t>Prioritetinių mokslinių tyrimų ir eksperimentinės (socialinės, kultūrinės) plėtros ir inovacijų raidos (sumanios specializacijos) krypčių ir jų prioritetų įgyvendinimo </a:t>
            </a:r>
            <a:r>
              <a:rPr lang="lt-LT" dirty="0" smtClean="0"/>
              <a:t>programa, </a:t>
            </a:r>
            <a:r>
              <a:rPr lang="lt-LT" b="1" dirty="0" smtClean="0">
                <a:solidFill>
                  <a:srgbClr val="FF0000"/>
                </a:solidFill>
              </a:rPr>
              <a:t>patvirtinta </a:t>
            </a:r>
            <a:r>
              <a:rPr lang="lt-LT" b="1" dirty="0">
                <a:solidFill>
                  <a:srgbClr val="FF0000"/>
                </a:solidFill>
              </a:rPr>
              <a:t>Lietuvos Respublikos Vyriausybės 2014 m. balandžio 30 d. nutarimu Nr. 411 </a:t>
            </a:r>
            <a:r>
              <a:rPr lang="lt-LT" dirty="0"/>
              <a:t>„Dėl Prioritetinių mokslinių tyrimų ir eksperimentinės (socialinės, kultūrinės) plėtros ir inovacijų raidos (sumanios specializacijos) krypčių ir jų prioritetų įgyvendinimo programos patvirtinimo“ </a:t>
            </a:r>
            <a:endParaRPr lang="en-US" dirty="0"/>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2400" b="1" dirty="0" smtClean="0">
                <a:solidFill>
                  <a:srgbClr val="929292"/>
                </a:solidFill>
              </a:rPr>
              <a:t>Sumanioji specializacija</a:t>
            </a:r>
            <a:endParaRPr lang="lt-LT" altLang="lt-LT" sz="3200" b="1" dirty="0">
              <a:solidFill>
                <a:srgbClr val="929292"/>
              </a:solidFill>
            </a:endParaRPr>
          </a:p>
        </p:txBody>
      </p:sp>
      <p:sp>
        <p:nvSpPr>
          <p:cNvPr id="2" name="Rectangle 1"/>
          <p:cNvSpPr/>
          <p:nvPr/>
        </p:nvSpPr>
        <p:spPr>
          <a:xfrm>
            <a:off x="4876800" y="1305076"/>
            <a:ext cx="3276600" cy="2862322"/>
          </a:xfrm>
          <a:prstGeom prst="rect">
            <a:avLst/>
          </a:prstGeom>
        </p:spPr>
        <p:txBody>
          <a:bodyPr wrap="square">
            <a:spAutoFit/>
          </a:bodyPr>
          <a:lstStyle/>
          <a:p>
            <a:r>
              <a:rPr lang="lt-LT" dirty="0" smtClean="0"/>
              <a:t>Atitiktis 19.1 Aprašo kriterijui bei Naudos ir kokybės vertinimo kriterijams bus vertinami pagal </a:t>
            </a:r>
            <a:r>
              <a:rPr lang="en-US" dirty="0" smtClean="0"/>
              <a:t>S</a:t>
            </a:r>
            <a:r>
              <a:rPr lang="lt-LT" dirty="0" err="1" smtClean="0"/>
              <a:t>umaniosios</a:t>
            </a:r>
            <a:r>
              <a:rPr lang="lt-LT" dirty="0" smtClean="0"/>
              <a:t> specializacijos prioritetų veiksmų planų V skyriuose pateiktus tematinio specifiškumo kriterijus, siekiant nustatyti, ar projektas atitinka pasirinktam sumaniosios specializacijos prioritetui.</a:t>
            </a:r>
            <a:endParaRPr lang="lt-LT" dirty="0"/>
          </a:p>
        </p:txBody>
      </p:sp>
    </p:spTree>
    <p:extLst>
      <p:ext uri="{BB962C8B-B14F-4D97-AF65-F5344CB8AC3E}">
        <p14:creationId xmlns:p14="http://schemas.microsoft.com/office/powerpoint/2010/main" val="2388360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8150"/>
            <a:ext cx="7488238" cy="560388"/>
          </a:xfrm>
        </p:spPr>
        <p:txBody>
          <a:bodyPr/>
          <a:lstStyle/>
          <a:p>
            <a:pPr>
              <a:defRPr/>
            </a:pPr>
            <a:r>
              <a:rPr lang="en-US" dirty="0" err="1" smtClean="0"/>
              <a:t>Sumani</a:t>
            </a:r>
            <a:r>
              <a:rPr lang="en-US" dirty="0" smtClean="0"/>
              <a:t> </a:t>
            </a:r>
            <a:r>
              <a:rPr lang="en-US" dirty="0" err="1" smtClean="0"/>
              <a:t>specializacija</a:t>
            </a:r>
            <a:r>
              <a:rPr lang="en-US" dirty="0" smtClean="0"/>
              <a:t> 2-as </a:t>
            </a:r>
            <a:r>
              <a:rPr lang="en-US" dirty="0" err="1" smtClean="0"/>
              <a:t>ir</a:t>
            </a:r>
            <a:r>
              <a:rPr lang="en-US" dirty="0" smtClean="0"/>
              <a:t> 3-as </a:t>
            </a:r>
            <a:r>
              <a:rPr lang="en-US" dirty="0" err="1" smtClean="0"/>
              <a:t>kvietimai</a:t>
            </a:r>
            <a:endParaRPr lang="en-US" sz="1400" dirty="0"/>
          </a:p>
        </p:txBody>
      </p:sp>
      <p:sp>
        <p:nvSpPr>
          <p:cNvPr id="38918"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graphicFrame>
        <p:nvGraphicFramePr>
          <p:cNvPr id="4" name="Diagram 3"/>
          <p:cNvGraphicFramePr/>
          <p:nvPr>
            <p:extLst>
              <p:ext uri="{D42A27DB-BD31-4B8C-83A1-F6EECF244321}">
                <p14:modId xmlns:p14="http://schemas.microsoft.com/office/powerpoint/2010/main" val="695068478"/>
              </p:ext>
            </p:extLst>
          </p:nvPr>
        </p:nvGraphicFramePr>
        <p:xfrm>
          <a:off x="1066800" y="1047750"/>
          <a:ext cx="7086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05360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lgn="ctr">
              <a:defRPr/>
            </a:pPr>
            <a:r>
              <a:rPr lang="lt-LT" sz="2400" b="1" dirty="0" smtClean="0"/>
              <a:t>Stebėsenos rodikliai (I)</a:t>
            </a:r>
            <a:endParaRPr lang="en-US" sz="2400" b="1" dirty="0"/>
          </a:p>
        </p:txBody>
      </p:sp>
      <p:sp>
        <p:nvSpPr>
          <p:cNvPr id="28" name="Rectangle 27"/>
          <p:cNvSpPr/>
          <p:nvPr/>
        </p:nvSpPr>
        <p:spPr>
          <a:xfrm>
            <a:off x="1086465" y="895350"/>
            <a:ext cx="7162800" cy="523220"/>
          </a:xfrm>
          <a:prstGeom prst="rect">
            <a:avLst/>
          </a:prstGeom>
        </p:spPr>
        <p:txBody>
          <a:bodyPr wrap="square">
            <a:spAutoFit/>
          </a:bodyPr>
          <a:lstStyle/>
          <a:p>
            <a:pPr lvl="0" algn="just">
              <a:spcBef>
                <a:spcPct val="20000"/>
              </a:spcBef>
            </a:pPr>
            <a:r>
              <a:rPr lang="lt-LT" altLang="lt-LT" sz="1400" b="1" i="1" dirty="0" smtClean="0">
                <a:solidFill>
                  <a:srgbClr val="262626"/>
                </a:solidFill>
              </a:rPr>
              <a:t>29.1 arba 29.</a:t>
            </a:r>
            <a:r>
              <a:rPr lang="en-US" altLang="lt-LT" sz="1400" b="1" i="1" dirty="0" smtClean="0">
                <a:solidFill>
                  <a:srgbClr val="262626"/>
                </a:solidFill>
              </a:rPr>
              <a:t>2</a:t>
            </a:r>
            <a:r>
              <a:rPr lang="lt-LT" altLang="lt-LT" sz="1400" b="1" i="1" dirty="0" smtClean="0">
                <a:solidFill>
                  <a:srgbClr val="262626"/>
                </a:solidFill>
              </a:rPr>
              <a:t>, priklausomai nuo pareiškėjo: </a:t>
            </a:r>
            <a:r>
              <a:rPr lang="lt-LT" altLang="lt-LT" sz="1400" b="1" i="1" dirty="0">
                <a:solidFill>
                  <a:srgbClr val="262626"/>
                </a:solidFill>
              </a:rPr>
              <a:t>produkto rodiklis „Investicijas gavusių mokslo ir studijų institucijų pateiktos patentų paraiškos</a:t>
            </a:r>
            <a:r>
              <a:rPr lang="lt-LT" altLang="lt-LT" sz="1400" b="1" i="1" dirty="0" smtClean="0">
                <a:solidFill>
                  <a:srgbClr val="262626"/>
                </a:solidFill>
              </a:rPr>
              <a:t>“ (</a:t>
            </a:r>
            <a:r>
              <a:rPr lang="lt-LT" altLang="lt-LT" sz="1400" b="1" i="1" dirty="0">
                <a:solidFill>
                  <a:srgbClr val="262626"/>
                </a:solidFill>
              </a:rPr>
              <a:t>P.S.305) arba </a:t>
            </a:r>
            <a:r>
              <a:rPr lang="lt-LT" altLang="lt-LT" sz="1400" b="1" i="1" dirty="0" smtClean="0">
                <a:solidFill>
                  <a:srgbClr val="262626"/>
                </a:solidFill>
              </a:rPr>
              <a:t>(P.N.741</a:t>
            </a:r>
            <a:r>
              <a:rPr lang="lt-LT" altLang="lt-LT" sz="1400" b="1" i="1" dirty="0">
                <a:solidFill>
                  <a:srgbClr val="262626"/>
                </a:solidFill>
              </a:rPr>
              <a:t>). </a:t>
            </a:r>
            <a:endParaRPr lang="lt-LT" altLang="lt-LT" sz="1400" b="1" i="1" dirty="0">
              <a:solidFill>
                <a:srgbClr val="FF0000"/>
              </a:solidFill>
            </a:endParaRPr>
          </a:p>
        </p:txBody>
      </p:sp>
      <p:sp>
        <p:nvSpPr>
          <p:cNvPr id="6" name="Rectangle 5"/>
          <p:cNvSpPr/>
          <p:nvPr/>
        </p:nvSpPr>
        <p:spPr>
          <a:xfrm>
            <a:off x="1066800" y="1558627"/>
            <a:ext cx="7363034" cy="345152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a:t>31. Jeigu, atsižvelgiant į vykdomo projekto pobūdį, projektu nėra įmanoma siekti Aprašo 29.1 arba 29.2 papunktyje nurodyto Priemonės įgyvendinimo stebėsenos produkto rodiklio, projektu turi būti siekiama bent vieno iš šių rezultatų, kurių pasiekimas įrodomas registracijos pažymėjimais ar kitais patvirtinančiais </a:t>
            </a:r>
            <a:r>
              <a:rPr lang="lt-LT" sz="1400" dirty="0" smtClean="0"/>
              <a:t>aktais:</a:t>
            </a:r>
          </a:p>
          <a:p>
            <a:r>
              <a:rPr lang="lt-LT" sz="1400" dirty="0"/>
              <a:t>31.1. Europos specializuotuose centruose įvertinta augalų veislė (pateikiami </a:t>
            </a:r>
            <a:r>
              <a:rPr lang="lt-LT" sz="1400" dirty="0" err="1"/>
              <a:t>Reports</a:t>
            </a:r>
            <a:r>
              <a:rPr lang="lt-LT" sz="1400" dirty="0"/>
              <a:t> </a:t>
            </a:r>
            <a:r>
              <a:rPr lang="lt-LT" sz="1400" dirty="0" err="1"/>
              <a:t>on</a:t>
            </a:r>
            <a:r>
              <a:rPr lang="lt-LT" sz="1400" dirty="0"/>
              <a:t> </a:t>
            </a:r>
            <a:r>
              <a:rPr lang="lt-LT" sz="1400" dirty="0" err="1"/>
              <a:t>Technical</a:t>
            </a:r>
            <a:r>
              <a:rPr lang="lt-LT" sz="1400" dirty="0"/>
              <a:t> </a:t>
            </a:r>
            <a:r>
              <a:rPr lang="lt-LT" sz="1400" dirty="0" err="1"/>
              <a:t>Examination</a:t>
            </a:r>
            <a:r>
              <a:rPr lang="lt-LT" sz="1400" dirty="0"/>
              <a:t> </a:t>
            </a:r>
            <a:r>
              <a:rPr lang="lt-LT" sz="1400" dirty="0" err="1"/>
              <a:t>of</a:t>
            </a:r>
            <a:r>
              <a:rPr lang="lt-LT" sz="1400" dirty="0"/>
              <a:t> </a:t>
            </a:r>
            <a:r>
              <a:rPr lang="lt-LT" sz="1400" dirty="0" err="1"/>
              <a:t>the</a:t>
            </a:r>
            <a:r>
              <a:rPr lang="lt-LT" sz="1400" dirty="0"/>
              <a:t> DUS </a:t>
            </a:r>
            <a:r>
              <a:rPr lang="lt-LT" sz="1400" dirty="0" err="1"/>
              <a:t>Testing</a:t>
            </a:r>
            <a:r>
              <a:rPr lang="lt-LT" sz="1400" dirty="0"/>
              <a:t>);</a:t>
            </a:r>
          </a:p>
          <a:p>
            <a:r>
              <a:rPr lang="lt-LT" sz="1400" dirty="0"/>
              <a:t>31.2. pagal tarptautiniu mastu pripažintą tvarką įregistruota gyvūnų veislė;</a:t>
            </a:r>
          </a:p>
          <a:p>
            <a:r>
              <a:rPr lang="lt-LT" sz="1400" dirty="0"/>
              <a:t>31.3. nauja technologija, kuri arba turi įdiegimo aktą, arba yra išbandyta gamyboje;</a:t>
            </a:r>
          </a:p>
          <a:p>
            <a:r>
              <a:rPr lang="lt-LT" sz="1400" dirty="0"/>
              <a:t>31.4. veislė ir mikroorganizmų kamienas, įregistruotas ne Lietuvoje;</a:t>
            </a:r>
          </a:p>
          <a:p>
            <a:r>
              <a:rPr lang="lt-LT" sz="1400" dirty="0"/>
              <a:t>31.5. prekės ir dizaino ženklai;</a:t>
            </a:r>
          </a:p>
          <a:p>
            <a:r>
              <a:rPr lang="lt-LT" sz="1400" dirty="0"/>
              <a:t>31.6. mokslinių tyrimų metu gautas atviras naujas skaitmeninis išteklius, duomenų bazė ar atviro kodo programinė įrangą, tinkama panaudoti MTEP;</a:t>
            </a:r>
          </a:p>
          <a:p>
            <a:r>
              <a:rPr lang="lt-LT" sz="1400" dirty="0"/>
              <a:t>31.7. kitas MTEP veiklos produktas (moksliniais tyrimais ir praktine patirtimi sukauptu pažinimu pagrįstas procesas, sistema, paslauga, metodas, meno objektas arba kultūros ir visuomenės problemų sprendinys).</a:t>
            </a:r>
          </a:p>
          <a:p>
            <a:endParaRPr lang="lt-LT" sz="800" dirty="0">
              <a:solidFill>
                <a:schemeClr val="bg1"/>
              </a:solidFill>
            </a:endParaRPr>
          </a:p>
        </p:txBody>
      </p:sp>
    </p:spTree>
    <p:extLst>
      <p:ext uri="{BB962C8B-B14F-4D97-AF65-F5344CB8AC3E}">
        <p14:creationId xmlns:p14="http://schemas.microsoft.com/office/powerpoint/2010/main" val="39046626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lgn="ctr">
              <a:defRPr/>
            </a:pPr>
            <a:r>
              <a:rPr lang="lt-LT" sz="2400" b="1" dirty="0" smtClean="0"/>
              <a:t>Stebėsenos rodikliai (II)</a:t>
            </a:r>
            <a:endParaRPr lang="en-US" sz="2400" b="1" dirty="0"/>
          </a:p>
        </p:txBody>
      </p:sp>
      <p:sp>
        <p:nvSpPr>
          <p:cNvPr id="29" name="Rectangle 28"/>
          <p:cNvSpPr/>
          <p:nvPr/>
        </p:nvSpPr>
        <p:spPr>
          <a:xfrm>
            <a:off x="1143000" y="1657350"/>
            <a:ext cx="7162800" cy="523220"/>
          </a:xfrm>
          <a:prstGeom prst="rect">
            <a:avLst/>
          </a:prstGeom>
        </p:spPr>
        <p:txBody>
          <a:bodyPr wrap="square">
            <a:spAutoFit/>
          </a:bodyPr>
          <a:lstStyle/>
          <a:p>
            <a:pPr lvl="0" algn="just">
              <a:spcBef>
                <a:spcPct val="20000"/>
              </a:spcBef>
            </a:pPr>
            <a:r>
              <a:rPr lang="lt-LT" altLang="lt-LT" sz="1400" b="1" i="1" dirty="0" smtClean="0">
                <a:solidFill>
                  <a:srgbClr val="262626"/>
                </a:solidFill>
              </a:rPr>
              <a:t>29.3</a:t>
            </a:r>
            <a:r>
              <a:rPr lang="lt-LT" altLang="lt-LT" sz="1400" b="1" i="1" dirty="0">
                <a:solidFill>
                  <a:srgbClr val="262626"/>
                </a:solidFill>
              </a:rPr>
              <a:t>. produkto rodiklis „Įgyvendinti MTEP projektai“ (P.S.396). Minimali siektina reikšmė – 1 MTEP projektas;</a:t>
            </a:r>
            <a:endParaRPr lang="lt-LT" altLang="lt-LT" sz="1400" b="1" i="1" dirty="0">
              <a:solidFill>
                <a:srgbClr val="FF0000"/>
              </a:solidFill>
            </a:endParaRPr>
          </a:p>
        </p:txBody>
      </p:sp>
      <p:sp>
        <p:nvSpPr>
          <p:cNvPr id="7" name="Rectangle 6"/>
          <p:cNvSpPr/>
          <p:nvPr/>
        </p:nvSpPr>
        <p:spPr>
          <a:xfrm>
            <a:off x="1123335" y="2571750"/>
            <a:ext cx="7162800" cy="1643527"/>
          </a:xfrm>
          <a:prstGeom prst="rect">
            <a:avLst/>
          </a:prstGeom>
        </p:spPr>
        <p:txBody>
          <a:bodyPr wrap="square">
            <a:spAutoFit/>
          </a:bodyPr>
          <a:lstStyle/>
          <a:p>
            <a:pPr lvl="0" algn="just">
              <a:spcBef>
                <a:spcPct val="20000"/>
              </a:spcBef>
            </a:pPr>
            <a:r>
              <a:rPr lang="lt-LT" altLang="lt-LT" sz="1400" b="1" i="1" dirty="0">
                <a:solidFill>
                  <a:srgbClr val="6798CD"/>
                </a:solidFill>
              </a:rPr>
              <a:t>29.4. produkto rodiklis „Tyrėjų, dirbančių pagerintoje tyrimų infrastruktūros bazėje, skaičius“ (P.B.225). Minimali siektina reikšmė – 1 tyrėjas</a:t>
            </a:r>
            <a:r>
              <a:rPr lang="lt-LT" altLang="lt-LT" sz="1400" b="1" i="1" dirty="0" smtClean="0">
                <a:solidFill>
                  <a:srgbClr val="6798CD"/>
                </a:solidFill>
              </a:rPr>
              <a:t>.</a:t>
            </a:r>
          </a:p>
          <a:p>
            <a:pPr lvl="0" algn="just">
              <a:spcBef>
                <a:spcPct val="20000"/>
              </a:spcBef>
            </a:pPr>
            <a:r>
              <a:rPr lang="lt-LT" altLang="lt-LT" sz="1400" b="1" i="1" dirty="0" smtClean="0">
                <a:solidFill>
                  <a:srgbClr val="6798CD"/>
                </a:solidFill>
              </a:rPr>
              <a:t>Skaičiuojama visos </a:t>
            </a:r>
            <a:r>
              <a:rPr lang="lt-LT" altLang="lt-LT" sz="1400" b="1" i="1" dirty="0">
                <a:solidFill>
                  <a:srgbClr val="6798CD"/>
                </a:solidFill>
              </a:rPr>
              <a:t>darbo dienos </a:t>
            </a:r>
            <a:r>
              <a:rPr lang="lt-LT" altLang="lt-LT" sz="1400" b="1" i="1" dirty="0" smtClean="0">
                <a:solidFill>
                  <a:srgbClr val="6798CD"/>
                </a:solidFill>
              </a:rPr>
              <a:t>ekvivalentais, </a:t>
            </a:r>
            <a:r>
              <a:rPr lang="lt-LT" altLang="lt-LT" sz="1400" b="1" i="1" dirty="0">
                <a:solidFill>
                  <a:schemeClr val="tx2">
                    <a:lumMod val="50000"/>
                    <a:lumOff val="50000"/>
                  </a:schemeClr>
                </a:solidFill>
              </a:rPr>
              <a:t>Tyrimų infrastruktūra – visuma viešų arba privačių išteklių, kurie reikalingi atliekant MTEP </a:t>
            </a:r>
            <a:r>
              <a:rPr lang="lt-LT" altLang="lt-LT" sz="1400" b="1" i="1" dirty="0" smtClean="0">
                <a:solidFill>
                  <a:schemeClr val="tx2">
                    <a:lumMod val="50000"/>
                    <a:lumOff val="50000"/>
                  </a:schemeClr>
                </a:solidFill>
              </a:rPr>
              <a:t>veiklą</a:t>
            </a:r>
            <a:r>
              <a:rPr lang="lt-LT" altLang="lt-LT" sz="1400" b="1" i="1" dirty="0">
                <a:solidFill>
                  <a:schemeClr val="tx2">
                    <a:lumMod val="50000"/>
                    <a:lumOff val="50000"/>
                  </a:schemeClr>
                </a:solidFill>
              </a:rPr>
              <a:t>, Pagerinta tyrimų infrastruktūra – tyrimų infrastruktūra, kurios kokybė buvo pagerinta įgyvendinant projekto veiklas. Neįskaičiuojama tyrimų infrastruktūra, kuri įgyvendinant projekto veiklas buvo pakeista arba atnaujinta be kokybės pagerėjimo</a:t>
            </a:r>
          </a:p>
        </p:txBody>
      </p:sp>
    </p:spTree>
    <p:extLst>
      <p:ext uri="{BB962C8B-B14F-4D97-AF65-F5344CB8AC3E}">
        <p14:creationId xmlns:p14="http://schemas.microsoft.com/office/powerpoint/2010/main" val="31717515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657350"/>
            <a:ext cx="9144000" cy="5492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anchor="ctr"/>
          <a:lstStyle/>
          <a:p>
            <a:pPr algn="ctr" eaLnBrk="1" fontAlgn="auto" hangingPunct="1">
              <a:spcBef>
                <a:spcPts val="0"/>
              </a:spcBef>
              <a:spcAft>
                <a:spcPts val="0"/>
              </a:spcAft>
              <a:defRPr/>
            </a:pPr>
            <a:r>
              <a:rPr lang="lt-LT" sz="3200" b="1" dirty="0">
                <a:solidFill>
                  <a:srgbClr val="FFFFFF"/>
                </a:solidFill>
              </a:rPr>
              <a:t>Valstybės pagalbos aspektai</a:t>
            </a:r>
            <a:endParaRPr lang="en-US" sz="3200" b="1" dirty="0">
              <a:solidFill>
                <a:srgbClr val="FFFFFF"/>
              </a:solidFill>
            </a:endParaRPr>
          </a:p>
        </p:txBody>
      </p:sp>
      <p:grpSp>
        <p:nvGrpSpPr>
          <p:cNvPr id="24" name="Group 23"/>
          <p:cNvGrpSpPr/>
          <p:nvPr/>
        </p:nvGrpSpPr>
        <p:grpSpPr>
          <a:xfrm>
            <a:off x="381000" y="2846744"/>
            <a:ext cx="580064" cy="640517"/>
            <a:chOff x="4425950" y="3640138"/>
            <a:chExt cx="593725" cy="655637"/>
          </a:xfrm>
          <a:solidFill>
            <a:schemeClr val="tx1">
              <a:lumMod val="65000"/>
              <a:lumOff val="35000"/>
            </a:schemeClr>
          </a:solidFill>
        </p:grpSpPr>
        <p:sp>
          <p:nvSpPr>
            <p:cNvPr id="25" name="Freeform 23"/>
            <p:cNvSpPr>
              <a:spLocks noEditPoints="1"/>
            </p:cNvSpPr>
            <p:nvPr/>
          </p:nvSpPr>
          <p:spPr bwMode="auto">
            <a:xfrm>
              <a:off x="4495800" y="3640138"/>
              <a:ext cx="141288" cy="141287"/>
            </a:xfrm>
            <a:custGeom>
              <a:avLst/>
              <a:gdLst/>
              <a:ahLst/>
              <a:cxnLst>
                <a:cxn ang="0">
                  <a:pos x="85" y="42"/>
                </a:cxn>
                <a:cxn ang="0">
                  <a:pos x="43" y="85"/>
                </a:cxn>
                <a:cxn ang="0">
                  <a:pos x="0" y="42"/>
                </a:cxn>
                <a:cxn ang="0">
                  <a:pos x="43" y="0"/>
                </a:cxn>
                <a:cxn ang="0">
                  <a:pos x="85" y="42"/>
                </a:cxn>
                <a:cxn ang="0">
                  <a:pos x="85" y="42"/>
                </a:cxn>
                <a:cxn ang="0">
                  <a:pos x="85" y="42"/>
                </a:cxn>
              </a:cxnLst>
              <a:rect l="0" t="0" r="r" b="b"/>
              <a:pathLst>
                <a:path w="85" h="85">
                  <a:moveTo>
                    <a:pt x="85" y="42"/>
                  </a:moveTo>
                  <a:cubicBezTo>
                    <a:pt x="85" y="66"/>
                    <a:pt x="66" y="85"/>
                    <a:pt x="43" y="85"/>
                  </a:cubicBezTo>
                  <a:cubicBezTo>
                    <a:pt x="19" y="85"/>
                    <a:pt x="0" y="66"/>
                    <a:pt x="0" y="42"/>
                  </a:cubicBezTo>
                  <a:cubicBezTo>
                    <a:pt x="0" y="19"/>
                    <a:pt x="19" y="0"/>
                    <a:pt x="43" y="0"/>
                  </a:cubicBezTo>
                  <a:cubicBezTo>
                    <a:pt x="66" y="0"/>
                    <a:pt x="85" y="19"/>
                    <a:pt x="85" y="42"/>
                  </a:cubicBezTo>
                  <a:close/>
                  <a:moveTo>
                    <a:pt x="85" y="42"/>
                  </a:moveTo>
                  <a:cubicBezTo>
                    <a:pt x="85" y="42"/>
                    <a:pt x="85" y="42"/>
                    <a:pt x="85" y="42"/>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26" name="Freeform 24"/>
            <p:cNvSpPr>
              <a:spLocks noEditPoints="1"/>
            </p:cNvSpPr>
            <p:nvPr/>
          </p:nvSpPr>
          <p:spPr bwMode="auto">
            <a:xfrm>
              <a:off x="4727575" y="3640138"/>
              <a:ext cx="141288" cy="141287"/>
            </a:xfrm>
            <a:custGeom>
              <a:avLst/>
              <a:gdLst/>
              <a:ahLst/>
              <a:cxnLst>
                <a:cxn ang="0">
                  <a:pos x="85" y="42"/>
                </a:cxn>
                <a:cxn ang="0">
                  <a:pos x="43" y="85"/>
                </a:cxn>
                <a:cxn ang="0">
                  <a:pos x="0" y="42"/>
                </a:cxn>
                <a:cxn ang="0">
                  <a:pos x="43" y="0"/>
                </a:cxn>
                <a:cxn ang="0">
                  <a:pos x="85" y="42"/>
                </a:cxn>
                <a:cxn ang="0">
                  <a:pos x="85" y="42"/>
                </a:cxn>
                <a:cxn ang="0">
                  <a:pos x="85" y="42"/>
                </a:cxn>
              </a:cxnLst>
              <a:rect l="0" t="0" r="r" b="b"/>
              <a:pathLst>
                <a:path w="85" h="85">
                  <a:moveTo>
                    <a:pt x="85" y="42"/>
                  </a:moveTo>
                  <a:cubicBezTo>
                    <a:pt x="85" y="66"/>
                    <a:pt x="66" y="85"/>
                    <a:pt x="43" y="85"/>
                  </a:cubicBezTo>
                  <a:cubicBezTo>
                    <a:pt x="19" y="85"/>
                    <a:pt x="0" y="66"/>
                    <a:pt x="0" y="42"/>
                  </a:cubicBezTo>
                  <a:cubicBezTo>
                    <a:pt x="0" y="19"/>
                    <a:pt x="19" y="0"/>
                    <a:pt x="43" y="0"/>
                  </a:cubicBezTo>
                  <a:cubicBezTo>
                    <a:pt x="66" y="0"/>
                    <a:pt x="85" y="19"/>
                    <a:pt x="85" y="42"/>
                  </a:cubicBezTo>
                  <a:close/>
                  <a:moveTo>
                    <a:pt x="85" y="42"/>
                  </a:moveTo>
                  <a:cubicBezTo>
                    <a:pt x="85" y="42"/>
                    <a:pt x="85" y="42"/>
                    <a:pt x="85" y="42"/>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27" name="Freeform 25"/>
            <p:cNvSpPr>
              <a:spLocks noEditPoints="1"/>
            </p:cNvSpPr>
            <p:nvPr/>
          </p:nvSpPr>
          <p:spPr bwMode="auto">
            <a:xfrm>
              <a:off x="4843463" y="4206875"/>
              <a:ext cx="73025" cy="88900"/>
            </a:xfrm>
            <a:custGeom>
              <a:avLst/>
              <a:gdLst/>
              <a:ahLst/>
              <a:cxnLst>
                <a:cxn ang="0">
                  <a:pos x="0" y="0"/>
                </a:cxn>
                <a:cxn ang="0">
                  <a:pos x="0" y="30"/>
                </a:cxn>
                <a:cxn ang="0">
                  <a:pos x="22" y="53"/>
                </a:cxn>
                <a:cxn ang="0">
                  <a:pos x="22" y="53"/>
                </a:cxn>
                <a:cxn ang="0">
                  <a:pos x="44" y="30"/>
                </a:cxn>
                <a:cxn ang="0">
                  <a:pos x="44" y="0"/>
                </a:cxn>
                <a:cxn ang="0">
                  <a:pos x="0" y="0"/>
                </a:cxn>
                <a:cxn ang="0">
                  <a:pos x="0" y="0"/>
                </a:cxn>
                <a:cxn ang="0">
                  <a:pos x="0" y="0"/>
                </a:cxn>
              </a:cxnLst>
              <a:rect l="0" t="0" r="r" b="b"/>
              <a:pathLst>
                <a:path w="44" h="53">
                  <a:moveTo>
                    <a:pt x="0" y="0"/>
                  </a:moveTo>
                  <a:cubicBezTo>
                    <a:pt x="0" y="30"/>
                    <a:pt x="0" y="30"/>
                    <a:pt x="0" y="30"/>
                  </a:cubicBezTo>
                  <a:cubicBezTo>
                    <a:pt x="0" y="43"/>
                    <a:pt x="10" y="53"/>
                    <a:pt x="22" y="53"/>
                  </a:cubicBezTo>
                  <a:cubicBezTo>
                    <a:pt x="22" y="53"/>
                    <a:pt x="22" y="53"/>
                    <a:pt x="22" y="53"/>
                  </a:cubicBezTo>
                  <a:cubicBezTo>
                    <a:pt x="34" y="53"/>
                    <a:pt x="44" y="43"/>
                    <a:pt x="44" y="30"/>
                  </a:cubicBezTo>
                  <a:cubicBezTo>
                    <a:pt x="44" y="0"/>
                    <a:pt x="44" y="0"/>
                    <a:pt x="44" y="0"/>
                  </a:cubicBezTo>
                  <a:lnTo>
                    <a:pt x="0" y="0"/>
                  </a:lnTo>
                  <a:close/>
                  <a:moveTo>
                    <a:pt x="0" y="0"/>
                  </a:moveTo>
                  <a:cubicBezTo>
                    <a:pt x="0" y="0"/>
                    <a:pt x="0" y="0"/>
                    <a:pt x="0" y="0"/>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28" name="Freeform 26"/>
            <p:cNvSpPr>
              <a:spLocks noEditPoints="1"/>
            </p:cNvSpPr>
            <p:nvPr/>
          </p:nvSpPr>
          <p:spPr bwMode="auto">
            <a:xfrm>
              <a:off x="4425950" y="3776663"/>
              <a:ext cx="593725" cy="519112"/>
            </a:xfrm>
            <a:custGeom>
              <a:avLst/>
              <a:gdLst/>
              <a:ahLst/>
              <a:cxnLst>
                <a:cxn ang="0">
                  <a:pos x="327" y="159"/>
                </a:cxn>
                <a:cxn ang="0">
                  <a:pos x="312" y="142"/>
                </a:cxn>
                <a:cxn ang="0">
                  <a:pos x="312" y="138"/>
                </a:cxn>
                <a:cxn ang="0">
                  <a:pos x="284" y="26"/>
                </a:cxn>
                <a:cxn ang="0">
                  <a:pos x="254" y="0"/>
                </a:cxn>
                <a:cxn ang="0">
                  <a:pos x="254" y="0"/>
                </a:cxn>
                <a:cxn ang="0">
                  <a:pos x="244" y="1"/>
                </a:cxn>
                <a:cxn ang="0">
                  <a:pos x="235" y="4"/>
                </a:cxn>
                <a:cxn ang="0">
                  <a:pos x="213" y="34"/>
                </a:cxn>
                <a:cxn ang="0">
                  <a:pos x="212" y="35"/>
                </a:cxn>
                <a:cxn ang="0">
                  <a:pos x="201" y="74"/>
                </a:cxn>
                <a:cxn ang="0">
                  <a:pos x="154" y="82"/>
                </a:cxn>
                <a:cxn ang="0">
                  <a:pos x="140" y="90"/>
                </a:cxn>
                <a:cxn ang="0">
                  <a:pos x="111" y="77"/>
                </a:cxn>
                <a:cxn ang="0">
                  <a:pos x="99" y="35"/>
                </a:cxn>
                <a:cxn ang="0">
                  <a:pos x="99" y="34"/>
                </a:cxn>
                <a:cxn ang="0">
                  <a:pos x="76" y="4"/>
                </a:cxn>
                <a:cxn ang="0">
                  <a:pos x="68" y="1"/>
                </a:cxn>
                <a:cxn ang="0">
                  <a:pos x="58" y="0"/>
                </a:cxn>
                <a:cxn ang="0">
                  <a:pos x="58" y="0"/>
                </a:cxn>
                <a:cxn ang="0">
                  <a:pos x="22" y="26"/>
                </a:cxn>
                <a:cxn ang="0">
                  <a:pos x="3" y="117"/>
                </a:cxn>
                <a:cxn ang="0">
                  <a:pos x="14" y="148"/>
                </a:cxn>
                <a:cxn ang="0">
                  <a:pos x="14" y="289"/>
                </a:cxn>
                <a:cxn ang="0">
                  <a:pos x="37" y="312"/>
                </a:cxn>
                <a:cxn ang="0">
                  <a:pos x="59" y="289"/>
                </a:cxn>
                <a:cxn ang="0">
                  <a:pos x="59" y="156"/>
                </a:cxn>
                <a:cxn ang="0">
                  <a:pos x="79" y="134"/>
                </a:cxn>
                <a:cxn ang="0">
                  <a:pos x="86" y="99"/>
                </a:cxn>
                <a:cxn ang="0">
                  <a:pos x="152" y="125"/>
                </a:cxn>
                <a:cxn ang="0">
                  <a:pos x="154" y="126"/>
                </a:cxn>
                <a:cxn ang="0">
                  <a:pos x="170" y="115"/>
                </a:cxn>
                <a:cxn ang="0">
                  <a:pos x="225" y="96"/>
                </a:cxn>
                <a:cxn ang="0">
                  <a:pos x="233" y="134"/>
                </a:cxn>
                <a:cxn ang="0">
                  <a:pos x="249" y="154"/>
                </a:cxn>
                <a:cxn ang="0">
                  <a:pos x="260" y="154"/>
                </a:cxn>
                <a:cxn ang="0">
                  <a:pos x="273" y="139"/>
                </a:cxn>
                <a:cxn ang="0">
                  <a:pos x="253" y="71"/>
                </a:cxn>
                <a:cxn ang="0">
                  <a:pos x="258" y="68"/>
                </a:cxn>
                <a:cxn ang="0">
                  <a:pos x="279" y="142"/>
                </a:cxn>
                <a:cxn ang="0">
                  <a:pos x="264" y="159"/>
                </a:cxn>
                <a:cxn ang="0">
                  <a:pos x="232" y="159"/>
                </a:cxn>
                <a:cxn ang="0">
                  <a:pos x="232" y="253"/>
                </a:cxn>
                <a:cxn ang="0">
                  <a:pos x="359" y="253"/>
                </a:cxn>
                <a:cxn ang="0">
                  <a:pos x="359" y="159"/>
                </a:cxn>
                <a:cxn ang="0">
                  <a:pos x="327" y="159"/>
                </a:cxn>
                <a:cxn ang="0">
                  <a:pos x="275" y="159"/>
                </a:cxn>
                <a:cxn ang="0">
                  <a:pos x="284" y="152"/>
                </a:cxn>
                <a:cxn ang="0">
                  <a:pos x="296" y="157"/>
                </a:cxn>
                <a:cxn ang="0">
                  <a:pos x="299" y="157"/>
                </a:cxn>
                <a:cxn ang="0">
                  <a:pos x="308" y="152"/>
                </a:cxn>
                <a:cxn ang="0">
                  <a:pos x="316" y="159"/>
                </a:cxn>
                <a:cxn ang="0">
                  <a:pos x="275" y="159"/>
                </a:cxn>
                <a:cxn ang="0">
                  <a:pos x="275" y="159"/>
                </a:cxn>
                <a:cxn ang="0">
                  <a:pos x="275" y="159"/>
                </a:cxn>
              </a:cxnLst>
              <a:rect l="0" t="0" r="r" b="b"/>
              <a:pathLst>
                <a:path w="359" h="312">
                  <a:moveTo>
                    <a:pt x="327" y="159"/>
                  </a:moveTo>
                  <a:cubicBezTo>
                    <a:pt x="326" y="151"/>
                    <a:pt x="320" y="144"/>
                    <a:pt x="312" y="142"/>
                  </a:cubicBezTo>
                  <a:cubicBezTo>
                    <a:pt x="312" y="140"/>
                    <a:pt x="312" y="139"/>
                    <a:pt x="312" y="138"/>
                  </a:cubicBezTo>
                  <a:cubicBezTo>
                    <a:pt x="310" y="127"/>
                    <a:pt x="284" y="26"/>
                    <a:pt x="284" y="26"/>
                  </a:cubicBezTo>
                  <a:cubicBezTo>
                    <a:pt x="280" y="9"/>
                    <a:pt x="269" y="1"/>
                    <a:pt x="254" y="0"/>
                  </a:cubicBezTo>
                  <a:cubicBezTo>
                    <a:pt x="254" y="0"/>
                    <a:pt x="254" y="0"/>
                    <a:pt x="254" y="0"/>
                  </a:cubicBezTo>
                  <a:cubicBezTo>
                    <a:pt x="254" y="0"/>
                    <a:pt x="249" y="0"/>
                    <a:pt x="244" y="1"/>
                  </a:cubicBezTo>
                  <a:cubicBezTo>
                    <a:pt x="239" y="2"/>
                    <a:pt x="235" y="4"/>
                    <a:pt x="235" y="4"/>
                  </a:cubicBezTo>
                  <a:cubicBezTo>
                    <a:pt x="225" y="10"/>
                    <a:pt x="214" y="20"/>
                    <a:pt x="213" y="34"/>
                  </a:cubicBezTo>
                  <a:cubicBezTo>
                    <a:pt x="213" y="34"/>
                    <a:pt x="213" y="35"/>
                    <a:pt x="212" y="35"/>
                  </a:cubicBezTo>
                  <a:cubicBezTo>
                    <a:pt x="210" y="56"/>
                    <a:pt x="207" y="68"/>
                    <a:pt x="201" y="74"/>
                  </a:cubicBezTo>
                  <a:cubicBezTo>
                    <a:pt x="194" y="80"/>
                    <a:pt x="180" y="82"/>
                    <a:pt x="154" y="82"/>
                  </a:cubicBezTo>
                  <a:cubicBezTo>
                    <a:pt x="148" y="82"/>
                    <a:pt x="143" y="85"/>
                    <a:pt x="140" y="90"/>
                  </a:cubicBezTo>
                  <a:cubicBezTo>
                    <a:pt x="125" y="87"/>
                    <a:pt x="116" y="83"/>
                    <a:pt x="111" y="77"/>
                  </a:cubicBezTo>
                  <a:cubicBezTo>
                    <a:pt x="105" y="70"/>
                    <a:pt x="102" y="57"/>
                    <a:pt x="99" y="35"/>
                  </a:cubicBezTo>
                  <a:cubicBezTo>
                    <a:pt x="99" y="35"/>
                    <a:pt x="99" y="34"/>
                    <a:pt x="99" y="34"/>
                  </a:cubicBezTo>
                  <a:cubicBezTo>
                    <a:pt x="98" y="20"/>
                    <a:pt x="87" y="10"/>
                    <a:pt x="76" y="4"/>
                  </a:cubicBezTo>
                  <a:cubicBezTo>
                    <a:pt x="76" y="4"/>
                    <a:pt x="72" y="2"/>
                    <a:pt x="68" y="1"/>
                  </a:cubicBezTo>
                  <a:cubicBezTo>
                    <a:pt x="63" y="0"/>
                    <a:pt x="58" y="0"/>
                    <a:pt x="58" y="0"/>
                  </a:cubicBezTo>
                  <a:cubicBezTo>
                    <a:pt x="58" y="0"/>
                    <a:pt x="58" y="0"/>
                    <a:pt x="58" y="0"/>
                  </a:cubicBezTo>
                  <a:cubicBezTo>
                    <a:pt x="43" y="1"/>
                    <a:pt x="26" y="9"/>
                    <a:pt x="22" y="26"/>
                  </a:cubicBezTo>
                  <a:cubicBezTo>
                    <a:pt x="3" y="117"/>
                    <a:pt x="3" y="117"/>
                    <a:pt x="3" y="117"/>
                  </a:cubicBezTo>
                  <a:cubicBezTo>
                    <a:pt x="0" y="130"/>
                    <a:pt x="6" y="141"/>
                    <a:pt x="14" y="148"/>
                  </a:cubicBezTo>
                  <a:cubicBezTo>
                    <a:pt x="14" y="289"/>
                    <a:pt x="14" y="289"/>
                    <a:pt x="14" y="289"/>
                  </a:cubicBezTo>
                  <a:cubicBezTo>
                    <a:pt x="14" y="302"/>
                    <a:pt x="24" y="312"/>
                    <a:pt x="37" y="312"/>
                  </a:cubicBezTo>
                  <a:cubicBezTo>
                    <a:pt x="49" y="312"/>
                    <a:pt x="59" y="302"/>
                    <a:pt x="59" y="289"/>
                  </a:cubicBezTo>
                  <a:cubicBezTo>
                    <a:pt x="59" y="156"/>
                    <a:pt x="59" y="156"/>
                    <a:pt x="59" y="156"/>
                  </a:cubicBezTo>
                  <a:cubicBezTo>
                    <a:pt x="68" y="152"/>
                    <a:pt x="76" y="145"/>
                    <a:pt x="79" y="134"/>
                  </a:cubicBezTo>
                  <a:cubicBezTo>
                    <a:pt x="86" y="99"/>
                    <a:pt x="86" y="99"/>
                    <a:pt x="86" y="99"/>
                  </a:cubicBezTo>
                  <a:cubicBezTo>
                    <a:pt x="98" y="113"/>
                    <a:pt x="117" y="121"/>
                    <a:pt x="152" y="125"/>
                  </a:cubicBezTo>
                  <a:cubicBezTo>
                    <a:pt x="153" y="126"/>
                    <a:pt x="154" y="126"/>
                    <a:pt x="154" y="126"/>
                  </a:cubicBezTo>
                  <a:cubicBezTo>
                    <a:pt x="161" y="126"/>
                    <a:pt x="168" y="121"/>
                    <a:pt x="170" y="115"/>
                  </a:cubicBezTo>
                  <a:cubicBezTo>
                    <a:pt x="197" y="113"/>
                    <a:pt x="214" y="108"/>
                    <a:pt x="225" y="96"/>
                  </a:cubicBezTo>
                  <a:cubicBezTo>
                    <a:pt x="233" y="134"/>
                    <a:pt x="233" y="134"/>
                    <a:pt x="233" y="134"/>
                  </a:cubicBezTo>
                  <a:cubicBezTo>
                    <a:pt x="235" y="143"/>
                    <a:pt x="241" y="150"/>
                    <a:pt x="249" y="154"/>
                  </a:cubicBezTo>
                  <a:cubicBezTo>
                    <a:pt x="260" y="154"/>
                    <a:pt x="260" y="154"/>
                    <a:pt x="260" y="154"/>
                  </a:cubicBezTo>
                  <a:cubicBezTo>
                    <a:pt x="262" y="148"/>
                    <a:pt x="267" y="142"/>
                    <a:pt x="273" y="139"/>
                  </a:cubicBezTo>
                  <a:cubicBezTo>
                    <a:pt x="267" y="113"/>
                    <a:pt x="259" y="86"/>
                    <a:pt x="253" y="71"/>
                  </a:cubicBezTo>
                  <a:cubicBezTo>
                    <a:pt x="248" y="62"/>
                    <a:pt x="255" y="59"/>
                    <a:pt x="258" y="68"/>
                  </a:cubicBezTo>
                  <a:cubicBezTo>
                    <a:pt x="261" y="77"/>
                    <a:pt x="274" y="116"/>
                    <a:pt x="279" y="142"/>
                  </a:cubicBezTo>
                  <a:cubicBezTo>
                    <a:pt x="271" y="144"/>
                    <a:pt x="265" y="151"/>
                    <a:pt x="264" y="159"/>
                  </a:cubicBezTo>
                  <a:cubicBezTo>
                    <a:pt x="232" y="159"/>
                    <a:pt x="232" y="159"/>
                    <a:pt x="232" y="159"/>
                  </a:cubicBezTo>
                  <a:cubicBezTo>
                    <a:pt x="232" y="253"/>
                    <a:pt x="232" y="253"/>
                    <a:pt x="232" y="253"/>
                  </a:cubicBezTo>
                  <a:cubicBezTo>
                    <a:pt x="359" y="253"/>
                    <a:pt x="359" y="253"/>
                    <a:pt x="359" y="253"/>
                  </a:cubicBezTo>
                  <a:cubicBezTo>
                    <a:pt x="359" y="159"/>
                    <a:pt x="359" y="159"/>
                    <a:pt x="359" y="159"/>
                  </a:cubicBezTo>
                  <a:lnTo>
                    <a:pt x="327" y="159"/>
                  </a:lnTo>
                  <a:close/>
                  <a:moveTo>
                    <a:pt x="275" y="159"/>
                  </a:moveTo>
                  <a:cubicBezTo>
                    <a:pt x="277" y="155"/>
                    <a:pt x="280" y="153"/>
                    <a:pt x="284" y="152"/>
                  </a:cubicBezTo>
                  <a:cubicBezTo>
                    <a:pt x="287" y="155"/>
                    <a:pt x="291" y="157"/>
                    <a:pt x="296" y="157"/>
                  </a:cubicBezTo>
                  <a:cubicBezTo>
                    <a:pt x="297" y="157"/>
                    <a:pt x="298" y="157"/>
                    <a:pt x="299" y="157"/>
                  </a:cubicBezTo>
                  <a:cubicBezTo>
                    <a:pt x="302" y="156"/>
                    <a:pt x="305" y="154"/>
                    <a:pt x="308" y="152"/>
                  </a:cubicBezTo>
                  <a:cubicBezTo>
                    <a:pt x="312" y="153"/>
                    <a:pt x="315" y="155"/>
                    <a:pt x="316" y="159"/>
                  </a:cubicBezTo>
                  <a:lnTo>
                    <a:pt x="275" y="159"/>
                  </a:lnTo>
                  <a:close/>
                  <a:moveTo>
                    <a:pt x="275" y="159"/>
                  </a:moveTo>
                  <a:cubicBezTo>
                    <a:pt x="275" y="159"/>
                    <a:pt x="275" y="159"/>
                    <a:pt x="275" y="159"/>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grpSp>
      <p:grpSp>
        <p:nvGrpSpPr>
          <p:cNvPr id="29" name="Group 28"/>
          <p:cNvGrpSpPr/>
          <p:nvPr/>
        </p:nvGrpSpPr>
        <p:grpSpPr>
          <a:xfrm>
            <a:off x="1494464" y="2436900"/>
            <a:ext cx="822072" cy="680619"/>
            <a:chOff x="2897188" y="3733800"/>
            <a:chExt cx="636587" cy="527050"/>
          </a:xfrm>
          <a:solidFill>
            <a:schemeClr val="tx1">
              <a:lumMod val="65000"/>
              <a:lumOff val="35000"/>
            </a:schemeClr>
          </a:solidFill>
        </p:grpSpPr>
        <p:sp>
          <p:nvSpPr>
            <p:cNvPr id="32" name="Freeform 5"/>
            <p:cNvSpPr>
              <a:spLocks noEditPoints="1"/>
            </p:cNvSpPr>
            <p:nvPr/>
          </p:nvSpPr>
          <p:spPr bwMode="auto">
            <a:xfrm>
              <a:off x="2952750" y="3838575"/>
              <a:ext cx="98425" cy="100012"/>
            </a:xfrm>
            <a:custGeom>
              <a:avLst/>
              <a:gdLst/>
              <a:ahLst/>
              <a:cxnLst>
                <a:cxn ang="0">
                  <a:pos x="59" y="30"/>
                </a:cxn>
                <a:cxn ang="0">
                  <a:pos x="29" y="60"/>
                </a:cxn>
                <a:cxn ang="0">
                  <a:pos x="0" y="30"/>
                </a:cxn>
                <a:cxn ang="0">
                  <a:pos x="29" y="0"/>
                </a:cxn>
                <a:cxn ang="0">
                  <a:pos x="59" y="30"/>
                </a:cxn>
                <a:cxn ang="0">
                  <a:pos x="59" y="30"/>
                </a:cxn>
                <a:cxn ang="0">
                  <a:pos x="59" y="30"/>
                </a:cxn>
              </a:cxnLst>
              <a:rect l="0" t="0" r="r" b="b"/>
              <a:pathLst>
                <a:path w="59" h="60">
                  <a:moveTo>
                    <a:pt x="59" y="30"/>
                  </a:moveTo>
                  <a:cubicBezTo>
                    <a:pt x="59" y="46"/>
                    <a:pt x="46" y="60"/>
                    <a:pt x="29" y="60"/>
                  </a:cubicBezTo>
                  <a:cubicBezTo>
                    <a:pt x="13" y="60"/>
                    <a:pt x="0" y="46"/>
                    <a:pt x="0" y="30"/>
                  </a:cubicBezTo>
                  <a:cubicBezTo>
                    <a:pt x="0" y="14"/>
                    <a:pt x="13" y="0"/>
                    <a:pt x="29" y="0"/>
                  </a:cubicBezTo>
                  <a:cubicBezTo>
                    <a:pt x="46" y="0"/>
                    <a:pt x="59" y="14"/>
                    <a:pt x="59" y="30"/>
                  </a:cubicBezTo>
                  <a:close/>
                  <a:moveTo>
                    <a:pt x="59" y="30"/>
                  </a:moveTo>
                  <a:cubicBezTo>
                    <a:pt x="59" y="30"/>
                    <a:pt x="59" y="30"/>
                    <a:pt x="59" y="30"/>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38" name="Freeform 6"/>
            <p:cNvSpPr>
              <a:spLocks noEditPoints="1"/>
            </p:cNvSpPr>
            <p:nvPr/>
          </p:nvSpPr>
          <p:spPr bwMode="auto">
            <a:xfrm>
              <a:off x="2944813" y="3940175"/>
              <a:ext cx="193675" cy="317500"/>
            </a:xfrm>
            <a:custGeom>
              <a:avLst/>
              <a:gdLst/>
              <a:ahLst/>
              <a:cxnLst>
                <a:cxn ang="0">
                  <a:pos x="92" y="97"/>
                </a:cxn>
                <a:cxn ang="0">
                  <a:pos x="79" y="85"/>
                </a:cxn>
                <a:cxn ang="0">
                  <a:pos x="55" y="85"/>
                </a:cxn>
                <a:cxn ang="0">
                  <a:pos x="55" y="52"/>
                </a:cxn>
                <a:cxn ang="0">
                  <a:pos x="84" y="64"/>
                </a:cxn>
                <a:cxn ang="0">
                  <a:pos x="108" y="58"/>
                </a:cxn>
                <a:cxn ang="0">
                  <a:pos x="115" y="43"/>
                </a:cxn>
                <a:cxn ang="0">
                  <a:pos x="100" y="37"/>
                </a:cxn>
                <a:cxn ang="0">
                  <a:pos x="52" y="13"/>
                </a:cxn>
                <a:cxn ang="0">
                  <a:pos x="52" y="12"/>
                </a:cxn>
                <a:cxn ang="0">
                  <a:pos x="34" y="1"/>
                </a:cxn>
                <a:cxn ang="0">
                  <a:pos x="28" y="0"/>
                </a:cxn>
                <a:cxn ang="0">
                  <a:pos x="21" y="1"/>
                </a:cxn>
                <a:cxn ang="0">
                  <a:pos x="21" y="1"/>
                </a:cxn>
                <a:cxn ang="0">
                  <a:pos x="0" y="23"/>
                </a:cxn>
                <a:cxn ang="0">
                  <a:pos x="0" y="89"/>
                </a:cxn>
                <a:cxn ang="0">
                  <a:pos x="28" y="112"/>
                </a:cxn>
                <a:cxn ang="0">
                  <a:pos x="30" y="112"/>
                </a:cxn>
                <a:cxn ang="0">
                  <a:pos x="66" y="112"/>
                </a:cxn>
                <a:cxn ang="0">
                  <a:pos x="74" y="179"/>
                </a:cxn>
                <a:cxn ang="0">
                  <a:pos x="88" y="191"/>
                </a:cxn>
                <a:cxn ang="0">
                  <a:pos x="89" y="191"/>
                </a:cxn>
                <a:cxn ang="0">
                  <a:pos x="101" y="176"/>
                </a:cxn>
                <a:cxn ang="0">
                  <a:pos x="92" y="97"/>
                </a:cxn>
                <a:cxn ang="0">
                  <a:pos x="92" y="97"/>
                </a:cxn>
                <a:cxn ang="0">
                  <a:pos x="92" y="97"/>
                </a:cxn>
              </a:cxnLst>
              <a:rect l="0" t="0" r="r" b="b"/>
              <a:pathLst>
                <a:path w="117" h="191">
                  <a:moveTo>
                    <a:pt x="92" y="97"/>
                  </a:moveTo>
                  <a:cubicBezTo>
                    <a:pt x="91" y="90"/>
                    <a:pt x="85" y="85"/>
                    <a:pt x="79" y="85"/>
                  </a:cubicBezTo>
                  <a:cubicBezTo>
                    <a:pt x="55" y="85"/>
                    <a:pt x="55" y="85"/>
                    <a:pt x="55" y="85"/>
                  </a:cubicBezTo>
                  <a:cubicBezTo>
                    <a:pt x="55" y="52"/>
                    <a:pt x="55" y="52"/>
                    <a:pt x="55" y="52"/>
                  </a:cubicBezTo>
                  <a:cubicBezTo>
                    <a:pt x="63" y="59"/>
                    <a:pt x="72" y="64"/>
                    <a:pt x="84" y="64"/>
                  </a:cubicBezTo>
                  <a:cubicBezTo>
                    <a:pt x="91" y="64"/>
                    <a:pt x="99" y="62"/>
                    <a:pt x="108" y="58"/>
                  </a:cubicBezTo>
                  <a:cubicBezTo>
                    <a:pt x="114" y="56"/>
                    <a:pt x="117" y="49"/>
                    <a:pt x="115" y="43"/>
                  </a:cubicBezTo>
                  <a:cubicBezTo>
                    <a:pt x="113" y="37"/>
                    <a:pt x="106" y="34"/>
                    <a:pt x="100" y="37"/>
                  </a:cubicBezTo>
                  <a:cubicBezTo>
                    <a:pt x="77" y="46"/>
                    <a:pt x="72" y="41"/>
                    <a:pt x="52" y="13"/>
                  </a:cubicBezTo>
                  <a:cubicBezTo>
                    <a:pt x="52" y="13"/>
                    <a:pt x="52" y="13"/>
                    <a:pt x="52" y="12"/>
                  </a:cubicBezTo>
                  <a:cubicBezTo>
                    <a:pt x="48" y="6"/>
                    <a:pt x="41" y="2"/>
                    <a:pt x="34" y="1"/>
                  </a:cubicBezTo>
                  <a:cubicBezTo>
                    <a:pt x="34" y="1"/>
                    <a:pt x="31" y="0"/>
                    <a:pt x="28" y="0"/>
                  </a:cubicBezTo>
                  <a:cubicBezTo>
                    <a:pt x="25" y="0"/>
                    <a:pt x="21" y="1"/>
                    <a:pt x="21" y="1"/>
                  </a:cubicBezTo>
                  <a:cubicBezTo>
                    <a:pt x="21" y="1"/>
                    <a:pt x="21" y="1"/>
                    <a:pt x="21" y="1"/>
                  </a:cubicBezTo>
                  <a:cubicBezTo>
                    <a:pt x="11" y="3"/>
                    <a:pt x="0" y="11"/>
                    <a:pt x="0" y="23"/>
                  </a:cubicBezTo>
                  <a:cubicBezTo>
                    <a:pt x="0" y="89"/>
                    <a:pt x="0" y="89"/>
                    <a:pt x="0" y="89"/>
                  </a:cubicBezTo>
                  <a:cubicBezTo>
                    <a:pt x="0" y="103"/>
                    <a:pt x="15" y="112"/>
                    <a:pt x="28" y="112"/>
                  </a:cubicBezTo>
                  <a:cubicBezTo>
                    <a:pt x="28" y="112"/>
                    <a:pt x="29" y="112"/>
                    <a:pt x="30" y="112"/>
                  </a:cubicBezTo>
                  <a:cubicBezTo>
                    <a:pt x="66" y="112"/>
                    <a:pt x="66" y="112"/>
                    <a:pt x="66" y="112"/>
                  </a:cubicBezTo>
                  <a:cubicBezTo>
                    <a:pt x="74" y="179"/>
                    <a:pt x="74" y="179"/>
                    <a:pt x="74" y="179"/>
                  </a:cubicBezTo>
                  <a:cubicBezTo>
                    <a:pt x="75" y="186"/>
                    <a:pt x="81" y="191"/>
                    <a:pt x="88" y="191"/>
                  </a:cubicBezTo>
                  <a:cubicBezTo>
                    <a:pt x="88" y="191"/>
                    <a:pt x="89" y="191"/>
                    <a:pt x="89" y="191"/>
                  </a:cubicBezTo>
                  <a:cubicBezTo>
                    <a:pt x="97" y="190"/>
                    <a:pt x="102" y="184"/>
                    <a:pt x="101" y="176"/>
                  </a:cubicBezTo>
                  <a:lnTo>
                    <a:pt x="92" y="97"/>
                  </a:lnTo>
                  <a:close/>
                  <a:moveTo>
                    <a:pt x="92" y="97"/>
                  </a:moveTo>
                  <a:cubicBezTo>
                    <a:pt x="92" y="97"/>
                    <a:pt x="92" y="97"/>
                    <a:pt x="92" y="97"/>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39" name="Freeform 7"/>
            <p:cNvSpPr>
              <a:spLocks noEditPoints="1"/>
            </p:cNvSpPr>
            <p:nvPr/>
          </p:nvSpPr>
          <p:spPr bwMode="auto">
            <a:xfrm>
              <a:off x="2897188" y="3960813"/>
              <a:ext cx="152400" cy="300037"/>
            </a:xfrm>
            <a:custGeom>
              <a:avLst/>
              <a:gdLst/>
              <a:ahLst/>
              <a:cxnLst>
                <a:cxn ang="0">
                  <a:pos x="92" y="114"/>
                </a:cxn>
                <a:cxn ang="0">
                  <a:pos x="80" y="103"/>
                </a:cxn>
                <a:cxn ang="0">
                  <a:pos x="23" y="103"/>
                </a:cxn>
                <a:cxn ang="0">
                  <a:pos x="23" y="11"/>
                </a:cxn>
                <a:cxn ang="0">
                  <a:pos x="12" y="0"/>
                </a:cxn>
                <a:cxn ang="0">
                  <a:pos x="0" y="11"/>
                </a:cxn>
                <a:cxn ang="0">
                  <a:pos x="0" y="114"/>
                </a:cxn>
                <a:cxn ang="0">
                  <a:pos x="6" y="124"/>
                </a:cxn>
                <a:cxn ang="0">
                  <a:pos x="2" y="138"/>
                </a:cxn>
                <a:cxn ang="0">
                  <a:pos x="2" y="170"/>
                </a:cxn>
                <a:cxn ang="0">
                  <a:pos x="12" y="180"/>
                </a:cxn>
                <a:cxn ang="0">
                  <a:pos x="22" y="170"/>
                </a:cxn>
                <a:cxn ang="0">
                  <a:pos x="22" y="138"/>
                </a:cxn>
                <a:cxn ang="0">
                  <a:pos x="30" y="130"/>
                </a:cxn>
                <a:cxn ang="0">
                  <a:pos x="62" y="130"/>
                </a:cxn>
                <a:cxn ang="0">
                  <a:pos x="70" y="138"/>
                </a:cxn>
                <a:cxn ang="0">
                  <a:pos x="70" y="170"/>
                </a:cxn>
                <a:cxn ang="0">
                  <a:pos x="79" y="180"/>
                </a:cxn>
                <a:cxn ang="0">
                  <a:pos x="89" y="170"/>
                </a:cxn>
                <a:cxn ang="0">
                  <a:pos x="89" y="138"/>
                </a:cxn>
                <a:cxn ang="0">
                  <a:pos x="86" y="125"/>
                </a:cxn>
                <a:cxn ang="0">
                  <a:pos x="92" y="114"/>
                </a:cxn>
                <a:cxn ang="0">
                  <a:pos x="92" y="114"/>
                </a:cxn>
                <a:cxn ang="0">
                  <a:pos x="92" y="114"/>
                </a:cxn>
              </a:cxnLst>
              <a:rect l="0" t="0" r="r" b="b"/>
              <a:pathLst>
                <a:path w="92" h="180">
                  <a:moveTo>
                    <a:pt x="92" y="114"/>
                  </a:moveTo>
                  <a:cubicBezTo>
                    <a:pt x="92" y="108"/>
                    <a:pt x="87" y="103"/>
                    <a:pt x="80" y="103"/>
                  </a:cubicBezTo>
                  <a:cubicBezTo>
                    <a:pt x="23" y="103"/>
                    <a:pt x="23" y="103"/>
                    <a:pt x="23" y="103"/>
                  </a:cubicBezTo>
                  <a:cubicBezTo>
                    <a:pt x="23" y="11"/>
                    <a:pt x="23" y="11"/>
                    <a:pt x="23" y="11"/>
                  </a:cubicBezTo>
                  <a:cubicBezTo>
                    <a:pt x="23" y="5"/>
                    <a:pt x="18" y="0"/>
                    <a:pt x="12" y="0"/>
                  </a:cubicBezTo>
                  <a:cubicBezTo>
                    <a:pt x="5" y="0"/>
                    <a:pt x="0" y="5"/>
                    <a:pt x="0" y="11"/>
                  </a:cubicBezTo>
                  <a:cubicBezTo>
                    <a:pt x="0" y="114"/>
                    <a:pt x="0" y="114"/>
                    <a:pt x="0" y="114"/>
                  </a:cubicBezTo>
                  <a:cubicBezTo>
                    <a:pt x="0" y="119"/>
                    <a:pt x="2" y="122"/>
                    <a:pt x="6" y="124"/>
                  </a:cubicBezTo>
                  <a:cubicBezTo>
                    <a:pt x="4" y="128"/>
                    <a:pt x="2" y="133"/>
                    <a:pt x="2" y="138"/>
                  </a:cubicBezTo>
                  <a:cubicBezTo>
                    <a:pt x="2" y="170"/>
                    <a:pt x="2" y="170"/>
                    <a:pt x="2" y="170"/>
                  </a:cubicBezTo>
                  <a:cubicBezTo>
                    <a:pt x="2" y="175"/>
                    <a:pt x="7" y="180"/>
                    <a:pt x="12" y="180"/>
                  </a:cubicBezTo>
                  <a:cubicBezTo>
                    <a:pt x="17" y="180"/>
                    <a:pt x="22" y="175"/>
                    <a:pt x="22" y="170"/>
                  </a:cubicBezTo>
                  <a:cubicBezTo>
                    <a:pt x="22" y="138"/>
                    <a:pt x="22" y="138"/>
                    <a:pt x="22" y="138"/>
                  </a:cubicBezTo>
                  <a:cubicBezTo>
                    <a:pt x="22" y="133"/>
                    <a:pt x="25" y="130"/>
                    <a:pt x="30" y="130"/>
                  </a:cubicBezTo>
                  <a:cubicBezTo>
                    <a:pt x="62" y="130"/>
                    <a:pt x="62" y="130"/>
                    <a:pt x="62" y="130"/>
                  </a:cubicBezTo>
                  <a:cubicBezTo>
                    <a:pt x="66" y="130"/>
                    <a:pt x="70" y="133"/>
                    <a:pt x="70" y="138"/>
                  </a:cubicBezTo>
                  <a:cubicBezTo>
                    <a:pt x="70" y="170"/>
                    <a:pt x="70" y="170"/>
                    <a:pt x="70" y="170"/>
                  </a:cubicBezTo>
                  <a:cubicBezTo>
                    <a:pt x="70" y="175"/>
                    <a:pt x="74" y="180"/>
                    <a:pt x="79" y="180"/>
                  </a:cubicBezTo>
                  <a:cubicBezTo>
                    <a:pt x="85" y="180"/>
                    <a:pt x="89" y="175"/>
                    <a:pt x="89" y="170"/>
                  </a:cubicBezTo>
                  <a:cubicBezTo>
                    <a:pt x="89" y="138"/>
                    <a:pt x="89" y="138"/>
                    <a:pt x="89" y="138"/>
                  </a:cubicBezTo>
                  <a:cubicBezTo>
                    <a:pt x="89" y="133"/>
                    <a:pt x="88" y="128"/>
                    <a:pt x="86" y="125"/>
                  </a:cubicBezTo>
                  <a:cubicBezTo>
                    <a:pt x="89" y="123"/>
                    <a:pt x="92" y="119"/>
                    <a:pt x="92" y="114"/>
                  </a:cubicBezTo>
                  <a:close/>
                  <a:moveTo>
                    <a:pt x="92" y="114"/>
                  </a:moveTo>
                  <a:cubicBezTo>
                    <a:pt x="92" y="114"/>
                    <a:pt x="92" y="114"/>
                    <a:pt x="92" y="114"/>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40" name="Freeform 8"/>
            <p:cNvSpPr>
              <a:spLocks noEditPoints="1"/>
            </p:cNvSpPr>
            <p:nvPr/>
          </p:nvSpPr>
          <p:spPr bwMode="auto">
            <a:xfrm>
              <a:off x="3379788" y="3838575"/>
              <a:ext cx="98425" cy="100012"/>
            </a:xfrm>
            <a:custGeom>
              <a:avLst/>
              <a:gdLst/>
              <a:ahLst/>
              <a:cxnLst>
                <a:cxn ang="0">
                  <a:pos x="59" y="30"/>
                </a:cxn>
                <a:cxn ang="0">
                  <a:pos x="30" y="60"/>
                </a:cxn>
                <a:cxn ang="0">
                  <a:pos x="0" y="30"/>
                </a:cxn>
                <a:cxn ang="0">
                  <a:pos x="30" y="0"/>
                </a:cxn>
                <a:cxn ang="0">
                  <a:pos x="59" y="30"/>
                </a:cxn>
                <a:cxn ang="0">
                  <a:pos x="59" y="30"/>
                </a:cxn>
                <a:cxn ang="0">
                  <a:pos x="59" y="30"/>
                </a:cxn>
              </a:cxnLst>
              <a:rect l="0" t="0" r="r" b="b"/>
              <a:pathLst>
                <a:path w="59" h="60">
                  <a:moveTo>
                    <a:pt x="59" y="30"/>
                  </a:moveTo>
                  <a:cubicBezTo>
                    <a:pt x="59" y="46"/>
                    <a:pt x="46" y="60"/>
                    <a:pt x="30" y="60"/>
                  </a:cubicBezTo>
                  <a:cubicBezTo>
                    <a:pt x="13" y="60"/>
                    <a:pt x="0" y="46"/>
                    <a:pt x="0" y="30"/>
                  </a:cubicBezTo>
                  <a:cubicBezTo>
                    <a:pt x="0" y="14"/>
                    <a:pt x="13" y="0"/>
                    <a:pt x="30" y="0"/>
                  </a:cubicBezTo>
                  <a:cubicBezTo>
                    <a:pt x="46" y="0"/>
                    <a:pt x="59" y="14"/>
                    <a:pt x="59" y="30"/>
                  </a:cubicBezTo>
                  <a:close/>
                  <a:moveTo>
                    <a:pt x="59" y="30"/>
                  </a:moveTo>
                  <a:cubicBezTo>
                    <a:pt x="59" y="30"/>
                    <a:pt x="59" y="30"/>
                    <a:pt x="59" y="30"/>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43" name="Freeform 9"/>
            <p:cNvSpPr>
              <a:spLocks noEditPoints="1"/>
            </p:cNvSpPr>
            <p:nvPr/>
          </p:nvSpPr>
          <p:spPr bwMode="auto">
            <a:xfrm>
              <a:off x="3292475" y="3940175"/>
              <a:ext cx="193675" cy="317500"/>
            </a:xfrm>
            <a:custGeom>
              <a:avLst/>
              <a:gdLst/>
              <a:ahLst/>
              <a:cxnLst>
                <a:cxn ang="0">
                  <a:pos x="89" y="112"/>
                </a:cxn>
                <a:cxn ang="0">
                  <a:pos x="117" y="89"/>
                </a:cxn>
                <a:cxn ang="0">
                  <a:pos x="117" y="23"/>
                </a:cxn>
                <a:cxn ang="0">
                  <a:pos x="96" y="1"/>
                </a:cxn>
                <a:cxn ang="0">
                  <a:pos x="96" y="1"/>
                </a:cxn>
                <a:cxn ang="0">
                  <a:pos x="89" y="0"/>
                </a:cxn>
                <a:cxn ang="0">
                  <a:pos x="83" y="1"/>
                </a:cxn>
                <a:cxn ang="0">
                  <a:pos x="65" y="12"/>
                </a:cxn>
                <a:cxn ang="0">
                  <a:pos x="65" y="13"/>
                </a:cxn>
                <a:cxn ang="0">
                  <a:pos x="17" y="37"/>
                </a:cxn>
                <a:cxn ang="0">
                  <a:pos x="2" y="43"/>
                </a:cxn>
                <a:cxn ang="0">
                  <a:pos x="9" y="58"/>
                </a:cxn>
                <a:cxn ang="0">
                  <a:pos x="33" y="64"/>
                </a:cxn>
                <a:cxn ang="0">
                  <a:pos x="62" y="52"/>
                </a:cxn>
                <a:cxn ang="0">
                  <a:pos x="62" y="85"/>
                </a:cxn>
                <a:cxn ang="0">
                  <a:pos x="38" y="85"/>
                </a:cxn>
                <a:cxn ang="0">
                  <a:pos x="38" y="85"/>
                </a:cxn>
                <a:cxn ang="0">
                  <a:pos x="25" y="97"/>
                </a:cxn>
                <a:cxn ang="0">
                  <a:pos x="16" y="176"/>
                </a:cxn>
                <a:cxn ang="0">
                  <a:pos x="28" y="191"/>
                </a:cxn>
                <a:cxn ang="0">
                  <a:pos x="29" y="191"/>
                </a:cxn>
                <a:cxn ang="0">
                  <a:pos x="43" y="179"/>
                </a:cxn>
                <a:cxn ang="0">
                  <a:pos x="51" y="112"/>
                </a:cxn>
                <a:cxn ang="0">
                  <a:pos x="87" y="112"/>
                </a:cxn>
                <a:cxn ang="0">
                  <a:pos x="89" y="112"/>
                </a:cxn>
                <a:cxn ang="0">
                  <a:pos x="89" y="112"/>
                </a:cxn>
                <a:cxn ang="0">
                  <a:pos x="89" y="112"/>
                </a:cxn>
              </a:cxnLst>
              <a:rect l="0" t="0" r="r" b="b"/>
              <a:pathLst>
                <a:path w="117" h="191">
                  <a:moveTo>
                    <a:pt x="89" y="112"/>
                  </a:moveTo>
                  <a:cubicBezTo>
                    <a:pt x="102" y="112"/>
                    <a:pt x="117" y="103"/>
                    <a:pt x="117" y="89"/>
                  </a:cubicBezTo>
                  <a:cubicBezTo>
                    <a:pt x="117" y="23"/>
                    <a:pt x="117" y="23"/>
                    <a:pt x="117" y="23"/>
                  </a:cubicBezTo>
                  <a:cubicBezTo>
                    <a:pt x="117" y="11"/>
                    <a:pt x="106" y="3"/>
                    <a:pt x="96" y="1"/>
                  </a:cubicBezTo>
                  <a:cubicBezTo>
                    <a:pt x="96" y="1"/>
                    <a:pt x="96" y="1"/>
                    <a:pt x="96" y="1"/>
                  </a:cubicBezTo>
                  <a:cubicBezTo>
                    <a:pt x="96" y="1"/>
                    <a:pt x="92" y="0"/>
                    <a:pt x="89" y="0"/>
                  </a:cubicBezTo>
                  <a:cubicBezTo>
                    <a:pt x="86" y="0"/>
                    <a:pt x="83" y="1"/>
                    <a:pt x="83" y="1"/>
                  </a:cubicBezTo>
                  <a:cubicBezTo>
                    <a:pt x="76" y="2"/>
                    <a:pt x="69" y="6"/>
                    <a:pt x="65" y="12"/>
                  </a:cubicBezTo>
                  <a:cubicBezTo>
                    <a:pt x="65" y="13"/>
                    <a:pt x="65" y="13"/>
                    <a:pt x="65" y="13"/>
                  </a:cubicBezTo>
                  <a:cubicBezTo>
                    <a:pt x="45" y="41"/>
                    <a:pt x="40" y="46"/>
                    <a:pt x="17" y="37"/>
                  </a:cubicBezTo>
                  <a:cubicBezTo>
                    <a:pt x="11" y="34"/>
                    <a:pt x="4" y="37"/>
                    <a:pt x="2" y="43"/>
                  </a:cubicBezTo>
                  <a:cubicBezTo>
                    <a:pt x="0" y="49"/>
                    <a:pt x="3" y="56"/>
                    <a:pt x="9" y="58"/>
                  </a:cubicBezTo>
                  <a:cubicBezTo>
                    <a:pt x="18" y="62"/>
                    <a:pt x="26" y="64"/>
                    <a:pt x="33" y="64"/>
                  </a:cubicBezTo>
                  <a:cubicBezTo>
                    <a:pt x="45" y="64"/>
                    <a:pt x="54" y="59"/>
                    <a:pt x="62" y="52"/>
                  </a:cubicBezTo>
                  <a:cubicBezTo>
                    <a:pt x="62" y="85"/>
                    <a:pt x="62" y="85"/>
                    <a:pt x="62" y="85"/>
                  </a:cubicBezTo>
                  <a:cubicBezTo>
                    <a:pt x="38" y="85"/>
                    <a:pt x="38" y="85"/>
                    <a:pt x="38" y="85"/>
                  </a:cubicBezTo>
                  <a:cubicBezTo>
                    <a:pt x="38" y="85"/>
                    <a:pt x="38" y="85"/>
                    <a:pt x="38" y="85"/>
                  </a:cubicBezTo>
                  <a:cubicBezTo>
                    <a:pt x="31" y="85"/>
                    <a:pt x="26" y="90"/>
                    <a:pt x="25" y="97"/>
                  </a:cubicBezTo>
                  <a:cubicBezTo>
                    <a:pt x="16" y="176"/>
                    <a:pt x="16" y="176"/>
                    <a:pt x="16" y="176"/>
                  </a:cubicBezTo>
                  <a:cubicBezTo>
                    <a:pt x="15" y="184"/>
                    <a:pt x="20" y="190"/>
                    <a:pt x="28" y="191"/>
                  </a:cubicBezTo>
                  <a:cubicBezTo>
                    <a:pt x="28" y="191"/>
                    <a:pt x="29" y="191"/>
                    <a:pt x="29" y="191"/>
                  </a:cubicBezTo>
                  <a:cubicBezTo>
                    <a:pt x="36" y="191"/>
                    <a:pt x="42" y="186"/>
                    <a:pt x="43" y="179"/>
                  </a:cubicBezTo>
                  <a:cubicBezTo>
                    <a:pt x="51" y="112"/>
                    <a:pt x="51" y="112"/>
                    <a:pt x="51" y="112"/>
                  </a:cubicBezTo>
                  <a:cubicBezTo>
                    <a:pt x="87" y="112"/>
                    <a:pt x="87" y="112"/>
                    <a:pt x="87" y="112"/>
                  </a:cubicBezTo>
                  <a:cubicBezTo>
                    <a:pt x="88" y="112"/>
                    <a:pt x="89" y="112"/>
                    <a:pt x="89" y="112"/>
                  </a:cubicBezTo>
                  <a:close/>
                  <a:moveTo>
                    <a:pt x="89" y="112"/>
                  </a:moveTo>
                  <a:cubicBezTo>
                    <a:pt x="89" y="112"/>
                    <a:pt x="89" y="112"/>
                    <a:pt x="89" y="112"/>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44" name="Freeform 10"/>
            <p:cNvSpPr>
              <a:spLocks noEditPoints="1"/>
            </p:cNvSpPr>
            <p:nvPr/>
          </p:nvSpPr>
          <p:spPr bwMode="auto">
            <a:xfrm>
              <a:off x="3381375" y="3960813"/>
              <a:ext cx="152400" cy="300037"/>
            </a:xfrm>
            <a:custGeom>
              <a:avLst/>
              <a:gdLst/>
              <a:ahLst/>
              <a:cxnLst>
                <a:cxn ang="0">
                  <a:pos x="92" y="114"/>
                </a:cxn>
                <a:cxn ang="0">
                  <a:pos x="92" y="11"/>
                </a:cxn>
                <a:cxn ang="0">
                  <a:pos x="80" y="0"/>
                </a:cxn>
                <a:cxn ang="0">
                  <a:pos x="69" y="11"/>
                </a:cxn>
                <a:cxn ang="0">
                  <a:pos x="69" y="103"/>
                </a:cxn>
                <a:cxn ang="0">
                  <a:pos x="12" y="103"/>
                </a:cxn>
                <a:cxn ang="0">
                  <a:pos x="0" y="114"/>
                </a:cxn>
                <a:cxn ang="0">
                  <a:pos x="6" y="125"/>
                </a:cxn>
                <a:cxn ang="0">
                  <a:pos x="3" y="138"/>
                </a:cxn>
                <a:cxn ang="0">
                  <a:pos x="3" y="170"/>
                </a:cxn>
                <a:cxn ang="0">
                  <a:pos x="12" y="180"/>
                </a:cxn>
                <a:cxn ang="0">
                  <a:pos x="22" y="170"/>
                </a:cxn>
                <a:cxn ang="0">
                  <a:pos x="22" y="138"/>
                </a:cxn>
                <a:cxn ang="0">
                  <a:pos x="30" y="130"/>
                </a:cxn>
                <a:cxn ang="0">
                  <a:pos x="62" y="130"/>
                </a:cxn>
                <a:cxn ang="0">
                  <a:pos x="70" y="138"/>
                </a:cxn>
                <a:cxn ang="0">
                  <a:pos x="70" y="170"/>
                </a:cxn>
                <a:cxn ang="0">
                  <a:pos x="80" y="180"/>
                </a:cxn>
                <a:cxn ang="0">
                  <a:pos x="90" y="170"/>
                </a:cxn>
                <a:cxn ang="0">
                  <a:pos x="90" y="138"/>
                </a:cxn>
                <a:cxn ang="0">
                  <a:pos x="86" y="124"/>
                </a:cxn>
                <a:cxn ang="0">
                  <a:pos x="92" y="114"/>
                </a:cxn>
                <a:cxn ang="0">
                  <a:pos x="92" y="114"/>
                </a:cxn>
                <a:cxn ang="0">
                  <a:pos x="92" y="114"/>
                </a:cxn>
              </a:cxnLst>
              <a:rect l="0" t="0" r="r" b="b"/>
              <a:pathLst>
                <a:path w="92" h="180">
                  <a:moveTo>
                    <a:pt x="92" y="114"/>
                  </a:moveTo>
                  <a:cubicBezTo>
                    <a:pt x="92" y="11"/>
                    <a:pt x="92" y="11"/>
                    <a:pt x="92" y="11"/>
                  </a:cubicBezTo>
                  <a:cubicBezTo>
                    <a:pt x="92" y="5"/>
                    <a:pt x="87" y="0"/>
                    <a:pt x="80" y="0"/>
                  </a:cubicBezTo>
                  <a:cubicBezTo>
                    <a:pt x="74" y="0"/>
                    <a:pt x="69" y="5"/>
                    <a:pt x="69" y="11"/>
                  </a:cubicBezTo>
                  <a:cubicBezTo>
                    <a:pt x="69" y="103"/>
                    <a:pt x="69" y="103"/>
                    <a:pt x="69" y="103"/>
                  </a:cubicBezTo>
                  <a:cubicBezTo>
                    <a:pt x="12" y="103"/>
                    <a:pt x="12" y="103"/>
                    <a:pt x="12" y="103"/>
                  </a:cubicBezTo>
                  <a:cubicBezTo>
                    <a:pt x="5" y="103"/>
                    <a:pt x="0" y="108"/>
                    <a:pt x="0" y="114"/>
                  </a:cubicBezTo>
                  <a:cubicBezTo>
                    <a:pt x="0" y="119"/>
                    <a:pt x="3" y="123"/>
                    <a:pt x="6" y="125"/>
                  </a:cubicBezTo>
                  <a:cubicBezTo>
                    <a:pt x="4" y="128"/>
                    <a:pt x="3" y="133"/>
                    <a:pt x="3" y="138"/>
                  </a:cubicBezTo>
                  <a:cubicBezTo>
                    <a:pt x="3" y="170"/>
                    <a:pt x="3" y="170"/>
                    <a:pt x="3" y="170"/>
                  </a:cubicBezTo>
                  <a:cubicBezTo>
                    <a:pt x="3" y="175"/>
                    <a:pt x="7" y="180"/>
                    <a:pt x="12" y="180"/>
                  </a:cubicBezTo>
                  <a:cubicBezTo>
                    <a:pt x="18" y="180"/>
                    <a:pt x="22" y="175"/>
                    <a:pt x="22" y="170"/>
                  </a:cubicBezTo>
                  <a:cubicBezTo>
                    <a:pt x="22" y="138"/>
                    <a:pt x="22" y="138"/>
                    <a:pt x="22" y="138"/>
                  </a:cubicBezTo>
                  <a:cubicBezTo>
                    <a:pt x="22" y="133"/>
                    <a:pt x="26" y="130"/>
                    <a:pt x="30" y="130"/>
                  </a:cubicBezTo>
                  <a:cubicBezTo>
                    <a:pt x="62" y="130"/>
                    <a:pt x="62" y="130"/>
                    <a:pt x="62" y="130"/>
                  </a:cubicBezTo>
                  <a:cubicBezTo>
                    <a:pt x="67" y="130"/>
                    <a:pt x="70" y="133"/>
                    <a:pt x="70" y="138"/>
                  </a:cubicBezTo>
                  <a:cubicBezTo>
                    <a:pt x="70" y="170"/>
                    <a:pt x="70" y="170"/>
                    <a:pt x="70" y="170"/>
                  </a:cubicBezTo>
                  <a:cubicBezTo>
                    <a:pt x="70" y="175"/>
                    <a:pt x="75" y="180"/>
                    <a:pt x="80" y="180"/>
                  </a:cubicBezTo>
                  <a:cubicBezTo>
                    <a:pt x="85" y="180"/>
                    <a:pt x="90" y="175"/>
                    <a:pt x="90" y="170"/>
                  </a:cubicBezTo>
                  <a:cubicBezTo>
                    <a:pt x="90" y="138"/>
                    <a:pt x="90" y="138"/>
                    <a:pt x="90" y="138"/>
                  </a:cubicBezTo>
                  <a:cubicBezTo>
                    <a:pt x="90" y="133"/>
                    <a:pt x="88" y="128"/>
                    <a:pt x="86" y="124"/>
                  </a:cubicBezTo>
                  <a:cubicBezTo>
                    <a:pt x="89" y="122"/>
                    <a:pt x="92" y="119"/>
                    <a:pt x="92" y="114"/>
                  </a:cubicBezTo>
                  <a:close/>
                  <a:moveTo>
                    <a:pt x="92" y="114"/>
                  </a:moveTo>
                  <a:cubicBezTo>
                    <a:pt x="92" y="114"/>
                    <a:pt x="92" y="114"/>
                    <a:pt x="92" y="114"/>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45" name="Freeform 11"/>
            <p:cNvSpPr>
              <a:spLocks noEditPoints="1"/>
            </p:cNvSpPr>
            <p:nvPr/>
          </p:nvSpPr>
          <p:spPr bwMode="auto">
            <a:xfrm>
              <a:off x="3087688" y="4049713"/>
              <a:ext cx="247650" cy="200025"/>
            </a:xfrm>
            <a:custGeom>
              <a:avLst/>
              <a:gdLst/>
              <a:ahLst/>
              <a:cxnLst>
                <a:cxn ang="0">
                  <a:pos x="150" y="11"/>
                </a:cxn>
                <a:cxn ang="0">
                  <a:pos x="139" y="0"/>
                </a:cxn>
                <a:cxn ang="0">
                  <a:pos x="11" y="0"/>
                </a:cxn>
                <a:cxn ang="0">
                  <a:pos x="0" y="11"/>
                </a:cxn>
                <a:cxn ang="0">
                  <a:pos x="11" y="22"/>
                </a:cxn>
                <a:cxn ang="0">
                  <a:pos x="26" y="22"/>
                </a:cxn>
                <a:cxn ang="0">
                  <a:pos x="26" y="120"/>
                </a:cxn>
                <a:cxn ang="0">
                  <a:pos x="124" y="120"/>
                </a:cxn>
                <a:cxn ang="0">
                  <a:pos x="124" y="22"/>
                </a:cxn>
                <a:cxn ang="0">
                  <a:pos x="139" y="22"/>
                </a:cxn>
                <a:cxn ang="0">
                  <a:pos x="150" y="11"/>
                </a:cxn>
                <a:cxn ang="0">
                  <a:pos x="150" y="11"/>
                </a:cxn>
                <a:cxn ang="0">
                  <a:pos x="150" y="11"/>
                </a:cxn>
              </a:cxnLst>
              <a:rect l="0" t="0" r="r" b="b"/>
              <a:pathLst>
                <a:path w="150" h="120">
                  <a:moveTo>
                    <a:pt x="150" y="11"/>
                  </a:moveTo>
                  <a:cubicBezTo>
                    <a:pt x="150" y="5"/>
                    <a:pt x="145" y="0"/>
                    <a:pt x="139" y="0"/>
                  </a:cubicBezTo>
                  <a:cubicBezTo>
                    <a:pt x="11" y="0"/>
                    <a:pt x="11" y="0"/>
                    <a:pt x="11" y="0"/>
                  </a:cubicBezTo>
                  <a:cubicBezTo>
                    <a:pt x="5" y="0"/>
                    <a:pt x="0" y="5"/>
                    <a:pt x="0" y="11"/>
                  </a:cubicBezTo>
                  <a:cubicBezTo>
                    <a:pt x="0" y="17"/>
                    <a:pt x="5" y="22"/>
                    <a:pt x="11" y="22"/>
                  </a:cubicBezTo>
                  <a:cubicBezTo>
                    <a:pt x="26" y="22"/>
                    <a:pt x="26" y="22"/>
                    <a:pt x="26" y="22"/>
                  </a:cubicBezTo>
                  <a:cubicBezTo>
                    <a:pt x="26" y="120"/>
                    <a:pt x="26" y="120"/>
                    <a:pt x="26" y="120"/>
                  </a:cubicBezTo>
                  <a:cubicBezTo>
                    <a:pt x="124" y="120"/>
                    <a:pt x="124" y="120"/>
                    <a:pt x="124" y="120"/>
                  </a:cubicBezTo>
                  <a:cubicBezTo>
                    <a:pt x="124" y="22"/>
                    <a:pt x="124" y="22"/>
                    <a:pt x="124" y="22"/>
                  </a:cubicBezTo>
                  <a:cubicBezTo>
                    <a:pt x="139" y="22"/>
                    <a:pt x="139" y="22"/>
                    <a:pt x="139" y="22"/>
                  </a:cubicBezTo>
                  <a:cubicBezTo>
                    <a:pt x="145" y="22"/>
                    <a:pt x="150" y="17"/>
                    <a:pt x="150" y="11"/>
                  </a:cubicBezTo>
                  <a:close/>
                  <a:moveTo>
                    <a:pt x="150" y="11"/>
                  </a:moveTo>
                  <a:cubicBezTo>
                    <a:pt x="150" y="11"/>
                    <a:pt x="150" y="11"/>
                    <a:pt x="150" y="11"/>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46" name="Freeform 12"/>
            <p:cNvSpPr>
              <a:spLocks noEditPoints="1"/>
            </p:cNvSpPr>
            <p:nvPr/>
          </p:nvSpPr>
          <p:spPr bwMode="auto">
            <a:xfrm>
              <a:off x="3071813" y="3733800"/>
              <a:ext cx="206375" cy="153987"/>
            </a:xfrm>
            <a:custGeom>
              <a:avLst/>
              <a:gdLst/>
              <a:ahLst/>
              <a:cxnLst>
                <a:cxn ang="0">
                  <a:pos x="8" y="77"/>
                </a:cxn>
                <a:cxn ang="0">
                  <a:pos x="11" y="77"/>
                </a:cxn>
                <a:cxn ang="0">
                  <a:pos x="4" y="93"/>
                </a:cxn>
                <a:cxn ang="0">
                  <a:pos x="23" y="77"/>
                </a:cxn>
                <a:cxn ang="0">
                  <a:pos x="41" y="77"/>
                </a:cxn>
                <a:cxn ang="0">
                  <a:pos x="41" y="69"/>
                </a:cxn>
                <a:cxn ang="0">
                  <a:pos x="50" y="61"/>
                </a:cxn>
                <a:cxn ang="0">
                  <a:pos x="124" y="61"/>
                </a:cxn>
                <a:cxn ang="0">
                  <a:pos x="124" y="8"/>
                </a:cxn>
                <a:cxn ang="0">
                  <a:pos x="116" y="0"/>
                </a:cxn>
                <a:cxn ang="0">
                  <a:pos x="8" y="0"/>
                </a:cxn>
                <a:cxn ang="0">
                  <a:pos x="0" y="8"/>
                </a:cxn>
                <a:cxn ang="0">
                  <a:pos x="0" y="69"/>
                </a:cxn>
                <a:cxn ang="0">
                  <a:pos x="8" y="77"/>
                </a:cxn>
                <a:cxn ang="0">
                  <a:pos x="87" y="27"/>
                </a:cxn>
                <a:cxn ang="0">
                  <a:pos x="95" y="35"/>
                </a:cxn>
                <a:cxn ang="0">
                  <a:pos x="87" y="43"/>
                </a:cxn>
                <a:cxn ang="0">
                  <a:pos x="79" y="35"/>
                </a:cxn>
                <a:cxn ang="0">
                  <a:pos x="87" y="27"/>
                </a:cxn>
                <a:cxn ang="0">
                  <a:pos x="62" y="27"/>
                </a:cxn>
                <a:cxn ang="0">
                  <a:pos x="70" y="35"/>
                </a:cxn>
                <a:cxn ang="0">
                  <a:pos x="62" y="43"/>
                </a:cxn>
                <a:cxn ang="0">
                  <a:pos x="54" y="35"/>
                </a:cxn>
                <a:cxn ang="0">
                  <a:pos x="62" y="27"/>
                </a:cxn>
                <a:cxn ang="0">
                  <a:pos x="36" y="27"/>
                </a:cxn>
                <a:cxn ang="0">
                  <a:pos x="44" y="35"/>
                </a:cxn>
                <a:cxn ang="0">
                  <a:pos x="36" y="43"/>
                </a:cxn>
                <a:cxn ang="0">
                  <a:pos x="28" y="35"/>
                </a:cxn>
                <a:cxn ang="0">
                  <a:pos x="36" y="27"/>
                </a:cxn>
                <a:cxn ang="0">
                  <a:pos x="36" y="27"/>
                </a:cxn>
                <a:cxn ang="0">
                  <a:pos x="36" y="27"/>
                </a:cxn>
              </a:cxnLst>
              <a:rect l="0" t="0" r="r" b="b"/>
              <a:pathLst>
                <a:path w="124" h="93">
                  <a:moveTo>
                    <a:pt x="8" y="77"/>
                  </a:moveTo>
                  <a:cubicBezTo>
                    <a:pt x="11" y="77"/>
                    <a:pt x="11" y="77"/>
                    <a:pt x="11" y="77"/>
                  </a:cubicBezTo>
                  <a:cubicBezTo>
                    <a:pt x="4" y="93"/>
                    <a:pt x="4" y="93"/>
                    <a:pt x="4" y="93"/>
                  </a:cubicBezTo>
                  <a:cubicBezTo>
                    <a:pt x="23" y="77"/>
                    <a:pt x="23" y="77"/>
                    <a:pt x="23" y="77"/>
                  </a:cubicBezTo>
                  <a:cubicBezTo>
                    <a:pt x="41" y="77"/>
                    <a:pt x="41" y="77"/>
                    <a:pt x="41" y="77"/>
                  </a:cubicBezTo>
                  <a:cubicBezTo>
                    <a:pt x="41" y="69"/>
                    <a:pt x="41" y="69"/>
                    <a:pt x="41" y="69"/>
                  </a:cubicBezTo>
                  <a:cubicBezTo>
                    <a:pt x="41" y="65"/>
                    <a:pt x="45" y="61"/>
                    <a:pt x="50" y="61"/>
                  </a:cubicBezTo>
                  <a:cubicBezTo>
                    <a:pt x="124" y="61"/>
                    <a:pt x="124" y="61"/>
                    <a:pt x="124" y="61"/>
                  </a:cubicBezTo>
                  <a:cubicBezTo>
                    <a:pt x="124" y="8"/>
                    <a:pt x="124" y="8"/>
                    <a:pt x="124" y="8"/>
                  </a:cubicBezTo>
                  <a:cubicBezTo>
                    <a:pt x="124" y="4"/>
                    <a:pt x="120" y="0"/>
                    <a:pt x="116" y="0"/>
                  </a:cubicBezTo>
                  <a:cubicBezTo>
                    <a:pt x="8" y="0"/>
                    <a:pt x="8" y="0"/>
                    <a:pt x="8" y="0"/>
                  </a:cubicBezTo>
                  <a:cubicBezTo>
                    <a:pt x="3" y="0"/>
                    <a:pt x="0" y="4"/>
                    <a:pt x="0" y="8"/>
                  </a:cubicBezTo>
                  <a:cubicBezTo>
                    <a:pt x="0" y="69"/>
                    <a:pt x="0" y="69"/>
                    <a:pt x="0" y="69"/>
                  </a:cubicBezTo>
                  <a:cubicBezTo>
                    <a:pt x="0" y="73"/>
                    <a:pt x="3" y="77"/>
                    <a:pt x="8" y="77"/>
                  </a:cubicBezTo>
                  <a:close/>
                  <a:moveTo>
                    <a:pt x="87" y="27"/>
                  </a:moveTo>
                  <a:cubicBezTo>
                    <a:pt x="92" y="27"/>
                    <a:pt x="95" y="31"/>
                    <a:pt x="95" y="35"/>
                  </a:cubicBezTo>
                  <a:cubicBezTo>
                    <a:pt x="95" y="40"/>
                    <a:pt x="92" y="43"/>
                    <a:pt x="87" y="43"/>
                  </a:cubicBezTo>
                  <a:cubicBezTo>
                    <a:pt x="83" y="43"/>
                    <a:pt x="79" y="40"/>
                    <a:pt x="79" y="35"/>
                  </a:cubicBezTo>
                  <a:cubicBezTo>
                    <a:pt x="79" y="31"/>
                    <a:pt x="83" y="27"/>
                    <a:pt x="87" y="27"/>
                  </a:cubicBezTo>
                  <a:close/>
                  <a:moveTo>
                    <a:pt x="62" y="27"/>
                  </a:moveTo>
                  <a:cubicBezTo>
                    <a:pt x="67" y="27"/>
                    <a:pt x="70" y="31"/>
                    <a:pt x="70" y="35"/>
                  </a:cubicBezTo>
                  <a:cubicBezTo>
                    <a:pt x="70" y="40"/>
                    <a:pt x="67" y="43"/>
                    <a:pt x="62" y="43"/>
                  </a:cubicBezTo>
                  <a:cubicBezTo>
                    <a:pt x="58" y="43"/>
                    <a:pt x="54" y="40"/>
                    <a:pt x="54" y="35"/>
                  </a:cubicBezTo>
                  <a:cubicBezTo>
                    <a:pt x="54" y="31"/>
                    <a:pt x="58" y="27"/>
                    <a:pt x="62" y="27"/>
                  </a:cubicBezTo>
                  <a:close/>
                  <a:moveTo>
                    <a:pt x="36" y="27"/>
                  </a:moveTo>
                  <a:cubicBezTo>
                    <a:pt x="41" y="27"/>
                    <a:pt x="44" y="31"/>
                    <a:pt x="44" y="35"/>
                  </a:cubicBezTo>
                  <a:cubicBezTo>
                    <a:pt x="44" y="40"/>
                    <a:pt x="41" y="43"/>
                    <a:pt x="36" y="43"/>
                  </a:cubicBezTo>
                  <a:cubicBezTo>
                    <a:pt x="32" y="43"/>
                    <a:pt x="28" y="40"/>
                    <a:pt x="28" y="35"/>
                  </a:cubicBezTo>
                  <a:cubicBezTo>
                    <a:pt x="28" y="31"/>
                    <a:pt x="32" y="27"/>
                    <a:pt x="36" y="27"/>
                  </a:cubicBezTo>
                  <a:close/>
                  <a:moveTo>
                    <a:pt x="36" y="27"/>
                  </a:moveTo>
                  <a:cubicBezTo>
                    <a:pt x="36" y="27"/>
                    <a:pt x="36" y="27"/>
                    <a:pt x="36" y="27"/>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47" name="Freeform 13"/>
            <p:cNvSpPr>
              <a:spLocks noEditPoints="1"/>
            </p:cNvSpPr>
            <p:nvPr/>
          </p:nvSpPr>
          <p:spPr bwMode="auto">
            <a:xfrm>
              <a:off x="3149600" y="3844925"/>
              <a:ext cx="207963" cy="155575"/>
            </a:xfrm>
            <a:custGeom>
              <a:avLst/>
              <a:gdLst/>
              <a:ahLst/>
              <a:cxnLst>
                <a:cxn ang="0">
                  <a:pos x="0" y="9"/>
                </a:cxn>
                <a:cxn ang="0">
                  <a:pos x="0" y="69"/>
                </a:cxn>
                <a:cxn ang="0">
                  <a:pos x="9" y="77"/>
                </a:cxn>
                <a:cxn ang="0">
                  <a:pos x="102" y="77"/>
                </a:cxn>
                <a:cxn ang="0">
                  <a:pos x="120" y="93"/>
                </a:cxn>
                <a:cxn ang="0">
                  <a:pos x="114" y="77"/>
                </a:cxn>
                <a:cxn ang="0">
                  <a:pos x="116" y="77"/>
                </a:cxn>
                <a:cxn ang="0">
                  <a:pos x="125" y="69"/>
                </a:cxn>
                <a:cxn ang="0">
                  <a:pos x="125" y="9"/>
                </a:cxn>
                <a:cxn ang="0">
                  <a:pos x="116" y="0"/>
                </a:cxn>
                <a:cxn ang="0">
                  <a:pos x="9" y="0"/>
                </a:cxn>
                <a:cxn ang="0">
                  <a:pos x="0" y="9"/>
                </a:cxn>
                <a:cxn ang="0">
                  <a:pos x="88" y="29"/>
                </a:cxn>
                <a:cxn ang="0">
                  <a:pos x="96" y="37"/>
                </a:cxn>
                <a:cxn ang="0">
                  <a:pos x="88" y="45"/>
                </a:cxn>
                <a:cxn ang="0">
                  <a:pos x="80" y="37"/>
                </a:cxn>
                <a:cxn ang="0">
                  <a:pos x="88" y="29"/>
                </a:cxn>
                <a:cxn ang="0">
                  <a:pos x="63" y="29"/>
                </a:cxn>
                <a:cxn ang="0">
                  <a:pos x="71" y="37"/>
                </a:cxn>
                <a:cxn ang="0">
                  <a:pos x="63" y="45"/>
                </a:cxn>
                <a:cxn ang="0">
                  <a:pos x="55" y="37"/>
                </a:cxn>
                <a:cxn ang="0">
                  <a:pos x="63" y="29"/>
                </a:cxn>
                <a:cxn ang="0">
                  <a:pos x="37" y="29"/>
                </a:cxn>
                <a:cxn ang="0">
                  <a:pos x="45" y="37"/>
                </a:cxn>
                <a:cxn ang="0">
                  <a:pos x="37" y="45"/>
                </a:cxn>
                <a:cxn ang="0">
                  <a:pos x="29" y="37"/>
                </a:cxn>
                <a:cxn ang="0">
                  <a:pos x="37" y="29"/>
                </a:cxn>
                <a:cxn ang="0">
                  <a:pos x="37" y="29"/>
                </a:cxn>
                <a:cxn ang="0">
                  <a:pos x="37" y="29"/>
                </a:cxn>
              </a:cxnLst>
              <a:rect l="0" t="0" r="r" b="b"/>
              <a:pathLst>
                <a:path w="125" h="93">
                  <a:moveTo>
                    <a:pt x="0" y="9"/>
                  </a:moveTo>
                  <a:cubicBezTo>
                    <a:pt x="0" y="69"/>
                    <a:pt x="0" y="69"/>
                    <a:pt x="0" y="69"/>
                  </a:cubicBezTo>
                  <a:cubicBezTo>
                    <a:pt x="0" y="74"/>
                    <a:pt x="4" y="77"/>
                    <a:pt x="9" y="77"/>
                  </a:cubicBezTo>
                  <a:cubicBezTo>
                    <a:pt x="102" y="77"/>
                    <a:pt x="102" y="77"/>
                    <a:pt x="102" y="77"/>
                  </a:cubicBezTo>
                  <a:cubicBezTo>
                    <a:pt x="120" y="93"/>
                    <a:pt x="120" y="93"/>
                    <a:pt x="120" y="93"/>
                  </a:cubicBezTo>
                  <a:cubicBezTo>
                    <a:pt x="114" y="77"/>
                    <a:pt x="114" y="77"/>
                    <a:pt x="114" y="77"/>
                  </a:cubicBezTo>
                  <a:cubicBezTo>
                    <a:pt x="116" y="77"/>
                    <a:pt x="116" y="77"/>
                    <a:pt x="116" y="77"/>
                  </a:cubicBezTo>
                  <a:cubicBezTo>
                    <a:pt x="121" y="77"/>
                    <a:pt x="125" y="74"/>
                    <a:pt x="125" y="69"/>
                  </a:cubicBezTo>
                  <a:cubicBezTo>
                    <a:pt x="125" y="9"/>
                    <a:pt x="125" y="9"/>
                    <a:pt x="125" y="9"/>
                  </a:cubicBezTo>
                  <a:cubicBezTo>
                    <a:pt x="125" y="4"/>
                    <a:pt x="121" y="0"/>
                    <a:pt x="116" y="0"/>
                  </a:cubicBezTo>
                  <a:cubicBezTo>
                    <a:pt x="9" y="0"/>
                    <a:pt x="9" y="0"/>
                    <a:pt x="9" y="0"/>
                  </a:cubicBezTo>
                  <a:cubicBezTo>
                    <a:pt x="4" y="0"/>
                    <a:pt x="0" y="4"/>
                    <a:pt x="0" y="9"/>
                  </a:cubicBezTo>
                  <a:close/>
                  <a:moveTo>
                    <a:pt x="88" y="29"/>
                  </a:moveTo>
                  <a:cubicBezTo>
                    <a:pt x="93" y="29"/>
                    <a:pt x="96" y="33"/>
                    <a:pt x="96" y="37"/>
                  </a:cubicBezTo>
                  <a:cubicBezTo>
                    <a:pt x="96" y="41"/>
                    <a:pt x="93" y="45"/>
                    <a:pt x="88" y="45"/>
                  </a:cubicBezTo>
                  <a:cubicBezTo>
                    <a:pt x="84" y="45"/>
                    <a:pt x="80" y="41"/>
                    <a:pt x="80" y="37"/>
                  </a:cubicBezTo>
                  <a:cubicBezTo>
                    <a:pt x="80" y="33"/>
                    <a:pt x="84" y="29"/>
                    <a:pt x="88" y="29"/>
                  </a:cubicBezTo>
                  <a:close/>
                  <a:moveTo>
                    <a:pt x="63" y="29"/>
                  </a:moveTo>
                  <a:cubicBezTo>
                    <a:pt x="67" y="29"/>
                    <a:pt x="71" y="33"/>
                    <a:pt x="71" y="37"/>
                  </a:cubicBezTo>
                  <a:cubicBezTo>
                    <a:pt x="71" y="41"/>
                    <a:pt x="67" y="45"/>
                    <a:pt x="63" y="45"/>
                  </a:cubicBezTo>
                  <a:cubicBezTo>
                    <a:pt x="59" y="45"/>
                    <a:pt x="55" y="41"/>
                    <a:pt x="55" y="37"/>
                  </a:cubicBezTo>
                  <a:cubicBezTo>
                    <a:pt x="55" y="33"/>
                    <a:pt x="59" y="29"/>
                    <a:pt x="63" y="29"/>
                  </a:cubicBezTo>
                  <a:close/>
                  <a:moveTo>
                    <a:pt x="37" y="29"/>
                  </a:moveTo>
                  <a:cubicBezTo>
                    <a:pt x="41" y="29"/>
                    <a:pt x="45" y="33"/>
                    <a:pt x="45" y="37"/>
                  </a:cubicBezTo>
                  <a:cubicBezTo>
                    <a:pt x="45" y="41"/>
                    <a:pt x="41" y="45"/>
                    <a:pt x="37" y="45"/>
                  </a:cubicBezTo>
                  <a:cubicBezTo>
                    <a:pt x="32" y="45"/>
                    <a:pt x="29" y="41"/>
                    <a:pt x="29" y="37"/>
                  </a:cubicBezTo>
                  <a:cubicBezTo>
                    <a:pt x="29" y="33"/>
                    <a:pt x="32" y="29"/>
                    <a:pt x="37" y="29"/>
                  </a:cubicBezTo>
                  <a:close/>
                  <a:moveTo>
                    <a:pt x="37" y="29"/>
                  </a:moveTo>
                  <a:cubicBezTo>
                    <a:pt x="37" y="29"/>
                    <a:pt x="37" y="29"/>
                    <a:pt x="37" y="29"/>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grpSp>
      <p:sp>
        <p:nvSpPr>
          <p:cNvPr id="48" name="Freeform 14"/>
          <p:cNvSpPr>
            <a:spLocks noEditPoints="1"/>
          </p:cNvSpPr>
          <p:nvPr/>
        </p:nvSpPr>
        <p:spPr bwMode="auto">
          <a:xfrm>
            <a:off x="933450" y="2379663"/>
            <a:ext cx="409575" cy="401637"/>
          </a:xfrm>
          <a:custGeom>
            <a:avLst/>
            <a:gdLst/>
            <a:ahLst/>
            <a:cxnLst>
              <a:cxn ang="0">
                <a:pos x="227" y="103"/>
              </a:cxn>
              <a:cxn ang="0">
                <a:pos x="245" y="135"/>
              </a:cxn>
              <a:cxn ang="0">
                <a:pos x="192" y="114"/>
              </a:cxn>
              <a:cxn ang="0">
                <a:pos x="176" y="116"/>
              </a:cxn>
              <a:cxn ang="0">
                <a:pos x="104" y="58"/>
              </a:cxn>
              <a:cxn ang="0">
                <a:pos x="176" y="0"/>
              </a:cxn>
              <a:cxn ang="0">
                <a:pos x="256" y="58"/>
              </a:cxn>
              <a:cxn ang="0">
                <a:pos x="227" y="103"/>
              </a:cxn>
              <a:cxn ang="0">
                <a:pos x="89" y="64"/>
              </a:cxn>
              <a:cxn ang="0">
                <a:pos x="170" y="132"/>
              </a:cxn>
              <a:cxn ang="0">
                <a:pos x="186" y="130"/>
              </a:cxn>
              <a:cxn ang="0">
                <a:pos x="186" y="130"/>
              </a:cxn>
              <a:cxn ang="0">
                <a:pos x="188" y="130"/>
              </a:cxn>
              <a:cxn ang="0">
                <a:pos x="229" y="147"/>
              </a:cxn>
              <a:cxn ang="0">
                <a:pos x="122" y="215"/>
              </a:cxn>
              <a:cxn ang="0">
                <a:pos x="98" y="211"/>
              </a:cxn>
              <a:cxn ang="0">
                <a:pos x="16" y="244"/>
              </a:cxn>
              <a:cxn ang="0">
                <a:pos x="44" y="195"/>
              </a:cxn>
              <a:cxn ang="0">
                <a:pos x="0" y="126"/>
              </a:cxn>
              <a:cxn ang="0">
                <a:pos x="93" y="40"/>
              </a:cxn>
              <a:cxn ang="0">
                <a:pos x="89" y="64"/>
              </a:cxn>
            </a:cxnLst>
            <a:rect l="0" t="0" r="r" b="b"/>
            <a:pathLst>
              <a:path w="256" h="251">
                <a:moveTo>
                  <a:pt x="227" y="103"/>
                </a:moveTo>
                <a:cubicBezTo>
                  <a:pt x="223" y="106"/>
                  <a:pt x="222" y="124"/>
                  <a:pt x="245" y="135"/>
                </a:cubicBezTo>
                <a:cubicBezTo>
                  <a:pt x="245" y="135"/>
                  <a:pt x="213" y="140"/>
                  <a:pt x="192" y="114"/>
                </a:cubicBezTo>
                <a:cubicBezTo>
                  <a:pt x="187" y="114"/>
                  <a:pt x="181" y="116"/>
                  <a:pt x="176" y="116"/>
                </a:cubicBezTo>
                <a:cubicBezTo>
                  <a:pt x="131" y="116"/>
                  <a:pt x="104" y="90"/>
                  <a:pt x="104" y="58"/>
                </a:cubicBezTo>
                <a:cubicBezTo>
                  <a:pt x="104" y="26"/>
                  <a:pt x="131" y="0"/>
                  <a:pt x="176" y="0"/>
                </a:cubicBezTo>
                <a:cubicBezTo>
                  <a:pt x="221" y="0"/>
                  <a:pt x="256" y="26"/>
                  <a:pt x="256" y="58"/>
                </a:cubicBezTo>
                <a:cubicBezTo>
                  <a:pt x="256" y="76"/>
                  <a:pt x="245" y="93"/>
                  <a:pt x="227" y="103"/>
                </a:cubicBezTo>
                <a:moveTo>
                  <a:pt x="89" y="64"/>
                </a:moveTo>
                <a:cubicBezTo>
                  <a:pt x="91" y="99"/>
                  <a:pt x="122" y="129"/>
                  <a:pt x="170" y="132"/>
                </a:cubicBezTo>
                <a:cubicBezTo>
                  <a:pt x="176" y="133"/>
                  <a:pt x="181" y="131"/>
                  <a:pt x="186" y="130"/>
                </a:cubicBezTo>
                <a:cubicBezTo>
                  <a:pt x="186" y="130"/>
                  <a:pt x="186" y="130"/>
                  <a:pt x="186" y="130"/>
                </a:cubicBezTo>
                <a:cubicBezTo>
                  <a:pt x="188" y="130"/>
                  <a:pt x="188" y="130"/>
                  <a:pt x="188" y="130"/>
                </a:cubicBezTo>
                <a:cubicBezTo>
                  <a:pt x="202" y="144"/>
                  <a:pt x="219" y="147"/>
                  <a:pt x="229" y="147"/>
                </a:cubicBezTo>
                <a:cubicBezTo>
                  <a:pt x="219" y="186"/>
                  <a:pt x="180" y="215"/>
                  <a:pt x="122" y="215"/>
                </a:cubicBezTo>
                <a:cubicBezTo>
                  <a:pt x="114" y="215"/>
                  <a:pt x="106" y="212"/>
                  <a:pt x="98" y="211"/>
                </a:cubicBezTo>
                <a:cubicBezTo>
                  <a:pt x="66" y="251"/>
                  <a:pt x="16" y="244"/>
                  <a:pt x="16" y="244"/>
                </a:cubicBezTo>
                <a:cubicBezTo>
                  <a:pt x="51" y="227"/>
                  <a:pt x="51" y="199"/>
                  <a:pt x="44" y="195"/>
                </a:cubicBezTo>
                <a:cubicBezTo>
                  <a:pt x="17" y="179"/>
                  <a:pt x="0" y="154"/>
                  <a:pt x="0" y="126"/>
                </a:cubicBezTo>
                <a:cubicBezTo>
                  <a:pt x="0" y="84"/>
                  <a:pt x="39" y="49"/>
                  <a:pt x="93" y="40"/>
                </a:cubicBezTo>
                <a:cubicBezTo>
                  <a:pt x="90" y="47"/>
                  <a:pt x="89" y="55"/>
                  <a:pt x="89" y="64"/>
                </a:cubicBezTo>
              </a:path>
            </a:pathLst>
          </a:custGeom>
          <a:solidFill>
            <a:schemeClr val="tx1">
              <a:lumMod val="65000"/>
              <a:lumOff val="35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spTree>
    <p:extLst>
      <p:ext uri="{BB962C8B-B14F-4D97-AF65-F5344CB8AC3E}">
        <p14:creationId xmlns:p14="http://schemas.microsoft.com/office/powerpoint/2010/main" val="14194278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8150"/>
            <a:ext cx="7488238" cy="560388"/>
          </a:xfrm>
        </p:spPr>
        <p:txBody>
          <a:bodyPr/>
          <a:lstStyle/>
          <a:p>
            <a:pPr>
              <a:defRPr/>
            </a:pPr>
            <a:r>
              <a:rPr lang="lt-LT" dirty="0" smtClean="0"/>
              <a:t>Aprašo nuostatos dėl valstybės pagalbos teikimo (I)</a:t>
            </a:r>
            <a:endParaRPr lang="en-US" sz="1400" dirty="0"/>
          </a:p>
        </p:txBody>
      </p:sp>
      <p:sp>
        <p:nvSpPr>
          <p:cNvPr id="38918"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7" name="Rectangle 6"/>
          <p:cNvSpPr/>
          <p:nvPr/>
        </p:nvSpPr>
        <p:spPr>
          <a:xfrm>
            <a:off x="1219200" y="998538"/>
            <a:ext cx="6629400" cy="312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dirty="0">
                <a:ln w="0"/>
                <a:solidFill>
                  <a:schemeClr val="tx1"/>
                </a:solidFill>
                <a:effectLst>
                  <a:outerShdw blurRad="38100" dist="19050" dir="2700000" algn="tl" rotWithShape="0">
                    <a:schemeClr val="dk1">
                      <a:alpha val="40000"/>
                    </a:schemeClr>
                  </a:outerShdw>
                </a:effectLst>
              </a:rPr>
              <a:t>35.1. Mokslo ir studijų institucija ar universiteto ligoninė pagal šį Aprašą nelaikoma valstybės pagalbos </a:t>
            </a:r>
            <a:r>
              <a:rPr lang="lt-LT" dirty="0" smtClean="0">
                <a:ln w="0"/>
                <a:solidFill>
                  <a:schemeClr val="tx1"/>
                </a:solidFill>
                <a:effectLst>
                  <a:outerShdw blurRad="38100" dist="19050" dir="2700000" algn="tl" rotWithShape="0">
                    <a:schemeClr val="dk1">
                      <a:alpha val="40000"/>
                    </a:schemeClr>
                  </a:outerShdw>
                </a:effectLst>
              </a:rPr>
              <a:t>gavėja kai:</a:t>
            </a:r>
          </a:p>
          <a:p>
            <a:endParaRPr lang="lt-LT" dirty="0" smtClean="0">
              <a:ln w="0"/>
              <a:solidFill>
                <a:schemeClr val="tx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lt-LT" dirty="0" smtClean="0">
                <a:solidFill>
                  <a:schemeClr val="tx1"/>
                </a:solidFill>
              </a:rPr>
              <a:t>projekte </a:t>
            </a:r>
            <a:r>
              <a:rPr lang="lt-LT" dirty="0">
                <a:solidFill>
                  <a:schemeClr val="tx1"/>
                </a:solidFill>
              </a:rPr>
              <a:t>dalyvauja vykdydama neekonominę </a:t>
            </a:r>
            <a:r>
              <a:rPr lang="lt-LT" dirty="0" smtClean="0">
                <a:solidFill>
                  <a:schemeClr val="tx1"/>
                </a:solidFill>
              </a:rPr>
              <a:t>veiklą ir veiklos pelną </a:t>
            </a:r>
            <a:r>
              <a:rPr lang="lt-LT" dirty="0">
                <a:solidFill>
                  <a:schemeClr val="tx1"/>
                </a:solidFill>
              </a:rPr>
              <a:t>reinvestuoja į MTEP </a:t>
            </a:r>
            <a:r>
              <a:rPr lang="lt-LT" dirty="0" smtClean="0">
                <a:solidFill>
                  <a:schemeClr val="tx1"/>
                </a:solidFill>
              </a:rPr>
              <a:t>veiklą</a:t>
            </a:r>
            <a:r>
              <a:rPr lang="lt-LT" dirty="0">
                <a:solidFill>
                  <a:schemeClr val="tx1"/>
                </a:solidFill>
              </a:rPr>
              <a:t> </a:t>
            </a:r>
            <a:r>
              <a:rPr lang="lt-LT" dirty="0" smtClean="0">
                <a:solidFill>
                  <a:schemeClr val="bg2">
                    <a:lumMod val="75000"/>
                  </a:schemeClr>
                </a:solidFill>
              </a:rPr>
              <a:t>(</a:t>
            </a:r>
            <a:r>
              <a:rPr lang="lt-LT" i="1" dirty="0" smtClean="0">
                <a:solidFill>
                  <a:schemeClr val="bg2">
                    <a:lumMod val="75000"/>
                  </a:schemeClr>
                </a:solidFill>
              </a:rPr>
              <a:t>kai pajamos gaunamos iš žinių perdavimo veiklos</a:t>
            </a:r>
            <a:r>
              <a:rPr lang="lt-LT" dirty="0" smtClean="0">
                <a:solidFill>
                  <a:schemeClr val="bg2">
                    <a:lumMod val="75000"/>
                  </a:schemeClr>
                </a:solidFill>
              </a:rPr>
              <a:t>);</a:t>
            </a:r>
            <a:r>
              <a:rPr lang="lt-LT" dirty="0" smtClean="0">
                <a:solidFill>
                  <a:schemeClr val="tx1"/>
                </a:solidFill>
              </a:rPr>
              <a:t>	</a:t>
            </a:r>
          </a:p>
          <a:p>
            <a:endParaRPr lang="lt-LT" dirty="0" smtClean="0">
              <a:solidFill>
                <a:schemeClr val="tx1"/>
              </a:solidFill>
            </a:endParaRPr>
          </a:p>
          <a:p>
            <a:pPr marL="285750" indent="-285750">
              <a:buFont typeface="Arial" panose="020B0604020202020204" pitchFamily="34" charset="0"/>
              <a:buChar char="•"/>
            </a:pPr>
            <a:r>
              <a:rPr lang="lt-LT" dirty="0">
                <a:solidFill>
                  <a:schemeClr val="tx1"/>
                </a:solidFill>
              </a:rPr>
              <a:t>projekte vykdo ir nepriklausomus </a:t>
            </a:r>
            <a:r>
              <a:rPr lang="lt-LT" dirty="0" smtClean="0">
                <a:solidFill>
                  <a:schemeClr val="tx1"/>
                </a:solidFill>
              </a:rPr>
              <a:t>MTEP - </a:t>
            </a:r>
            <a:r>
              <a:rPr lang="lt-LT" dirty="0">
                <a:solidFill>
                  <a:schemeClr val="tx1"/>
                </a:solidFill>
              </a:rPr>
              <a:t>nepriklausomais moksliniai tyrimai gali būti laikomi tik tada, jei jie netenkina specifinių konkrečios įmonės </a:t>
            </a:r>
            <a:r>
              <a:rPr lang="lt-LT" dirty="0" smtClean="0">
                <a:solidFill>
                  <a:schemeClr val="tx1"/>
                </a:solidFill>
              </a:rPr>
              <a:t>poreikių.</a:t>
            </a:r>
            <a:endParaRPr lang="lt-LT" dirty="0">
              <a:solidFill>
                <a:schemeClr val="tx1"/>
              </a:solidFill>
            </a:endParaRPr>
          </a:p>
          <a:p>
            <a:pPr marL="285750" indent="-285750">
              <a:buFont typeface="Arial" panose="020B0604020202020204" pitchFamily="34" charset="0"/>
              <a:buChar char="•"/>
            </a:pPr>
            <a:endParaRPr lang="lt-LT" dirty="0" smtClean="0">
              <a:solidFill>
                <a:schemeClr val="tx1"/>
              </a:solidFill>
            </a:endParaRPr>
          </a:p>
          <a:p>
            <a:pPr marL="285750" indent="-285750" algn="ctr">
              <a:buFont typeface="Arial" panose="020B0604020202020204" pitchFamily="34" charset="0"/>
              <a:buChar char="•"/>
            </a:pPr>
            <a:endParaRPr lang="lt-LT" dirty="0">
              <a:solidFill>
                <a:schemeClr val="tx1"/>
              </a:solidFill>
            </a:endParaRPr>
          </a:p>
        </p:txBody>
      </p:sp>
    </p:spTree>
    <p:extLst>
      <p:ext uri="{BB962C8B-B14F-4D97-AF65-F5344CB8AC3E}">
        <p14:creationId xmlns:p14="http://schemas.microsoft.com/office/powerpoint/2010/main" val="5938949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338138"/>
            <a:ext cx="8367713" cy="355600"/>
          </a:xfrm>
        </p:spPr>
        <p:txBody>
          <a:bodyPr/>
          <a:lstStyle/>
          <a:p>
            <a:pPr>
              <a:defRPr/>
            </a:pPr>
            <a:r>
              <a:rPr lang="lt-LT" dirty="0" smtClean="0"/>
              <a:t>Apie ką šiandien kalbėsime?</a:t>
            </a:r>
            <a:endParaRPr lang="en-US" dirty="0"/>
          </a:p>
        </p:txBody>
      </p:sp>
      <p:sp>
        <p:nvSpPr>
          <p:cNvPr id="24" name="Rectangle 23"/>
          <p:cNvSpPr>
            <a:spLocks noChangeArrowheads="1"/>
          </p:cNvSpPr>
          <p:nvPr/>
        </p:nvSpPr>
        <p:spPr bwMode="auto">
          <a:xfrm>
            <a:off x="465138" y="2192338"/>
            <a:ext cx="1778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lt-LT" altLang="lt-LT" sz="1200">
                <a:solidFill>
                  <a:schemeClr val="bg1"/>
                </a:solidFill>
              </a:rPr>
              <a:t>Aptarsime gaires/dokumentus, kurie yra svarbūs paraiškos turiniui ir jos pildymui </a:t>
            </a:r>
          </a:p>
        </p:txBody>
      </p:sp>
      <p:grpSp>
        <p:nvGrpSpPr>
          <p:cNvPr id="39" name="Group 38"/>
          <p:cNvGrpSpPr>
            <a:grpSpLocks/>
          </p:cNvGrpSpPr>
          <p:nvPr/>
        </p:nvGrpSpPr>
        <p:grpSpPr bwMode="auto">
          <a:xfrm>
            <a:off x="4495800" y="1252538"/>
            <a:ext cx="2733112" cy="2081212"/>
            <a:chOff x="393403" y="2115725"/>
            <a:chExt cx="1920240" cy="2177637"/>
          </a:xfrm>
        </p:grpSpPr>
        <p:sp>
          <p:nvSpPr>
            <p:cNvPr id="42" name="Isosceles Triangle 41"/>
            <p:cNvSpPr/>
            <p:nvPr/>
          </p:nvSpPr>
          <p:spPr>
            <a:xfrm rot="10800000">
              <a:off x="1162928" y="3964811"/>
              <a:ext cx="381189" cy="3285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ounded Rectangle 42"/>
            <p:cNvSpPr/>
            <p:nvPr/>
          </p:nvSpPr>
          <p:spPr>
            <a:xfrm>
              <a:off x="393403" y="2115725"/>
              <a:ext cx="1920240" cy="1961445"/>
            </a:xfrm>
            <a:prstGeom prst="roundRect">
              <a:avLst>
                <a:gd name="adj" fmla="val 1140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0" name="Rounded Rectangle 39"/>
          <p:cNvSpPr/>
          <p:nvPr/>
        </p:nvSpPr>
        <p:spPr>
          <a:xfrm>
            <a:off x="4724400" y="1380502"/>
            <a:ext cx="2286000" cy="429248"/>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2">
                    <a:lumMod val="75000"/>
                    <a:lumOff val="25000"/>
                  </a:schemeClr>
                </a:solidFill>
              </a:rPr>
              <a:t>P</a:t>
            </a:r>
            <a:r>
              <a:rPr lang="lt-LT" sz="1200" b="1" dirty="0">
                <a:solidFill>
                  <a:schemeClr val="tx2">
                    <a:lumMod val="75000"/>
                    <a:lumOff val="25000"/>
                  </a:schemeClr>
                </a:solidFill>
              </a:rPr>
              <a:t>ARAIŠKOS PILDYMAS</a:t>
            </a:r>
            <a:endParaRPr lang="en-US" sz="1200" b="1" dirty="0">
              <a:solidFill>
                <a:schemeClr val="tx2">
                  <a:lumMod val="75000"/>
                  <a:lumOff val="25000"/>
                </a:schemeClr>
              </a:solidFill>
            </a:endParaRPr>
          </a:p>
        </p:txBody>
      </p:sp>
      <p:sp>
        <p:nvSpPr>
          <p:cNvPr id="41" name="Rectangle 40"/>
          <p:cNvSpPr>
            <a:spLocks noChangeArrowheads="1"/>
          </p:cNvSpPr>
          <p:nvPr/>
        </p:nvSpPr>
        <p:spPr bwMode="auto">
          <a:xfrm>
            <a:off x="4973638" y="1944688"/>
            <a:ext cx="177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lt-LT" altLang="lt-LT" sz="1200" dirty="0">
                <a:solidFill>
                  <a:schemeClr val="bg1"/>
                </a:solidFill>
              </a:rPr>
              <a:t>Aptarsime reikalavimus paraiškos </a:t>
            </a:r>
            <a:r>
              <a:rPr lang="lt-LT" altLang="lt-LT" sz="1200" dirty="0" smtClean="0">
                <a:solidFill>
                  <a:schemeClr val="bg1"/>
                </a:solidFill>
              </a:rPr>
              <a:t>turiniui</a:t>
            </a:r>
            <a:endParaRPr lang="lt-LT" altLang="lt-LT" sz="1000" dirty="0">
              <a:solidFill>
                <a:schemeClr val="bg1"/>
              </a:solidFill>
            </a:endParaRPr>
          </a:p>
        </p:txBody>
      </p:sp>
      <p:grpSp>
        <p:nvGrpSpPr>
          <p:cNvPr id="19" name="Group 18"/>
          <p:cNvGrpSpPr>
            <a:grpSpLocks/>
          </p:cNvGrpSpPr>
          <p:nvPr/>
        </p:nvGrpSpPr>
        <p:grpSpPr bwMode="auto">
          <a:xfrm>
            <a:off x="1143000" y="1252538"/>
            <a:ext cx="2692400" cy="2178050"/>
            <a:chOff x="393403" y="2115725"/>
            <a:chExt cx="1920240" cy="2177637"/>
          </a:xfrm>
        </p:grpSpPr>
        <p:sp>
          <p:nvSpPr>
            <p:cNvPr id="20" name="Isosceles Triangle 19"/>
            <p:cNvSpPr/>
            <p:nvPr/>
          </p:nvSpPr>
          <p:spPr>
            <a:xfrm rot="10800000">
              <a:off x="1163311" y="3964811"/>
              <a:ext cx="380425" cy="3285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ounded Rectangle 20"/>
            <p:cNvSpPr/>
            <p:nvPr/>
          </p:nvSpPr>
          <p:spPr>
            <a:xfrm>
              <a:off x="393403" y="2115725"/>
              <a:ext cx="1920240" cy="1847500"/>
            </a:xfrm>
            <a:prstGeom prst="roundRect">
              <a:avLst>
                <a:gd name="adj" fmla="val 114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Rounded Rectangle 25"/>
          <p:cNvSpPr/>
          <p:nvPr/>
        </p:nvSpPr>
        <p:spPr>
          <a:xfrm>
            <a:off x="1300827" y="1372394"/>
            <a:ext cx="2268538" cy="365125"/>
          </a:xfrm>
          <a:prstGeom prst="roundRect">
            <a:avLst>
              <a:gd name="adj" fmla="val 30556"/>
            </a:avLst>
          </a:prstGeom>
          <a:solidFill>
            <a:schemeClr val="bg2">
              <a:lumMod val="9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200" b="1" dirty="0">
                <a:solidFill>
                  <a:schemeClr val="tx2">
                    <a:lumMod val="75000"/>
                    <a:lumOff val="25000"/>
                  </a:schemeClr>
                </a:solidFill>
              </a:rPr>
              <a:t>APRAŠO REIKALAVIMAI</a:t>
            </a:r>
            <a:endParaRPr lang="en-US" sz="1200" b="1" dirty="0">
              <a:solidFill>
                <a:schemeClr val="tx2">
                  <a:lumMod val="75000"/>
                  <a:lumOff val="25000"/>
                </a:schemeClr>
              </a:solidFill>
            </a:endParaRPr>
          </a:p>
        </p:txBody>
      </p:sp>
      <p:sp>
        <p:nvSpPr>
          <p:cNvPr id="27" name="Rectangle 26"/>
          <p:cNvSpPr>
            <a:spLocks noChangeArrowheads="1"/>
          </p:cNvSpPr>
          <p:nvPr/>
        </p:nvSpPr>
        <p:spPr bwMode="auto">
          <a:xfrm>
            <a:off x="1447800" y="1920875"/>
            <a:ext cx="22891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lt-LT" altLang="lt-LT" sz="1200" dirty="0">
                <a:solidFill>
                  <a:schemeClr val="bg1"/>
                </a:solidFill>
              </a:rPr>
              <a:t>Aptarsime Apraše keliamus reikalavimus </a:t>
            </a:r>
            <a:r>
              <a:rPr lang="lt-LT" altLang="lt-LT" sz="1200" dirty="0" smtClean="0">
                <a:solidFill>
                  <a:schemeClr val="bg1"/>
                </a:solidFill>
              </a:rPr>
              <a:t>projektams, specialiuosius ir prioritetinius atrankos kriterijus, teikiamus dokumentus</a:t>
            </a:r>
            <a:endParaRPr lang="lt-LT" altLang="lt-LT" sz="1200" dirty="0">
              <a:solidFill>
                <a:schemeClr val="bg1"/>
              </a:solidFill>
            </a:endParaRPr>
          </a:p>
          <a:p>
            <a:pPr algn="ctr"/>
            <a:endParaRPr lang="lt-LT" altLang="lt-LT" sz="1000" dirty="0">
              <a:solidFill>
                <a:schemeClr val="bg1"/>
              </a:solidFill>
            </a:endParaRPr>
          </a:p>
        </p:txBody>
      </p:sp>
    </p:spTree>
    <p:extLst>
      <p:ext uri="{BB962C8B-B14F-4D97-AF65-F5344CB8AC3E}">
        <p14:creationId xmlns:p14="http://schemas.microsoft.com/office/powerpoint/2010/main" val="248538845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3350"/>
            <a:ext cx="7488238" cy="560388"/>
          </a:xfrm>
        </p:spPr>
        <p:txBody>
          <a:bodyPr/>
          <a:lstStyle/>
          <a:p>
            <a:pPr>
              <a:defRPr/>
            </a:pPr>
            <a:r>
              <a:rPr lang="lt-LT" dirty="0" smtClean="0"/>
              <a:t>Aprašo nuostatos dėl valstybės pagalbos teikimo (II)</a:t>
            </a:r>
            <a:endParaRPr lang="en-US" sz="1400" dirty="0"/>
          </a:p>
        </p:txBody>
      </p:sp>
      <p:sp>
        <p:nvSpPr>
          <p:cNvPr id="38918"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7" name="Rectangle 6"/>
          <p:cNvSpPr/>
          <p:nvPr/>
        </p:nvSpPr>
        <p:spPr>
          <a:xfrm>
            <a:off x="505619" y="1047750"/>
            <a:ext cx="8458200" cy="2392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mj-lt"/>
              </a:rPr>
              <a:t>35.2 </a:t>
            </a:r>
            <a:r>
              <a:rPr lang="lt-LT" dirty="0" smtClean="0">
                <a:solidFill>
                  <a:schemeClr val="tx1"/>
                </a:solidFill>
                <a:latin typeface="+mj-lt"/>
              </a:rPr>
              <a:t>Kai </a:t>
            </a:r>
            <a:r>
              <a:rPr lang="lt-LT" dirty="0">
                <a:solidFill>
                  <a:schemeClr val="tx1"/>
                </a:solidFill>
                <a:latin typeface="+mj-lt"/>
              </a:rPr>
              <a:t>projekto pareiškėjas vykdo projektą </a:t>
            </a:r>
            <a:r>
              <a:rPr lang="lt-LT" b="1" dirty="0">
                <a:solidFill>
                  <a:schemeClr val="tx1"/>
                </a:solidFill>
                <a:latin typeface="+mj-lt"/>
              </a:rPr>
              <a:t>kartu su </a:t>
            </a:r>
            <a:r>
              <a:rPr lang="lt-LT" b="1" dirty="0" smtClean="0">
                <a:solidFill>
                  <a:schemeClr val="tx1"/>
                </a:solidFill>
                <a:latin typeface="+mj-lt"/>
              </a:rPr>
              <a:t>partneriu </a:t>
            </a:r>
            <a:r>
              <a:rPr lang="lt-LT" dirty="0">
                <a:solidFill>
                  <a:schemeClr val="tx1"/>
                </a:solidFill>
                <a:latin typeface="+mj-lt"/>
              </a:rPr>
              <a:t>arba pareiškėjas ir (arba) partneris </a:t>
            </a:r>
            <a:r>
              <a:rPr lang="lt-LT" b="1" dirty="0">
                <a:solidFill>
                  <a:srgbClr val="FF0000"/>
                </a:solidFill>
                <a:latin typeface="+mj-lt"/>
              </a:rPr>
              <a:t>yra pasirašęs, sutartį su įmone dėl MTEP veiklos rezultato</a:t>
            </a:r>
            <a:r>
              <a:rPr lang="lt-LT" dirty="0">
                <a:solidFill>
                  <a:srgbClr val="FF0000"/>
                </a:solidFill>
                <a:latin typeface="+mj-lt"/>
              </a:rPr>
              <a:t>, </a:t>
            </a:r>
            <a:r>
              <a:rPr lang="lt-LT" b="1" dirty="0">
                <a:solidFill>
                  <a:srgbClr val="FF0000"/>
                </a:solidFill>
                <a:latin typeface="+mj-lt"/>
              </a:rPr>
              <a:t>kurį planuojama sukurti projekto įgyvendinimo metu, panaudojimo</a:t>
            </a:r>
            <a:r>
              <a:rPr lang="lt-LT" dirty="0">
                <a:solidFill>
                  <a:schemeClr val="tx1"/>
                </a:solidFill>
                <a:latin typeface="+mj-lt"/>
              </a:rPr>
              <a:t>, arba pareiškėjas ir (arba) partneris </a:t>
            </a:r>
            <a:r>
              <a:rPr lang="lt-LT" b="1" dirty="0">
                <a:solidFill>
                  <a:schemeClr val="tx1"/>
                </a:solidFill>
                <a:latin typeface="+mj-lt"/>
              </a:rPr>
              <a:t>ketina įsteigti naują žinioms imlią (atžalinę) įmonę (angl. </a:t>
            </a:r>
            <a:r>
              <a:rPr lang="lt-LT" b="1" i="1" dirty="0" err="1">
                <a:solidFill>
                  <a:schemeClr val="tx1"/>
                </a:solidFill>
                <a:latin typeface="+mj-lt"/>
              </a:rPr>
              <a:t>spin-off</a:t>
            </a:r>
            <a:r>
              <a:rPr lang="lt-LT" b="1" dirty="0">
                <a:solidFill>
                  <a:schemeClr val="tx1"/>
                </a:solidFill>
                <a:latin typeface="+mj-lt"/>
              </a:rPr>
              <a:t>)</a:t>
            </a:r>
            <a:r>
              <a:rPr lang="lt-LT" dirty="0">
                <a:solidFill>
                  <a:schemeClr val="tx1"/>
                </a:solidFill>
                <a:latin typeface="+mj-lt"/>
              </a:rPr>
              <a:t>, kurioje bus komerciškai panaudoti projekto metu sukurti MTEP veiklos rezultatai, pagal Aprašą gali būti </a:t>
            </a:r>
            <a:r>
              <a:rPr lang="lt-LT" b="1" dirty="0">
                <a:solidFill>
                  <a:schemeClr val="tx1"/>
                </a:solidFill>
                <a:latin typeface="+mj-lt"/>
              </a:rPr>
              <a:t>teikiama valstybės pagalba</a:t>
            </a:r>
            <a:endParaRPr lang="lt-LT" b="1" dirty="0" smtClean="0">
              <a:ln w="0"/>
              <a:solidFill>
                <a:schemeClr val="tx1"/>
              </a:solidFill>
              <a:effectLst>
                <a:outerShdw blurRad="38100" dist="19050" dir="2700000" algn="tl" rotWithShape="0">
                  <a:schemeClr val="dk1">
                    <a:alpha val="40000"/>
                  </a:schemeClr>
                </a:outerShdw>
              </a:effectLst>
              <a:latin typeface="+mj-lt"/>
            </a:endParaRPr>
          </a:p>
          <a:p>
            <a:endParaRPr lang="lt-LT" dirty="0" smtClean="0">
              <a:solidFill>
                <a:schemeClr val="tx1"/>
              </a:solidFill>
              <a:latin typeface="+mj-lt"/>
            </a:endParaRPr>
          </a:p>
          <a:p>
            <a:endParaRPr lang="lt-LT" dirty="0" smtClean="0">
              <a:solidFill>
                <a:schemeClr val="tx1"/>
              </a:solidFill>
            </a:endParaRPr>
          </a:p>
          <a:p>
            <a:pPr marL="285750" indent="-285750" algn="ctr">
              <a:buFont typeface="Arial" panose="020B0604020202020204" pitchFamily="34" charset="0"/>
              <a:buChar char="•"/>
            </a:pPr>
            <a:endParaRPr lang="lt-LT" dirty="0">
              <a:solidFill>
                <a:schemeClr val="tx1"/>
              </a:solidFill>
            </a:endParaRPr>
          </a:p>
        </p:txBody>
      </p:sp>
    </p:spTree>
    <p:extLst>
      <p:ext uri="{BB962C8B-B14F-4D97-AF65-F5344CB8AC3E}">
        <p14:creationId xmlns:p14="http://schemas.microsoft.com/office/powerpoint/2010/main" val="198176648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3350"/>
            <a:ext cx="7488238" cy="560388"/>
          </a:xfrm>
        </p:spPr>
        <p:txBody>
          <a:bodyPr/>
          <a:lstStyle/>
          <a:p>
            <a:pPr>
              <a:defRPr/>
            </a:pPr>
            <a:r>
              <a:rPr lang="lt-LT" dirty="0" smtClean="0"/>
              <a:t>Aprašo nuostatos dėl valstybės pagalbos teikimo (III)</a:t>
            </a:r>
            <a:endParaRPr lang="en-US" sz="1400" dirty="0"/>
          </a:p>
        </p:txBody>
      </p:sp>
      <p:sp>
        <p:nvSpPr>
          <p:cNvPr id="38918"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7" name="Rectangle 6"/>
          <p:cNvSpPr/>
          <p:nvPr/>
        </p:nvSpPr>
        <p:spPr>
          <a:xfrm>
            <a:off x="505619" y="895350"/>
            <a:ext cx="8458200" cy="259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dirty="0" smtClean="0">
              <a:solidFill>
                <a:schemeClr val="tx1"/>
              </a:solidFill>
              <a:latin typeface="+mj-lt"/>
            </a:endParaRPr>
          </a:p>
          <a:p>
            <a:r>
              <a:rPr lang="lt-LT" b="1" dirty="0" smtClean="0">
                <a:solidFill>
                  <a:schemeClr val="tx1"/>
                </a:solidFill>
                <a:latin typeface="+mj-lt"/>
              </a:rPr>
              <a:t>Neekonominė veikla </a:t>
            </a:r>
            <a:r>
              <a:rPr lang="lt-LT" dirty="0" smtClean="0">
                <a:solidFill>
                  <a:schemeClr val="tx1"/>
                </a:solidFill>
                <a:latin typeface="+mj-lt"/>
              </a:rPr>
              <a:t>- </a:t>
            </a:r>
            <a:r>
              <a:rPr lang="lt-LT" dirty="0" smtClean="0">
                <a:solidFill>
                  <a:schemeClr val="tx1"/>
                </a:solidFill>
                <a:latin typeface="Calibri" pitchFamily="34" charset="0"/>
              </a:rPr>
              <a:t>mokslinių </a:t>
            </a:r>
            <a:r>
              <a:rPr lang="lt-LT" dirty="0">
                <a:solidFill>
                  <a:schemeClr val="tx1"/>
                </a:solidFill>
                <a:latin typeface="Calibri" pitchFamily="34" charset="0"/>
              </a:rPr>
              <a:t>tyrimų organizacijų ir mokslinių tyrimų infrastruktūros pagrindinė </a:t>
            </a:r>
            <a:r>
              <a:rPr lang="lt-LT" dirty="0" smtClean="0">
                <a:solidFill>
                  <a:schemeClr val="tx1"/>
                </a:solidFill>
                <a:latin typeface="Calibri" pitchFamily="34" charset="0"/>
              </a:rPr>
              <a:t>veikla</a:t>
            </a:r>
            <a:r>
              <a:rPr lang="lt-LT" dirty="0">
                <a:solidFill>
                  <a:schemeClr val="tx1"/>
                </a:solidFill>
                <a:latin typeface="Calibri" pitchFamily="34" charset="0"/>
              </a:rPr>
              <a:t>: </a:t>
            </a:r>
            <a:r>
              <a:rPr lang="lt-LT" dirty="0" smtClean="0">
                <a:solidFill>
                  <a:schemeClr val="tx1"/>
                </a:solidFill>
                <a:latin typeface="Calibri" pitchFamily="34" charset="0"/>
              </a:rPr>
              <a:t>a) valstybinis </a:t>
            </a:r>
            <a:r>
              <a:rPr lang="lt-LT" dirty="0">
                <a:solidFill>
                  <a:schemeClr val="tx1"/>
                </a:solidFill>
                <a:latin typeface="Calibri" pitchFamily="34" charset="0"/>
              </a:rPr>
              <a:t>švietimas, organizuojamas pagal nacionalinę švietimo sistemą, daugiausiai arba visiškai finansuojamas valstybės ir prižiūrimas valstybės; b) nepriklausomi MTTP, siekiant daugiau žinių ir geresnio suvokimo, įskaitant bendradarbiaujant atliekamus MTTP, kai mokslinių tyrimų organizacija arba mokslinių tyrimų infrastruktūra veiksmingai bendradarbiauja </a:t>
            </a:r>
            <a:r>
              <a:rPr lang="lt-LT" dirty="0" smtClean="0">
                <a:solidFill>
                  <a:schemeClr val="tx1"/>
                </a:solidFill>
                <a:latin typeface="Calibri" pitchFamily="34" charset="0"/>
              </a:rPr>
              <a:t>c</a:t>
            </a:r>
            <a:r>
              <a:rPr lang="lt-LT" dirty="0">
                <a:solidFill>
                  <a:schemeClr val="tx1"/>
                </a:solidFill>
                <a:latin typeface="Calibri" pitchFamily="34" charset="0"/>
              </a:rPr>
              <a:t>) be išimtinių teisių ir laikantis nediskriminavimo principo plačiai skleidžiami mokslinių tyrimų </a:t>
            </a:r>
            <a:r>
              <a:rPr lang="lt-LT" dirty="0" smtClean="0">
                <a:solidFill>
                  <a:schemeClr val="tx1"/>
                </a:solidFill>
                <a:latin typeface="Calibri" pitchFamily="34" charset="0"/>
              </a:rPr>
              <a:t>rezultatai</a:t>
            </a:r>
            <a:endParaRPr lang="lt-LT" dirty="0" smtClean="0">
              <a:solidFill>
                <a:schemeClr val="tx1"/>
              </a:solidFill>
            </a:endParaRPr>
          </a:p>
          <a:p>
            <a:pPr marL="285750" indent="-285750" algn="ctr">
              <a:buFont typeface="Arial" panose="020B0604020202020204" pitchFamily="34" charset="0"/>
              <a:buChar char="•"/>
            </a:pPr>
            <a:endParaRPr lang="lt-LT" dirty="0">
              <a:solidFill>
                <a:schemeClr val="tx1"/>
              </a:solidFill>
            </a:endParaRPr>
          </a:p>
        </p:txBody>
      </p:sp>
    </p:spTree>
    <p:extLst>
      <p:ext uri="{BB962C8B-B14F-4D97-AF65-F5344CB8AC3E}">
        <p14:creationId xmlns:p14="http://schemas.microsoft.com/office/powerpoint/2010/main" val="322054476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3350"/>
            <a:ext cx="7488238" cy="560388"/>
          </a:xfrm>
        </p:spPr>
        <p:txBody>
          <a:bodyPr/>
          <a:lstStyle/>
          <a:p>
            <a:pPr>
              <a:defRPr/>
            </a:pPr>
            <a:r>
              <a:rPr lang="lt-LT" dirty="0" smtClean="0"/>
              <a:t>Aprašo nuostatos dėl valstybės pagalbos teikimo (IV)</a:t>
            </a:r>
            <a:endParaRPr lang="en-US" sz="1400" dirty="0"/>
          </a:p>
        </p:txBody>
      </p:sp>
      <p:sp>
        <p:nvSpPr>
          <p:cNvPr id="38918"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7" name="Rectangle 6"/>
          <p:cNvSpPr/>
          <p:nvPr/>
        </p:nvSpPr>
        <p:spPr>
          <a:xfrm>
            <a:off x="505618" y="693738"/>
            <a:ext cx="8638381" cy="3249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dirty="0" smtClean="0">
              <a:solidFill>
                <a:schemeClr val="tx1"/>
              </a:solidFill>
              <a:latin typeface="+mj-lt"/>
            </a:endParaRPr>
          </a:p>
          <a:p>
            <a:endParaRPr lang="lt-LT" b="1" dirty="0" smtClean="0">
              <a:solidFill>
                <a:schemeClr val="tx1"/>
              </a:solidFill>
              <a:latin typeface="+mj-lt"/>
            </a:endParaRPr>
          </a:p>
          <a:p>
            <a:endParaRPr lang="lt-LT" b="1" dirty="0">
              <a:solidFill>
                <a:schemeClr val="tx1"/>
              </a:solidFill>
              <a:latin typeface="+mj-lt"/>
            </a:endParaRPr>
          </a:p>
          <a:p>
            <a:endParaRPr lang="lt-LT" b="1" dirty="0" smtClean="0">
              <a:solidFill>
                <a:schemeClr val="tx1"/>
              </a:solidFill>
              <a:latin typeface="+mj-lt"/>
            </a:endParaRPr>
          </a:p>
          <a:p>
            <a:r>
              <a:rPr lang="lt-LT" b="1" dirty="0" smtClean="0">
                <a:solidFill>
                  <a:schemeClr val="tx1"/>
                </a:solidFill>
                <a:latin typeface="+mj-lt"/>
              </a:rPr>
              <a:t>MSI ekonominė veikla </a:t>
            </a:r>
            <a:r>
              <a:rPr lang="lt-LT" dirty="0" smtClean="0">
                <a:solidFill>
                  <a:schemeClr val="tx1"/>
                </a:solidFill>
                <a:latin typeface="+mj-lt"/>
              </a:rPr>
              <a:t>– a) </a:t>
            </a:r>
            <a:r>
              <a:rPr lang="lt-LT" dirty="0" smtClean="0">
                <a:solidFill>
                  <a:schemeClr val="tx1"/>
                </a:solidFill>
                <a:latin typeface="Calibri" pitchFamily="34" charset="0"/>
              </a:rPr>
              <a:t>mokymo </a:t>
            </a:r>
            <a:r>
              <a:rPr lang="lt-LT" dirty="0">
                <a:solidFill>
                  <a:schemeClr val="tx1"/>
                </a:solidFill>
                <a:latin typeface="Calibri" pitchFamily="34" charset="0"/>
              </a:rPr>
              <a:t>veikla, jei viešieji subjektai konkuruoja dėl studijų </a:t>
            </a:r>
            <a:r>
              <a:rPr lang="lt-LT" dirty="0" smtClean="0">
                <a:solidFill>
                  <a:schemeClr val="tx1"/>
                </a:solidFill>
                <a:latin typeface="Calibri" pitchFamily="34" charset="0"/>
              </a:rPr>
              <a:t>krepšelių; b) įrangos, laboratorijų nuoma c) paslaugos </a:t>
            </a:r>
            <a:r>
              <a:rPr lang="lt-LT" dirty="0">
                <a:solidFill>
                  <a:schemeClr val="tx1"/>
                </a:solidFill>
                <a:latin typeface="Calibri" pitchFamily="34" charset="0"/>
              </a:rPr>
              <a:t>ar </a:t>
            </a:r>
            <a:r>
              <a:rPr lang="lt-LT" dirty="0" smtClean="0">
                <a:solidFill>
                  <a:schemeClr val="tx1"/>
                </a:solidFill>
                <a:latin typeface="Calibri" pitchFamily="34" charset="0"/>
              </a:rPr>
              <a:t>moksliniai tyrimai įmonėms </a:t>
            </a:r>
            <a:r>
              <a:rPr lang="lt-LT" dirty="0">
                <a:solidFill>
                  <a:schemeClr val="tx1"/>
                </a:solidFill>
                <a:latin typeface="Calibri" pitchFamily="34" charset="0"/>
              </a:rPr>
              <a:t>pagal </a:t>
            </a:r>
            <a:r>
              <a:rPr lang="lt-LT" dirty="0" smtClean="0">
                <a:solidFill>
                  <a:schemeClr val="tx1"/>
                </a:solidFill>
                <a:latin typeface="Calibri" pitchFamily="34" charset="0"/>
              </a:rPr>
              <a:t>sutartis;</a:t>
            </a:r>
          </a:p>
          <a:p>
            <a:r>
              <a:rPr lang="lt-LT" b="1" dirty="0" smtClean="0">
                <a:solidFill>
                  <a:schemeClr val="tx1"/>
                </a:solidFill>
              </a:rPr>
              <a:t>Įmonė </a:t>
            </a:r>
            <a:r>
              <a:rPr lang="lt-LT" dirty="0" smtClean="0">
                <a:solidFill>
                  <a:schemeClr val="tx1"/>
                </a:solidFill>
              </a:rPr>
              <a:t>– laikomas bet koks </a:t>
            </a:r>
            <a:r>
              <a:rPr lang="lt-LT" dirty="0">
                <a:solidFill>
                  <a:schemeClr val="tx1"/>
                </a:solidFill>
              </a:rPr>
              <a:t>ūkinę veiklą vykdantis subjektas, nepaisant jo teisinio statuso, pelno siekimo ir finansavimo </a:t>
            </a:r>
            <a:r>
              <a:rPr lang="lt-LT" dirty="0" smtClean="0">
                <a:solidFill>
                  <a:schemeClr val="tx1"/>
                </a:solidFill>
              </a:rPr>
              <a:t>būdų;</a:t>
            </a:r>
          </a:p>
          <a:p>
            <a:r>
              <a:rPr lang="lt-LT" b="1" dirty="0">
                <a:solidFill>
                  <a:schemeClr val="tx1"/>
                </a:solidFill>
              </a:rPr>
              <a:t>Ekonominė </a:t>
            </a:r>
            <a:r>
              <a:rPr lang="lt-LT" b="1" dirty="0" smtClean="0">
                <a:solidFill>
                  <a:schemeClr val="tx1"/>
                </a:solidFill>
              </a:rPr>
              <a:t>veikla</a:t>
            </a:r>
            <a:r>
              <a:rPr lang="lt-LT" dirty="0">
                <a:solidFill>
                  <a:schemeClr val="tx1"/>
                </a:solidFill>
              </a:rPr>
              <a:t> </a:t>
            </a:r>
            <a:r>
              <a:rPr lang="lt-LT" dirty="0" smtClean="0">
                <a:solidFill>
                  <a:schemeClr val="tx1"/>
                </a:solidFill>
              </a:rPr>
              <a:t>- bet </a:t>
            </a:r>
            <a:r>
              <a:rPr lang="lt-LT" dirty="0">
                <a:solidFill>
                  <a:schemeClr val="tx1"/>
                </a:solidFill>
              </a:rPr>
              <a:t>kokia veikla, kurios metu konkrečioje rinkoje siūlomos prekės ir </a:t>
            </a:r>
            <a:r>
              <a:rPr lang="lt-LT" dirty="0" smtClean="0">
                <a:solidFill>
                  <a:schemeClr val="tx1"/>
                </a:solidFill>
              </a:rPr>
              <a:t>paslaugos;</a:t>
            </a:r>
          </a:p>
          <a:p>
            <a:r>
              <a:rPr lang="lt-LT" b="1" dirty="0">
                <a:solidFill>
                  <a:schemeClr val="tx1"/>
                </a:solidFill>
              </a:rPr>
              <a:t>Ž</a:t>
            </a:r>
            <a:r>
              <a:rPr lang="lt-LT" b="1" dirty="0" smtClean="0">
                <a:solidFill>
                  <a:schemeClr val="tx1"/>
                </a:solidFill>
              </a:rPr>
              <a:t>inių </a:t>
            </a:r>
            <a:r>
              <a:rPr lang="lt-LT" b="1" dirty="0">
                <a:solidFill>
                  <a:schemeClr val="tx1"/>
                </a:solidFill>
              </a:rPr>
              <a:t>perdavimo veikla </a:t>
            </a:r>
            <a:r>
              <a:rPr lang="lt-LT" dirty="0" smtClean="0">
                <a:solidFill>
                  <a:schemeClr val="tx1"/>
                </a:solidFill>
              </a:rPr>
              <a:t>(</a:t>
            </a:r>
            <a:r>
              <a:rPr lang="lt-LT" b="1" dirty="0" smtClean="0">
                <a:solidFill>
                  <a:schemeClr val="tx1"/>
                </a:solidFill>
              </a:rPr>
              <a:t>licencijavimas, veiklos atskyrimas arba kitos mokslinių tyrimų organizacijos ar infrastruktūros sukurtų žinių valdymo formos</a:t>
            </a:r>
            <a:r>
              <a:rPr lang="lt-LT" dirty="0" smtClean="0">
                <a:solidFill>
                  <a:schemeClr val="tx1"/>
                </a:solidFill>
              </a:rPr>
              <a:t>) </a:t>
            </a:r>
            <a:r>
              <a:rPr lang="lt-LT" b="1" dirty="0">
                <a:solidFill>
                  <a:schemeClr val="tx1"/>
                </a:solidFill>
              </a:rPr>
              <a:t>yra neekonominė veikla</a:t>
            </a:r>
            <a:r>
              <a:rPr lang="lt-LT" dirty="0">
                <a:solidFill>
                  <a:schemeClr val="tx1"/>
                </a:solidFill>
              </a:rPr>
              <a:t>, jeigu ją vykdo </a:t>
            </a:r>
            <a:r>
              <a:rPr lang="lt-LT" dirty="0" smtClean="0">
                <a:solidFill>
                  <a:schemeClr val="tx1"/>
                </a:solidFill>
              </a:rPr>
              <a:t>mokslinių </a:t>
            </a:r>
            <a:r>
              <a:rPr lang="lt-LT" dirty="0">
                <a:solidFill>
                  <a:schemeClr val="tx1"/>
                </a:solidFill>
              </a:rPr>
              <a:t>tyrimų organizacija </a:t>
            </a:r>
            <a:r>
              <a:rPr lang="lt-LT" dirty="0" smtClean="0">
                <a:solidFill>
                  <a:schemeClr val="tx1"/>
                </a:solidFill>
              </a:rPr>
              <a:t>&lt;...&gt; ir </a:t>
            </a:r>
            <a:r>
              <a:rPr lang="lt-LT" dirty="0">
                <a:solidFill>
                  <a:schemeClr val="tx1"/>
                </a:solidFill>
              </a:rPr>
              <a:t>visos pajamos iš tos veiklos reinvestuojamos į atitinkamų mokslinių tyrimų organizacijų ar infrastruktūrų pagrindinę </a:t>
            </a:r>
            <a:r>
              <a:rPr lang="lt-LT" dirty="0" smtClean="0">
                <a:solidFill>
                  <a:schemeClr val="tx1"/>
                </a:solidFill>
              </a:rPr>
              <a:t>veiklą;</a:t>
            </a:r>
          </a:p>
          <a:p>
            <a:endParaRPr lang="lt-LT" dirty="0" smtClean="0">
              <a:solidFill>
                <a:schemeClr val="tx1"/>
              </a:solidFill>
            </a:endParaRPr>
          </a:p>
          <a:p>
            <a:endParaRPr lang="lt-LT" dirty="0" smtClean="0">
              <a:solidFill>
                <a:schemeClr val="tx1"/>
              </a:solidFill>
            </a:endParaRPr>
          </a:p>
          <a:p>
            <a:endParaRPr lang="lt-LT" dirty="0" smtClean="0">
              <a:solidFill>
                <a:schemeClr val="tx1"/>
              </a:solidFill>
            </a:endParaRPr>
          </a:p>
          <a:p>
            <a:endParaRPr lang="lt-LT" dirty="0">
              <a:solidFill>
                <a:schemeClr val="tx1"/>
              </a:solidFill>
            </a:endParaRPr>
          </a:p>
        </p:txBody>
      </p:sp>
    </p:spTree>
    <p:extLst>
      <p:ext uri="{BB962C8B-B14F-4D97-AF65-F5344CB8AC3E}">
        <p14:creationId xmlns:p14="http://schemas.microsoft.com/office/powerpoint/2010/main" val="15804206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3350"/>
            <a:ext cx="7488238" cy="560388"/>
          </a:xfrm>
        </p:spPr>
        <p:txBody>
          <a:bodyPr/>
          <a:lstStyle/>
          <a:p>
            <a:pPr>
              <a:defRPr/>
            </a:pPr>
            <a:r>
              <a:rPr lang="lt-LT" dirty="0" smtClean="0"/>
              <a:t>Aprašo nuostatos dėl valstybės pagalbos teikimo (V)</a:t>
            </a:r>
            <a:endParaRPr lang="en-US" sz="1400" dirty="0"/>
          </a:p>
        </p:txBody>
      </p:sp>
      <p:sp>
        <p:nvSpPr>
          <p:cNvPr id="38918"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7" name="Rectangle 6"/>
          <p:cNvSpPr/>
          <p:nvPr/>
        </p:nvSpPr>
        <p:spPr>
          <a:xfrm>
            <a:off x="415528" y="1254126"/>
            <a:ext cx="8638381" cy="30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dirty="0" smtClean="0">
              <a:solidFill>
                <a:schemeClr val="tx1"/>
              </a:solidFill>
              <a:latin typeface="+mj-lt"/>
            </a:endParaRPr>
          </a:p>
          <a:p>
            <a:endParaRPr lang="lt-LT" dirty="0" smtClean="0">
              <a:solidFill>
                <a:schemeClr val="tx1"/>
              </a:solidFill>
            </a:endParaRPr>
          </a:p>
          <a:p>
            <a:endParaRPr lang="lt-LT" dirty="0" smtClean="0">
              <a:solidFill>
                <a:schemeClr val="tx1"/>
              </a:solidFill>
            </a:endParaRPr>
          </a:p>
          <a:p>
            <a:endParaRPr lang="lt-LT" dirty="0" smtClean="0">
              <a:solidFill>
                <a:schemeClr val="tx1"/>
              </a:solidFill>
            </a:endParaRPr>
          </a:p>
          <a:p>
            <a:endParaRPr lang="lt-LT" dirty="0">
              <a:solidFill>
                <a:schemeClr val="tx1"/>
              </a:solidFill>
            </a:endParaRPr>
          </a:p>
        </p:txBody>
      </p:sp>
      <p:sp>
        <p:nvSpPr>
          <p:cNvPr id="3" name="Rectangle 2"/>
          <p:cNvSpPr/>
          <p:nvPr/>
        </p:nvSpPr>
        <p:spPr>
          <a:xfrm>
            <a:off x="990600" y="693738"/>
            <a:ext cx="7696200" cy="3139321"/>
          </a:xfrm>
          <a:prstGeom prst="rect">
            <a:avLst/>
          </a:prstGeom>
        </p:spPr>
        <p:txBody>
          <a:bodyPr wrap="square">
            <a:spAutoFit/>
          </a:bodyPr>
          <a:lstStyle/>
          <a:p>
            <a:r>
              <a:rPr lang="lt-LT" dirty="0"/>
              <a:t>Bendradarbiaujant mokslinių tyrimų organizacijai kartu su įmone, netiesioginė valstybės pagalba per šiuos subjektus dalyvaujančioms įmonėms nesuteikiama, jeigu tenkinama bent viena iš šių sąlygų:</a:t>
            </a:r>
          </a:p>
          <a:p>
            <a:endParaRPr lang="lt-LT" dirty="0"/>
          </a:p>
          <a:p>
            <a:r>
              <a:rPr lang="lt-LT" dirty="0"/>
              <a:t>dalyvaujančios įmonės padengia visas projekto sąnaudas;</a:t>
            </a:r>
          </a:p>
          <a:p>
            <a:endParaRPr lang="lt-LT" dirty="0"/>
          </a:p>
          <a:p>
            <a:r>
              <a:rPr lang="lt-LT" dirty="0"/>
              <a:t>bendradarbiavimo rezultatai gali būti plačiai skelbiami;</a:t>
            </a:r>
          </a:p>
          <a:p>
            <a:endParaRPr lang="lt-LT" dirty="0"/>
          </a:p>
          <a:p>
            <a:r>
              <a:rPr lang="lt-LT" dirty="0"/>
              <a:t>visos su projektu susijusios intelektinės nuosavybės teisės suteikiamos skirtingiems bendradarbiaujantiems partneriams tokiu būdu, kuris tinkamai atspindi jų darbo paketus, įnašus ir atitinkamus interesus;</a:t>
            </a:r>
          </a:p>
        </p:txBody>
      </p:sp>
    </p:spTree>
    <p:extLst>
      <p:ext uri="{BB962C8B-B14F-4D97-AF65-F5344CB8AC3E}">
        <p14:creationId xmlns:p14="http://schemas.microsoft.com/office/powerpoint/2010/main" val="247083541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674813"/>
            <a:ext cx="9144000" cy="5492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anchor="ctr"/>
          <a:lstStyle/>
          <a:p>
            <a:pPr algn="ctr" eaLnBrk="1" fontAlgn="auto" hangingPunct="1">
              <a:spcBef>
                <a:spcPts val="0"/>
              </a:spcBef>
              <a:spcAft>
                <a:spcPts val="0"/>
              </a:spcAft>
              <a:defRPr/>
            </a:pPr>
            <a:r>
              <a:rPr lang="lt-LT" sz="3200" b="1" dirty="0">
                <a:solidFill>
                  <a:srgbClr val="FFFFFF"/>
                </a:solidFill>
              </a:rPr>
              <a:t>Išlaidų tinkamumas </a:t>
            </a:r>
            <a:endParaRPr lang="en-US" sz="3200" b="1" dirty="0">
              <a:solidFill>
                <a:srgbClr val="FFFFFF"/>
              </a:solidFill>
            </a:endParaRPr>
          </a:p>
        </p:txBody>
      </p:sp>
      <p:pic>
        <p:nvPicPr>
          <p:cNvPr id="3" name="Picture 2"/>
          <p:cNvPicPr>
            <a:picLocks noChangeAspect="1"/>
          </p:cNvPicPr>
          <p:nvPr/>
        </p:nvPicPr>
        <p:blipFill>
          <a:blip r:embed="rId3"/>
          <a:stretch>
            <a:fillRect/>
          </a:stretch>
        </p:blipFill>
        <p:spPr>
          <a:xfrm>
            <a:off x="6400800" y="2495550"/>
            <a:ext cx="2057400" cy="1905000"/>
          </a:xfrm>
          <a:prstGeom prst="rect">
            <a:avLst/>
          </a:prstGeom>
        </p:spPr>
      </p:pic>
    </p:spTree>
    <p:extLst>
      <p:ext uri="{BB962C8B-B14F-4D97-AF65-F5344CB8AC3E}">
        <p14:creationId xmlns:p14="http://schemas.microsoft.com/office/powerpoint/2010/main" val="383264216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52400"/>
            <a:ext cx="8348663" cy="357188"/>
          </a:xfrm>
        </p:spPr>
        <p:txBody>
          <a:bodyPr/>
          <a:lstStyle/>
          <a:p>
            <a:pPr algn="ctr">
              <a:defRPr/>
            </a:pPr>
            <a:r>
              <a:rPr lang="lt-LT" altLang="lt-LT" sz="2400" b="1" dirty="0" smtClean="0"/>
              <a:t>Apraše </a:t>
            </a:r>
            <a:r>
              <a:rPr lang="lt-LT" altLang="lt-LT" sz="2400" b="1" dirty="0"/>
              <a:t>nustatyti išlaidų tinkamumo reikalavimai</a:t>
            </a:r>
            <a:endParaRPr lang="lt-LT" sz="2400" b="1" dirty="0"/>
          </a:p>
        </p:txBody>
      </p:sp>
      <p:graphicFrame>
        <p:nvGraphicFramePr>
          <p:cNvPr id="9" name="Table 8"/>
          <p:cNvGraphicFramePr>
            <a:graphicFrameLocks noGrp="1"/>
          </p:cNvGraphicFramePr>
          <p:nvPr>
            <p:extLst>
              <p:ext uri="{D42A27DB-BD31-4B8C-83A1-F6EECF244321}">
                <p14:modId xmlns:p14="http://schemas.microsoft.com/office/powerpoint/2010/main" val="106044442"/>
              </p:ext>
            </p:extLst>
          </p:nvPr>
        </p:nvGraphicFramePr>
        <p:xfrm>
          <a:off x="304800" y="509588"/>
          <a:ext cx="8424863" cy="4165599"/>
        </p:xfrm>
        <a:graphic>
          <a:graphicData uri="http://schemas.openxmlformats.org/drawingml/2006/table">
            <a:tbl>
              <a:tblPr firstRow="1" bandRow="1">
                <a:tableStyleId>{5C22544A-7EE6-4342-B048-85BDC9FD1C3A}</a:tableStyleId>
              </a:tblPr>
              <a:tblGrid>
                <a:gridCol w="382658">
                  <a:extLst>
                    <a:ext uri="{9D8B030D-6E8A-4147-A177-3AD203B41FA5}">
                      <a16:colId xmlns:a16="http://schemas.microsoft.com/office/drawing/2014/main" val="20000"/>
                    </a:ext>
                  </a:extLst>
                </a:gridCol>
                <a:gridCol w="2066355">
                  <a:extLst>
                    <a:ext uri="{9D8B030D-6E8A-4147-A177-3AD203B41FA5}">
                      <a16:colId xmlns:a16="http://schemas.microsoft.com/office/drawing/2014/main" val="20001"/>
                    </a:ext>
                  </a:extLst>
                </a:gridCol>
                <a:gridCol w="5975850">
                  <a:extLst>
                    <a:ext uri="{9D8B030D-6E8A-4147-A177-3AD203B41FA5}">
                      <a16:colId xmlns:a16="http://schemas.microsoft.com/office/drawing/2014/main" val="20002"/>
                    </a:ext>
                  </a:extLst>
                </a:gridCol>
              </a:tblGrid>
              <a:tr h="355096">
                <a:tc>
                  <a:txBody>
                    <a:bodyPr/>
                    <a:lstStyle/>
                    <a:p>
                      <a:pPr algn="ctr"/>
                      <a:r>
                        <a:rPr lang="lt-LT" sz="1000" dirty="0" smtClean="0"/>
                        <a:t>Nr.</a:t>
                      </a:r>
                      <a:endParaRPr lang="lt-LT" sz="1000" dirty="0"/>
                    </a:p>
                  </a:txBody>
                  <a:tcPr marL="91435" marR="91435" marT="45745" marB="45745"/>
                </a:tc>
                <a:tc>
                  <a:txBody>
                    <a:bodyPr/>
                    <a:lstStyle/>
                    <a:p>
                      <a:pPr algn="ctr"/>
                      <a:r>
                        <a:rPr lang="lt-LT" sz="1000" dirty="0" smtClean="0"/>
                        <a:t>Išlaidų kategorijos pavadinimas</a:t>
                      </a:r>
                      <a:endParaRPr lang="lt-LT" sz="1000" dirty="0"/>
                    </a:p>
                  </a:txBody>
                  <a:tcPr marL="91435" marR="91435" marT="45745" marB="45745"/>
                </a:tc>
                <a:tc>
                  <a:txBody>
                    <a:bodyPr/>
                    <a:lstStyle/>
                    <a:p>
                      <a:pPr algn="ctr"/>
                      <a:r>
                        <a:rPr lang="lt-LT" sz="1000" b="1" kern="1200" dirty="0" smtClean="0">
                          <a:solidFill>
                            <a:schemeClr val="lt1"/>
                          </a:solidFill>
                          <a:latin typeface="+mn-lt"/>
                          <a:ea typeface="+mn-ea"/>
                          <a:cs typeface="+mn-cs"/>
                        </a:rPr>
                        <a:t>Reikalavimai ir paaiškinimai</a:t>
                      </a:r>
                      <a:endParaRPr lang="lt-LT" sz="1000" b="1" kern="1200" dirty="0">
                        <a:solidFill>
                          <a:schemeClr val="lt1"/>
                        </a:solidFill>
                        <a:latin typeface="+mn-lt"/>
                        <a:ea typeface="+mn-ea"/>
                        <a:cs typeface="+mn-cs"/>
                      </a:endParaRPr>
                    </a:p>
                  </a:txBody>
                  <a:tcPr marL="91435" marR="91435" marT="45745" marB="45745"/>
                </a:tc>
                <a:extLst>
                  <a:ext uri="{0D108BD9-81ED-4DB2-BD59-A6C34878D82A}">
                    <a16:rowId xmlns:a16="http://schemas.microsoft.com/office/drawing/2014/main" val="10000"/>
                  </a:ext>
                </a:extLst>
              </a:tr>
              <a:tr h="243928">
                <a:tc>
                  <a:txBody>
                    <a:bodyPr/>
                    <a:lstStyle/>
                    <a:p>
                      <a:pPr algn="ctr"/>
                      <a:r>
                        <a:rPr lang="lt-LT" sz="1000" dirty="0" smtClean="0"/>
                        <a:t>1.</a:t>
                      </a:r>
                      <a:endParaRPr lang="lt-LT" sz="1000" dirty="0"/>
                    </a:p>
                  </a:txBody>
                  <a:tcPr marL="91435" marR="91435" marT="45745" marB="45745"/>
                </a:tc>
                <a:tc>
                  <a:txBody>
                    <a:bodyPr/>
                    <a:lstStyle/>
                    <a:p>
                      <a:r>
                        <a:rPr lang="lt-LT" sz="1000" dirty="0" smtClean="0"/>
                        <a:t>Žemė</a:t>
                      </a:r>
                      <a:endParaRPr lang="lt-LT" sz="1000" dirty="0"/>
                    </a:p>
                  </a:txBody>
                  <a:tcPr marL="91435" marR="91435" marT="45745" marB="45745"/>
                </a:tc>
                <a:tc>
                  <a:txBody>
                    <a:bodyPr/>
                    <a:lstStyle/>
                    <a:p>
                      <a:r>
                        <a:rPr lang="lt-LT" sz="1000" dirty="0" smtClean="0"/>
                        <a:t>Netinkamos</a:t>
                      </a:r>
                      <a:r>
                        <a:rPr lang="lt-LT" sz="1000" baseline="0" dirty="0" smtClean="0"/>
                        <a:t> finansuoti</a:t>
                      </a:r>
                      <a:endParaRPr lang="lt-LT" sz="1000" dirty="0"/>
                    </a:p>
                  </a:txBody>
                  <a:tcPr marL="91435" marR="91435" marT="45745" marB="45745"/>
                </a:tc>
                <a:extLst>
                  <a:ext uri="{0D108BD9-81ED-4DB2-BD59-A6C34878D82A}">
                    <a16:rowId xmlns:a16="http://schemas.microsoft.com/office/drawing/2014/main" val="10001"/>
                  </a:ext>
                </a:extLst>
              </a:tr>
              <a:tr h="243928">
                <a:tc>
                  <a:txBody>
                    <a:bodyPr/>
                    <a:lstStyle/>
                    <a:p>
                      <a:pPr algn="ctr"/>
                      <a:r>
                        <a:rPr lang="lt-LT" sz="1000" dirty="0" smtClean="0"/>
                        <a:t>2.</a:t>
                      </a:r>
                      <a:endParaRPr lang="lt-LT" sz="1000" dirty="0"/>
                    </a:p>
                  </a:txBody>
                  <a:tcPr marL="91435" marR="91435" marT="45745" marB="45745"/>
                </a:tc>
                <a:tc>
                  <a:txBody>
                    <a:bodyPr/>
                    <a:lstStyle/>
                    <a:p>
                      <a:r>
                        <a:rPr lang="lt-LT" sz="1000" dirty="0" smtClean="0"/>
                        <a:t>Nekilnojamasis</a:t>
                      </a:r>
                      <a:r>
                        <a:rPr lang="lt-LT" sz="1000" baseline="0" dirty="0" smtClean="0"/>
                        <a:t> turtas</a:t>
                      </a:r>
                      <a:endParaRPr lang="lt-LT" sz="1000" dirty="0"/>
                    </a:p>
                  </a:txBody>
                  <a:tcPr marL="91435" marR="91435" marT="45745" marB="4574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000" dirty="0" smtClean="0"/>
                        <a:t>Netinkamos</a:t>
                      </a:r>
                      <a:r>
                        <a:rPr lang="lt-LT" sz="1000" baseline="0" dirty="0" smtClean="0"/>
                        <a:t> finansuoti</a:t>
                      </a:r>
                      <a:endParaRPr lang="lt-LT" sz="1000" dirty="0"/>
                    </a:p>
                  </a:txBody>
                  <a:tcPr marL="91435" marR="91435" marT="45745" marB="45745"/>
                </a:tc>
                <a:extLst>
                  <a:ext uri="{0D108BD9-81ED-4DB2-BD59-A6C34878D82A}">
                    <a16:rowId xmlns:a16="http://schemas.microsoft.com/office/drawing/2014/main" val="10002"/>
                  </a:ext>
                </a:extLst>
              </a:tr>
              <a:tr h="396366">
                <a:tc>
                  <a:txBody>
                    <a:bodyPr/>
                    <a:lstStyle/>
                    <a:p>
                      <a:pPr algn="ctr"/>
                      <a:r>
                        <a:rPr lang="lt-LT" sz="1000" dirty="0" smtClean="0"/>
                        <a:t>3.</a:t>
                      </a:r>
                    </a:p>
                  </a:txBody>
                  <a:tcPr marL="91435" marR="91435" marT="45745" marB="45745"/>
                </a:tc>
                <a:tc>
                  <a:txBody>
                    <a:bodyPr/>
                    <a:lstStyle/>
                    <a:p>
                      <a:r>
                        <a:rPr lang="lt-LT" sz="1000" dirty="0" smtClean="0"/>
                        <a:t>Statyba,</a:t>
                      </a:r>
                      <a:r>
                        <a:rPr lang="lt-LT" sz="1000" baseline="0" dirty="0" smtClean="0"/>
                        <a:t> rekonstravimas, remontas ir kiti darbai</a:t>
                      </a:r>
                      <a:endParaRPr lang="lt-LT" sz="1000" dirty="0"/>
                    </a:p>
                  </a:txBody>
                  <a:tcPr marL="91435" marR="91435" marT="45745" marB="4574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dirty="0" smtClean="0"/>
                        <a:t>Netinkamos</a:t>
                      </a:r>
                      <a:r>
                        <a:rPr lang="lt-LT" sz="1000" baseline="0" dirty="0" smtClean="0"/>
                        <a:t> finansuoti</a:t>
                      </a:r>
                      <a:endParaRPr lang="lt-LT"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000" dirty="0" smtClean="0">
                        <a:solidFill>
                          <a:schemeClr val="tx1"/>
                        </a:solidFill>
                      </a:endParaRPr>
                    </a:p>
                  </a:txBody>
                  <a:tcPr marL="91435" marR="91435" marT="45745" marB="45745"/>
                </a:tc>
                <a:extLst>
                  <a:ext uri="{0D108BD9-81ED-4DB2-BD59-A6C34878D82A}">
                    <a16:rowId xmlns:a16="http://schemas.microsoft.com/office/drawing/2014/main" val="10003"/>
                  </a:ext>
                </a:extLst>
              </a:tr>
              <a:tr h="1005972">
                <a:tc>
                  <a:txBody>
                    <a:bodyPr/>
                    <a:lstStyle/>
                    <a:p>
                      <a:pPr marL="0" algn="ctr" defTabSz="914400" rtl="0" eaLnBrk="1" latinLnBrk="0" hangingPunct="1"/>
                      <a:r>
                        <a:rPr lang="lt-LT" sz="1000" kern="1200" dirty="0" smtClean="0">
                          <a:solidFill>
                            <a:schemeClr val="dk1"/>
                          </a:solidFill>
                          <a:latin typeface="+mn-lt"/>
                          <a:ea typeface="+mn-ea"/>
                          <a:cs typeface="+mn-cs"/>
                        </a:rPr>
                        <a:t>4.</a:t>
                      </a:r>
                      <a:endParaRPr lang="lt-LT" sz="1000" kern="1200" dirty="0">
                        <a:solidFill>
                          <a:schemeClr val="dk1"/>
                        </a:solidFill>
                        <a:latin typeface="+mn-lt"/>
                        <a:ea typeface="+mn-ea"/>
                        <a:cs typeface="+mn-cs"/>
                      </a:endParaRPr>
                    </a:p>
                  </a:txBody>
                  <a:tcPr marL="91435" marR="91435" marT="45745" marB="45745"/>
                </a:tc>
                <a:tc>
                  <a:txBody>
                    <a:bodyPr/>
                    <a:lstStyle/>
                    <a:p>
                      <a:pPr marL="0" algn="l" defTabSz="914400" rtl="0" eaLnBrk="1" latinLnBrk="0" hangingPunct="1"/>
                      <a:r>
                        <a:rPr lang="lt-LT" sz="1000" kern="1200" dirty="0" smtClean="0">
                          <a:solidFill>
                            <a:schemeClr val="dk1"/>
                          </a:solidFill>
                          <a:latin typeface="+mn-lt"/>
                          <a:ea typeface="+mn-ea"/>
                          <a:cs typeface="+mn-cs"/>
                        </a:rPr>
                        <a:t>Įranga, įrenginiai ir kitas turtas</a:t>
                      </a:r>
                      <a:endParaRPr lang="lt-LT" sz="1000" kern="1200" dirty="0">
                        <a:solidFill>
                          <a:schemeClr val="dk1"/>
                        </a:solidFill>
                        <a:latin typeface="+mn-lt"/>
                        <a:ea typeface="+mn-ea"/>
                        <a:cs typeface="+mn-cs"/>
                      </a:endParaRPr>
                    </a:p>
                  </a:txBody>
                  <a:tcPr marL="91435" marR="91435" marT="45745" marB="4574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b="0" kern="1200" baseline="0" dirty="0" smtClean="0">
                          <a:solidFill>
                            <a:schemeClr val="tx1"/>
                          </a:solidFill>
                          <a:latin typeface="+mn-lt"/>
                          <a:ea typeface="+mn-ea"/>
                          <a:cs typeface="+mn-cs"/>
                        </a:rPr>
                        <a:t>Tinkamos finansuoti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00" b="0" kern="1200" baseline="0" dirty="0" smtClean="0">
                          <a:solidFill>
                            <a:schemeClr val="tx1"/>
                          </a:solidFill>
                          <a:latin typeface="+mn-lt"/>
                          <a:ea typeface="+mn-ea"/>
                          <a:cs typeface="+mn-cs"/>
                        </a:rPr>
                        <a:t>1) </a:t>
                      </a:r>
                      <a:r>
                        <a:rPr lang="lt-LT" sz="1000" b="1" kern="1200" baseline="0" dirty="0" smtClean="0">
                          <a:solidFill>
                            <a:schemeClr val="tx1"/>
                          </a:solidFill>
                          <a:latin typeface="+mn-lt"/>
                          <a:ea typeface="+mn-ea"/>
                          <a:cs typeface="+mn-cs"/>
                        </a:rPr>
                        <a:t>MTEP veiklų vykdymui būtinos įrangos įsigijimo išlaidos</a:t>
                      </a:r>
                      <a:r>
                        <a:rPr lang="lt-LT" sz="1000" b="0" kern="1200" baseline="0" dirty="0" smtClean="0">
                          <a:solidFill>
                            <a:schemeClr val="tx1"/>
                          </a:solidFill>
                          <a:latin typeface="+mn-lt"/>
                          <a:ea typeface="+mn-ea"/>
                          <a:cs typeface="+mn-cs"/>
                        </a:rPr>
                        <a:t>, jei planuojama įsigyti įranga nėra viešai prieinama – </a:t>
                      </a:r>
                      <a:r>
                        <a:rPr lang="lt-LT" sz="1000" b="0" kern="1200" dirty="0" smtClean="0">
                          <a:solidFill>
                            <a:schemeClr val="tx1"/>
                          </a:solidFill>
                          <a:latin typeface="+mn-lt"/>
                          <a:ea typeface="+mn-ea"/>
                          <a:cs typeface="+mn-cs"/>
                        </a:rPr>
                        <a:t>tokios išlaidos negali sudaryti daugiau nei </a:t>
                      </a:r>
                      <a:r>
                        <a:rPr lang="lt-LT" sz="1000" b="0" kern="1200" dirty="0" smtClean="0">
                          <a:solidFill>
                            <a:srgbClr val="FF0000"/>
                          </a:solidFill>
                          <a:latin typeface="+mn-lt"/>
                          <a:ea typeface="+mn-ea"/>
                          <a:cs typeface="+mn-cs"/>
                        </a:rPr>
                        <a:t>20 </a:t>
                      </a:r>
                      <a:r>
                        <a:rPr lang="lt-LT" sz="1000" b="0" kern="1200" dirty="0" smtClean="0">
                          <a:solidFill>
                            <a:schemeClr val="tx1"/>
                          </a:solidFill>
                          <a:latin typeface="+mn-lt"/>
                          <a:ea typeface="+mn-ea"/>
                          <a:cs typeface="+mn-cs"/>
                        </a:rPr>
                        <a:t>proc. tinkamų finansuoti išlaidų; </a:t>
                      </a:r>
                      <a:r>
                        <a:rPr lang="lt-LT" sz="1000" b="0" kern="1200" dirty="0" smtClean="0">
                          <a:solidFill>
                            <a:srgbClr val="FF0000"/>
                          </a:solidFill>
                          <a:latin typeface="+mn-lt"/>
                          <a:ea typeface="+mn-ea"/>
                          <a:cs typeface="+mn-cs"/>
                        </a:rPr>
                        <a:t>Tik pareiškėjas.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000" b="0" kern="1200" dirty="0" smtClean="0">
                          <a:solidFill>
                            <a:schemeClr val="tx1"/>
                          </a:solidFill>
                          <a:latin typeface="+mn-lt"/>
                          <a:ea typeface="+mn-ea"/>
                          <a:cs typeface="+mn-cs"/>
                        </a:rPr>
                        <a:t>2)</a:t>
                      </a:r>
                      <a:r>
                        <a:rPr lang="lt-LT" sz="1000" b="0" kern="1200" baseline="0" dirty="0" smtClean="0">
                          <a:solidFill>
                            <a:schemeClr val="tx1"/>
                          </a:solidFill>
                          <a:latin typeface="+mn-lt"/>
                          <a:ea typeface="+mn-ea"/>
                          <a:cs typeface="+mn-cs"/>
                        </a:rPr>
                        <a:t> </a:t>
                      </a:r>
                      <a:r>
                        <a:rPr lang="lt-LT" sz="1000" b="1" kern="1200" baseline="0" dirty="0" smtClean="0">
                          <a:solidFill>
                            <a:schemeClr val="tx1"/>
                          </a:solidFill>
                          <a:latin typeface="+mn-lt"/>
                          <a:ea typeface="+mn-ea"/>
                          <a:cs typeface="+mn-cs"/>
                        </a:rPr>
                        <a:t>MTEP veiklų vykdymui būtinų pramoninės nuosavybės teisių objektų įsigijimo ir/ar registravimo išlaidos</a:t>
                      </a:r>
                      <a:r>
                        <a:rPr lang="lt-LT" sz="1000" b="0" kern="1200" baseline="0" dirty="0" smtClean="0">
                          <a:solidFill>
                            <a:schemeClr val="tx1"/>
                          </a:solidFill>
                          <a:latin typeface="+mn-lt"/>
                          <a:ea typeface="+mn-ea"/>
                          <a:cs typeface="+mn-cs"/>
                        </a:rPr>
                        <a:t>. Šios išlaidos kartu su 5 kategorijoje 4 p. nurodytomis MTEP, konsultavimo išlaidomis negali sudaryti daugiau nei 25 proc. tinkamų finansuoti išlaidų. </a:t>
                      </a:r>
                      <a:endParaRPr lang="lt-LT" sz="1000" b="0" kern="1200" dirty="0" smtClean="0">
                        <a:solidFill>
                          <a:schemeClr val="tx1"/>
                        </a:solidFill>
                        <a:latin typeface="+mn-lt"/>
                        <a:ea typeface="+mn-ea"/>
                        <a:cs typeface="+mn-cs"/>
                      </a:endParaRPr>
                    </a:p>
                  </a:txBody>
                  <a:tcPr marL="91435" marR="91435" marT="45745" marB="45745"/>
                </a:tc>
                <a:extLst>
                  <a:ext uri="{0D108BD9-81ED-4DB2-BD59-A6C34878D82A}">
                    <a16:rowId xmlns:a16="http://schemas.microsoft.com/office/drawing/2014/main" val="10004"/>
                  </a:ext>
                </a:extLst>
              </a:tr>
              <a:tr h="1920309">
                <a:tc>
                  <a:txBody>
                    <a:bodyPr/>
                    <a:lstStyle/>
                    <a:p>
                      <a:pPr marL="0" algn="ctr" defTabSz="914400" rtl="0" eaLnBrk="1" latinLnBrk="0" hangingPunct="1"/>
                      <a:r>
                        <a:rPr lang="lt-LT" sz="1000" kern="1200" dirty="0" smtClean="0">
                          <a:solidFill>
                            <a:schemeClr val="dk1"/>
                          </a:solidFill>
                          <a:latin typeface="+mn-lt"/>
                          <a:ea typeface="+mn-ea"/>
                          <a:cs typeface="+mn-cs"/>
                        </a:rPr>
                        <a:t>5.</a:t>
                      </a:r>
                      <a:endParaRPr lang="lt-LT" sz="1000" kern="1200" dirty="0">
                        <a:solidFill>
                          <a:schemeClr val="dk1"/>
                        </a:solidFill>
                        <a:latin typeface="+mn-lt"/>
                        <a:ea typeface="+mn-ea"/>
                        <a:cs typeface="+mn-cs"/>
                      </a:endParaRPr>
                    </a:p>
                  </a:txBody>
                  <a:tcPr marL="91435" marR="91435" marT="45745" marB="45745"/>
                </a:tc>
                <a:tc>
                  <a:txBody>
                    <a:bodyPr/>
                    <a:lstStyle/>
                    <a:p>
                      <a:pPr marL="0" algn="l" defTabSz="914400" rtl="0" eaLnBrk="1" latinLnBrk="0" hangingPunct="1"/>
                      <a:r>
                        <a:rPr lang="lt-LT" sz="1000" kern="1200" dirty="0" smtClean="0">
                          <a:solidFill>
                            <a:schemeClr val="dk1"/>
                          </a:solidFill>
                          <a:latin typeface="+mn-lt"/>
                          <a:ea typeface="+mn-ea"/>
                          <a:cs typeface="+mn-cs"/>
                        </a:rPr>
                        <a:t>Projekto vykdymas</a:t>
                      </a:r>
                      <a:endParaRPr lang="lt-LT" sz="1000" kern="1200" dirty="0">
                        <a:solidFill>
                          <a:schemeClr val="dk1"/>
                        </a:solidFill>
                        <a:latin typeface="+mn-lt"/>
                        <a:ea typeface="+mn-ea"/>
                        <a:cs typeface="+mn-cs"/>
                      </a:endParaRPr>
                    </a:p>
                  </a:txBody>
                  <a:tcPr marL="91435" marR="91435" marT="45745" marB="45745"/>
                </a:tc>
                <a:tc>
                  <a:txBody>
                    <a:bodyPr/>
                    <a:lstStyle/>
                    <a:p>
                      <a:pPr marL="0" algn="l" defTabSz="914400" rtl="0" eaLnBrk="1" latinLnBrk="0" hangingPunct="1"/>
                      <a:r>
                        <a:rPr lang="lt-LT" sz="1000" b="0" kern="1200" baseline="0" dirty="0" smtClean="0">
                          <a:solidFill>
                            <a:schemeClr val="tx1"/>
                          </a:solidFill>
                          <a:latin typeface="+mn-lt"/>
                          <a:ea typeface="+mn-ea"/>
                          <a:cs typeface="+mn-cs"/>
                        </a:rPr>
                        <a:t>Tinkamos finansuoti šios MTEP veiklų vykdymui būtinos ir MTEP veikloms proporcingai (pro </a:t>
                      </a:r>
                      <a:r>
                        <a:rPr lang="lt-LT" sz="1000" b="0" kern="1200" baseline="0" dirty="0" err="1" smtClean="0">
                          <a:solidFill>
                            <a:schemeClr val="tx1"/>
                          </a:solidFill>
                          <a:latin typeface="+mn-lt"/>
                          <a:ea typeface="+mn-ea"/>
                          <a:cs typeface="+mn-cs"/>
                        </a:rPr>
                        <a:t>rata</a:t>
                      </a:r>
                      <a:r>
                        <a:rPr lang="lt-LT" sz="1000" b="0" kern="1200" baseline="0" dirty="0" smtClean="0">
                          <a:solidFill>
                            <a:schemeClr val="tx1"/>
                          </a:solidFill>
                          <a:latin typeface="+mn-lt"/>
                          <a:ea typeface="+mn-ea"/>
                          <a:cs typeface="+mn-cs"/>
                        </a:rPr>
                        <a:t> principu) priskiriamos išlaidos projekto įgyvendinimo laikotarpiu:</a:t>
                      </a:r>
                    </a:p>
                    <a:p>
                      <a:pPr marL="228600" indent="-228600" algn="l" defTabSz="914400" rtl="0" eaLnBrk="1" latinLnBrk="0" hangingPunct="1">
                        <a:buAutoNum type="arabicParenR"/>
                      </a:pPr>
                      <a:r>
                        <a:rPr lang="lt-LT" sz="1000" b="1" kern="1200" baseline="0" dirty="0" smtClean="0">
                          <a:solidFill>
                            <a:schemeClr val="tx1"/>
                          </a:solidFill>
                          <a:latin typeface="+mn-lt"/>
                          <a:ea typeface="+mn-ea"/>
                          <a:cs typeface="+mn-cs"/>
                        </a:rPr>
                        <a:t>projektą vykdančio MTEP personalo darbo užmokesčio ir komandiruočių, kelionių išlaidos (</a:t>
                      </a:r>
                      <a:r>
                        <a:rPr lang="lt-LT" sz="1000" b="0" kern="1200" baseline="0" dirty="0" smtClean="0">
                          <a:solidFill>
                            <a:schemeClr val="tx1"/>
                          </a:solidFill>
                          <a:latin typeface="+mn-lt"/>
                          <a:ea typeface="+mn-ea"/>
                          <a:cs typeface="+mn-cs"/>
                        </a:rPr>
                        <a:t>komandiruočių ir kelionių išlaidos negali sudaryti daugiau nei 10 procentų tinkamų finansuoti išlaidų)</a:t>
                      </a:r>
                      <a:r>
                        <a:rPr lang="lt-LT" sz="1000" b="1" kern="1200" baseline="0" dirty="0" smtClean="0">
                          <a:solidFill>
                            <a:schemeClr val="tx1"/>
                          </a:solidFill>
                          <a:latin typeface="+mn-lt"/>
                          <a:ea typeface="+mn-ea"/>
                          <a:cs typeface="+mn-cs"/>
                        </a:rPr>
                        <a:t>; Atkreiptinas dėmesys, kad DU išlaidoms taikomi fiksuotieji įkainiai, </a:t>
                      </a:r>
                      <a:r>
                        <a:rPr lang="lt-LT" sz="1000" b="0" kern="1200" baseline="0" dirty="0" smtClean="0">
                          <a:solidFill>
                            <a:schemeClr val="tx1"/>
                          </a:solidFill>
                          <a:latin typeface="+mn-lt"/>
                          <a:ea typeface="+mn-ea"/>
                          <a:cs typeface="+mn-cs"/>
                        </a:rPr>
                        <a:t>kurie nustatomi vadovaujantis Lietuvos mokslo tarybos pirmininko 2011 m. gruodžio 13 d. įsakymu Nr. V-213 patvirtinta &lt;...&gt; Darbo užmokesčio fiksuotųjų įkainių dydžių mokslinių tyrimų projektuose nustatymo tyrimo ataskaita, skelbiama </a:t>
                      </a:r>
                      <a:r>
                        <a:rPr lang="lt-LT" sz="1000" b="0" u="sng" kern="1200" baseline="0" dirty="0" smtClean="0">
                          <a:solidFill>
                            <a:srgbClr val="0070C0"/>
                          </a:solidFill>
                          <a:latin typeface="+mn-lt"/>
                          <a:ea typeface="+mn-ea"/>
                          <a:cs typeface="+mn-cs"/>
                        </a:rPr>
                        <a:t>http://www.esinvesticijos.lt/lt/dokumentai/supaprastinto-islaidu-apmokejimo-tyrimai</a:t>
                      </a:r>
                      <a:r>
                        <a:rPr lang="lt-LT" sz="1000" b="0" u="sng" kern="1200" baseline="0" dirty="0" smtClean="0">
                          <a:solidFill>
                            <a:schemeClr val="tx1"/>
                          </a:solidFill>
                          <a:latin typeface="+mn-lt"/>
                          <a:ea typeface="+mn-ea"/>
                          <a:cs typeface="+mn-cs"/>
                        </a:rPr>
                        <a:t> </a:t>
                      </a:r>
                      <a:r>
                        <a:rPr lang="lt-LT" sz="1000" b="1" u="none" kern="1200" baseline="0" dirty="0" smtClean="0">
                          <a:solidFill>
                            <a:schemeClr val="tx1"/>
                          </a:solidFill>
                          <a:latin typeface="+mn-lt"/>
                          <a:ea typeface="+mn-ea"/>
                          <a:cs typeface="+mn-cs"/>
                        </a:rPr>
                        <a:t>; </a:t>
                      </a:r>
                    </a:p>
                    <a:p>
                      <a:pPr marL="0" indent="0" algn="l" defTabSz="914400" rtl="0" eaLnBrk="1" latinLnBrk="0" hangingPunct="1">
                        <a:buNone/>
                      </a:pPr>
                      <a:r>
                        <a:rPr lang="lt-LT" sz="1000" b="1" u="none" kern="1200" baseline="0" dirty="0" smtClean="0">
                          <a:solidFill>
                            <a:srgbClr val="FF0000"/>
                          </a:solidFill>
                          <a:latin typeface="+mn-lt"/>
                          <a:ea typeface="+mn-ea"/>
                          <a:cs typeface="+mn-cs"/>
                        </a:rPr>
                        <a:t>NAUJA 2019 m. rugsėjo 13 d. ataskaita</a:t>
                      </a:r>
                      <a:endParaRPr lang="lt-LT" sz="1000" b="1" kern="1200" baseline="0" dirty="0" smtClean="0">
                        <a:solidFill>
                          <a:srgbClr val="FF0000"/>
                        </a:solidFill>
                        <a:latin typeface="+mn-lt"/>
                        <a:ea typeface="+mn-ea"/>
                        <a:cs typeface="+mn-cs"/>
                      </a:endParaRPr>
                    </a:p>
                    <a:p>
                      <a:pPr marL="228600" indent="-228600" algn="l" defTabSz="914400" rtl="0" eaLnBrk="1" latinLnBrk="0" hangingPunct="1">
                        <a:buAutoNum type="arabicParenR"/>
                      </a:pPr>
                      <a:r>
                        <a:rPr lang="lt-LT" sz="1000" b="1" kern="1200" baseline="0" dirty="0" smtClean="0">
                          <a:solidFill>
                            <a:schemeClr val="tx1"/>
                          </a:solidFill>
                          <a:latin typeface="+mn-lt"/>
                          <a:ea typeface="+mn-ea"/>
                          <a:cs typeface="+mn-cs"/>
                        </a:rPr>
                        <a:t>ilgalaikio turto </a:t>
                      </a:r>
                      <a:r>
                        <a:rPr lang="lt-LT" sz="1000" b="0" kern="1200" baseline="0" dirty="0" smtClean="0">
                          <a:solidFill>
                            <a:schemeClr val="tx1"/>
                          </a:solidFill>
                          <a:latin typeface="+mn-lt"/>
                          <a:ea typeface="+mn-ea"/>
                          <a:cs typeface="+mn-cs"/>
                        </a:rPr>
                        <a:t>(įrangos, prietaisų, įrankių, įrenginių, mašinų, įrengimų) </a:t>
                      </a:r>
                      <a:r>
                        <a:rPr lang="lt-LT" sz="1000" b="1" kern="1200" baseline="0" dirty="0" smtClean="0">
                          <a:solidFill>
                            <a:schemeClr val="tx1"/>
                          </a:solidFill>
                          <a:latin typeface="+mn-lt"/>
                          <a:ea typeface="+mn-ea"/>
                          <a:cs typeface="+mn-cs"/>
                        </a:rPr>
                        <a:t>nuomos išlaidos; </a:t>
                      </a:r>
                    </a:p>
                    <a:p>
                      <a:pPr marL="228600" indent="-228600" algn="l" defTabSz="914400" rtl="0" eaLnBrk="1" latinLnBrk="0" hangingPunct="1">
                        <a:buAutoNum type="arabicParenR"/>
                      </a:pPr>
                      <a:r>
                        <a:rPr lang="lt-LT" sz="1000" b="1" kern="1200" baseline="0" dirty="0" smtClean="0">
                          <a:solidFill>
                            <a:schemeClr val="tx1"/>
                          </a:solidFill>
                          <a:latin typeface="+mn-lt"/>
                          <a:ea typeface="+mn-ea"/>
                          <a:cs typeface="+mn-cs"/>
                        </a:rPr>
                        <a:t>trumpalaikio </a:t>
                      </a:r>
                      <a:r>
                        <a:rPr lang="lt-LT" sz="1000" b="0" i="0" kern="1200" baseline="0" dirty="0" smtClean="0">
                          <a:solidFill>
                            <a:schemeClr val="tx1"/>
                          </a:solidFill>
                          <a:latin typeface="+mn-lt"/>
                          <a:ea typeface="+mn-ea"/>
                          <a:cs typeface="+mn-cs"/>
                        </a:rPr>
                        <a:t>turto (medžiagų, mažaverčio inventoriaus ir panašių produktų) </a:t>
                      </a:r>
                      <a:r>
                        <a:rPr lang="lt-LT" sz="1000" b="1" kern="1200" baseline="0" dirty="0" smtClean="0">
                          <a:solidFill>
                            <a:schemeClr val="tx1"/>
                          </a:solidFill>
                          <a:latin typeface="+mn-lt"/>
                          <a:ea typeface="+mn-ea"/>
                          <a:cs typeface="+mn-cs"/>
                        </a:rPr>
                        <a:t>pirkimo išlaidos;</a:t>
                      </a:r>
                    </a:p>
                  </a:txBody>
                  <a:tcPr marL="91435" marR="91435" marT="45745" marB="4574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4900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52400"/>
            <a:ext cx="8348663" cy="357188"/>
          </a:xfrm>
        </p:spPr>
        <p:txBody>
          <a:bodyPr/>
          <a:lstStyle/>
          <a:p>
            <a:pPr algn="ctr">
              <a:defRPr/>
            </a:pPr>
            <a:r>
              <a:rPr lang="lt-LT" altLang="lt-LT" sz="2400" b="1" dirty="0" smtClean="0"/>
              <a:t>Apraše </a:t>
            </a:r>
            <a:r>
              <a:rPr lang="lt-LT" altLang="lt-LT" sz="2400" b="1" dirty="0"/>
              <a:t>nustatyti išlaidų tinkamumo reikalavimai</a:t>
            </a:r>
            <a:endParaRPr lang="lt-LT" sz="2400" b="1" dirty="0"/>
          </a:p>
        </p:txBody>
      </p:sp>
      <p:graphicFrame>
        <p:nvGraphicFramePr>
          <p:cNvPr id="9" name="Table 8"/>
          <p:cNvGraphicFramePr>
            <a:graphicFrameLocks noGrp="1"/>
          </p:cNvGraphicFramePr>
          <p:nvPr>
            <p:extLst>
              <p:ext uri="{D42A27DB-BD31-4B8C-83A1-F6EECF244321}">
                <p14:modId xmlns:p14="http://schemas.microsoft.com/office/powerpoint/2010/main" val="528272759"/>
              </p:ext>
            </p:extLst>
          </p:nvPr>
        </p:nvGraphicFramePr>
        <p:xfrm>
          <a:off x="304800" y="509588"/>
          <a:ext cx="8424863" cy="2915995"/>
        </p:xfrm>
        <a:graphic>
          <a:graphicData uri="http://schemas.openxmlformats.org/drawingml/2006/table">
            <a:tbl>
              <a:tblPr firstRow="1" bandRow="1">
                <a:tableStyleId>{5C22544A-7EE6-4342-B048-85BDC9FD1C3A}</a:tableStyleId>
              </a:tblPr>
              <a:tblGrid>
                <a:gridCol w="382658">
                  <a:extLst>
                    <a:ext uri="{9D8B030D-6E8A-4147-A177-3AD203B41FA5}">
                      <a16:colId xmlns:a16="http://schemas.microsoft.com/office/drawing/2014/main" val="20000"/>
                    </a:ext>
                  </a:extLst>
                </a:gridCol>
                <a:gridCol w="2066355">
                  <a:extLst>
                    <a:ext uri="{9D8B030D-6E8A-4147-A177-3AD203B41FA5}">
                      <a16:colId xmlns:a16="http://schemas.microsoft.com/office/drawing/2014/main" val="20001"/>
                    </a:ext>
                  </a:extLst>
                </a:gridCol>
                <a:gridCol w="5975850">
                  <a:extLst>
                    <a:ext uri="{9D8B030D-6E8A-4147-A177-3AD203B41FA5}">
                      <a16:colId xmlns:a16="http://schemas.microsoft.com/office/drawing/2014/main" val="20002"/>
                    </a:ext>
                  </a:extLst>
                </a:gridCol>
              </a:tblGrid>
              <a:tr h="355191">
                <a:tc>
                  <a:txBody>
                    <a:bodyPr/>
                    <a:lstStyle/>
                    <a:p>
                      <a:pPr algn="ctr"/>
                      <a:r>
                        <a:rPr lang="lt-LT" sz="1000" dirty="0" smtClean="0"/>
                        <a:t>Nr.</a:t>
                      </a:r>
                      <a:endParaRPr lang="lt-LT" sz="1000" dirty="0"/>
                    </a:p>
                  </a:txBody>
                  <a:tcPr marL="91435" marR="91435" marT="45757" marB="45757"/>
                </a:tc>
                <a:tc>
                  <a:txBody>
                    <a:bodyPr/>
                    <a:lstStyle/>
                    <a:p>
                      <a:pPr algn="ctr"/>
                      <a:r>
                        <a:rPr lang="lt-LT" sz="1000" dirty="0" smtClean="0"/>
                        <a:t>Išlaidų kategorijos pavadinimas</a:t>
                      </a:r>
                      <a:endParaRPr lang="lt-LT" sz="1000" dirty="0"/>
                    </a:p>
                  </a:txBody>
                  <a:tcPr marL="91435" marR="91435" marT="45757" marB="45757"/>
                </a:tc>
                <a:tc>
                  <a:txBody>
                    <a:bodyPr/>
                    <a:lstStyle/>
                    <a:p>
                      <a:pPr algn="ctr"/>
                      <a:r>
                        <a:rPr lang="lt-LT" sz="1000" b="1" kern="1200" dirty="0" smtClean="0">
                          <a:solidFill>
                            <a:schemeClr val="lt1"/>
                          </a:solidFill>
                          <a:latin typeface="+mn-lt"/>
                          <a:ea typeface="+mn-ea"/>
                          <a:cs typeface="+mn-cs"/>
                        </a:rPr>
                        <a:t>Reikalavimai ir paaiškinimai</a:t>
                      </a:r>
                      <a:endParaRPr lang="lt-LT" sz="1000" b="1" kern="1200" dirty="0">
                        <a:solidFill>
                          <a:schemeClr val="lt1"/>
                        </a:solidFill>
                        <a:latin typeface="+mn-lt"/>
                        <a:ea typeface="+mn-ea"/>
                        <a:cs typeface="+mn-cs"/>
                      </a:endParaRPr>
                    </a:p>
                  </a:txBody>
                  <a:tcPr marL="91435" marR="91435" marT="45757" marB="45757"/>
                </a:tc>
                <a:extLst>
                  <a:ext uri="{0D108BD9-81ED-4DB2-BD59-A6C34878D82A}">
                    <a16:rowId xmlns:a16="http://schemas.microsoft.com/office/drawing/2014/main" val="10000"/>
                  </a:ext>
                </a:extLst>
              </a:tr>
              <a:tr h="1706971">
                <a:tc>
                  <a:txBody>
                    <a:bodyPr/>
                    <a:lstStyle/>
                    <a:p>
                      <a:pPr marL="0" algn="ctr" defTabSz="914400" rtl="0" eaLnBrk="1" latinLnBrk="0" hangingPunct="1"/>
                      <a:r>
                        <a:rPr lang="lt-LT" sz="1000" kern="1200" dirty="0" smtClean="0">
                          <a:solidFill>
                            <a:schemeClr val="dk1"/>
                          </a:solidFill>
                          <a:latin typeface="+mn-lt"/>
                          <a:ea typeface="+mn-ea"/>
                          <a:cs typeface="+mn-cs"/>
                        </a:rPr>
                        <a:t>5.</a:t>
                      </a:r>
                      <a:endParaRPr lang="lt-LT" sz="1000" kern="1200" dirty="0">
                        <a:solidFill>
                          <a:schemeClr val="dk1"/>
                        </a:solidFill>
                        <a:latin typeface="+mn-lt"/>
                        <a:ea typeface="+mn-ea"/>
                        <a:cs typeface="+mn-cs"/>
                      </a:endParaRPr>
                    </a:p>
                  </a:txBody>
                  <a:tcPr marL="91435" marR="91435" marT="45757" marB="45757"/>
                </a:tc>
                <a:tc>
                  <a:txBody>
                    <a:bodyPr/>
                    <a:lstStyle/>
                    <a:p>
                      <a:pPr marL="0" algn="l" defTabSz="914400" rtl="0" eaLnBrk="1" latinLnBrk="0" hangingPunct="1"/>
                      <a:r>
                        <a:rPr lang="lt-LT" sz="1000" kern="1200" dirty="0" smtClean="0">
                          <a:solidFill>
                            <a:schemeClr val="dk1"/>
                          </a:solidFill>
                          <a:latin typeface="+mn-lt"/>
                          <a:ea typeface="+mn-ea"/>
                          <a:cs typeface="+mn-cs"/>
                        </a:rPr>
                        <a:t>Projekto vykdymas</a:t>
                      </a:r>
                      <a:endParaRPr lang="lt-LT" sz="1000" kern="1200" dirty="0">
                        <a:solidFill>
                          <a:schemeClr val="dk1"/>
                        </a:solidFill>
                        <a:latin typeface="+mn-lt"/>
                        <a:ea typeface="+mn-ea"/>
                        <a:cs typeface="+mn-cs"/>
                      </a:endParaRPr>
                    </a:p>
                  </a:txBody>
                  <a:tcPr marL="91435" marR="91435" marT="45757" marB="45757"/>
                </a:tc>
                <a:tc>
                  <a:txBody>
                    <a:bodyPr/>
                    <a:lstStyle/>
                    <a:p>
                      <a:r>
                        <a:rPr lang="lt-LT" sz="1000" dirty="0" smtClean="0"/>
                        <a:t>4) </a:t>
                      </a:r>
                      <a:r>
                        <a:rPr lang="lt-LT" sz="1000" b="1" dirty="0" smtClean="0"/>
                        <a:t>MTEP, konsultavimo paslaugų išlaidos</a:t>
                      </a:r>
                      <a:r>
                        <a:rPr lang="lt-LT" sz="1000" dirty="0" smtClean="0"/>
                        <a:t>, susijusios su MTEP grįstų, komercinį potencialą turinčių idėjų išbandymu, tolesnėms investicijoms parengto ar kitokio rezultato, kuris gali būti pritaikytas diegti rinkoje, sukūrimu, tikslinių rinkų analize</a:t>
                      </a:r>
                      <a:r>
                        <a:rPr lang="en-US" sz="1000" dirty="0" smtClean="0"/>
                        <a:t>,</a:t>
                      </a:r>
                      <a:r>
                        <a:rPr lang="lt-LT" sz="1000" dirty="0" smtClean="0"/>
                        <a:t> </a:t>
                      </a:r>
                      <a:r>
                        <a:rPr lang="es-ES" sz="1000" dirty="0" smtClean="0"/>
                        <a:t>ir </a:t>
                      </a:r>
                      <a:r>
                        <a:rPr lang="es-ES" sz="1000" dirty="0" err="1" smtClean="0"/>
                        <a:t>paslaugų</a:t>
                      </a:r>
                      <a:r>
                        <a:rPr lang="es-ES" sz="1000" dirty="0" smtClean="0"/>
                        <a:t>, </a:t>
                      </a:r>
                      <a:r>
                        <a:rPr lang="es-ES" sz="1000" dirty="0" err="1" smtClean="0"/>
                        <a:t>susijusių</a:t>
                      </a:r>
                      <a:r>
                        <a:rPr lang="es-ES" sz="1000" dirty="0" smtClean="0"/>
                        <a:t> su </a:t>
                      </a:r>
                      <a:r>
                        <a:rPr lang="es-ES" sz="1000" dirty="0" err="1" smtClean="0"/>
                        <a:t>patentų</a:t>
                      </a:r>
                      <a:r>
                        <a:rPr lang="es-ES" sz="1000" dirty="0" smtClean="0"/>
                        <a:t> </a:t>
                      </a:r>
                      <a:r>
                        <a:rPr lang="es-ES" sz="1000" dirty="0" err="1" smtClean="0"/>
                        <a:t>registravimu</a:t>
                      </a:r>
                      <a:r>
                        <a:rPr lang="es-ES" sz="1000" dirty="0" smtClean="0"/>
                        <a:t>, </a:t>
                      </a:r>
                      <a:r>
                        <a:rPr lang="es-ES" sz="1000" dirty="0" err="1" smtClean="0"/>
                        <a:t>išlaidos</a:t>
                      </a:r>
                      <a:r>
                        <a:rPr lang="en-US" sz="1000" dirty="0" smtClean="0"/>
                        <a:t>.</a:t>
                      </a:r>
                      <a:r>
                        <a:rPr lang="en-US" sz="1000" baseline="0" dirty="0" smtClean="0"/>
                        <a:t> </a:t>
                      </a:r>
                      <a:r>
                        <a:rPr lang="lt-LT" sz="1000" i="1" dirty="0" smtClean="0">
                          <a:solidFill>
                            <a:srgbClr val="FF0000"/>
                          </a:solidFill>
                        </a:rPr>
                        <a:t>Projektą vykdančio personalo darbo užmokesčio už kasmetines atostogas ir (ar) kompensacijos už nepanaudotas kasmetines atostogas išlaidoms taikoma kasmetinių atostogų išmokų fiksuotoji norma, vadovaujantis 2016 m. sausio 19 d. Lietuvos Respublikos finansų ministerijos patvirtinta Kasmetinių atostogų ir papildomų poilsio dienų išmokų fiksuotųjų normų nustatymo tyrimo ataskaita. Ataskaita skelbiama http://www.esinvesticijos.lt/lt/dokumentai/supaprastinto-islaidu-apmokejimo-tyrimai</a:t>
                      </a:r>
                      <a:r>
                        <a:rPr lang="lt-LT" sz="1000" dirty="0" smtClean="0"/>
                        <a:t>.  Ši ataskaita netaikytina,</a:t>
                      </a:r>
                      <a:r>
                        <a:rPr lang="lt-LT" sz="1000" baseline="0" dirty="0" smtClean="0"/>
                        <a:t> nes projektą vykdančio MTEP personalo darbo užmokesčio išlaidoms, taikomi fiksuotieji įkainiai, pagal </a:t>
                      </a:r>
                      <a:r>
                        <a:rPr lang="en-US" sz="1000" baseline="0" dirty="0" smtClean="0"/>
                        <a:t>1) p. </a:t>
                      </a:r>
                      <a:r>
                        <a:rPr lang="en-US" sz="1000" baseline="0" dirty="0" err="1" smtClean="0"/>
                        <a:t>nurodyt</a:t>
                      </a:r>
                      <a:r>
                        <a:rPr lang="lt-LT" sz="1000" baseline="0" dirty="0" smtClean="0"/>
                        <a:t>ą ataskaitą, į kuriuos yra įskaičiuotos ir kasmetinės atostogų išlaidos.</a:t>
                      </a:r>
                      <a:endParaRPr lang="lt-LT" sz="1000" dirty="0" smtClean="0"/>
                    </a:p>
                    <a:p>
                      <a:endParaRPr lang="lt-LT" sz="1000" dirty="0"/>
                    </a:p>
                  </a:txBody>
                  <a:tcPr marL="91435" marR="91435" marT="45757" marB="45757"/>
                </a:tc>
                <a:extLst>
                  <a:ext uri="{0D108BD9-81ED-4DB2-BD59-A6C34878D82A}">
                    <a16:rowId xmlns:a16="http://schemas.microsoft.com/office/drawing/2014/main" val="10001"/>
                  </a:ext>
                </a:extLst>
              </a:tr>
              <a:tr h="243993">
                <a:tc>
                  <a:txBody>
                    <a:bodyPr/>
                    <a:lstStyle/>
                    <a:p>
                      <a:pPr algn="ctr"/>
                      <a:r>
                        <a:rPr lang="lt-LT" sz="1000" dirty="0" smtClean="0"/>
                        <a:t>6.</a:t>
                      </a:r>
                      <a:endParaRPr lang="lt-LT" sz="1000" dirty="0"/>
                    </a:p>
                  </a:txBody>
                  <a:tcPr marL="91435" marR="91435" marT="45757" marB="45757"/>
                </a:tc>
                <a:tc>
                  <a:txBody>
                    <a:bodyPr/>
                    <a:lstStyle/>
                    <a:p>
                      <a:r>
                        <a:rPr lang="lt-LT" sz="1000" dirty="0" smtClean="0"/>
                        <a:t>Informavimas apie projektą </a:t>
                      </a:r>
                      <a:endParaRPr lang="lt-LT" sz="1000" dirty="0"/>
                    </a:p>
                  </a:txBody>
                  <a:tcPr marL="91435" marR="91435" marT="45757" marB="457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000" dirty="0" smtClean="0"/>
                        <a:t>Netinkamos</a:t>
                      </a:r>
                      <a:r>
                        <a:rPr lang="lt-LT" sz="1000" baseline="0" dirty="0" smtClean="0"/>
                        <a:t> finansuoti</a:t>
                      </a:r>
                      <a:endParaRPr lang="lt-LT" sz="1000" dirty="0"/>
                    </a:p>
                  </a:txBody>
                  <a:tcPr marL="91435" marR="91435" marT="45757" marB="45757"/>
                </a:tc>
                <a:extLst>
                  <a:ext uri="{0D108BD9-81ED-4DB2-BD59-A6C34878D82A}">
                    <a16:rowId xmlns:a16="http://schemas.microsoft.com/office/drawing/2014/main" val="10002"/>
                  </a:ext>
                </a:extLst>
              </a:tr>
              <a:tr h="548897">
                <a:tc>
                  <a:txBody>
                    <a:bodyPr/>
                    <a:lstStyle/>
                    <a:p>
                      <a:pPr algn="ctr"/>
                      <a:r>
                        <a:rPr lang="lt-LT" sz="1000" dirty="0" smtClean="0"/>
                        <a:t>7. </a:t>
                      </a:r>
                    </a:p>
                  </a:txBody>
                  <a:tcPr marL="91435" marR="91435" marT="45757" marB="45757"/>
                </a:tc>
                <a:tc>
                  <a:txBody>
                    <a:bodyPr/>
                    <a:lstStyle/>
                    <a:p>
                      <a:r>
                        <a:rPr lang="lt-LT" sz="1000" dirty="0" smtClean="0"/>
                        <a:t>Netiesioginės išlaidos ir kitos išlaidos pagal fiksuotąją projekto išlaidų normą</a:t>
                      </a:r>
                      <a:endParaRPr lang="lt-LT" sz="1000" dirty="0"/>
                    </a:p>
                  </a:txBody>
                  <a:tcPr marL="91435" marR="91435" marT="45757" marB="457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000" dirty="0" smtClean="0">
                          <a:solidFill>
                            <a:schemeClr val="tx1"/>
                          </a:solidFill>
                        </a:rPr>
                        <a:t>Netiesioginėms projekto išlaidoms apmokėti taikoma fiksuotoji projekto išlaidų norma apskaičiuojama pagal Projektų taisyklių 10 priedą.</a:t>
                      </a:r>
                    </a:p>
                  </a:txBody>
                  <a:tcPr marL="91435" marR="91435" marT="45757" marB="45757"/>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39859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66749"/>
            <a:ext cx="8534400" cy="4524315"/>
          </a:xfrm>
          <a:prstGeom prst="rect">
            <a:avLst/>
          </a:prstGeom>
        </p:spPr>
        <p:txBody>
          <a:bodyPr wrap="square">
            <a:spAutoFit/>
          </a:bodyPr>
          <a:lstStyle/>
          <a:p>
            <a:pPr marL="285750" indent="-285750">
              <a:spcAft>
                <a:spcPts val="0"/>
              </a:spcAft>
              <a:buFont typeface="Arial" panose="020B0604020202020204" pitchFamily="34" charset="0"/>
              <a:buChar char="•"/>
              <a:tabLst>
                <a:tab pos="900430" algn="l"/>
              </a:tabLst>
            </a:pPr>
            <a:r>
              <a:rPr lang="lt-LT" sz="1600" dirty="0">
                <a:latin typeface="+mj-lt"/>
                <a:ea typeface="Calibri" panose="020F0502020204030204" pitchFamily="34" charset="0"/>
              </a:rPr>
              <a:t>Partnerio (-</a:t>
            </a:r>
            <a:r>
              <a:rPr lang="lt-LT" sz="1600" dirty="0" err="1">
                <a:latin typeface="+mj-lt"/>
                <a:ea typeface="Calibri" panose="020F0502020204030204" pitchFamily="34" charset="0"/>
              </a:rPr>
              <a:t>ių</a:t>
            </a:r>
            <a:r>
              <a:rPr lang="lt-LT" sz="1600" dirty="0">
                <a:latin typeface="+mj-lt"/>
                <a:ea typeface="Calibri" panose="020F0502020204030204" pitchFamily="34" charset="0"/>
              </a:rPr>
              <a:t>) deklaraciją (-</a:t>
            </a:r>
            <a:r>
              <a:rPr lang="lt-LT" sz="1600" dirty="0" err="1">
                <a:latin typeface="+mj-lt"/>
                <a:ea typeface="Calibri" panose="020F0502020204030204" pitchFamily="34" charset="0"/>
              </a:rPr>
              <a:t>as</a:t>
            </a:r>
            <a:r>
              <a:rPr lang="lt-LT" sz="1600" dirty="0" smtClean="0">
                <a:latin typeface="+mj-lt"/>
                <a:ea typeface="Calibri" panose="020F0502020204030204" pitchFamily="34" charset="0"/>
              </a:rPr>
              <a:t>) (</a:t>
            </a:r>
            <a:r>
              <a:rPr lang="lt-LT" sz="1600" b="1" dirty="0" smtClean="0">
                <a:solidFill>
                  <a:srgbClr val="FF0000"/>
                </a:solidFill>
                <a:latin typeface="+mj-lt"/>
                <a:ea typeface="Calibri" panose="020F0502020204030204" pitchFamily="34" charset="0"/>
              </a:rPr>
              <a:t>atnaujinta forma nuo </a:t>
            </a:r>
            <a:r>
              <a:rPr lang="en-US" sz="1600" b="1" dirty="0" smtClean="0">
                <a:solidFill>
                  <a:srgbClr val="FF0000"/>
                </a:solidFill>
                <a:latin typeface="+mj-lt"/>
                <a:ea typeface="Calibri" panose="020F0502020204030204" pitchFamily="34" charset="0"/>
              </a:rPr>
              <a:t>2019-07-31</a:t>
            </a:r>
            <a:r>
              <a:rPr lang="en-US" sz="1600" dirty="0" smtClean="0">
                <a:latin typeface="+mj-lt"/>
                <a:ea typeface="Calibri" panose="020F0502020204030204" pitchFamily="34" charset="0"/>
              </a:rPr>
              <a:t>)</a:t>
            </a:r>
            <a:r>
              <a:rPr lang="lt-LT" sz="1600" dirty="0" smtClean="0">
                <a:latin typeface="+mj-lt"/>
                <a:ea typeface="Calibri" panose="020F0502020204030204" pitchFamily="34" charset="0"/>
              </a:rPr>
              <a:t>, </a:t>
            </a:r>
            <a:r>
              <a:rPr lang="lt-LT" sz="1600" dirty="0">
                <a:latin typeface="+mj-lt"/>
                <a:ea typeface="Calibri" panose="020F0502020204030204" pitchFamily="34" charset="0"/>
              </a:rPr>
              <a:t>jei projektą numatyta įgyvendinti kartu su partneriais (Partnerio deklaracijos forma integruota į pildomą paraiškos formą</a:t>
            </a:r>
            <a:r>
              <a:rPr lang="lt-LT" sz="1600" dirty="0" smtClean="0">
                <a:latin typeface="+mj-lt"/>
                <a:ea typeface="Calibri" panose="020F0502020204030204" pitchFamily="34" charset="0"/>
              </a:rPr>
              <a:t>) – </a:t>
            </a:r>
            <a:r>
              <a:rPr lang="lt-LT" sz="1600" dirty="0" smtClean="0">
                <a:solidFill>
                  <a:srgbClr val="FF0000"/>
                </a:solidFill>
                <a:latin typeface="+mj-lt"/>
                <a:ea typeface="Calibri" panose="020F0502020204030204" pitchFamily="34" charset="0"/>
              </a:rPr>
              <a:t>deklaraciją pasirašo įstaigos vadovas, nes paprastai išrašytas įgaliojimas dėl paraiškos teikimo nesuteikia įgaliotajam teisės deklaruoti</a:t>
            </a:r>
            <a:r>
              <a:rPr lang="lt-LT" sz="1600" dirty="0" smtClean="0">
                <a:latin typeface="+mj-lt"/>
                <a:ea typeface="Calibri" panose="020F0502020204030204" pitchFamily="34" charset="0"/>
              </a:rPr>
              <a:t>;</a:t>
            </a:r>
          </a:p>
          <a:p>
            <a:pPr marL="285750" indent="-285750">
              <a:spcAft>
                <a:spcPts val="0"/>
              </a:spcAft>
              <a:buFont typeface="Arial" panose="020B0604020202020204" pitchFamily="34" charset="0"/>
              <a:buChar char="•"/>
              <a:tabLst>
                <a:tab pos="900430" algn="l"/>
              </a:tabLst>
            </a:pPr>
            <a:r>
              <a:rPr lang="lt-LT" sz="1600" dirty="0" smtClean="0">
                <a:latin typeface="+mj-lt"/>
              </a:rPr>
              <a:t>Klausimyną apie pirkimo ir (arba) importo pridėtinės vertės mokesčio tinkamumą finansuoti iš Europos Sąjungos struktūrinių fondų ir (arba) Lietuvos Respublikos biudžeto lėšų, </a:t>
            </a:r>
            <a:r>
              <a:rPr lang="lt-LT" sz="1600" dirty="0" smtClean="0">
                <a:solidFill>
                  <a:srgbClr val="FF0000"/>
                </a:solidFill>
                <a:latin typeface="+mj-lt"/>
              </a:rPr>
              <a:t>pareiškėjas neprašo PVM išlaidas pripažinti tinkamomis finansuoti</a:t>
            </a:r>
            <a:r>
              <a:rPr lang="lt-LT" sz="1600" dirty="0">
                <a:latin typeface="+mj-lt"/>
              </a:rPr>
              <a:t> </a:t>
            </a:r>
            <a:r>
              <a:rPr lang="lt-LT" sz="1600" dirty="0" smtClean="0">
                <a:latin typeface="+mj-lt"/>
              </a:rPr>
              <a:t>ir </a:t>
            </a:r>
            <a:r>
              <a:rPr lang="lt-LT" sz="1600" dirty="0" smtClean="0">
                <a:solidFill>
                  <a:srgbClr val="FF0000"/>
                </a:solidFill>
                <a:latin typeface="+mj-lt"/>
              </a:rPr>
              <a:t>neįtraukia šių išlaidų į projekto biudžetą;</a:t>
            </a:r>
            <a:endParaRPr lang="en-US" sz="1600" dirty="0" smtClean="0">
              <a:solidFill>
                <a:srgbClr val="FF0000"/>
              </a:solidFill>
              <a:latin typeface="+mj-lt"/>
            </a:endParaRPr>
          </a:p>
          <a:p>
            <a:pPr marL="285750" indent="-285750">
              <a:buFont typeface="Arial" panose="020B0604020202020204" pitchFamily="34" charset="0"/>
              <a:buChar char="•"/>
              <a:tabLst>
                <a:tab pos="900430" algn="l"/>
              </a:tabLst>
            </a:pPr>
            <a:r>
              <a:rPr lang="lt-LT" sz="1600" dirty="0">
                <a:latin typeface="+mj-lt"/>
              </a:rPr>
              <a:t>projekto biudžeto paskirstymą pagal pareiškėją ir partnerį (-</a:t>
            </a:r>
            <a:r>
              <a:rPr lang="lt-LT" sz="1600" dirty="0" err="1">
                <a:latin typeface="+mj-lt"/>
              </a:rPr>
              <a:t>ius</a:t>
            </a:r>
            <a:r>
              <a:rPr lang="lt-LT" sz="1600" dirty="0">
                <a:latin typeface="+mj-lt"/>
              </a:rPr>
              <a:t>), jeigu projektas įgyvendinamas su parneriu (-</a:t>
            </a:r>
            <a:r>
              <a:rPr lang="lt-LT" sz="1600" dirty="0" err="1">
                <a:latin typeface="+mj-lt"/>
              </a:rPr>
              <a:t>iais</a:t>
            </a:r>
            <a:r>
              <a:rPr lang="lt-LT" sz="1600" dirty="0" smtClean="0">
                <a:latin typeface="+mj-lt"/>
              </a:rPr>
              <a:t>). Biudžeto paskirstymas atspindimas </a:t>
            </a:r>
            <a:r>
              <a:rPr lang="lt-LT" sz="1600" dirty="0" smtClean="0">
                <a:solidFill>
                  <a:srgbClr val="FF0000"/>
                </a:solidFill>
                <a:latin typeface="+mj-lt"/>
              </a:rPr>
              <a:t>Projekto išlaidų lentelėje </a:t>
            </a:r>
            <a:r>
              <a:rPr lang="lt-LT" sz="1600" dirty="0" err="1" smtClean="0">
                <a:solidFill>
                  <a:srgbClr val="FF0000"/>
                </a:solidFill>
                <a:latin typeface="+mj-lt"/>
              </a:rPr>
              <a:t>xls</a:t>
            </a:r>
            <a:r>
              <a:rPr lang="lt-LT" sz="1600" dirty="0" smtClean="0">
                <a:solidFill>
                  <a:srgbClr val="FF0000"/>
                </a:solidFill>
                <a:latin typeface="+mj-lt"/>
              </a:rPr>
              <a:t>. </a:t>
            </a:r>
            <a:r>
              <a:rPr lang="lt-LT" sz="1600" dirty="0">
                <a:solidFill>
                  <a:srgbClr val="FF0000"/>
                </a:solidFill>
                <a:latin typeface="+mj-lt"/>
              </a:rPr>
              <a:t>f</a:t>
            </a:r>
            <a:r>
              <a:rPr lang="lt-LT" sz="1600" dirty="0" smtClean="0">
                <a:solidFill>
                  <a:srgbClr val="FF0000"/>
                </a:solidFill>
                <a:latin typeface="+mj-lt"/>
              </a:rPr>
              <a:t>ormatu.;</a:t>
            </a:r>
          </a:p>
          <a:p>
            <a:pPr marL="285750" indent="-285750">
              <a:buFont typeface="Arial" panose="020B0604020202020204" pitchFamily="34" charset="0"/>
              <a:buChar char="•"/>
              <a:tabLst>
                <a:tab pos="900430" algn="l"/>
              </a:tabLst>
            </a:pPr>
            <a:r>
              <a:rPr lang="lt-LT" sz="1600" dirty="0" smtClean="0">
                <a:latin typeface="+mj-lt"/>
              </a:rPr>
              <a:t> </a:t>
            </a:r>
            <a:r>
              <a:rPr lang="lt-LT" sz="1600" b="1" i="1" dirty="0">
                <a:solidFill>
                  <a:srgbClr val="FF0000"/>
                </a:solidFill>
              </a:rPr>
              <a:t>Projekto išlaidų </a:t>
            </a:r>
            <a:r>
              <a:rPr lang="lt-LT" sz="1600" b="1" i="1" dirty="0" smtClean="0">
                <a:solidFill>
                  <a:srgbClr val="FF0000"/>
                </a:solidFill>
              </a:rPr>
              <a:t>lentelę </a:t>
            </a:r>
            <a:r>
              <a:rPr lang="lt-LT" sz="1600" b="1" i="1" dirty="0" err="1">
                <a:solidFill>
                  <a:srgbClr val="FF0000"/>
                </a:solidFill>
              </a:rPr>
              <a:t>xls</a:t>
            </a:r>
            <a:r>
              <a:rPr lang="lt-LT" sz="1600" b="1" i="1" dirty="0">
                <a:solidFill>
                  <a:srgbClr val="FF0000"/>
                </a:solidFill>
              </a:rPr>
              <a:t>. formatu</a:t>
            </a:r>
            <a:r>
              <a:rPr lang="lt-LT" sz="1600" b="1" i="1" dirty="0" smtClean="0">
                <a:solidFill>
                  <a:srgbClr val="FF0000"/>
                </a:solidFill>
              </a:rPr>
              <a:t>.;</a:t>
            </a:r>
          </a:p>
          <a:p>
            <a:pPr marL="285750" indent="-285750">
              <a:buFont typeface="Arial" panose="020B0604020202020204" pitchFamily="34" charset="0"/>
              <a:buChar char="•"/>
              <a:tabLst>
                <a:tab pos="900430" algn="l"/>
              </a:tabLst>
            </a:pPr>
            <a:r>
              <a:rPr lang="pt-BR" sz="1600" dirty="0">
                <a:latin typeface="+mj-lt"/>
              </a:rPr>
              <a:t>informaciją, reikalingą projekto atitikčiai projektų atrankos kriterijams įvertinti (Aprašo 3 priedas</a:t>
            </a:r>
            <a:r>
              <a:rPr lang="pt-BR" sz="1600" dirty="0" smtClean="0">
                <a:latin typeface="+mj-lt"/>
              </a:rPr>
              <a:t>)</a:t>
            </a:r>
            <a:r>
              <a:rPr lang="lt-LT" sz="1600" dirty="0" smtClean="0">
                <a:latin typeface="+mj-lt"/>
              </a:rPr>
              <a:t>;</a:t>
            </a:r>
          </a:p>
          <a:p>
            <a:pPr marL="285750" indent="-285750">
              <a:buFont typeface="Arial" panose="020B0604020202020204" pitchFamily="34" charset="0"/>
              <a:buChar char="•"/>
              <a:tabLst>
                <a:tab pos="900430" algn="l"/>
              </a:tabLst>
            </a:pPr>
            <a:r>
              <a:rPr lang="lt-LT" sz="1600" dirty="0">
                <a:latin typeface="+mj-lt"/>
              </a:rPr>
              <a:t>dokumentus, pagrindžiančius projekto biudžeto pagrįstumą (komerciniai pasiūlymai, nuorodos į rinkoje esančias kainas ir kt</a:t>
            </a:r>
            <a:r>
              <a:rPr lang="lt-LT" sz="1600" dirty="0" smtClean="0">
                <a:latin typeface="+mj-lt"/>
              </a:rPr>
              <a:t>.);</a:t>
            </a:r>
          </a:p>
          <a:p>
            <a:pPr marL="285750" indent="-285750">
              <a:buFont typeface="Arial" panose="020B0604020202020204" pitchFamily="34" charset="0"/>
              <a:buChar char="•"/>
              <a:tabLst>
                <a:tab pos="900430" algn="l"/>
              </a:tabLst>
            </a:pPr>
            <a:r>
              <a:rPr lang="lt-LT" sz="1600" dirty="0">
                <a:latin typeface="+mj-lt"/>
              </a:rPr>
              <a:t>MTEP projekto veiklų planą (Aprašo 5 priedas);</a:t>
            </a:r>
            <a:endParaRPr lang="lt-LT" sz="1600" dirty="0" smtClean="0">
              <a:latin typeface="+mj-lt"/>
            </a:endParaRPr>
          </a:p>
          <a:p>
            <a:pPr marL="285750" indent="-285750">
              <a:buFont typeface="Arial" panose="020B0604020202020204" pitchFamily="34" charset="0"/>
              <a:buChar char="•"/>
              <a:tabLst>
                <a:tab pos="900430" algn="l"/>
              </a:tabLst>
            </a:pPr>
            <a:r>
              <a:rPr lang="lt-LT" sz="1600" dirty="0">
                <a:latin typeface="+mj-lt"/>
              </a:rPr>
              <a:t>dokumentus arba nuorodas į viešai paskelbtus dokumentus, pagrindžiančius, kad pareiškėjas turi veikiančią teisių, atsirandančių iš intelektinės veiklos rezultatų, valdymo tvarką, t. y. yra įgyvendinęs Rekomendacijų 10, 12, 16 ir 17 punktuose nustatytus reikalavimus</a:t>
            </a:r>
            <a:r>
              <a:rPr lang="lt-LT" sz="1600" dirty="0" smtClean="0">
                <a:latin typeface="+mj-lt"/>
              </a:rPr>
              <a:t>;</a:t>
            </a:r>
          </a:p>
          <a:p>
            <a:pPr marL="285750" indent="-285750">
              <a:buFont typeface="Arial" panose="020B0604020202020204" pitchFamily="34" charset="0"/>
              <a:buChar char="•"/>
              <a:tabLst>
                <a:tab pos="900430" algn="l"/>
              </a:tabLst>
            </a:pPr>
            <a:r>
              <a:rPr lang="lt-LT" sz="1600" dirty="0">
                <a:latin typeface="+mj-lt"/>
              </a:rPr>
              <a:t>sutarties (partnerystės) projekto </a:t>
            </a:r>
            <a:r>
              <a:rPr lang="lt-LT" sz="1600" dirty="0" smtClean="0">
                <a:latin typeface="+mj-lt"/>
              </a:rPr>
              <a:t>kopija, jei projektas vykdomas su partneriu;</a:t>
            </a:r>
          </a:p>
        </p:txBody>
      </p:sp>
      <p:sp>
        <p:nvSpPr>
          <p:cNvPr id="4" name="Title 5"/>
          <p:cNvSpPr txBox="1">
            <a:spLocks/>
          </p:cNvSpPr>
          <p:nvPr/>
        </p:nvSpPr>
        <p:spPr>
          <a:xfrm>
            <a:off x="381000" y="152400"/>
            <a:ext cx="8348663" cy="514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(I)</a:t>
            </a:r>
            <a:endParaRPr lang="lt-LT" sz="2400" b="1" dirty="0"/>
          </a:p>
        </p:txBody>
      </p:sp>
    </p:spTree>
    <p:extLst>
      <p:ext uri="{BB962C8B-B14F-4D97-AF65-F5344CB8AC3E}">
        <p14:creationId xmlns:p14="http://schemas.microsoft.com/office/powerpoint/2010/main" val="283148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66749"/>
            <a:ext cx="8788400" cy="4759583"/>
          </a:xfrm>
          <a:prstGeom prst="rect">
            <a:avLst/>
          </a:prstGeom>
        </p:spPr>
        <p:txBody>
          <a:bodyPr wrap="square">
            <a:spAutoFit/>
          </a:bodyPr>
          <a:lstStyle/>
          <a:p>
            <a:pPr marL="285750" indent="-285750">
              <a:buFont typeface="Arial" panose="020B0604020202020204" pitchFamily="34" charset="0"/>
              <a:buChar char="•"/>
              <a:tabLst>
                <a:tab pos="900430" algn="l"/>
              </a:tabLst>
            </a:pPr>
            <a:r>
              <a:rPr lang="lt-LT" sz="1600" dirty="0" smtClean="0">
                <a:latin typeface="+mj-lt"/>
              </a:rPr>
              <a:t>informaciją </a:t>
            </a:r>
            <a:r>
              <a:rPr lang="lt-LT" sz="1600" dirty="0">
                <a:latin typeface="+mj-lt"/>
              </a:rPr>
              <a:t>apie projekto planuojamas gauti pajamas, jei tinkamos finansuoti išlaidos siekia </a:t>
            </a:r>
            <a:r>
              <a:rPr lang="lt-LT" sz="1600" dirty="0">
                <a:solidFill>
                  <a:srgbClr val="FF0000"/>
                </a:solidFill>
                <a:latin typeface="+mj-lt"/>
              </a:rPr>
              <a:t>1 000 000,00 </a:t>
            </a:r>
            <a:r>
              <a:rPr lang="lt-LT" sz="1600" dirty="0" err="1">
                <a:solidFill>
                  <a:srgbClr val="FF0000"/>
                </a:solidFill>
                <a:latin typeface="+mj-lt"/>
              </a:rPr>
              <a:t>Eur</a:t>
            </a:r>
            <a:r>
              <a:rPr lang="lt-LT" sz="1600" dirty="0">
                <a:solidFill>
                  <a:srgbClr val="FF0000"/>
                </a:solidFill>
                <a:latin typeface="+mj-lt"/>
              </a:rPr>
              <a:t> (vieną milijoną eurų)</a:t>
            </a:r>
            <a:r>
              <a:rPr lang="lt-LT" sz="1600" dirty="0">
                <a:latin typeface="+mj-lt"/>
              </a:rPr>
              <a:t> ir daugiau (netaikoma kai projektui teikiama valstybės pagalba</a:t>
            </a:r>
            <a:r>
              <a:rPr lang="lt-LT" sz="1600" dirty="0" smtClean="0">
                <a:latin typeface="+mj-lt"/>
              </a:rPr>
              <a:t>);</a:t>
            </a:r>
          </a:p>
          <a:p>
            <a:pPr marL="285750" indent="-285750">
              <a:buFont typeface="Arial" panose="020B0604020202020204" pitchFamily="34" charset="0"/>
              <a:buChar char="•"/>
              <a:tabLst>
                <a:tab pos="900430" algn="l"/>
              </a:tabLst>
            </a:pPr>
            <a:r>
              <a:rPr lang="lt-LT" sz="1600" dirty="0" smtClean="0">
                <a:solidFill>
                  <a:srgbClr val="FF0000"/>
                </a:solidFill>
                <a:latin typeface="+mj-lt"/>
              </a:rPr>
              <a:t>finansavimo </a:t>
            </a:r>
            <a:r>
              <a:rPr lang="lt-LT" sz="1600" dirty="0">
                <a:solidFill>
                  <a:srgbClr val="FF0000"/>
                </a:solidFill>
                <a:latin typeface="+mj-lt"/>
              </a:rPr>
              <a:t>šaltinius </a:t>
            </a:r>
            <a:r>
              <a:rPr lang="lt-LT" sz="1600" dirty="0">
                <a:latin typeface="+mj-lt"/>
              </a:rPr>
              <a:t>(pareiškėjo įnašą ir netinkamų išlaidų padengimą) pagrindžiančius dokumentus, jei pareiškėjas ir (arba) partneris savo ir (arba) kitų šaltinių </a:t>
            </a:r>
            <a:r>
              <a:rPr lang="lt-LT" sz="1600" dirty="0">
                <a:solidFill>
                  <a:srgbClr val="FF0000"/>
                </a:solidFill>
                <a:latin typeface="+mj-lt"/>
              </a:rPr>
              <a:t>lėšomis prisideda prie projekto </a:t>
            </a:r>
            <a:r>
              <a:rPr lang="lt-LT" sz="1600" dirty="0" smtClean="0">
                <a:solidFill>
                  <a:srgbClr val="FF0000"/>
                </a:solidFill>
                <a:latin typeface="+mj-lt"/>
              </a:rPr>
              <a:t>įgyvendinimo;</a:t>
            </a:r>
            <a:endParaRPr lang="lt-LT" sz="1600" dirty="0" smtClean="0">
              <a:latin typeface="+mj-lt"/>
            </a:endParaRPr>
          </a:p>
          <a:p>
            <a:pPr marL="285750" indent="-285750">
              <a:buFont typeface="Arial" panose="020B0604020202020204" pitchFamily="34" charset="0"/>
              <a:buChar char="•"/>
              <a:tabLst>
                <a:tab pos="900430" algn="l"/>
              </a:tabLst>
            </a:pPr>
            <a:r>
              <a:rPr lang="lt-LT" sz="1600" dirty="0" smtClean="0">
                <a:latin typeface="+mj-lt"/>
              </a:rPr>
              <a:t>pareiškėjo </a:t>
            </a:r>
            <a:r>
              <a:rPr lang="lt-LT" sz="1600" dirty="0">
                <a:latin typeface="+mj-lt"/>
              </a:rPr>
              <a:t>(partnerio) Smulkiojo ir vidutinio verslo subjekto statuso deklaraciją, kurios forma patvirtinta Lietuvos Respublikos ūkio ministro 2008 m. kovo 26 d. įsakymu Nr. 4-119 </a:t>
            </a:r>
            <a:r>
              <a:rPr lang="lt-LT" sz="1600" dirty="0" smtClean="0">
                <a:latin typeface="+mj-lt"/>
              </a:rPr>
              <a:t>(</a:t>
            </a:r>
            <a:r>
              <a:rPr lang="lt-LT" sz="1600" dirty="0">
                <a:latin typeface="+mj-lt"/>
              </a:rPr>
              <a:t>taikoma tais atvejais, jeigu pagal Aprašą teikiama valstybės pagalba</a:t>
            </a:r>
            <a:r>
              <a:rPr lang="lt-LT" sz="1600" dirty="0" smtClean="0">
                <a:latin typeface="+mj-lt"/>
              </a:rPr>
              <a:t>);</a:t>
            </a:r>
            <a:endParaRPr lang="lt-LT" sz="1600" dirty="0">
              <a:latin typeface="+mj-lt"/>
            </a:endParaRPr>
          </a:p>
          <a:p>
            <a:pPr marL="285750" indent="-285750">
              <a:buFont typeface="Arial" panose="020B0604020202020204" pitchFamily="34" charset="0"/>
              <a:buChar char="•"/>
              <a:tabLst>
                <a:tab pos="900430" algn="l"/>
              </a:tabLst>
            </a:pPr>
            <a:r>
              <a:rPr lang="lt-LT" sz="1600" dirty="0" smtClean="0">
                <a:latin typeface="+mj-lt"/>
              </a:rPr>
              <a:t>informaciją </a:t>
            </a:r>
            <a:r>
              <a:rPr lang="lt-LT" sz="1600" dirty="0">
                <a:latin typeface="+mj-lt"/>
              </a:rPr>
              <a:t>apie projektui taikomus aplinkosauginius reikalavimus. Šis paraiškos priedas pildomas ir teikiamas kartu su paraiška visais atvejais, kai projekte planuojama ūkinė veikla gali turėti poveikį aplinkai ir ji patenka į Planuojamos ūkinės veiklos poveikio aplinkai vertinimo įstatymo taikymo sritį, ir (arba) projekto planuojama ūkinė veikla yra susijusi su „</a:t>
            </a:r>
            <a:r>
              <a:rPr lang="lt-LT" sz="1600" dirty="0" err="1">
                <a:latin typeface="+mj-lt"/>
              </a:rPr>
              <a:t>Natura</a:t>
            </a:r>
            <a:r>
              <a:rPr lang="lt-LT" sz="1600" dirty="0">
                <a:latin typeface="+mj-lt"/>
              </a:rPr>
              <a:t> 2000“ </a:t>
            </a:r>
            <a:r>
              <a:rPr lang="lt-LT" sz="1600" dirty="0" smtClean="0">
                <a:latin typeface="+mj-lt"/>
              </a:rPr>
              <a:t>teritorijomis;</a:t>
            </a:r>
          </a:p>
          <a:p>
            <a:pPr marL="285750" indent="-285750">
              <a:buFont typeface="Arial" panose="020B0604020202020204" pitchFamily="34" charset="0"/>
              <a:buChar char="•"/>
              <a:tabLst>
                <a:tab pos="900430" algn="l"/>
              </a:tabLst>
            </a:pPr>
            <a:r>
              <a:rPr lang="lt-LT" sz="1600" dirty="0">
                <a:latin typeface="+mj-lt"/>
              </a:rPr>
              <a:t>planuojamos ūkinės veiklos poveikio aplinkai vertinimo ataskaitą ir atsakingos institucijos sprendimą, jei vadovaujantis Planuojamos </a:t>
            </a:r>
            <a:r>
              <a:rPr lang="lt-LT" sz="1600" dirty="0" smtClean="0">
                <a:latin typeface="+mj-lt"/>
              </a:rPr>
              <a:t>ūkinės veiklos poveikio aplinkai vertinimo įstatymu, privaloma atlikti poveikio aplinkai vertinimą, ar atrankos išvadą</a:t>
            </a:r>
          </a:p>
          <a:p>
            <a:pPr marL="285750" indent="-285750">
              <a:buFont typeface="Arial" panose="020B0604020202020204" pitchFamily="34" charset="0"/>
              <a:buChar char="•"/>
              <a:tabLst>
                <a:tab pos="900430" algn="l"/>
              </a:tabLst>
            </a:pPr>
            <a:r>
              <a:rPr lang="lt-LT" sz="1600" dirty="0">
                <a:latin typeface="+mj-lt"/>
              </a:rPr>
              <a:t>atsakingos institucijos Planų ar programų įgyvendinimo poveikio įsteigtoms ar potencialioms „</a:t>
            </a:r>
            <a:r>
              <a:rPr lang="lt-LT" sz="1600" dirty="0" err="1">
                <a:latin typeface="+mj-lt"/>
              </a:rPr>
              <a:t>Natura</a:t>
            </a:r>
            <a:r>
              <a:rPr lang="lt-LT" sz="1600" dirty="0">
                <a:latin typeface="+mj-lt"/>
              </a:rPr>
              <a:t> 2000“ teritorijoms reikšmingumo išvadą, jei planuojama veikla susijusi su įsteigtomis ar potencialiomis „</a:t>
            </a:r>
            <a:r>
              <a:rPr lang="lt-LT" sz="1600" dirty="0" err="1">
                <a:latin typeface="+mj-lt"/>
              </a:rPr>
              <a:t>Natura</a:t>
            </a:r>
            <a:r>
              <a:rPr lang="lt-LT" sz="1600" dirty="0">
                <a:latin typeface="+mj-lt"/>
              </a:rPr>
              <a:t> 2000“ teritorijomis ar artima tokių teritorijų </a:t>
            </a:r>
            <a:r>
              <a:rPr lang="lt-LT" sz="1600" dirty="0" smtClean="0">
                <a:latin typeface="+mj-lt"/>
              </a:rPr>
              <a:t>aplinka;</a:t>
            </a:r>
          </a:p>
          <a:p>
            <a:pPr indent="540385">
              <a:tabLst>
                <a:tab pos="900430" algn="l"/>
              </a:tabLst>
            </a:pPr>
            <a:endParaRPr lang="en-US" sz="1600" dirty="0">
              <a:latin typeface="+mj-lt"/>
            </a:endParaRPr>
          </a:p>
        </p:txBody>
      </p:sp>
      <p:sp>
        <p:nvSpPr>
          <p:cNvPr id="4" name="Title 5"/>
          <p:cNvSpPr txBox="1">
            <a:spLocks/>
          </p:cNvSpPr>
          <p:nvPr/>
        </p:nvSpPr>
        <p:spPr>
          <a:xfrm>
            <a:off x="381000" y="152400"/>
            <a:ext cx="8348663" cy="514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(II)</a:t>
            </a:r>
            <a:endParaRPr lang="lt-LT" sz="2400" b="1" dirty="0"/>
          </a:p>
        </p:txBody>
      </p:sp>
    </p:spTree>
    <p:extLst>
      <p:ext uri="{BB962C8B-B14F-4D97-AF65-F5344CB8AC3E}">
        <p14:creationId xmlns:p14="http://schemas.microsoft.com/office/powerpoint/2010/main" val="97953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152400"/>
            <a:ext cx="8348663" cy="514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(III). Aprašo </a:t>
            </a:r>
            <a:r>
              <a:rPr lang="en-US" altLang="lt-LT" sz="2400" b="1" dirty="0" smtClean="0"/>
              <a:t>3 </a:t>
            </a:r>
            <a:r>
              <a:rPr lang="en-US" altLang="lt-LT" sz="2400" b="1" dirty="0" err="1" smtClean="0"/>
              <a:t>priedas</a:t>
            </a:r>
            <a:endParaRPr lang="lt-LT" sz="2400" b="1" dirty="0"/>
          </a:p>
        </p:txBody>
      </p:sp>
      <p:sp>
        <p:nvSpPr>
          <p:cNvPr id="5" name="Rectangle 4"/>
          <p:cNvSpPr/>
          <p:nvPr/>
        </p:nvSpPr>
        <p:spPr>
          <a:xfrm>
            <a:off x="152400" y="666749"/>
            <a:ext cx="8788400" cy="4770537"/>
          </a:xfrm>
          <a:prstGeom prst="rect">
            <a:avLst/>
          </a:prstGeom>
        </p:spPr>
        <p:txBody>
          <a:bodyPr wrap="square">
            <a:spAutoFit/>
          </a:bodyPr>
          <a:lstStyle/>
          <a:p>
            <a:pPr indent="540385">
              <a:tabLst>
                <a:tab pos="900430" algn="l"/>
              </a:tabLst>
            </a:pPr>
            <a:r>
              <a:rPr lang="en-US" sz="1600" dirty="0" smtClean="0">
                <a:latin typeface="+mj-lt"/>
              </a:rPr>
              <a:t>1 </a:t>
            </a:r>
            <a:r>
              <a:rPr lang="en-US" sz="1600" dirty="0" err="1" smtClean="0">
                <a:latin typeface="+mj-lt"/>
              </a:rPr>
              <a:t>lentel</a:t>
            </a:r>
            <a:r>
              <a:rPr lang="lt-LT" sz="1600" dirty="0" smtClean="0">
                <a:latin typeface="+mj-lt"/>
              </a:rPr>
              <a:t>ė. Pildant, svarbu</a:t>
            </a:r>
            <a:r>
              <a:rPr lang="en-US" sz="1600" dirty="0" smtClean="0">
                <a:latin typeface="+mj-lt"/>
              </a:rPr>
              <a:t> pa</a:t>
            </a:r>
            <a:r>
              <a:rPr lang="lt-LT" sz="1600" dirty="0" smtClean="0">
                <a:latin typeface="+mj-lt"/>
              </a:rPr>
              <a:t>teikti argumentuotą pagrindimą dėl atitikimo pasirinktam teminiam specifiškumui. Atitikimas grindžiamas projekto veiklų turinio tapatumu teminio specifiškumo esmei. Ne tapačiais tyrimų metodais, naudojama įranga, pritaikymų ar tiesiog atskirų apibrėžtyje naudojamų atskirų frazių sulyginimu. </a:t>
            </a:r>
            <a:r>
              <a:rPr lang="lt-LT" sz="1600" i="1" dirty="0" smtClean="0">
                <a:solidFill>
                  <a:srgbClr val="FF0000"/>
                </a:solidFill>
                <a:latin typeface="+mj-lt"/>
              </a:rPr>
              <a:t>Svarbu: neatsakingai parinkus, gali tekti keisti visą prioritetinių kriterijų pagrindimą.</a:t>
            </a:r>
          </a:p>
          <a:p>
            <a:pPr indent="540385">
              <a:tabLst>
                <a:tab pos="900430" algn="l"/>
              </a:tabLst>
            </a:pPr>
            <a:r>
              <a:rPr lang="en-US" sz="1600" dirty="0" smtClean="0">
                <a:solidFill>
                  <a:srgbClr val="161F28"/>
                </a:solidFill>
                <a:latin typeface="+mj-lt"/>
              </a:rPr>
              <a:t>2 </a:t>
            </a:r>
            <a:r>
              <a:rPr lang="en-US" sz="1600" dirty="0" err="1" smtClean="0">
                <a:solidFill>
                  <a:srgbClr val="161F28"/>
                </a:solidFill>
                <a:latin typeface="+mj-lt"/>
              </a:rPr>
              <a:t>lentel</a:t>
            </a:r>
            <a:r>
              <a:rPr lang="lt-LT" sz="1600" dirty="0" smtClean="0">
                <a:solidFill>
                  <a:srgbClr val="161F28"/>
                </a:solidFill>
                <a:latin typeface="+mj-lt"/>
              </a:rPr>
              <a:t>ė. Pakanka nuorodos.</a:t>
            </a:r>
          </a:p>
          <a:p>
            <a:pPr indent="540385">
              <a:tabLst>
                <a:tab pos="900430" algn="l"/>
              </a:tabLst>
            </a:pPr>
            <a:r>
              <a:rPr lang="en-US" sz="1600" dirty="0" smtClean="0">
                <a:solidFill>
                  <a:srgbClr val="161F28"/>
                </a:solidFill>
                <a:latin typeface="+mj-lt"/>
              </a:rPr>
              <a:t>3</a:t>
            </a:r>
            <a:r>
              <a:rPr lang="lt-LT" sz="1600" dirty="0" smtClean="0">
                <a:solidFill>
                  <a:srgbClr val="161F28"/>
                </a:solidFill>
                <a:latin typeface="+mj-lt"/>
              </a:rPr>
              <a:t>.</a:t>
            </a:r>
            <a:r>
              <a:rPr lang="en-US" sz="1600" dirty="0" smtClean="0">
                <a:solidFill>
                  <a:srgbClr val="161F28"/>
                </a:solidFill>
                <a:latin typeface="+mj-lt"/>
              </a:rPr>
              <a:t>1 </a:t>
            </a:r>
            <a:r>
              <a:rPr lang="en-US" sz="1600" dirty="0" err="1" smtClean="0">
                <a:solidFill>
                  <a:srgbClr val="161F28"/>
                </a:solidFill>
                <a:latin typeface="+mj-lt"/>
              </a:rPr>
              <a:t>lentel</a:t>
            </a:r>
            <a:r>
              <a:rPr lang="lt-LT" sz="1600" dirty="0" smtClean="0">
                <a:solidFill>
                  <a:srgbClr val="161F28"/>
                </a:solidFill>
                <a:latin typeface="+mj-lt"/>
              </a:rPr>
              <a:t>ė. Tinkami tik </a:t>
            </a:r>
            <a:r>
              <a:rPr lang="en-US" sz="1600" dirty="0" smtClean="0">
                <a:solidFill>
                  <a:srgbClr val="161F28"/>
                </a:solidFill>
                <a:latin typeface="+mj-lt"/>
              </a:rPr>
              <a:t>2017 met</a:t>
            </a:r>
            <a:r>
              <a:rPr lang="lt-LT" sz="1600" dirty="0" smtClean="0">
                <a:solidFill>
                  <a:srgbClr val="161F28"/>
                </a:solidFill>
                <a:latin typeface="+mj-lt"/>
              </a:rPr>
              <a:t>ai. Sąrašai </a:t>
            </a:r>
            <a:r>
              <a:rPr lang="lt-LT" sz="1600" dirty="0">
                <a:solidFill>
                  <a:srgbClr val="161F28"/>
                </a:solidFill>
                <a:latin typeface="+mj-lt"/>
              </a:rPr>
              <a:t>skelbiamas </a:t>
            </a:r>
            <a:r>
              <a:rPr lang="lt-LT" sz="1600" b="1" dirty="0">
                <a:solidFill>
                  <a:srgbClr val="FF0000"/>
                </a:solidFill>
                <a:latin typeface="+mj-lt"/>
              </a:rPr>
              <a:t>https://www.lmt.lt/lt/mokslo-meno-veiklos-rezultatu-vertinimas/kasmetinis-mokslo-meno-veiklos-vertinimas/2017-m./</a:t>
            </a:r>
            <a:r>
              <a:rPr lang="lt-LT" sz="1600" b="1" dirty="0" smtClean="0">
                <a:solidFill>
                  <a:srgbClr val="FF0000"/>
                </a:solidFill>
                <a:latin typeface="+mj-lt"/>
              </a:rPr>
              <a:t>2889. </a:t>
            </a:r>
            <a:endParaRPr lang="lt-LT" sz="1600" b="1" dirty="0" smtClean="0">
              <a:solidFill>
                <a:schemeClr val="tx2"/>
              </a:solidFill>
              <a:latin typeface="+mj-lt"/>
            </a:endParaRPr>
          </a:p>
          <a:p>
            <a:pPr indent="540385">
              <a:tabLst>
                <a:tab pos="900430" algn="l"/>
              </a:tabLst>
            </a:pPr>
            <a:r>
              <a:rPr lang="lt-LT" sz="1600" b="1" dirty="0" smtClean="0">
                <a:solidFill>
                  <a:schemeClr val="tx2"/>
                </a:solidFill>
                <a:latin typeface="+mj-lt"/>
              </a:rPr>
              <a:t>Teikiant prašome nurodyti: instituciją, darbo unikalų numerį, vertę taškais, prioriteto teminio specifiškumo numerį.</a:t>
            </a:r>
          </a:p>
          <a:p>
            <a:pPr indent="540385">
              <a:tabLst>
                <a:tab pos="900430" algn="l"/>
              </a:tabLst>
            </a:pPr>
            <a:r>
              <a:rPr lang="en-US" sz="1600" dirty="0" smtClean="0">
                <a:solidFill>
                  <a:schemeClr val="tx2"/>
                </a:solidFill>
                <a:latin typeface="+mj-lt"/>
              </a:rPr>
              <a:t>3.2</a:t>
            </a:r>
            <a:r>
              <a:rPr lang="lt-LT" sz="1600" dirty="0" smtClean="0">
                <a:solidFill>
                  <a:schemeClr val="tx2"/>
                </a:solidFill>
                <a:latin typeface="+mj-lt"/>
              </a:rPr>
              <a:t> </a:t>
            </a:r>
            <a:r>
              <a:rPr lang="en-US" sz="1600" dirty="0" err="1" smtClean="0">
                <a:solidFill>
                  <a:schemeClr val="tx2"/>
                </a:solidFill>
                <a:latin typeface="+mj-lt"/>
              </a:rPr>
              <a:t>lentel</a:t>
            </a:r>
            <a:r>
              <a:rPr lang="lt-LT" sz="1600" dirty="0" smtClean="0">
                <a:solidFill>
                  <a:schemeClr val="tx2"/>
                </a:solidFill>
                <a:latin typeface="+mj-lt"/>
              </a:rPr>
              <a:t>ė</a:t>
            </a:r>
            <a:r>
              <a:rPr lang="lt-LT" sz="1600" dirty="0">
                <a:solidFill>
                  <a:schemeClr val="tx2"/>
                </a:solidFill>
                <a:latin typeface="+mj-lt"/>
              </a:rPr>
              <a:t>. Pareiškėjo ir partnerio projekto veiklas vykdysiančių mokslininkų grupės 2017–2018 metų veikla MTEP srityse, atitinkančiose projekto Sumanios specializacijos programos </a:t>
            </a:r>
            <a:r>
              <a:rPr lang="lt-LT" sz="1600" dirty="0" smtClean="0">
                <a:solidFill>
                  <a:schemeClr val="tx2"/>
                </a:solidFill>
                <a:latin typeface="+mj-lt"/>
              </a:rPr>
              <a:t>prioritetą.</a:t>
            </a:r>
          </a:p>
          <a:p>
            <a:pPr indent="540385">
              <a:tabLst>
                <a:tab pos="900430" algn="l"/>
              </a:tabLst>
            </a:pPr>
            <a:r>
              <a:rPr lang="lt-LT" sz="1600" dirty="0" smtClean="0">
                <a:solidFill>
                  <a:schemeClr val="tx2"/>
                </a:solidFill>
                <a:latin typeface="+mj-lt"/>
              </a:rPr>
              <a:t>Jei kurios nors dalies sąrašas ilgas, prašome jį pateikti atskirai, kaip pridedamą dokumentą, nors nurodant svarbiausias dedamąsias vertinimui.</a:t>
            </a:r>
          </a:p>
          <a:p>
            <a:pPr indent="540385">
              <a:tabLst>
                <a:tab pos="900430" algn="l"/>
              </a:tabLst>
            </a:pPr>
            <a:r>
              <a:rPr lang="en-US" sz="1600" dirty="0" smtClean="0">
                <a:solidFill>
                  <a:schemeClr val="tx2"/>
                </a:solidFill>
                <a:latin typeface="+mj-lt"/>
              </a:rPr>
              <a:t>4 </a:t>
            </a:r>
            <a:r>
              <a:rPr lang="en-US" sz="1600" dirty="0" err="1" smtClean="0">
                <a:solidFill>
                  <a:schemeClr val="tx2"/>
                </a:solidFill>
                <a:latin typeface="+mj-lt"/>
              </a:rPr>
              <a:t>lentel</a:t>
            </a:r>
            <a:r>
              <a:rPr lang="lt-LT" sz="1600" dirty="0" smtClean="0">
                <a:solidFill>
                  <a:schemeClr val="tx2"/>
                </a:solidFill>
                <a:latin typeface="+mj-lt"/>
              </a:rPr>
              <a:t>ė. </a:t>
            </a:r>
            <a:r>
              <a:rPr lang="en-US" sz="1600" dirty="0" err="1" smtClean="0">
                <a:solidFill>
                  <a:schemeClr val="tx2"/>
                </a:solidFill>
                <a:latin typeface="+mj-lt"/>
              </a:rPr>
              <a:t>Aktualu</a:t>
            </a:r>
            <a:r>
              <a:rPr lang="en-US" sz="1600" dirty="0" smtClean="0">
                <a:solidFill>
                  <a:schemeClr val="tx2"/>
                </a:solidFill>
                <a:latin typeface="+mj-lt"/>
              </a:rPr>
              <a:t> </a:t>
            </a:r>
            <a:r>
              <a:rPr lang="en-US" sz="1600" dirty="0" err="1" smtClean="0">
                <a:solidFill>
                  <a:schemeClr val="tx2"/>
                </a:solidFill>
                <a:latin typeface="+mj-lt"/>
              </a:rPr>
              <a:t>taikant</a:t>
            </a:r>
            <a:r>
              <a:rPr lang="en-US" sz="1600" dirty="0" smtClean="0">
                <a:solidFill>
                  <a:schemeClr val="tx2"/>
                </a:solidFill>
                <a:latin typeface="+mj-lt"/>
              </a:rPr>
              <a:t> VP </a:t>
            </a:r>
            <a:r>
              <a:rPr lang="en-US" sz="1600" dirty="0" err="1" smtClean="0">
                <a:solidFill>
                  <a:schemeClr val="tx2"/>
                </a:solidFill>
                <a:latin typeface="+mj-lt"/>
              </a:rPr>
              <a:t>taisykles</a:t>
            </a:r>
            <a:r>
              <a:rPr lang="en-US" sz="1600" dirty="0" smtClean="0">
                <a:solidFill>
                  <a:schemeClr val="tx2"/>
                </a:solidFill>
                <a:latin typeface="+mj-lt"/>
              </a:rPr>
              <a:t>, </a:t>
            </a:r>
            <a:r>
              <a:rPr lang="en-US" sz="1600" dirty="0" err="1" smtClean="0">
                <a:solidFill>
                  <a:schemeClr val="tx2"/>
                </a:solidFill>
                <a:latin typeface="+mj-lt"/>
              </a:rPr>
              <a:t>arba</a:t>
            </a:r>
            <a:r>
              <a:rPr lang="en-US" sz="1600" dirty="0" smtClean="0">
                <a:solidFill>
                  <a:schemeClr val="tx2"/>
                </a:solidFill>
                <a:latin typeface="+mj-lt"/>
              </a:rPr>
              <a:t> </a:t>
            </a:r>
            <a:r>
              <a:rPr lang="en-US" sz="1600" dirty="0" err="1" smtClean="0">
                <a:solidFill>
                  <a:schemeClr val="tx2"/>
                </a:solidFill>
                <a:latin typeface="+mj-lt"/>
              </a:rPr>
              <a:t>esant</a:t>
            </a:r>
            <a:r>
              <a:rPr lang="en-US" sz="1600" dirty="0" smtClean="0">
                <a:solidFill>
                  <a:schemeClr val="tx2"/>
                </a:solidFill>
                <a:latin typeface="+mj-lt"/>
              </a:rPr>
              <a:t> </a:t>
            </a:r>
            <a:r>
              <a:rPr lang="en-US" sz="1600" dirty="0" err="1" smtClean="0">
                <a:solidFill>
                  <a:schemeClr val="tx2"/>
                </a:solidFill>
                <a:latin typeface="+mj-lt"/>
              </a:rPr>
              <a:t>atskiriems</a:t>
            </a:r>
            <a:r>
              <a:rPr lang="en-US" sz="1600" dirty="0" smtClean="0">
                <a:solidFill>
                  <a:schemeClr val="tx2"/>
                </a:solidFill>
                <a:latin typeface="+mj-lt"/>
              </a:rPr>
              <a:t> </a:t>
            </a:r>
            <a:r>
              <a:rPr lang="en-US" sz="1600" dirty="0" err="1" smtClean="0">
                <a:solidFill>
                  <a:schemeClr val="tx2"/>
                </a:solidFill>
                <a:latin typeface="+mj-lt"/>
              </a:rPr>
              <a:t>atvejams</a:t>
            </a:r>
            <a:r>
              <a:rPr lang="en-US" sz="1600" dirty="0" smtClean="0">
                <a:solidFill>
                  <a:schemeClr val="tx2"/>
                </a:solidFill>
                <a:latin typeface="+mj-lt"/>
              </a:rPr>
              <a:t>, kai </a:t>
            </a:r>
            <a:r>
              <a:rPr lang="en-US" sz="1600" dirty="0" err="1" smtClean="0">
                <a:solidFill>
                  <a:schemeClr val="tx2"/>
                </a:solidFill>
                <a:latin typeface="+mj-lt"/>
              </a:rPr>
              <a:t>tenka</a:t>
            </a:r>
            <a:r>
              <a:rPr lang="en-US" sz="1600" dirty="0" smtClean="0">
                <a:solidFill>
                  <a:schemeClr val="tx2"/>
                </a:solidFill>
                <a:latin typeface="+mj-lt"/>
              </a:rPr>
              <a:t> </a:t>
            </a:r>
            <a:r>
              <a:rPr lang="lt-LT" sz="1600" dirty="0" smtClean="0">
                <a:solidFill>
                  <a:schemeClr val="tx2"/>
                </a:solidFill>
                <a:latin typeface="+mj-lt"/>
              </a:rPr>
              <a:t>į tinkamas prisidėti nuosavomis lėšomis.</a:t>
            </a:r>
          </a:p>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Tree>
    <p:extLst>
      <p:ext uri="{BB962C8B-B14F-4D97-AF65-F5344CB8AC3E}">
        <p14:creationId xmlns:p14="http://schemas.microsoft.com/office/powerpoint/2010/main" val="313267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82000" cy="709612"/>
          </a:xfrm>
        </p:spPr>
        <p:txBody>
          <a:bodyPr/>
          <a:lstStyle/>
          <a:p>
            <a:pPr algn="ctr">
              <a:defRPr/>
            </a:pPr>
            <a:r>
              <a:rPr lang="lt-LT" sz="2400" b="1" dirty="0" smtClean="0"/>
              <a:t>703 </a:t>
            </a:r>
            <a:r>
              <a:rPr lang="lt-LT" sz="2400" b="1" dirty="0"/>
              <a:t>priemonės </a:t>
            </a:r>
            <a:r>
              <a:rPr lang="lt-LT" sz="2400" b="1" dirty="0" smtClean="0"/>
              <a:t>„Kompetencijos </a:t>
            </a:r>
            <a:r>
              <a:rPr lang="lt-LT" sz="2400" b="1" dirty="0"/>
              <a:t>centrų ir inovacijų ir technologijų perdavimo centrų veiklos </a:t>
            </a:r>
            <a:r>
              <a:rPr lang="lt-LT" sz="2400" b="1" dirty="0" smtClean="0"/>
              <a:t>skatinimas“</a:t>
            </a:r>
            <a:endParaRPr lang="en-US" sz="2400" b="1" dirty="0"/>
          </a:p>
        </p:txBody>
      </p:sp>
      <p:sp>
        <p:nvSpPr>
          <p:cNvPr id="4" name="Rounded Rectangle 3"/>
          <p:cNvSpPr/>
          <p:nvPr/>
        </p:nvSpPr>
        <p:spPr>
          <a:xfrm>
            <a:off x="2438400" y="1276350"/>
            <a:ext cx="4267200" cy="3048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27" name="Down Arrow Callout 26"/>
          <p:cNvSpPr/>
          <p:nvPr/>
        </p:nvSpPr>
        <p:spPr>
          <a:xfrm>
            <a:off x="7010400" y="2713038"/>
            <a:ext cx="914400" cy="914400"/>
          </a:xfrm>
          <a:prstGeom prst="downArrow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10" name="TextBox 9"/>
          <p:cNvSpPr txBox="1"/>
          <p:nvPr/>
        </p:nvSpPr>
        <p:spPr>
          <a:xfrm>
            <a:off x="3708400" y="1223963"/>
            <a:ext cx="2438400" cy="368300"/>
          </a:xfrm>
          <a:prstGeom prst="rect">
            <a:avLst/>
          </a:prstGeom>
          <a:noFill/>
        </p:spPr>
        <p:txBody>
          <a:bodyPr>
            <a:spAutoFit/>
          </a:bodyPr>
          <a:lstStyle/>
          <a:p>
            <a:pPr>
              <a:defRPr/>
            </a:pPr>
            <a:r>
              <a:rPr lang="lt-LT" b="1" dirty="0">
                <a:solidFill>
                  <a:schemeClr val="accent2">
                    <a:lumMod val="75000"/>
                  </a:schemeClr>
                </a:solidFill>
              </a:rPr>
              <a:t>703 </a:t>
            </a:r>
            <a:r>
              <a:rPr lang="lt-LT" b="1" dirty="0" smtClean="0">
                <a:solidFill>
                  <a:schemeClr val="accent2">
                    <a:lumMod val="75000"/>
                  </a:schemeClr>
                </a:solidFill>
              </a:rPr>
              <a:t>priemonė </a:t>
            </a:r>
            <a:endParaRPr lang="lt-LT" b="1" dirty="0">
              <a:solidFill>
                <a:schemeClr val="accent2">
                  <a:lumMod val="75000"/>
                </a:schemeClr>
              </a:solidFill>
            </a:endParaRPr>
          </a:p>
        </p:txBody>
      </p:sp>
      <p:sp>
        <p:nvSpPr>
          <p:cNvPr id="29" name="Freeform 121"/>
          <p:cNvSpPr>
            <a:spLocks noEditPoints="1"/>
          </p:cNvSpPr>
          <p:nvPr/>
        </p:nvSpPr>
        <p:spPr bwMode="auto">
          <a:xfrm>
            <a:off x="3976688" y="3138488"/>
            <a:ext cx="501650" cy="512762"/>
          </a:xfrm>
          <a:custGeom>
            <a:avLst/>
            <a:gdLst/>
            <a:ahLst/>
            <a:cxnLst>
              <a:cxn ang="0">
                <a:pos x="227" y="284"/>
              </a:cxn>
              <a:cxn ang="0">
                <a:pos x="214" y="284"/>
              </a:cxn>
              <a:cxn ang="0">
                <a:pos x="264" y="189"/>
              </a:cxn>
              <a:cxn ang="0">
                <a:pos x="179" y="80"/>
              </a:cxn>
              <a:cxn ang="0">
                <a:pos x="200" y="39"/>
              </a:cxn>
              <a:cxn ang="0">
                <a:pos x="196" y="26"/>
              </a:cxn>
              <a:cxn ang="0">
                <a:pos x="145" y="2"/>
              </a:cxn>
              <a:cxn ang="0">
                <a:pos x="138" y="1"/>
              </a:cxn>
              <a:cxn ang="0">
                <a:pos x="132" y="7"/>
              </a:cxn>
              <a:cxn ang="0">
                <a:pos x="72" y="121"/>
              </a:cxn>
              <a:cxn ang="0">
                <a:pos x="80" y="147"/>
              </a:cxn>
              <a:cxn ang="0">
                <a:pos x="72" y="164"/>
              </a:cxn>
              <a:cxn ang="0">
                <a:pos x="106" y="180"/>
              </a:cxn>
              <a:cxn ang="0">
                <a:pos x="114" y="164"/>
              </a:cxn>
              <a:cxn ang="0">
                <a:pos x="114" y="164"/>
              </a:cxn>
              <a:cxn ang="0">
                <a:pos x="140" y="154"/>
              </a:cxn>
              <a:cxn ang="0">
                <a:pos x="161" y="115"/>
              </a:cxn>
              <a:cxn ang="0">
                <a:pos x="227" y="189"/>
              </a:cxn>
              <a:cxn ang="0">
                <a:pos x="151" y="265"/>
              </a:cxn>
              <a:cxn ang="0">
                <a:pos x="95" y="246"/>
              </a:cxn>
              <a:cxn ang="0">
                <a:pos x="95" y="237"/>
              </a:cxn>
              <a:cxn ang="0">
                <a:pos x="104" y="227"/>
              </a:cxn>
              <a:cxn ang="0">
                <a:pos x="151" y="227"/>
              </a:cxn>
              <a:cxn ang="0">
                <a:pos x="151" y="208"/>
              </a:cxn>
              <a:cxn ang="0">
                <a:pos x="79" y="208"/>
              </a:cxn>
              <a:cxn ang="0">
                <a:pos x="40" y="208"/>
              </a:cxn>
              <a:cxn ang="0">
                <a:pos x="0" y="208"/>
              </a:cxn>
              <a:cxn ang="0">
                <a:pos x="0" y="227"/>
              </a:cxn>
              <a:cxn ang="0">
                <a:pos x="45" y="227"/>
              </a:cxn>
              <a:cxn ang="0">
                <a:pos x="48" y="227"/>
              </a:cxn>
              <a:cxn ang="0">
                <a:pos x="57" y="237"/>
              </a:cxn>
              <a:cxn ang="0">
                <a:pos x="57" y="246"/>
              </a:cxn>
              <a:cxn ang="0">
                <a:pos x="57" y="284"/>
              </a:cxn>
              <a:cxn ang="0">
                <a:pos x="19" y="303"/>
              </a:cxn>
              <a:cxn ang="0">
                <a:pos x="264" y="303"/>
              </a:cxn>
              <a:cxn ang="0">
                <a:pos x="227" y="284"/>
              </a:cxn>
              <a:cxn ang="0">
                <a:pos x="161" y="26"/>
              </a:cxn>
              <a:cxn ang="0">
                <a:pos x="155" y="32"/>
              </a:cxn>
              <a:cxn ang="0">
                <a:pos x="111" y="114"/>
              </a:cxn>
              <a:cxn ang="0">
                <a:pos x="95" y="106"/>
              </a:cxn>
              <a:cxn ang="0">
                <a:pos x="96" y="102"/>
              </a:cxn>
              <a:cxn ang="0">
                <a:pos x="137" y="25"/>
              </a:cxn>
              <a:cxn ang="0">
                <a:pos x="143" y="20"/>
              </a:cxn>
              <a:cxn ang="0">
                <a:pos x="150" y="21"/>
              </a:cxn>
              <a:cxn ang="0">
                <a:pos x="161" y="26"/>
              </a:cxn>
              <a:cxn ang="0">
                <a:pos x="161" y="26"/>
              </a:cxn>
            </a:cxnLst>
            <a:rect l="0" t="0" r="r" b="b"/>
            <a:pathLst>
              <a:path w="264" h="303">
                <a:moveTo>
                  <a:pt x="227" y="284"/>
                </a:moveTo>
                <a:cubicBezTo>
                  <a:pt x="214" y="284"/>
                  <a:pt x="214" y="284"/>
                  <a:pt x="214" y="284"/>
                </a:cubicBezTo>
                <a:cubicBezTo>
                  <a:pt x="244" y="263"/>
                  <a:pt x="264" y="229"/>
                  <a:pt x="264" y="189"/>
                </a:cubicBezTo>
                <a:cubicBezTo>
                  <a:pt x="264" y="136"/>
                  <a:pt x="228" y="92"/>
                  <a:pt x="179" y="80"/>
                </a:cubicBezTo>
                <a:cubicBezTo>
                  <a:pt x="200" y="39"/>
                  <a:pt x="200" y="39"/>
                  <a:pt x="200" y="39"/>
                </a:cubicBezTo>
                <a:cubicBezTo>
                  <a:pt x="203" y="34"/>
                  <a:pt x="201" y="29"/>
                  <a:pt x="196" y="26"/>
                </a:cubicBezTo>
                <a:cubicBezTo>
                  <a:pt x="145" y="2"/>
                  <a:pt x="145" y="2"/>
                  <a:pt x="145" y="2"/>
                </a:cubicBezTo>
                <a:cubicBezTo>
                  <a:pt x="143" y="1"/>
                  <a:pt x="140" y="0"/>
                  <a:pt x="138" y="1"/>
                </a:cubicBezTo>
                <a:cubicBezTo>
                  <a:pt x="136" y="2"/>
                  <a:pt x="134" y="4"/>
                  <a:pt x="132" y="7"/>
                </a:cubicBezTo>
                <a:cubicBezTo>
                  <a:pt x="72" y="121"/>
                  <a:pt x="72" y="121"/>
                  <a:pt x="72" y="121"/>
                </a:cubicBezTo>
                <a:cubicBezTo>
                  <a:pt x="67" y="131"/>
                  <a:pt x="71" y="143"/>
                  <a:pt x="80" y="147"/>
                </a:cubicBezTo>
                <a:cubicBezTo>
                  <a:pt x="72" y="164"/>
                  <a:pt x="72" y="164"/>
                  <a:pt x="72" y="164"/>
                </a:cubicBezTo>
                <a:cubicBezTo>
                  <a:pt x="106" y="180"/>
                  <a:pt x="106" y="180"/>
                  <a:pt x="106" y="180"/>
                </a:cubicBezTo>
                <a:cubicBezTo>
                  <a:pt x="114" y="164"/>
                  <a:pt x="114" y="164"/>
                  <a:pt x="114" y="164"/>
                </a:cubicBezTo>
                <a:cubicBezTo>
                  <a:pt x="114" y="164"/>
                  <a:pt x="114" y="164"/>
                  <a:pt x="114" y="164"/>
                </a:cubicBezTo>
                <a:cubicBezTo>
                  <a:pt x="124" y="168"/>
                  <a:pt x="135" y="164"/>
                  <a:pt x="140" y="154"/>
                </a:cubicBezTo>
                <a:cubicBezTo>
                  <a:pt x="161" y="115"/>
                  <a:pt x="161" y="115"/>
                  <a:pt x="161" y="115"/>
                </a:cubicBezTo>
                <a:cubicBezTo>
                  <a:pt x="198" y="119"/>
                  <a:pt x="227" y="151"/>
                  <a:pt x="227" y="189"/>
                </a:cubicBezTo>
                <a:cubicBezTo>
                  <a:pt x="227" y="231"/>
                  <a:pt x="193" y="265"/>
                  <a:pt x="151" y="265"/>
                </a:cubicBezTo>
                <a:cubicBezTo>
                  <a:pt x="132" y="265"/>
                  <a:pt x="108" y="258"/>
                  <a:pt x="95" y="246"/>
                </a:cubicBezTo>
                <a:cubicBezTo>
                  <a:pt x="95" y="237"/>
                  <a:pt x="95" y="237"/>
                  <a:pt x="95" y="237"/>
                </a:cubicBezTo>
                <a:cubicBezTo>
                  <a:pt x="95" y="231"/>
                  <a:pt x="99" y="227"/>
                  <a:pt x="104" y="227"/>
                </a:cubicBezTo>
                <a:cubicBezTo>
                  <a:pt x="151" y="227"/>
                  <a:pt x="151" y="227"/>
                  <a:pt x="151" y="227"/>
                </a:cubicBezTo>
                <a:cubicBezTo>
                  <a:pt x="151" y="208"/>
                  <a:pt x="151" y="208"/>
                  <a:pt x="151" y="208"/>
                </a:cubicBezTo>
                <a:cubicBezTo>
                  <a:pt x="79" y="208"/>
                  <a:pt x="79" y="208"/>
                  <a:pt x="79" y="208"/>
                </a:cubicBezTo>
                <a:cubicBezTo>
                  <a:pt x="40" y="208"/>
                  <a:pt x="40" y="208"/>
                  <a:pt x="40" y="208"/>
                </a:cubicBezTo>
                <a:cubicBezTo>
                  <a:pt x="0" y="208"/>
                  <a:pt x="0" y="208"/>
                  <a:pt x="0" y="208"/>
                </a:cubicBezTo>
                <a:cubicBezTo>
                  <a:pt x="0" y="227"/>
                  <a:pt x="0" y="227"/>
                  <a:pt x="0" y="227"/>
                </a:cubicBezTo>
                <a:cubicBezTo>
                  <a:pt x="45" y="227"/>
                  <a:pt x="45" y="227"/>
                  <a:pt x="45" y="227"/>
                </a:cubicBezTo>
                <a:cubicBezTo>
                  <a:pt x="48" y="227"/>
                  <a:pt x="48" y="227"/>
                  <a:pt x="48" y="227"/>
                </a:cubicBezTo>
                <a:cubicBezTo>
                  <a:pt x="53" y="227"/>
                  <a:pt x="57" y="231"/>
                  <a:pt x="57" y="237"/>
                </a:cubicBezTo>
                <a:cubicBezTo>
                  <a:pt x="57" y="246"/>
                  <a:pt x="57" y="246"/>
                  <a:pt x="57" y="246"/>
                </a:cubicBezTo>
                <a:cubicBezTo>
                  <a:pt x="57" y="284"/>
                  <a:pt x="57" y="284"/>
                  <a:pt x="57" y="284"/>
                </a:cubicBezTo>
                <a:cubicBezTo>
                  <a:pt x="36" y="284"/>
                  <a:pt x="19" y="282"/>
                  <a:pt x="19" y="303"/>
                </a:cubicBezTo>
                <a:cubicBezTo>
                  <a:pt x="264" y="303"/>
                  <a:pt x="264" y="303"/>
                  <a:pt x="264" y="303"/>
                </a:cubicBezTo>
                <a:cubicBezTo>
                  <a:pt x="264" y="282"/>
                  <a:pt x="248" y="284"/>
                  <a:pt x="227" y="284"/>
                </a:cubicBezTo>
                <a:close/>
                <a:moveTo>
                  <a:pt x="161" y="26"/>
                </a:moveTo>
                <a:cubicBezTo>
                  <a:pt x="158" y="27"/>
                  <a:pt x="156" y="29"/>
                  <a:pt x="155" y="32"/>
                </a:cubicBezTo>
                <a:cubicBezTo>
                  <a:pt x="111" y="114"/>
                  <a:pt x="111" y="114"/>
                  <a:pt x="111" y="114"/>
                </a:cubicBezTo>
                <a:cubicBezTo>
                  <a:pt x="95" y="106"/>
                  <a:pt x="95" y="106"/>
                  <a:pt x="95" y="106"/>
                </a:cubicBezTo>
                <a:cubicBezTo>
                  <a:pt x="95" y="105"/>
                  <a:pt x="95" y="103"/>
                  <a:pt x="96" y="102"/>
                </a:cubicBezTo>
                <a:cubicBezTo>
                  <a:pt x="137" y="25"/>
                  <a:pt x="137" y="25"/>
                  <a:pt x="137" y="25"/>
                </a:cubicBezTo>
                <a:cubicBezTo>
                  <a:pt x="138" y="23"/>
                  <a:pt x="140" y="21"/>
                  <a:pt x="143" y="20"/>
                </a:cubicBezTo>
                <a:cubicBezTo>
                  <a:pt x="145" y="19"/>
                  <a:pt x="148" y="19"/>
                  <a:pt x="150" y="21"/>
                </a:cubicBezTo>
                <a:cubicBezTo>
                  <a:pt x="161" y="26"/>
                  <a:pt x="161" y="26"/>
                  <a:pt x="161" y="26"/>
                </a:cubicBezTo>
                <a:cubicBezTo>
                  <a:pt x="161" y="26"/>
                  <a:pt x="161" y="26"/>
                  <a:pt x="161" y="26"/>
                </a:cubicBezTo>
                <a:close/>
              </a:path>
            </a:pathLst>
          </a:custGeom>
          <a:solidFill>
            <a:schemeClr val="tx1">
              <a:lumMod val="65000"/>
              <a:lumOff val="35000"/>
            </a:schemeClr>
          </a:solidFill>
          <a:ln w="9525">
            <a:noFill/>
            <a:round/>
            <a:headEnd/>
            <a:tailEnd/>
          </a:ln>
        </p:spPr>
        <p:txBody>
          <a:bodyPr/>
          <a:lstStyle/>
          <a:p>
            <a:pPr>
              <a:defRPr/>
            </a:pPr>
            <a:endParaRPr lang="en-US" baseline="-25000" dirty="0"/>
          </a:p>
        </p:txBody>
      </p:sp>
      <p:pic>
        <p:nvPicPr>
          <p:cNvPr id="1844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3472" y="3053556"/>
            <a:ext cx="8223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988" y="3986213"/>
            <a:ext cx="3968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216"/>
          <p:cNvSpPr>
            <a:spLocks noEditPoints="1"/>
          </p:cNvSpPr>
          <p:nvPr/>
        </p:nvSpPr>
        <p:spPr bwMode="auto">
          <a:xfrm flipH="1">
            <a:off x="4189413" y="4279900"/>
            <a:ext cx="381000" cy="350838"/>
          </a:xfrm>
          <a:custGeom>
            <a:avLst/>
            <a:gdLst/>
            <a:ahLst/>
            <a:cxnLst>
              <a:cxn ang="0">
                <a:pos x="460" y="249"/>
              </a:cxn>
              <a:cxn ang="0">
                <a:pos x="370" y="245"/>
              </a:cxn>
              <a:cxn ang="0">
                <a:pos x="332" y="201"/>
              </a:cxn>
              <a:cxn ang="0">
                <a:pos x="290" y="261"/>
              </a:cxn>
              <a:cxn ang="0">
                <a:pos x="356" y="309"/>
              </a:cxn>
              <a:cxn ang="0">
                <a:pos x="352" y="444"/>
              </a:cxn>
              <a:cxn ang="0">
                <a:pos x="321" y="473"/>
              </a:cxn>
              <a:cxn ang="0">
                <a:pos x="291" y="444"/>
              </a:cxn>
              <a:cxn ang="0">
                <a:pos x="291" y="343"/>
              </a:cxn>
              <a:cxn ang="0">
                <a:pos x="238" y="316"/>
              </a:cxn>
              <a:cxn ang="0">
                <a:pos x="171" y="387"/>
              </a:cxn>
              <a:cxn ang="0">
                <a:pos x="30" y="339"/>
              </a:cxn>
              <a:cxn ang="0">
                <a:pos x="15" y="294"/>
              </a:cxn>
              <a:cxn ang="0">
                <a:pos x="58" y="283"/>
              </a:cxn>
              <a:cxn ang="0">
                <a:pos x="146" y="315"/>
              </a:cxn>
              <a:cxn ang="0">
                <a:pos x="182" y="262"/>
              </a:cxn>
              <a:cxn ang="0">
                <a:pos x="224" y="197"/>
              </a:cxn>
              <a:cxn ang="0">
                <a:pos x="244" y="154"/>
              </a:cxn>
              <a:cxn ang="0">
                <a:pos x="223" y="160"/>
              </a:cxn>
              <a:cxn ang="0">
                <a:pos x="162" y="215"/>
              </a:cxn>
              <a:cxn ang="0">
                <a:pos x="120" y="184"/>
              </a:cxn>
              <a:cxn ang="0">
                <a:pos x="228" y="93"/>
              </a:cxn>
              <a:cxn ang="0">
                <a:pos x="341" y="112"/>
              </a:cxn>
              <a:cxn ang="0">
                <a:pos x="398" y="190"/>
              </a:cxn>
              <a:cxn ang="0">
                <a:pos x="460" y="195"/>
              </a:cxn>
              <a:cxn ang="0">
                <a:pos x="493" y="222"/>
              </a:cxn>
              <a:cxn ang="0">
                <a:pos x="460" y="249"/>
              </a:cxn>
              <a:cxn ang="0">
                <a:pos x="368" y="105"/>
              </a:cxn>
              <a:cxn ang="0">
                <a:pos x="316" y="53"/>
              </a:cxn>
              <a:cxn ang="0">
                <a:pos x="368" y="0"/>
              </a:cxn>
              <a:cxn ang="0">
                <a:pos x="421" y="53"/>
              </a:cxn>
              <a:cxn ang="0">
                <a:pos x="368" y="105"/>
              </a:cxn>
            </a:cxnLst>
            <a:rect l="0" t="0" r="r" b="b"/>
            <a:pathLst>
              <a:path w="493" h="473">
                <a:moveTo>
                  <a:pt x="460" y="249"/>
                </a:moveTo>
                <a:cubicBezTo>
                  <a:pt x="460" y="249"/>
                  <a:pt x="389" y="245"/>
                  <a:pt x="370" y="245"/>
                </a:cubicBezTo>
                <a:cubicBezTo>
                  <a:pt x="350" y="245"/>
                  <a:pt x="337" y="204"/>
                  <a:pt x="332" y="201"/>
                </a:cubicBezTo>
                <a:cubicBezTo>
                  <a:pt x="326" y="198"/>
                  <a:pt x="303" y="240"/>
                  <a:pt x="290" y="261"/>
                </a:cubicBezTo>
                <a:cubicBezTo>
                  <a:pt x="301" y="263"/>
                  <a:pt x="356" y="298"/>
                  <a:pt x="356" y="309"/>
                </a:cubicBezTo>
                <a:cubicBezTo>
                  <a:pt x="355" y="321"/>
                  <a:pt x="352" y="444"/>
                  <a:pt x="352" y="444"/>
                </a:cubicBezTo>
                <a:cubicBezTo>
                  <a:pt x="352" y="444"/>
                  <a:pt x="357" y="473"/>
                  <a:pt x="321" y="473"/>
                </a:cubicBezTo>
                <a:cubicBezTo>
                  <a:pt x="285" y="473"/>
                  <a:pt x="291" y="444"/>
                  <a:pt x="291" y="444"/>
                </a:cubicBezTo>
                <a:cubicBezTo>
                  <a:pt x="291" y="444"/>
                  <a:pt x="291" y="349"/>
                  <a:pt x="291" y="343"/>
                </a:cubicBezTo>
                <a:cubicBezTo>
                  <a:pt x="290" y="337"/>
                  <a:pt x="249" y="316"/>
                  <a:pt x="238" y="316"/>
                </a:cubicBezTo>
                <a:cubicBezTo>
                  <a:pt x="227" y="316"/>
                  <a:pt x="188" y="384"/>
                  <a:pt x="171" y="387"/>
                </a:cubicBezTo>
                <a:cubicBezTo>
                  <a:pt x="153" y="391"/>
                  <a:pt x="30" y="339"/>
                  <a:pt x="30" y="339"/>
                </a:cubicBezTo>
                <a:cubicBezTo>
                  <a:pt x="30" y="339"/>
                  <a:pt x="0" y="323"/>
                  <a:pt x="15" y="294"/>
                </a:cubicBezTo>
                <a:cubicBezTo>
                  <a:pt x="30" y="266"/>
                  <a:pt x="58" y="283"/>
                  <a:pt x="58" y="283"/>
                </a:cubicBezTo>
                <a:cubicBezTo>
                  <a:pt x="58" y="283"/>
                  <a:pt x="139" y="317"/>
                  <a:pt x="146" y="315"/>
                </a:cubicBezTo>
                <a:cubicBezTo>
                  <a:pt x="154" y="313"/>
                  <a:pt x="167" y="280"/>
                  <a:pt x="182" y="262"/>
                </a:cubicBezTo>
                <a:cubicBezTo>
                  <a:pt x="185" y="254"/>
                  <a:pt x="224" y="197"/>
                  <a:pt x="224" y="197"/>
                </a:cubicBezTo>
                <a:cubicBezTo>
                  <a:pt x="224" y="197"/>
                  <a:pt x="246" y="160"/>
                  <a:pt x="244" y="154"/>
                </a:cubicBezTo>
                <a:cubicBezTo>
                  <a:pt x="242" y="149"/>
                  <a:pt x="223" y="160"/>
                  <a:pt x="223" y="160"/>
                </a:cubicBezTo>
                <a:cubicBezTo>
                  <a:pt x="223" y="160"/>
                  <a:pt x="197" y="189"/>
                  <a:pt x="162" y="215"/>
                </a:cubicBezTo>
                <a:cubicBezTo>
                  <a:pt x="127" y="241"/>
                  <a:pt x="99" y="203"/>
                  <a:pt x="120" y="184"/>
                </a:cubicBezTo>
                <a:cubicBezTo>
                  <a:pt x="141" y="166"/>
                  <a:pt x="198" y="99"/>
                  <a:pt x="228" y="93"/>
                </a:cubicBezTo>
                <a:cubicBezTo>
                  <a:pt x="258" y="88"/>
                  <a:pt x="305" y="93"/>
                  <a:pt x="341" y="112"/>
                </a:cubicBezTo>
                <a:cubicBezTo>
                  <a:pt x="377" y="131"/>
                  <a:pt x="392" y="182"/>
                  <a:pt x="398" y="190"/>
                </a:cubicBezTo>
                <a:cubicBezTo>
                  <a:pt x="404" y="198"/>
                  <a:pt x="460" y="195"/>
                  <a:pt x="460" y="195"/>
                </a:cubicBezTo>
                <a:cubicBezTo>
                  <a:pt x="460" y="195"/>
                  <a:pt x="493" y="193"/>
                  <a:pt x="493" y="222"/>
                </a:cubicBezTo>
                <a:cubicBezTo>
                  <a:pt x="493" y="251"/>
                  <a:pt x="460" y="249"/>
                  <a:pt x="460" y="249"/>
                </a:cubicBezTo>
                <a:close/>
                <a:moveTo>
                  <a:pt x="368" y="105"/>
                </a:moveTo>
                <a:cubicBezTo>
                  <a:pt x="339" y="105"/>
                  <a:pt x="316" y="82"/>
                  <a:pt x="316" y="53"/>
                </a:cubicBezTo>
                <a:cubicBezTo>
                  <a:pt x="316" y="24"/>
                  <a:pt x="339" y="0"/>
                  <a:pt x="368" y="0"/>
                </a:cubicBezTo>
                <a:cubicBezTo>
                  <a:pt x="397" y="0"/>
                  <a:pt x="421" y="24"/>
                  <a:pt x="421" y="53"/>
                </a:cubicBezTo>
                <a:cubicBezTo>
                  <a:pt x="421" y="82"/>
                  <a:pt x="397" y="105"/>
                  <a:pt x="368" y="105"/>
                </a:cubicBezTo>
                <a:close/>
              </a:path>
            </a:pathLst>
          </a:custGeom>
          <a:solidFill>
            <a:schemeClr val="tx1">
              <a:lumMod val="65000"/>
              <a:lumOff val="35000"/>
            </a:schemeClr>
          </a:solidFill>
          <a:ln w="9525">
            <a:noFill/>
            <a:round/>
            <a:headEnd/>
            <a:tailEnd/>
          </a:ln>
        </p:spPr>
        <p:txBody>
          <a:bodyPr/>
          <a:lstStyle/>
          <a:p>
            <a:pPr>
              <a:defRPr/>
            </a:pPr>
            <a:endParaRPr lang="en-US" dirty="0"/>
          </a:p>
        </p:txBody>
      </p:sp>
      <p:grpSp>
        <p:nvGrpSpPr>
          <p:cNvPr id="33" name="Group 270"/>
          <p:cNvGrpSpPr/>
          <p:nvPr/>
        </p:nvGrpSpPr>
        <p:grpSpPr>
          <a:xfrm>
            <a:off x="4027414" y="2508860"/>
            <a:ext cx="353079" cy="348497"/>
            <a:chOff x="2662238" y="2252664"/>
            <a:chExt cx="652462" cy="608013"/>
          </a:xfrm>
          <a:solidFill>
            <a:schemeClr val="tx1">
              <a:lumMod val="65000"/>
              <a:lumOff val="35000"/>
            </a:schemeClr>
          </a:solidFill>
        </p:grpSpPr>
        <p:sp>
          <p:nvSpPr>
            <p:cNvPr id="34" name="Freeform 180"/>
            <p:cNvSpPr>
              <a:spLocks/>
            </p:cNvSpPr>
            <p:nvPr/>
          </p:nvSpPr>
          <p:spPr bwMode="auto">
            <a:xfrm>
              <a:off x="2901950" y="2390776"/>
              <a:ext cx="155575" cy="130175"/>
            </a:xfrm>
            <a:custGeom>
              <a:avLst/>
              <a:gdLst/>
              <a:ahLst/>
              <a:cxnLst>
                <a:cxn ang="0">
                  <a:pos x="69" y="0"/>
                </a:cxn>
                <a:cxn ang="0">
                  <a:pos x="0" y="45"/>
                </a:cxn>
                <a:cxn ang="0">
                  <a:pos x="19" y="78"/>
                </a:cxn>
                <a:cxn ang="0">
                  <a:pos x="93" y="22"/>
                </a:cxn>
              </a:cxnLst>
              <a:rect l="0" t="0" r="r" b="b"/>
              <a:pathLst>
                <a:path w="93" h="78">
                  <a:moveTo>
                    <a:pt x="69" y="0"/>
                  </a:moveTo>
                  <a:cubicBezTo>
                    <a:pt x="0" y="45"/>
                    <a:pt x="0" y="45"/>
                    <a:pt x="0" y="45"/>
                  </a:cubicBezTo>
                  <a:cubicBezTo>
                    <a:pt x="0" y="45"/>
                    <a:pt x="17" y="56"/>
                    <a:pt x="19" y="78"/>
                  </a:cubicBezTo>
                  <a:cubicBezTo>
                    <a:pt x="93" y="22"/>
                    <a:pt x="93" y="22"/>
                    <a:pt x="93" y="22"/>
                  </a:cubicBezTo>
                </a:path>
              </a:pathLst>
            </a:custGeom>
            <a:grpFill/>
            <a:ln w="9525">
              <a:noFill/>
              <a:round/>
              <a:headEnd/>
              <a:tailEnd/>
            </a:ln>
          </p:spPr>
          <p:txBody>
            <a:bodyPr/>
            <a:lstStyle/>
            <a:p>
              <a:pPr>
                <a:defRPr/>
              </a:pPr>
              <a:endParaRPr lang="en-US" dirty="0"/>
            </a:p>
          </p:txBody>
        </p:sp>
        <p:sp>
          <p:nvSpPr>
            <p:cNvPr id="35" name="Freeform 181"/>
            <p:cNvSpPr>
              <a:spLocks/>
            </p:cNvSpPr>
            <p:nvPr/>
          </p:nvSpPr>
          <p:spPr bwMode="auto">
            <a:xfrm>
              <a:off x="3074988" y="2387601"/>
              <a:ext cx="100013" cy="165100"/>
            </a:xfrm>
            <a:custGeom>
              <a:avLst/>
              <a:gdLst/>
              <a:ahLst/>
              <a:cxnLst>
                <a:cxn ang="0">
                  <a:pos x="0" y="13"/>
                </a:cxn>
                <a:cxn ang="0">
                  <a:pos x="28" y="99"/>
                </a:cxn>
                <a:cxn ang="0">
                  <a:pos x="60" y="84"/>
                </a:cxn>
                <a:cxn ang="0">
                  <a:pos x="19" y="0"/>
                </a:cxn>
              </a:cxnLst>
              <a:rect l="0" t="0" r="r" b="b"/>
              <a:pathLst>
                <a:path w="60" h="99">
                  <a:moveTo>
                    <a:pt x="0" y="13"/>
                  </a:moveTo>
                  <a:cubicBezTo>
                    <a:pt x="28" y="99"/>
                    <a:pt x="28" y="99"/>
                    <a:pt x="28" y="99"/>
                  </a:cubicBezTo>
                  <a:cubicBezTo>
                    <a:pt x="28" y="99"/>
                    <a:pt x="46" y="81"/>
                    <a:pt x="60" y="84"/>
                  </a:cubicBezTo>
                  <a:cubicBezTo>
                    <a:pt x="19" y="0"/>
                    <a:pt x="19" y="0"/>
                    <a:pt x="19" y="0"/>
                  </a:cubicBezTo>
                </a:path>
              </a:pathLst>
            </a:custGeom>
            <a:grpFill/>
            <a:ln w="9525">
              <a:noFill/>
              <a:round/>
              <a:headEnd/>
              <a:tailEnd/>
            </a:ln>
          </p:spPr>
          <p:txBody>
            <a:bodyPr/>
            <a:lstStyle/>
            <a:p>
              <a:pPr>
                <a:defRPr/>
              </a:pPr>
              <a:endParaRPr lang="en-US" dirty="0"/>
            </a:p>
          </p:txBody>
        </p:sp>
        <p:sp>
          <p:nvSpPr>
            <p:cNvPr id="36" name="Freeform 182"/>
            <p:cNvSpPr>
              <a:spLocks/>
            </p:cNvSpPr>
            <p:nvPr/>
          </p:nvSpPr>
          <p:spPr bwMode="auto">
            <a:xfrm>
              <a:off x="2873375" y="2555876"/>
              <a:ext cx="176213" cy="127000"/>
            </a:xfrm>
            <a:custGeom>
              <a:avLst/>
              <a:gdLst/>
              <a:ahLst/>
              <a:cxnLst>
                <a:cxn ang="0">
                  <a:pos x="0" y="37"/>
                </a:cxn>
                <a:cxn ang="0">
                  <a:pos x="86" y="76"/>
                </a:cxn>
                <a:cxn ang="0">
                  <a:pos x="106" y="32"/>
                </a:cxn>
                <a:cxn ang="0">
                  <a:pos x="8" y="0"/>
                </a:cxn>
              </a:cxnLst>
              <a:rect l="0" t="0" r="r" b="b"/>
              <a:pathLst>
                <a:path w="106" h="76">
                  <a:moveTo>
                    <a:pt x="0" y="37"/>
                  </a:moveTo>
                  <a:cubicBezTo>
                    <a:pt x="86" y="76"/>
                    <a:pt x="86" y="76"/>
                    <a:pt x="86" y="76"/>
                  </a:cubicBezTo>
                  <a:cubicBezTo>
                    <a:pt x="86" y="76"/>
                    <a:pt x="78" y="56"/>
                    <a:pt x="106" y="32"/>
                  </a:cubicBezTo>
                  <a:cubicBezTo>
                    <a:pt x="8" y="0"/>
                    <a:pt x="8" y="0"/>
                    <a:pt x="8" y="0"/>
                  </a:cubicBezTo>
                </a:path>
              </a:pathLst>
            </a:custGeom>
            <a:grpFill/>
            <a:ln w="9525">
              <a:noFill/>
              <a:round/>
              <a:headEnd/>
              <a:tailEnd/>
            </a:ln>
          </p:spPr>
          <p:txBody>
            <a:bodyPr/>
            <a:lstStyle/>
            <a:p>
              <a:pPr>
                <a:defRPr/>
              </a:pPr>
              <a:endParaRPr lang="en-US" dirty="0"/>
            </a:p>
          </p:txBody>
        </p:sp>
        <p:sp>
          <p:nvSpPr>
            <p:cNvPr id="37" name="Freeform 183"/>
            <p:cNvSpPr>
              <a:spLocks noEditPoints="1"/>
            </p:cNvSpPr>
            <p:nvPr/>
          </p:nvSpPr>
          <p:spPr bwMode="auto">
            <a:xfrm>
              <a:off x="3003550" y="2563814"/>
              <a:ext cx="311150" cy="296863"/>
            </a:xfrm>
            <a:custGeom>
              <a:avLst/>
              <a:gdLst/>
              <a:ahLst/>
              <a:cxnLst>
                <a:cxn ang="0">
                  <a:pos x="105" y="0"/>
                </a:cxn>
                <a:cxn ang="0">
                  <a:pos x="23" y="81"/>
                </a:cxn>
                <a:cxn ang="0">
                  <a:pos x="105" y="163"/>
                </a:cxn>
                <a:cxn ang="0">
                  <a:pos x="187" y="81"/>
                </a:cxn>
                <a:cxn ang="0">
                  <a:pos x="105" y="0"/>
                </a:cxn>
                <a:cxn ang="0">
                  <a:pos x="63" y="31"/>
                </a:cxn>
                <a:cxn ang="0">
                  <a:pos x="64" y="32"/>
                </a:cxn>
                <a:cxn ang="0">
                  <a:pos x="128" y="148"/>
                </a:cxn>
                <a:cxn ang="0">
                  <a:pos x="63" y="31"/>
                </a:cxn>
              </a:cxnLst>
              <a:rect l="0" t="0" r="r" b="b"/>
              <a:pathLst>
                <a:path w="187" h="178">
                  <a:moveTo>
                    <a:pt x="105" y="0"/>
                  </a:moveTo>
                  <a:cubicBezTo>
                    <a:pt x="60" y="0"/>
                    <a:pt x="23" y="36"/>
                    <a:pt x="23" y="81"/>
                  </a:cubicBezTo>
                  <a:cubicBezTo>
                    <a:pt x="23" y="127"/>
                    <a:pt x="60" y="163"/>
                    <a:pt x="105" y="163"/>
                  </a:cubicBezTo>
                  <a:cubicBezTo>
                    <a:pt x="150" y="163"/>
                    <a:pt x="187" y="127"/>
                    <a:pt x="187" y="81"/>
                  </a:cubicBezTo>
                  <a:cubicBezTo>
                    <a:pt x="187" y="36"/>
                    <a:pt x="150" y="0"/>
                    <a:pt x="105" y="0"/>
                  </a:cubicBezTo>
                  <a:moveTo>
                    <a:pt x="63" y="31"/>
                  </a:moveTo>
                  <a:cubicBezTo>
                    <a:pt x="64" y="32"/>
                    <a:pt x="64" y="32"/>
                    <a:pt x="64" y="32"/>
                  </a:cubicBezTo>
                  <a:cubicBezTo>
                    <a:pt x="22" y="85"/>
                    <a:pt x="77" y="154"/>
                    <a:pt x="128" y="148"/>
                  </a:cubicBezTo>
                  <a:cubicBezTo>
                    <a:pt x="60" y="178"/>
                    <a:pt x="0" y="71"/>
                    <a:pt x="63" y="31"/>
                  </a:cubicBezTo>
                </a:path>
              </a:pathLst>
            </a:custGeom>
            <a:grpFill/>
            <a:ln w="9525">
              <a:noFill/>
              <a:round/>
              <a:headEnd/>
              <a:tailEnd/>
            </a:ln>
          </p:spPr>
          <p:txBody>
            <a:bodyPr/>
            <a:lstStyle/>
            <a:p>
              <a:pPr>
                <a:defRPr/>
              </a:pPr>
              <a:endParaRPr lang="en-US" dirty="0"/>
            </a:p>
          </p:txBody>
        </p:sp>
        <p:sp>
          <p:nvSpPr>
            <p:cNvPr id="38" name="Freeform 184"/>
            <p:cNvSpPr>
              <a:spLocks noEditPoints="1"/>
            </p:cNvSpPr>
            <p:nvPr/>
          </p:nvSpPr>
          <p:spPr bwMode="auto">
            <a:xfrm>
              <a:off x="2662238" y="2425701"/>
              <a:ext cx="266700" cy="254000"/>
            </a:xfrm>
            <a:custGeom>
              <a:avLst/>
              <a:gdLst/>
              <a:ahLst/>
              <a:cxnLst>
                <a:cxn ang="0">
                  <a:pos x="101" y="9"/>
                </a:cxn>
                <a:cxn ang="0">
                  <a:pos x="17" y="59"/>
                </a:cxn>
                <a:cxn ang="0">
                  <a:pos x="67" y="143"/>
                </a:cxn>
                <a:cxn ang="0">
                  <a:pos x="151" y="93"/>
                </a:cxn>
                <a:cxn ang="0">
                  <a:pos x="101" y="9"/>
                </a:cxn>
                <a:cxn ang="0">
                  <a:pos x="60" y="26"/>
                </a:cxn>
                <a:cxn ang="0">
                  <a:pos x="61" y="27"/>
                </a:cxn>
                <a:cxn ang="0">
                  <a:pos x="89" y="135"/>
                </a:cxn>
                <a:cxn ang="0">
                  <a:pos x="60" y="26"/>
                </a:cxn>
              </a:cxnLst>
              <a:rect l="0" t="0" r="r" b="b"/>
              <a:pathLst>
                <a:path w="160" h="152">
                  <a:moveTo>
                    <a:pt x="101" y="9"/>
                  </a:moveTo>
                  <a:cubicBezTo>
                    <a:pt x="64" y="0"/>
                    <a:pt x="26" y="22"/>
                    <a:pt x="17" y="59"/>
                  </a:cubicBezTo>
                  <a:cubicBezTo>
                    <a:pt x="7" y="96"/>
                    <a:pt x="30" y="134"/>
                    <a:pt x="67" y="143"/>
                  </a:cubicBezTo>
                  <a:cubicBezTo>
                    <a:pt x="104" y="152"/>
                    <a:pt x="141" y="130"/>
                    <a:pt x="151" y="93"/>
                  </a:cubicBezTo>
                  <a:cubicBezTo>
                    <a:pt x="160" y="56"/>
                    <a:pt x="138" y="19"/>
                    <a:pt x="101" y="9"/>
                  </a:cubicBezTo>
                  <a:moveTo>
                    <a:pt x="60" y="26"/>
                  </a:moveTo>
                  <a:cubicBezTo>
                    <a:pt x="61" y="27"/>
                    <a:pt x="61" y="27"/>
                    <a:pt x="61" y="27"/>
                  </a:cubicBezTo>
                  <a:cubicBezTo>
                    <a:pt x="15" y="62"/>
                    <a:pt x="46" y="130"/>
                    <a:pt x="89" y="135"/>
                  </a:cubicBezTo>
                  <a:cubicBezTo>
                    <a:pt x="27" y="145"/>
                    <a:pt x="0" y="45"/>
                    <a:pt x="60" y="26"/>
                  </a:cubicBezTo>
                </a:path>
              </a:pathLst>
            </a:custGeom>
            <a:grpFill/>
            <a:ln w="9525">
              <a:noFill/>
              <a:round/>
              <a:headEnd/>
              <a:tailEnd/>
            </a:ln>
          </p:spPr>
          <p:txBody>
            <a:bodyPr/>
            <a:lstStyle/>
            <a:p>
              <a:pPr>
                <a:defRPr/>
              </a:pPr>
              <a:endParaRPr lang="en-US" dirty="0"/>
            </a:p>
          </p:txBody>
        </p:sp>
        <p:sp>
          <p:nvSpPr>
            <p:cNvPr id="39" name="Freeform 185"/>
            <p:cNvSpPr>
              <a:spLocks noEditPoints="1"/>
            </p:cNvSpPr>
            <p:nvPr/>
          </p:nvSpPr>
          <p:spPr bwMode="auto">
            <a:xfrm>
              <a:off x="2959100" y="2252664"/>
              <a:ext cx="209550" cy="211138"/>
            </a:xfrm>
            <a:custGeom>
              <a:avLst/>
              <a:gdLst/>
              <a:ahLst/>
              <a:cxnLst>
                <a:cxn ang="0">
                  <a:pos x="120" y="60"/>
                </a:cxn>
                <a:cxn ang="0">
                  <a:pos x="58" y="16"/>
                </a:cxn>
                <a:cxn ang="0">
                  <a:pos x="14" y="78"/>
                </a:cxn>
                <a:cxn ang="0">
                  <a:pos x="77" y="122"/>
                </a:cxn>
                <a:cxn ang="0">
                  <a:pos x="120" y="60"/>
                </a:cxn>
                <a:cxn ang="0">
                  <a:pos x="95" y="36"/>
                </a:cxn>
                <a:cxn ang="0">
                  <a:pos x="95" y="37"/>
                </a:cxn>
                <a:cxn ang="0">
                  <a:pos x="27" y="91"/>
                </a:cxn>
                <a:cxn ang="0">
                  <a:pos x="95" y="36"/>
                </a:cxn>
              </a:cxnLst>
              <a:rect l="0" t="0" r="r" b="b"/>
              <a:pathLst>
                <a:path w="126" h="127">
                  <a:moveTo>
                    <a:pt x="120" y="60"/>
                  </a:moveTo>
                  <a:cubicBezTo>
                    <a:pt x="115" y="30"/>
                    <a:pt x="87" y="11"/>
                    <a:pt x="58" y="16"/>
                  </a:cubicBezTo>
                  <a:cubicBezTo>
                    <a:pt x="29" y="21"/>
                    <a:pt x="9" y="49"/>
                    <a:pt x="14" y="78"/>
                  </a:cubicBezTo>
                  <a:cubicBezTo>
                    <a:pt x="19" y="108"/>
                    <a:pt x="47" y="127"/>
                    <a:pt x="77" y="122"/>
                  </a:cubicBezTo>
                  <a:cubicBezTo>
                    <a:pt x="106" y="117"/>
                    <a:pt x="126" y="89"/>
                    <a:pt x="120" y="60"/>
                  </a:cubicBezTo>
                  <a:moveTo>
                    <a:pt x="95" y="36"/>
                  </a:moveTo>
                  <a:cubicBezTo>
                    <a:pt x="95" y="37"/>
                    <a:pt x="95" y="37"/>
                    <a:pt x="95" y="37"/>
                  </a:cubicBezTo>
                  <a:cubicBezTo>
                    <a:pt x="55" y="15"/>
                    <a:pt x="17" y="59"/>
                    <a:pt x="27" y="91"/>
                  </a:cubicBezTo>
                  <a:cubicBezTo>
                    <a:pt x="0" y="51"/>
                    <a:pt x="62" y="0"/>
                    <a:pt x="95" y="36"/>
                  </a:cubicBezTo>
                </a:path>
              </a:pathLst>
            </a:custGeom>
            <a:grpFill/>
            <a:ln w="9525">
              <a:noFill/>
              <a:round/>
              <a:headEnd/>
              <a:tailEnd/>
            </a:ln>
          </p:spPr>
          <p:txBody>
            <a:bodyPr/>
            <a:lstStyle/>
            <a:p>
              <a:pPr>
                <a:defRPr/>
              </a:pPr>
              <a:endParaRPr lang="en-US" dirty="0"/>
            </a:p>
          </p:txBody>
        </p:sp>
      </p:grpSp>
      <p:sp>
        <p:nvSpPr>
          <p:cNvPr id="42" name="Rounded Rectangle 41"/>
          <p:cNvSpPr/>
          <p:nvPr/>
        </p:nvSpPr>
        <p:spPr>
          <a:xfrm>
            <a:off x="7119938" y="2790825"/>
            <a:ext cx="1427162" cy="83343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18450" name="TextBox 42"/>
          <p:cNvSpPr txBox="1">
            <a:spLocks noChangeArrowheads="1"/>
          </p:cNvSpPr>
          <p:nvPr/>
        </p:nvSpPr>
        <p:spPr bwMode="auto">
          <a:xfrm>
            <a:off x="7119938" y="2824163"/>
            <a:ext cx="1208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000" b="1" dirty="0" smtClean="0">
                <a:solidFill>
                  <a:srgbClr val="FF0000"/>
                </a:solidFill>
              </a:rPr>
              <a:t>inovacijų ir technologijų perdavimo centrų veiklos skatinimas</a:t>
            </a:r>
            <a:endParaRPr lang="lt-LT" altLang="lt-LT" sz="1000" b="1" dirty="0">
              <a:solidFill>
                <a:srgbClr val="FF0000"/>
              </a:solidFill>
            </a:endParaRPr>
          </a:p>
        </p:txBody>
      </p:sp>
      <p:sp>
        <p:nvSpPr>
          <p:cNvPr id="45" name="Rectangle 44"/>
          <p:cNvSpPr/>
          <p:nvPr/>
        </p:nvSpPr>
        <p:spPr>
          <a:xfrm>
            <a:off x="6097587" y="2565400"/>
            <a:ext cx="2513013" cy="2139950"/>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cxnSp>
        <p:nvCxnSpPr>
          <p:cNvPr id="47" name="Straight Arrow Connector 46"/>
          <p:cNvCxnSpPr/>
          <p:nvPr/>
        </p:nvCxnSpPr>
        <p:spPr>
          <a:xfrm flipH="1">
            <a:off x="6934200" y="3276600"/>
            <a:ext cx="157163"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3243263" y="3408363"/>
            <a:ext cx="733425" cy="273050"/>
          </a:xfrm>
          <a:prstGeom prst="round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18457" name="TextBox 52"/>
          <p:cNvSpPr txBox="1">
            <a:spLocks noChangeArrowheads="1"/>
          </p:cNvSpPr>
          <p:nvPr/>
        </p:nvSpPr>
        <p:spPr bwMode="auto">
          <a:xfrm>
            <a:off x="3467100" y="4297363"/>
            <a:ext cx="7334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800"/>
              <a:t>tyrėjai</a:t>
            </a:r>
          </a:p>
        </p:txBody>
      </p:sp>
      <p:sp>
        <p:nvSpPr>
          <p:cNvPr id="54" name="Rounded Rectangle 53"/>
          <p:cNvSpPr/>
          <p:nvPr/>
        </p:nvSpPr>
        <p:spPr>
          <a:xfrm>
            <a:off x="3208338" y="2509838"/>
            <a:ext cx="735012" cy="274637"/>
          </a:xfrm>
          <a:prstGeom prst="round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55" name="Rounded Rectangle 54"/>
          <p:cNvSpPr/>
          <p:nvPr/>
        </p:nvSpPr>
        <p:spPr>
          <a:xfrm>
            <a:off x="3263900" y="4295775"/>
            <a:ext cx="735013" cy="273050"/>
          </a:xfrm>
          <a:prstGeom prst="roundRect">
            <a:avLst>
              <a:gd name="adj" fmla="val 0"/>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18460" name="TextBox 55"/>
          <p:cNvSpPr txBox="1">
            <a:spLocks noChangeArrowheads="1"/>
          </p:cNvSpPr>
          <p:nvPr/>
        </p:nvSpPr>
        <p:spPr bwMode="auto">
          <a:xfrm>
            <a:off x="3308350" y="3436938"/>
            <a:ext cx="733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800"/>
              <a:t>įranga</a:t>
            </a:r>
          </a:p>
        </p:txBody>
      </p:sp>
      <p:sp>
        <p:nvSpPr>
          <p:cNvPr id="18461" name="TextBox 56"/>
          <p:cNvSpPr txBox="1">
            <a:spLocks noChangeArrowheads="1"/>
          </p:cNvSpPr>
          <p:nvPr/>
        </p:nvSpPr>
        <p:spPr bwMode="auto">
          <a:xfrm>
            <a:off x="3265488" y="2551113"/>
            <a:ext cx="733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800"/>
              <a:t>reagentai</a:t>
            </a:r>
          </a:p>
        </p:txBody>
      </p:sp>
      <p:sp>
        <p:nvSpPr>
          <p:cNvPr id="58" name="Rounded Rectangle 57"/>
          <p:cNvSpPr/>
          <p:nvPr/>
        </p:nvSpPr>
        <p:spPr>
          <a:xfrm>
            <a:off x="1666241" y="2608040"/>
            <a:ext cx="995997" cy="1301971"/>
          </a:xfrm>
          <a:prstGeom prst="round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900" b="1" dirty="0" smtClean="0">
                <a:solidFill>
                  <a:srgbClr val="FF0000"/>
                </a:solidFill>
              </a:rPr>
              <a:t>žinių taikymo </a:t>
            </a:r>
            <a:r>
              <a:rPr lang="lt-LT" sz="900" b="1" dirty="0" err="1" smtClean="0">
                <a:solidFill>
                  <a:srgbClr val="FF0000"/>
                </a:solidFill>
              </a:rPr>
              <a:t>koncepsijos</a:t>
            </a:r>
            <a:r>
              <a:rPr lang="lt-LT" sz="900" b="1" dirty="0" smtClean="0">
                <a:solidFill>
                  <a:srgbClr val="FF0000"/>
                </a:solidFill>
              </a:rPr>
              <a:t> formulavimas  </a:t>
            </a:r>
          </a:p>
          <a:p>
            <a:pPr algn="ctr">
              <a:defRPr/>
            </a:pPr>
            <a:endParaRPr lang="lt-LT" sz="900" b="1" dirty="0">
              <a:solidFill>
                <a:srgbClr val="FF0000"/>
              </a:solidFill>
            </a:endParaRPr>
          </a:p>
          <a:p>
            <a:pPr algn="ctr">
              <a:defRPr/>
            </a:pPr>
            <a:endParaRPr lang="lt-LT" sz="900" b="1" dirty="0" smtClean="0">
              <a:solidFill>
                <a:srgbClr val="FF0000"/>
              </a:solidFill>
            </a:endParaRPr>
          </a:p>
          <a:p>
            <a:pPr algn="ctr">
              <a:defRPr/>
            </a:pPr>
            <a:endParaRPr lang="lt-LT" sz="900" b="1" dirty="0">
              <a:solidFill>
                <a:srgbClr val="FF0000"/>
              </a:solidFill>
            </a:endParaRPr>
          </a:p>
          <a:p>
            <a:pPr algn="ctr">
              <a:defRPr/>
            </a:pPr>
            <a:r>
              <a:rPr lang="lt-LT" sz="900" b="1" dirty="0" smtClean="0">
                <a:solidFill>
                  <a:srgbClr val="FF0000"/>
                </a:solidFill>
              </a:rPr>
              <a:t>prototipo sukūrimas</a:t>
            </a:r>
            <a:endParaRPr lang="lt-LT" sz="900" b="1" dirty="0"/>
          </a:p>
        </p:txBody>
      </p:sp>
      <p:sp>
        <p:nvSpPr>
          <p:cNvPr id="60" name="Rounded Rectangle 59"/>
          <p:cNvSpPr/>
          <p:nvPr/>
        </p:nvSpPr>
        <p:spPr>
          <a:xfrm>
            <a:off x="1798639" y="1781175"/>
            <a:ext cx="768350" cy="447706"/>
          </a:xfrm>
          <a:prstGeom prst="round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18465" name="TextBox 60"/>
          <p:cNvSpPr txBox="1">
            <a:spLocks noChangeArrowheads="1"/>
          </p:cNvSpPr>
          <p:nvPr/>
        </p:nvSpPr>
        <p:spPr bwMode="auto">
          <a:xfrm>
            <a:off x="1884325" y="1798579"/>
            <a:ext cx="944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000" b="1" dirty="0">
                <a:solidFill>
                  <a:srgbClr val="00B0F0"/>
                </a:solidFill>
              </a:rPr>
              <a:t>Patentinė paraiška</a:t>
            </a:r>
          </a:p>
        </p:txBody>
      </p:sp>
      <p:cxnSp>
        <p:nvCxnSpPr>
          <p:cNvPr id="66" name="Straight Arrow Connector 65"/>
          <p:cNvCxnSpPr>
            <a:stCxn id="54" idx="1"/>
          </p:cNvCxnSpPr>
          <p:nvPr/>
        </p:nvCxnSpPr>
        <p:spPr>
          <a:xfrm flipH="1">
            <a:off x="2708275" y="2647950"/>
            <a:ext cx="500063" cy="52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2738755" y="3198992"/>
            <a:ext cx="534988" cy="374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55" idx="1"/>
          </p:cNvCxnSpPr>
          <p:nvPr/>
        </p:nvCxnSpPr>
        <p:spPr>
          <a:xfrm flipH="1" flipV="1">
            <a:off x="2708275" y="3170238"/>
            <a:ext cx="555625" cy="1262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a:xfrm>
            <a:off x="315914" y="2687204"/>
            <a:ext cx="1046162" cy="9735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p>
        </p:txBody>
      </p:sp>
      <p:sp>
        <p:nvSpPr>
          <p:cNvPr id="72" name="TextBox 71"/>
          <p:cNvSpPr txBox="1"/>
          <p:nvPr/>
        </p:nvSpPr>
        <p:spPr>
          <a:xfrm>
            <a:off x="280989" y="2929256"/>
            <a:ext cx="1055687" cy="553998"/>
          </a:xfrm>
          <a:prstGeom prst="rect">
            <a:avLst/>
          </a:prstGeom>
          <a:noFill/>
        </p:spPr>
        <p:txBody>
          <a:bodyPr wrap="square">
            <a:spAutoFit/>
          </a:bodyPr>
          <a:lstStyle/>
          <a:p>
            <a:pPr algn="ctr">
              <a:defRPr/>
            </a:pPr>
            <a:r>
              <a:rPr lang="lt-LT" sz="1000" b="1" dirty="0">
                <a:solidFill>
                  <a:srgbClr val="FF0000"/>
                </a:solidFill>
              </a:rPr>
              <a:t>kompetencijos centrų veiklos skatinimas</a:t>
            </a:r>
          </a:p>
        </p:txBody>
      </p:sp>
      <p:sp>
        <p:nvSpPr>
          <p:cNvPr id="73" name="Rectangle 72"/>
          <p:cNvSpPr/>
          <p:nvPr/>
        </p:nvSpPr>
        <p:spPr>
          <a:xfrm>
            <a:off x="1438275" y="1835150"/>
            <a:ext cx="4256087" cy="2936875"/>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75" name="Left Brace 74"/>
          <p:cNvSpPr/>
          <p:nvPr/>
        </p:nvSpPr>
        <p:spPr>
          <a:xfrm>
            <a:off x="1524000" y="2049463"/>
            <a:ext cx="228600" cy="2230437"/>
          </a:xfrm>
          <a:prstGeom prst="leftBrace">
            <a:avLst/>
          </a:prstGeom>
          <a:ln w="34925" cmpd="sng"/>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lt-LT"/>
          </a:p>
        </p:txBody>
      </p:sp>
      <p:sp>
        <p:nvSpPr>
          <p:cNvPr id="76" name="Rounded Rectangle 75"/>
          <p:cNvSpPr/>
          <p:nvPr/>
        </p:nvSpPr>
        <p:spPr>
          <a:xfrm>
            <a:off x="6192043" y="2327277"/>
            <a:ext cx="1636713" cy="195262"/>
          </a:xfrm>
          <a:prstGeom prst="round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18474" name="TextBox 76"/>
          <p:cNvSpPr txBox="1">
            <a:spLocks noChangeArrowheads="1"/>
          </p:cNvSpPr>
          <p:nvPr/>
        </p:nvSpPr>
        <p:spPr bwMode="auto">
          <a:xfrm>
            <a:off x="6359525" y="2282825"/>
            <a:ext cx="106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200" b="1" dirty="0">
                <a:solidFill>
                  <a:srgbClr val="FF0000"/>
                </a:solidFill>
              </a:rPr>
              <a:t>Aprašas Nr. 1</a:t>
            </a:r>
          </a:p>
        </p:txBody>
      </p:sp>
      <p:sp>
        <p:nvSpPr>
          <p:cNvPr id="78" name="Rounded Rectangle 77"/>
          <p:cNvSpPr/>
          <p:nvPr/>
        </p:nvSpPr>
        <p:spPr>
          <a:xfrm>
            <a:off x="2876550" y="1835150"/>
            <a:ext cx="1636713" cy="193675"/>
          </a:xfrm>
          <a:prstGeom prst="round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18476" name="TextBox 78"/>
          <p:cNvSpPr txBox="1">
            <a:spLocks noChangeArrowheads="1"/>
          </p:cNvSpPr>
          <p:nvPr/>
        </p:nvSpPr>
        <p:spPr bwMode="auto">
          <a:xfrm>
            <a:off x="2876551" y="1781175"/>
            <a:ext cx="1422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200" b="1" dirty="0">
                <a:solidFill>
                  <a:srgbClr val="FF0000"/>
                </a:solidFill>
              </a:rPr>
              <a:t>Aprašas Nr. </a:t>
            </a:r>
            <a:r>
              <a:rPr lang="lt-LT" altLang="lt-LT" sz="1200" b="1" dirty="0" smtClean="0">
                <a:solidFill>
                  <a:srgbClr val="FF0000"/>
                </a:solidFill>
              </a:rPr>
              <a:t>2, Nr. 3</a:t>
            </a:r>
            <a:endParaRPr lang="lt-LT" altLang="lt-LT" sz="1200" b="1" dirty="0">
              <a:solidFill>
                <a:srgbClr val="FF0000"/>
              </a:solidFill>
            </a:endParaRPr>
          </a:p>
        </p:txBody>
      </p:sp>
      <p:sp>
        <p:nvSpPr>
          <p:cNvPr id="2" name="Left-Right Arrow 1"/>
          <p:cNvSpPr/>
          <p:nvPr/>
        </p:nvSpPr>
        <p:spPr>
          <a:xfrm rot="16200000" flipH="1" flipV="1">
            <a:off x="2025756" y="3236596"/>
            <a:ext cx="302532" cy="159656"/>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ln>
                <a:solidFill>
                  <a:srgbClr val="FF0000"/>
                </a:solidFill>
              </a:ln>
            </a:endParaRPr>
          </a:p>
        </p:txBody>
      </p:sp>
      <p:sp>
        <p:nvSpPr>
          <p:cNvPr id="8" name="Rounded Rectangle 7"/>
          <p:cNvSpPr/>
          <p:nvPr/>
        </p:nvSpPr>
        <p:spPr>
          <a:xfrm>
            <a:off x="685800" y="4778405"/>
            <a:ext cx="3341614" cy="365095"/>
          </a:xfrm>
          <a:prstGeom prst="round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b="1" dirty="0" smtClean="0">
                <a:solidFill>
                  <a:schemeClr val="tx1"/>
                </a:solidFill>
              </a:rPr>
              <a:t>dėl Rekomenduojamos mokslinių tyrimų ir eksperimentinės plėtros etapų klasifikacijos aprašo patvirtinim</a:t>
            </a:r>
            <a:r>
              <a:rPr lang="lt-LT" sz="900" dirty="0" smtClean="0"/>
              <a:t>o</a:t>
            </a:r>
            <a:endParaRPr lang="lt-LT" sz="900" dirty="0"/>
          </a:p>
        </p:txBody>
      </p:sp>
      <p:cxnSp>
        <p:nvCxnSpPr>
          <p:cNvPr id="13" name="Straight Arrow Connector 12"/>
          <p:cNvCxnSpPr/>
          <p:nvPr/>
        </p:nvCxnSpPr>
        <p:spPr>
          <a:xfrm flipV="1">
            <a:off x="2566989" y="3910011"/>
            <a:ext cx="0" cy="86201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5026801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6863"/>
            <a:ext cx="7412038" cy="364687"/>
          </a:xfrm>
        </p:spPr>
        <p:txBody>
          <a:bodyPr/>
          <a:lstStyle/>
          <a:p>
            <a:pPr>
              <a:defRPr/>
            </a:pPr>
            <a:r>
              <a:rPr lang="lt-LT" dirty="0" smtClean="0"/>
              <a:t/>
            </a:r>
            <a:br>
              <a:rPr lang="lt-LT" dirty="0" smtClean="0"/>
            </a:br>
            <a:r>
              <a:rPr lang="lt-LT" dirty="0" smtClean="0"/>
              <a:t>Aprašo </a:t>
            </a:r>
            <a:r>
              <a:rPr lang="en-US" dirty="0" smtClean="0"/>
              <a:t>3 </a:t>
            </a:r>
            <a:r>
              <a:rPr lang="en-US" dirty="0" err="1" smtClean="0"/>
              <a:t>priedas</a:t>
            </a:r>
            <a:r>
              <a:rPr lang="lt-LT" sz="1400" dirty="0"/>
              <a:t/>
            </a:r>
            <a:br>
              <a:rPr lang="lt-LT" sz="1400" dirty="0"/>
            </a:br>
            <a:endParaRPr lang="en-US" sz="1400" dirty="0"/>
          </a:p>
        </p:txBody>
      </p:sp>
      <p:sp>
        <p:nvSpPr>
          <p:cNvPr id="39" name="Freeform 216"/>
          <p:cNvSpPr>
            <a:spLocks noEditPoints="1"/>
          </p:cNvSpPr>
          <p:nvPr/>
        </p:nvSpPr>
        <p:spPr bwMode="auto">
          <a:xfrm>
            <a:off x="8097838" y="2722563"/>
            <a:ext cx="338137" cy="341312"/>
          </a:xfrm>
          <a:custGeom>
            <a:avLst/>
            <a:gdLst>
              <a:gd name="T0" fmla="*/ 2147483646 w 68"/>
              <a:gd name="T1" fmla="*/ 2147483646 h 68"/>
              <a:gd name="T2" fmla="*/ 2147483646 w 68"/>
              <a:gd name="T3" fmla="*/ 2147483646 h 68"/>
              <a:gd name="T4" fmla="*/ 0 w 68"/>
              <a:gd name="T5" fmla="*/ 2147483646 h 68"/>
              <a:gd name="T6" fmla="*/ 2147483646 w 68"/>
              <a:gd name="T7" fmla="*/ 0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2147483646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2147483646 w 68"/>
              <a:gd name="T53" fmla="*/ 2147483646 h 68"/>
              <a:gd name="T54" fmla="*/ 2147483646 w 68"/>
              <a:gd name="T55" fmla="*/ 2147483646 h 68"/>
              <a:gd name="T56" fmla="*/ 2147483646 w 68"/>
              <a:gd name="T57" fmla="*/ 2147483646 h 68"/>
              <a:gd name="T58" fmla="*/ 2147483646 w 68"/>
              <a:gd name="T59" fmla="*/ 2147483646 h 68"/>
              <a:gd name="T60" fmla="*/ 2147483646 w 68"/>
              <a:gd name="T61" fmla="*/ 2147483646 h 68"/>
              <a:gd name="T62" fmla="*/ 2147483646 w 68"/>
              <a:gd name="T63" fmla="*/ 2147483646 h 68"/>
              <a:gd name="T64" fmla="*/ 2147483646 w 68"/>
              <a:gd name="T65" fmla="*/ 2147483646 h 68"/>
              <a:gd name="T66" fmla="*/ 2147483646 w 68"/>
              <a:gd name="T67" fmla="*/ 2147483646 h 68"/>
              <a:gd name="T68" fmla="*/ 2147483646 w 68"/>
              <a:gd name="T69" fmla="*/ 2147483646 h 68"/>
              <a:gd name="T70" fmla="*/ 2147483646 w 68"/>
              <a:gd name="T71" fmla="*/ 2147483646 h 68"/>
              <a:gd name="T72" fmla="*/ 2147483646 w 68"/>
              <a:gd name="T73" fmla="*/ 2147483646 h 68"/>
              <a:gd name="T74" fmla="*/ 2147483646 w 68"/>
              <a:gd name="T75" fmla="*/ 2147483646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4" name="Rectangle 13"/>
          <p:cNvSpPr/>
          <p:nvPr/>
        </p:nvSpPr>
        <p:spPr>
          <a:xfrm>
            <a:off x="6842125" y="1409700"/>
            <a:ext cx="1593850" cy="504825"/>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30728" name="TextBox 3"/>
          <p:cNvSpPr txBox="1">
            <a:spLocks noChangeArrowheads="1"/>
          </p:cNvSpPr>
          <p:nvPr/>
        </p:nvSpPr>
        <p:spPr bwMode="auto">
          <a:xfrm>
            <a:off x="6962775" y="1462088"/>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000" b="1" dirty="0">
                <a:solidFill>
                  <a:srgbClr val="FF0000"/>
                </a:solidFill>
              </a:rPr>
              <a:t>Pažymėti kryptį (-</a:t>
            </a:r>
            <a:r>
              <a:rPr lang="lt-LT" altLang="lt-LT" sz="1000" b="1" dirty="0" err="1">
                <a:solidFill>
                  <a:srgbClr val="FF0000"/>
                </a:solidFill>
              </a:rPr>
              <a:t>is</a:t>
            </a:r>
            <a:r>
              <a:rPr lang="lt-LT" altLang="lt-LT" sz="1000" b="1" dirty="0">
                <a:solidFill>
                  <a:srgbClr val="FF0000"/>
                </a:solidFill>
              </a:rPr>
              <a:t>) ir prioritetą (-</a:t>
            </a:r>
            <a:r>
              <a:rPr lang="lt-LT" altLang="lt-LT" sz="1000" b="1" dirty="0" err="1">
                <a:solidFill>
                  <a:srgbClr val="FF0000"/>
                </a:solidFill>
              </a:rPr>
              <a:t>us</a:t>
            </a:r>
            <a:r>
              <a:rPr lang="lt-LT" altLang="lt-LT" sz="1000" b="1" dirty="0">
                <a:solidFill>
                  <a:srgbClr val="FF0000"/>
                </a:solidFill>
              </a:rPr>
              <a:t>)</a:t>
            </a:r>
          </a:p>
        </p:txBody>
      </p:sp>
      <p:sp>
        <p:nvSpPr>
          <p:cNvPr id="24" name="Rectangle 23"/>
          <p:cNvSpPr/>
          <p:nvPr/>
        </p:nvSpPr>
        <p:spPr>
          <a:xfrm>
            <a:off x="6742625" y="3521869"/>
            <a:ext cx="1638300" cy="1107281"/>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21" name="Straight Arrow Connector 20"/>
          <p:cNvCxnSpPr/>
          <p:nvPr/>
        </p:nvCxnSpPr>
        <p:spPr>
          <a:xfrm flipH="1">
            <a:off x="6172200" y="4400550"/>
            <a:ext cx="690563"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089"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2047875"/>
            <a:ext cx="11826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
          <p:cNvSpPr txBox="1">
            <a:spLocks noChangeArrowheads="1"/>
          </p:cNvSpPr>
          <p:nvPr/>
        </p:nvSpPr>
        <p:spPr bwMode="auto">
          <a:xfrm>
            <a:off x="6660741" y="3597513"/>
            <a:ext cx="1981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000" b="1" dirty="0">
                <a:solidFill>
                  <a:srgbClr val="FF0000"/>
                </a:solidFill>
              </a:rPr>
              <a:t> Pagrįsti projekto atitikimą SMART krypties </a:t>
            </a:r>
            <a:r>
              <a:rPr lang="en-US" altLang="lt-LT" sz="1000" b="1" dirty="0" err="1" smtClean="0">
                <a:solidFill>
                  <a:srgbClr val="FF0000"/>
                </a:solidFill>
              </a:rPr>
              <a:t>pagrindiniam</a:t>
            </a:r>
            <a:r>
              <a:rPr lang="en-US" altLang="lt-LT" sz="1000" b="1" dirty="0" smtClean="0">
                <a:solidFill>
                  <a:srgbClr val="FF0000"/>
                </a:solidFill>
              </a:rPr>
              <a:t> </a:t>
            </a:r>
            <a:r>
              <a:rPr lang="lt-LT" altLang="lt-LT" sz="1000" b="1" dirty="0" err="1" smtClean="0">
                <a:solidFill>
                  <a:srgbClr val="FF0000"/>
                </a:solidFill>
              </a:rPr>
              <a:t>prioritet</a:t>
            </a:r>
            <a:r>
              <a:rPr lang="en-US" altLang="lt-LT" sz="1000" b="1" dirty="0" err="1" smtClean="0">
                <a:solidFill>
                  <a:srgbClr val="FF0000"/>
                </a:solidFill>
              </a:rPr>
              <a:t>ui</a:t>
            </a:r>
            <a:r>
              <a:rPr lang="en-US" altLang="lt-LT" sz="1000" b="1" dirty="0" smtClean="0">
                <a:solidFill>
                  <a:srgbClr val="FF0000"/>
                </a:solidFill>
              </a:rPr>
              <a:t>  - </a:t>
            </a:r>
            <a:r>
              <a:rPr lang="lt-LT" altLang="lt-LT" sz="1000" b="1" dirty="0" smtClean="0">
                <a:solidFill>
                  <a:srgbClr val="FF0000"/>
                </a:solidFill>
              </a:rPr>
              <a:t>nurodant teminį specifiškumą ir pagrindžiant priskyrimą</a:t>
            </a:r>
            <a:endParaRPr lang="lt-LT" altLang="lt-LT" sz="1000" b="1" dirty="0">
              <a:solidFill>
                <a:srgbClr val="FF0000"/>
              </a:solidFill>
            </a:endParaRPr>
          </a:p>
        </p:txBody>
      </p:sp>
      <p:pic>
        <p:nvPicPr>
          <p:cNvPr id="4609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047750"/>
            <a:ext cx="39830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y 8"/>
          <p:cNvSpPr/>
          <p:nvPr/>
        </p:nvSpPr>
        <p:spPr>
          <a:xfrm>
            <a:off x="3352800" y="2116138"/>
            <a:ext cx="228600" cy="6667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25" name="Multiply 24"/>
          <p:cNvSpPr/>
          <p:nvPr/>
        </p:nvSpPr>
        <p:spPr>
          <a:xfrm>
            <a:off x="5775325" y="1787525"/>
            <a:ext cx="228600" cy="6667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cxnSp>
        <p:nvCxnSpPr>
          <p:cNvPr id="11" name="Straight Arrow Connector 10"/>
          <p:cNvCxnSpPr>
            <a:stCxn id="14" idx="1"/>
          </p:cNvCxnSpPr>
          <p:nvPr/>
        </p:nvCxnSpPr>
        <p:spPr>
          <a:xfrm flipH="1">
            <a:off x="6172200" y="1662113"/>
            <a:ext cx="669925" cy="193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3"/>
          <p:cNvSpPr txBox="1">
            <a:spLocks noChangeArrowheads="1"/>
          </p:cNvSpPr>
          <p:nvPr/>
        </p:nvSpPr>
        <p:spPr bwMode="auto">
          <a:xfrm>
            <a:off x="6480329" y="2337276"/>
            <a:ext cx="1981200" cy="55399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000" b="1" dirty="0">
                <a:solidFill>
                  <a:srgbClr val="FF0000"/>
                </a:solidFill>
              </a:rPr>
              <a:t> </a:t>
            </a:r>
            <a:r>
              <a:rPr lang="lt-LT" altLang="lt-LT" sz="1000" b="1" dirty="0" smtClean="0">
                <a:solidFill>
                  <a:srgbClr val="FF0000"/>
                </a:solidFill>
              </a:rPr>
              <a:t>Projektas priskiriamas kuriam nors prioritetui pagal jo esmę ir turinį.</a:t>
            </a:r>
            <a:endParaRPr lang="lt-LT" altLang="lt-LT" sz="1000" b="1" dirty="0">
              <a:solidFill>
                <a:srgbClr val="FF0000"/>
              </a:solidFill>
            </a:endParaRPr>
          </a:p>
        </p:txBody>
      </p:sp>
      <p:sp>
        <p:nvSpPr>
          <p:cNvPr id="3" name="Rectangle 2"/>
          <p:cNvSpPr/>
          <p:nvPr/>
        </p:nvSpPr>
        <p:spPr>
          <a:xfrm>
            <a:off x="152400" y="104419"/>
            <a:ext cx="8763000" cy="434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rgbClr val="C00000"/>
                </a:solidFill>
              </a:rPr>
              <a:t>Dėmesio – vertinama pagal </a:t>
            </a:r>
            <a:r>
              <a:rPr lang="en-US" sz="1600" b="1" dirty="0" smtClean="0">
                <a:solidFill>
                  <a:srgbClr val="C00000"/>
                </a:solidFill>
              </a:rPr>
              <a:t>2014-04-30 </a:t>
            </a:r>
            <a:r>
              <a:rPr lang="en-US" sz="1600" b="1" dirty="0" err="1" smtClean="0">
                <a:solidFill>
                  <a:srgbClr val="C00000"/>
                </a:solidFill>
              </a:rPr>
              <a:t>nutarimu</a:t>
            </a:r>
            <a:r>
              <a:rPr lang="en-US" sz="1600" b="1" dirty="0" smtClean="0">
                <a:solidFill>
                  <a:srgbClr val="C00000"/>
                </a:solidFill>
              </a:rPr>
              <a:t> </a:t>
            </a:r>
            <a:r>
              <a:rPr lang="lt-LT" sz="1600" b="1" dirty="0" smtClean="0">
                <a:solidFill>
                  <a:srgbClr val="C00000"/>
                </a:solidFill>
              </a:rPr>
              <a:t>Nr. </a:t>
            </a:r>
            <a:r>
              <a:rPr lang="en-US" sz="1600" b="1" dirty="0" smtClean="0">
                <a:solidFill>
                  <a:srgbClr val="C00000"/>
                </a:solidFill>
              </a:rPr>
              <a:t>411 </a:t>
            </a:r>
            <a:r>
              <a:rPr lang="en-US" sz="1600" b="1" dirty="0" err="1" smtClean="0">
                <a:solidFill>
                  <a:srgbClr val="C00000"/>
                </a:solidFill>
              </a:rPr>
              <a:t>patvirtint</a:t>
            </a:r>
            <a:r>
              <a:rPr lang="lt-LT" sz="1600" b="1" dirty="0" smtClean="0">
                <a:solidFill>
                  <a:srgbClr val="C00000"/>
                </a:solidFill>
              </a:rPr>
              <a:t>ą</a:t>
            </a:r>
            <a:r>
              <a:rPr lang="en-US" sz="1600" b="1" dirty="0" smtClean="0">
                <a:solidFill>
                  <a:srgbClr val="C00000"/>
                </a:solidFill>
              </a:rPr>
              <a:t> </a:t>
            </a:r>
            <a:r>
              <a:rPr lang="lt-LT" sz="1600" b="1" dirty="0">
                <a:solidFill>
                  <a:srgbClr val="C00000"/>
                </a:solidFill>
              </a:rPr>
              <a:t>Sumaniosios specializacijos</a:t>
            </a:r>
            <a:r>
              <a:rPr lang="en-US" sz="1600" b="1" dirty="0">
                <a:solidFill>
                  <a:srgbClr val="C00000"/>
                </a:solidFill>
              </a:rPr>
              <a:t> program</a:t>
            </a:r>
            <a:r>
              <a:rPr lang="lt-LT" sz="1600" b="1" dirty="0" smtClean="0">
                <a:solidFill>
                  <a:srgbClr val="C00000"/>
                </a:solidFill>
              </a:rPr>
              <a:t>ą, galiojusią kvietimo paskelbimo metu </a:t>
            </a:r>
            <a:endParaRPr lang="lt-LT" sz="1600" b="1" dirty="0">
              <a:solidFill>
                <a:srgbClr val="C00000"/>
              </a:solidFill>
            </a:endParaRPr>
          </a:p>
        </p:txBody>
      </p:sp>
    </p:spTree>
    <p:extLst>
      <p:ext uri="{BB962C8B-B14F-4D97-AF65-F5344CB8AC3E}">
        <p14:creationId xmlns:p14="http://schemas.microsoft.com/office/powerpoint/2010/main" val="3657456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fade">
                                      <p:cBhvr>
                                        <p:cTn id="7" dur="500"/>
                                        <p:tgtEl>
                                          <p:spTgt spid="307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nodeType="afterGroup">
                            <p:stCondLst>
                              <p:cond delay="500"/>
                            </p:stCondLst>
                            <p:childTnLst>
                              <p:par>
                                <p:cTn id="20" presetID="53"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728" grpId="0"/>
      <p:bldP spid="24" grpId="0" animBg="1"/>
      <p:bldP spid="18"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(IV). Aprašo </a:t>
            </a:r>
            <a:r>
              <a:rPr lang="en-US" altLang="lt-LT" sz="2400" b="1" dirty="0" smtClean="0"/>
              <a:t>5 </a:t>
            </a:r>
            <a:r>
              <a:rPr lang="en-US" altLang="lt-LT" sz="2400" b="1" dirty="0" err="1" smtClean="0"/>
              <a:t>priedas</a:t>
            </a:r>
            <a:r>
              <a:rPr lang="lt-LT" altLang="lt-LT" sz="2400" b="1" dirty="0" smtClean="0"/>
              <a:t> </a:t>
            </a:r>
            <a:r>
              <a:rPr lang="en-US" altLang="lt-LT" sz="2400" b="1" dirty="0" smtClean="0"/>
              <a:t>MTEP </a:t>
            </a:r>
            <a:r>
              <a:rPr lang="en-US" altLang="lt-LT" sz="2400" b="1" dirty="0" err="1" smtClean="0"/>
              <a:t>veikl</a:t>
            </a:r>
            <a:r>
              <a:rPr lang="lt-LT" altLang="lt-LT" sz="2400" b="1" dirty="0" smtClean="0"/>
              <a:t>ų planas</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2" name="Rectangle 1"/>
          <p:cNvSpPr/>
          <p:nvPr/>
        </p:nvSpPr>
        <p:spPr>
          <a:xfrm>
            <a:off x="838200" y="1497746"/>
            <a:ext cx="8102600" cy="2858475"/>
          </a:xfrm>
          <a:prstGeom prst="rect">
            <a:avLst/>
          </a:prstGeom>
        </p:spPr>
        <p:txBody>
          <a:bodyPr wrap="square">
            <a:spAutoFit/>
          </a:bodyPr>
          <a:lstStyle/>
          <a:p>
            <a:pPr marL="342900" indent="-342900" algn="just">
              <a:lnSpc>
                <a:spcPct val="107000"/>
              </a:lnSpc>
              <a:buFont typeface="Arial" panose="020B0604020202020204" pitchFamily="34" charset="0"/>
              <a:buChar char="•"/>
            </a:pPr>
            <a:r>
              <a:rPr lang="lt-LT" sz="1400" dirty="0" smtClean="0">
                <a:latin typeface="+mj-lt"/>
              </a:rPr>
              <a:t>Aprašoma ir aiškiai įvardijama idėja, kurios išbandymui dedikuojamas projektas. Pagrindžiamas jos novatoriškumas ir aktualumas. Aiškiai identifikuojamas projekto veiklų rezultatas (produktas). Nurodoma, kaip projekto veiklos nukreiptos idėjai išbandyti, t. y. išdėstoma aiški sąsaja idėja – veiklos – rezultatas.</a:t>
            </a:r>
            <a:endParaRPr lang="lt-LT" sz="1400" dirty="0">
              <a:latin typeface="+mj-lt"/>
            </a:endParaRPr>
          </a:p>
          <a:p>
            <a:pPr marL="342900" indent="-342900" algn="just">
              <a:lnSpc>
                <a:spcPct val="107000"/>
              </a:lnSpc>
              <a:buFont typeface="Arial" panose="020B0604020202020204" pitchFamily="34" charset="0"/>
              <a:buChar char="•"/>
            </a:pPr>
            <a:r>
              <a:rPr lang="lt-LT" sz="1400" dirty="0" smtClean="0">
                <a:latin typeface="+mj-lt"/>
              </a:rPr>
              <a:t>Veiklų p</a:t>
            </a:r>
            <a:r>
              <a:rPr lang="en-US" sz="1400" dirty="0" smtClean="0">
                <a:latin typeface="+mj-lt"/>
              </a:rPr>
              <a:t>la</a:t>
            </a:r>
            <a:r>
              <a:rPr lang="lt-LT" sz="1400" dirty="0" err="1" smtClean="0">
                <a:latin typeface="+mj-lt"/>
              </a:rPr>
              <a:t>no</a:t>
            </a:r>
            <a:r>
              <a:rPr lang="lt-LT" sz="1400" dirty="0" smtClean="0">
                <a:latin typeface="+mj-lt"/>
              </a:rPr>
              <a:t> apimtis neturėtų būti labai didelė – svarbu atskleisti veiklų turinį bei siekiamą rezultatą, probleminius taškus. </a:t>
            </a:r>
            <a:r>
              <a:rPr lang="lt-LT" sz="1400" dirty="0" smtClean="0">
                <a:solidFill>
                  <a:srgbClr val="C00000"/>
                </a:solidFill>
                <a:latin typeface="+mj-lt"/>
              </a:rPr>
              <a:t>Turi visiškai atitikti projekto loginę matricą.</a:t>
            </a:r>
          </a:p>
          <a:p>
            <a:pPr marL="342900" indent="-342900" algn="just">
              <a:lnSpc>
                <a:spcPct val="107000"/>
              </a:lnSpc>
              <a:buFont typeface="Arial" panose="020B0604020202020204" pitchFamily="34" charset="0"/>
              <a:buChar char="•"/>
            </a:pPr>
            <a:r>
              <a:rPr lang="lt-LT" sz="1400" b="1" dirty="0" smtClean="0">
                <a:solidFill>
                  <a:srgbClr val="C00000"/>
                </a:solidFill>
                <a:latin typeface="+mj-lt"/>
                <a:ea typeface="Calibri" panose="020F0502020204030204" pitchFamily="34" charset="0"/>
                <a:cs typeface="Times New Roman" panose="02020603050405020304" pitchFamily="18" charset="0"/>
              </a:rPr>
              <a:t>Prašome pristatyti mokslininkų grupę</a:t>
            </a:r>
            <a:r>
              <a:rPr lang="lt-LT" sz="1400" dirty="0" smtClean="0">
                <a:latin typeface="+mj-lt"/>
                <a:ea typeface="Calibri" panose="020F0502020204030204" pitchFamily="34" charset="0"/>
                <a:cs typeface="Times New Roman" panose="02020603050405020304" pitchFamily="18" charset="0"/>
              </a:rPr>
              <a:t>, kuri įgyvendins projektą bei prioritetinius kriterijus grįs </a:t>
            </a:r>
            <a:r>
              <a:rPr lang="lt-LT" sz="1400" b="1" dirty="0" smtClean="0">
                <a:solidFill>
                  <a:srgbClr val="C00000"/>
                </a:solidFill>
                <a:latin typeface="+mj-lt"/>
                <a:ea typeface="Calibri" panose="020F0502020204030204" pitchFamily="34" charset="0"/>
                <a:cs typeface="Times New Roman" panose="02020603050405020304" pitchFamily="18" charset="0"/>
              </a:rPr>
              <a:t>bendros veiklos patirtimi</a:t>
            </a:r>
            <a:r>
              <a:rPr lang="lt-LT" sz="1400" dirty="0" smtClean="0">
                <a:latin typeface="+mj-lt"/>
                <a:ea typeface="Calibri" panose="020F0502020204030204" pitchFamily="34" charset="0"/>
                <a:cs typeface="Times New Roman" panose="02020603050405020304" pitchFamily="18" charset="0"/>
              </a:rPr>
              <a:t>. Atkreipiame dėmesį, kad remiama </a:t>
            </a:r>
            <a:r>
              <a:rPr lang="lt-LT" sz="1400" b="1" dirty="0" smtClean="0">
                <a:latin typeface="+mj-lt"/>
                <a:ea typeface="Calibri" panose="020F0502020204030204" pitchFamily="34" charset="0"/>
                <a:cs typeface="Times New Roman" panose="02020603050405020304" pitchFamily="18" charset="0"/>
              </a:rPr>
              <a:t>kompetencijos centrų </a:t>
            </a:r>
            <a:r>
              <a:rPr lang="lt-LT" sz="1400" dirty="0" smtClean="0">
                <a:latin typeface="+mj-lt"/>
                <a:ea typeface="Calibri" panose="020F0502020204030204" pitchFamily="34" charset="0"/>
                <a:cs typeface="Times New Roman" panose="02020603050405020304" pitchFamily="18" charset="0"/>
              </a:rPr>
              <a:t>veikla: </a:t>
            </a:r>
            <a:r>
              <a:rPr lang="lt-LT" sz="1400" dirty="0" smtClean="0">
                <a:latin typeface="+mj-lt"/>
              </a:rPr>
              <a:t>MSI ar universitetų ligoninės </a:t>
            </a:r>
            <a:r>
              <a:rPr lang="lt-LT" sz="1400" b="1" dirty="0">
                <a:latin typeface="+mj-lt"/>
              </a:rPr>
              <a:t>aukšto tarptautinio lygio intelektinis potencialas, pasižymintis išskirtiniais šios </a:t>
            </a:r>
            <a:r>
              <a:rPr lang="lt-LT" sz="1400" dirty="0">
                <a:latin typeface="+mj-lt"/>
              </a:rPr>
              <a:t>(-</a:t>
            </a:r>
            <a:r>
              <a:rPr lang="lt-LT" sz="1400" dirty="0" err="1">
                <a:latin typeface="+mj-lt"/>
              </a:rPr>
              <a:t>ių</a:t>
            </a:r>
            <a:r>
              <a:rPr lang="lt-LT" sz="1400" dirty="0">
                <a:latin typeface="+mj-lt"/>
              </a:rPr>
              <a:t>) srities (-</a:t>
            </a:r>
            <a:r>
              <a:rPr lang="lt-LT" sz="1400" dirty="0" err="1">
                <a:latin typeface="+mj-lt"/>
              </a:rPr>
              <a:t>čių</a:t>
            </a:r>
            <a:r>
              <a:rPr lang="lt-LT" sz="1400" dirty="0">
                <a:latin typeface="+mj-lt"/>
              </a:rPr>
              <a:t>) MTEP veiklos, tarptautinio ir (arba) </a:t>
            </a:r>
            <a:r>
              <a:rPr lang="lt-LT" sz="1400" dirty="0" err="1">
                <a:latin typeface="+mj-lt"/>
              </a:rPr>
              <a:t>tarpdisciplinio</a:t>
            </a:r>
            <a:r>
              <a:rPr lang="lt-LT" sz="1400" dirty="0">
                <a:latin typeface="+mj-lt"/>
              </a:rPr>
              <a:t> ir (arba) </a:t>
            </a:r>
            <a:r>
              <a:rPr lang="lt-LT" sz="1400" dirty="0" err="1">
                <a:latin typeface="+mj-lt"/>
              </a:rPr>
              <a:t>tarpsektorinio</a:t>
            </a:r>
            <a:r>
              <a:rPr lang="lt-LT" sz="1400" dirty="0">
                <a:latin typeface="+mj-lt"/>
              </a:rPr>
              <a:t> bendradarbiavimo, MTEP veiklos </a:t>
            </a:r>
            <a:r>
              <a:rPr lang="lt-LT" sz="1400" dirty="0" err="1">
                <a:latin typeface="+mj-lt"/>
              </a:rPr>
              <a:t>komercinimo</a:t>
            </a:r>
            <a:r>
              <a:rPr lang="lt-LT" sz="1400" dirty="0">
                <a:latin typeface="+mj-lt"/>
              </a:rPr>
              <a:t> rezultatais ir apimtimis, įsitraukęs į MTEP rezultatų sukūrimo (nuo idėjos iki prototipo) ir jo realizavimo rinkoje </a:t>
            </a:r>
            <a:r>
              <a:rPr lang="lt-LT" sz="1400" dirty="0" smtClean="0">
                <a:latin typeface="+mj-lt"/>
              </a:rPr>
              <a:t>procesu. </a:t>
            </a:r>
            <a:endParaRPr lang="lt-LT"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2955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152400"/>
            <a:ext cx="8348663" cy="514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solidFill>
                  <a:schemeClr val="tx2">
                    <a:lumMod val="50000"/>
                    <a:lumOff val="50000"/>
                  </a:schemeClr>
                </a:solidFill>
              </a:rPr>
              <a:t>Projektų įgyvendinimo reikalavimai</a:t>
            </a:r>
            <a:endParaRPr lang="lt-LT" sz="2400" b="1" dirty="0">
              <a:solidFill>
                <a:schemeClr val="tx2">
                  <a:lumMod val="50000"/>
                  <a:lumOff val="50000"/>
                </a:schemeClr>
              </a:solidFill>
            </a:endParaRPr>
          </a:p>
        </p:txBody>
      </p:sp>
      <p:sp>
        <p:nvSpPr>
          <p:cNvPr id="3" name="Rectangle 2"/>
          <p:cNvSpPr/>
          <p:nvPr/>
        </p:nvSpPr>
        <p:spPr>
          <a:xfrm>
            <a:off x="609600" y="819150"/>
            <a:ext cx="7772400" cy="2862322"/>
          </a:xfrm>
          <a:prstGeom prst="rect">
            <a:avLst/>
          </a:prstGeom>
        </p:spPr>
        <p:txBody>
          <a:bodyPr wrap="square">
            <a:spAutoFit/>
          </a:bodyPr>
          <a:lstStyle/>
          <a:p>
            <a:pPr indent="450215" algn="just">
              <a:spcAft>
                <a:spcPts val="0"/>
              </a:spcAft>
            </a:pPr>
            <a:r>
              <a:rPr lang="lt-LT" dirty="0">
                <a:latin typeface="+mj-lt"/>
                <a:ea typeface="Calibri" panose="020F0502020204030204" pitchFamily="34" charset="0"/>
              </a:rPr>
              <a:t>Ne vėliau negu praėjus 2 metams po projekto sutarties pasirašymo, </a:t>
            </a:r>
            <a:r>
              <a:rPr lang="lt-LT" dirty="0" smtClean="0">
                <a:latin typeface="+mj-lt"/>
                <a:ea typeface="Calibri" panose="020F0502020204030204" pitchFamily="34" charset="0"/>
              </a:rPr>
              <a:t>teikiama ataskaita </a:t>
            </a:r>
            <a:r>
              <a:rPr lang="lt-LT" dirty="0">
                <a:latin typeface="+mj-lt"/>
                <a:ea typeface="Calibri" panose="020F0502020204030204" pitchFamily="34" charset="0"/>
              </a:rPr>
              <a:t>dėl projekto įgyvendinimo metu pasiektų ir (arba) siekiamų rezultatų </a:t>
            </a:r>
            <a:r>
              <a:rPr lang="lt-LT" dirty="0" smtClean="0">
                <a:latin typeface="+mj-lt"/>
                <a:ea typeface="Calibri" panose="020F0502020204030204" pitchFamily="34" charset="0"/>
              </a:rPr>
              <a:t>pažangos.</a:t>
            </a:r>
          </a:p>
          <a:p>
            <a:pPr indent="450215" algn="just">
              <a:spcAft>
                <a:spcPts val="0"/>
              </a:spcAft>
            </a:pPr>
            <a:r>
              <a:rPr lang="lt-LT" dirty="0" smtClean="0">
                <a:latin typeface="+mj-lt"/>
                <a:ea typeface="Times New Roman" panose="02020603050405020304" pitchFamily="18" charset="0"/>
              </a:rPr>
              <a:t>Tarpinės </a:t>
            </a:r>
            <a:r>
              <a:rPr lang="lt-LT" dirty="0">
                <a:latin typeface="+mj-lt"/>
                <a:ea typeface="Times New Roman" panose="02020603050405020304" pitchFamily="18" charset="0"/>
              </a:rPr>
              <a:t>ataskaitos vertinimo metu nustatoma, ar projekto veiklos vykdomos projekto sutartyje numatyta apimtimi, MTEP projektų eiga ir rezultatai per atsiskaitymo laikotarpį yra pakankami, komerciškai </a:t>
            </a:r>
            <a:r>
              <a:rPr lang="lt-LT" dirty="0" smtClean="0">
                <a:latin typeface="+mj-lt"/>
                <a:ea typeface="Times New Roman" panose="02020603050405020304" pitchFamily="18" charset="0"/>
              </a:rPr>
              <a:t>vertingi.</a:t>
            </a:r>
          </a:p>
          <a:p>
            <a:pPr indent="450215" algn="just">
              <a:spcAft>
                <a:spcPts val="0"/>
              </a:spcAft>
            </a:pPr>
            <a:r>
              <a:rPr lang="lt-LT" dirty="0" smtClean="0">
                <a:latin typeface="+mj-lt"/>
                <a:ea typeface="Times New Roman" panose="02020603050405020304" pitchFamily="18" charset="0"/>
              </a:rPr>
              <a:t>Atsižvelgus </a:t>
            </a:r>
            <a:r>
              <a:rPr lang="lt-LT" dirty="0">
                <a:latin typeface="+mj-lt"/>
                <a:ea typeface="Times New Roman" panose="02020603050405020304" pitchFamily="18" charset="0"/>
              </a:rPr>
              <a:t>į vertinimo </a:t>
            </a:r>
            <a:r>
              <a:rPr lang="lt-LT" dirty="0" smtClean="0">
                <a:latin typeface="+mj-lt"/>
                <a:ea typeface="Times New Roman" panose="02020603050405020304" pitchFamily="18" charset="0"/>
              </a:rPr>
              <a:t>rezultatus:</a:t>
            </a:r>
          </a:p>
          <a:p>
            <a:pPr marL="285750" indent="-285750" algn="just">
              <a:spcAft>
                <a:spcPts val="0"/>
              </a:spcAft>
              <a:buFont typeface="Arial" panose="020B0604020202020204" pitchFamily="34" charset="0"/>
              <a:buChar char="•"/>
            </a:pPr>
            <a:r>
              <a:rPr lang="lt-LT" dirty="0" smtClean="0">
                <a:latin typeface="+mj-lt"/>
                <a:ea typeface="Times New Roman" panose="02020603050405020304" pitchFamily="18" charset="0"/>
              </a:rPr>
              <a:t>gali </a:t>
            </a:r>
            <a:r>
              <a:rPr lang="lt-LT" dirty="0">
                <a:latin typeface="+mj-lt"/>
                <a:ea typeface="Times New Roman" panose="02020603050405020304" pitchFamily="18" charset="0"/>
              </a:rPr>
              <a:t>būti sumažintos projektui įgyvendinti skirtos </a:t>
            </a:r>
            <a:r>
              <a:rPr lang="lt-LT" dirty="0" smtClean="0">
                <a:latin typeface="+mj-lt"/>
                <a:ea typeface="Times New Roman" panose="02020603050405020304" pitchFamily="18" charset="0"/>
              </a:rPr>
              <a:t>lėšos</a:t>
            </a:r>
            <a:endParaRPr lang="lt-LT" dirty="0">
              <a:latin typeface="+mj-lt"/>
              <a:ea typeface="Times New Roman" panose="02020603050405020304" pitchFamily="18" charset="0"/>
            </a:endParaRPr>
          </a:p>
          <a:p>
            <a:pPr marL="285750" indent="-285750" algn="just">
              <a:spcAft>
                <a:spcPts val="0"/>
              </a:spcAft>
              <a:buFont typeface="Arial" panose="020B0604020202020204" pitchFamily="34" charset="0"/>
              <a:buChar char="•"/>
            </a:pPr>
            <a:r>
              <a:rPr lang="lt-LT" dirty="0" smtClean="0">
                <a:latin typeface="+mj-lt"/>
                <a:ea typeface="Times New Roman" panose="02020603050405020304" pitchFamily="18" charset="0"/>
              </a:rPr>
              <a:t>Nutraukiamas projekto finansavimas, </a:t>
            </a:r>
            <a:r>
              <a:rPr lang="lt-LT" dirty="0">
                <a:latin typeface="+mj-lt"/>
                <a:ea typeface="Times New Roman" panose="02020603050405020304" pitchFamily="18" charset="0"/>
              </a:rPr>
              <a:t>nesusigrąžinant sumokėtų projekto finansavimo lėšų. </a:t>
            </a:r>
            <a:endParaRPr lang="lt-LT" dirty="0">
              <a:latin typeface="+mj-lt"/>
            </a:endParaRPr>
          </a:p>
        </p:txBody>
      </p:sp>
    </p:spTree>
    <p:extLst>
      <p:ext uri="{BB962C8B-B14F-4D97-AF65-F5344CB8AC3E}">
        <p14:creationId xmlns:p14="http://schemas.microsoft.com/office/powerpoint/2010/main" val="79966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28600" y="538599"/>
            <a:ext cx="83486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1400" b="1" dirty="0" smtClean="0">
                <a:solidFill>
                  <a:schemeClr val="accent6">
                    <a:lumMod val="50000"/>
                  </a:schemeClr>
                </a:solidFill>
              </a:rPr>
              <a:t>Projektų naudos ir kokybės vertinimas (prioritetiniai projektų atrankos kriterijai</a:t>
            </a:r>
            <a:r>
              <a:rPr lang="en-US" sz="1400" b="1" dirty="0" smtClean="0">
                <a:solidFill>
                  <a:schemeClr val="accent6">
                    <a:lumMod val="50000"/>
                  </a:schemeClr>
                </a:solidFill>
              </a:rPr>
              <a:t>) (I)</a:t>
            </a:r>
            <a:endParaRPr lang="lt-LT" sz="1400" b="1" dirty="0">
              <a:solidFill>
                <a:schemeClr val="accent6">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24562082"/>
              </p:ext>
            </p:extLst>
          </p:nvPr>
        </p:nvGraphicFramePr>
        <p:xfrm>
          <a:off x="380999" y="888903"/>
          <a:ext cx="8686801" cy="4605703"/>
        </p:xfrm>
        <a:graphic>
          <a:graphicData uri="http://schemas.openxmlformats.org/drawingml/2006/table">
            <a:tbl>
              <a:tblPr firstRow="1" bandRow="1">
                <a:tableStyleId>{5C22544A-7EE6-4342-B048-85BDC9FD1C3A}</a:tableStyleId>
              </a:tblPr>
              <a:tblGrid>
                <a:gridCol w="1123294">
                  <a:extLst>
                    <a:ext uri="{9D8B030D-6E8A-4147-A177-3AD203B41FA5}">
                      <a16:colId xmlns:a16="http://schemas.microsoft.com/office/drawing/2014/main" val="2665229938"/>
                    </a:ext>
                  </a:extLst>
                </a:gridCol>
                <a:gridCol w="4210707">
                  <a:extLst>
                    <a:ext uri="{9D8B030D-6E8A-4147-A177-3AD203B41FA5}">
                      <a16:colId xmlns:a16="http://schemas.microsoft.com/office/drawing/2014/main" val="3696886653"/>
                    </a:ext>
                  </a:extLst>
                </a:gridCol>
                <a:gridCol w="3352800">
                  <a:extLst>
                    <a:ext uri="{9D8B030D-6E8A-4147-A177-3AD203B41FA5}">
                      <a16:colId xmlns:a16="http://schemas.microsoft.com/office/drawing/2014/main" val="800062438"/>
                    </a:ext>
                  </a:extLst>
                </a:gridCol>
              </a:tblGrid>
              <a:tr h="1066799">
                <a:tc rowSpan="5">
                  <a:txBody>
                    <a:bodyPr/>
                    <a:lstStyle/>
                    <a:p>
                      <a:r>
                        <a:rPr lang="lt-LT" sz="1200" dirty="0" smtClean="0">
                          <a:solidFill>
                            <a:schemeClr val="tx1"/>
                          </a:solidFill>
                        </a:rPr>
                        <a:t>Balai už projekto mokslininkų grupės </a:t>
                      </a:r>
                      <a:r>
                        <a:rPr lang="lt-LT" sz="1200" dirty="0" smtClean="0">
                          <a:solidFill>
                            <a:srgbClr val="C00000"/>
                          </a:solidFill>
                        </a:rPr>
                        <a:t>patirtį</a:t>
                      </a:r>
                    </a:p>
                    <a:p>
                      <a:r>
                        <a:rPr lang="lt-LT" sz="1200" dirty="0" smtClean="0">
                          <a:solidFill>
                            <a:schemeClr val="tx1"/>
                          </a:solidFill>
                        </a:rPr>
                        <a:t>projektą atitinkančiame SMART prioritete</a:t>
                      </a:r>
                      <a:r>
                        <a:rPr lang="en-US" sz="1200" dirty="0" smtClean="0">
                          <a:solidFill>
                            <a:schemeClr val="tx1"/>
                          </a:solidFill>
                        </a:rPr>
                        <a:t>.</a:t>
                      </a:r>
                      <a:r>
                        <a:rPr lang="en-US" sz="1200" baseline="0" dirty="0" smtClean="0">
                          <a:solidFill>
                            <a:schemeClr val="tx1"/>
                          </a:solidFill>
                        </a:rPr>
                        <a:t> </a:t>
                      </a:r>
                      <a:r>
                        <a:rPr lang="en-US" sz="1200" baseline="0" dirty="0" smtClean="0">
                          <a:solidFill>
                            <a:srgbClr val="FF0000"/>
                          </a:solidFill>
                        </a:rPr>
                        <a:t>55 </a:t>
                      </a:r>
                      <a:r>
                        <a:rPr lang="en-US" sz="1200" baseline="0" dirty="0" err="1" smtClean="0">
                          <a:solidFill>
                            <a:srgbClr val="FF0000"/>
                          </a:solidFill>
                        </a:rPr>
                        <a:t>balai</a:t>
                      </a:r>
                      <a:endParaRPr lang="lt-LT" sz="1200" dirty="0" smtClean="0">
                        <a:solidFill>
                          <a:srgbClr val="FF0000"/>
                        </a:solidFill>
                      </a:endParaRPr>
                    </a:p>
                    <a:p>
                      <a:endParaRPr lang="lt-LT" sz="1200"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smtClean="0">
                          <a:solidFill>
                            <a:schemeClr val="tx1"/>
                          </a:solidFill>
                        </a:rPr>
                        <a:t>I. </a:t>
                      </a:r>
                      <a:r>
                        <a:rPr lang="lt-LT" sz="1200" b="0" dirty="0" smtClean="0">
                          <a:solidFill>
                            <a:schemeClr val="tx1"/>
                          </a:solidFill>
                        </a:rPr>
                        <a:t>Autorių, kurie vykdys projekto veiklas, </a:t>
                      </a:r>
                      <a:r>
                        <a:rPr lang="lt-LT" sz="1200" b="1" dirty="0" smtClean="0">
                          <a:solidFill>
                            <a:schemeClr val="tx1"/>
                          </a:solidFill>
                        </a:rPr>
                        <a:t>mokslo darbų vertinimo rezultatai</a:t>
                      </a:r>
                      <a:r>
                        <a:rPr lang="lt-LT" sz="1200" b="0" dirty="0" smtClean="0">
                          <a:solidFill>
                            <a:schemeClr val="tx1"/>
                          </a:solidFill>
                        </a:rPr>
                        <a:t>, vadovaujantis paskutiniais turimais LMT duomenimis – </a:t>
                      </a:r>
                      <a:r>
                        <a:rPr lang="en-US" sz="1200" b="1" dirty="0" smtClean="0">
                          <a:solidFill>
                            <a:schemeClr val="tx1"/>
                          </a:solidFill>
                        </a:rPr>
                        <a:t>2017 m.</a:t>
                      </a:r>
                      <a:r>
                        <a:rPr lang="en-US" sz="1200" b="0" dirty="0" smtClean="0">
                          <a:solidFill>
                            <a:schemeClr val="tx1"/>
                          </a:solidFill>
                        </a:rPr>
                        <a:t> D</a:t>
                      </a:r>
                      <a:r>
                        <a:rPr lang="lt-LT" sz="1200" b="0" dirty="0" smtClean="0">
                          <a:solidFill>
                            <a:schemeClr val="tx1"/>
                          </a:solidFill>
                        </a:rPr>
                        <a:t>arbų vertinimas taškais sumuojamas</a:t>
                      </a:r>
                      <a:r>
                        <a:rPr lang="en-US" sz="1200" b="0" dirty="0" smtClean="0">
                          <a:solidFill>
                            <a:schemeClr val="tx1"/>
                          </a:solidFill>
                        </a:rPr>
                        <a:t>, </a:t>
                      </a:r>
                      <a:r>
                        <a:rPr lang="en-US" sz="1200" b="0" dirty="0" err="1" smtClean="0">
                          <a:solidFill>
                            <a:schemeClr val="tx1"/>
                          </a:solidFill>
                        </a:rPr>
                        <a:t>projektai</a:t>
                      </a:r>
                      <a:r>
                        <a:rPr lang="en-US" sz="1200" b="0" dirty="0" smtClean="0">
                          <a:solidFill>
                            <a:schemeClr val="tx1"/>
                          </a:solidFill>
                        </a:rPr>
                        <a:t> </a:t>
                      </a:r>
                      <a:r>
                        <a:rPr lang="en-US" sz="1200" b="0" dirty="0" err="1" smtClean="0">
                          <a:solidFill>
                            <a:schemeClr val="tx1"/>
                          </a:solidFill>
                        </a:rPr>
                        <a:t>surikiuojami</a:t>
                      </a:r>
                      <a:r>
                        <a:rPr lang="en-US" sz="1200" b="0" dirty="0" smtClean="0">
                          <a:solidFill>
                            <a:schemeClr val="tx1"/>
                          </a:solidFill>
                        </a:rPr>
                        <a:t> </a:t>
                      </a:r>
                      <a:r>
                        <a:rPr lang="lt-LT" sz="1200" b="0" dirty="0" smtClean="0">
                          <a:solidFill>
                            <a:schemeClr val="tx1"/>
                          </a:solidFill>
                        </a:rPr>
                        <a:t>į eilę ir kas </a:t>
                      </a:r>
                      <a:r>
                        <a:rPr lang="en-US" sz="1200" b="0" dirty="0" smtClean="0">
                          <a:solidFill>
                            <a:schemeClr val="tx1"/>
                          </a:solidFill>
                        </a:rPr>
                        <a:t>20 proc. </a:t>
                      </a:r>
                      <a:r>
                        <a:rPr lang="lt-LT" sz="1200" b="0" dirty="0" smtClean="0">
                          <a:solidFill>
                            <a:schemeClr val="tx1"/>
                          </a:solidFill>
                        </a:rPr>
                        <a:t>žingsnį teikiami balai nuo</a:t>
                      </a:r>
                      <a:r>
                        <a:rPr lang="en-US" sz="1200" b="0" dirty="0" smtClean="0">
                          <a:solidFill>
                            <a:schemeClr val="tx1"/>
                          </a:solidFill>
                        </a:rPr>
                        <a:t> 15-12-9-6-3</a:t>
                      </a:r>
                      <a:r>
                        <a:rPr lang="lt-LT" sz="1200" b="0" dirty="0" smtClean="0">
                          <a:solidFill>
                            <a:schemeClr val="tx1"/>
                          </a:solidFill>
                        </a:rPr>
                        <a:t>. </a:t>
                      </a:r>
                      <a:r>
                        <a:rPr lang="lt-LT" sz="1200" b="0" dirty="0" smtClean="0">
                          <a:solidFill>
                            <a:srgbClr val="FF0000"/>
                          </a:solidFill>
                        </a:rPr>
                        <a:t>Svarbu: kompetencijos</a:t>
                      </a:r>
                      <a:r>
                        <a:rPr lang="lt-LT" sz="1200" b="0" baseline="0" dirty="0" smtClean="0">
                          <a:solidFill>
                            <a:srgbClr val="FF0000"/>
                          </a:solidFill>
                        </a:rPr>
                        <a:t> centras</a:t>
                      </a:r>
                      <a:r>
                        <a:rPr lang="lt-LT" sz="1200" b="0" dirty="0" smtClean="0">
                          <a:solidFill>
                            <a:srgbClr val="FF0000"/>
                          </a:solidFill>
                        </a:rPr>
                        <a:t> ir institucija</a:t>
                      </a:r>
                      <a:r>
                        <a:rPr lang="en-US" sz="1200" b="0" dirty="0" smtClean="0">
                          <a:solidFill>
                            <a:srgbClr val="FF0000"/>
                          </a:solidFill>
                        </a:rPr>
                        <a:t>!</a:t>
                      </a:r>
                      <a:r>
                        <a:rPr lang="lt-LT" sz="1200" b="0" dirty="0" smtClean="0">
                          <a:solidFill>
                            <a:srgbClr val="FF0000"/>
                          </a:solidFill>
                        </a:rPr>
                        <a:t>:</a:t>
                      </a:r>
                      <a:endParaRPr lang="lt-LT" sz="1200" b="0" dirty="0">
                        <a:solidFill>
                          <a:schemeClr val="tx1"/>
                        </a:solidFill>
                      </a:endParaRPr>
                    </a:p>
                  </a:txBody>
                  <a:tcPr>
                    <a:solidFill>
                      <a:schemeClr val="bg1">
                        <a:lumMod val="95000"/>
                      </a:schemeClr>
                    </a:solidFill>
                  </a:tcPr>
                </a:tc>
                <a:tc>
                  <a:txBody>
                    <a:bodyPr/>
                    <a:lstStyle/>
                    <a:p>
                      <a:r>
                        <a:rPr lang="lt-LT" sz="1200" b="0" dirty="0" smtClean="0">
                          <a:solidFill>
                            <a:schemeClr val="tx1"/>
                          </a:solidFill>
                        </a:rPr>
                        <a:t>Darbų vertinimas taškais sumuojamas</a:t>
                      </a:r>
                      <a:r>
                        <a:rPr lang="en-US" sz="1200" b="0" dirty="0" smtClean="0">
                          <a:solidFill>
                            <a:schemeClr val="tx1"/>
                          </a:solidFill>
                        </a:rPr>
                        <a:t>, </a:t>
                      </a:r>
                      <a:r>
                        <a:rPr lang="en-US" sz="1200" b="0" dirty="0" err="1" smtClean="0">
                          <a:solidFill>
                            <a:schemeClr val="tx1"/>
                          </a:solidFill>
                        </a:rPr>
                        <a:t>projektai</a:t>
                      </a:r>
                      <a:r>
                        <a:rPr lang="en-US" sz="1200" b="0" dirty="0" smtClean="0">
                          <a:solidFill>
                            <a:schemeClr val="tx1"/>
                          </a:solidFill>
                        </a:rPr>
                        <a:t> </a:t>
                      </a:r>
                      <a:r>
                        <a:rPr lang="en-US" sz="1200" b="0" dirty="0" err="1" smtClean="0">
                          <a:solidFill>
                            <a:schemeClr val="tx1"/>
                          </a:solidFill>
                        </a:rPr>
                        <a:t>surikiuojami</a:t>
                      </a:r>
                      <a:r>
                        <a:rPr lang="en-US" sz="1200" b="0" dirty="0" smtClean="0">
                          <a:solidFill>
                            <a:schemeClr val="tx1"/>
                          </a:solidFill>
                        </a:rPr>
                        <a:t> </a:t>
                      </a:r>
                      <a:r>
                        <a:rPr lang="lt-LT" sz="1200" b="0" dirty="0" smtClean="0">
                          <a:solidFill>
                            <a:schemeClr val="tx1"/>
                          </a:solidFill>
                        </a:rPr>
                        <a:t>į eilę ir kas </a:t>
                      </a:r>
                      <a:r>
                        <a:rPr lang="en-US" sz="1200" b="0" dirty="0" smtClean="0">
                          <a:solidFill>
                            <a:schemeClr val="tx1"/>
                          </a:solidFill>
                        </a:rPr>
                        <a:t>20 proc. </a:t>
                      </a:r>
                      <a:r>
                        <a:rPr lang="lt-LT" sz="1200" b="0" dirty="0" smtClean="0">
                          <a:solidFill>
                            <a:schemeClr val="tx1"/>
                          </a:solidFill>
                        </a:rPr>
                        <a:t>žingsnį teikiami balai nuo</a:t>
                      </a:r>
                      <a:r>
                        <a:rPr lang="en-US" sz="1200" b="0" dirty="0" smtClean="0">
                          <a:solidFill>
                            <a:schemeClr val="tx1"/>
                          </a:solidFill>
                        </a:rPr>
                        <a:t> 15-12-9-6-3</a:t>
                      </a:r>
                      <a:r>
                        <a:rPr lang="lt-LT" sz="1200" b="0" dirty="0" smtClean="0">
                          <a:solidFill>
                            <a:schemeClr val="tx1"/>
                          </a:solidFill>
                        </a:rPr>
                        <a:t>. </a:t>
                      </a:r>
                      <a:r>
                        <a:rPr lang="en-US" sz="1200" b="1" dirty="0" smtClean="0">
                          <a:solidFill>
                            <a:srgbClr val="FF0000"/>
                          </a:solidFill>
                        </a:rPr>
                        <a:t>15 </a:t>
                      </a:r>
                      <a:r>
                        <a:rPr lang="en-US" sz="1200" b="1" dirty="0" err="1" smtClean="0">
                          <a:solidFill>
                            <a:srgbClr val="FF0000"/>
                          </a:solidFill>
                        </a:rPr>
                        <a:t>bal</a:t>
                      </a:r>
                      <a:r>
                        <a:rPr lang="lt-LT" sz="1200" b="1" dirty="0" smtClean="0">
                          <a:solidFill>
                            <a:srgbClr val="FF0000"/>
                          </a:solidFill>
                        </a:rPr>
                        <a:t>ų</a:t>
                      </a:r>
                      <a:r>
                        <a:rPr lang="lt-LT" sz="1200" b="1" baseline="0" dirty="0" smtClean="0">
                          <a:solidFill>
                            <a:srgbClr val="FF0000"/>
                          </a:solidFill>
                        </a:rPr>
                        <a:t> </a:t>
                      </a:r>
                      <a:r>
                        <a:rPr lang="lt-LT" sz="1200" b="1" baseline="0" dirty="0" err="1" smtClean="0">
                          <a:solidFill>
                            <a:srgbClr val="FF0000"/>
                          </a:solidFill>
                        </a:rPr>
                        <a:t>max</a:t>
                      </a:r>
                      <a:r>
                        <a:rPr lang="lt-LT" sz="1200" b="1" baseline="0" dirty="0" smtClean="0">
                          <a:solidFill>
                            <a:srgbClr val="FF0000"/>
                          </a:solidFill>
                        </a:rPr>
                        <a:t>. </a:t>
                      </a:r>
                      <a:endParaRPr lang="lt-LT" sz="1200" b="1" dirty="0">
                        <a:solidFill>
                          <a:srgbClr val="FF0000"/>
                        </a:solidFill>
                      </a:endParaRPr>
                    </a:p>
                  </a:txBody>
                  <a:tcPr>
                    <a:solidFill>
                      <a:schemeClr val="bg1">
                        <a:lumMod val="95000"/>
                      </a:schemeClr>
                    </a:solidFill>
                  </a:tcPr>
                </a:tc>
                <a:extLst>
                  <a:ext uri="{0D108BD9-81ED-4DB2-BD59-A6C34878D82A}">
                    <a16:rowId xmlns:a16="http://schemas.microsoft.com/office/drawing/2014/main" val="3161023856"/>
                  </a:ext>
                </a:extLst>
              </a:tr>
              <a:tr h="704264">
                <a:tc vMerge="1">
                  <a:txBody>
                    <a:bodyPr/>
                    <a:lstStyle/>
                    <a:p>
                      <a:endParaRPr lang="lt-L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smtClean="0">
                          <a:solidFill>
                            <a:schemeClr val="tx1"/>
                          </a:solidFill>
                        </a:rPr>
                        <a:t>II. </a:t>
                      </a:r>
                      <a:r>
                        <a:rPr lang="lt-LT" sz="1200" b="1" dirty="0" smtClean="0">
                          <a:solidFill>
                            <a:srgbClr val="FF0000"/>
                          </a:solidFill>
                        </a:rPr>
                        <a:t>Mokslininkų grupių </a:t>
                      </a:r>
                      <a:r>
                        <a:rPr lang="lt-LT" sz="1200" b="1" dirty="0" smtClean="0">
                          <a:solidFill>
                            <a:schemeClr val="tx1"/>
                          </a:solidFill>
                        </a:rPr>
                        <a:t>2017–2018 metų veikla(</a:t>
                      </a:r>
                      <a:r>
                        <a:rPr lang="en-US" sz="1200" b="1" dirty="0" smtClean="0">
                          <a:solidFill>
                            <a:srgbClr val="C00000"/>
                          </a:solidFill>
                        </a:rPr>
                        <a:t>40</a:t>
                      </a:r>
                      <a:r>
                        <a:rPr lang="en-US" sz="1200" b="1" baseline="0" dirty="0" smtClean="0">
                          <a:solidFill>
                            <a:srgbClr val="C00000"/>
                          </a:solidFill>
                        </a:rPr>
                        <a:t> </a:t>
                      </a:r>
                      <a:r>
                        <a:rPr lang="en-US" sz="1200" b="1" baseline="0" dirty="0" err="1" smtClean="0">
                          <a:solidFill>
                            <a:srgbClr val="C00000"/>
                          </a:solidFill>
                        </a:rPr>
                        <a:t>bal</a:t>
                      </a:r>
                      <a:r>
                        <a:rPr lang="lt-LT" sz="1200" b="1" baseline="0" dirty="0" smtClean="0">
                          <a:solidFill>
                            <a:srgbClr val="C00000"/>
                          </a:solidFill>
                        </a:rPr>
                        <a:t>ų </a:t>
                      </a:r>
                      <a:r>
                        <a:rPr lang="lt-LT" sz="1200" b="1" baseline="0" dirty="0" err="1" smtClean="0">
                          <a:solidFill>
                            <a:srgbClr val="C00000"/>
                          </a:solidFill>
                        </a:rPr>
                        <a:t>max</a:t>
                      </a:r>
                      <a:r>
                        <a:rPr lang="lt-LT" sz="1200" b="1" baseline="0" dirty="0" smtClean="0">
                          <a:solidFill>
                            <a:schemeClr val="tx1"/>
                          </a:solidFill>
                        </a:rPr>
                        <a:t>.)</a:t>
                      </a:r>
                      <a:r>
                        <a:rPr lang="lt-LT" sz="1200" b="1" dirty="0" smtClean="0">
                          <a:solidFill>
                            <a:schemeClr val="tx1"/>
                          </a:solidFill>
                        </a:rPr>
                        <a:t>:</a:t>
                      </a:r>
                    </a:p>
                    <a:p>
                      <a:r>
                        <a:rPr lang="lt-LT" sz="1200" b="1" dirty="0" smtClean="0">
                          <a:solidFill>
                            <a:schemeClr val="tx1"/>
                          </a:solidFill>
                        </a:rPr>
                        <a:t>:</a:t>
                      </a:r>
                    </a:p>
                    <a:p>
                      <a:r>
                        <a:rPr lang="en-US" sz="1200" dirty="0" smtClean="0">
                          <a:solidFill>
                            <a:schemeClr val="tx1"/>
                          </a:solidFill>
                        </a:rPr>
                        <a:t>1)</a:t>
                      </a:r>
                      <a:r>
                        <a:rPr lang="en-US" sz="1200" baseline="0" dirty="0" smtClean="0">
                          <a:solidFill>
                            <a:schemeClr val="tx1"/>
                          </a:solidFill>
                        </a:rPr>
                        <a:t> </a:t>
                      </a:r>
                      <a:r>
                        <a:rPr lang="lt-LT" sz="1200" baseline="0" dirty="0" smtClean="0">
                          <a:solidFill>
                            <a:schemeClr val="tx1"/>
                          </a:solidFill>
                        </a:rPr>
                        <a:t>Pateiktos patentinės </a:t>
                      </a:r>
                      <a:r>
                        <a:rPr lang="lt-LT" sz="1200" b="1" baseline="0" dirty="0" smtClean="0">
                          <a:solidFill>
                            <a:schemeClr val="tx1"/>
                          </a:solidFill>
                        </a:rPr>
                        <a:t>paraiškos</a:t>
                      </a:r>
                      <a:r>
                        <a:rPr lang="lt-LT" sz="1200" baseline="0" dirty="0" smtClean="0">
                          <a:solidFill>
                            <a:schemeClr val="tx1"/>
                          </a:solidFill>
                        </a:rPr>
                        <a:t> Europos patentų biurui (EPO), JAV patentų ir prekių ženklų biurui (USPTO) ar Japonijos patentų biurui (JPO) ir (arba) šių biurų išduoti </a:t>
                      </a:r>
                      <a:r>
                        <a:rPr lang="lt-LT" sz="1200" b="1" baseline="0" dirty="0" smtClean="0">
                          <a:solidFill>
                            <a:schemeClr val="tx1"/>
                          </a:solidFill>
                        </a:rPr>
                        <a:t>patentai.</a:t>
                      </a:r>
                      <a:endParaRPr lang="lt-LT" sz="1200" i="1" dirty="0">
                        <a:solidFill>
                          <a:schemeClr val="tx1"/>
                        </a:solidFill>
                      </a:endParaRPr>
                    </a:p>
                  </a:txBody>
                  <a:tcPr/>
                </a:tc>
                <a:tc>
                  <a:txBody>
                    <a:bodyPr/>
                    <a:lstStyle/>
                    <a:p>
                      <a:r>
                        <a:rPr lang="fi-FI" sz="1200" dirty="0" smtClean="0">
                          <a:solidFill>
                            <a:schemeClr val="tx1"/>
                          </a:solidFill>
                        </a:rPr>
                        <a:t>U</a:t>
                      </a:r>
                      <a:r>
                        <a:rPr lang="lt-LT" sz="1200" dirty="0" smtClean="0">
                          <a:solidFill>
                            <a:schemeClr val="tx1"/>
                          </a:solidFill>
                        </a:rPr>
                        <a:t>ž</a:t>
                      </a:r>
                      <a:r>
                        <a:rPr lang="lt-LT" sz="1200" baseline="0" dirty="0" smtClean="0">
                          <a:solidFill>
                            <a:schemeClr val="tx1"/>
                          </a:solidFill>
                        </a:rPr>
                        <a:t> </a:t>
                      </a:r>
                      <a:r>
                        <a:rPr lang="fi-FI" sz="1200" b="1" dirty="0" smtClean="0">
                          <a:solidFill>
                            <a:schemeClr val="tx1"/>
                          </a:solidFill>
                        </a:rPr>
                        <a:t>paraišką</a:t>
                      </a:r>
                      <a:r>
                        <a:rPr lang="fi-FI" sz="1200" dirty="0" smtClean="0">
                          <a:solidFill>
                            <a:schemeClr val="tx1"/>
                          </a:solidFill>
                        </a:rPr>
                        <a:t> suteikiamas įvertis lygus </a:t>
                      </a:r>
                      <a:r>
                        <a:rPr lang="fi-FI" sz="1200" b="1" dirty="0" smtClean="0">
                          <a:solidFill>
                            <a:schemeClr val="tx1"/>
                          </a:solidFill>
                        </a:rPr>
                        <a:t>1</a:t>
                      </a:r>
                      <a:r>
                        <a:rPr lang="lt-LT" sz="1200" dirty="0" smtClean="0">
                          <a:solidFill>
                            <a:schemeClr val="tx1"/>
                          </a:solidFill>
                        </a:rPr>
                        <a:t>,</a:t>
                      </a:r>
                      <a:r>
                        <a:rPr lang="lt-LT" sz="1200" baseline="0" dirty="0" smtClean="0">
                          <a:solidFill>
                            <a:schemeClr val="tx1"/>
                          </a:solidFill>
                        </a:rPr>
                        <a:t> už patentą – </a:t>
                      </a:r>
                      <a:r>
                        <a:rPr lang="en-US" sz="1200" b="1" baseline="0" dirty="0" smtClean="0">
                          <a:solidFill>
                            <a:schemeClr val="tx1"/>
                          </a:solidFill>
                        </a:rPr>
                        <a:t>2</a:t>
                      </a:r>
                      <a:r>
                        <a:rPr lang="en-US" sz="1200" b="0" baseline="0" dirty="0" smtClean="0">
                          <a:solidFill>
                            <a:schemeClr val="tx1"/>
                          </a:solidFill>
                        </a:rPr>
                        <a:t>;</a:t>
                      </a:r>
                    </a:p>
                    <a:p>
                      <a:r>
                        <a:rPr lang="lt-LT" sz="1200" b="0" baseline="0" dirty="0" smtClean="0">
                          <a:solidFill>
                            <a:schemeClr val="tx1"/>
                          </a:solidFill>
                        </a:rPr>
                        <a:t>Suminis įvertis </a:t>
                      </a:r>
                      <a:r>
                        <a:rPr lang="en-US" sz="1200" b="0" baseline="0" dirty="0" smtClean="0">
                          <a:solidFill>
                            <a:schemeClr val="tx1"/>
                          </a:solidFill>
                        </a:rPr>
                        <a:t>1 – 5 </a:t>
                      </a:r>
                      <a:r>
                        <a:rPr lang="en-US" sz="1200" b="0" baseline="0" dirty="0" err="1" smtClean="0">
                          <a:solidFill>
                            <a:schemeClr val="tx1"/>
                          </a:solidFill>
                        </a:rPr>
                        <a:t>balai</a:t>
                      </a:r>
                      <a:r>
                        <a:rPr lang="en-US" sz="1200" b="0" baseline="0" dirty="0" smtClean="0">
                          <a:solidFill>
                            <a:schemeClr val="tx1"/>
                          </a:solidFill>
                        </a:rPr>
                        <a:t>, 2 – 10 </a:t>
                      </a:r>
                      <a:r>
                        <a:rPr lang="en-US" sz="1200" b="0" baseline="0" dirty="0" err="1" smtClean="0">
                          <a:solidFill>
                            <a:schemeClr val="tx1"/>
                          </a:solidFill>
                        </a:rPr>
                        <a:t>bal</a:t>
                      </a:r>
                      <a:r>
                        <a:rPr lang="lt-LT" sz="1200" b="0" baseline="0" dirty="0" smtClean="0">
                          <a:solidFill>
                            <a:schemeClr val="tx1"/>
                          </a:solidFill>
                        </a:rPr>
                        <a:t>ų, </a:t>
                      </a:r>
                      <a:r>
                        <a:rPr lang="en-US" sz="1200" b="0" baseline="0" dirty="0" smtClean="0">
                          <a:solidFill>
                            <a:schemeClr val="tx1"/>
                          </a:solidFill>
                        </a:rPr>
                        <a:t>3 </a:t>
                      </a:r>
                      <a:r>
                        <a:rPr lang="en-US" sz="1200" b="0" baseline="0" dirty="0" err="1" smtClean="0">
                          <a:solidFill>
                            <a:schemeClr val="tx1"/>
                          </a:solidFill>
                        </a:rPr>
                        <a:t>ir</a:t>
                      </a:r>
                      <a:r>
                        <a:rPr lang="en-US" sz="1200" b="0" baseline="0" dirty="0" smtClean="0">
                          <a:solidFill>
                            <a:schemeClr val="tx1"/>
                          </a:solidFill>
                        </a:rPr>
                        <a:t> </a:t>
                      </a:r>
                      <a:r>
                        <a:rPr lang="en-US" sz="1200" b="0" baseline="0" dirty="0" err="1" smtClean="0">
                          <a:solidFill>
                            <a:schemeClr val="tx1"/>
                          </a:solidFill>
                        </a:rPr>
                        <a:t>daugiau</a:t>
                      </a:r>
                      <a:r>
                        <a:rPr lang="en-US" sz="1200" b="0" baseline="0" dirty="0" smtClean="0">
                          <a:solidFill>
                            <a:schemeClr val="tx1"/>
                          </a:solidFill>
                        </a:rPr>
                        <a:t> -</a:t>
                      </a:r>
                      <a:r>
                        <a:rPr lang="en-US" sz="1200" b="0" baseline="0" dirty="0" smtClean="0">
                          <a:solidFill>
                            <a:srgbClr val="FF0000"/>
                          </a:solidFill>
                        </a:rPr>
                        <a:t>15 </a:t>
                      </a:r>
                      <a:r>
                        <a:rPr lang="en-US" sz="1200" b="0" baseline="0" dirty="0" err="1" smtClean="0">
                          <a:solidFill>
                            <a:srgbClr val="FF0000"/>
                          </a:solidFill>
                        </a:rPr>
                        <a:t>bal</a:t>
                      </a:r>
                      <a:r>
                        <a:rPr lang="lt-LT" sz="1200" b="0" baseline="0" dirty="0" smtClean="0">
                          <a:solidFill>
                            <a:srgbClr val="FF0000"/>
                          </a:solidFill>
                        </a:rPr>
                        <a:t>ų </a:t>
                      </a:r>
                      <a:r>
                        <a:rPr lang="lt-LT" sz="1200" b="0" baseline="0" dirty="0" err="1" smtClean="0">
                          <a:solidFill>
                            <a:srgbClr val="FF0000"/>
                          </a:solidFill>
                        </a:rPr>
                        <a:t>max</a:t>
                      </a:r>
                      <a:r>
                        <a:rPr lang="lt-LT" sz="1200" b="0" baseline="0" dirty="0" smtClean="0">
                          <a:solidFill>
                            <a:srgbClr val="FF0000"/>
                          </a:solidFill>
                        </a:rPr>
                        <a:t>.</a:t>
                      </a:r>
                      <a:endParaRPr lang="lt-LT" sz="1200" dirty="0" smtClean="0">
                        <a:solidFill>
                          <a:srgbClr val="FF0000"/>
                        </a:solidFill>
                      </a:endParaRPr>
                    </a:p>
                    <a:p>
                      <a:endParaRPr lang="lt-LT" sz="1200" dirty="0">
                        <a:solidFill>
                          <a:schemeClr val="tx1"/>
                        </a:solidFill>
                      </a:endParaRPr>
                    </a:p>
                  </a:txBody>
                  <a:tcPr/>
                </a:tc>
                <a:extLst>
                  <a:ext uri="{0D108BD9-81ED-4DB2-BD59-A6C34878D82A}">
                    <a16:rowId xmlns:a16="http://schemas.microsoft.com/office/drawing/2014/main" val="2987571950"/>
                  </a:ext>
                </a:extLst>
              </a:tr>
              <a:tr h="704264">
                <a:tc vMerge="1">
                  <a:txBody>
                    <a:bodyPr/>
                    <a:lstStyle/>
                    <a:p>
                      <a:endParaRPr lang="lt-LT" dirty="0"/>
                    </a:p>
                  </a:txBody>
                  <a:tcPr/>
                </a:tc>
                <a:tc>
                  <a:txBody>
                    <a:bodyPr/>
                    <a:lstStyle/>
                    <a:p>
                      <a:r>
                        <a:rPr lang="en-US" sz="1200" dirty="0" smtClean="0">
                          <a:solidFill>
                            <a:schemeClr val="tx1"/>
                          </a:solidFill>
                        </a:rPr>
                        <a:t>2) </a:t>
                      </a:r>
                      <a:r>
                        <a:rPr lang="lt-LT" sz="1200" dirty="0" smtClean="0">
                          <a:solidFill>
                            <a:schemeClr val="tx1"/>
                          </a:solidFill>
                        </a:rPr>
                        <a:t>Sukurtų ir rinkai pateiktų produktų skaičius </a:t>
                      </a:r>
                      <a:r>
                        <a:rPr lang="lt-LT" sz="1200" dirty="0" smtClean="0">
                          <a:solidFill>
                            <a:srgbClr val="FF0000"/>
                          </a:solidFill>
                        </a:rPr>
                        <a:t>(Nepainioti vienkartinės</a:t>
                      </a:r>
                      <a:r>
                        <a:rPr lang="lt-LT" sz="1200" baseline="0" dirty="0" smtClean="0">
                          <a:solidFill>
                            <a:srgbClr val="FF0000"/>
                          </a:solidFill>
                        </a:rPr>
                        <a:t> MTEP paslaugos ir produkto – jam būdingas kartotinumas ir platinimas rinkoje. Retas atvejis MSI).</a:t>
                      </a:r>
                      <a:endParaRPr lang="lt-LT" sz="1200" dirty="0">
                        <a:solidFill>
                          <a:srgbClr val="FF0000"/>
                        </a:solidFill>
                      </a:endParaRPr>
                    </a:p>
                  </a:txBody>
                  <a:tcPr/>
                </a:tc>
                <a:tc>
                  <a:txBody>
                    <a:bodyPr/>
                    <a:lstStyle/>
                    <a:p>
                      <a:r>
                        <a:rPr lang="lt-LT" sz="1200" dirty="0" smtClean="0">
                          <a:solidFill>
                            <a:schemeClr val="tx1"/>
                          </a:solidFill>
                        </a:rPr>
                        <a:t>1 produktas – 5 balai, 2 ir daugiau produktų – </a:t>
                      </a:r>
                      <a:r>
                        <a:rPr lang="lt-LT" sz="1200" dirty="0" smtClean="0">
                          <a:solidFill>
                            <a:srgbClr val="FF0000"/>
                          </a:solidFill>
                        </a:rPr>
                        <a:t>10 balų </a:t>
                      </a:r>
                      <a:r>
                        <a:rPr lang="lt-LT" sz="1200" dirty="0" err="1" smtClean="0">
                          <a:solidFill>
                            <a:srgbClr val="FF0000"/>
                          </a:solidFill>
                        </a:rPr>
                        <a:t>max</a:t>
                      </a:r>
                      <a:r>
                        <a:rPr lang="lt-LT" sz="1200" dirty="0" smtClean="0">
                          <a:solidFill>
                            <a:srgbClr val="FF0000"/>
                          </a:solidFill>
                        </a:rPr>
                        <a:t>.</a:t>
                      </a:r>
                      <a:endParaRPr lang="lt-LT" sz="1200" dirty="0">
                        <a:solidFill>
                          <a:srgbClr val="FF0000"/>
                        </a:solidFill>
                      </a:endParaRPr>
                    </a:p>
                  </a:txBody>
                  <a:tcPr/>
                </a:tc>
                <a:extLst>
                  <a:ext uri="{0D108BD9-81ED-4DB2-BD59-A6C34878D82A}">
                    <a16:rowId xmlns:a16="http://schemas.microsoft.com/office/drawing/2014/main" val="3103972882"/>
                  </a:ext>
                </a:extLst>
              </a:tr>
              <a:tr h="704264">
                <a:tc vMerge="1">
                  <a:txBody>
                    <a:bodyPr/>
                    <a:lstStyle/>
                    <a:p>
                      <a:endParaRPr lang="lt-LT" dirty="0"/>
                    </a:p>
                  </a:txBody>
                  <a:tcPr/>
                </a:tc>
                <a:tc>
                  <a:txBody>
                    <a:bodyPr/>
                    <a:lstStyle/>
                    <a:p>
                      <a:r>
                        <a:rPr lang="en-US" sz="1200" dirty="0" smtClean="0">
                          <a:solidFill>
                            <a:schemeClr val="tx1"/>
                          </a:solidFill>
                        </a:rPr>
                        <a:t>3)</a:t>
                      </a:r>
                      <a:r>
                        <a:rPr lang="en-US" sz="1200" baseline="0" dirty="0" smtClean="0">
                          <a:solidFill>
                            <a:schemeClr val="tx1"/>
                          </a:solidFill>
                        </a:rPr>
                        <a:t> </a:t>
                      </a:r>
                      <a:r>
                        <a:rPr lang="es-ES" sz="1200" baseline="0" dirty="0" err="1" smtClean="0">
                          <a:solidFill>
                            <a:schemeClr val="tx1"/>
                          </a:solidFill>
                        </a:rPr>
                        <a:t>Bendros</a:t>
                      </a:r>
                      <a:r>
                        <a:rPr lang="es-ES" sz="1200" baseline="0" dirty="0" smtClean="0">
                          <a:solidFill>
                            <a:schemeClr val="tx1"/>
                          </a:solidFill>
                        </a:rPr>
                        <a:t> </a:t>
                      </a:r>
                      <a:r>
                        <a:rPr lang="es-ES" sz="1200" baseline="0" dirty="0" err="1" smtClean="0">
                          <a:solidFill>
                            <a:schemeClr val="tx1"/>
                          </a:solidFill>
                        </a:rPr>
                        <a:t>veiklos</a:t>
                      </a:r>
                      <a:r>
                        <a:rPr lang="es-ES" sz="1200" baseline="0" dirty="0" smtClean="0">
                          <a:solidFill>
                            <a:schemeClr val="tx1"/>
                          </a:solidFill>
                        </a:rPr>
                        <a:t> su </a:t>
                      </a:r>
                      <a:r>
                        <a:rPr lang="es-ES" sz="1200" baseline="0" dirty="0" err="1" smtClean="0">
                          <a:solidFill>
                            <a:schemeClr val="tx1"/>
                          </a:solidFill>
                        </a:rPr>
                        <a:t>verslo</a:t>
                      </a:r>
                      <a:r>
                        <a:rPr lang="es-ES" sz="1200" baseline="0" dirty="0" smtClean="0">
                          <a:solidFill>
                            <a:schemeClr val="tx1"/>
                          </a:solidFill>
                        </a:rPr>
                        <a:t> </a:t>
                      </a:r>
                      <a:r>
                        <a:rPr lang="es-ES" sz="1200" baseline="0" dirty="0" err="1" smtClean="0">
                          <a:solidFill>
                            <a:schemeClr val="tx1"/>
                          </a:solidFill>
                        </a:rPr>
                        <a:t>įmonėmis</a:t>
                      </a:r>
                      <a:r>
                        <a:rPr lang="es-ES" sz="1200" baseline="0" dirty="0" smtClean="0">
                          <a:solidFill>
                            <a:schemeClr val="tx1"/>
                          </a:solidFill>
                        </a:rPr>
                        <a:t>:</a:t>
                      </a:r>
                    </a:p>
                    <a:p>
                      <a:r>
                        <a:rPr lang="es-ES" sz="1200" baseline="0" dirty="0" smtClean="0">
                          <a:solidFill>
                            <a:schemeClr val="tx1"/>
                          </a:solidFill>
                        </a:rPr>
                        <a:t>a) </a:t>
                      </a:r>
                      <a:r>
                        <a:rPr lang="lt-LT" sz="1200" b="1" baseline="0" dirty="0" smtClean="0">
                          <a:solidFill>
                            <a:schemeClr val="tx1"/>
                          </a:solidFill>
                        </a:rPr>
                        <a:t>sutarčių</a:t>
                      </a:r>
                      <a:r>
                        <a:rPr lang="lt-LT" sz="1200" baseline="0" dirty="0" smtClean="0">
                          <a:solidFill>
                            <a:schemeClr val="tx1"/>
                          </a:solidFill>
                        </a:rPr>
                        <a:t> tarptautinio bendradarbiavimo srityje ir sutarčių, pagal kurias įgyvendinamos MTEP veiklos finansuojamos iš ES fondų investicijų, </a:t>
                      </a:r>
                      <a:r>
                        <a:rPr lang="lt-LT" sz="1200" b="1" baseline="0" dirty="0" smtClean="0">
                          <a:solidFill>
                            <a:schemeClr val="tx1"/>
                          </a:solidFill>
                        </a:rPr>
                        <a:t>skaičius</a:t>
                      </a:r>
                      <a:endParaRPr lang="lt-LT" sz="1200" b="1" dirty="0">
                        <a:solidFill>
                          <a:schemeClr val="tx1"/>
                        </a:solidFill>
                      </a:endParaRPr>
                    </a:p>
                  </a:txBody>
                  <a:tcPr/>
                </a:tc>
                <a:tc>
                  <a:txBody>
                    <a:bodyPr/>
                    <a:lstStyle/>
                    <a:p>
                      <a:r>
                        <a:rPr lang="lt-LT" sz="1200" dirty="0" smtClean="0">
                          <a:solidFill>
                            <a:schemeClr val="tx1"/>
                          </a:solidFill>
                        </a:rPr>
                        <a:t>1 sutartis – 1 balas; 2 sutartys – 3 balai; 3 ir daugiau sutarčių – </a:t>
                      </a:r>
                      <a:r>
                        <a:rPr lang="lt-LT" sz="1200" dirty="0" smtClean="0">
                          <a:solidFill>
                            <a:srgbClr val="FF0000"/>
                          </a:solidFill>
                        </a:rPr>
                        <a:t>5 balai</a:t>
                      </a:r>
                      <a:r>
                        <a:rPr lang="en-US" sz="1200" dirty="0" smtClean="0">
                          <a:solidFill>
                            <a:srgbClr val="FF0000"/>
                          </a:solidFill>
                        </a:rPr>
                        <a:t> max.</a:t>
                      </a:r>
                      <a:endParaRPr lang="lt-LT" sz="1200" dirty="0">
                        <a:solidFill>
                          <a:srgbClr val="FF0000"/>
                        </a:solidFill>
                      </a:endParaRPr>
                    </a:p>
                  </a:txBody>
                  <a:tcPr/>
                </a:tc>
                <a:extLst>
                  <a:ext uri="{0D108BD9-81ED-4DB2-BD59-A6C34878D82A}">
                    <a16:rowId xmlns:a16="http://schemas.microsoft.com/office/drawing/2014/main" val="2029903815"/>
                  </a:ext>
                </a:extLst>
              </a:tr>
              <a:tr h="557432">
                <a:tc vMerge="1">
                  <a:txBody>
                    <a:bodyPr/>
                    <a:lstStyle/>
                    <a:p>
                      <a:endParaRPr lang="lt-LT" dirty="0"/>
                    </a:p>
                  </a:txBody>
                  <a:tcPr/>
                </a:tc>
                <a:tc>
                  <a:txBody>
                    <a:bodyPr/>
                    <a:lstStyle/>
                    <a:p>
                      <a:r>
                        <a:rPr lang="en-US" sz="1200" dirty="0" smtClean="0"/>
                        <a:t>b) </a:t>
                      </a:r>
                      <a:r>
                        <a:rPr lang="lt-LT" sz="1200" dirty="0" smtClean="0"/>
                        <a:t>sutarčių dėl </a:t>
                      </a:r>
                      <a:r>
                        <a:rPr lang="lt-LT" sz="1200" b="1" dirty="0" smtClean="0"/>
                        <a:t>intelektinės veiklos rezultatų</a:t>
                      </a:r>
                      <a:r>
                        <a:rPr lang="lt-LT" sz="1200" dirty="0" smtClean="0"/>
                        <a:t>, </a:t>
                      </a:r>
                      <a:r>
                        <a:rPr lang="lt-LT" sz="1200" b="1" dirty="0" smtClean="0"/>
                        <a:t>licencijavimo sutarčių </a:t>
                      </a:r>
                      <a:r>
                        <a:rPr lang="lt-LT" sz="1200" dirty="0" smtClean="0"/>
                        <a:t>ir sutarčių </a:t>
                      </a:r>
                      <a:r>
                        <a:rPr lang="lt-LT" sz="1200" b="1" dirty="0" smtClean="0"/>
                        <a:t>dėl MTEP paslaugų skaičius</a:t>
                      </a:r>
                      <a:r>
                        <a:rPr lang="lt-LT" sz="1200" dirty="0" smtClean="0"/>
                        <a:t> ir jų </a:t>
                      </a:r>
                      <a:r>
                        <a:rPr lang="lt-LT" sz="1200" b="1" dirty="0" smtClean="0"/>
                        <a:t>finansinė vertė</a:t>
                      </a:r>
                      <a:r>
                        <a:rPr lang="en-US" sz="1200" b="1" dirty="0" smtClean="0"/>
                        <a:t> </a:t>
                      </a:r>
                      <a:r>
                        <a:rPr lang="en-US" sz="1200" b="0" dirty="0" smtClean="0"/>
                        <a:t>(</a:t>
                      </a:r>
                      <a:r>
                        <a:rPr lang="en-US" sz="1200" b="0" dirty="0" err="1" smtClean="0"/>
                        <a:t>pasirašytos</a:t>
                      </a:r>
                      <a:r>
                        <a:rPr lang="en-US" sz="1200" b="0" dirty="0" smtClean="0"/>
                        <a:t> </a:t>
                      </a:r>
                      <a:r>
                        <a:rPr lang="en-US" sz="1200" b="0" dirty="0" err="1" smtClean="0"/>
                        <a:t>ir</a:t>
                      </a:r>
                      <a:r>
                        <a:rPr lang="en-US" sz="1200" b="0" dirty="0" smtClean="0"/>
                        <a:t> </a:t>
                      </a:r>
                      <a:r>
                        <a:rPr lang="lt-LT" sz="1200" b="0" dirty="0" smtClean="0"/>
                        <a:t>kurių vykdymo laikotarpis patenka į laikotarpį nuo 2017 m. sausio 1 d. iki 2018 m. gruodžio 31 d.</a:t>
                      </a:r>
                      <a:r>
                        <a:rPr lang="en-US" sz="1200" b="0" dirty="0" smtClean="0"/>
                        <a:t>). Ne</a:t>
                      </a:r>
                      <a:r>
                        <a:rPr lang="lt-LT" sz="1200" b="0" dirty="0" smtClean="0"/>
                        <a:t>įskaičiuojamos</a:t>
                      </a:r>
                      <a:r>
                        <a:rPr lang="lt-LT" sz="1200" b="0" baseline="0" dirty="0" smtClean="0"/>
                        <a:t> sutartys su viešaisiais JA.</a:t>
                      </a:r>
                      <a:endParaRPr lang="lt-LT" sz="1200" b="0" dirty="0"/>
                    </a:p>
                  </a:txBody>
                  <a:tcPr/>
                </a:tc>
                <a:tc>
                  <a:txBody>
                    <a:bodyPr/>
                    <a:lstStyle/>
                    <a:p>
                      <a:r>
                        <a:rPr lang="lt-LT" sz="1200" dirty="0" smtClean="0"/>
                        <a:t>1 sutartis – 1 balas; 2 sutartys – 3 balai; 3 ir daugiau sutarčių – </a:t>
                      </a:r>
                      <a:r>
                        <a:rPr lang="lt-LT" sz="1200" dirty="0" smtClean="0">
                          <a:solidFill>
                            <a:srgbClr val="FF0000"/>
                          </a:solidFill>
                        </a:rPr>
                        <a:t>5 balai</a:t>
                      </a:r>
                      <a:r>
                        <a:rPr lang="en-US" sz="1200" dirty="0" smtClean="0">
                          <a:solidFill>
                            <a:srgbClr val="FF0000"/>
                          </a:solidFill>
                        </a:rPr>
                        <a:t> max. </a:t>
                      </a:r>
                      <a:r>
                        <a:rPr lang="en-US" sz="1200" dirty="0" smtClean="0">
                          <a:solidFill>
                            <a:schemeClr val="tx1"/>
                          </a:solidFill>
                        </a:rPr>
                        <a:t>S</a:t>
                      </a:r>
                      <a:r>
                        <a:rPr lang="lt-LT" sz="1200" dirty="0" err="1" smtClean="0">
                          <a:solidFill>
                            <a:schemeClr val="tx1"/>
                          </a:solidFill>
                        </a:rPr>
                        <a:t>utarčių</a:t>
                      </a:r>
                      <a:r>
                        <a:rPr lang="lt-LT" sz="1200" baseline="0" dirty="0" smtClean="0">
                          <a:solidFill>
                            <a:schemeClr val="tx1"/>
                          </a:solidFill>
                        </a:rPr>
                        <a:t> suminė vertė </a:t>
                      </a:r>
                      <a:r>
                        <a:rPr lang="lt-LT" sz="1200" dirty="0" smtClean="0">
                          <a:solidFill>
                            <a:schemeClr val="tx1"/>
                          </a:solidFill>
                        </a:rPr>
                        <a:t>nuo 10 000</a:t>
                      </a:r>
                      <a:r>
                        <a:rPr lang="lt-LT" sz="1200" baseline="0" dirty="0" smtClean="0">
                          <a:solidFill>
                            <a:schemeClr val="tx1"/>
                          </a:solidFill>
                        </a:rPr>
                        <a:t> </a:t>
                      </a:r>
                      <a:r>
                        <a:rPr lang="lt-LT" sz="1200" dirty="0" err="1" smtClean="0">
                          <a:solidFill>
                            <a:schemeClr val="tx1"/>
                          </a:solidFill>
                        </a:rPr>
                        <a:t>Eur</a:t>
                      </a:r>
                      <a:r>
                        <a:rPr lang="lt-LT" sz="1200" dirty="0" smtClean="0">
                          <a:solidFill>
                            <a:schemeClr val="tx1"/>
                          </a:solidFill>
                        </a:rPr>
                        <a:t> iki 100 000 </a:t>
                      </a:r>
                      <a:r>
                        <a:rPr lang="lt-LT" sz="1200" dirty="0" err="1" smtClean="0">
                          <a:solidFill>
                            <a:schemeClr val="tx1"/>
                          </a:solidFill>
                        </a:rPr>
                        <a:t>Eur</a:t>
                      </a:r>
                      <a:r>
                        <a:rPr lang="lt-LT" sz="1200" dirty="0" smtClean="0">
                          <a:solidFill>
                            <a:schemeClr val="tx1"/>
                          </a:solidFill>
                        </a:rPr>
                        <a:t>, – 1 balas, nuo 100 001</a:t>
                      </a:r>
                      <a:r>
                        <a:rPr lang="lt-LT" sz="1200" baseline="0" dirty="0" smtClean="0">
                          <a:solidFill>
                            <a:schemeClr val="tx1"/>
                          </a:solidFill>
                        </a:rPr>
                        <a:t> </a:t>
                      </a:r>
                      <a:r>
                        <a:rPr lang="lt-LT" sz="1200" dirty="0" err="1" smtClean="0">
                          <a:solidFill>
                            <a:schemeClr val="tx1"/>
                          </a:solidFill>
                        </a:rPr>
                        <a:t>Eur</a:t>
                      </a:r>
                      <a:r>
                        <a:rPr lang="lt-LT" sz="1200" dirty="0" smtClean="0">
                          <a:solidFill>
                            <a:schemeClr val="tx1"/>
                          </a:solidFill>
                        </a:rPr>
                        <a:t> iki 500 000</a:t>
                      </a:r>
                      <a:r>
                        <a:rPr lang="lt-LT" sz="1200" baseline="0" dirty="0" smtClean="0">
                          <a:solidFill>
                            <a:schemeClr val="tx1"/>
                          </a:solidFill>
                        </a:rPr>
                        <a:t> </a:t>
                      </a:r>
                      <a:r>
                        <a:rPr lang="lt-LT" sz="1200" dirty="0" err="1" smtClean="0">
                          <a:solidFill>
                            <a:schemeClr val="tx1"/>
                          </a:solidFill>
                        </a:rPr>
                        <a:t>Eur</a:t>
                      </a:r>
                      <a:r>
                        <a:rPr lang="lt-LT" sz="1200" dirty="0" smtClean="0">
                          <a:solidFill>
                            <a:schemeClr val="tx1"/>
                          </a:solidFill>
                        </a:rPr>
                        <a:t>, – 3 balai, didesnė nei 500 00</a:t>
                      </a:r>
                      <a:r>
                        <a:rPr lang="en-US" sz="1200" dirty="0" smtClean="0">
                          <a:solidFill>
                            <a:schemeClr val="tx1"/>
                          </a:solidFill>
                        </a:rPr>
                        <a:t>1</a:t>
                      </a:r>
                      <a:r>
                        <a:rPr lang="en-US" sz="1200" baseline="0" dirty="0" smtClean="0">
                          <a:solidFill>
                            <a:schemeClr val="tx1"/>
                          </a:solidFill>
                        </a:rPr>
                        <a:t> </a:t>
                      </a:r>
                      <a:r>
                        <a:rPr lang="lt-LT" sz="1200" dirty="0" err="1" smtClean="0">
                          <a:solidFill>
                            <a:schemeClr val="tx1"/>
                          </a:solidFill>
                        </a:rPr>
                        <a:t>Eur</a:t>
                      </a:r>
                      <a:r>
                        <a:rPr lang="lt-LT" sz="1200" dirty="0" smtClean="0">
                          <a:solidFill>
                            <a:schemeClr val="tx1"/>
                          </a:solidFill>
                        </a:rPr>
                        <a:t>, </a:t>
                      </a:r>
                      <a:r>
                        <a:rPr lang="lt-LT" sz="1200" dirty="0" smtClean="0">
                          <a:solidFill>
                            <a:srgbClr val="FF0000"/>
                          </a:solidFill>
                        </a:rPr>
                        <a:t>– 5 balai</a:t>
                      </a:r>
                      <a:r>
                        <a:rPr lang="en-US" sz="1200" baseline="0" dirty="0" smtClean="0">
                          <a:solidFill>
                            <a:srgbClr val="FF0000"/>
                          </a:solidFill>
                        </a:rPr>
                        <a:t> max.</a:t>
                      </a:r>
                      <a:endParaRPr lang="lt-LT" sz="1200" dirty="0">
                        <a:solidFill>
                          <a:srgbClr val="FF0000"/>
                        </a:solidFill>
                      </a:endParaRPr>
                    </a:p>
                  </a:txBody>
                  <a:tcPr/>
                </a:tc>
                <a:extLst>
                  <a:ext uri="{0D108BD9-81ED-4DB2-BD59-A6C34878D82A}">
                    <a16:rowId xmlns:a16="http://schemas.microsoft.com/office/drawing/2014/main" val="3127414068"/>
                  </a:ext>
                </a:extLst>
              </a:tr>
            </a:tbl>
          </a:graphicData>
        </a:graphic>
      </p:graphicFrame>
      <p:sp>
        <p:nvSpPr>
          <p:cNvPr id="5" name="Rectangle 4"/>
          <p:cNvSpPr/>
          <p:nvPr/>
        </p:nvSpPr>
        <p:spPr>
          <a:xfrm>
            <a:off x="152400" y="127819"/>
            <a:ext cx="8763000" cy="41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rgbClr val="C00000"/>
                </a:solidFill>
              </a:rPr>
              <a:t>Dėmesio – vertinama pagal </a:t>
            </a:r>
            <a:r>
              <a:rPr lang="en-US" sz="1600" b="1" dirty="0" smtClean="0">
                <a:solidFill>
                  <a:srgbClr val="C00000"/>
                </a:solidFill>
              </a:rPr>
              <a:t>2014-04-30 </a:t>
            </a:r>
            <a:r>
              <a:rPr lang="en-US" sz="1600" b="1" dirty="0" err="1" smtClean="0">
                <a:solidFill>
                  <a:srgbClr val="C00000"/>
                </a:solidFill>
              </a:rPr>
              <a:t>nutarimu</a:t>
            </a:r>
            <a:r>
              <a:rPr lang="en-US" sz="1600" b="1" dirty="0" smtClean="0">
                <a:solidFill>
                  <a:srgbClr val="C00000"/>
                </a:solidFill>
              </a:rPr>
              <a:t> </a:t>
            </a:r>
            <a:r>
              <a:rPr lang="lt-LT" sz="1600" b="1" dirty="0" smtClean="0">
                <a:solidFill>
                  <a:srgbClr val="C00000"/>
                </a:solidFill>
              </a:rPr>
              <a:t>Nr. </a:t>
            </a:r>
            <a:r>
              <a:rPr lang="en-US" sz="1600" b="1" dirty="0" smtClean="0">
                <a:solidFill>
                  <a:srgbClr val="C00000"/>
                </a:solidFill>
              </a:rPr>
              <a:t>411 </a:t>
            </a:r>
            <a:r>
              <a:rPr lang="en-US" sz="1600" b="1" dirty="0" err="1" smtClean="0">
                <a:solidFill>
                  <a:srgbClr val="C00000"/>
                </a:solidFill>
              </a:rPr>
              <a:t>patvirtint</a:t>
            </a:r>
            <a:r>
              <a:rPr lang="lt-LT" sz="1600" b="1" dirty="0" smtClean="0">
                <a:solidFill>
                  <a:srgbClr val="C00000"/>
                </a:solidFill>
              </a:rPr>
              <a:t>ą</a:t>
            </a:r>
            <a:r>
              <a:rPr lang="en-US" sz="1600" b="1" dirty="0" smtClean="0">
                <a:solidFill>
                  <a:srgbClr val="C00000"/>
                </a:solidFill>
              </a:rPr>
              <a:t> </a:t>
            </a:r>
            <a:r>
              <a:rPr lang="lt-LT" sz="1600" b="1" dirty="0">
                <a:solidFill>
                  <a:srgbClr val="C00000"/>
                </a:solidFill>
              </a:rPr>
              <a:t>Sumaniosios specializacijos</a:t>
            </a:r>
            <a:r>
              <a:rPr lang="en-US" sz="1600" b="1" dirty="0">
                <a:solidFill>
                  <a:srgbClr val="C00000"/>
                </a:solidFill>
              </a:rPr>
              <a:t> program</a:t>
            </a:r>
            <a:r>
              <a:rPr lang="lt-LT" sz="1600" b="1" dirty="0" smtClean="0">
                <a:solidFill>
                  <a:srgbClr val="C00000"/>
                </a:solidFill>
              </a:rPr>
              <a:t>ą, galiojusią kvietimo paskelbimo metu </a:t>
            </a:r>
            <a:endParaRPr lang="lt-LT" sz="1600" b="1" dirty="0">
              <a:solidFill>
                <a:srgbClr val="C00000"/>
              </a:solidFill>
            </a:endParaRPr>
          </a:p>
        </p:txBody>
      </p:sp>
    </p:spTree>
    <p:extLst>
      <p:ext uri="{BB962C8B-B14F-4D97-AF65-F5344CB8AC3E}">
        <p14:creationId xmlns:p14="http://schemas.microsoft.com/office/powerpoint/2010/main" val="105970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827292" y="449997"/>
            <a:ext cx="8348663"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1400" b="1" dirty="0" smtClean="0">
                <a:solidFill>
                  <a:schemeClr val="accent6">
                    <a:lumMod val="50000"/>
                  </a:schemeClr>
                </a:solidFill>
              </a:rPr>
              <a:t>Projektų naudos ir kokybės vertinimas (prioritetiniai projektų </a:t>
            </a:r>
            <a:r>
              <a:rPr lang="lt-LT" sz="1200" b="1" dirty="0" smtClean="0">
                <a:solidFill>
                  <a:schemeClr val="accent6">
                    <a:lumMod val="50000"/>
                  </a:schemeClr>
                </a:solidFill>
              </a:rPr>
              <a:t>atrankos</a:t>
            </a:r>
            <a:r>
              <a:rPr lang="lt-LT" sz="2400" b="1" dirty="0" smtClean="0">
                <a:solidFill>
                  <a:schemeClr val="accent6">
                    <a:lumMod val="50000"/>
                  </a:schemeClr>
                </a:solidFill>
              </a:rPr>
              <a:t> </a:t>
            </a:r>
            <a:r>
              <a:rPr lang="lt-LT" sz="1200" b="1" dirty="0" smtClean="0">
                <a:solidFill>
                  <a:schemeClr val="accent6">
                    <a:lumMod val="50000"/>
                  </a:schemeClr>
                </a:solidFill>
              </a:rPr>
              <a:t>kriterijai</a:t>
            </a:r>
            <a:r>
              <a:rPr lang="en-US" sz="1200" b="1" dirty="0" smtClean="0">
                <a:solidFill>
                  <a:schemeClr val="accent6">
                    <a:lumMod val="50000"/>
                  </a:schemeClr>
                </a:solidFill>
              </a:rPr>
              <a:t>) (</a:t>
            </a:r>
            <a:r>
              <a:rPr lang="lt-LT" sz="1200" b="1" dirty="0" smtClean="0">
                <a:solidFill>
                  <a:schemeClr val="accent6">
                    <a:lumMod val="50000"/>
                  </a:schemeClr>
                </a:solidFill>
              </a:rPr>
              <a:t>I</a:t>
            </a:r>
            <a:r>
              <a:rPr lang="en-US" sz="1200" b="1" dirty="0" smtClean="0">
                <a:solidFill>
                  <a:schemeClr val="accent6">
                    <a:lumMod val="50000"/>
                  </a:schemeClr>
                </a:solidFill>
              </a:rPr>
              <a:t>I)</a:t>
            </a:r>
            <a:endParaRPr lang="lt-LT" sz="1200" b="1" dirty="0">
              <a:solidFill>
                <a:schemeClr val="accent6">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068289874"/>
              </p:ext>
            </p:extLst>
          </p:nvPr>
        </p:nvGraphicFramePr>
        <p:xfrm>
          <a:off x="380999" y="888903"/>
          <a:ext cx="8686801" cy="3777175"/>
        </p:xfrm>
        <a:graphic>
          <a:graphicData uri="http://schemas.openxmlformats.org/drawingml/2006/table">
            <a:tbl>
              <a:tblPr firstRow="1" bandRow="1">
                <a:tableStyleId>{5C22544A-7EE6-4342-B048-85BDC9FD1C3A}</a:tableStyleId>
              </a:tblPr>
              <a:tblGrid>
                <a:gridCol w="1123294">
                  <a:extLst>
                    <a:ext uri="{9D8B030D-6E8A-4147-A177-3AD203B41FA5}">
                      <a16:colId xmlns:a16="http://schemas.microsoft.com/office/drawing/2014/main" val="2665229938"/>
                    </a:ext>
                  </a:extLst>
                </a:gridCol>
                <a:gridCol w="5201307">
                  <a:extLst>
                    <a:ext uri="{9D8B030D-6E8A-4147-A177-3AD203B41FA5}">
                      <a16:colId xmlns:a16="http://schemas.microsoft.com/office/drawing/2014/main" val="3696886653"/>
                    </a:ext>
                  </a:extLst>
                </a:gridCol>
                <a:gridCol w="2362200">
                  <a:extLst>
                    <a:ext uri="{9D8B030D-6E8A-4147-A177-3AD203B41FA5}">
                      <a16:colId xmlns:a16="http://schemas.microsoft.com/office/drawing/2014/main" val="800062438"/>
                    </a:ext>
                  </a:extLst>
                </a:gridCol>
              </a:tblGrid>
              <a:tr h="539847">
                <a:tc rowSpan="5">
                  <a:txBody>
                    <a:bodyPr/>
                    <a:lstStyle/>
                    <a:p>
                      <a:r>
                        <a:rPr lang="lt-LT" sz="1200" dirty="0" smtClean="0">
                          <a:solidFill>
                            <a:schemeClr val="tx1"/>
                          </a:solidFill>
                        </a:rPr>
                        <a:t>Balai už projekto mokslininkų grupės </a:t>
                      </a:r>
                      <a:r>
                        <a:rPr lang="lt-LT" sz="1200" dirty="0" smtClean="0">
                          <a:solidFill>
                            <a:srgbClr val="C00000"/>
                          </a:solidFill>
                        </a:rPr>
                        <a:t>patirtį</a:t>
                      </a:r>
                    </a:p>
                    <a:p>
                      <a:r>
                        <a:rPr lang="lt-LT" sz="1200" dirty="0" smtClean="0">
                          <a:solidFill>
                            <a:schemeClr val="tx1"/>
                          </a:solidFill>
                        </a:rPr>
                        <a:t>projektą atitinkančiame SMART prioritete.</a:t>
                      </a:r>
                    </a:p>
                    <a:p>
                      <a:endParaRPr lang="lt-LT" sz="1200"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b="0" dirty="0">
                        <a:solidFill>
                          <a:schemeClr val="tx1"/>
                        </a:solidFill>
                      </a:endParaRPr>
                    </a:p>
                  </a:txBody>
                  <a:tcPr>
                    <a:solidFill>
                      <a:schemeClr val="bg1">
                        <a:lumMod val="95000"/>
                      </a:schemeClr>
                    </a:solidFill>
                  </a:tcPr>
                </a:tc>
                <a:tc>
                  <a:txBody>
                    <a:bodyPr/>
                    <a:lstStyle/>
                    <a:p>
                      <a:endParaRPr lang="lt-LT" sz="1200" b="0" dirty="0">
                        <a:solidFill>
                          <a:srgbClr val="FF0000"/>
                        </a:solidFill>
                      </a:endParaRPr>
                    </a:p>
                  </a:txBody>
                  <a:tcPr>
                    <a:solidFill>
                      <a:schemeClr val="bg1">
                        <a:lumMod val="95000"/>
                      </a:schemeClr>
                    </a:solidFill>
                  </a:tcPr>
                </a:tc>
                <a:extLst>
                  <a:ext uri="{0D108BD9-81ED-4DB2-BD59-A6C34878D82A}">
                    <a16:rowId xmlns:a16="http://schemas.microsoft.com/office/drawing/2014/main" val="3161023856"/>
                  </a:ext>
                </a:extLst>
              </a:tr>
              <a:tr h="704264">
                <a:tc vMerge="1">
                  <a:txBody>
                    <a:bodyPr/>
                    <a:lstStyle/>
                    <a:p>
                      <a:endParaRPr lang="lt-L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smtClean="0">
                          <a:solidFill>
                            <a:schemeClr val="tx1"/>
                          </a:solidFill>
                        </a:rPr>
                        <a:t>II. </a:t>
                      </a:r>
                      <a:r>
                        <a:rPr lang="lt-LT" sz="1200" b="1" dirty="0" smtClean="0">
                          <a:solidFill>
                            <a:srgbClr val="FF0000"/>
                          </a:solidFill>
                        </a:rPr>
                        <a:t>Mokslininkų grupių </a:t>
                      </a:r>
                      <a:r>
                        <a:rPr lang="lt-LT" sz="1200" b="1" dirty="0" smtClean="0">
                          <a:solidFill>
                            <a:schemeClr val="tx1"/>
                          </a:solidFill>
                        </a:rPr>
                        <a:t>2017–2018 metų veikla(</a:t>
                      </a:r>
                      <a:r>
                        <a:rPr lang="en-US" sz="1200" b="1" dirty="0" smtClean="0">
                          <a:solidFill>
                            <a:srgbClr val="C00000"/>
                          </a:solidFill>
                        </a:rPr>
                        <a:t>40</a:t>
                      </a:r>
                      <a:r>
                        <a:rPr lang="en-US" sz="1200" b="1" baseline="0" dirty="0" smtClean="0">
                          <a:solidFill>
                            <a:srgbClr val="C00000"/>
                          </a:solidFill>
                        </a:rPr>
                        <a:t> </a:t>
                      </a:r>
                      <a:r>
                        <a:rPr lang="en-US" sz="1200" b="1" baseline="0" dirty="0" err="1" smtClean="0">
                          <a:solidFill>
                            <a:srgbClr val="C00000"/>
                          </a:solidFill>
                        </a:rPr>
                        <a:t>bal</a:t>
                      </a:r>
                      <a:r>
                        <a:rPr lang="lt-LT" sz="1200" b="1" baseline="0" dirty="0" smtClean="0">
                          <a:solidFill>
                            <a:srgbClr val="C00000"/>
                          </a:solidFill>
                        </a:rPr>
                        <a:t>ų </a:t>
                      </a:r>
                      <a:r>
                        <a:rPr lang="lt-LT" sz="1200" b="1" baseline="0" dirty="0" err="1" smtClean="0">
                          <a:solidFill>
                            <a:srgbClr val="C00000"/>
                          </a:solidFill>
                        </a:rPr>
                        <a:t>max</a:t>
                      </a:r>
                      <a:r>
                        <a:rPr lang="lt-LT" sz="1200" b="1" baseline="0" dirty="0" smtClean="0">
                          <a:solidFill>
                            <a:schemeClr val="tx1"/>
                          </a:solidFill>
                        </a:rPr>
                        <a:t>.)</a:t>
                      </a:r>
                      <a:r>
                        <a:rPr lang="lt-LT" sz="1200" b="1" dirty="0" smtClean="0">
                          <a:solidFill>
                            <a:schemeClr val="tx1"/>
                          </a:solidFill>
                        </a:rPr>
                        <a:t>:</a:t>
                      </a:r>
                    </a:p>
                    <a:p>
                      <a:r>
                        <a:rPr lang="lt-LT" sz="1200" b="1" dirty="0" smtClean="0">
                          <a:solidFill>
                            <a:schemeClr val="tx1"/>
                          </a:solidFill>
                        </a:rPr>
                        <a:t>:</a:t>
                      </a:r>
                    </a:p>
                    <a:p>
                      <a:r>
                        <a:rPr lang="en-US" sz="1200" dirty="0" smtClean="0">
                          <a:solidFill>
                            <a:schemeClr val="tx1"/>
                          </a:solidFill>
                        </a:rPr>
                        <a:t>1)</a:t>
                      </a:r>
                      <a:r>
                        <a:rPr lang="en-US" sz="1200" baseline="0" dirty="0" smtClean="0">
                          <a:solidFill>
                            <a:schemeClr val="tx1"/>
                          </a:solidFill>
                        </a:rPr>
                        <a:t> </a:t>
                      </a:r>
                      <a:r>
                        <a:rPr lang="lt-LT" sz="1200" baseline="0" dirty="0" smtClean="0">
                          <a:solidFill>
                            <a:schemeClr val="tx1"/>
                          </a:solidFill>
                        </a:rPr>
                        <a:t>Pateiktos patentinės </a:t>
                      </a:r>
                      <a:r>
                        <a:rPr lang="lt-LT" sz="1200" b="1" baseline="0" dirty="0" smtClean="0">
                          <a:solidFill>
                            <a:schemeClr val="tx1"/>
                          </a:solidFill>
                        </a:rPr>
                        <a:t>paraiškos</a:t>
                      </a:r>
                      <a:r>
                        <a:rPr lang="lt-LT" sz="1200" baseline="0" dirty="0" smtClean="0">
                          <a:solidFill>
                            <a:schemeClr val="tx1"/>
                          </a:solidFill>
                        </a:rPr>
                        <a:t> Europos patentų biurui (EPO), JAV patentų ir prekių ženklų biurui (USPTO) ar Japonijos patentų biurui (JPO) ir (arba) šių biurų išduoti </a:t>
                      </a:r>
                      <a:r>
                        <a:rPr lang="lt-LT" sz="1200" b="1" baseline="0" dirty="0" smtClean="0">
                          <a:solidFill>
                            <a:schemeClr val="tx1"/>
                          </a:solidFill>
                        </a:rPr>
                        <a:t>patentai.</a:t>
                      </a:r>
                      <a:endParaRPr lang="lt-LT" sz="1200" i="1" dirty="0">
                        <a:solidFill>
                          <a:schemeClr val="tx1"/>
                        </a:solidFill>
                      </a:endParaRPr>
                    </a:p>
                  </a:txBody>
                  <a:tcPr/>
                </a:tc>
                <a:tc>
                  <a:txBody>
                    <a:bodyPr/>
                    <a:lstStyle/>
                    <a:p>
                      <a:r>
                        <a:rPr lang="lt-LT" sz="1200" dirty="0" smtClean="0">
                          <a:solidFill>
                            <a:schemeClr val="tx1"/>
                          </a:solidFill>
                        </a:rPr>
                        <a:t>Vykdančių</a:t>
                      </a:r>
                      <a:r>
                        <a:rPr lang="lt-LT" sz="1200" baseline="0" dirty="0" smtClean="0">
                          <a:solidFill>
                            <a:schemeClr val="tx1"/>
                          </a:solidFill>
                        </a:rPr>
                        <a:t> projektą autorių pavardės</a:t>
                      </a:r>
                      <a:endParaRPr lang="lt-LT" sz="1200" dirty="0">
                        <a:solidFill>
                          <a:schemeClr val="tx1"/>
                        </a:solidFill>
                      </a:endParaRPr>
                    </a:p>
                  </a:txBody>
                  <a:tcPr/>
                </a:tc>
                <a:extLst>
                  <a:ext uri="{0D108BD9-81ED-4DB2-BD59-A6C34878D82A}">
                    <a16:rowId xmlns:a16="http://schemas.microsoft.com/office/drawing/2014/main" val="2987571950"/>
                  </a:ext>
                </a:extLst>
              </a:tr>
              <a:tr h="704264">
                <a:tc vMerge="1">
                  <a:txBody>
                    <a:bodyPr/>
                    <a:lstStyle/>
                    <a:p>
                      <a:endParaRPr lang="lt-LT" dirty="0"/>
                    </a:p>
                  </a:txBody>
                  <a:tcPr/>
                </a:tc>
                <a:tc>
                  <a:txBody>
                    <a:bodyPr/>
                    <a:lstStyle/>
                    <a:p>
                      <a:r>
                        <a:rPr lang="en-US" sz="1200" dirty="0" smtClean="0">
                          <a:solidFill>
                            <a:schemeClr val="tx1"/>
                          </a:solidFill>
                        </a:rPr>
                        <a:t>2) </a:t>
                      </a:r>
                      <a:r>
                        <a:rPr lang="lt-LT" sz="1200" dirty="0" smtClean="0">
                          <a:solidFill>
                            <a:schemeClr val="tx1"/>
                          </a:solidFill>
                        </a:rPr>
                        <a:t>Sukurtų ir rinkai pateiktų produktų skaičius </a:t>
                      </a:r>
                      <a:r>
                        <a:rPr lang="lt-LT" sz="1200" dirty="0" smtClean="0">
                          <a:solidFill>
                            <a:srgbClr val="FF0000"/>
                          </a:solidFill>
                        </a:rPr>
                        <a:t>(Nepainioti vienkartinės</a:t>
                      </a:r>
                      <a:r>
                        <a:rPr lang="lt-LT" sz="1200" baseline="0" dirty="0" smtClean="0">
                          <a:solidFill>
                            <a:srgbClr val="FF0000"/>
                          </a:solidFill>
                        </a:rPr>
                        <a:t> MTEP paslaugos ir produkto – jam būdingas kartotinumas ir platinimas rinkoje. Retas atvejis MSI).</a:t>
                      </a:r>
                      <a:endParaRPr lang="lt-LT" sz="1200"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smtClean="0">
                          <a:solidFill>
                            <a:schemeClr val="tx1"/>
                          </a:solidFill>
                        </a:rPr>
                        <a:t>Vykdančių</a:t>
                      </a:r>
                      <a:r>
                        <a:rPr lang="lt-LT" sz="1200" baseline="0" dirty="0" smtClean="0">
                          <a:solidFill>
                            <a:schemeClr val="tx1"/>
                          </a:solidFill>
                        </a:rPr>
                        <a:t> projektą autorių pavardės</a:t>
                      </a:r>
                      <a:endParaRPr lang="lt-LT" sz="1200" dirty="0" smtClean="0">
                        <a:solidFill>
                          <a:schemeClr val="tx1"/>
                        </a:solidFill>
                      </a:endParaRPr>
                    </a:p>
                    <a:p>
                      <a:endParaRPr lang="lt-LT" sz="1200" dirty="0">
                        <a:solidFill>
                          <a:srgbClr val="FF0000"/>
                        </a:solidFill>
                      </a:endParaRPr>
                    </a:p>
                  </a:txBody>
                  <a:tcPr/>
                </a:tc>
                <a:extLst>
                  <a:ext uri="{0D108BD9-81ED-4DB2-BD59-A6C34878D82A}">
                    <a16:rowId xmlns:a16="http://schemas.microsoft.com/office/drawing/2014/main" val="3103972882"/>
                  </a:ext>
                </a:extLst>
              </a:tr>
              <a:tr h="704264">
                <a:tc vMerge="1">
                  <a:txBody>
                    <a:bodyPr/>
                    <a:lstStyle/>
                    <a:p>
                      <a:endParaRPr lang="lt-LT" dirty="0"/>
                    </a:p>
                  </a:txBody>
                  <a:tcPr/>
                </a:tc>
                <a:tc>
                  <a:txBody>
                    <a:bodyPr/>
                    <a:lstStyle/>
                    <a:p>
                      <a:r>
                        <a:rPr lang="en-US" sz="1200" dirty="0" smtClean="0">
                          <a:solidFill>
                            <a:schemeClr val="tx1"/>
                          </a:solidFill>
                        </a:rPr>
                        <a:t>3)</a:t>
                      </a:r>
                      <a:r>
                        <a:rPr lang="en-US" sz="1200" baseline="0" dirty="0" smtClean="0">
                          <a:solidFill>
                            <a:schemeClr val="tx1"/>
                          </a:solidFill>
                        </a:rPr>
                        <a:t> </a:t>
                      </a:r>
                      <a:r>
                        <a:rPr lang="es-ES" sz="1200" baseline="0" dirty="0" err="1" smtClean="0">
                          <a:solidFill>
                            <a:schemeClr val="tx1"/>
                          </a:solidFill>
                        </a:rPr>
                        <a:t>Bendros</a:t>
                      </a:r>
                      <a:r>
                        <a:rPr lang="es-ES" sz="1200" baseline="0" dirty="0" smtClean="0">
                          <a:solidFill>
                            <a:schemeClr val="tx1"/>
                          </a:solidFill>
                        </a:rPr>
                        <a:t> </a:t>
                      </a:r>
                      <a:r>
                        <a:rPr lang="es-ES" sz="1200" baseline="0" dirty="0" err="1" smtClean="0">
                          <a:solidFill>
                            <a:schemeClr val="tx1"/>
                          </a:solidFill>
                        </a:rPr>
                        <a:t>veiklos</a:t>
                      </a:r>
                      <a:r>
                        <a:rPr lang="es-ES" sz="1200" baseline="0" dirty="0" smtClean="0">
                          <a:solidFill>
                            <a:schemeClr val="tx1"/>
                          </a:solidFill>
                        </a:rPr>
                        <a:t> su </a:t>
                      </a:r>
                      <a:r>
                        <a:rPr lang="es-ES" sz="1200" baseline="0" dirty="0" err="1" smtClean="0">
                          <a:solidFill>
                            <a:schemeClr val="tx1"/>
                          </a:solidFill>
                        </a:rPr>
                        <a:t>verslo</a:t>
                      </a:r>
                      <a:r>
                        <a:rPr lang="es-ES" sz="1200" baseline="0" dirty="0" smtClean="0">
                          <a:solidFill>
                            <a:schemeClr val="tx1"/>
                          </a:solidFill>
                        </a:rPr>
                        <a:t> </a:t>
                      </a:r>
                      <a:r>
                        <a:rPr lang="es-ES" sz="1200" baseline="0" dirty="0" err="1" smtClean="0">
                          <a:solidFill>
                            <a:schemeClr val="tx1"/>
                          </a:solidFill>
                        </a:rPr>
                        <a:t>įmonėmis</a:t>
                      </a:r>
                      <a:r>
                        <a:rPr lang="es-ES" sz="1200" baseline="0" dirty="0" smtClean="0">
                          <a:solidFill>
                            <a:schemeClr val="tx1"/>
                          </a:solidFill>
                        </a:rPr>
                        <a:t>:</a:t>
                      </a:r>
                    </a:p>
                    <a:p>
                      <a:r>
                        <a:rPr lang="es-ES" sz="1200" baseline="0" dirty="0" smtClean="0">
                          <a:solidFill>
                            <a:schemeClr val="tx1"/>
                          </a:solidFill>
                        </a:rPr>
                        <a:t>a) </a:t>
                      </a:r>
                      <a:r>
                        <a:rPr lang="lt-LT" sz="1200" b="1" baseline="0" dirty="0" smtClean="0">
                          <a:solidFill>
                            <a:schemeClr val="tx1"/>
                          </a:solidFill>
                        </a:rPr>
                        <a:t>sutarčių</a:t>
                      </a:r>
                      <a:r>
                        <a:rPr lang="lt-LT" sz="1200" baseline="0" dirty="0" smtClean="0">
                          <a:solidFill>
                            <a:schemeClr val="tx1"/>
                          </a:solidFill>
                        </a:rPr>
                        <a:t> tarptautinio bendradarbiavimo srityje ir sutarčių, pagal kurias įgyvendinamos MTEP veiklos finansuojamos iš ES fondų investicijų, </a:t>
                      </a:r>
                      <a:r>
                        <a:rPr lang="lt-LT" sz="1200" b="1" baseline="0" dirty="0" smtClean="0">
                          <a:solidFill>
                            <a:schemeClr val="tx1"/>
                          </a:solidFill>
                        </a:rPr>
                        <a:t>skaičius</a:t>
                      </a:r>
                      <a:endParaRPr lang="lt-LT" sz="12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smtClean="0">
                          <a:solidFill>
                            <a:schemeClr val="tx1"/>
                          </a:solidFill>
                        </a:rPr>
                        <a:t>Vykdančių</a:t>
                      </a:r>
                      <a:r>
                        <a:rPr lang="lt-LT" sz="1200" baseline="0" dirty="0" smtClean="0">
                          <a:solidFill>
                            <a:schemeClr val="tx1"/>
                          </a:solidFill>
                        </a:rPr>
                        <a:t> projektą autorių pavardės</a:t>
                      </a:r>
                      <a:endParaRPr lang="lt-LT" sz="1200" dirty="0" smtClean="0">
                        <a:solidFill>
                          <a:schemeClr val="tx1"/>
                        </a:solidFill>
                      </a:endParaRPr>
                    </a:p>
                    <a:p>
                      <a:endParaRPr lang="lt-LT" sz="1200" dirty="0">
                        <a:solidFill>
                          <a:srgbClr val="FF0000"/>
                        </a:solidFill>
                      </a:endParaRPr>
                    </a:p>
                  </a:txBody>
                  <a:tcPr/>
                </a:tc>
                <a:extLst>
                  <a:ext uri="{0D108BD9-81ED-4DB2-BD59-A6C34878D82A}">
                    <a16:rowId xmlns:a16="http://schemas.microsoft.com/office/drawing/2014/main" val="2029903815"/>
                  </a:ext>
                </a:extLst>
              </a:tr>
              <a:tr h="557432">
                <a:tc vMerge="1">
                  <a:txBody>
                    <a:bodyPr/>
                    <a:lstStyle/>
                    <a:p>
                      <a:endParaRPr lang="lt-LT" dirty="0"/>
                    </a:p>
                  </a:txBody>
                  <a:tcPr/>
                </a:tc>
                <a:tc>
                  <a:txBody>
                    <a:bodyPr/>
                    <a:lstStyle/>
                    <a:p>
                      <a:r>
                        <a:rPr lang="en-US" sz="1200" dirty="0" smtClean="0"/>
                        <a:t>b) </a:t>
                      </a:r>
                      <a:r>
                        <a:rPr lang="lt-LT" sz="1200" dirty="0" smtClean="0"/>
                        <a:t>sutarčių dėl </a:t>
                      </a:r>
                      <a:r>
                        <a:rPr lang="lt-LT" sz="1200" b="1" dirty="0" smtClean="0"/>
                        <a:t>intelektinės veiklos rezultatų</a:t>
                      </a:r>
                      <a:r>
                        <a:rPr lang="lt-LT" sz="1200" dirty="0" smtClean="0"/>
                        <a:t>, </a:t>
                      </a:r>
                      <a:r>
                        <a:rPr lang="lt-LT" sz="1200" b="1" dirty="0" smtClean="0"/>
                        <a:t>licencijavimo sutarčių </a:t>
                      </a:r>
                      <a:r>
                        <a:rPr lang="lt-LT" sz="1200" dirty="0" smtClean="0"/>
                        <a:t>ir sutarčių </a:t>
                      </a:r>
                      <a:r>
                        <a:rPr lang="lt-LT" sz="1200" b="1" dirty="0" smtClean="0"/>
                        <a:t>dėl MTEP paslaugų skaičius</a:t>
                      </a:r>
                      <a:r>
                        <a:rPr lang="lt-LT" sz="1200" dirty="0" smtClean="0"/>
                        <a:t> ir jų </a:t>
                      </a:r>
                      <a:r>
                        <a:rPr lang="lt-LT" sz="1200" b="1" dirty="0" smtClean="0"/>
                        <a:t>finansinė vertė</a:t>
                      </a:r>
                      <a:r>
                        <a:rPr lang="en-US" sz="1200" b="1" dirty="0" smtClean="0"/>
                        <a:t> </a:t>
                      </a:r>
                      <a:r>
                        <a:rPr lang="en-US" sz="1200" b="0" dirty="0" smtClean="0"/>
                        <a:t>(</a:t>
                      </a:r>
                      <a:r>
                        <a:rPr lang="en-US" sz="1200" b="0" dirty="0" err="1" smtClean="0"/>
                        <a:t>pasirašytos</a:t>
                      </a:r>
                      <a:r>
                        <a:rPr lang="en-US" sz="1200" b="0" dirty="0" smtClean="0"/>
                        <a:t> </a:t>
                      </a:r>
                      <a:r>
                        <a:rPr lang="en-US" sz="1200" b="0" dirty="0" err="1" smtClean="0"/>
                        <a:t>ir</a:t>
                      </a:r>
                      <a:r>
                        <a:rPr lang="en-US" sz="1200" b="0" dirty="0" smtClean="0"/>
                        <a:t> </a:t>
                      </a:r>
                      <a:r>
                        <a:rPr lang="lt-LT" sz="1200" b="0" dirty="0" smtClean="0"/>
                        <a:t>kurių vykdymo laikotarpis patenka į laikotarpį nuo 2017 m. sausio 1 d. iki 2018 m. gruodžio 31 d.</a:t>
                      </a:r>
                      <a:r>
                        <a:rPr lang="en-US" sz="1200" b="0" dirty="0" smtClean="0"/>
                        <a:t>). Ne</a:t>
                      </a:r>
                      <a:r>
                        <a:rPr lang="lt-LT" sz="1200" b="0" dirty="0" smtClean="0"/>
                        <a:t>įskaičiuojamos</a:t>
                      </a:r>
                      <a:r>
                        <a:rPr lang="lt-LT" sz="1200" b="0" baseline="0" dirty="0" smtClean="0"/>
                        <a:t> sutartys su viešaisiais JA.</a:t>
                      </a:r>
                      <a:endParaRPr lang="lt-LT" sz="1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smtClean="0">
                          <a:solidFill>
                            <a:schemeClr val="tx1"/>
                          </a:solidFill>
                        </a:rPr>
                        <a:t>Vykdančių</a:t>
                      </a:r>
                      <a:r>
                        <a:rPr lang="lt-LT" sz="1200" baseline="0" dirty="0" smtClean="0">
                          <a:solidFill>
                            <a:schemeClr val="tx1"/>
                          </a:solidFill>
                        </a:rPr>
                        <a:t> projektą autorių pavardės</a:t>
                      </a:r>
                      <a:endParaRPr lang="lt-LT" sz="1200" dirty="0" smtClean="0">
                        <a:solidFill>
                          <a:schemeClr val="tx1"/>
                        </a:solidFill>
                      </a:endParaRPr>
                    </a:p>
                    <a:p>
                      <a:endParaRPr lang="lt-LT" sz="1200" dirty="0">
                        <a:solidFill>
                          <a:srgbClr val="FF0000"/>
                        </a:solidFill>
                      </a:endParaRPr>
                    </a:p>
                  </a:txBody>
                  <a:tcPr/>
                </a:tc>
                <a:extLst>
                  <a:ext uri="{0D108BD9-81ED-4DB2-BD59-A6C34878D82A}">
                    <a16:rowId xmlns:a16="http://schemas.microsoft.com/office/drawing/2014/main" val="3127414068"/>
                  </a:ext>
                </a:extLst>
              </a:tr>
            </a:tbl>
          </a:graphicData>
        </a:graphic>
      </p:graphicFrame>
      <p:sp>
        <p:nvSpPr>
          <p:cNvPr id="5" name="Left Arrow 4"/>
          <p:cNvSpPr/>
          <p:nvPr/>
        </p:nvSpPr>
        <p:spPr>
          <a:xfrm>
            <a:off x="6548284" y="1834029"/>
            <a:ext cx="304800" cy="3048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Left Arrow 5"/>
          <p:cNvSpPr/>
          <p:nvPr/>
        </p:nvSpPr>
        <p:spPr>
          <a:xfrm>
            <a:off x="6548284" y="2742614"/>
            <a:ext cx="304800" cy="3048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Left Arrow 6"/>
          <p:cNvSpPr/>
          <p:nvPr/>
        </p:nvSpPr>
        <p:spPr>
          <a:xfrm>
            <a:off x="6533536" y="3498799"/>
            <a:ext cx="304800" cy="3048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Left Arrow 7"/>
          <p:cNvSpPr/>
          <p:nvPr/>
        </p:nvSpPr>
        <p:spPr>
          <a:xfrm>
            <a:off x="6533536" y="4201122"/>
            <a:ext cx="304800" cy="3048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8"/>
          <p:cNvSpPr/>
          <p:nvPr/>
        </p:nvSpPr>
        <p:spPr>
          <a:xfrm>
            <a:off x="299884" y="152400"/>
            <a:ext cx="8763000" cy="41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rgbClr val="C00000"/>
                </a:solidFill>
              </a:rPr>
              <a:t>Dėmesio – vertinama pagal </a:t>
            </a:r>
            <a:r>
              <a:rPr lang="en-US" sz="1600" b="1" dirty="0" smtClean="0">
                <a:solidFill>
                  <a:srgbClr val="C00000"/>
                </a:solidFill>
              </a:rPr>
              <a:t>2014-04-30 </a:t>
            </a:r>
            <a:r>
              <a:rPr lang="en-US" sz="1600" b="1" dirty="0" err="1" smtClean="0">
                <a:solidFill>
                  <a:srgbClr val="C00000"/>
                </a:solidFill>
              </a:rPr>
              <a:t>nutarimu</a:t>
            </a:r>
            <a:r>
              <a:rPr lang="en-US" sz="1600" b="1" dirty="0" smtClean="0">
                <a:solidFill>
                  <a:srgbClr val="C00000"/>
                </a:solidFill>
              </a:rPr>
              <a:t> </a:t>
            </a:r>
            <a:r>
              <a:rPr lang="lt-LT" sz="1600" b="1" dirty="0" smtClean="0">
                <a:solidFill>
                  <a:srgbClr val="C00000"/>
                </a:solidFill>
              </a:rPr>
              <a:t>Nr. </a:t>
            </a:r>
            <a:r>
              <a:rPr lang="en-US" sz="1600" b="1" dirty="0" smtClean="0">
                <a:solidFill>
                  <a:srgbClr val="C00000"/>
                </a:solidFill>
              </a:rPr>
              <a:t>411 </a:t>
            </a:r>
            <a:r>
              <a:rPr lang="en-US" sz="1600" b="1" dirty="0" err="1" smtClean="0">
                <a:solidFill>
                  <a:srgbClr val="C00000"/>
                </a:solidFill>
              </a:rPr>
              <a:t>patvirtint</a:t>
            </a:r>
            <a:r>
              <a:rPr lang="lt-LT" sz="1600" b="1" dirty="0" smtClean="0">
                <a:solidFill>
                  <a:srgbClr val="C00000"/>
                </a:solidFill>
              </a:rPr>
              <a:t>ą</a:t>
            </a:r>
            <a:r>
              <a:rPr lang="en-US" sz="1600" b="1" dirty="0" smtClean="0">
                <a:solidFill>
                  <a:srgbClr val="C00000"/>
                </a:solidFill>
              </a:rPr>
              <a:t> </a:t>
            </a:r>
            <a:r>
              <a:rPr lang="lt-LT" sz="1600" b="1" dirty="0">
                <a:solidFill>
                  <a:srgbClr val="C00000"/>
                </a:solidFill>
              </a:rPr>
              <a:t>Sumaniosios specializacijos</a:t>
            </a:r>
            <a:r>
              <a:rPr lang="en-US" sz="1600" b="1" dirty="0">
                <a:solidFill>
                  <a:srgbClr val="C00000"/>
                </a:solidFill>
              </a:rPr>
              <a:t> program</a:t>
            </a:r>
            <a:r>
              <a:rPr lang="lt-LT" sz="1600" b="1" dirty="0" smtClean="0">
                <a:solidFill>
                  <a:srgbClr val="C00000"/>
                </a:solidFill>
              </a:rPr>
              <a:t>ą, galiojusią kvietimo paskelbimo metu </a:t>
            </a:r>
            <a:endParaRPr lang="lt-LT" sz="1600" b="1" dirty="0">
              <a:solidFill>
                <a:srgbClr val="C00000"/>
              </a:solidFill>
            </a:endParaRPr>
          </a:p>
        </p:txBody>
      </p:sp>
    </p:spTree>
    <p:extLst>
      <p:ext uri="{BB962C8B-B14F-4D97-AF65-F5344CB8AC3E}">
        <p14:creationId xmlns:p14="http://schemas.microsoft.com/office/powerpoint/2010/main" val="363062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588167" y="666750"/>
            <a:ext cx="8348663" cy="2857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1400" b="1" dirty="0" smtClean="0">
                <a:solidFill>
                  <a:schemeClr val="accent6">
                    <a:lumMod val="50000"/>
                  </a:schemeClr>
                </a:solidFill>
              </a:rPr>
              <a:t>Projektų naudos ir kokybės vertinimas (prioritetiniai projektų atrankos kriterijai</a:t>
            </a:r>
            <a:r>
              <a:rPr lang="en-US" sz="1400" b="1" dirty="0" smtClean="0">
                <a:solidFill>
                  <a:schemeClr val="accent6">
                    <a:lumMod val="50000"/>
                  </a:schemeClr>
                </a:solidFill>
              </a:rPr>
              <a:t>) (</a:t>
            </a:r>
            <a:r>
              <a:rPr lang="lt-LT" sz="1400" b="1" dirty="0" smtClean="0">
                <a:solidFill>
                  <a:schemeClr val="accent6">
                    <a:lumMod val="50000"/>
                  </a:schemeClr>
                </a:solidFill>
              </a:rPr>
              <a:t>I</a:t>
            </a:r>
            <a:r>
              <a:rPr lang="en-US" sz="1400" b="1" dirty="0" smtClean="0">
                <a:solidFill>
                  <a:schemeClr val="accent6">
                    <a:lumMod val="50000"/>
                  </a:schemeClr>
                </a:solidFill>
              </a:rPr>
              <a:t>II)</a:t>
            </a:r>
            <a:endParaRPr lang="lt-LT" sz="1400" b="1" dirty="0">
              <a:solidFill>
                <a:schemeClr val="accent6">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071085913"/>
              </p:ext>
            </p:extLst>
          </p:nvPr>
        </p:nvGraphicFramePr>
        <p:xfrm>
          <a:off x="380999" y="1047749"/>
          <a:ext cx="8763000" cy="4255425"/>
        </p:xfrm>
        <a:graphic>
          <a:graphicData uri="http://schemas.openxmlformats.org/drawingml/2006/table">
            <a:tbl>
              <a:tblPr firstRow="1" bandRow="1">
                <a:tableStyleId>{5C22544A-7EE6-4342-B048-85BDC9FD1C3A}</a:tableStyleId>
              </a:tblPr>
              <a:tblGrid>
                <a:gridCol w="1133147">
                  <a:extLst>
                    <a:ext uri="{9D8B030D-6E8A-4147-A177-3AD203B41FA5}">
                      <a16:colId xmlns:a16="http://schemas.microsoft.com/office/drawing/2014/main" val="2665229938"/>
                    </a:ext>
                  </a:extLst>
                </a:gridCol>
                <a:gridCol w="4862590">
                  <a:extLst>
                    <a:ext uri="{9D8B030D-6E8A-4147-A177-3AD203B41FA5}">
                      <a16:colId xmlns:a16="http://schemas.microsoft.com/office/drawing/2014/main" val="3696886653"/>
                    </a:ext>
                  </a:extLst>
                </a:gridCol>
                <a:gridCol w="2767263">
                  <a:extLst>
                    <a:ext uri="{9D8B030D-6E8A-4147-A177-3AD203B41FA5}">
                      <a16:colId xmlns:a16="http://schemas.microsoft.com/office/drawing/2014/main" val="800062438"/>
                    </a:ext>
                  </a:extLst>
                </a:gridCol>
              </a:tblGrid>
              <a:tr h="440295">
                <a:tc rowSpan="4">
                  <a:txBody>
                    <a:bodyPr/>
                    <a:lstStyle/>
                    <a:p>
                      <a:r>
                        <a:rPr lang="lt-LT" sz="1200" dirty="0" smtClean="0">
                          <a:solidFill>
                            <a:schemeClr val="tx1"/>
                          </a:solidFill>
                        </a:rPr>
                        <a:t>Balai už </a:t>
                      </a:r>
                      <a:r>
                        <a:rPr lang="lt-LT" sz="1200" dirty="0" err="1" smtClean="0">
                          <a:solidFill>
                            <a:schemeClr val="tx1"/>
                          </a:solidFill>
                        </a:rPr>
                        <a:t>galimyb</a:t>
                      </a:r>
                      <a:r>
                        <a:rPr lang="en-US" sz="1200" dirty="0" err="1" smtClean="0">
                          <a:solidFill>
                            <a:schemeClr val="tx1"/>
                          </a:solidFill>
                        </a:rPr>
                        <a:t>es</a:t>
                      </a:r>
                      <a:r>
                        <a:rPr lang="lt-LT" sz="1200" dirty="0" smtClean="0">
                          <a:solidFill>
                            <a:schemeClr val="tx1"/>
                          </a:solidFill>
                        </a:rPr>
                        <a:t> </a:t>
                      </a:r>
                      <a:r>
                        <a:rPr lang="lt-LT" sz="1200" dirty="0" err="1" smtClean="0">
                          <a:solidFill>
                            <a:schemeClr val="tx1"/>
                          </a:solidFill>
                        </a:rPr>
                        <a:t>komercinti</a:t>
                      </a:r>
                      <a:r>
                        <a:rPr lang="lt-LT" sz="1200" dirty="0" smtClean="0">
                          <a:solidFill>
                            <a:schemeClr val="tx1"/>
                          </a:solidFill>
                        </a:rPr>
                        <a:t> MTEP veiklos rezultatus</a:t>
                      </a:r>
                      <a:r>
                        <a:rPr lang="en-US" sz="1200" dirty="0" smtClean="0">
                          <a:solidFill>
                            <a:schemeClr val="tx1"/>
                          </a:solidFill>
                        </a:rPr>
                        <a:t> </a:t>
                      </a:r>
                      <a:r>
                        <a:rPr lang="en-US" sz="1200" dirty="0" smtClean="0">
                          <a:solidFill>
                            <a:srgbClr val="C00000"/>
                          </a:solidFill>
                        </a:rPr>
                        <a:t>45</a:t>
                      </a:r>
                      <a:r>
                        <a:rPr lang="en-US" sz="1200" baseline="0" dirty="0" smtClean="0">
                          <a:solidFill>
                            <a:srgbClr val="C00000"/>
                          </a:solidFill>
                        </a:rPr>
                        <a:t> </a:t>
                      </a:r>
                      <a:r>
                        <a:rPr lang="en-US" sz="1200" baseline="0" dirty="0" err="1" smtClean="0">
                          <a:solidFill>
                            <a:srgbClr val="C00000"/>
                          </a:solidFill>
                        </a:rPr>
                        <a:t>balai</a:t>
                      </a:r>
                      <a:endParaRPr lang="lt-LT" sz="1200" dirty="0" smtClean="0">
                        <a:solidFill>
                          <a:srgbClr val="C00000"/>
                        </a:solidFill>
                      </a:endParaRPr>
                    </a:p>
                    <a:p>
                      <a:endParaRPr lang="lt-LT" sz="1200"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I. </a:t>
                      </a:r>
                      <a:r>
                        <a:rPr lang="en-US" sz="1200" b="0" dirty="0" err="1" smtClean="0">
                          <a:solidFill>
                            <a:schemeClr val="tx1"/>
                          </a:solidFill>
                        </a:rPr>
                        <a:t>Ar</a:t>
                      </a:r>
                      <a:r>
                        <a:rPr lang="en-US" sz="1200" b="0" dirty="0" smtClean="0">
                          <a:solidFill>
                            <a:schemeClr val="tx1"/>
                          </a:solidFill>
                        </a:rPr>
                        <a:t> </a:t>
                      </a:r>
                      <a:r>
                        <a:rPr lang="en-US" sz="1200" b="0" dirty="0" err="1" smtClean="0">
                          <a:solidFill>
                            <a:schemeClr val="tx1"/>
                          </a:solidFill>
                        </a:rPr>
                        <a:t>planuoja</a:t>
                      </a:r>
                      <a:r>
                        <a:rPr lang="en-US" sz="1200" b="0" dirty="0" smtClean="0">
                          <a:solidFill>
                            <a:schemeClr val="tx1"/>
                          </a:solidFill>
                        </a:rPr>
                        <a:t> </a:t>
                      </a:r>
                      <a:r>
                        <a:rPr lang="lt-LT" sz="1200" b="0" dirty="0" smtClean="0">
                          <a:solidFill>
                            <a:schemeClr val="tx1"/>
                          </a:solidFill>
                        </a:rPr>
                        <a:t>komerciškai panaudoti MTEP veiklos rezultatus, kurie gali būti sukurti įgyvendinant projektą</a:t>
                      </a:r>
                      <a:endParaRPr lang="lt-LT" sz="1200" b="0" dirty="0">
                        <a:solidFill>
                          <a:schemeClr val="tx1"/>
                        </a:solidFill>
                      </a:endParaRPr>
                    </a:p>
                  </a:txBody>
                  <a:tcPr>
                    <a:solidFill>
                      <a:schemeClr val="bg1">
                        <a:lumMod val="95000"/>
                      </a:schemeClr>
                    </a:solidFill>
                  </a:tcPr>
                </a:tc>
                <a:tc>
                  <a:txBody>
                    <a:bodyPr/>
                    <a:lstStyle/>
                    <a:p>
                      <a:endParaRPr lang="lt-LT" sz="1200" b="0" dirty="0">
                        <a:solidFill>
                          <a:srgbClr val="FF0000"/>
                        </a:solidFill>
                      </a:endParaRPr>
                    </a:p>
                  </a:txBody>
                  <a:tcPr>
                    <a:solidFill>
                      <a:schemeClr val="bg1">
                        <a:lumMod val="95000"/>
                      </a:schemeClr>
                    </a:solidFill>
                  </a:tcPr>
                </a:tc>
                <a:extLst>
                  <a:ext uri="{0D108BD9-81ED-4DB2-BD59-A6C34878D82A}">
                    <a16:rowId xmlns:a16="http://schemas.microsoft.com/office/drawing/2014/main" val="3161023856"/>
                  </a:ext>
                </a:extLst>
              </a:tr>
              <a:tr h="1055025">
                <a:tc vMerge="1">
                  <a:txBody>
                    <a:bodyPr/>
                    <a:lstStyle/>
                    <a:p>
                      <a:endParaRPr lang="lt-LT" dirty="0"/>
                    </a:p>
                  </a:txBody>
                  <a:tcPr/>
                </a:tc>
                <a:tc>
                  <a:txBody>
                    <a:bodyPr/>
                    <a:lstStyle/>
                    <a:p>
                      <a:r>
                        <a:rPr lang="en-US" sz="1200" i="0" dirty="0" smtClean="0">
                          <a:solidFill>
                            <a:schemeClr val="tx1"/>
                          </a:solidFill>
                        </a:rPr>
                        <a:t>1) </a:t>
                      </a:r>
                      <a:r>
                        <a:rPr lang="lt-LT" sz="1200" i="0" dirty="0" smtClean="0">
                          <a:solidFill>
                            <a:schemeClr val="tx1"/>
                          </a:solidFill>
                        </a:rPr>
                        <a:t>ketina pateikti </a:t>
                      </a:r>
                      <a:r>
                        <a:rPr lang="lt-LT" sz="1200" b="1" i="0" dirty="0" smtClean="0">
                          <a:solidFill>
                            <a:schemeClr val="tx1"/>
                          </a:solidFill>
                        </a:rPr>
                        <a:t>patentinę paraišką </a:t>
                      </a:r>
                      <a:r>
                        <a:rPr lang="lt-LT" sz="1200" i="0" dirty="0" smtClean="0">
                          <a:solidFill>
                            <a:schemeClr val="tx1"/>
                          </a:solidFill>
                        </a:rPr>
                        <a:t>Europos patentų biurui (EPO), JAV patentų ir prekių ženklų biurui (USPTO) ar Japonijos patentų biurui (JPO) ir (arba) siekia kitų Aprašo 31 punkte nurodytų MTEP veiklos produktų, kurių pasiekimas įrodomas registracijos pažymėjimais ar kitais patvirtinančiais aktais</a:t>
                      </a:r>
                      <a:r>
                        <a:rPr lang="en-US" sz="1200" i="0" dirty="0" smtClean="0">
                          <a:solidFill>
                            <a:schemeClr val="tx1"/>
                          </a:solidFill>
                        </a:rPr>
                        <a:t>. </a:t>
                      </a:r>
                      <a:r>
                        <a:rPr lang="en-US" sz="1200" i="0" dirty="0" err="1" smtClean="0">
                          <a:solidFill>
                            <a:srgbClr val="FF0000"/>
                          </a:solidFill>
                        </a:rPr>
                        <a:t>Koreliuoja</a:t>
                      </a:r>
                      <a:r>
                        <a:rPr lang="en-US" sz="1200" i="0" dirty="0" smtClean="0">
                          <a:solidFill>
                            <a:srgbClr val="FF0000"/>
                          </a:solidFill>
                        </a:rPr>
                        <a:t> </a:t>
                      </a:r>
                      <a:r>
                        <a:rPr lang="en-US" sz="1200" i="0" dirty="0" err="1" smtClean="0">
                          <a:solidFill>
                            <a:srgbClr val="FF0000"/>
                          </a:solidFill>
                        </a:rPr>
                        <a:t>su</a:t>
                      </a:r>
                      <a:r>
                        <a:rPr lang="en-US" sz="1200" i="0" dirty="0" smtClean="0">
                          <a:solidFill>
                            <a:srgbClr val="FF0000"/>
                          </a:solidFill>
                        </a:rPr>
                        <a:t> </a:t>
                      </a:r>
                      <a:r>
                        <a:rPr lang="en-US" sz="1200" i="0" dirty="0" err="1" smtClean="0">
                          <a:solidFill>
                            <a:srgbClr val="FF0000"/>
                          </a:solidFill>
                        </a:rPr>
                        <a:t>steb</a:t>
                      </a:r>
                      <a:r>
                        <a:rPr lang="lt-LT" sz="1200" i="0" dirty="0" smtClean="0">
                          <a:solidFill>
                            <a:srgbClr val="FF0000"/>
                          </a:solidFill>
                        </a:rPr>
                        <a:t>ėsenos</a:t>
                      </a:r>
                      <a:r>
                        <a:rPr lang="lt-LT" sz="1200" i="0" baseline="0" dirty="0" smtClean="0">
                          <a:solidFill>
                            <a:srgbClr val="FF0000"/>
                          </a:solidFill>
                        </a:rPr>
                        <a:t> rodikliu</a:t>
                      </a:r>
                      <a:r>
                        <a:rPr lang="en-US" sz="1200" i="0" baseline="0" dirty="0" smtClean="0">
                          <a:solidFill>
                            <a:srgbClr val="FF0000"/>
                          </a:solidFill>
                        </a:rPr>
                        <a:t>!</a:t>
                      </a:r>
                      <a:endParaRPr lang="lt-LT" sz="1200" i="0" dirty="0">
                        <a:solidFill>
                          <a:srgbClr val="FF0000"/>
                        </a:solidFill>
                      </a:endParaRPr>
                    </a:p>
                  </a:txBody>
                  <a:tcPr/>
                </a:tc>
                <a:tc>
                  <a:txBody>
                    <a:bodyPr/>
                    <a:lstStyle/>
                    <a:p>
                      <a:r>
                        <a:rPr lang="en-US" sz="1200" dirty="0" smtClean="0">
                          <a:solidFill>
                            <a:schemeClr val="tx1"/>
                          </a:solidFill>
                        </a:rPr>
                        <a:t>-</a:t>
                      </a:r>
                      <a:r>
                        <a:rPr lang="en-US" sz="1200" baseline="0" dirty="0" smtClean="0">
                          <a:solidFill>
                            <a:schemeClr val="tx1"/>
                          </a:solidFill>
                        </a:rPr>
                        <a:t> </a:t>
                      </a:r>
                      <a:r>
                        <a:rPr lang="lt-LT" sz="1200" dirty="0" smtClean="0">
                          <a:solidFill>
                            <a:schemeClr val="tx1"/>
                          </a:solidFill>
                        </a:rPr>
                        <a:t>1 paraiška Europos patentų biurui (EPO), </a:t>
                      </a:r>
                      <a:r>
                        <a:rPr lang="lt-LT" sz="1200" dirty="0" smtClean="0">
                          <a:solidFill>
                            <a:srgbClr val="FF0000"/>
                          </a:solidFill>
                        </a:rPr>
                        <a:t>arba</a:t>
                      </a:r>
                      <a:r>
                        <a:rPr lang="lt-LT" sz="1200" dirty="0" smtClean="0">
                          <a:solidFill>
                            <a:schemeClr val="tx1"/>
                          </a:solidFill>
                        </a:rPr>
                        <a:t> JAV patentų ir prekių ženklų biurui (USPTO), </a:t>
                      </a:r>
                      <a:r>
                        <a:rPr lang="lt-LT" sz="1200" dirty="0" smtClean="0">
                          <a:solidFill>
                            <a:srgbClr val="FF0000"/>
                          </a:solidFill>
                        </a:rPr>
                        <a:t>arba</a:t>
                      </a:r>
                      <a:r>
                        <a:rPr lang="lt-LT" sz="1200" dirty="0" smtClean="0">
                          <a:solidFill>
                            <a:schemeClr val="tx1"/>
                          </a:solidFill>
                        </a:rPr>
                        <a:t> Japonijos patentų biurui (JPO) – 10 balų, 2 paraiškos – 15 balų, 3 ir daugiau paraiškų – </a:t>
                      </a:r>
                      <a:r>
                        <a:rPr lang="en-US" sz="1200" dirty="0" smtClean="0">
                          <a:solidFill>
                            <a:srgbClr val="FF0000"/>
                          </a:solidFill>
                        </a:rPr>
                        <a:t>max. </a:t>
                      </a:r>
                      <a:r>
                        <a:rPr lang="lt-LT" sz="1200" dirty="0" smtClean="0">
                          <a:solidFill>
                            <a:srgbClr val="FF0000"/>
                          </a:solidFill>
                        </a:rPr>
                        <a:t>20 balų</a:t>
                      </a:r>
                      <a:r>
                        <a:rPr lang="en-US" sz="1200" dirty="0" smtClean="0">
                          <a:solidFill>
                            <a:srgbClr val="FF0000"/>
                          </a:solidFill>
                        </a:rPr>
                        <a:t> max.</a:t>
                      </a:r>
                      <a:endParaRPr lang="lt-LT" sz="1200" dirty="0">
                        <a:solidFill>
                          <a:srgbClr val="FF0000"/>
                        </a:solidFill>
                      </a:endParaRPr>
                    </a:p>
                  </a:txBody>
                  <a:tcPr/>
                </a:tc>
                <a:extLst>
                  <a:ext uri="{0D108BD9-81ED-4DB2-BD59-A6C34878D82A}">
                    <a16:rowId xmlns:a16="http://schemas.microsoft.com/office/drawing/2014/main" val="2987571950"/>
                  </a:ext>
                </a:extLst>
              </a:tr>
              <a:tr h="792530">
                <a:tc vMerge="1">
                  <a:txBody>
                    <a:bodyPr/>
                    <a:lstStyle/>
                    <a:p>
                      <a:endParaRPr lang="lt-LT" dirty="0"/>
                    </a:p>
                  </a:txBody>
                  <a:tcPr/>
                </a:tc>
                <a:tc>
                  <a:txBody>
                    <a:bodyPr/>
                    <a:lstStyle/>
                    <a:p>
                      <a:endParaRPr lang="lt-LT" sz="1200" dirty="0">
                        <a:solidFill>
                          <a:schemeClr val="tx1"/>
                        </a:solidFill>
                      </a:endParaRPr>
                    </a:p>
                  </a:txBody>
                  <a:tcPr/>
                </a:tc>
                <a:tc>
                  <a:txBody>
                    <a:bodyPr/>
                    <a:lstStyle/>
                    <a:p>
                      <a:r>
                        <a:rPr lang="en-US" sz="1200" dirty="0" smtClean="0">
                          <a:solidFill>
                            <a:schemeClr val="tx1"/>
                          </a:solidFill>
                        </a:rPr>
                        <a:t>-</a:t>
                      </a:r>
                      <a:r>
                        <a:rPr lang="en-US" sz="1200" baseline="0" dirty="0" smtClean="0">
                          <a:solidFill>
                            <a:srgbClr val="FF0000"/>
                          </a:solidFill>
                        </a:rPr>
                        <a:t> </a:t>
                      </a:r>
                      <a:r>
                        <a:rPr lang="lt-LT" sz="1200" dirty="0" smtClean="0">
                          <a:solidFill>
                            <a:schemeClr val="tx1"/>
                          </a:solidFill>
                        </a:rPr>
                        <a:t>1 MTEP veiklos produktas – 5 balai; 2 MTEP veiklos produktai – 10 balų; 3 ir daugiau MTEP veiklos produktų </a:t>
                      </a:r>
                      <a:r>
                        <a:rPr lang="lt-LT" sz="1200" dirty="0" smtClean="0">
                          <a:solidFill>
                            <a:srgbClr val="FF0000"/>
                          </a:solidFill>
                        </a:rPr>
                        <a:t>– 15 balų</a:t>
                      </a:r>
                      <a:r>
                        <a:rPr lang="en-US" sz="1200" dirty="0" smtClean="0">
                          <a:solidFill>
                            <a:srgbClr val="FF0000"/>
                          </a:solidFill>
                        </a:rPr>
                        <a:t> max</a:t>
                      </a:r>
                      <a:r>
                        <a:rPr lang="lt-LT" sz="1200" dirty="0" smtClean="0">
                          <a:solidFill>
                            <a:srgbClr val="FF0000"/>
                          </a:solidFill>
                        </a:rPr>
                        <a:t>.</a:t>
                      </a:r>
                      <a:endParaRPr lang="lt-LT" sz="1200" dirty="0">
                        <a:solidFill>
                          <a:srgbClr val="FF0000"/>
                        </a:solidFill>
                      </a:endParaRPr>
                    </a:p>
                  </a:txBody>
                  <a:tcPr/>
                </a:tc>
                <a:extLst>
                  <a:ext uri="{0D108BD9-81ED-4DB2-BD59-A6C34878D82A}">
                    <a16:rowId xmlns:a16="http://schemas.microsoft.com/office/drawing/2014/main" val="3103972882"/>
                  </a:ext>
                </a:extLst>
              </a:tr>
              <a:tr h="1849237">
                <a:tc vMerge="1">
                  <a:txBody>
                    <a:bodyPr/>
                    <a:lstStyle/>
                    <a:p>
                      <a:endParaRPr lang="lt-LT" dirty="0"/>
                    </a:p>
                  </a:txBody>
                  <a:tcPr/>
                </a:tc>
                <a:tc>
                  <a:txBody>
                    <a:bodyPr/>
                    <a:lstStyle/>
                    <a:p>
                      <a:r>
                        <a:rPr lang="en-US" sz="1200" b="0" dirty="0" smtClean="0">
                          <a:solidFill>
                            <a:schemeClr val="tx1"/>
                          </a:solidFill>
                        </a:rPr>
                        <a:t>2) </a:t>
                      </a:r>
                      <a:r>
                        <a:rPr lang="lt-LT" sz="1200" b="0" dirty="0" smtClean="0">
                          <a:solidFill>
                            <a:schemeClr val="tx1"/>
                          </a:solidFill>
                        </a:rPr>
                        <a:t>yra pasirašęs sutartį su ūkio subjektu dėl MTEP veiklos rezultato, kurį planuojama sukurti projekto įgyvendinimo metu, panaudojimo</a:t>
                      </a:r>
                      <a:r>
                        <a:rPr lang="en-US" sz="1200" b="0" dirty="0" smtClean="0">
                          <a:solidFill>
                            <a:schemeClr val="tx1"/>
                          </a:solidFill>
                        </a:rPr>
                        <a:t>.</a:t>
                      </a:r>
                      <a:r>
                        <a:rPr lang="lt-LT" sz="1200" b="0" dirty="0" smtClean="0">
                          <a:solidFill>
                            <a:schemeClr val="tx1"/>
                          </a:solidFill>
                        </a:rPr>
                        <a:t> </a:t>
                      </a:r>
                      <a:r>
                        <a:rPr lang="en-US" sz="1200" b="0" dirty="0" smtClean="0">
                          <a:solidFill>
                            <a:schemeClr val="tx1"/>
                          </a:solidFill>
                        </a:rPr>
                        <a:t>(</a:t>
                      </a:r>
                      <a:r>
                        <a:rPr lang="lt-LT" sz="1200" b="0" dirty="0" smtClean="0">
                          <a:solidFill>
                            <a:srgbClr val="FF0000"/>
                          </a:solidFill>
                        </a:rPr>
                        <a:t>Įgyvendinančioji institucija vertindama šį aspektą įvertina atitikimą 2014 m. birželio 17 d. Komisijos reglamento (ES) Nr. 651/2014, kuriuo tam tikrų kategorijų pagalba skelbiama suderinama su vidaus rinka taikant Sutarties 107 ir 108 straipsnius (OL 2014 L 187, p. 1-78) ir 2014 m. birželio 27 d. Europos Komisijos komunikato Nr. 2014/C 198/01 „Valstybės pagalbos moksliniams tyrimams, technologinei plėtrai ir inovacijoms sistema“ nuostatoms</a:t>
                      </a:r>
                      <a:r>
                        <a:rPr lang="en-US" sz="1200" b="0" dirty="0" smtClean="0">
                          <a:solidFill>
                            <a:srgbClr val="FF0000"/>
                          </a:solidFill>
                        </a:rPr>
                        <a:t>).</a:t>
                      </a:r>
                    </a:p>
                    <a:p>
                      <a:r>
                        <a:rPr lang="en-US" sz="1200" b="0" dirty="0" smtClean="0">
                          <a:solidFill>
                            <a:srgbClr val="FF0000"/>
                          </a:solidFill>
                        </a:rPr>
                        <a:t>SUTARTIS </a:t>
                      </a:r>
                      <a:r>
                        <a:rPr lang="lt-LT" sz="1200" b="0" dirty="0" smtClean="0">
                          <a:solidFill>
                            <a:srgbClr val="FF0000"/>
                          </a:solidFill>
                        </a:rPr>
                        <a:t>pagal</a:t>
                      </a:r>
                      <a:r>
                        <a:rPr lang="lt-LT" sz="1200" b="0" baseline="0" dirty="0" smtClean="0">
                          <a:solidFill>
                            <a:srgbClr val="FF0000"/>
                          </a:solidFill>
                        </a:rPr>
                        <a:t> CK nuostatas</a:t>
                      </a:r>
                      <a:endParaRPr lang="lt-LT" sz="1200" b="0" dirty="0">
                        <a:solidFill>
                          <a:srgbClr val="FF0000"/>
                        </a:solidFill>
                      </a:endParaRPr>
                    </a:p>
                  </a:txBody>
                  <a:tcPr/>
                </a:tc>
                <a:tc>
                  <a:txBody>
                    <a:bodyPr/>
                    <a:lstStyle/>
                    <a:p>
                      <a:r>
                        <a:rPr lang="lt-LT" sz="1200" dirty="0" smtClean="0">
                          <a:solidFill>
                            <a:schemeClr val="tx1"/>
                          </a:solidFill>
                        </a:rPr>
                        <a:t>už 1 sutartį skiriami 5 balai, už 2 ir daugiau – </a:t>
                      </a:r>
                      <a:r>
                        <a:rPr lang="lt-LT" sz="1200" dirty="0" smtClean="0">
                          <a:solidFill>
                            <a:srgbClr val="FF0000"/>
                          </a:solidFill>
                        </a:rPr>
                        <a:t>10 balų</a:t>
                      </a:r>
                      <a:r>
                        <a:rPr lang="en-US" sz="1200" dirty="0" smtClean="0">
                          <a:solidFill>
                            <a:srgbClr val="FF0000"/>
                          </a:solidFill>
                        </a:rPr>
                        <a:t> max.</a:t>
                      </a:r>
                      <a:endParaRPr lang="lt-LT" sz="1200" dirty="0">
                        <a:solidFill>
                          <a:srgbClr val="FF0000"/>
                        </a:solidFill>
                      </a:endParaRPr>
                    </a:p>
                  </a:txBody>
                  <a:tcPr/>
                </a:tc>
                <a:extLst>
                  <a:ext uri="{0D108BD9-81ED-4DB2-BD59-A6C34878D82A}">
                    <a16:rowId xmlns:a16="http://schemas.microsoft.com/office/drawing/2014/main" val="2029903815"/>
                  </a:ext>
                </a:extLst>
              </a:tr>
            </a:tbl>
          </a:graphicData>
        </a:graphic>
      </p:graphicFrame>
      <p:sp>
        <p:nvSpPr>
          <p:cNvPr id="5" name="Rectangle 4"/>
          <p:cNvSpPr/>
          <p:nvPr/>
        </p:nvSpPr>
        <p:spPr>
          <a:xfrm>
            <a:off x="152400" y="127819"/>
            <a:ext cx="8763000" cy="41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rgbClr val="C00000"/>
                </a:solidFill>
              </a:rPr>
              <a:t>Dėmesio – vertinama pagal </a:t>
            </a:r>
            <a:r>
              <a:rPr lang="en-US" sz="1600" b="1" dirty="0" smtClean="0">
                <a:solidFill>
                  <a:srgbClr val="C00000"/>
                </a:solidFill>
              </a:rPr>
              <a:t>2014-04-30 </a:t>
            </a:r>
            <a:r>
              <a:rPr lang="en-US" sz="1600" b="1" dirty="0" err="1" smtClean="0">
                <a:solidFill>
                  <a:srgbClr val="C00000"/>
                </a:solidFill>
              </a:rPr>
              <a:t>nutarimu</a:t>
            </a:r>
            <a:r>
              <a:rPr lang="en-US" sz="1600" b="1" dirty="0" smtClean="0">
                <a:solidFill>
                  <a:srgbClr val="C00000"/>
                </a:solidFill>
              </a:rPr>
              <a:t> </a:t>
            </a:r>
            <a:r>
              <a:rPr lang="lt-LT" sz="1600" b="1" dirty="0" smtClean="0">
                <a:solidFill>
                  <a:srgbClr val="C00000"/>
                </a:solidFill>
              </a:rPr>
              <a:t>Nr. </a:t>
            </a:r>
            <a:r>
              <a:rPr lang="en-US" sz="1600" b="1" dirty="0" smtClean="0">
                <a:solidFill>
                  <a:srgbClr val="C00000"/>
                </a:solidFill>
              </a:rPr>
              <a:t>411 </a:t>
            </a:r>
            <a:r>
              <a:rPr lang="en-US" sz="1600" b="1" dirty="0" err="1" smtClean="0">
                <a:solidFill>
                  <a:srgbClr val="C00000"/>
                </a:solidFill>
              </a:rPr>
              <a:t>patvirtint</a:t>
            </a:r>
            <a:r>
              <a:rPr lang="lt-LT" sz="1600" b="1" dirty="0" smtClean="0">
                <a:solidFill>
                  <a:srgbClr val="C00000"/>
                </a:solidFill>
              </a:rPr>
              <a:t>ą Sumaniosios specializacijos</a:t>
            </a:r>
            <a:r>
              <a:rPr lang="en-US" sz="1600" b="1" dirty="0" smtClean="0">
                <a:solidFill>
                  <a:srgbClr val="C00000"/>
                </a:solidFill>
              </a:rPr>
              <a:t> program</a:t>
            </a:r>
            <a:r>
              <a:rPr lang="lt-LT" sz="1600" b="1" dirty="0" smtClean="0">
                <a:solidFill>
                  <a:srgbClr val="C00000"/>
                </a:solidFill>
              </a:rPr>
              <a:t>ą, galiojusią kvietimo paskelbimo metu </a:t>
            </a:r>
            <a:endParaRPr lang="lt-LT" sz="1600" b="1" dirty="0">
              <a:solidFill>
                <a:srgbClr val="C00000"/>
              </a:solidFill>
            </a:endParaRPr>
          </a:p>
        </p:txBody>
      </p:sp>
    </p:spTree>
    <p:extLst>
      <p:ext uri="{BB962C8B-B14F-4D97-AF65-F5344CB8AC3E}">
        <p14:creationId xmlns:p14="http://schemas.microsoft.com/office/powerpoint/2010/main" val="393097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152400"/>
            <a:ext cx="8348663"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2400" b="1" dirty="0" smtClean="0">
                <a:solidFill>
                  <a:schemeClr val="accent6">
                    <a:lumMod val="50000"/>
                  </a:schemeClr>
                </a:solidFill>
              </a:rPr>
              <a:t>Projektų naudos ir kokybės vertinimas (prioritetiniai projektų atrankos kriterijai</a:t>
            </a:r>
            <a:r>
              <a:rPr lang="en-US" sz="2400" b="1" dirty="0" smtClean="0">
                <a:solidFill>
                  <a:schemeClr val="accent6">
                    <a:lumMod val="50000"/>
                  </a:schemeClr>
                </a:solidFill>
              </a:rPr>
              <a:t>) (I</a:t>
            </a:r>
            <a:r>
              <a:rPr lang="lt-LT" sz="2400" b="1" dirty="0" smtClean="0">
                <a:solidFill>
                  <a:schemeClr val="accent6">
                    <a:lumMod val="50000"/>
                  </a:schemeClr>
                </a:solidFill>
              </a:rPr>
              <a:t>V</a:t>
            </a:r>
            <a:r>
              <a:rPr lang="en-US" sz="2400" b="1" dirty="0" smtClean="0">
                <a:solidFill>
                  <a:schemeClr val="accent6">
                    <a:lumMod val="50000"/>
                  </a:schemeClr>
                </a:solidFill>
              </a:rPr>
              <a:t>)</a:t>
            </a:r>
            <a:endParaRPr lang="lt-LT" sz="2400" b="1" dirty="0">
              <a:solidFill>
                <a:schemeClr val="accent6">
                  <a:lumMod val="50000"/>
                </a:schemeClr>
              </a:solidFill>
            </a:endParaRPr>
          </a:p>
        </p:txBody>
      </p:sp>
      <p:sp>
        <p:nvSpPr>
          <p:cNvPr id="3" name="Rectangle 2"/>
          <p:cNvSpPr/>
          <p:nvPr/>
        </p:nvSpPr>
        <p:spPr>
          <a:xfrm>
            <a:off x="533400" y="1002090"/>
            <a:ext cx="6324600" cy="2585323"/>
          </a:xfrm>
          <a:prstGeom prst="rect">
            <a:avLst/>
          </a:prstGeom>
        </p:spPr>
        <p:txBody>
          <a:bodyPr wrap="square">
            <a:spAutoFit/>
          </a:bodyPr>
          <a:lstStyle/>
          <a:p>
            <a:r>
              <a:rPr lang="lt-LT" dirty="0">
                <a:solidFill>
                  <a:srgbClr val="000000"/>
                </a:solidFill>
                <a:latin typeface="Times New Roman" panose="02020603050405020304" pitchFamily="18" charset="0"/>
                <a:ea typeface="Times New Roman" panose="02020603050405020304" pitchFamily="18" charset="0"/>
              </a:rPr>
              <a:t>V</a:t>
            </a:r>
            <a:r>
              <a:rPr lang="lt-LT" dirty="0" smtClean="0">
                <a:solidFill>
                  <a:srgbClr val="000000"/>
                </a:solidFill>
                <a:latin typeface="Times New Roman" panose="02020603050405020304" pitchFamily="18" charset="0"/>
                <a:ea typeface="Times New Roman" panose="02020603050405020304" pitchFamily="18" charset="0"/>
              </a:rPr>
              <a:t>iešai </a:t>
            </a:r>
            <a:r>
              <a:rPr lang="lt-LT" dirty="0">
                <a:solidFill>
                  <a:srgbClr val="000000"/>
                </a:solidFill>
                <a:latin typeface="Times New Roman" panose="02020603050405020304" pitchFamily="18" charset="0"/>
                <a:ea typeface="Times New Roman" panose="02020603050405020304" pitchFamily="18" charset="0"/>
              </a:rPr>
              <a:t>prieinama Lietuvos mokslo tarybos prieiga, kurioje pateikiami vertinimo rezultatai (https://mokslas.lmt.lt/institucijos/) </a:t>
            </a:r>
            <a:endParaRPr lang="lt-LT" dirty="0" smtClean="0">
              <a:solidFill>
                <a:srgbClr val="000000"/>
              </a:solidFill>
              <a:latin typeface="Times New Roman" panose="02020603050405020304" pitchFamily="18" charset="0"/>
              <a:ea typeface="Times New Roman" panose="02020603050405020304" pitchFamily="18" charset="0"/>
            </a:endParaRPr>
          </a:p>
          <a:p>
            <a:r>
              <a:rPr lang="lt-LT" b="1" dirty="0">
                <a:solidFill>
                  <a:srgbClr val="7030A0"/>
                </a:solidFill>
                <a:latin typeface="Times New Roman" panose="02020603050405020304" pitchFamily="18" charset="0"/>
                <a:ea typeface="Times New Roman" panose="02020603050405020304" pitchFamily="18" charset="0"/>
              </a:rPr>
              <a:t>https://www.lmt.lt/lt/mokslo-meno-veiklos-rezultatu-vertinimas/kasmetinis-mokslo-meno-veiklos-vertinimas/2017-m./2889</a:t>
            </a:r>
          </a:p>
          <a:p>
            <a:r>
              <a:rPr lang="lt-LT" dirty="0" smtClean="0">
                <a:solidFill>
                  <a:srgbClr val="000000"/>
                </a:solidFill>
                <a:latin typeface="Times New Roman" panose="02020603050405020304" pitchFamily="18" charset="0"/>
                <a:ea typeface="Times New Roman" panose="02020603050405020304" pitchFamily="18" charset="0"/>
              </a:rPr>
              <a:t>patikrina</a:t>
            </a:r>
            <a:r>
              <a:rPr lang="lt-LT" dirty="0">
                <a:solidFill>
                  <a:srgbClr val="000000"/>
                </a:solidFill>
                <a:latin typeface="Times New Roman" panose="02020603050405020304" pitchFamily="18" charset="0"/>
                <a:ea typeface="Times New Roman" panose="02020603050405020304" pitchFamily="18" charset="0"/>
              </a:rPr>
              <a:t>, ar pareiškėjo ir </a:t>
            </a:r>
            <a:r>
              <a:rPr lang="lt-LT" dirty="0" smtClean="0">
                <a:solidFill>
                  <a:srgbClr val="000000"/>
                </a:solidFill>
                <a:latin typeface="Times New Roman" panose="02020603050405020304" pitchFamily="18" charset="0"/>
                <a:ea typeface="Times New Roman" panose="02020603050405020304" pitchFamily="18" charset="0"/>
              </a:rPr>
              <a:t>partnerio...autorių</a:t>
            </a:r>
            <a:r>
              <a:rPr lang="lt-LT" dirty="0">
                <a:solidFill>
                  <a:srgbClr val="000000"/>
                </a:solidFill>
                <a:latin typeface="Times New Roman" panose="02020603050405020304" pitchFamily="18" charset="0"/>
                <a:ea typeface="Times New Roman" panose="02020603050405020304" pitchFamily="18" charset="0"/>
              </a:rPr>
              <a:t>, kurie vykdys projekto veiklas, vertinimui pateikti mokslo (meno) darbai atitinka Sumanios specializacijos programos prioritetą, kurį planuojama plėtoti įgyvendinant projektą.</a:t>
            </a:r>
            <a:endParaRPr lang="lt-LT" dirty="0"/>
          </a:p>
        </p:txBody>
      </p:sp>
      <p:cxnSp>
        <p:nvCxnSpPr>
          <p:cNvPr id="6" name="Straight Connector 5"/>
          <p:cNvCxnSpPr/>
          <p:nvPr/>
        </p:nvCxnSpPr>
        <p:spPr>
          <a:xfrm>
            <a:off x="3581400" y="1382661"/>
            <a:ext cx="3276600" cy="228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33337" y="3934738"/>
            <a:ext cx="8763000" cy="41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rgbClr val="C00000"/>
                </a:solidFill>
              </a:rPr>
              <a:t>Dėmesio – vertinama pagal </a:t>
            </a:r>
            <a:r>
              <a:rPr lang="en-US" sz="1600" b="1" dirty="0" smtClean="0">
                <a:solidFill>
                  <a:srgbClr val="C00000"/>
                </a:solidFill>
              </a:rPr>
              <a:t>2014-04-30 </a:t>
            </a:r>
            <a:r>
              <a:rPr lang="en-US" sz="1600" b="1" dirty="0" err="1" smtClean="0">
                <a:solidFill>
                  <a:srgbClr val="C00000"/>
                </a:solidFill>
              </a:rPr>
              <a:t>nutarimu</a:t>
            </a:r>
            <a:r>
              <a:rPr lang="en-US" sz="1600" b="1" dirty="0" smtClean="0">
                <a:solidFill>
                  <a:srgbClr val="C00000"/>
                </a:solidFill>
              </a:rPr>
              <a:t> </a:t>
            </a:r>
            <a:r>
              <a:rPr lang="lt-LT" sz="1600" b="1" dirty="0" smtClean="0">
                <a:solidFill>
                  <a:srgbClr val="C00000"/>
                </a:solidFill>
              </a:rPr>
              <a:t>Nr. </a:t>
            </a:r>
            <a:r>
              <a:rPr lang="en-US" sz="1600" b="1" dirty="0" smtClean="0">
                <a:solidFill>
                  <a:srgbClr val="C00000"/>
                </a:solidFill>
              </a:rPr>
              <a:t>411 </a:t>
            </a:r>
            <a:r>
              <a:rPr lang="en-US" sz="1600" b="1" dirty="0" err="1" smtClean="0">
                <a:solidFill>
                  <a:srgbClr val="C00000"/>
                </a:solidFill>
              </a:rPr>
              <a:t>patvirtint</a:t>
            </a:r>
            <a:r>
              <a:rPr lang="lt-LT" sz="1600" b="1" dirty="0" smtClean="0">
                <a:solidFill>
                  <a:srgbClr val="C00000"/>
                </a:solidFill>
              </a:rPr>
              <a:t>ą</a:t>
            </a:r>
            <a:r>
              <a:rPr lang="en-US" sz="1600" b="1" dirty="0" smtClean="0">
                <a:solidFill>
                  <a:srgbClr val="C00000"/>
                </a:solidFill>
              </a:rPr>
              <a:t> </a:t>
            </a:r>
            <a:r>
              <a:rPr lang="lt-LT" sz="1600" b="1" dirty="0">
                <a:solidFill>
                  <a:srgbClr val="C00000"/>
                </a:solidFill>
              </a:rPr>
              <a:t>Sumaniosios specializacijos</a:t>
            </a:r>
            <a:r>
              <a:rPr lang="en-US" sz="1600" b="1" dirty="0">
                <a:solidFill>
                  <a:srgbClr val="C00000"/>
                </a:solidFill>
              </a:rPr>
              <a:t> program</a:t>
            </a:r>
            <a:r>
              <a:rPr lang="lt-LT" sz="1600" b="1" dirty="0" smtClean="0">
                <a:solidFill>
                  <a:srgbClr val="C00000"/>
                </a:solidFill>
              </a:rPr>
              <a:t>ą, galiojusią kvietimo paskelbimo metu </a:t>
            </a:r>
            <a:endParaRPr lang="lt-LT" sz="1600" b="1" dirty="0">
              <a:solidFill>
                <a:srgbClr val="C00000"/>
              </a:solidFill>
            </a:endParaRPr>
          </a:p>
        </p:txBody>
      </p:sp>
    </p:spTree>
    <p:extLst>
      <p:ext uri="{BB962C8B-B14F-4D97-AF65-F5344CB8AC3E}">
        <p14:creationId xmlns:p14="http://schemas.microsoft.com/office/powerpoint/2010/main" val="3739118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152400"/>
            <a:ext cx="8348663"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2400" b="1" dirty="0" smtClean="0">
                <a:solidFill>
                  <a:schemeClr val="accent6">
                    <a:lumMod val="50000"/>
                  </a:schemeClr>
                </a:solidFill>
              </a:rPr>
              <a:t>Projektų naudos ir kokybės vertinimas (prioritetiniai projektų atrankos kriterijai</a:t>
            </a:r>
            <a:r>
              <a:rPr lang="en-US" sz="2400" b="1" dirty="0" smtClean="0">
                <a:solidFill>
                  <a:schemeClr val="accent6">
                    <a:lumMod val="50000"/>
                  </a:schemeClr>
                </a:solidFill>
              </a:rPr>
              <a:t>) (</a:t>
            </a:r>
            <a:r>
              <a:rPr lang="lt-LT" sz="2400" b="1" dirty="0" smtClean="0">
                <a:solidFill>
                  <a:schemeClr val="accent6">
                    <a:lumMod val="50000"/>
                  </a:schemeClr>
                </a:solidFill>
              </a:rPr>
              <a:t>V</a:t>
            </a:r>
            <a:r>
              <a:rPr lang="en-US" sz="2400" b="1" dirty="0" smtClean="0">
                <a:solidFill>
                  <a:schemeClr val="accent6">
                    <a:lumMod val="50000"/>
                  </a:schemeClr>
                </a:solidFill>
              </a:rPr>
              <a:t>)</a:t>
            </a:r>
            <a:endParaRPr lang="lt-LT" sz="2400" b="1" dirty="0">
              <a:solidFill>
                <a:schemeClr val="accent6">
                  <a:lumMod val="50000"/>
                </a:schemeClr>
              </a:solidFill>
            </a:endParaRPr>
          </a:p>
        </p:txBody>
      </p:sp>
      <p:pic>
        <p:nvPicPr>
          <p:cNvPr id="3" name="Picture 2"/>
          <p:cNvPicPr>
            <a:picLocks noChangeAspect="1"/>
          </p:cNvPicPr>
          <p:nvPr/>
        </p:nvPicPr>
        <p:blipFill>
          <a:blip r:embed="rId2"/>
          <a:stretch>
            <a:fillRect/>
          </a:stretch>
        </p:blipFill>
        <p:spPr>
          <a:xfrm>
            <a:off x="533400" y="971550"/>
            <a:ext cx="8001000" cy="3733800"/>
          </a:xfrm>
          <a:prstGeom prst="rect">
            <a:avLst/>
          </a:prstGeom>
        </p:spPr>
      </p:pic>
      <p:sp>
        <p:nvSpPr>
          <p:cNvPr id="5" name="Rectangle 4"/>
          <p:cNvSpPr/>
          <p:nvPr/>
        </p:nvSpPr>
        <p:spPr>
          <a:xfrm>
            <a:off x="173831" y="4499960"/>
            <a:ext cx="8763000" cy="41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smtClean="0">
                <a:solidFill>
                  <a:srgbClr val="C00000"/>
                </a:solidFill>
              </a:rPr>
              <a:t>Dėmesio – vertinama pagal </a:t>
            </a:r>
            <a:r>
              <a:rPr lang="en-US" sz="1600" b="1" dirty="0" smtClean="0">
                <a:solidFill>
                  <a:srgbClr val="C00000"/>
                </a:solidFill>
              </a:rPr>
              <a:t>2014-04-30 </a:t>
            </a:r>
            <a:r>
              <a:rPr lang="en-US" sz="1600" b="1" dirty="0" err="1" smtClean="0">
                <a:solidFill>
                  <a:srgbClr val="C00000"/>
                </a:solidFill>
              </a:rPr>
              <a:t>nutarimu</a:t>
            </a:r>
            <a:r>
              <a:rPr lang="en-US" sz="1600" b="1" dirty="0" smtClean="0">
                <a:solidFill>
                  <a:srgbClr val="C00000"/>
                </a:solidFill>
              </a:rPr>
              <a:t> </a:t>
            </a:r>
            <a:r>
              <a:rPr lang="lt-LT" sz="1600" b="1" dirty="0" smtClean="0">
                <a:solidFill>
                  <a:srgbClr val="C00000"/>
                </a:solidFill>
              </a:rPr>
              <a:t>Nr. </a:t>
            </a:r>
            <a:r>
              <a:rPr lang="en-US" sz="1600" b="1" dirty="0" smtClean="0">
                <a:solidFill>
                  <a:srgbClr val="C00000"/>
                </a:solidFill>
              </a:rPr>
              <a:t>411 </a:t>
            </a:r>
            <a:r>
              <a:rPr lang="en-US" sz="1600" b="1" dirty="0" err="1" smtClean="0">
                <a:solidFill>
                  <a:srgbClr val="C00000"/>
                </a:solidFill>
              </a:rPr>
              <a:t>patvirtint</a:t>
            </a:r>
            <a:r>
              <a:rPr lang="lt-LT" sz="1600" b="1" dirty="0" smtClean="0">
                <a:solidFill>
                  <a:srgbClr val="C00000"/>
                </a:solidFill>
              </a:rPr>
              <a:t>ą</a:t>
            </a:r>
            <a:r>
              <a:rPr lang="en-US" sz="1600" b="1" dirty="0" smtClean="0">
                <a:solidFill>
                  <a:srgbClr val="C00000"/>
                </a:solidFill>
              </a:rPr>
              <a:t> </a:t>
            </a:r>
            <a:r>
              <a:rPr lang="lt-LT" sz="1600" b="1" dirty="0">
                <a:solidFill>
                  <a:srgbClr val="C00000"/>
                </a:solidFill>
              </a:rPr>
              <a:t>Sumaniosios specializacijos</a:t>
            </a:r>
            <a:r>
              <a:rPr lang="en-US" sz="1600" b="1" dirty="0">
                <a:solidFill>
                  <a:srgbClr val="C00000"/>
                </a:solidFill>
              </a:rPr>
              <a:t> program</a:t>
            </a:r>
            <a:r>
              <a:rPr lang="lt-LT" sz="1600" b="1" dirty="0" smtClean="0">
                <a:solidFill>
                  <a:srgbClr val="C00000"/>
                </a:solidFill>
              </a:rPr>
              <a:t>ą, galiojusią kvietimo paskelbimo metu </a:t>
            </a:r>
            <a:endParaRPr lang="lt-LT" sz="1600" b="1" dirty="0">
              <a:solidFill>
                <a:srgbClr val="C00000"/>
              </a:solidFill>
            </a:endParaRPr>
          </a:p>
        </p:txBody>
      </p:sp>
    </p:spTree>
    <p:extLst>
      <p:ext uri="{BB962C8B-B14F-4D97-AF65-F5344CB8AC3E}">
        <p14:creationId xmlns:p14="http://schemas.microsoft.com/office/powerpoint/2010/main" val="420460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152400"/>
            <a:ext cx="8348663"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2400" b="1" dirty="0" smtClean="0">
                <a:solidFill>
                  <a:schemeClr val="accent6">
                    <a:lumMod val="50000"/>
                  </a:schemeClr>
                </a:solidFill>
              </a:rPr>
              <a:t>Projektų naudos ir kokybės vertinimas (prioritetiniai projektų atrankos kriterijai</a:t>
            </a:r>
            <a:r>
              <a:rPr lang="en-US" sz="2400" b="1" dirty="0" smtClean="0">
                <a:solidFill>
                  <a:schemeClr val="accent6">
                    <a:lumMod val="50000"/>
                  </a:schemeClr>
                </a:solidFill>
              </a:rPr>
              <a:t>) (</a:t>
            </a:r>
            <a:r>
              <a:rPr lang="lt-LT" sz="2400" b="1" dirty="0" smtClean="0">
                <a:solidFill>
                  <a:schemeClr val="accent6">
                    <a:lumMod val="50000"/>
                  </a:schemeClr>
                </a:solidFill>
              </a:rPr>
              <a:t>VI</a:t>
            </a:r>
            <a:r>
              <a:rPr lang="en-US" sz="2400" b="1" dirty="0" smtClean="0">
                <a:solidFill>
                  <a:schemeClr val="accent6">
                    <a:lumMod val="50000"/>
                  </a:schemeClr>
                </a:solidFill>
              </a:rPr>
              <a:t>)</a:t>
            </a:r>
            <a:endParaRPr lang="lt-LT" sz="2400" b="1"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533400" y="1123950"/>
            <a:ext cx="8610600" cy="3667125"/>
          </a:xfrm>
          <a:prstGeom prst="rect">
            <a:avLst/>
          </a:prstGeom>
        </p:spPr>
      </p:pic>
    </p:spTree>
    <p:extLst>
      <p:ext uri="{BB962C8B-B14F-4D97-AF65-F5344CB8AC3E}">
        <p14:creationId xmlns:p14="http://schemas.microsoft.com/office/powerpoint/2010/main" val="3676100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152400"/>
            <a:ext cx="8348663"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2400" b="1" dirty="0" smtClean="0">
                <a:solidFill>
                  <a:schemeClr val="accent6">
                    <a:lumMod val="50000"/>
                  </a:schemeClr>
                </a:solidFill>
              </a:rPr>
              <a:t>Projektų naudos ir kokybės vertinimas (prioritetiniai projektų atrankos kriterijai</a:t>
            </a:r>
            <a:r>
              <a:rPr lang="en-US" sz="2400" b="1" dirty="0" smtClean="0">
                <a:solidFill>
                  <a:schemeClr val="accent6">
                    <a:lumMod val="50000"/>
                  </a:schemeClr>
                </a:solidFill>
              </a:rPr>
              <a:t>) (</a:t>
            </a:r>
            <a:r>
              <a:rPr lang="lt-LT" sz="2400" b="1" dirty="0" smtClean="0">
                <a:solidFill>
                  <a:schemeClr val="accent6">
                    <a:lumMod val="50000"/>
                  </a:schemeClr>
                </a:solidFill>
              </a:rPr>
              <a:t>VII</a:t>
            </a:r>
            <a:r>
              <a:rPr lang="en-US" sz="2400" b="1" dirty="0" smtClean="0">
                <a:solidFill>
                  <a:schemeClr val="accent6">
                    <a:lumMod val="50000"/>
                  </a:schemeClr>
                </a:solidFill>
              </a:rPr>
              <a:t>)</a:t>
            </a:r>
            <a:endParaRPr lang="lt-LT" sz="2400" b="1" dirty="0">
              <a:solidFill>
                <a:schemeClr val="accent6">
                  <a:lumMod val="50000"/>
                </a:schemeClr>
              </a:solidFill>
            </a:endParaRPr>
          </a:p>
        </p:txBody>
      </p:sp>
      <p:sp>
        <p:nvSpPr>
          <p:cNvPr id="5" name="Rectangle 4"/>
          <p:cNvSpPr/>
          <p:nvPr/>
        </p:nvSpPr>
        <p:spPr>
          <a:xfrm>
            <a:off x="533400" y="1002090"/>
            <a:ext cx="7620000" cy="3385542"/>
          </a:xfrm>
          <a:prstGeom prst="rect">
            <a:avLst/>
          </a:prstGeom>
        </p:spPr>
        <p:txBody>
          <a:bodyPr wrap="square">
            <a:spAutoFit/>
          </a:bodyPr>
          <a:lstStyle/>
          <a:p>
            <a:pPr algn="ctr"/>
            <a:r>
              <a:rPr lang="lt-LT" dirty="0">
                <a:solidFill>
                  <a:srgbClr val="000000"/>
                </a:solidFill>
                <a:latin typeface="Times New Roman" panose="02020603050405020304" pitchFamily="18" charset="0"/>
                <a:ea typeface="Times New Roman" panose="02020603050405020304" pitchFamily="18" charset="0"/>
              </a:rPr>
              <a:t>Lietuvos mokslo ir studijų institucijų mokslinių tyrimų ir eksperimentinės plėtros bei meno veiklos vertinimo </a:t>
            </a:r>
            <a:r>
              <a:rPr lang="lt-LT" dirty="0" smtClean="0">
                <a:solidFill>
                  <a:srgbClr val="000000"/>
                </a:solidFill>
                <a:latin typeface="Times New Roman" panose="02020603050405020304" pitchFamily="18" charset="0"/>
                <a:ea typeface="Times New Roman" panose="02020603050405020304" pitchFamily="18" charset="0"/>
              </a:rPr>
              <a:t>gairės:</a:t>
            </a:r>
          </a:p>
          <a:p>
            <a:r>
              <a:rPr lang="lt-LT" sz="1600" dirty="0" smtClean="0">
                <a:solidFill>
                  <a:srgbClr val="000000"/>
                </a:solidFill>
                <a:latin typeface="Times New Roman" panose="02020603050405020304" pitchFamily="18" charset="0"/>
                <a:ea typeface="Times New Roman" panose="02020603050405020304" pitchFamily="18" charset="0"/>
              </a:rPr>
              <a:t>11 p.: </a:t>
            </a:r>
            <a:r>
              <a:rPr lang="lt-LT" sz="1600" dirty="0">
                <a:solidFill>
                  <a:srgbClr val="000000"/>
                </a:solidFill>
                <a:latin typeface="Times New Roman" panose="02020603050405020304" pitchFamily="18" charset="0"/>
                <a:ea typeface="Times New Roman" panose="02020603050405020304" pitchFamily="18" charset="0"/>
              </a:rPr>
              <a:t>Institucijos formaliajam vertinimui pateiktus mokslo (meno) darbus, kurie priskirti mokslo (meno) darbų rūšims ir mokslo (meno) kryptims (ne daugiau kaip trims, nurodant kiekvienai mokslo (meno) krypčiai skiriamą darbo dalį procentais), o NTMA, S, H ir CV komisijos vertina, ar Institucijos teisingai priskyrė mokslo (meno) darbus rūšims ir kryptims bei Institucijų </a:t>
            </a:r>
            <a:r>
              <a:rPr lang="lt-LT" sz="1600" dirty="0" err="1">
                <a:solidFill>
                  <a:srgbClr val="000000"/>
                </a:solidFill>
                <a:latin typeface="Times New Roman" panose="02020603050405020304" pitchFamily="18" charset="0"/>
                <a:ea typeface="Times New Roman" panose="02020603050405020304" pitchFamily="18" charset="0"/>
              </a:rPr>
              <a:t>priskyrimus</a:t>
            </a:r>
            <a:r>
              <a:rPr lang="lt-LT" sz="1600" dirty="0">
                <a:solidFill>
                  <a:srgbClr val="000000"/>
                </a:solidFill>
                <a:latin typeface="Times New Roman" panose="02020603050405020304" pitchFamily="18" charset="0"/>
                <a:ea typeface="Times New Roman" panose="02020603050405020304" pitchFamily="18" charset="0"/>
              </a:rPr>
              <a:t> gali argumentuotai keisti</a:t>
            </a:r>
            <a:r>
              <a:rPr lang="lt-LT" sz="1600" dirty="0" smtClean="0">
                <a:solidFill>
                  <a:srgbClr val="000000"/>
                </a:solidFill>
                <a:latin typeface="Times New Roman" panose="02020603050405020304" pitchFamily="18" charset="0"/>
                <a:ea typeface="Times New Roman" panose="02020603050405020304" pitchFamily="18" charset="0"/>
              </a:rPr>
              <a:t>.</a:t>
            </a:r>
          </a:p>
          <a:p>
            <a:endParaRPr lang="lt-LT" sz="1600" dirty="0">
              <a:solidFill>
                <a:srgbClr val="000000"/>
              </a:solidFill>
              <a:latin typeface="Times New Roman" panose="02020603050405020304" pitchFamily="18" charset="0"/>
              <a:ea typeface="Times New Roman" panose="02020603050405020304" pitchFamily="18" charset="0"/>
            </a:endParaRPr>
          </a:p>
          <a:p>
            <a:r>
              <a:rPr lang="lt-LT" sz="1600" dirty="0" smtClean="0">
                <a:solidFill>
                  <a:srgbClr val="000000"/>
                </a:solidFill>
                <a:latin typeface="Times New Roman" panose="02020603050405020304" pitchFamily="18" charset="0"/>
                <a:ea typeface="Times New Roman" panose="02020603050405020304" pitchFamily="18" charset="0"/>
              </a:rPr>
              <a:t>Atkreipti dėmesį, ar deklaruojamas darbas nėra skelbiamas keliuose sąrašuose, pvz. biomedicinos mokslų srities ir technologijos mokslų srities – tokiu atveju sąrašuose nurodyti taškai (</a:t>
            </a:r>
            <a:r>
              <a:rPr lang="lt-LT" sz="1600" i="1" dirty="0" smtClean="0">
                <a:solidFill>
                  <a:srgbClr val="000000"/>
                </a:solidFill>
                <a:latin typeface="Times New Roman" panose="02020603050405020304" pitchFamily="18" charset="0"/>
                <a:ea typeface="Times New Roman" panose="02020603050405020304" pitchFamily="18" charset="0"/>
              </a:rPr>
              <a:t>tik tos pačios institucijos</a:t>
            </a:r>
            <a:r>
              <a:rPr lang="lt-LT" sz="1600" dirty="0" smtClean="0">
                <a:solidFill>
                  <a:srgbClr val="000000"/>
                </a:solidFill>
                <a:latin typeface="Times New Roman" panose="02020603050405020304" pitchFamily="18" charset="0"/>
                <a:ea typeface="Times New Roman" panose="02020603050405020304" pitchFamily="18" charset="0"/>
              </a:rPr>
              <a:t>) sudedami.</a:t>
            </a:r>
          </a:p>
          <a:p>
            <a:endParaRPr lang="lt-LT" sz="1600" dirty="0" smtClean="0">
              <a:solidFill>
                <a:srgbClr val="000000"/>
              </a:solidFill>
              <a:latin typeface="Times New Roman" panose="02020603050405020304" pitchFamily="18" charset="0"/>
              <a:ea typeface="Times New Roman" panose="02020603050405020304" pitchFamily="18" charset="0"/>
            </a:endParaRPr>
          </a:p>
          <a:p>
            <a:endParaRPr lang="lt-LT" dirty="0"/>
          </a:p>
        </p:txBody>
      </p:sp>
    </p:spTree>
    <p:extLst>
      <p:ext uri="{BB962C8B-B14F-4D97-AF65-F5344CB8AC3E}">
        <p14:creationId xmlns:p14="http://schemas.microsoft.com/office/powerpoint/2010/main" val="235847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6"/>
          <p:cNvSpPr>
            <a:spLocks noGrp="1"/>
          </p:cNvSpPr>
          <p:nvPr>
            <p:ph type="title"/>
          </p:nvPr>
        </p:nvSpPr>
        <p:spPr>
          <a:xfrm>
            <a:off x="295275" y="55563"/>
            <a:ext cx="8229600" cy="547687"/>
          </a:xfrm>
        </p:spPr>
        <p:txBody>
          <a:bodyPr/>
          <a:lstStyle/>
          <a:p>
            <a:pPr algn="l">
              <a:defRPr/>
            </a:pPr>
            <a:r>
              <a:rPr lang="lt-LT" altLang="lt-LT" sz="3200" dirty="0">
                <a:solidFill>
                  <a:schemeClr val="tx1">
                    <a:lumMod val="50000"/>
                    <a:lumOff val="50000"/>
                  </a:schemeClr>
                </a:solidFill>
              </a:rPr>
              <a:t>Paraiškos</a:t>
            </a:r>
            <a:r>
              <a:rPr lang="lt-LT" altLang="lt-LT" sz="3200" dirty="0" smtClean="0">
                <a:solidFill>
                  <a:schemeClr val="accent1">
                    <a:lumMod val="75000"/>
                  </a:schemeClr>
                </a:solidFill>
              </a:rPr>
              <a:t> </a:t>
            </a:r>
            <a:r>
              <a:rPr lang="lt-LT" altLang="lt-LT" sz="3200" dirty="0">
                <a:solidFill>
                  <a:schemeClr val="tx1">
                    <a:lumMod val="50000"/>
                    <a:lumOff val="50000"/>
                  </a:schemeClr>
                </a:solidFill>
              </a:rPr>
              <a:t>vertinimo </a:t>
            </a:r>
            <a:r>
              <a:rPr lang="lt-LT" altLang="lt-LT" sz="3200" dirty="0" smtClean="0">
                <a:solidFill>
                  <a:schemeClr val="tx1">
                    <a:lumMod val="50000"/>
                    <a:lumOff val="50000"/>
                  </a:schemeClr>
                </a:solidFill>
              </a:rPr>
              <a:t>procesas ir sutartis</a:t>
            </a:r>
            <a:r>
              <a:rPr lang="lt-LT" altLang="lt-LT" sz="3200" dirty="0">
                <a:solidFill>
                  <a:schemeClr val="tx1">
                    <a:lumMod val="50000"/>
                    <a:lumOff val="50000"/>
                  </a:schemeClr>
                </a:solidFill>
              </a:rPr>
              <a:t/>
            </a:r>
            <a:br>
              <a:rPr lang="lt-LT" altLang="lt-LT" sz="3200" dirty="0">
                <a:solidFill>
                  <a:schemeClr val="tx1">
                    <a:lumMod val="50000"/>
                    <a:lumOff val="50000"/>
                  </a:schemeClr>
                </a:solidFill>
              </a:rPr>
            </a:br>
            <a:endParaRPr lang="lt-LT" altLang="lt-LT" sz="3200" dirty="0">
              <a:solidFill>
                <a:schemeClr val="tx1">
                  <a:lumMod val="50000"/>
                  <a:lumOff val="50000"/>
                </a:schemeClr>
              </a:solidFill>
            </a:endParaRPr>
          </a:p>
        </p:txBody>
      </p:sp>
      <p:graphicFrame>
        <p:nvGraphicFramePr>
          <p:cNvPr id="11" name="Diagram 10"/>
          <p:cNvGraphicFramePr/>
          <p:nvPr/>
        </p:nvGraphicFramePr>
        <p:xfrm>
          <a:off x="555625" y="791698"/>
          <a:ext cx="82296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a:spLocks noChangeArrowheads="1"/>
          </p:cNvSpPr>
          <p:nvPr/>
        </p:nvSpPr>
        <p:spPr bwMode="auto">
          <a:xfrm>
            <a:off x="555625" y="2571750"/>
            <a:ext cx="804862" cy="1938992"/>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None/>
            </a:pPr>
            <a:r>
              <a:rPr lang="lt-LT" altLang="lt-LT" sz="1000" dirty="0">
                <a:solidFill>
                  <a:srgbClr val="114B6C"/>
                </a:solidFill>
                <a:ea typeface="MS PGothic" panose="020B0600070205080204" pitchFamily="34" charset="-128"/>
              </a:rPr>
              <a:t>Pareiškėjas pateikia paraišką </a:t>
            </a:r>
            <a:r>
              <a:rPr lang="lt-LT" altLang="lt-LT" sz="1000" b="1" dirty="0" smtClean="0">
                <a:solidFill>
                  <a:srgbClr val="FF0000"/>
                </a:solidFill>
                <a:ea typeface="MS PGothic" panose="020B0600070205080204" pitchFamily="34" charset="-128"/>
              </a:rPr>
              <a:t>per DMS </a:t>
            </a:r>
            <a:r>
              <a:rPr lang="lt-LT" altLang="lt-LT" sz="1000" dirty="0" smtClean="0">
                <a:solidFill>
                  <a:srgbClr val="114B6C"/>
                </a:solidFill>
                <a:ea typeface="MS PGothic" panose="020B0600070205080204" pitchFamily="34" charset="-128"/>
              </a:rPr>
              <a:t>iki </a:t>
            </a:r>
            <a:r>
              <a:rPr lang="lt-LT" altLang="lt-LT" sz="1000" dirty="0">
                <a:solidFill>
                  <a:srgbClr val="114B6C"/>
                </a:solidFill>
                <a:ea typeface="MS PGothic" panose="020B0600070205080204" pitchFamily="34" charset="-128"/>
              </a:rPr>
              <a:t>kvietime nurodytos datos –</a:t>
            </a:r>
          </a:p>
          <a:p>
            <a:pPr>
              <a:buFont typeface="Wingdings" panose="05000000000000000000" pitchFamily="2" charset="2"/>
              <a:buNone/>
            </a:pPr>
            <a:r>
              <a:rPr lang="lt-LT" altLang="lt-LT" sz="1000" b="1" dirty="0" smtClean="0">
                <a:solidFill>
                  <a:srgbClr val="FF0000"/>
                </a:solidFill>
                <a:ea typeface="MS PGothic" panose="020B0600070205080204" pitchFamily="34" charset="-128"/>
              </a:rPr>
              <a:t>2019-10-14 (kodėl geriau pateikti iki 17 val.)</a:t>
            </a:r>
            <a:endParaRPr lang="lt-LT" altLang="lt-LT" sz="1000" dirty="0">
              <a:solidFill>
                <a:srgbClr val="646464"/>
              </a:solidFill>
              <a:ea typeface="MS PGothic" panose="020B0600070205080204" pitchFamily="34" charset="-128"/>
            </a:endParaRPr>
          </a:p>
        </p:txBody>
      </p:sp>
      <p:sp>
        <p:nvSpPr>
          <p:cNvPr id="47" name="Rectangle 46"/>
          <p:cNvSpPr/>
          <p:nvPr/>
        </p:nvSpPr>
        <p:spPr>
          <a:xfrm>
            <a:off x="395288" y="4652963"/>
            <a:ext cx="6364287" cy="195262"/>
          </a:xfrm>
          <a:prstGeom prst="rect">
            <a:avLst/>
          </a:prstGeom>
          <a:solidFill>
            <a:schemeClr val="tx1">
              <a:lumMod val="25000"/>
              <a:lumOff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lt-LT" sz="1400" b="1" dirty="0">
                <a:solidFill>
                  <a:srgbClr val="262626">
                    <a:lumMod val="75000"/>
                    <a:lumOff val="25000"/>
                  </a:srgbClr>
                </a:solidFill>
              </a:rPr>
              <a:t>90 dienų </a:t>
            </a:r>
            <a:endParaRPr lang="en-US" sz="1400" b="1" dirty="0">
              <a:solidFill>
                <a:srgbClr val="262626">
                  <a:lumMod val="75000"/>
                  <a:lumOff val="25000"/>
                </a:srgbClr>
              </a:solidFill>
            </a:endParaRPr>
          </a:p>
        </p:txBody>
      </p:sp>
      <p:sp>
        <p:nvSpPr>
          <p:cNvPr id="33" name="Rectangle 32"/>
          <p:cNvSpPr/>
          <p:nvPr/>
        </p:nvSpPr>
        <p:spPr>
          <a:xfrm>
            <a:off x="7010400" y="4652963"/>
            <a:ext cx="1774825" cy="195262"/>
          </a:xfrm>
          <a:prstGeom prst="rect">
            <a:avLst/>
          </a:prstGeom>
          <a:solidFill>
            <a:schemeClr val="tx1">
              <a:lumMod val="25000"/>
              <a:lumOff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lt-LT" sz="1400" b="1" dirty="0">
                <a:solidFill>
                  <a:srgbClr val="262626">
                    <a:lumMod val="75000"/>
                    <a:lumOff val="25000"/>
                  </a:srgbClr>
                </a:solidFill>
              </a:rPr>
              <a:t>30 dienų </a:t>
            </a:r>
            <a:endParaRPr lang="en-US" sz="1400" b="1" dirty="0">
              <a:solidFill>
                <a:srgbClr val="262626">
                  <a:lumMod val="75000"/>
                  <a:lumOff val="25000"/>
                </a:srgbClr>
              </a:solidFill>
            </a:endParaRPr>
          </a:p>
        </p:txBody>
      </p:sp>
      <p:sp>
        <p:nvSpPr>
          <p:cNvPr id="16" name="TextBox 15"/>
          <p:cNvSpPr txBox="1">
            <a:spLocks noChangeArrowheads="1"/>
          </p:cNvSpPr>
          <p:nvPr/>
        </p:nvSpPr>
        <p:spPr bwMode="auto">
          <a:xfrm>
            <a:off x="2304494" y="2581479"/>
            <a:ext cx="804862" cy="1169551"/>
          </a:xfrm>
          <a:prstGeom prst="rect">
            <a:avLst/>
          </a:prstGeom>
          <a:noFill/>
          <a:ln w="158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None/>
            </a:pPr>
            <a:r>
              <a:rPr lang="lt-LT" altLang="lt-LT" sz="1000" dirty="0" smtClean="0">
                <a:solidFill>
                  <a:schemeClr val="accent1">
                    <a:lumMod val="75000"/>
                  </a:schemeClr>
                </a:solidFill>
                <a:ea typeface="MS PGothic" panose="020B0600070205080204" pitchFamily="34" charset="-128"/>
              </a:rPr>
              <a:t>Tikslūs ir savalaikiai atsakymai į CPVA paklausimus (jei tokių bus)</a:t>
            </a:r>
            <a:endParaRPr lang="lt-LT" altLang="lt-LT" sz="1000" dirty="0">
              <a:solidFill>
                <a:schemeClr val="accent1">
                  <a:lumMod val="75000"/>
                </a:schemeClr>
              </a:solidFill>
              <a:ea typeface="MS PGothic" panose="020B0600070205080204" pitchFamily="34" charset="-128"/>
            </a:endParaRPr>
          </a:p>
        </p:txBody>
      </p:sp>
    </p:spTree>
    <p:extLst>
      <p:ext uri="{BB962C8B-B14F-4D97-AF65-F5344CB8AC3E}">
        <p14:creationId xmlns:p14="http://schemas.microsoft.com/office/powerpoint/2010/main" val="1885272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0" y="0"/>
            <a:ext cx="9144000" cy="3619500"/>
          </a:xfrm>
        </p:spPr>
      </p:sp>
      <p:sp>
        <p:nvSpPr>
          <p:cNvPr id="30" name="Rectangle 29"/>
          <p:cNvSpPr/>
          <p:nvPr/>
        </p:nvSpPr>
        <p:spPr>
          <a:xfrm>
            <a:off x="0" y="1657350"/>
            <a:ext cx="9144000" cy="5492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anchor="ctr"/>
          <a:lstStyle/>
          <a:p>
            <a:pPr algn="ctr" eaLnBrk="1" fontAlgn="auto" hangingPunct="1">
              <a:spcBef>
                <a:spcPts val="0"/>
              </a:spcBef>
              <a:spcAft>
                <a:spcPts val="0"/>
              </a:spcAft>
              <a:defRPr/>
            </a:pPr>
            <a:r>
              <a:rPr lang="lt-LT" sz="3200" b="1" dirty="0">
                <a:solidFill>
                  <a:srgbClr val="FFFFFF"/>
                </a:solidFill>
              </a:rPr>
              <a:t>Paraiškos pildymas</a:t>
            </a:r>
            <a:endParaRPr lang="en-US" sz="3200" b="1" dirty="0">
              <a:solidFill>
                <a:srgbClr val="FFFFFF"/>
              </a:solidFill>
            </a:endParaRPr>
          </a:p>
        </p:txBody>
      </p:sp>
      <p:sp>
        <p:nvSpPr>
          <p:cNvPr id="31" name="Rectangle 30"/>
          <p:cNvSpPr/>
          <p:nvPr/>
        </p:nvSpPr>
        <p:spPr>
          <a:xfrm>
            <a:off x="0" y="2206625"/>
            <a:ext cx="9144000" cy="141287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anchor="ctr"/>
          <a:lstStyle/>
          <a:p>
            <a:pPr eaLnBrk="1" fontAlgn="auto" hangingPunct="1">
              <a:spcBef>
                <a:spcPts val="0"/>
              </a:spcBef>
              <a:spcAft>
                <a:spcPts val="0"/>
              </a:spcAft>
              <a:defRPr/>
            </a:pPr>
            <a:endParaRPr lang="en-US" sz="1100" b="1" dirty="0">
              <a:solidFill>
                <a:srgbClr val="FFFFFF"/>
              </a:solidFill>
            </a:endParaRPr>
          </a:p>
        </p:txBody>
      </p:sp>
      <p:pic>
        <p:nvPicPr>
          <p:cNvPr id="3" name="Picture 2"/>
          <p:cNvPicPr>
            <a:picLocks noChangeAspect="1"/>
          </p:cNvPicPr>
          <p:nvPr/>
        </p:nvPicPr>
        <p:blipFill>
          <a:blip r:embed="rId3"/>
          <a:stretch>
            <a:fillRect/>
          </a:stretch>
        </p:blipFill>
        <p:spPr>
          <a:xfrm>
            <a:off x="3595809" y="2241614"/>
            <a:ext cx="1952381" cy="1028571"/>
          </a:xfrm>
          <a:prstGeom prst="rect">
            <a:avLst/>
          </a:prstGeom>
        </p:spPr>
      </p:pic>
      <p:sp>
        <p:nvSpPr>
          <p:cNvPr id="4" name="Rectangle 3"/>
          <p:cNvSpPr/>
          <p:nvPr/>
        </p:nvSpPr>
        <p:spPr>
          <a:xfrm>
            <a:off x="1981200" y="3790950"/>
            <a:ext cx="58674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Nuo </a:t>
            </a:r>
            <a:r>
              <a:rPr lang="en-US" dirty="0" smtClean="0"/>
              <a:t>2019-07-31 </a:t>
            </a:r>
            <a:r>
              <a:rPr lang="en-US" dirty="0" smtClean="0">
                <a:solidFill>
                  <a:srgbClr val="FF0000"/>
                </a:solidFill>
              </a:rPr>
              <a:t>nauja </a:t>
            </a:r>
            <a:r>
              <a:rPr lang="en-US" dirty="0" err="1" smtClean="0">
                <a:solidFill>
                  <a:srgbClr val="FF0000"/>
                </a:solidFill>
              </a:rPr>
              <a:t>parai</a:t>
            </a:r>
            <a:r>
              <a:rPr lang="lt-LT" dirty="0" err="1" smtClean="0">
                <a:solidFill>
                  <a:srgbClr val="FF0000"/>
                </a:solidFill>
              </a:rPr>
              <a:t>škos</a:t>
            </a:r>
            <a:r>
              <a:rPr lang="lt-LT" dirty="0" smtClean="0">
                <a:solidFill>
                  <a:srgbClr val="FF0000"/>
                </a:solidFill>
              </a:rPr>
              <a:t> forma </a:t>
            </a:r>
            <a:r>
              <a:rPr lang="lt-LT" dirty="0" smtClean="0"/>
              <a:t>(identifikavimui: vienas iš pakeitimų – pareiškėjo deklaracija papildyta </a:t>
            </a:r>
            <a:r>
              <a:rPr lang="en-US" dirty="0" smtClean="0"/>
              <a:t>23 </a:t>
            </a:r>
            <a:r>
              <a:rPr lang="en-US" dirty="0" err="1" smtClean="0"/>
              <a:t>ir</a:t>
            </a:r>
            <a:r>
              <a:rPr lang="en-US" dirty="0" smtClean="0"/>
              <a:t> 24 </a:t>
            </a:r>
            <a:r>
              <a:rPr lang="en-US" dirty="0" err="1" smtClean="0"/>
              <a:t>punktais</a:t>
            </a:r>
            <a:r>
              <a:rPr lang="en-US" dirty="0" smtClean="0"/>
              <a:t>)</a:t>
            </a:r>
            <a:endParaRPr lang="lt-LT" dirty="0"/>
          </a:p>
        </p:txBody>
      </p:sp>
    </p:spTree>
    <p:extLst>
      <p:ext uri="{BB962C8B-B14F-4D97-AF65-F5344CB8AC3E}">
        <p14:creationId xmlns:p14="http://schemas.microsoft.com/office/powerpoint/2010/main" val="2975011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defRPr/>
            </a:pPr>
            <a:r>
              <a:rPr lang="lt-LT" dirty="0" smtClean="0"/>
              <a:t>Paraiškos turinys</a:t>
            </a:r>
            <a:endParaRPr lang="lt-LT" dirty="0"/>
          </a:p>
        </p:txBody>
      </p:sp>
      <p:sp>
        <p:nvSpPr>
          <p:cNvPr id="4" name="Rectangle 3"/>
          <p:cNvSpPr/>
          <p:nvPr/>
        </p:nvSpPr>
        <p:spPr>
          <a:xfrm rot="5400000">
            <a:off x="4570413" y="-2032000"/>
            <a:ext cx="222250" cy="8058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Text Placeholder 3"/>
          <p:cNvSpPr txBox="1">
            <a:spLocks/>
          </p:cNvSpPr>
          <p:nvPr/>
        </p:nvSpPr>
        <p:spPr bwMode="auto">
          <a:xfrm>
            <a:off x="1081088" y="1898650"/>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6. Projekto loginis pagrindimas</a:t>
            </a:r>
            <a:endParaRPr lang="lt-LT" altLang="lt-LT" sz="1200">
              <a:solidFill>
                <a:schemeClr val="bg1"/>
              </a:solidFill>
            </a:endParaRPr>
          </a:p>
        </p:txBody>
      </p:sp>
      <p:sp>
        <p:nvSpPr>
          <p:cNvPr id="9" name="Rectangle 8"/>
          <p:cNvSpPr/>
          <p:nvPr/>
        </p:nvSpPr>
        <p:spPr>
          <a:xfrm rot="5400000">
            <a:off x="4564063" y="-2247900"/>
            <a:ext cx="234950" cy="805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Text Placeholder 3"/>
          <p:cNvSpPr txBox="1">
            <a:spLocks/>
          </p:cNvSpPr>
          <p:nvPr/>
        </p:nvSpPr>
        <p:spPr bwMode="auto">
          <a:xfrm>
            <a:off x="1085850" y="1673225"/>
            <a:ext cx="5041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18" name="Rectangle 17"/>
          <p:cNvSpPr/>
          <p:nvPr/>
        </p:nvSpPr>
        <p:spPr>
          <a:xfrm rot="5400000">
            <a:off x="4573588" y="-2474912"/>
            <a:ext cx="215900" cy="8058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Text Placeholder 3"/>
          <p:cNvSpPr txBox="1">
            <a:spLocks/>
          </p:cNvSpPr>
          <p:nvPr/>
        </p:nvSpPr>
        <p:spPr bwMode="auto">
          <a:xfrm>
            <a:off x="1093788" y="1460500"/>
            <a:ext cx="5041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4. Projekto veiklos teritorija </a:t>
            </a:r>
            <a:endParaRPr lang="lt-LT" altLang="lt-LT" sz="1200">
              <a:solidFill>
                <a:schemeClr val="bg1"/>
              </a:solidFill>
            </a:endParaRPr>
          </a:p>
        </p:txBody>
      </p:sp>
      <p:sp>
        <p:nvSpPr>
          <p:cNvPr id="27" name="Rectangle 26"/>
          <p:cNvSpPr/>
          <p:nvPr/>
        </p:nvSpPr>
        <p:spPr>
          <a:xfrm rot="5400000">
            <a:off x="4573588" y="-2687637"/>
            <a:ext cx="215900" cy="8058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ext Placeholder 3"/>
          <p:cNvSpPr txBox="1">
            <a:spLocks/>
          </p:cNvSpPr>
          <p:nvPr/>
        </p:nvSpPr>
        <p:spPr bwMode="auto">
          <a:xfrm>
            <a:off x="1081088" y="1252538"/>
            <a:ext cx="50434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3. Informacija apie partnerį (-ius)</a:t>
            </a:r>
            <a:endParaRPr lang="lt-LT" altLang="lt-LT" sz="1200">
              <a:solidFill>
                <a:schemeClr val="bg1"/>
              </a:solidFill>
            </a:endParaRPr>
          </a:p>
        </p:txBody>
      </p:sp>
      <p:sp>
        <p:nvSpPr>
          <p:cNvPr id="36" name="Rectangle 35"/>
          <p:cNvSpPr/>
          <p:nvPr/>
        </p:nvSpPr>
        <p:spPr>
          <a:xfrm rot="5400000">
            <a:off x="4573588" y="-2900362"/>
            <a:ext cx="215900" cy="805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Text Placeholder 3"/>
          <p:cNvSpPr txBox="1">
            <a:spLocks/>
          </p:cNvSpPr>
          <p:nvPr/>
        </p:nvSpPr>
        <p:spPr bwMode="auto">
          <a:xfrm>
            <a:off x="1081088" y="1014413"/>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2. Pareiškėjo duomenys</a:t>
            </a:r>
            <a:endParaRPr lang="lt-LT" altLang="lt-LT" sz="1200">
              <a:solidFill>
                <a:schemeClr val="bg1"/>
              </a:solidFill>
            </a:endParaRPr>
          </a:p>
        </p:txBody>
      </p:sp>
      <p:sp>
        <p:nvSpPr>
          <p:cNvPr id="45" name="Rectangle 44"/>
          <p:cNvSpPr/>
          <p:nvPr/>
        </p:nvSpPr>
        <p:spPr>
          <a:xfrm rot="5400000">
            <a:off x="4573588" y="-3101975"/>
            <a:ext cx="215900" cy="805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Text Placeholder 3"/>
          <p:cNvSpPr txBox="1">
            <a:spLocks/>
          </p:cNvSpPr>
          <p:nvPr/>
        </p:nvSpPr>
        <p:spPr>
          <a:xfrm>
            <a:off x="1081088" y="822325"/>
            <a:ext cx="5043487"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1. Duomenys apie paraišką</a:t>
            </a:r>
            <a:endParaRPr lang="lt-LT" sz="1200" dirty="0">
              <a:solidFill>
                <a:schemeClr val="bg1"/>
              </a:solidFill>
            </a:endParaRPr>
          </a:p>
        </p:txBody>
      </p:sp>
      <p:sp>
        <p:nvSpPr>
          <p:cNvPr id="60" name="Rectangle 59"/>
          <p:cNvSpPr/>
          <p:nvPr/>
        </p:nvSpPr>
        <p:spPr>
          <a:xfrm rot="5400000">
            <a:off x="4573588" y="-769937"/>
            <a:ext cx="215900" cy="8058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1" name="Text Placeholder 3"/>
          <p:cNvSpPr txBox="1">
            <a:spLocks/>
          </p:cNvSpPr>
          <p:nvPr/>
        </p:nvSpPr>
        <p:spPr bwMode="auto">
          <a:xfrm>
            <a:off x="1081088" y="3167063"/>
            <a:ext cx="561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12. Tinkamų finansuoti reikalavimų neatitinkančių išlaidų detalizavimas</a:t>
            </a:r>
            <a:endParaRPr lang="lt-LT" altLang="lt-LT" sz="1200">
              <a:solidFill>
                <a:schemeClr val="bg1"/>
              </a:solidFill>
            </a:endParaRPr>
          </a:p>
        </p:txBody>
      </p:sp>
      <p:sp>
        <p:nvSpPr>
          <p:cNvPr id="62" name="Rectangle 61"/>
          <p:cNvSpPr/>
          <p:nvPr/>
        </p:nvSpPr>
        <p:spPr>
          <a:xfrm rot="5400000">
            <a:off x="4572794" y="-980281"/>
            <a:ext cx="217488" cy="805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3" name="Text Placeholder 3"/>
          <p:cNvSpPr txBox="1">
            <a:spLocks/>
          </p:cNvSpPr>
          <p:nvPr/>
        </p:nvSpPr>
        <p:spPr bwMode="auto">
          <a:xfrm>
            <a:off x="1081088" y="2949575"/>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11. Projekto tinkamų finansuoti išlaidų finansavimo šaltiniai</a:t>
            </a:r>
            <a:endParaRPr lang="lt-LT" altLang="lt-LT" sz="1200">
              <a:solidFill>
                <a:schemeClr val="bg1"/>
              </a:solidFill>
            </a:endParaRPr>
          </a:p>
        </p:txBody>
      </p:sp>
      <p:sp>
        <p:nvSpPr>
          <p:cNvPr id="64" name="Rectangle 63"/>
          <p:cNvSpPr/>
          <p:nvPr/>
        </p:nvSpPr>
        <p:spPr>
          <a:xfrm rot="5400000">
            <a:off x="4573588" y="-1189037"/>
            <a:ext cx="215900" cy="8058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5" name="Text Placeholder 3"/>
          <p:cNvSpPr txBox="1">
            <a:spLocks/>
          </p:cNvSpPr>
          <p:nvPr/>
        </p:nvSpPr>
        <p:spPr bwMode="auto">
          <a:xfrm>
            <a:off x="1081088" y="2746375"/>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10. Informacija apie projekto pajamas</a:t>
            </a:r>
            <a:endParaRPr lang="lt-LT" altLang="lt-LT" sz="1200">
              <a:solidFill>
                <a:schemeClr val="bg1"/>
              </a:solidFill>
            </a:endParaRPr>
          </a:p>
        </p:txBody>
      </p:sp>
      <p:sp>
        <p:nvSpPr>
          <p:cNvPr id="66" name="Rectangle 65"/>
          <p:cNvSpPr/>
          <p:nvPr/>
        </p:nvSpPr>
        <p:spPr>
          <a:xfrm rot="5400000">
            <a:off x="4573588" y="-1400175"/>
            <a:ext cx="215900" cy="8058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Text Placeholder 3"/>
          <p:cNvSpPr txBox="1">
            <a:spLocks/>
          </p:cNvSpPr>
          <p:nvPr/>
        </p:nvSpPr>
        <p:spPr bwMode="auto">
          <a:xfrm>
            <a:off x="1081088" y="2540000"/>
            <a:ext cx="58531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9. Informacija apie vykdomus ar įvykdytus pirkimus iki paraiškos pateikimo</a:t>
            </a:r>
            <a:endParaRPr lang="lt-LT" altLang="lt-LT" sz="1200">
              <a:solidFill>
                <a:schemeClr val="bg1"/>
              </a:solidFill>
            </a:endParaRPr>
          </a:p>
        </p:txBody>
      </p:sp>
      <p:sp>
        <p:nvSpPr>
          <p:cNvPr id="68" name="Rectangle 67"/>
          <p:cNvSpPr/>
          <p:nvPr/>
        </p:nvSpPr>
        <p:spPr>
          <a:xfrm rot="5400000">
            <a:off x="4573588" y="-1608137"/>
            <a:ext cx="215900" cy="805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 Placeholder 3"/>
          <p:cNvSpPr txBox="1">
            <a:spLocks/>
          </p:cNvSpPr>
          <p:nvPr/>
        </p:nvSpPr>
        <p:spPr bwMode="auto">
          <a:xfrm>
            <a:off x="1081088" y="2336800"/>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8. Projekto veiklų įgyvendinimo grafikas</a:t>
            </a:r>
            <a:endParaRPr lang="lt-LT" altLang="lt-LT" sz="1200">
              <a:solidFill>
                <a:schemeClr val="bg1"/>
              </a:solidFill>
            </a:endParaRPr>
          </a:p>
        </p:txBody>
      </p:sp>
      <p:sp>
        <p:nvSpPr>
          <p:cNvPr id="70" name="Rectangle 69"/>
          <p:cNvSpPr/>
          <p:nvPr/>
        </p:nvSpPr>
        <p:spPr>
          <a:xfrm rot="5400000">
            <a:off x="4579144" y="-1818481"/>
            <a:ext cx="204788" cy="805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Text Placeholder 3"/>
          <p:cNvSpPr txBox="1">
            <a:spLocks/>
          </p:cNvSpPr>
          <p:nvPr/>
        </p:nvSpPr>
        <p:spPr>
          <a:xfrm>
            <a:off x="1093788" y="2116138"/>
            <a:ext cx="5041900" cy="214312"/>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7. Projekto biudžetas</a:t>
            </a:r>
            <a:endParaRPr lang="lt-LT" sz="1200" dirty="0">
              <a:solidFill>
                <a:schemeClr val="bg1"/>
              </a:solidFill>
            </a:endParaRPr>
          </a:p>
        </p:txBody>
      </p:sp>
      <p:sp>
        <p:nvSpPr>
          <p:cNvPr id="73" name="Text Placeholder 3"/>
          <p:cNvSpPr txBox="1">
            <a:spLocks/>
          </p:cNvSpPr>
          <p:nvPr/>
        </p:nvSpPr>
        <p:spPr bwMode="auto">
          <a:xfrm>
            <a:off x="1093788" y="5434013"/>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Pavadinimo vieta</a:t>
            </a:r>
            <a:endParaRPr lang="lt-LT" altLang="lt-LT" sz="1200">
              <a:solidFill>
                <a:schemeClr val="bg1"/>
              </a:solidFill>
            </a:endParaRPr>
          </a:p>
        </p:txBody>
      </p:sp>
      <p:sp>
        <p:nvSpPr>
          <p:cNvPr id="74" name="Rectangle 73"/>
          <p:cNvSpPr/>
          <p:nvPr/>
        </p:nvSpPr>
        <p:spPr>
          <a:xfrm rot="5400000">
            <a:off x="4573588" y="287338"/>
            <a:ext cx="215900" cy="805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5" name="Text Placeholder 3"/>
          <p:cNvSpPr txBox="1">
            <a:spLocks/>
          </p:cNvSpPr>
          <p:nvPr/>
        </p:nvSpPr>
        <p:spPr bwMode="auto">
          <a:xfrm>
            <a:off x="1085850" y="42179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21. Paraiškos deklaracija</a:t>
            </a:r>
            <a:endParaRPr lang="lt-LT" altLang="lt-LT" sz="1200">
              <a:solidFill>
                <a:schemeClr val="bg1"/>
              </a:solidFill>
            </a:endParaRPr>
          </a:p>
        </p:txBody>
      </p:sp>
      <p:sp>
        <p:nvSpPr>
          <p:cNvPr id="76" name="Rectangle 75"/>
          <p:cNvSpPr/>
          <p:nvPr/>
        </p:nvSpPr>
        <p:spPr>
          <a:xfrm rot="5400000">
            <a:off x="4573588" y="71438"/>
            <a:ext cx="215900" cy="8058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7" name="Text Placeholder 3"/>
          <p:cNvSpPr txBox="1">
            <a:spLocks/>
          </p:cNvSpPr>
          <p:nvPr/>
        </p:nvSpPr>
        <p:spPr bwMode="auto">
          <a:xfrm>
            <a:off x="1093788" y="4006850"/>
            <a:ext cx="5041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20. Paraiškos priedų sąrašas</a:t>
            </a:r>
            <a:endParaRPr lang="lt-LT" altLang="lt-LT" sz="1200">
              <a:solidFill>
                <a:schemeClr val="bg1"/>
              </a:solidFill>
            </a:endParaRPr>
          </a:p>
        </p:txBody>
      </p:sp>
      <p:sp>
        <p:nvSpPr>
          <p:cNvPr id="78" name="Rectangle 77"/>
          <p:cNvSpPr/>
          <p:nvPr/>
        </p:nvSpPr>
        <p:spPr>
          <a:xfrm rot="5400000">
            <a:off x="4573588" y="-142875"/>
            <a:ext cx="215900" cy="8058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Text Placeholder 3"/>
          <p:cNvSpPr txBox="1">
            <a:spLocks/>
          </p:cNvSpPr>
          <p:nvPr/>
        </p:nvSpPr>
        <p:spPr bwMode="auto">
          <a:xfrm>
            <a:off x="1081088" y="3795713"/>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15. Informacija apie projektą</a:t>
            </a:r>
            <a:endParaRPr lang="lt-LT" altLang="lt-LT" sz="1200">
              <a:solidFill>
                <a:schemeClr val="bg1"/>
              </a:solidFill>
            </a:endParaRPr>
          </a:p>
        </p:txBody>
      </p:sp>
      <p:sp>
        <p:nvSpPr>
          <p:cNvPr id="80" name="Rectangle 79"/>
          <p:cNvSpPr/>
          <p:nvPr/>
        </p:nvSpPr>
        <p:spPr>
          <a:xfrm rot="5400000">
            <a:off x="4573588" y="-352425"/>
            <a:ext cx="215900" cy="805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Text Placeholder 3"/>
          <p:cNvSpPr txBox="1">
            <a:spLocks/>
          </p:cNvSpPr>
          <p:nvPr/>
        </p:nvSpPr>
        <p:spPr bwMode="auto">
          <a:xfrm>
            <a:off x="1081088" y="3592513"/>
            <a:ext cx="5043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14. Projekto atitiktis horizontaliesiems principams</a:t>
            </a:r>
            <a:endParaRPr lang="lt-LT" altLang="lt-LT" sz="1200">
              <a:solidFill>
                <a:schemeClr val="bg1"/>
              </a:solidFill>
            </a:endParaRPr>
          </a:p>
        </p:txBody>
      </p:sp>
      <p:sp>
        <p:nvSpPr>
          <p:cNvPr id="82" name="Rectangle 81"/>
          <p:cNvSpPr/>
          <p:nvPr/>
        </p:nvSpPr>
        <p:spPr>
          <a:xfrm rot="5400000">
            <a:off x="4573588" y="-555625"/>
            <a:ext cx="215900" cy="805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Text Placeholder 3"/>
          <p:cNvSpPr txBox="1">
            <a:spLocks/>
          </p:cNvSpPr>
          <p:nvPr/>
        </p:nvSpPr>
        <p:spPr>
          <a:xfrm>
            <a:off x="1093788" y="3382963"/>
            <a:ext cx="50419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13. Stebėsenos rodikliai</a:t>
            </a:r>
            <a:endParaRPr lang="lt-LT" sz="1200" dirty="0">
              <a:solidFill>
                <a:schemeClr val="bg1"/>
              </a:solidFill>
            </a:endParaRPr>
          </a:p>
        </p:txBody>
      </p:sp>
      <p:sp>
        <p:nvSpPr>
          <p:cNvPr id="84" name="Rounded Rectangle 83"/>
          <p:cNvSpPr/>
          <p:nvPr/>
        </p:nvSpPr>
        <p:spPr>
          <a:xfrm>
            <a:off x="652463" y="1670050"/>
            <a:ext cx="8058150" cy="868363"/>
          </a:xfrm>
          <a:prstGeom prst="roundRect">
            <a:avLst/>
          </a:prstGeom>
          <a:noFill/>
          <a:ln>
            <a:solidFill>
              <a:srgbClr val="C0000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lt-LT"/>
          </a:p>
        </p:txBody>
      </p:sp>
      <p:sp>
        <p:nvSpPr>
          <p:cNvPr id="39" name="Rounded Rectangle 38"/>
          <p:cNvSpPr/>
          <p:nvPr/>
        </p:nvSpPr>
        <p:spPr>
          <a:xfrm>
            <a:off x="652463" y="4005263"/>
            <a:ext cx="8058150" cy="220662"/>
          </a:xfrm>
          <a:prstGeom prst="roundRect">
            <a:avLst/>
          </a:prstGeom>
          <a:noFill/>
          <a:ln>
            <a:solidFill>
              <a:srgbClr val="C0000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lt-LT"/>
          </a:p>
        </p:txBody>
      </p:sp>
    </p:spTree>
    <p:extLst>
      <p:ext uri="{BB962C8B-B14F-4D97-AF65-F5344CB8AC3E}">
        <p14:creationId xmlns:p14="http://schemas.microsoft.com/office/powerpoint/2010/main" val="8326098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defRPr/>
            </a:pPr>
            <a:r>
              <a:rPr lang="lt-LT" dirty="0" smtClean="0"/>
              <a:t>Paraiškos forma</a:t>
            </a:r>
            <a:endParaRPr lang="lt-LT" dirty="0"/>
          </a:p>
        </p:txBody>
      </p:sp>
      <p:grpSp>
        <p:nvGrpSpPr>
          <p:cNvPr id="6" name="Group 5"/>
          <p:cNvGrpSpPr>
            <a:grpSpLocks/>
          </p:cNvGrpSpPr>
          <p:nvPr/>
        </p:nvGrpSpPr>
        <p:grpSpPr bwMode="auto">
          <a:xfrm>
            <a:off x="6446838" y="954088"/>
            <a:ext cx="2286000" cy="306387"/>
            <a:chOff x="6766036" y="892266"/>
            <a:chExt cx="2286367" cy="305602"/>
          </a:xfrm>
        </p:grpSpPr>
        <p:sp>
          <p:nvSpPr>
            <p:cNvPr id="7" name="Rectangle 6"/>
            <p:cNvSpPr/>
            <p:nvPr/>
          </p:nvSpPr>
          <p:spPr>
            <a:xfrm>
              <a:off x="6766036" y="892266"/>
              <a:ext cx="2286367" cy="305602"/>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8" name="TextBox 7"/>
            <p:cNvSpPr txBox="1"/>
            <p:nvPr/>
          </p:nvSpPr>
          <p:spPr>
            <a:xfrm>
              <a:off x="7180440" y="903350"/>
              <a:ext cx="1710012" cy="277101"/>
            </a:xfrm>
            <a:prstGeom prst="rect">
              <a:avLst/>
            </a:prstGeom>
            <a:noFill/>
          </p:spPr>
          <p:txBody>
            <a:bodyPr>
              <a:spAutoFit/>
            </a:bodyPr>
            <a:lstStyle/>
            <a:p>
              <a:pPr>
                <a:defRPr/>
              </a:pPr>
              <a:r>
                <a:rPr lang="lt-LT" sz="1200" dirty="0">
                  <a:solidFill>
                    <a:schemeClr val="accent1">
                      <a:lumMod val="50000"/>
                    </a:schemeClr>
                  </a:solidFill>
                </a:rPr>
                <a:t>Pildomi melsvi langeliai</a:t>
              </a:r>
            </a:p>
          </p:txBody>
        </p:sp>
      </p:grpSp>
      <p:grpSp>
        <p:nvGrpSpPr>
          <p:cNvPr id="11" name="Group 10"/>
          <p:cNvGrpSpPr>
            <a:grpSpLocks/>
          </p:cNvGrpSpPr>
          <p:nvPr/>
        </p:nvGrpSpPr>
        <p:grpSpPr bwMode="auto">
          <a:xfrm>
            <a:off x="6462713" y="1581150"/>
            <a:ext cx="2286000" cy="566738"/>
            <a:chOff x="6649329" y="896279"/>
            <a:chExt cx="2158008" cy="305745"/>
          </a:xfrm>
        </p:grpSpPr>
        <p:sp>
          <p:nvSpPr>
            <p:cNvPr id="12" name="Rectangle 11"/>
            <p:cNvSpPr/>
            <p:nvPr/>
          </p:nvSpPr>
          <p:spPr>
            <a:xfrm>
              <a:off x="6649329" y="896279"/>
              <a:ext cx="2158008" cy="305745"/>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13" name="TextBox 12"/>
            <p:cNvSpPr txBox="1"/>
            <p:nvPr/>
          </p:nvSpPr>
          <p:spPr>
            <a:xfrm>
              <a:off x="7028479" y="916833"/>
              <a:ext cx="1727905" cy="249221"/>
            </a:xfrm>
            <a:prstGeom prst="rect">
              <a:avLst/>
            </a:prstGeom>
            <a:noFill/>
          </p:spPr>
          <p:txBody>
            <a:bodyPr>
              <a:spAutoFit/>
            </a:bodyPr>
            <a:lstStyle/>
            <a:p>
              <a:pPr>
                <a:defRPr/>
              </a:pPr>
              <a:r>
                <a:rPr lang="en-US" sz="1200" dirty="0">
                  <a:solidFill>
                    <a:schemeClr val="accent1">
                      <a:lumMod val="50000"/>
                    </a:schemeClr>
                  </a:solidFill>
                </a:rPr>
                <a:t>? - </a:t>
              </a:r>
              <a:r>
                <a:rPr lang="lt-LT" sz="1200" dirty="0">
                  <a:solidFill>
                    <a:schemeClr val="accent1">
                      <a:lumMod val="50000"/>
                    </a:schemeClr>
                  </a:solidFill>
                </a:rPr>
                <a:t>Išskleidžiama pildymo instrukcija</a:t>
              </a:r>
            </a:p>
          </p:txBody>
        </p:sp>
      </p:grpSp>
      <p:sp>
        <p:nvSpPr>
          <p:cNvPr id="23" name="Right Arrow 22"/>
          <p:cNvSpPr/>
          <p:nvPr/>
        </p:nvSpPr>
        <p:spPr>
          <a:xfrm rot="16200000">
            <a:off x="6774656" y="2366169"/>
            <a:ext cx="566738" cy="4572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150" y="2990850"/>
            <a:ext cx="37750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4873625" y="2767013"/>
            <a:ext cx="2133600" cy="276225"/>
          </a:xfrm>
          <a:prstGeom prst="rect">
            <a:avLst/>
          </a:prstGeom>
          <a:noFill/>
        </p:spPr>
        <p:txBody>
          <a:bodyPr>
            <a:spAutoFit/>
          </a:bodyPr>
          <a:lstStyle/>
          <a:p>
            <a:pPr>
              <a:defRPr/>
            </a:pPr>
            <a:r>
              <a:rPr lang="lt-LT" sz="1200" b="1" dirty="0">
                <a:solidFill>
                  <a:schemeClr val="tx1">
                    <a:lumMod val="75000"/>
                    <a:lumOff val="25000"/>
                  </a:schemeClr>
                </a:solidFill>
              </a:rPr>
              <a:t>PAFT 3 priedo informacija</a:t>
            </a:r>
          </a:p>
        </p:txBody>
      </p:sp>
      <p:pic>
        <p:nvPicPr>
          <p:cNvPr id="1362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774700"/>
            <a:ext cx="473075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433763" y="823913"/>
            <a:ext cx="727075" cy="300037"/>
          </a:xfrm>
          <a:prstGeom prst="ellipse">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cxnSp>
        <p:nvCxnSpPr>
          <p:cNvPr id="16" name="Straight Arrow Connector 15"/>
          <p:cNvCxnSpPr>
            <a:stCxn id="7" idx="1"/>
          </p:cNvCxnSpPr>
          <p:nvPr/>
        </p:nvCxnSpPr>
        <p:spPr>
          <a:xfrm flipH="1">
            <a:off x="3657600" y="1108075"/>
            <a:ext cx="2789238" cy="290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371600" y="1787525"/>
            <a:ext cx="5026025" cy="439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371600" y="1912937"/>
            <a:ext cx="457200" cy="1889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03</a:t>
            </a:r>
            <a:endParaRPr lang="lt-LT" sz="800" dirty="0"/>
          </a:p>
        </p:txBody>
      </p:sp>
    </p:spTree>
    <p:extLst>
      <p:ext uri="{BB962C8B-B14F-4D97-AF65-F5344CB8AC3E}">
        <p14:creationId xmlns:p14="http://schemas.microsoft.com/office/powerpoint/2010/main" val="403727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571750"/>
            <a:ext cx="5800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rot="5400000">
            <a:off x="4589463" y="-4040188"/>
            <a:ext cx="215900" cy="8709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 Placeholder 3"/>
          <p:cNvSpPr txBox="1">
            <a:spLocks/>
          </p:cNvSpPr>
          <p:nvPr/>
        </p:nvSpPr>
        <p:spPr>
          <a:xfrm>
            <a:off x="379413" y="209550"/>
            <a:ext cx="54356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1. Duomenys apie paraišką</a:t>
            </a:r>
            <a:endParaRPr lang="lt-LT" sz="1200" dirty="0">
              <a:solidFill>
                <a:schemeClr val="bg1"/>
              </a:solidFill>
            </a:endParaRPr>
          </a:p>
        </p:txBody>
      </p:sp>
      <p:sp>
        <p:nvSpPr>
          <p:cNvPr id="24" name="Rectangle 23"/>
          <p:cNvSpPr/>
          <p:nvPr/>
        </p:nvSpPr>
        <p:spPr>
          <a:xfrm rot="5400000">
            <a:off x="4589463" y="-2020888"/>
            <a:ext cx="215900" cy="8709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246" name="Text Placeholder 3"/>
          <p:cNvSpPr txBox="1">
            <a:spLocks/>
          </p:cNvSpPr>
          <p:nvPr/>
        </p:nvSpPr>
        <p:spPr bwMode="auto">
          <a:xfrm>
            <a:off x="387350" y="2200275"/>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2. Pareiškėjo duomenys</a:t>
            </a:r>
            <a:endParaRPr lang="lt-LT" altLang="lt-LT" sz="1200">
              <a:solidFill>
                <a:schemeClr val="bg1"/>
              </a:solidFill>
            </a:endParaRPr>
          </a:p>
        </p:txBody>
      </p:sp>
      <p:grpSp>
        <p:nvGrpSpPr>
          <p:cNvPr id="33" name="Group 32"/>
          <p:cNvGrpSpPr>
            <a:grpSpLocks/>
          </p:cNvGrpSpPr>
          <p:nvPr/>
        </p:nvGrpSpPr>
        <p:grpSpPr bwMode="auto">
          <a:xfrm>
            <a:off x="5959475" y="2416175"/>
            <a:ext cx="3114675" cy="1016000"/>
            <a:chOff x="5937288" y="2921740"/>
            <a:chExt cx="3115115" cy="1015663"/>
          </a:xfrm>
        </p:grpSpPr>
        <p:sp>
          <p:nvSpPr>
            <p:cNvPr id="29" name="Rectangle 28"/>
            <p:cNvSpPr/>
            <p:nvPr/>
          </p:nvSpPr>
          <p:spPr>
            <a:xfrm>
              <a:off x="6766080" y="2959827"/>
              <a:ext cx="2286323" cy="950598"/>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31" name="TextBox 30"/>
            <p:cNvSpPr txBox="1"/>
            <p:nvPr/>
          </p:nvSpPr>
          <p:spPr>
            <a:xfrm>
              <a:off x="6805774" y="2921740"/>
              <a:ext cx="2194235" cy="1015663"/>
            </a:xfrm>
            <a:prstGeom prst="rect">
              <a:avLst/>
            </a:prstGeom>
            <a:noFill/>
          </p:spPr>
          <p:txBody>
            <a:bodyPr>
              <a:spAutoFit/>
            </a:bodyPr>
            <a:lstStyle/>
            <a:p>
              <a:pPr>
                <a:defRPr/>
              </a:pPr>
              <a:r>
                <a:rPr lang="lt-LT" sz="1200" dirty="0">
                  <a:solidFill>
                    <a:schemeClr val="accent1">
                      <a:lumMod val="50000"/>
                    </a:schemeClr>
                  </a:solidFill>
                </a:rPr>
                <a:t>Apraše nustatyta, kad projekto veiklos turi būti vykdomos </a:t>
              </a:r>
              <a:r>
                <a:rPr lang="lt-LT" sz="1200" b="1" dirty="0">
                  <a:solidFill>
                    <a:schemeClr val="accent1">
                      <a:lumMod val="50000"/>
                    </a:schemeClr>
                  </a:solidFill>
                </a:rPr>
                <a:t>LR arba ne LR, tačiau nauda atitenka LR</a:t>
              </a:r>
              <a:r>
                <a:rPr lang="lt-LT" sz="1200" dirty="0">
                  <a:solidFill>
                    <a:schemeClr val="accent1">
                      <a:lumMod val="50000"/>
                    </a:schemeClr>
                  </a:solidFill>
                </a:rPr>
                <a:t>, todėl </a:t>
              </a:r>
              <a:r>
                <a:rPr lang="lt-LT" sz="1200" b="1" dirty="0">
                  <a:solidFill>
                    <a:schemeClr val="accent1">
                      <a:lumMod val="50000"/>
                    </a:schemeClr>
                  </a:solidFill>
                </a:rPr>
                <a:t>laukas automatiškai neaktyvus.</a:t>
              </a:r>
            </a:p>
          </p:txBody>
        </p:sp>
        <p:cxnSp>
          <p:nvCxnSpPr>
            <p:cNvPr id="30" name="Straight Arrow Connector 29"/>
            <p:cNvCxnSpPr/>
            <p:nvPr/>
          </p:nvCxnSpPr>
          <p:spPr>
            <a:xfrm flipH="1" flipV="1">
              <a:off x="5937288" y="3172482"/>
              <a:ext cx="844669"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342900" y="2565400"/>
            <a:ext cx="6210300" cy="231775"/>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413" y="2957513"/>
            <a:ext cx="6096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342900" y="2957513"/>
            <a:ext cx="6210300" cy="1235075"/>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39" name="TextBox 38"/>
          <p:cNvSpPr txBox="1"/>
          <p:nvPr/>
        </p:nvSpPr>
        <p:spPr>
          <a:xfrm>
            <a:off x="6816725" y="3487738"/>
            <a:ext cx="2257425" cy="831850"/>
          </a:xfrm>
          <a:prstGeom prst="rect">
            <a:avLst/>
          </a:prstGeom>
          <a:noFill/>
        </p:spPr>
        <p:txBody>
          <a:bodyPr>
            <a:spAutoFit/>
          </a:bodyPr>
          <a:lstStyle/>
          <a:p>
            <a:pPr>
              <a:defRPr/>
            </a:pPr>
            <a:r>
              <a:rPr lang="lt-LT" sz="1200" dirty="0">
                <a:solidFill>
                  <a:schemeClr val="accent1">
                    <a:lumMod val="50000"/>
                  </a:schemeClr>
                </a:solidFill>
              </a:rPr>
              <a:t>Rekomenduojame paskirti pareiškėjo darbuotoją, kuris galės atsakyti į CPVA pateiktus klausimus dėl paraiškos.</a:t>
            </a:r>
          </a:p>
        </p:txBody>
      </p:sp>
      <p:cxnSp>
        <p:nvCxnSpPr>
          <p:cNvPr id="40" name="Straight Arrow Connector 39"/>
          <p:cNvCxnSpPr/>
          <p:nvPr/>
        </p:nvCxnSpPr>
        <p:spPr>
          <a:xfrm flipH="1" flipV="1">
            <a:off x="5918200" y="3832225"/>
            <a:ext cx="873125" cy="31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788150" y="3468688"/>
            <a:ext cx="2286000" cy="833437"/>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grpSp>
        <p:nvGrpSpPr>
          <p:cNvPr id="138254" name="Group 18"/>
          <p:cNvGrpSpPr>
            <a:grpSpLocks/>
          </p:cNvGrpSpPr>
          <p:nvPr/>
        </p:nvGrpSpPr>
        <p:grpSpPr bwMode="auto">
          <a:xfrm>
            <a:off x="6819900" y="881063"/>
            <a:ext cx="2413000" cy="461962"/>
            <a:chOff x="6767146" y="875351"/>
            <a:chExt cx="2412862" cy="462041"/>
          </a:xfrm>
        </p:grpSpPr>
        <p:sp>
          <p:nvSpPr>
            <p:cNvPr id="20" name="Rectangle 19"/>
            <p:cNvSpPr/>
            <p:nvPr/>
          </p:nvSpPr>
          <p:spPr>
            <a:xfrm>
              <a:off x="6767146" y="892816"/>
              <a:ext cx="2285869" cy="441400"/>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21" name="TextBox 20"/>
            <p:cNvSpPr txBox="1"/>
            <p:nvPr/>
          </p:nvSpPr>
          <p:spPr>
            <a:xfrm>
              <a:off x="6986208" y="875351"/>
              <a:ext cx="2193800" cy="462041"/>
            </a:xfrm>
            <a:prstGeom prst="rect">
              <a:avLst/>
            </a:prstGeom>
            <a:noFill/>
          </p:spPr>
          <p:txBody>
            <a:bodyPr>
              <a:spAutoFit/>
            </a:bodyPr>
            <a:lstStyle/>
            <a:p>
              <a:pPr>
                <a:defRPr/>
              </a:pPr>
              <a:r>
                <a:rPr lang="lt-LT" sz="1200" dirty="0">
                  <a:solidFill>
                    <a:schemeClr val="accent1">
                      <a:lumMod val="50000"/>
                    </a:schemeClr>
                  </a:solidFill>
                </a:rPr>
                <a:t>Nurodomas projekto pavadinimas</a:t>
              </a:r>
            </a:p>
          </p:txBody>
        </p:sp>
      </p:grpSp>
      <p:pic>
        <p:nvPicPr>
          <p:cNvPr id="138255"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466725"/>
            <a:ext cx="6248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stCxn id="20" idx="1"/>
          </p:cNvCxnSpPr>
          <p:nvPr/>
        </p:nvCxnSpPr>
        <p:spPr>
          <a:xfrm flipH="1">
            <a:off x="6475413" y="1119188"/>
            <a:ext cx="344487" cy="614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9413" y="1701800"/>
            <a:ext cx="6096000" cy="228600"/>
          </a:xfrm>
          <a:prstGeom prst="rect">
            <a:avLst/>
          </a:prstGeom>
          <a:noFill/>
          <a:ln>
            <a:solidFill>
              <a:schemeClr val="accent1">
                <a:shade val="95000"/>
                <a:satMod val="10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2" name="Oval 1"/>
          <p:cNvSpPr/>
          <p:nvPr/>
        </p:nvSpPr>
        <p:spPr>
          <a:xfrm>
            <a:off x="2133600" y="1200150"/>
            <a:ext cx="457200" cy="231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03</a:t>
            </a:r>
            <a:endParaRPr lang="lt-LT" sz="800" dirty="0"/>
          </a:p>
        </p:txBody>
      </p:sp>
    </p:spTree>
    <p:extLst>
      <p:ext uri="{BB962C8B-B14F-4D97-AF65-F5344CB8AC3E}">
        <p14:creationId xmlns:p14="http://schemas.microsoft.com/office/powerpoint/2010/main" val="2826537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4507707" y="-3993357"/>
            <a:ext cx="215900" cy="86217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 Placeholder 3"/>
          <p:cNvSpPr txBox="1">
            <a:spLocks/>
          </p:cNvSpPr>
          <p:nvPr/>
        </p:nvSpPr>
        <p:spPr bwMode="auto">
          <a:xfrm>
            <a:off x="381000" y="212725"/>
            <a:ext cx="5407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3. Informacija apie partnerį (-ius)</a:t>
            </a:r>
            <a:endParaRPr lang="lt-LT" altLang="lt-LT" sz="1200">
              <a:solidFill>
                <a:schemeClr val="bg1"/>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8475"/>
            <a:ext cx="69246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a:grpSpLocks/>
          </p:cNvGrpSpPr>
          <p:nvPr/>
        </p:nvGrpSpPr>
        <p:grpSpPr bwMode="auto">
          <a:xfrm>
            <a:off x="3267075" y="488950"/>
            <a:ext cx="4173538" cy="663575"/>
            <a:chOff x="4291651" y="2092638"/>
            <a:chExt cx="4694667" cy="637470"/>
          </a:xfrm>
        </p:grpSpPr>
        <p:sp>
          <p:nvSpPr>
            <p:cNvPr id="12" name="Rectangle 11"/>
            <p:cNvSpPr/>
            <p:nvPr/>
          </p:nvSpPr>
          <p:spPr>
            <a:xfrm>
              <a:off x="6700592" y="2135339"/>
              <a:ext cx="2285726" cy="594769"/>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13" name="Straight Arrow Connector 12"/>
            <p:cNvCxnSpPr/>
            <p:nvPr/>
          </p:nvCxnSpPr>
          <p:spPr>
            <a:xfrm flipH="1">
              <a:off x="4291651" y="2373247"/>
              <a:ext cx="2412513" cy="1128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00592" y="2092638"/>
              <a:ext cx="2285726" cy="622220"/>
            </a:xfrm>
            <a:prstGeom prst="rect">
              <a:avLst/>
            </a:prstGeom>
            <a:noFill/>
          </p:spPr>
          <p:txBody>
            <a:bodyPr>
              <a:spAutoFit/>
            </a:bodyPr>
            <a:lstStyle/>
            <a:p>
              <a:pPr>
                <a:defRPr/>
              </a:pPr>
              <a:r>
                <a:rPr lang="lt-LT" sz="1200" dirty="0">
                  <a:solidFill>
                    <a:schemeClr val="accent1">
                      <a:lumMod val="50000"/>
                    </a:schemeClr>
                  </a:solidFill>
                </a:rPr>
                <a:t>Nurodoma ar projektą planuojama įgyvendinti su partneriu</a:t>
              </a:r>
            </a:p>
          </p:txBody>
        </p:sp>
      </p:grpSp>
      <p:sp>
        <p:nvSpPr>
          <p:cNvPr id="21" name="Rectangle 20"/>
          <p:cNvSpPr/>
          <p:nvPr/>
        </p:nvSpPr>
        <p:spPr>
          <a:xfrm rot="5400000">
            <a:off x="4507707" y="-2982119"/>
            <a:ext cx="215900" cy="8621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2" name="Text Placeholder 3"/>
          <p:cNvSpPr txBox="1">
            <a:spLocks/>
          </p:cNvSpPr>
          <p:nvPr/>
        </p:nvSpPr>
        <p:spPr bwMode="auto">
          <a:xfrm>
            <a:off x="366713" y="12128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4. Projekto veiklos teritorija </a:t>
            </a:r>
            <a:endParaRPr lang="lt-LT" altLang="lt-LT" sz="1200">
              <a:solidFill>
                <a:schemeClr val="bg1"/>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55750"/>
            <a:ext cx="70199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59063"/>
            <a:ext cx="6238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rcRect l="1648" r="54396"/>
          <a:stretch>
            <a:fillRect/>
          </a:stretch>
        </p:blipFill>
        <p:spPr bwMode="auto">
          <a:xfrm>
            <a:off x="5624513" y="1465263"/>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a:grpSpLocks/>
          </p:cNvGrpSpPr>
          <p:nvPr/>
        </p:nvGrpSpPr>
        <p:grpSpPr bwMode="auto">
          <a:xfrm>
            <a:off x="5029200" y="3025775"/>
            <a:ext cx="2087563" cy="579438"/>
            <a:chOff x="5841929" y="2134741"/>
            <a:chExt cx="2348914" cy="595367"/>
          </a:xfrm>
        </p:grpSpPr>
        <p:sp>
          <p:nvSpPr>
            <p:cNvPr id="32" name="Rectangle 31"/>
            <p:cNvSpPr/>
            <p:nvPr/>
          </p:nvSpPr>
          <p:spPr>
            <a:xfrm>
              <a:off x="6701114" y="2134741"/>
              <a:ext cx="1489729" cy="595367"/>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33" name="Straight Arrow Connector 32"/>
            <p:cNvCxnSpPr/>
            <p:nvPr/>
          </p:nvCxnSpPr>
          <p:spPr>
            <a:xfrm flipH="1">
              <a:off x="5841929" y="2372888"/>
              <a:ext cx="860971" cy="1239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rcRect r="27931"/>
          <a:stretch>
            <a:fillRect/>
          </a:stretch>
        </p:blipFill>
        <p:spPr bwMode="auto">
          <a:xfrm>
            <a:off x="5867400" y="3082925"/>
            <a:ext cx="1143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280988" y="1989138"/>
            <a:ext cx="5005387" cy="242887"/>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grpSp>
        <p:nvGrpSpPr>
          <p:cNvPr id="26" name="Group 25"/>
          <p:cNvGrpSpPr>
            <a:grpSpLocks/>
          </p:cNvGrpSpPr>
          <p:nvPr/>
        </p:nvGrpSpPr>
        <p:grpSpPr bwMode="auto">
          <a:xfrm>
            <a:off x="5029200" y="1481138"/>
            <a:ext cx="2424113" cy="1219200"/>
            <a:chOff x="6259122" y="2134741"/>
            <a:chExt cx="2727196" cy="595367"/>
          </a:xfrm>
        </p:grpSpPr>
        <p:sp>
          <p:nvSpPr>
            <p:cNvPr id="27" name="Rectangle 26"/>
            <p:cNvSpPr/>
            <p:nvPr/>
          </p:nvSpPr>
          <p:spPr>
            <a:xfrm>
              <a:off x="6700260" y="2134741"/>
              <a:ext cx="2286058" cy="595367"/>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28" name="Straight Arrow Connector 27"/>
            <p:cNvCxnSpPr/>
            <p:nvPr/>
          </p:nvCxnSpPr>
          <p:spPr>
            <a:xfrm flipH="1">
              <a:off x="6259122" y="2372733"/>
              <a:ext cx="444710" cy="713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280988" y="3000375"/>
            <a:ext cx="5011737" cy="463550"/>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29" name="Right Arrow 28"/>
          <p:cNvSpPr/>
          <p:nvPr/>
        </p:nvSpPr>
        <p:spPr>
          <a:xfrm>
            <a:off x="7116763" y="3194050"/>
            <a:ext cx="309562" cy="29527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TextBox 29"/>
          <p:cNvSpPr txBox="1"/>
          <p:nvPr/>
        </p:nvSpPr>
        <p:spPr>
          <a:xfrm>
            <a:off x="7426325" y="2919413"/>
            <a:ext cx="1552575" cy="461962"/>
          </a:xfrm>
          <a:prstGeom prst="rect">
            <a:avLst/>
          </a:prstGeom>
          <a:noFill/>
        </p:spPr>
        <p:txBody>
          <a:bodyPr>
            <a:spAutoFit/>
          </a:bodyPr>
          <a:lstStyle/>
          <a:p>
            <a:pPr>
              <a:defRPr/>
            </a:pPr>
            <a:r>
              <a:rPr lang="lt-LT" sz="1200" dirty="0">
                <a:solidFill>
                  <a:schemeClr val="accent1">
                    <a:lumMod val="50000"/>
                  </a:schemeClr>
                </a:solidFill>
              </a:rPr>
              <a:t>Atsižvelgiant į </a:t>
            </a:r>
            <a:r>
              <a:rPr lang="lt-LT" sz="1200" b="1" dirty="0">
                <a:solidFill>
                  <a:schemeClr val="accent1">
                    <a:lumMod val="50000"/>
                  </a:schemeClr>
                </a:solidFill>
              </a:rPr>
              <a:t>naudą gausiantį </a:t>
            </a:r>
            <a:r>
              <a:rPr lang="lt-LT" sz="1200" dirty="0">
                <a:solidFill>
                  <a:schemeClr val="accent1">
                    <a:lumMod val="50000"/>
                  </a:schemeClr>
                </a:solidFill>
              </a:rPr>
              <a:t>segmentą.</a:t>
            </a:r>
          </a:p>
        </p:txBody>
      </p:sp>
      <p:sp>
        <p:nvSpPr>
          <p:cNvPr id="34" name="Rectangle 33"/>
          <p:cNvSpPr/>
          <p:nvPr/>
        </p:nvSpPr>
        <p:spPr>
          <a:xfrm>
            <a:off x="7412038" y="2881313"/>
            <a:ext cx="1514475" cy="869950"/>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40" name="Rectangle 39"/>
          <p:cNvSpPr/>
          <p:nvPr/>
        </p:nvSpPr>
        <p:spPr>
          <a:xfrm>
            <a:off x="261938" y="3690938"/>
            <a:ext cx="1566862" cy="233362"/>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42" name="Rectangle 41"/>
          <p:cNvSpPr/>
          <p:nvPr/>
        </p:nvSpPr>
        <p:spPr>
          <a:xfrm>
            <a:off x="3063875" y="4198938"/>
            <a:ext cx="1965325" cy="944562"/>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43" name="Straight Arrow Connector 42"/>
          <p:cNvCxnSpPr/>
          <p:nvPr/>
        </p:nvCxnSpPr>
        <p:spPr>
          <a:xfrm flipH="1" flipV="1">
            <a:off x="2286000" y="4133850"/>
            <a:ext cx="711200" cy="2587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063875" y="4160838"/>
            <a:ext cx="2032000" cy="1016000"/>
          </a:xfrm>
          <a:prstGeom prst="rect">
            <a:avLst/>
          </a:prstGeom>
          <a:noFill/>
        </p:spPr>
        <p:txBody>
          <a:bodyPr>
            <a:spAutoFit/>
          </a:bodyPr>
          <a:lstStyle/>
          <a:p>
            <a:pPr>
              <a:defRPr/>
            </a:pPr>
            <a:r>
              <a:rPr lang="lt-LT" sz="1200" dirty="0">
                <a:solidFill>
                  <a:schemeClr val="accent1">
                    <a:lumMod val="50000"/>
                  </a:schemeClr>
                </a:solidFill>
              </a:rPr>
              <a:t>Jei Projektas įgyvendinamas Lietuvoje, </a:t>
            </a:r>
            <a:r>
              <a:rPr lang="lt-LT" sz="1200" b="1" dirty="0">
                <a:solidFill>
                  <a:schemeClr val="accent1">
                    <a:lumMod val="50000"/>
                  </a:schemeClr>
                </a:solidFill>
              </a:rPr>
              <a:t>laukai nepildomi.</a:t>
            </a:r>
            <a:br>
              <a:rPr lang="lt-LT" sz="1200" b="1" dirty="0">
                <a:solidFill>
                  <a:schemeClr val="accent1">
                    <a:lumMod val="50000"/>
                  </a:schemeClr>
                </a:solidFill>
              </a:rPr>
            </a:br>
            <a:r>
              <a:rPr lang="lt-LT" sz="1200" dirty="0">
                <a:solidFill>
                  <a:schemeClr val="accent1">
                    <a:lumMod val="50000"/>
                  </a:schemeClr>
                </a:solidFill>
              </a:rPr>
              <a:t>Jei dalis Projekto veiklų įgyvendinamos </a:t>
            </a:r>
            <a:r>
              <a:rPr lang="en-US" sz="1200" dirty="0">
                <a:solidFill>
                  <a:schemeClr val="accent1">
                    <a:lumMod val="50000"/>
                  </a:schemeClr>
                </a:solidFill>
              </a:rPr>
              <a:t>ne </a:t>
            </a:r>
            <a:r>
              <a:rPr lang="lt-LT" sz="1200" dirty="0">
                <a:solidFill>
                  <a:schemeClr val="accent1">
                    <a:lumMod val="50000"/>
                  </a:schemeClr>
                </a:solidFill>
              </a:rPr>
              <a:t>Lietuvoje, </a:t>
            </a:r>
            <a:r>
              <a:rPr lang="lt-LT" sz="1200" b="1" dirty="0">
                <a:solidFill>
                  <a:schemeClr val="accent1">
                    <a:lumMod val="50000"/>
                  </a:schemeClr>
                </a:solidFill>
              </a:rPr>
              <a:t>laukai užpildomi</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57875" y="3862388"/>
            <a:ext cx="3068638"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ight Arrow 45"/>
          <p:cNvSpPr/>
          <p:nvPr/>
        </p:nvSpPr>
        <p:spPr>
          <a:xfrm rot="5400000">
            <a:off x="6587332" y="3510756"/>
            <a:ext cx="309562" cy="29527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407812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568032" y="-4029869"/>
            <a:ext cx="184150" cy="86629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2339" name="Text Placeholder 3"/>
          <p:cNvSpPr txBox="1">
            <a:spLocks/>
          </p:cNvSpPr>
          <p:nvPr/>
        </p:nvSpPr>
        <p:spPr bwMode="auto">
          <a:xfrm>
            <a:off x="458788" y="200025"/>
            <a:ext cx="5041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142340" name="Text Placeholder 1"/>
          <p:cNvSpPr txBox="1">
            <a:spLocks/>
          </p:cNvSpPr>
          <p:nvPr/>
        </p:nvSpPr>
        <p:spPr bwMode="auto">
          <a:xfrm>
            <a:off x="328613" y="476250"/>
            <a:ext cx="83677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r>
              <a:rPr lang="lt-LT" altLang="lt-LT" sz="1200">
                <a:ea typeface="Roboto"/>
                <a:cs typeface="Roboto"/>
              </a:rPr>
              <a:t>5.1 Projekto poreikis. Pasirinkto sprendimo ir numatomo rezultato aprašymas.</a:t>
            </a:r>
          </a:p>
        </p:txBody>
      </p:sp>
      <p:sp>
        <p:nvSpPr>
          <p:cNvPr id="7" name="Rectangle 6"/>
          <p:cNvSpPr/>
          <p:nvPr/>
        </p:nvSpPr>
        <p:spPr>
          <a:xfrm>
            <a:off x="447675" y="922338"/>
            <a:ext cx="1733550" cy="587375"/>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Projekto problema ir projekto poreikis</a:t>
            </a:r>
            <a:endParaRPr kumimoji="1" lang="en-US" sz="1200" dirty="0"/>
          </a:p>
        </p:txBody>
      </p:sp>
      <p:sp>
        <p:nvSpPr>
          <p:cNvPr id="8" name="Rectangle 7"/>
          <p:cNvSpPr/>
          <p:nvPr/>
        </p:nvSpPr>
        <p:spPr>
          <a:xfrm>
            <a:off x="447675" y="1509713"/>
            <a:ext cx="1733550" cy="681037"/>
          </a:xfrm>
          <a:prstGeom prst="rect">
            <a:avLst/>
          </a:prstGeom>
          <a:solidFill>
            <a:schemeClr val="accent2"/>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Problemos sprendimo būdas</a:t>
            </a:r>
            <a:endParaRPr kumimoji="1" lang="en-US" sz="1200" dirty="0"/>
          </a:p>
        </p:txBody>
      </p:sp>
      <p:sp>
        <p:nvSpPr>
          <p:cNvPr id="9" name="Rectangle 8"/>
          <p:cNvSpPr/>
          <p:nvPr/>
        </p:nvSpPr>
        <p:spPr>
          <a:xfrm>
            <a:off x="457200" y="2190750"/>
            <a:ext cx="1724025" cy="1150938"/>
          </a:xfrm>
          <a:prstGeom prst="rect">
            <a:avLst/>
          </a:prstGeom>
          <a:solidFill>
            <a:schemeClr val="accent3"/>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Siekiami rezultatai</a:t>
            </a:r>
            <a:endParaRPr kumimoji="1" lang="en-US" sz="1200" dirty="0"/>
          </a:p>
        </p:txBody>
      </p:sp>
      <p:sp>
        <p:nvSpPr>
          <p:cNvPr id="10" name="Rectangle 9"/>
          <p:cNvSpPr/>
          <p:nvPr/>
        </p:nvSpPr>
        <p:spPr>
          <a:xfrm>
            <a:off x="457200" y="3341688"/>
            <a:ext cx="1724025" cy="790575"/>
          </a:xfrm>
          <a:prstGeom prst="rect">
            <a:avLst/>
          </a:prstGeom>
          <a:solidFill>
            <a:schemeClr val="accent4"/>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Tikslinės grupės ir jų poreikiai</a:t>
            </a:r>
            <a:endParaRPr kumimoji="1" lang="en-US" sz="1200" dirty="0"/>
          </a:p>
        </p:txBody>
      </p:sp>
      <p:sp>
        <p:nvSpPr>
          <p:cNvPr id="11" name="Rectangle 10"/>
          <p:cNvSpPr/>
          <p:nvPr/>
        </p:nvSpPr>
        <p:spPr>
          <a:xfrm>
            <a:off x="447675" y="4132263"/>
            <a:ext cx="1733550" cy="922337"/>
          </a:xfrm>
          <a:prstGeom prst="rect">
            <a:avLst/>
          </a:prstGeom>
          <a:solidFill>
            <a:schemeClr val="accent5"/>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Projekto nauda</a:t>
            </a:r>
            <a:endParaRPr kumimoji="1" lang="en-US" sz="1200" dirty="0"/>
          </a:p>
        </p:txBody>
      </p:sp>
      <p:sp>
        <p:nvSpPr>
          <p:cNvPr id="14" name="Rectangle 13"/>
          <p:cNvSpPr/>
          <p:nvPr/>
        </p:nvSpPr>
        <p:spPr>
          <a:xfrm>
            <a:off x="2286000" y="922338"/>
            <a:ext cx="6705600" cy="598487"/>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ooter Text"/>
          <p:cNvSpPr txBox="1"/>
          <p:nvPr/>
        </p:nvSpPr>
        <p:spPr>
          <a:xfrm>
            <a:off x="2476500" y="946150"/>
            <a:ext cx="6219825" cy="347663"/>
          </a:xfrm>
          <a:prstGeom prst="rect">
            <a:avLst/>
          </a:prstGeom>
          <a:noFill/>
        </p:spPr>
        <p:txBody>
          <a:bodyPr lIns="0" tIns="0" rIns="0" bIns="0">
            <a:spAutoFit/>
          </a:bodyPr>
          <a:lstStyle/>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Nurodoma su konkrečiu </a:t>
            </a:r>
            <a:r>
              <a:rPr lang="lt-LT" sz="1000" u="sng" dirty="0">
                <a:solidFill>
                  <a:schemeClr val="tx2">
                    <a:lumMod val="75000"/>
                    <a:lumOff val="25000"/>
                  </a:schemeClr>
                </a:solidFill>
              </a:rPr>
              <a:t>projektu</a:t>
            </a:r>
            <a:r>
              <a:rPr lang="lt-LT" sz="1000" dirty="0">
                <a:solidFill>
                  <a:schemeClr val="tx2">
                    <a:lumMod val="75000"/>
                    <a:lumOff val="25000"/>
                  </a:schemeClr>
                </a:solidFill>
              </a:rPr>
              <a:t> susijusi problema, kuria siekiama spręsti įgyvendinant projektą. </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Aptariamas jos aktualumas (paslaugos paklausa, vadovaujantis statistiniais duomenimis).</a:t>
            </a:r>
          </a:p>
        </p:txBody>
      </p:sp>
      <p:sp>
        <p:nvSpPr>
          <p:cNvPr id="16" name="Rectangle 15"/>
          <p:cNvSpPr/>
          <p:nvPr/>
        </p:nvSpPr>
        <p:spPr>
          <a:xfrm>
            <a:off x="2286000" y="1509713"/>
            <a:ext cx="6705600" cy="681037"/>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Footer Text"/>
          <p:cNvSpPr txBox="1"/>
          <p:nvPr/>
        </p:nvSpPr>
        <p:spPr>
          <a:xfrm>
            <a:off x="2476500" y="1649413"/>
            <a:ext cx="6138863" cy="307975"/>
          </a:xfrm>
          <a:prstGeom prst="rect">
            <a:avLst/>
          </a:prstGeom>
          <a:noFill/>
        </p:spPr>
        <p:txBody>
          <a:bodyPr lIns="0" tIns="0" rIns="0" bIns="0">
            <a:spAutoFit/>
          </a:bodyPr>
          <a:lstStyle/>
          <a:p>
            <a:pPr>
              <a:spcAft>
                <a:spcPts val="250"/>
              </a:spcAft>
              <a:buSzPct val="120000"/>
              <a:defRPr/>
            </a:pPr>
            <a:r>
              <a:rPr lang="lt-LT" sz="1000" dirty="0">
                <a:solidFill>
                  <a:schemeClr val="tx2">
                    <a:lumMod val="75000"/>
                    <a:lumOff val="25000"/>
                  </a:schemeClr>
                </a:solidFill>
              </a:rPr>
              <a:t>Nurodoma, kokiomis priemonėmis planuojama spręsti projekto problemą, t. y. kokios MTEP veiklos gali padidinti institucijos turimos (- ų)  idėjos (-ų) komercinį potencialą.</a:t>
            </a:r>
          </a:p>
        </p:txBody>
      </p:sp>
      <p:sp>
        <p:nvSpPr>
          <p:cNvPr id="18" name="Rectangle 17"/>
          <p:cNvSpPr/>
          <p:nvPr/>
        </p:nvSpPr>
        <p:spPr>
          <a:xfrm>
            <a:off x="2286000" y="2190750"/>
            <a:ext cx="6705600" cy="1150938"/>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ooter Text"/>
          <p:cNvSpPr txBox="1"/>
          <p:nvPr/>
        </p:nvSpPr>
        <p:spPr>
          <a:xfrm>
            <a:off x="2462213" y="2343150"/>
            <a:ext cx="5953125" cy="730250"/>
          </a:xfrm>
          <a:prstGeom prst="rect">
            <a:avLst/>
          </a:prstGeom>
          <a:noFill/>
        </p:spPr>
        <p:txBody>
          <a:bodyPr lIns="0" tIns="0" rIns="0" bIns="0">
            <a:spAutoFit/>
          </a:bodyPr>
          <a:lstStyle/>
          <a:p>
            <a:pPr>
              <a:spcAft>
                <a:spcPts val="250"/>
              </a:spcAft>
              <a:buSzPct val="120000"/>
              <a:defRPr/>
            </a:pPr>
            <a:r>
              <a:rPr lang="lt-LT" sz="1000" dirty="0">
                <a:solidFill>
                  <a:schemeClr val="tx2">
                    <a:lumMod val="75000"/>
                    <a:lumOff val="25000"/>
                  </a:schemeClr>
                </a:solidFill>
              </a:rPr>
              <a:t>Nurodomas siekiamas rezultatas </a:t>
            </a:r>
            <a:endParaRPr lang="lt-LT" sz="1000" dirty="0">
              <a:solidFill>
                <a:srgbClr val="C00000"/>
              </a:solidFill>
            </a:endParaRP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Kas siekiama projektu, pvz. atliekant MTEP veiklas siekiama sukurti X prototipą ir jį išbandyti,</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Planuojama, kad dėka projekto bus pateikta tarptautinė patentinė paraiška;</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Kompetencijos centro MTEP veiklų </a:t>
            </a:r>
            <a:r>
              <a:rPr lang="lt-LT" sz="1000" dirty="0" err="1">
                <a:solidFill>
                  <a:schemeClr val="tx2">
                    <a:lumMod val="75000"/>
                    <a:lumOff val="25000"/>
                  </a:schemeClr>
                </a:solidFill>
              </a:rPr>
              <a:t>komercinimo</a:t>
            </a:r>
            <a:r>
              <a:rPr lang="lt-LT" sz="1000" dirty="0">
                <a:solidFill>
                  <a:schemeClr val="tx2">
                    <a:lumMod val="75000"/>
                    <a:lumOff val="25000"/>
                  </a:schemeClr>
                </a:solidFill>
              </a:rPr>
              <a:t> potencialo padidėjimas, įgyvendinus projektą </a:t>
            </a:r>
          </a:p>
        </p:txBody>
      </p:sp>
      <p:sp>
        <p:nvSpPr>
          <p:cNvPr id="20" name="Rectangle 19"/>
          <p:cNvSpPr/>
          <p:nvPr/>
        </p:nvSpPr>
        <p:spPr>
          <a:xfrm>
            <a:off x="2286000" y="3341688"/>
            <a:ext cx="6705600" cy="79057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Footer Text"/>
          <p:cNvSpPr txBox="1"/>
          <p:nvPr/>
        </p:nvSpPr>
        <p:spPr>
          <a:xfrm>
            <a:off x="2476500" y="3400425"/>
            <a:ext cx="6219825" cy="346075"/>
          </a:xfrm>
          <a:prstGeom prst="rect">
            <a:avLst/>
          </a:prstGeom>
          <a:noFill/>
        </p:spPr>
        <p:txBody>
          <a:bodyPr lIns="0" tIns="0" rIns="0" bIns="0">
            <a:spAutoFit/>
          </a:bodyPr>
          <a:lstStyle/>
          <a:p>
            <a:pPr>
              <a:spcAft>
                <a:spcPts val="250"/>
              </a:spcAft>
              <a:buSzPct val="120000"/>
              <a:defRPr/>
            </a:pPr>
            <a:r>
              <a:rPr lang="lt-LT" sz="1000" dirty="0">
                <a:solidFill>
                  <a:schemeClr val="tx2">
                    <a:lumMod val="75000"/>
                    <a:lumOff val="25000"/>
                  </a:schemeClr>
                </a:solidFill>
              </a:rPr>
              <a:t>Išskiriama kokių tikslinių grupių poreikiai bus tenkinami. </a:t>
            </a:r>
            <a:endParaRPr lang="lt-LT" sz="1000" dirty="0">
              <a:solidFill>
                <a:srgbClr val="C00000"/>
              </a:solidFill>
            </a:endParaRP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Mokslininkai ir </a:t>
            </a:r>
            <a:r>
              <a:rPr lang="en-US" sz="1000" dirty="0">
                <a:solidFill>
                  <a:schemeClr val="tx2">
                    <a:lumMod val="75000"/>
                    <a:lumOff val="25000"/>
                  </a:schemeClr>
                </a:solidFill>
              </a:rPr>
              <a:t>t</a:t>
            </a:r>
            <a:r>
              <a:rPr lang="lt-LT" sz="1000" dirty="0">
                <a:solidFill>
                  <a:schemeClr val="tx2">
                    <a:lumMod val="75000"/>
                    <a:lumOff val="25000"/>
                  </a:schemeClr>
                </a:solidFill>
              </a:rPr>
              <a:t>y</a:t>
            </a:r>
            <a:r>
              <a:rPr lang="en-US" sz="1000" dirty="0">
                <a:solidFill>
                  <a:schemeClr val="tx2">
                    <a:lumMod val="75000"/>
                    <a:lumOff val="25000"/>
                  </a:schemeClr>
                </a:solidFill>
              </a:rPr>
              <a:t>r</a:t>
            </a:r>
            <a:r>
              <a:rPr lang="lt-LT" sz="1000" dirty="0">
                <a:solidFill>
                  <a:schemeClr val="tx2">
                    <a:lumMod val="75000"/>
                    <a:lumOff val="25000"/>
                  </a:schemeClr>
                </a:solidFill>
              </a:rPr>
              <a:t>ėjai/studentai. </a:t>
            </a:r>
          </a:p>
        </p:txBody>
      </p:sp>
      <p:sp>
        <p:nvSpPr>
          <p:cNvPr id="22" name="Rectangle 21"/>
          <p:cNvSpPr/>
          <p:nvPr/>
        </p:nvSpPr>
        <p:spPr>
          <a:xfrm>
            <a:off x="2286000" y="4132263"/>
            <a:ext cx="6705600" cy="922337"/>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Footer Text"/>
          <p:cNvSpPr txBox="1"/>
          <p:nvPr/>
        </p:nvSpPr>
        <p:spPr>
          <a:xfrm>
            <a:off x="2486025" y="4132263"/>
            <a:ext cx="5953125" cy="730250"/>
          </a:xfrm>
          <a:prstGeom prst="rect">
            <a:avLst/>
          </a:prstGeom>
          <a:noFill/>
        </p:spPr>
        <p:txBody>
          <a:bodyPr lIns="0" tIns="0" rIns="0" bIns="0">
            <a:spAutoFit/>
          </a:bodyPr>
          <a:lstStyle/>
          <a:p>
            <a:pPr>
              <a:spcAft>
                <a:spcPts val="250"/>
              </a:spcAft>
              <a:buSzPct val="120000"/>
              <a:defRPr/>
            </a:pPr>
            <a:r>
              <a:rPr lang="lt-LT" sz="1000" dirty="0">
                <a:solidFill>
                  <a:schemeClr val="tx2">
                    <a:lumMod val="75000"/>
                    <a:lumOff val="25000"/>
                  </a:schemeClr>
                </a:solidFill>
              </a:rPr>
              <a:t>Pateikiama bendra išvada: </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kaip projektas paskatins bendradarbiavimą tarp mokslo ir verslo,</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kokios tikslinės grupės pajus projekto naudą,</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kita svarbi informacija. </a:t>
            </a:r>
          </a:p>
        </p:txBody>
      </p:sp>
    </p:spTree>
    <p:extLst>
      <p:ext uri="{BB962C8B-B14F-4D97-AF65-F5344CB8AC3E}">
        <p14:creationId xmlns:p14="http://schemas.microsoft.com/office/powerpoint/2010/main" val="1969687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493419" y="-3955256"/>
            <a:ext cx="215900" cy="85455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4387" name="Text Placeholder 3"/>
          <p:cNvSpPr txBox="1">
            <a:spLocks/>
          </p:cNvSpPr>
          <p:nvPr/>
        </p:nvSpPr>
        <p:spPr bwMode="auto">
          <a:xfrm>
            <a:off x="376238" y="219075"/>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6" name="Text Placeholder 1"/>
          <p:cNvSpPr txBox="1">
            <a:spLocks/>
          </p:cNvSpPr>
          <p:nvPr/>
        </p:nvSpPr>
        <p:spPr>
          <a:xfrm>
            <a:off x="328613" y="476250"/>
            <a:ext cx="8367712" cy="173038"/>
          </a:xfrm>
          <a:prstGeom prst="rect">
            <a:avLst/>
          </a:prstGeom>
        </p:spPr>
        <p:txBody>
          <a:bodyPr wrap="none" lIns="0" tIns="0" rIns="0" bIns="0" anchor="ctr"/>
          <a:lstStyle>
            <a:lvl1pPr marL="0" indent="0" algn="l" defTabSz="914400" rtl="0" eaLnBrk="1" latinLnBrk="0" hangingPunct="1">
              <a:spcBef>
                <a:spcPct val="20000"/>
              </a:spcBef>
              <a:buFont typeface="Arial" pitchFamily="34" charset="0"/>
              <a:buNone/>
              <a:defRPr sz="1600" b="0" kern="1200" baseline="0">
                <a:solidFill>
                  <a:schemeClr val="bg1">
                    <a:lumMod val="75000"/>
                  </a:schemeClr>
                </a:solidFill>
                <a:latin typeface="+mj-lt"/>
                <a:ea typeface="Roboto" panose="02000000000000000000" pitchFamily="2" charset="0"/>
                <a:cs typeface="+mn-cs"/>
              </a:defRPr>
            </a:lvl1pPr>
            <a:lvl2pPr marL="457189"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377"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131"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defRPr/>
            </a:pPr>
            <a:r>
              <a:rPr lang="lt-LT" sz="1200" dirty="0">
                <a:solidFill>
                  <a:schemeClr val="tx1">
                    <a:lumMod val="75000"/>
                    <a:lumOff val="25000"/>
                  </a:schemeClr>
                </a:solidFill>
              </a:rPr>
              <a:t>5.2 </a:t>
            </a:r>
            <a:r>
              <a:rPr lang="lt-LT" sz="1200" dirty="0" smtClean="0">
                <a:solidFill>
                  <a:schemeClr val="tx1">
                    <a:lumMod val="75000"/>
                    <a:lumOff val="25000"/>
                  </a:schemeClr>
                </a:solidFill>
              </a:rPr>
              <a:t>Projekto </a:t>
            </a:r>
            <a:r>
              <a:rPr lang="lt-LT" sz="1200" dirty="0">
                <a:solidFill>
                  <a:schemeClr val="tx1">
                    <a:lumMod val="75000"/>
                    <a:lumOff val="25000"/>
                  </a:schemeClr>
                </a:solidFill>
              </a:rPr>
              <a:t>santrauka (skelbiama viešai</a:t>
            </a:r>
            <a:r>
              <a:rPr lang="lt-LT" sz="1200" dirty="0" smtClean="0">
                <a:solidFill>
                  <a:schemeClr val="tx1">
                    <a:lumMod val="75000"/>
                    <a:lumOff val="25000"/>
                  </a:schemeClr>
                </a:solidFill>
              </a:rPr>
              <a:t>)</a:t>
            </a:r>
            <a:endParaRPr lang="lt-LT" sz="1200" dirty="0">
              <a:solidFill>
                <a:schemeClr val="tx1">
                  <a:lumMod val="75000"/>
                  <a:lumOff val="25000"/>
                </a:schemeClr>
              </a:solidFill>
            </a:endParaRPr>
          </a:p>
        </p:txBody>
      </p:sp>
      <p:grpSp>
        <p:nvGrpSpPr>
          <p:cNvPr id="3" name="Group 2"/>
          <p:cNvGrpSpPr>
            <a:grpSpLocks/>
          </p:cNvGrpSpPr>
          <p:nvPr/>
        </p:nvGrpSpPr>
        <p:grpSpPr bwMode="auto">
          <a:xfrm>
            <a:off x="349250" y="709613"/>
            <a:ext cx="8524875" cy="1054100"/>
            <a:chOff x="348858" y="709342"/>
            <a:chExt cx="8525910" cy="1053887"/>
          </a:xfrm>
        </p:grpSpPr>
        <p:sp>
          <p:nvSpPr>
            <p:cNvPr id="7" name="Rectangle 6"/>
            <p:cNvSpPr/>
            <p:nvPr/>
          </p:nvSpPr>
          <p:spPr>
            <a:xfrm>
              <a:off x="348858" y="709342"/>
              <a:ext cx="1733760" cy="1041190"/>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Reikalavimai  santraukos aprašymui </a:t>
              </a:r>
              <a:endParaRPr kumimoji="1" lang="en-US" sz="1200" b="1" dirty="0">
                <a:solidFill>
                  <a:schemeClr val="bg1"/>
                </a:solidFill>
              </a:endParaRPr>
            </a:p>
          </p:txBody>
        </p:sp>
        <p:sp>
          <p:nvSpPr>
            <p:cNvPr id="14" name="Rectangle 13"/>
            <p:cNvSpPr/>
            <p:nvPr/>
          </p:nvSpPr>
          <p:spPr>
            <a:xfrm>
              <a:off x="2187406" y="712516"/>
              <a:ext cx="6687362" cy="103801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ooter Text"/>
            <p:cNvSpPr txBox="1"/>
            <p:nvPr/>
          </p:nvSpPr>
          <p:spPr>
            <a:xfrm>
              <a:off x="2369991" y="763306"/>
              <a:ext cx="6220580" cy="999923"/>
            </a:xfrm>
            <a:prstGeom prst="rect">
              <a:avLst/>
            </a:prstGeom>
            <a:noFill/>
          </p:spPr>
          <p:txBody>
            <a:bodyPr lIns="0" tIns="0" rIns="0" bIns="0">
              <a:spAutoFit/>
            </a:bodyPr>
            <a:lstStyle/>
            <a:p>
              <a:pPr>
                <a:spcAft>
                  <a:spcPts val="250"/>
                </a:spcAft>
                <a:buSzPct val="120000"/>
                <a:defRPr/>
              </a:pPr>
              <a:r>
                <a:rPr lang="lt-LT" sz="1100" dirty="0">
                  <a:solidFill>
                    <a:schemeClr val="tx2">
                      <a:lumMod val="75000"/>
                      <a:lumOff val="25000"/>
                    </a:schemeClr>
                  </a:solidFill>
                </a:rPr>
                <a:t>Nurodoma:</a:t>
              </a:r>
            </a:p>
            <a:p>
              <a:pPr marL="228600" indent="-228600">
                <a:spcAft>
                  <a:spcPts val="250"/>
                </a:spcAft>
                <a:buSzPct val="120000"/>
                <a:buFont typeface="Wingdings" pitchFamily="2" charset="2"/>
                <a:buChar char="v"/>
                <a:defRPr/>
              </a:pPr>
              <a:r>
                <a:rPr lang="lt-LT" sz="1100" dirty="0">
                  <a:solidFill>
                    <a:schemeClr val="tx2">
                      <a:lumMod val="75000"/>
                      <a:lumOff val="25000"/>
                    </a:schemeClr>
                  </a:solidFill>
                </a:rPr>
                <a:t>Pagrindinė projekto problema </a:t>
              </a:r>
            </a:p>
            <a:p>
              <a:pPr marL="228600" indent="-228600">
                <a:spcAft>
                  <a:spcPts val="250"/>
                </a:spcAft>
                <a:buSzPct val="120000"/>
                <a:buFont typeface="Wingdings" pitchFamily="2" charset="2"/>
                <a:buChar char="v"/>
                <a:defRPr/>
              </a:pPr>
              <a:r>
                <a:rPr lang="lt-LT" sz="1100" dirty="0">
                  <a:solidFill>
                    <a:schemeClr val="tx2">
                      <a:lumMod val="75000"/>
                      <a:lumOff val="25000"/>
                    </a:schemeClr>
                  </a:solidFill>
                </a:rPr>
                <a:t>Projekto veiklos </a:t>
              </a:r>
            </a:p>
            <a:p>
              <a:pPr marL="228600" indent="-228600">
                <a:spcAft>
                  <a:spcPts val="250"/>
                </a:spcAft>
                <a:buSzPct val="120000"/>
                <a:buFont typeface="Wingdings" pitchFamily="2" charset="2"/>
                <a:buChar char="v"/>
                <a:defRPr/>
              </a:pPr>
              <a:r>
                <a:rPr lang="lt-LT" sz="1100" dirty="0">
                  <a:solidFill>
                    <a:schemeClr val="tx2">
                      <a:lumMod val="75000"/>
                      <a:lumOff val="25000"/>
                    </a:schemeClr>
                  </a:solidFill>
                </a:rPr>
                <a:t>Projekto rezultatas </a:t>
              </a:r>
            </a:p>
            <a:p>
              <a:pPr>
                <a:spcAft>
                  <a:spcPts val="250"/>
                </a:spcAft>
                <a:buSzPct val="120000"/>
                <a:defRPr/>
              </a:pPr>
              <a:r>
                <a:rPr lang="lt-LT" sz="1100" dirty="0">
                  <a:solidFill>
                    <a:srgbClr val="C00000"/>
                  </a:solidFill>
                </a:rPr>
                <a:t>Nepamirškite, kad simbolių skaičius tik 1000, o santrauka skelbiama svetainėje </a:t>
              </a:r>
              <a:r>
                <a:rPr lang="lt-LT" sz="1100" dirty="0">
                  <a:solidFill>
                    <a:schemeClr val="tx2">
                      <a:lumMod val="75000"/>
                      <a:lumOff val="25000"/>
                    </a:schemeClr>
                  </a:solidFill>
                </a:rPr>
                <a:t>www.esinvesticijos.lt </a:t>
              </a:r>
            </a:p>
          </p:txBody>
        </p:sp>
      </p:grpSp>
    </p:spTree>
    <p:extLst>
      <p:ext uri="{BB962C8B-B14F-4D97-AF65-F5344CB8AC3E}">
        <p14:creationId xmlns:p14="http://schemas.microsoft.com/office/powerpoint/2010/main" val="1530057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0707" y="-3852069"/>
            <a:ext cx="215900" cy="8320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6435" name="Text Placeholder 3"/>
          <p:cNvSpPr txBox="1">
            <a:spLocks/>
          </p:cNvSpPr>
          <p:nvPr/>
        </p:nvSpPr>
        <p:spPr bwMode="auto">
          <a:xfrm>
            <a:off x="762000" y="2095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9" name="Text Placeholder 1"/>
          <p:cNvSpPr>
            <a:spLocks noGrp="1"/>
          </p:cNvSpPr>
          <p:nvPr>
            <p:ph type="body" sz="half" idx="2"/>
          </p:nvPr>
        </p:nvSpPr>
        <p:spPr>
          <a:xfrm>
            <a:off x="328613" y="476250"/>
            <a:ext cx="8367712" cy="173038"/>
          </a:xfrm>
        </p:spPr>
        <p:txBody>
          <a:bodyPr/>
          <a:lstStyle/>
          <a:p>
            <a:pPr>
              <a:defRPr/>
            </a:pPr>
            <a:r>
              <a:rPr lang="lt-LT" sz="1200" dirty="0" smtClean="0">
                <a:solidFill>
                  <a:schemeClr val="tx1">
                    <a:lumMod val="75000"/>
                    <a:lumOff val="25000"/>
                  </a:schemeClr>
                </a:solidFill>
              </a:rPr>
              <a:t>5.3 Projekto vykdytojo pajėgumas įgyvendinti projektą ir projekto valdymo aprašymas. Partnerių pasirinkimo pagrįstumas.</a:t>
            </a:r>
            <a:endParaRPr lang="lt-LT" sz="1200" dirty="0">
              <a:solidFill>
                <a:schemeClr val="tx1">
                  <a:lumMod val="75000"/>
                  <a:lumOff val="25000"/>
                </a:schemeClr>
              </a:solidFill>
            </a:endParaRPr>
          </a:p>
        </p:txBody>
      </p:sp>
      <p:sp>
        <p:nvSpPr>
          <p:cNvPr id="10" name="Rectangle 9"/>
          <p:cNvSpPr/>
          <p:nvPr/>
        </p:nvSpPr>
        <p:spPr>
          <a:xfrm>
            <a:off x="328613" y="736600"/>
            <a:ext cx="1724025" cy="1385888"/>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Projekto vykdytojo pajėgumas</a:t>
            </a:r>
            <a:endParaRPr kumimoji="1" lang="en-US" sz="1200" dirty="0"/>
          </a:p>
        </p:txBody>
      </p:sp>
      <p:sp>
        <p:nvSpPr>
          <p:cNvPr id="11" name="Rectangle 10"/>
          <p:cNvSpPr/>
          <p:nvPr/>
        </p:nvSpPr>
        <p:spPr>
          <a:xfrm>
            <a:off x="328613" y="2119313"/>
            <a:ext cx="1724025" cy="1601787"/>
          </a:xfrm>
          <a:prstGeom prst="rect">
            <a:avLst/>
          </a:prstGeom>
          <a:solidFill>
            <a:schemeClr val="accent2"/>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Projekto valdymo aprašymas</a:t>
            </a:r>
            <a:endParaRPr kumimoji="1" lang="en-US" sz="1200" dirty="0"/>
          </a:p>
        </p:txBody>
      </p:sp>
      <p:sp>
        <p:nvSpPr>
          <p:cNvPr id="12" name="Rectangle 11"/>
          <p:cNvSpPr/>
          <p:nvPr/>
        </p:nvSpPr>
        <p:spPr>
          <a:xfrm>
            <a:off x="319088" y="3705225"/>
            <a:ext cx="1733550" cy="530225"/>
          </a:xfrm>
          <a:prstGeom prst="rect">
            <a:avLst/>
          </a:prstGeom>
          <a:solidFill>
            <a:schemeClr val="accent3"/>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Partnerių pasirinkimo pagrįstumas</a:t>
            </a:r>
            <a:endParaRPr kumimoji="1" lang="en-US" sz="1200" dirty="0"/>
          </a:p>
        </p:txBody>
      </p:sp>
      <p:sp>
        <p:nvSpPr>
          <p:cNvPr id="13" name="Rectangle 12"/>
          <p:cNvSpPr/>
          <p:nvPr/>
        </p:nvSpPr>
        <p:spPr>
          <a:xfrm>
            <a:off x="319088" y="4221163"/>
            <a:ext cx="1733550" cy="449262"/>
          </a:xfrm>
          <a:prstGeom prst="rect">
            <a:avLst/>
          </a:prstGeom>
          <a:solidFill>
            <a:schemeClr val="accent4"/>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solidFill>
                  <a:schemeClr val="bg1"/>
                </a:solidFill>
              </a:rPr>
              <a:t>Avansas projektui</a:t>
            </a:r>
            <a:endParaRPr kumimoji="1" lang="en-US" sz="1200" dirty="0"/>
          </a:p>
        </p:txBody>
      </p:sp>
      <p:sp>
        <p:nvSpPr>
          <p:cNvPr id="17" name="Rectangle 16"/>
          <p:cNvSpPr/>
          <p:nvPr/>
        </p:nvSpPr>
        <p:spPr>
          <a:xfrm>
            <a:off x="2157413" y="736600"/>
            <a:ext cx="6496050" cy="138747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ooter Text"/>
          <p:cNvSpPr txBox="1"/>
          <p:nvPr/>
        </p:nvSpPr>
        <p:spPr>
          <a:xfrm>
            <a:off x="2454275" y="776288"/>
            <a:ext cx="5953125" cy="1270000"/>
          </a:xfrm>
          <a:prstGeom prst="rect">
            <a:avLst/>
          </a:prstGeom>
          <a:noFill/>
        </p:spPr>
        <p:txBody>
          <a:bodyPr lIns="0" tIns="0" rIns="0" bIns="0">
            <a:spAutoFit/>
          </a:bodyPr>
          <a:lstStyle/>
          <a:p>
            <a:pPr>
              <a:spcAft>
                <a:spcPts val="250"/>
              </a:spcAft>
              <a:buSzPct val="120000"/>
              <a:defRPr/>
            </a:pPr>
            <a:r>
              <a:rPr lang="lt-LT" sz="1000" dirty="0">
                <a:solidFill>
                  <a:srgbClr val="C00000"/>
                </a:solidFill>
              </a:rPr>
              <a:t>Aprašo reikalavimas:</a:t>
            </a:r>
            <a:r>
              <a:rPr lang="lt-LT" sz="1000" dirty="0">
                <a:solidFill>
                  <a:schemeClr val="tx2">
                    <a:lumMod val="75000"/>
                    <a:lumOff val="25000"/>
                  </a:schemeClr>
                </a:solidFill>
              </a:rPr>
              <a:t> turi būti suformuota projekto komanda, kurios nariai turėtų patirties administruojant projektą:</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projektų finansų valdymo, </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pirkimų vykdymo (jei taikoma), </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įrangos techninių specifikacijų rengimo (jei taikoma), </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projektų valdymo srityse. </a:t>
            </a:r>
          </a:p>
          <a:p>
            <a:pPr lvl="1" indent="-457200">
              <a:spcAft>
                <a:spcPts val="250"/>
              </a:spcAft>
              <a:buSzPct val="120000"/>
              <a:defRPr/>
            </a:pPr>
            <a:r>
              <a:rPr lang="lt-LT" sz="1000" dirty="0">
                <a:solidFill>
                  <a:srgbClr val="C00000"/>
                </a:solidFill>
              </a:rPr>
              <a:t>Grindžiama:</a:t>
            </a:r>
            <a:r>
              <a:rPr lang="lt-LT" sz="1000" dirty="0">
                <a:solidFill>
                  <a:schemeClr val="tx2">
                    <a:lumMod val="75000"/>
                    <a:lumOff val="25000"/>
                  </a:schemeClr>
                </a:solidFill>
              </a:rPr>
              <a:t> pareiškėjo esamų / būsimų darbuotojų </a:t>
            </a:r>
            <a:r>
              <a:rPr lang="lt-LT" sz="1000" b="1" u="sng" dirty="0">
                <a:solidFill>
                  <a:schemeClr val="tx2">
                    <a:lumMod val="75000"/>
                    <a:lumOff val="25000"/>
                  </a:schemeClr>
                </a:solidFill>
              </a:rPr>
              <a:t>patirtimi</a:t>
            </a:r>
            <a:r>
              <a:rPr lang="lt-LT" sz="1000" dirty="0">
                <a:solidFill>
                  <a:schemeClr val="tx2">
                    <a:lumMod val="75000"/>
                    <a:lumOff val="25000"/>
                  </a:schemeClr>
                </a:solidFill>
              </a:rPr>
              <a:t> ar ketinimu įsigyti administravimo paslaugas. </a:t>
            </a:r>
          </a:p>
        </p:txBody>
      </p:sp>
      <p:sp>
        <p:nvSpPr>
          <p:cNvPr id="19" name="Rectangle 18"/>
          <p:cNvSpPr/>
          <p:nvPr/>
        </p:nvSpPr>
        <p:spPr>
          <a:xfrm>
            <a:off x="2157413" y="2119313"/>
            <a:ext cx="6496050" cy="1601787"/>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ooter Text"/>
          <p:cNvSpPr txBox="1"/>
          <p:nvPr/>
        </p:nvSpPr>
        <p:spPr>
          <a:xfrm>
            <a:off x="2435225" y="2195513"/>
            <a:ext cx="5953125" cy="1500187"/>
          </a:xfrm>
          <a:prstGeom prst="rect">
            <a:avLst/>
          </a:prstGeom>
          <a:noFill/>
        </p:spPr>
        <p:txBody>
          <a:bodyPr lIns="0" tIns="0" rIns="0" bIns="0">
            <a:spAutoFit/>
          </a:bodyPr>
          <a:lstStyle/>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Nurodoma projekto valdymo komanda (nereikia konkrečių asmenų, tik pareigas projekte),</a:t>
            </a:r>
          </a:p>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Nurodomos kiekvieno komandos nario / administravimo įstaigos funkcijos. </a:t>
            </a:r>
          </a:p>
          <a:p>
            <a:pPr>
              <a:spcAft>
                <a:spcPts val="250"/>
              </a:spcAft>
              <a:buSzPct val="120000"/>
              <a:defRPr/>
            </a:pPr>
            <a:r>
              <a:rPr lang="lt-LT" sz="1000" dirty="0">
                <a:solidFill>
                  <a:srgbClr val="C00000"/>
                </a:solidFill>
              </a:rPr>
              <a:t>Svarbu įvertinti, kas bus atsakingas už:</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Įrangos/konsultavimo paslaugų pirkimų dokumentų rengimą,</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pirkimų vykdymą,</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pirkimo sutarčių priežiūrą, </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projekto finansų apskaitą,</a:t>
            </a:r>
          </a:p>
          <a:p>
            <a:pPr marL="685800" lvl="1" indent="-228600">
              <a:spcAft>
                <a:spcPts val="250"/>
              </a:spcAft>
              <a:buSzPct val="120000"/>
              <a:buFont typeface="Wingdings" pitchFamily="2" charset="2"/>
              <a:buChar char="v"/>
              <a:defRPr/>
            </a:pPr>
            <a:r>
              <a:rPr lang="lt-LT" sz="1000" dirty="0">
                <a:solidFill>
                  <a:schemeClr val="tx2">
                    <a:lumMod val="75000"/>
                    <a:lumOff val="25000"/>
                  </a:schemeClr>
                </a:solidFill>
              </a:rPr>
              <a:t>kitas svarbias projekto veiklas.</a:t>
            </a:r>
          </a:p>
        </p:txBody>
      </p:sp>
      <p:sp>
        <p:nvSpPr>
          <p:cNvPr id="21" name="Rectangle 20"/>
          <p:cNvSpPr/>
          <p:nvPr/>
        </p:nvSpPr>
        <p:spPr>
          <a:xfrm>
            <a:off x="2152650" y="3705225"/>
            <a:ext cx="6496050" cy="53022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Footer Text"/>
          <p:cNvSpPr txBox="1"/>
          <p:nvPr/>
        </p:nvSpPr>
        <p:spPr>
          <a:xfrm>
            <a:off x="2398713" y="3817938"/>
            <a:ext cx="5953125" cy="307975"/>
          </a:xfrm>
          <a:prstGeom prst="rect">
            <a:avLst/>
          </a:prstGeom>
          <a:noFill/>
        </p:spPr>
        <p:txBody>
          <a:bodyPr lIns="0" tIns="0" rIns="0" bIns="0">
            <a:spAutoFit/>
          </a:bodyPr>
          <a:lstStyle/>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 Nurodyti ar projektas įgyvendinamas su partneriu. Partnerio pasirinkimas turi teikti naudą mokslo ir studijų institucijai/universitetų ligoninei.  </a:t>
            </a:r>
          </a:p>
        </p:txBody>
      </p:sp>
      <p:sp>
        <p:nvSpPr>
          <p:cNvPr id="23" name="Rectangle 22"/>
          <p:cNvSpPr/>
          <p:nvPr/>
        </p:nvSpPr>
        <p:spPr>
          <a:xfrm>
            <a:off x="2152650" y="4194175"/>
            <a:ext cx="6496050" cy="449263"/>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Footer Text"/>
          <p:cNvSpPr txBox="1"/>
          <p:nvPr/>
        </p:nvSpPr>
        <p:spPr>
          <a:xfrm>
            <a:off x="2398713" y="4284663"/>
            <a:ext cx="5915025" cy="307975"/>
          </a:xfrm>
          <a:prstGeom prst="rect">
            <a:avLst/>
          </a:prstGeom>
          <a:noFill/>
        </p:spPr>
        <p:txBody>
          <a:bodyPr lIns="0" tIns="0" rIns="0" bIns="0">
            <a:spAutoFit/>
          </a:bodyPr>
          <a:lstStyle/>
          <a:p>
            <a:pPr marL="228600" indent="-228600">
              <a:spcAft>
                <a:spcPts val="250"/>
              </a:spcAft>
              <a:buSzPct val="120000"/>
              <a:buFont typeface="Wingdings" pitchFamily="2" charset="2"/>
              <a:buChar char="v"/>
              <a:defRPr/>
            </a:pPr>
            <a:r>
              <a:rPr lang="lt-LT" sz="1000" dirty="0">
                <a:solidFill>
                  <a:schemeClr val="tx2">
                    <a:lumMod val="75000"/>
                    <a:lumOff val="25000"/>
                  </a:schemeClr>
                </a:solidFill>
              </a:rPr>
              <a:t>Projekto įgyvendinimo metu siekiant išvengti apyvartinių lėšų trūkumo ir užtikrinti efektyvų projekto finansinių srautų valdymą numatoma prašyti iki 30% avanso.</a:t>
            </a:r>
          </a:p>
        </p:txBody>
      </p:sp>
    </p:spTree>
    <p:extLst>
      <p:ext uri="{BB962C8B-B14F-4D97-AF65-F5344CB8AC3E}">
        <p14:creationId xmlns:p14="http://schemas.microsoft.com/office/powerpoint/2010/main" val="205666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p:cNvSpPr>
            <a:spLocks noGrp="1"/>
          </p:cNvSpPr>
          <p:nvPr>
            <p:ph type="body" sz="half" idx="36"/>
          </p:nvPr>
        </p:nvSpPr>
        <p:spPr>
          <a:xfrm>
            <a:off x="2983297" y="3636169"/>
            <a:ext cx="1574800" cy="778669"/>
          </a:xfrm>
        </p:spPr>
        <p:txBody>
          <a:bodyPr/>
          <a:lstStyle/>
          <a:p>
            <a:pPr marL="171450" indent="-171450" algn="l">
              <a:buFont typeface="Wingdings" panose="05000000000000000000" pitchFamily="2" charset="2"/>
              <a:buChar char="ü"/>
              <a:defRPr/>
            </a:pPr>
            <a:r>
              <a:rPr lang="lt-LT" dirty="0" smtClean="0">
                <a:solidFill>
                  <a:srgbClr val="FF0000"/>
                </a:solidFill>
              </a:rPr>
              <a:t>Kritiniai projekto taškai, susiję su siekiamais tyrimų rezultatais. Aprašo </a:t>
            </a:r>
            <a:r>
              <a:rPr lang="en-US" dirty="0" smtClean="0">
                <a:solidFill>
                  <a:srgbClr val="FF0000"/>
                </a:solidFill>
              </a:rPr>
              <a:t>79</a:t>
            </a:r>
            <a:r>
              <a:rPr lang="lt-LT" dirty="0" smtClean="0">
                <a:solidFill>
                  <a:srgbClr val="FF0000"/>
                </a:solidFill>
              </a:rPr>
              <a:t> – </a:t>
            </a:r>
            <a:r>
              <a:rPr lang="en-US" dirty="0" smtClean="0">
                <a:solidFill>
                  <a:srgbClr val="FF0000"/>
                </a:solidFill>
              </a:rPr>
              <a:t>81 p.</a:t>
            </a:r>
          </a:p>
        </p:txBody>
      </p:sp>
      <p:sp>
        <p:nvSpPr>
          <p:cNvPr id="46" name="Text Placeholder 45"/>
          <p:cNvSpPr>
            <a:spLocks noGrp="1"/>
          </p:cNvSpPr>
          <p:nvPr>
            <p:ph type="body" sz="half" idx="37"/>
          </p:nvPr>
        </p:nvSpPr>
        <p:spPr>
          <a:xfrm>
            <a:off x="3035300" y="2965450"/>
            <a:ext cx="1574800" cy="520700"/>
          </a:xfrm>
        </p:spPr>
        <p:txBody>
          <a:bodyPr/>
          <a:lstStyle/>
          <a:p>
            <a:pPr>
              <a:defRPr/>
            </a:pPr>
            <a:endParaRPr lang="lt-LT" dirty="0" smtClean="0"/>
          </a:p>
          <a:p>
            <a:pPr>
              <a:defRPr/>
            </a:pPr>
            <a:r>
              <a:rPr lang="lt-LT" dirty="0" smtClean="0"/>
              <a:t>ĮGYVENDINAMUMO RIZIKA</a:t>
            </a:r>
          </a:p>
          <a:p>
            <a:pPr>
              <a:defRPr/>
            </a:pPr>
            <a:endParaRPr lang="en-US" dirty="0"/>
          </a:p>
        </p:txBody>
      </p:sp>
      <p:pic>
        <p:nvPicPr>
          <p:cNvPr id="148485" name="Picture Placeholder 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2140" r="32140"/>
          <a:stretch>
            <a:fillRect/>
          </a:stretch>
        </p:blipFill>
        <p:spPr bwMode="auto">
          <a:xfrm>
            <a:off x="400050" y="1211263"/>
            <a:ext cx="2289175" cy="320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Placeholder 51"/>
          <p:cNvSpPr>
            <a:spLocks noGrp="1"/>
          </p:cNvSpPr>
          <p:nvPr>
            <p:ph type="body" sz="half" idx="38"/>
          </p:nvPr>
        </p:nvSpPr>
        <p:spPr>
          <a:xfrm>
            <a:off x="5024986" y="1711324"/>
            <a:ext cx="1574800" cy="1089026"/>
          </a:xfrm>
        </p:spPr>
        <p:txBody>
          <a:bodyPr/>
          <a:lstStyle/>
          <a:p>
            <a:pPr marL="171450" indent="-171450" algn="l">
              <a:buFont typeface="Wingdings" panose="05000000000000000000" pitchFamily="2" charset="2"/>
              <a:buChar char="ü"/>
              <a:defRPr/>
            </a:pPr>
            <a:r>
              <a:rPr lang="lt-LT" dirty="0" smtClean="0">
                <a:solidFill>
                  <a:schemeClr val="bg2">
                    <a:lumMod val="50000"/>
                  </a:schemeClr>
                </a:solidFill>
              </a:rPr>
              <a:t>Kvalifikuoto personalo užtikrinimas viso projekto laikotarpiu</a:t>
            </a:r>
          </a:p>
          <a:p>
            <a:pPr marL="171450" indent="-171450" algn="l">
              <a:buFont typeface="Wingdings" panose="05000000000000000000" pitchFamily="2" charset="2"/>
              <a:buChar char="ü"/>
              <a:defRPr/>
            </a:pPr>
            <a:r>
              <a:rPr lang="lt-LT" dirty="0" smtClean="0">
                <a:solidFill>
                  <a:schemeClr val="bg2">
                    <a:lumMod val="50000"/>
                  </a:schemeClr>
                </a:solidFill>
              </a:rPr>
              <a:t>Projekto veiklų planavimas ir užbaigimas</a:t>
            </a:r>
          </a:p>
        </p:txBody>
      </p:sp>
      <p:sp>
        <p:nvSpPr>
          <p:cNvPr id="53" name="Text Placeholder 52"/>
          <p:cNvSpPr>
            <a:spLocks noGrp="1"/>
          </p:cNvSpPr>
          <p:nvPr>
            <p:ph type="body" sz="half" idx="39"/>
          </p:nvPr>
        </p:nvSpPr>
        <p:spPr>
          <a:xfrm>
            <a:off x="5003006" y="1222376"/>
            <a:ext cx="1574800" cy="488948"/>
          </a:xfrm>
        </p:spPr>
        <p:txBody>
          <a:bodyPr/>
          <a:lstStyle/>
          <a:p>
            <a:pPr>
              <a:defRPr/>
            </a:pPr>
            <a:r>
              <a:rPr lang="lt-LT" dirty="0" smtClean="0"/>
              <a:t>ĮGYVENDINAMUMO RIZIKA</a:t>
            </a:r>
            <a:endParaRPr lang="en-US" dirty="0"/>
          </a:p>
        </p:txBody>
      </p:sp>
      <p:sp>
        <p:nvSpPr>
          <p:cNvPr id="55" name="Text Placeholder 54"/>
          <p:cNvSpPr>
            <a:spLocks noGrp="1"/>
          </p:cNvSpPr>
          <p:nvPr>
            <p:ph type="body" sz="half" idx="41"/>
          </p:nvPr>
        </p:nvSpPr>
        <p:spPr>
          <a:xfrm>
            <a:off x="7121525" y="3636169"/>
            <a:ext cx="1574800" cy="724694"/>
          </a:xfrm>
        </p:spPr>
        <p:txBody>
          <a:bodyPr/>
          <a:lstStyle/>
          <a:p>
            <a:pPr marL="171450" indent="-171450" algn="l">
              <a:buFont typeface="Wingdings" panose="05000000000000000000" pitchFamily="2" charset="2"/>
              <a:buChar char="ü"/>
              <a:defRPr/>
            </a:pPr>
            <a:r>
              <a:rPr lang="lt-LT" dirty="0" smtClean="0"/>
              <a:t>Techninės specifikacijos parengimas</a:t>
            </a:r>
          </a:p>
          <a:p>
            <a:pPr marL="171450" indent="-171450" algn="l">
              <a:buFont typeface="Wingdings" panose="05000000000000000000" pitchFamily="2" charset="2"/>
              <a:buChar char="ü"/>
              <a:defRPr/>
            </a:pPr>
            <a:r>
              <a:rPr lang="lt-LT" dirty="0" smtClean="0"/>
              <a:t>Laukiamas paslaugos rezultatas</a:t>
            </a:r>
            <a:endParaRPr lang="en-US" dirty="0"/>
          </a:p>
        </p:txBody>
      </p:sp>
      <p:sp>
        <p:nvSpPr>
          <p:cNvPr id="17" name="Rectangle 16"/>
          <p:cNvSpPr/>
          <p:nvPr/>
        </p:nvSpPr>
        <p:spPr>
          <a:xfrm rot="5400000">
            <a:off x="4437857" y="-3899694"/>
            <a:ext cx="215900" cy="84343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8493" name="Text Placeholder 3"/>
          <p:cNvSpPr txBox="1">
            <a:spLocks/>
          </p:cNvSpPr>
          <p:nvPr/>
        </p:nvSpPr>
        <p:spPr bwMode="auto">
          <a:xfrm>
            <a:off x="393700" y="2095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19" name="Text Placeholder 1"/>
          <p:cNvSpPr>
            <a:spLocks noGrp="1"/>
          </p:cNvSpPr>
          <p:nvPr>
            <p:ph type="body" sz="half" idx="2"/>
          </p:nvPr>
        </p:nvSpPr>
        <p:spPr>
          <a:xfrm>
            <a:off x="328613" y="598488"/>
            <a:ext cx="8367712" cy="450850"/>
          </a:xfrm>
        </p:spPr>
        <p:txBody>
          <a:bodyPr/>
          <a:lstStyle/>
          <a:p>
            <a:pPr>
              <a:defRPr/>
            </a:pPr>
            <a:r>
              <a:rPr lang="lt-LT" sz="1200" dirty="0" smtClean="0">
                <a:solidFill>
                  <a:schemeClr val="tx1">
                    <a:lumMod val="75000"/>
                    <a:lumOff val="25000"/>
                  </a:schemeClr>
                </a:solidFill>
              </a:rPr>
              <a:t>5.4 Projekto įgyvendinimo rizikos ir jų valdymas.</a:t>
            </a:r>
          </a:p>
          <a:p>
            <a:pPr>
              <a:defRPr/>
            </a:pPr>
            <a:r>
              <a:rPr lang="lt-LT" sz="1200" dirty="0" smtClean="0">
                <a:solidFill>
                  <a:schemeClr val="tx1">
                    <a:lumMod val="75000"/>
                    <a:lumOff val="25000"/>
                  </a:schemeClr>
                </a:solidFill>
              </a:rPr>
              <a:t>Rizikų sąrašas pateiktas paraiškos formoje, todėl jas galima pasirinkti.</a:t>
            </a:r>
          </a:p>
          <a:p>
            <a:pPr>
              <a:defRPr/>
            </a:pPr>
            <a:endParaRPr lang="lt-LT" sz="1200" dirty="0">
              <a:solidFill>
                <a:schemeClr val="tx1">
                  <a:lumMod val="75000"/>
                  <a:lumOff val="25000"/>
                </a:schemeClr>
              </a:solidFill>
            </a:endParaRPr>
          </a:p>
        </p:txBody>
      </p:sp>
      <p:sp>
        <p:nvSpPr>
          <p:cNvPr id="2" name="Text Placeholder 1"/>
          <p:cNvSpPr>
            <a:spLocks noGrp="1"/>
          </p:cNvSpPr>
          <p:nvPr>
            <p:ph type="body" sz="half" idx="42"/>
          </p:nvPr>
        </p:nvSpPr>
        <p:spPr>
          <a:xfrm>
            <a:off x="7060602" y="2650229"/>
            <a:ext cx="1575015" cy="1064521"/>
          </a:xfrm>
        </p:spPr>
        <p:txBody>
          <a:bodyPr/>
          <a:lstStyle/>
          <a:p>
            <a:pPr>
              <a:defRPr/>
            </a:pPr>
            <a:r>
              <a:rPr lang="lt-LT" dirty="0" smtClean="0"/>
              <a:t>RIZIKOS,</a:t>
            </a:r>
            <a:r>
              <a:rPr lang="en-US" dirty="0" smtClean="0"/>
              <a:t> SUSIJUSIOS SU PLANUOJAM</a:t>
            </a:r>
            <a:r>
              <a:rPr lang="lt-LT" dirty="0" smtClean="0"/>
              <a:t>Ų PIRKIMŲ VYKDYMU</a:t>
            </a:r>
            <a:endParaRPr lang="lt-LT" dirty="0"/>
          </a:p>
        </p:txBody>
      </p:sp>
      <p:pic>
        <p:nvPicPr>
          <p:cNvPr id="4" name="Picture Placeholder 3"/>
          <p:cNvPicPr>
            <a:picLocks noGrp="1" noChangeAspect="1"/>
          </p:cNvPicPr>
          <p:nvPr>
            <p:ph type="pic" sz="quarter" idx="32"/>
          </p:nvPr>
        </p:nvPicPr>
        <p:blipFill>
          <a:blip r:embed="rId4"/>
          <a:srcRect l="22593" r="22593"/>
          <a:stretch>
            <a:fillRect/>
          </a:stretch>
        </p:blipFill>
        <p:spPr>
          <a:prstGeom prst="rect">
            <a:avLst/>
          </a:prstGeom>
        </p:spPr>
      </p:pic>
      <p:pic>
        <p:nvPicPr>
          <p:cNvPr id="6" name="Picture Placeholder 5"/>
          <p:cNvPicPr>
            <a:picLocks noGrp="1" noChangeAspect="1"/>
          </p:cNvPicPr>
          <p:nvPr>
            <p:ph type="pic" sz="quarter" idx="40"/>
          </p:nvPr>
        </p:nvPicPr>
        <p:blipFill>
          <a:blip r:embed="rId5"/>
          <a:srcRect l="12084" r="12084"/>
          <a:stretch>
            <a:fillRect/>
          </a:stretch>
        </p:blipFill>
        <p:spPr>
          <a:prstGeom prst="rect">
            <a:avLst/>
          </a:prstGeom>
        </p:spPr>
      </p:pic>
      <p:pic>
        <p:nvPicPr>
          <p:cNvPr id="8" name="Picture Placeholder 7"/>
          <p:cNvPicPr>
            <a:picLocks noGrp="1" noChangeAspect="1"/>
          </p:cNvPicPr>
          <p:nvPr>
            <p:ph type="pic" sz="quarter" idx="43"/>
          </p:nvPr>
        </p:nvPicPr>
        <p:blipFill>
          <a:blip r:embed="rId6"/>
          <a:srcRect l="14500" r="14500"/>
          <a:stretch>
            <a:fillRect/>
          </a:stretch>
        </p:blipFill>
        <p:spPr>
          <a:prstGeom prst="rect">
            <a:avLst/>
          </a:prstGeom>
        </p:spPr>
      </p:pic>
    </p:spTree>
    <p:extLst>
      <p:ext uri="{BB962C8B-B14F-4D97-AF65-F5344CB8AC3E}">
        <p14:creationId xmlns:p14="http://schemas.microsoft.com/office/powerpoint/2010/main" val="9423972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752600" y="971550"/>
          <a:ext cx="5715000" cy="3606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rot="5400000">
            <a:off x="4356894" y="-3828256"/>
            <a:ext cx="225425" cy="82819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2580" name="Text Placeholder 3"/>
          <p:cNvSpPr txBox="1">
            <a:spLocks/>
          </p:cNvSpPr>
          <p:nvPr/>
        </p:nvSpPr>
        <p:spPr bwMode="auto">
          <a:xfrm>
            <a:off x="393700" y="2095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6" name="Text Placeholder 1"/>
          <p:cNvSpPr txBox="1">
            <a:spLocks/>
          </p:cNvSpPr>
          <p:nvPr/>
        </p:nvSpPr>
        <p:spPr>
          <a:xfrm>
            <a:off x="263525" y="436563"/>
            <a:ext cx="8086725" cy="2492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lt-LT" sz="1200" dirty="0" smtClean="0">
                <a:solidFill>
                  <a:schemeClr val="tx1">
                    <a:lumMod val="75000"/>
                    <a:lumOff val="25000"/>
                  </a:schemeClr>
                </a:solidFill>
              </a:rPr>
              <a:t>5.4 Projekto įgyvendinimo rizikos ir jų valdymas.</a:t>
            </a:r>
            <a:endParaRPr lang="lt-LT" sz="1200" dirty="0">
              <a:solidFill>
                <a:schemeClr val="tx1">
                  <a:lumMod val="75000"/>
                  <a:lumOff val="25000"/>
                </a:schemeClr>
              </a:solidFill>
            </a:endParaRPr>
          </a:p>
        </p:txBody>
      </p:sp>
    </p:spTree>
    <p:extLst>
      <p:ext uri="{BB962C8B-B14F-4D97-AF65-F5344CB8AC3E}">
        <p14:creationId xmlns:p14="http://schemas.microsoft.com/office/powerpoint/2010/main" val="3532870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000" y="1381125"/>
            <a:ext cx="40386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p:cNvSpPr/>
          <p:nvPr/>
        </p:nvSpPr>
        <p:spPr>
          <a:xfrm>
            <a:off x="4724400" y="1381125"/>
            <a:ext cx="4024313" cy="121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1860" name="Freeform 429"/>
          <p:cNvSpPr>
            <a:spLocks noEditPoints="1"/>
          </p:cNvSpPr>
          <p:nvPr/>
        </p:nvSpPr>
        <p:spPr bwMode="auto">
          <a:xfrm>
            <a:off x="685800" y="1657350"/>
            <a:ext cx="720725" cy="554038"/>
          </a:xfrm>
          <a:custGeom>
            <a:avLst/>
            <a:gdLst>
              <a:gd name="T0" fmla="*/ 2147483646 w 120"/>
              <a:gd name="T1" fmla="*/ 2147483646 h 77"/>
              <a:gd name="T2" fmla="*/ 2147483646 w 120"/>
              <a:gd name="T3" fmla="*/ 2147483646 h 77"/>
              <a:gd name="T4" fmla="*/ 2147483646 w 120"/>
              <a:gd name="T5" fmla="*/ 2147483646 h 77"/>
              <a:gd name="T6" fmla="*/ 2147483646 w 120"/>
              <a:gd name="T7" fmla="*/ 2147483646 h 77"/>
              <a:gd name="T8" fmla="*/ 2147483646 w 120"/>
              <a:gd name="T9" fmla="*/ 2147483646 h 77"/>
              <a:gd name="T10" fmla="*/ 2147483646 w 120"/>
              <a:gd name="T11" fmla="*/ 2147483646 h 77"/>
              <a:gd name="T12" fmla="*/ 2147483646 w 120"/>
              <a:gd name="T13" fmla="*/ 2147483646 h 77"/>
              <a:gd name="T14" fmla="*/ 2147483646 w 120"/>
              <a:gd name="T15" fmla="*/ 2147483646 h 77"/>
              <a:gd name="T16" fmla="*/ 2147483646 w 120"/>
              <a:gd name="T17" fmla="*/ 2147483646 h 77"/>
              <a:gd name="T18" fmla="*/ 2147483646 w 120"/>
              <a:gd name="T19" fmla="*/ 2147483646 h 77"/>
              <a:gd name="T20" fmla="*/ 2147483646 w 120"/>
              <a:gd name="T21" fmla="*/ 2147483646 h 77"/>
              <a:gd name="T22" fmla="*/ 2147483646 w 120"/>
              <a:gd name="T23" fmla="*/ 2147483646 h 77"/>
              <a:gd name="T24" fmla="*/ 2147483646 w 120"/>
              <a:gd name="T25" fmla="*/ 2147483646 h 77"/>
              <a:gd name="T26" fmla="*/ 2147483646 w 120"/>
              <a:gd name="T27" fmla="*/ 2147483646 h 77"/>
              <a:gd name="T28" fmla="*/ 2147483646 w 120"/>
              <a:gd name="T29" fmla="*/ 2147483646 h 77"/>
              <a:gd name="T30" fmla="*/ 2147483646 w 120"/>
              <a:gd name="T31" fmla="*/ 2147483646 h 77"/>
              <a:gd name="T32" fmla="*/ 2147483646 w 120"/>
              <a:gd name="T33" fmla="*/ 2147483646 h 77"/>
              <a:gd name="T34" fmla="*/ 2147483646 w 120"/>
              <a:gd name="T35" fmla="*/ 2147483646 h 77"/>
              <a:gd name="T36" fmla="*/ 2147483646 w 120"/>
              <a:gd name="T37" fmla="*/ 2147483646 h 77"/>
              <a:gd name="T38" fmla="*/ 2147483646 w 120"/>
              <a:gd name="T39" fmla="*/ 2147483646 h 77"/>
              <a:gd name="T40" fmla="*/ 2147483646 w 120"/>
              <a:gd name="T41" fmla="*/ 2147483646 h 77"/>
              <a:gd name="T42" fmla="*/ 2147483646 w 120"/>
              <a:gd name="T43" fmla="*/ 2147483646 h 77"/>
              <a:gd name="T44" fmla="*/ 2147483646 w 120"/>
              <a:gd name="T45" fmla="*/ 2147483646 h 77"/>
              <a:gd name="T46" fmla="*/ 2147483646 w 120"/>
              <a:gd name="T47" fmla="*/ 2147483646 h 77"/>
              <a:gd name="T48" fmla="*/ 2147483646 w 120"/>
              <a:gd name="T49" fmla="*/ 2147483646 h 77"/>
              <a:gd name="T50" fmla="*/ 2147483646 w 120"/>
              <a:gd name="T51" fmla="*/ 2147483646 h 77"/>
              <a:gd name="T52" fmla="*/ 2147483646 w 120"/>
              <a:gd name="T53" fmla="*/ 2147483646 h 77"/>
              <a:gd name="T54" fmla="*/ 2147483646 w 120"/>
              <a:gd name="T55" fmla="*/ 2147483646 h 77"/>
              <a:gd name="T56" fmla="*/ 2147483646 w 120"/>
              <a:gd name="T57" fmla="*/ 2147483646 h 77"/>
              <a:gd name="T58" fmla="*/ 2147483646 w 120"/>
              <a:gd name="T59" fmla="*/ 0 h 77"/>
              <a:gd name="T60" fmla="*/ 2147483646 w 120"/>
              <a:gd name="T61" fmla="*/ 0 h 77"/>
              <a:gd name="T62" fmla="*/ 2147483646 w 120"/>
              <a:gd name="T63" fmla="*/ 2147483646 h 77"/>
              <a:gd name="T64" fmla="*/ 2147483646 w 120"/>
              <a:gd name="T65" fmla="*/ 2147483646 h 77"/>
              <a:gd name="T66" fmla="*/ 2147483646 w 120"/>
              <a:gd name="T67" fmla="*/ 0 h 77"/>
              <a:gd name="T68" fmla="*/ 2147483646 w 120"/>
              <a:gd name="T69" fmla="*/ 2147483646 h 77"/>
              <a:gd name="T70" fmla="*/ 2147483646 w 120"/>
              <a:gd name="T71" fmla="*/ 2147483646 h 77"/>
              <a:gd name="T72" fmla="*/ 2147483646 w 120"/>
              <a:gd name="T73" fmla="*/ 2147483646 h 77"/>
              <a:gd name="T74" fmla="*/ 2147483646 w 120"/>
              <a:gd name="T75" fmla="*/ 2147483646 h 77"/>
              <a:gd name="T76" fmla="*/ 2147483646 w 120"/>
              <a:gd name="T77" fmla="*/ 2147483646 h 77"/>
              <a:gd name="T78" fmla="*/ 2147483646 w 120"/>
              <a:gd name="T79" fmla="*/ 2147483646 h 77"/>
              <a:gd name="T80" fmla="*/ 2147483646 w 120"/>
              <a:gd name="T81" fmla="*/ 2147483646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0" h="77">
                <a:moveTo>
                  <a:pt x="58" y="55"/>
                </a:moveTo>
                <a:cubicBezTo>
                  <a:pt x="58" y="53"/>
                  <a:pt x="57" y="52"/>
                  <a:pt x="55" y="52"/>
                </a:cubicBezTo>
                <a:cubicBezTo>
                  <a:pt x="53" y="52"/>
                  <a:pt x="51" y="53"/>
                  <a:pt x="51" y="55"/>
                </a:cubicBezTo>
                <a:cubicBezTo>
                  <a:pt x="51" y="57"/>
                  <a:pt x="53" y="59"/>
                  <a:pt x="55" y="59"/>
                </a:cubicBezTo>
                <a:cubicBezTo>
                  <a:pt x="57" y="59"/>
                  <a:pt x="58" y="57"/>
                  <a:pt x="58" y="55"/>
                </a:cubicBezTo>
                <a:moveTo>
                  <a:pt x="44" y="55"/>
                </a:moveTo>
                <a:cubicBezTo>
                  <a:pt x="44" y="53"/>
                  <a:pt x="43" y="52"/>
                  <a:pt x="41" y="52"/>
                </a:cubicBezTo>
                <a:cubicBezTo>
                  <a:pt x="39" y="52"/>
                  <a:pt x="38" y="53"/>
                  <a:pt x="38" y="55"/>
                </a:cubicBezTo>
                <a:cubicBezTo>
                  <a:pt x="38" y="57"/>
                  <a:pt x="39" y="59"/>
                  <a:pt x="41" y="59"/>
                </a:cubicBezTo>
                <a:cubicBezTo>
                  <a:pt x="43" y="59"/>
                  <a:pt x="44" y="57"/>
                  <a:pt x="44" y="55"/>
                </a:cubicBezTo>
                <a:moveTo>
                  <a:pt x="30" y="55"/>
                </a:moveTo>
                <a:cubicBezTo>
                  <a:pt x="30" y="53"/>
                  <a:pt x="29" y="52"/>
                  <a:pt x="27" y="52"/>
                </a:cubicBezTo>
                <a:cubicBezTo>
                  <a:pt x="25" y="52"/>
                  <a:pt x="24" y="53"/>
                  <a:pt x="24" y="55"/>
                </a:cubicBezTo>
                <a:cubicBezTo>
                  <a:pt x="24" y="57"/>
                  <a:pt x="25" y="59"/>
                  <a:pt x="27" y="59"/>
                </a:cubicBezTo>
                <a:cubicBezTo>
                  <a:pt x="29" y="59"/>
                  <a:pt x="30" y="57"/>
                  <a:pt x="30" y="55"/>
                </a:cubicBezTo>
                <a:moveTo>
                  <a:pt x="119" y="43"/>
                </a:moveTo>
                <a:cubicBezTo>
                  <a:pt x="110" y="59"/>
                  <a:pt x="110" y="59"/>
                  <a:pt x="110" y="59"/>
                </a:cubicBezTo>
                <a:cubicBezTo>
                  <a:pt x="104" y="70"/>
                  <a:pt x="92" y="77"/>
                  <a:pt x="80" y="77"/>
                </a:cubicBezTo>
                <a:cubicBezTo>
                  <a:pt x="18" y="77"/>
                  <a:pt x="18" y="77"/>
                  <a:pt x="18" y="77"/>
                </a:cubicBezTo>
                <a:cubicBezTo>
                  <a:pt x="15" y="77"/>
                  <a:pt x="11" y="75"/>
                  <a:pt x="10" y="71"/>
                </a:cubicBezTo>
                <a:cubicBezTo>
                  <a:pt x="1" y="43"/>
                  <a:pt x="1" y="43"/>
                  <a:pt x="1" y="43"/>
                </a:cubicBezTo>
                <a:cubicBezTo>
                  <a:pt x="0" y="41"/>
                  <a:pt x="1" y="40"/>
                  <a:pt x="2" y="40"/>
                </a:cubicBezTo>
                <a:cubicBezTo>
                  <a:pt x="118" y="40"/>
                  <a:pt x="118" y="40"/>
                  <a:pt x="118" y="40"/>
                </a:cubicBezTo>
                <a:cubicBezTo>
                  <a:pt x="119" y="40"/>
                  <a:pt x="120" y="42"/>
                  <a:pt x="119" y="43"/>
                </a:cubicBezTo>
                <a:moveTo>
                  <a:pt x="23" y="23"/>
                </a:moveTo>
                <a:cubicBezTo>
                  <a:pt x="35" y="23"/>
                  <a:pt x="35" y="23"/>
                  <a:pt x="35" y="23"/>
                </a:cubicBezTo>
                <a:cubicBezTo>
                  <a:pt x="35" y="11"/>
                  <a:pt x="35" y="11"/>
                  <a:pt x="35" y="11"/>
                </a:cubicBezTo>
                <a:cubicBezTo>
                  <a:pt x="23" y="11"/>
                  <a:pt x="23" y="11"/>
                  <a:pt x="23" y="11"/>
                </a:cubicBezTo>
                <a:lnTo>
                  <a:pt x="23" y="23"/>
                </a:lnTo>
                <a:close/>
                <a:moveTo>
                  <a:pt x="35" y="0"/>
                </a:moveTo>
                <a:cubicBezTo>
                  <a:pt x="23" y="0"/>
                  <a:pt x="23" y="0"/>
                  <a:pt x="23" y="0"/>
                </a:cubicBezTo>
                <a:cubicBezTo>
                  <a:pt x="23" y="7"/>
                  <a:pt x="23" y="7"/>
                  <a:pt x="23" y="7"/>
                </a:cubicBezTo>
                <a:cubicBezTo>
                  <a:pt x="35" y="7"/>
                  <a:pt x="35" y="7"/>
                  <a:pt x="35" y="7"/>
                </a:cubicBezTo>
                <a:lnTo>
                  <a:pt x="35" y="0"/>
                </a:lnTo>
                <a:close/>
                <a:moveTo>
                  <a:pt x="61" y="39"/>
                </a:moveTo>
                <a:cubicBezTo>
                  <a:pt x="14" y="39"/>
                  <a:pt x="14" y="39"/>
                  <a:pt x="14" y="39"/>
                </a:cubicBezTo>
                <a:cubicBezTo>
                  <a:pt x="14" y="26"/>
                  <a:pt x="14" y="26"/>
                  <a:pt x="14" y="26"/>
                </a:cubicBezTo>
                <a:cubicBezTo>
                  <a:pt x="14" y="25"/>
                  <a:pt x="15" y="25"/>
                  <a:pt x="16" y="25"/>
                </a:cubicBezTo>
                <a:cubicBezTo>
                  <a:pt x="53" y="25"/>
                  <a:pt x="53" y="25"/>
                  <a:pt x="53" y="25"/>
                </a:cubicBezTo>
                <a:cubicBezTo>
                  <a:pt x="54" y="25"/>
                  <a:pt x="55" y="25"/>
                  <a:pt x="55" y="26"/>
                </a:cubicBezTo>
                <a:lnTo>
                  <a:pt x="61" y="3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21861" name="Freeform 106"/>
          <p:cNvSpPr>
            <a:spLocks noEditPoints="1"/>
          </p:cNvSpPr>
          <p:nvPr/>
        </p:nvSpPr>
        <p:spPr bwMode="auto">
          <a:xfrm>
            <a:off x="5029200" y="1657350"/>
            <a:ext cx="609600" cy="554038"/>
          </a:xfrm>
          <a:custGeom>
            <a:avLst/>
            <a:gdLst>
              <a:gd name="T0" fmla="*/ 2147483646 w 68"/>
              <a:gd name="T1" fmla="*/ 2147483646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0 w 68"/>
              <a:gd name="T25" fmla="*/ 2147483646 h 68"/>
              <a:gd name="T26" fmla="*/ 2147483646 w 68"/>
              <a:gd name="T27" fmla="*/ 2147483646 h 68"/>
              <a:gd name="T28" fmla="*/ 2147483646 w 68"/>
              <a:gd name="T29" fmla="*/ 0 h 68"/>
              <a:gd name="T30" fmla="*/ 2147483646 w 68"/>
              <a:gd name="T31" fmla="*/ 0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5" y="55"/>
                  <a:pt x="35" y="55"/>
                  <a:pt x="35" y="55"/>
                </a:cubicBezTo>
                <a:cubicBezTo>
                  <a:pt x="23" y="67"/>
                  <a:pt x="23" y="67"/>
                  <a:pt x="23" y="67"/>
                </a:cubicBezTo>
                <a:cubicBezTo>
                  <a:pt x="23" y="67"/>
                  <a:pt x="22" y="68"/>
                  <a:pt x="22" y="68"/>
                </a:cubicBezTo>
                <a:cubicBezTo>
                  <a:pt x="21" y="68"/>
                  <a:pt x="21" y="68"/>
                  <a:pt x="21" y="68"/>
                </a:cubicBezTo>
                <a:cubicBezTo>
                  <a:pt x="20" y="67"/>
                  <a:pt x="19" y="66"/>
                  <a:pt x="19" y="65"/>
                </a:cubicBezTo>
                <a:cubicBezTo>
                  <a:pt x="19" y="48"/>
                  <a:pt x="19" y="48"/>
                  <a:pt x="19" y="48"/>
                </a:cubicBezTo>
                <a:cubicBezTo>
                  <a:pt x="1" y="41"/>
                  <a:pt x="1" y="41"/>
                  <a:pt x="1" y="41"/>
                </a:cubicBezTo>
                <a:cubicBezTo>
                  <a:pt x="0" y="40"/>
                  <a:pt x="0" y="40"/>
                  <a:pt x="0" y="39"/>
                </a:cubicBezTo>
                <a:cubicBezTo>
                  <a:pt x="0" y="38"/>
                  <a:pt x="0" y="37"/>
                  <a:pt x="1" y="36"/>
                </a:cubicBezTo>
                <a:cubicBezTo>
                  <a:pt x="64" y="0"/>
                  <a:pt x="64" y="0"/>
                  <a:pt x="64" y="0"/>
                </a:cubicBezTo>
                <a:cubicBezTo>
                  <a:pt x="65" y="0"/>
                  <a:pt x="66" y="0"/>
                  <a:pt x="67" y="0"/>
                </a:cubicBezTo>
                <a:cubicBezTo>
                  <a:pt x="68" y="1"/>
                  <a:pt x="68" y="2"/>
                  <a:pt x="68" y="3"/>
                </a:cubicBezTo>
                <a:close/>
                <a:moveTo>
                  <a:pt x="62" y="7"/>
                </a:moveTo>
                <a:cubicBezTo>
                  <a:pt x="8" y="38"/>
                  <a:pt x="8" y="38"/>
                  <a:pt x="8" y="38"/>
                </a:cubicBezTo>
                <a:cubicBezTo>
                  <a:pt x="20" y="43"/>
                  <a:pt x="20" y="43"/>
                  <a:pt x="20" y="43"/>
                </a:cubicBezTo>
                <a:cubicBezTo>
                  <a:pt x="53" y="19"/>
                  <a:pt x="53" y="19"/>
                  <a:pt x="53" y="19"/>
                </a:cubicBezTo>
                <a:cubicBezTo>
                  <a:pt x="35" y="49"/>
                  <a:pt x="35" y="49"/>
                  <a:pt x="35" y="49"/>
                </a:cubicBezTo>
                <a:cubicBezTo>
                  <a:pt x="54" y="57"/>
                  <a:pt x="54" y="57"/>
                  <a:pt x="54" y="57"/>
                </a:cubicBezTo>
                <a:lnTo>
                  <a:pt x="62"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21862" name="TextBox 18"/>
          <p:cNvSpPr txBox="1">
            <a:spLocks noChangeArrowheads="1"/>
          </p:cNvSpPr>
          <p:nvPr/>
        </p:nvSpPr>
        <p:spPr bwMode="auto">
          <a:xfrm>
            <a:off x="1524000" y="1662113"/>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3200" b="1" dirty="0">
                <a:solidFill>
                  <a:srgbClr val="FFFFFF"/>
                </a:solidFill>
              </a:rPr>
              <a:t>Tikslas</a:t>
            </a:r>
            <a:endParaRPr lang="en-US" altLang="lt-LT" sz="3200" b="1" dirty="0">
              <a:solidFill>
                <a:srgbClr val="FFFFFF"/>
              </a:solidFill>
            </a:endParaRPr>
          </a:p>
        </p:txBody>
      </p:sp>
      <p:sp>
        <p:nvSpPr>
          <p:cNvPr id="121863" name="TextBox 19"/>
          <p:cNvSpPr txBox="1">
            <a:spLocks noChangeArrowheads="1"/>
          </p:cNvSpPr>
          <p:nvPr/>
        </p:nvSpPr>
        <p:spPr bwMode="auto">
          <a:xfrm>
            <a:off x="5961063" y="1662113"/>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3200" b="1" dirty="0">
                <a:solidFill>
                  <a:srgbClr val="FFFFFF"/>
                </a:solidFill>
              </a:rPr>
              <a:t>Veikla</a:t>
            </a:r>
            <a:endParaRPr lang="en-US" altLang="lt-LT" sz="3200" b="1" dirty="0">
              <a:solidFill>
                <a:srgbClr val="FFFFFF"/>
              </a:solidFill>
            </a:endParaRPr>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lt-LT" sz="2400" b="1" dirty="0">
                <a:solidFill>
                  <a:srgbClr val="929292"/>
                </a:solidFill>
              </a:rPr>
              <a:t>Apra</a:t>
            </a:r>
            <a:r>
              <a:rPr lang="lt-LT" altLang="lt-LT" sz="2400" b="1" dirty="0">
                <a:solidFill>
                  <a:srgbClr val="929292"/>
                </a:solidFill>
              </a:rPr>
              <a:t>še nurodytas priemonės tikslas ir veikla</a:t>
            </a:r>
            <a:endParaRPr lang="lt-LT" altLang="lt-LT" sz="3200" b="1" dirty="0">
              <a:solidFill>
                <a:srgbClr val="929292"/>
              </a:solidFill>
            </a:endParaRPr>
          </a:p>
        </p:txBody>
      </p:sp>
      <p:grpSp>
        <p:nvGrpSpPr>
          <p:cNvPr id="24" name="Group 23"/>
          <p:cNvGrpSpPr>
            <a:grpSpLocks/>
          </p:cNvGrpSpPr>
          <p:nvPr/>
        </p:nvGrpSpPr>
        <p:grpSpPr bwMode="auto">
          <a:xfrm>
            <a:off x="381000" y="2561538"/>
            <a:ext cx="4038600" cy="1897063"/>
            <a:chOff x="730113" y="2962606"/>
            <a:chExt cx="1802520" cy="1353127"/>
          </a:xfrm>
        </p:grpSpPr>
        <p:sp>
          <p:nvSpPr>
            <p:cNvPr id="25" name="Round Same Side Corner Rectangle 24"/>
            <p:cNvSpPr/>
            <p:nvPr/>
          </p:nvSpPr>
          <p:spPr bwMode="auto">
            <a:xfrm rot="10800000">
              <a:off x="730113" y="2962606"/>
              <a:ext cx="1802520" cy="1353127"/>
            </a:xfrm>
            <a:prstGeom prst="round2SameRect">
              <a:avLst>
                <a:gd name="adj1" fmla="val 6812"/>
                <a:gd name="adj2" fmla="val 0"/>
              </a:avLst>
            </a:prstGeom>
            <a:solidFill>
              <a:schemeClr val="bg1">
                <a:lumMod val="85000"/>
              </a:schemeClr>
            </a:solidFill>
            <a:ln w="9525">
              <a:noFill/>
              <a:round/>
              <a:headEnd/>
              <a:tailEnd/>
            </a:ln>
          </p:spPr>
          <p:txBody>
            <a:bodyPr/>
            <a:lstStyle/>
            <a:p>
              <a:pPr algn="just" eaLnBrk="1" fontAlgn="auto" hangingPunct="1">
                <a:spcBef>
                  <a:spcPts val="0"/>
                </a:spcBef>
                <a:spcAft>
                  <a:spcPts val="0"/>
                </a:spcAft>
                <a:defRPr/>
              </a:pPr>
              <a:endParaRPr lang="en-US" dirty="0">
                <a:solidFill>
                  <a:srgbClr val="262626"/>
                </a:solidFill>
                <a:latin typeface="+mn-lt"/>
              </a:endParaRPr>
            </a:p>
          </p:txBody>
        </p:sp>
        <p:sp>
          <p:nvSpPr>
            <p:cNvPr id="29710" name="Rectangle 25"/>
            <p:cNvSpPr>
              <a:spLocks noChangeArrowheads="1"/>
            </p:cNvSpPr>
            <p:nvPr/>
          </p:nvSpPr>
          <p:spPr bwMode="auto">
            <a:xfrm>
              <a:off x="849900" y="3053897"/>
              <a:ext cx="1648723" cy="105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lt-LT" altLang="lt-LT" dirty="0">
                  <a:solidFill>
                    <a:srgbClr val="5C5C5C"/>
                  </a:solidFill>
                </a:rPr>
                <a:t>Skatinti mokslo ir studijų </a:t>
              </a:r>
              <a:r>
                <a:rPr lang="lt-LT" altLang="lt-LT" dirty="0" smtClean="0">
                  <a:solidFill>
                    <a:srgbClr val="5C5C5C"/>
                  </a:solidFill>
                </a:rPr>
                <a:t>institucijas ir universitetų ligonines </a:t>
              </a:r>
              <a:r>
                <a:rPr lang="lt-LT" altLang="lt-LT" dirty="0">
                  <a:solidFill>
                    <a:srgbClr val="5C5C5C"/>
                  </a:solidFill>
                </a:rPr>
                <a:t>vykdyti mokslinių tyrimų ir eksperimentinės plėtros (toliau -MTEP) veiklas, </a:t>
              </a:r>
              <a:r>
                <a:rPr lang="lt-LT" altLang="lt-LT" b="1" dirty="0">
                  <a:solidFill>
                    <a:srgbClr val="FF0000"/>
                  </a:solidFill>
                </a:rPr>
                <a:t>turinčias komercinį potencialą</a:t>
              </a:r>
              <a:endParaRPr lang="en-US" altLang="lt-LT" b="1" dirty="0">
                <a:solidFill>
                  <a:srgbClr val="FF0000"/>
                </a:solidFill>
              </a:endParaRPr>
            </a:p>
          </p:txBody>
        </p:sp>
      </p:grpSp>
      <p:grpSp>
        <p:nvGrpSpPr>
          <p:cNvPr id="28" name="Group 27"/>
          <p:cNvGrpSpPr>
            <a:grpSpLocks/>
          </p:cNvGrpSpPr>
          <p:nvPr/>
        </p:nvGrpSpPr>
        <p:grpSpPr bwMode="auto">
          <a:xfrm>
            <a:off x="4724400" y="2600325"/>
            <a:ext cx="4024313" cy="1897086"/>
            <a:chOff x="845995" y="3486509"/>
            <a:chExt cx="1828319" cy="1655095"/>
          </a:xfrm>
        </p:grpSpPr>
        <p:sp>
          <p:nvSpPr>
            <p:cNvPr id="29" name="Round Same Side Corner Rectangle 28"/>
            <p:cNvSpPr/>
            <p:nvPr/>
          </p:nvSpPr>
          <p:spPr bwMode="auto">
            <a:xfrm rot="10800000">
              <a:off x="845995" y="3486509"/>
              <a:ext cx="1828319" cy="1655075"/>
            </a:xfrm>
            <a:prstGeom prst="round2SameRect">
              <a:avLst>
                <a:gd name="adj1" fmla="val 6812"/>
                <a:gd name="adj2" fmla="val 0"/>
              </a:avLst>
            </a:prstGeom>
            <a:solidFill>
              <a:schemeClr val="bg1">
                <a:lumMod val="85000"/>
              </a:schemeClr>
            </a:solidFill>
            <a:ln w="9525">
              <a:noFill/>
              <a:round/>
              <a:headEnd/>
              <a:tailEnd/>
            </a:ln>
          </p:spPr>
          <p:txBody>
            <a:bodyPr/>
            <a:lstStyle/>
            <a:p>
              <a:pPr algn="ctr" eaLnBrk="1" fontAlgn="auto" hangingPunct="1">
                <a:spcBef>
                  <a:spcPts val="0"/>
                </a:spcBef>
                <a:spcAft>
                  <a:spcPts val="0"/>
                </a:spcAft>
                <a:defRPr/>
              </a:pPr>
              <a:endParaRPr lang="en-US" dirty="0">
                <a:solidFill>
                  <a:srgbClr val="262626"/>
                </a:solidFill>
                <a:latin typeface="+mn-lt"/>
              </a:endParaRPr>
            </a:p>
          </p:txBody>
        </p:sp>
        <p:sp>
          <p:nvSpPr>
            <p:cNvPr id="29708" name="Rectangle 29"/>
            <p:cNvSpPr>
              <a:spLocks noChangeArrowheads="1"/>
            </p:cNvSpPr>
            <p:nvPr/>
          </p:nvSpPr>
          <p:spPr bwMode="auto">
            <a:xfrm>
              <a:off x="845995" y="3611059"/>
              <a:ext cx="1802519" cy="153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lt-LT" altLang="lt-LT" dirty="0">
                  <a:solidFill>
                    <a:srgbClr val="5C5C5C"/>
                  </a:solidFill>
                </a:rPr>
                <a:t>Kompetencijos centrų veiklos skatinimas, </a:t>
              </a:r>
              <a:r>
                <a:rPr lang="lt-LT" altLang="lt-LT" b="1" u="sng" dirty="0">
                  <a:solidFill>
                    <a:srgbClr val="5C5C5C"/>
                  </a:solidFill>
                </a:rPr>
                <a:t>siekiant išbandyti MTEP grįstas</a:t>
              </a:r>
              <a:r>
                <a:rPr lang="lt-LT" altLang="lt-LT" b="1" dirty="0">
                  <a:solidFill>
                    <a:srgbClr val="5C5C5C"/>
                  </a:solidFill>
                </a:rPr>
                <a:t>, </a:t>
              </a:r>
              <a:r>
                <a:rPr lang="lt-LT" altLang="lt-LT" b="1" dirty="0">
                  <a:solidFill>
                    <a:srgbClr val="FF0000"/>
                  </a:solidFill>
                </a:rPr>
                <a:t>komercinį potencialą turinčias idėjas</a:t>
              </a:r>
              <a:r>
                <a:rPr lang="lt-LT" altLang="lt-LT" dirty="0">
                  <a:solidFill>
                    <a:srgbClr val="5C5C5C"/>
                  </a:solidFill>
                </a:rPr>
                <a:t>, sukurti tolesnėms investicijoms parengtą ar kitokį rezultatą, kuris gali būti pritaikytas diegti </a:t>
              </a:r>
              <a:r>
                <a:rPr lang="lt-LT" altLang="lt-LT" dirty="0" smtClean="0">
                  <a:solidFill>
                    <a:srgbClr val="5C5C5C"/>
                  </a:solidFill>
                </a:rPr>
                <a:t>rinkoje </a:t>
              </a:r>
              <a:r>
                <a:rPr lang="lt-LT" altLang="lt-LT" sz="1200" dirty="0" smtClean="0">
                  <a:solidFill>
                    <a:srgbClr val="5C5C5C"/>
                  </a:solidFill>
                </a:rPr>
                <a:t>(Aprašo 11 p.)</a:t>
              </a:r>
              <a:endParaRPr lang="en-US" altLang="lt-LT" sz="1200" dirty="0">
                <a:solidFill>
                  <a:srgbClr val="5C5C5C"/>
                </a:solidFill>
              </a:endParaRPr>
            </a:p>
          </p:txBody>
        </p:sp>
      </p:grpSp>
    </p:spTree>
    <p:extLst>
      <p:ext uri="{BB962C8B-B14F-4D97-AF65-F5344CB8AC3E}">
        <p14:creationId xmlns:p14="http://schemas.microsoft.com/office/powerpoint/2010/main" val="1879191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404519" y="-3875881"/>
            <a:ext cx="215900" cy="83677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4627" name="Text Placeholder 3"/>
          <p:cNvSpPr txBox="1">
            <a:spLocks/>
          </p:cNvSpPr>
          <p:nvPr/>
        </p:nvSpPr>
        <p:spPr bwMode="auto">
          <a:xfrm>
            <a:off x="328613" y="209550"/>
            <a:ext cx="5475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5. Projekto aprašymas</a:t>
            </a:r>
            <a:endParaRPr lang="lt-LT" altLang="lt-LT" sz="1200">
              <a:solidFill>
                <a:schemeClr val="bg1"/>
              </a:solidFill>
            </a:endParaRPr>
          </a:p>
        </p:txBody>
      </p:sp>
      <p:sp>
        <p:nvSpPr>
          <p:cNvPr id="9" name="Text Placeholder 1"/>
          <p:cNvSpPr>
            <a:spLocks noGrp="1"/>
          </p:cNvSpPr>
          <p:nvPr>
            <p:ph type="body" sz="half" idx="2"/>
          </p:nvPr>
        </p:nvSpPr>
        <p:spPr>
          <a:xfrm>
            <a:off x="328613" y="476250"/>
            <a:ext cx="8367712" cy="173038"/>
          </a:xfrm>
        </p:spPr>
        <p:txBody>
          <a:bodyPr/>
          <a:lstStyle/>
          <a:p>
            <a:pPr>
              <a:defRPr/>
            </a:pPr>
            <a:r>
              <a:rPr lang="lt-LT" sz="1200" dirty="0">
                <a:solidFill>
                  <a:schemeClr val="tx1">
                    <a:lumMod val="75000"/>
                    <a:lumOff val="25000"/>
                  </a:schemeClr>
                </a:solidFill>
              </a:rPr>
              <a:t>5.5 Planuojamas projekto rezultatų naudojimas po </a:t>
            </a:r>
            <a:r>
              <a:rPr lang="lt-LT" sz="1200" dirty="0" smtClean="0">
                <a:solidFill>
                  <a:schemeClr val="tx1">
                    <a:lumMod val="75000"/>
                    <a:lumOff val="25000"/>
                  </a:schemeClr>
                </a:solidFill>
              </a:rPr>
              <a:t>projekto pabaigos</a:t>
            </a:r>
            <a:endParaRPr lang="lt-LT" sz="1200" dirty="0">
              <a:solidFill>
                <a:schemeClr val="tx1">
                  <a:lumMod val="75000"/>
                  <a:lumOff val="25000"/>
                </a:schemeClr>
              </a:solidFill>
            </a:endParaRPr>
          </a:p>
        </p:txBody>
      </p:sp>
      <p:grpSp>
        <p:nvGrpSpPr>
          <p:cNvPr id="3" name="Group 2"/>
          <p:cNvGrpSpPr>
            <a:grpSpLocks/>
          </p:cNvGrpSpPr>
          <p:nvPr/>
        </p:nvGrpSpPr>
        <p:grpSpPr bwMode="auto">
          <a:xfrm>
            <a:off x="350838" y="2098675"/>
            <a:ext cx="8345487" cy="989013"/>
            <a:chOff x="328076" y="1946250"/>
            <a:chExt cx="8399108" cy="2405785"/>
          </a:xfrm>
        </p:grpSpPr>
        <p:sp>
          <p:nvSpPr>
            <p:cNvPr id="11" name="Rectangle 10"/>
            <p:cNvSpPr/>
            <p:nvPr/>
          </p:nvSpPr>
          <p:spPr>
            <a:xfrm>
              <a:off x="328076" y="1946250"/>
              <a:ext cx="1723918" cy="2351722"/>
            </a:xfrm>
            <a:prstGeom prst="rect">
              <a:avLst/>
            </a:prstGeom>
            <a:solidFill>
              <a:schemeClr val="accent2"/>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t>Veiklos rezultatų tęstinumas</a:t>
              </a:r>
              <a:endParaRPr kumimoji="1" lang="en-US" sz="1200" b="1" dirty="0"/>
            </a:p>
          </p:txBody>
        </p:sp>
        <p:sp>
          <p:nvSpPr>
            <p:cNvPr id="19" name="Rectangle 18"/>
            <p:cNvSpPr/>
            <p:nvPr/>
          </p:nvSpPr>
          <p:spPr>
            <a:xfrm>
              <a:off x="2080752" y="1946250"/>
              <a:ext cx="6646432" cy="240578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ooter Text"/>
            <p:cNvSpPr txBox="1"/>
            <p:nvPr/>
          </p:nvSpPr>
          <p:spPr>
            <a:xfrm>
              <a:off x="2319479" y="2010680"/>
              <a:ext cx="5953030" cy="411768"/>
            </a:xfrm>
            <a:prstGeom prst="rect">
              <a:avLst/>
            </a:prstGeom>
            <a:noFill/>
          </p:spPr>
          <p:txBody>
            <a:bodyPr lIns="0" tIns="0" rIns="0" bIns="0">
              <a:spAutoFit/>
            </a:bodyPr>
            <a:lstStyle/>
            <a:p>
              <a:pPr marL="228600" indent="-228600">
                <a:spcAft>
                  <a:spcPts val="1200"/>
                </a:spcAft>
                <a:buSzPct val="120000"/>
                <a:buFont typeface="Wingdings" pitchFamily="2" charset="2"/>
                <a:buChar char="v"/>
                <a:defRPr/>
              </a:pPr>
              <a:r>
                <a:rPr lang="lt-LT" sz="1100" dirty="0" err="1" smtClean="0">
                  <a:solidFill>
                    <a:schemeClr val="tx2">
                      <a:lumMod val="75000"/>
                      <a:lumOff val="25000"/>
                    </a:schemeClr>
                  </a:solidFill>
                </a:rPr>
                <a:t>Pateikte</a:t>
              </a:r>
              <a:r>
                <a:rPr lang="lt-LT" sz="1100" dirty="0" smtClean="0">
                  <a:solidFill>
                    <a:schemeClr val="tx2">
                      <a:lumMod val="75000"/>
                      <a:lumOff val="25000"/>
                    </a:schemeClr>
                  </a:solidFill>
                </a:rPr>
                <a:t> glaustą MTEP veiklų planą ir/ar </a:t>
              </a:r>
              <a:r>
                <a:rPr lang="lt-LT" sz="1100" dirty="0" err="1" smtClean="0">
                  <a:solidFill>
                    <a:schemeClr val="tx2">
                      <a:lumMod val="75000"/>
                      <a:lumOff val="25000"/>
                    </a:schemeClr>
                  </a:solidFill>
                </a:rPr>
                <a:t>komercinimo</a:t>
              </a:r>
              <a:r>
                <a:rPr lang="lt-LT" sz="1100" dirty="0" smtClean="0">
                  <a:solidFill>
                    <a:schemeClr val="tx2">
                      <a:lumMod val="75000"/>
                      <a:lumOff val="25000"/>
                    </a:schemeClr>
                  </a:solidFill>
                </a:rPr>
                <a:t> planą tolimesnio projekto rezultato vystymui </a:t>
              </a:r>
              <a:endParaRPr lang="lt-LT" sz="1100" dirty="0">
                <a:solidFill>
                  <a:schemeClr val="tx2">
                    <a:lumMod val="75000"/>
                    <a:lumOff val="25000"/>
                  </a:schemeClr>
                </a:solidFill>
              </a:endParaRPr>
            </a:p>
          </p:txBody>
        </p:sp>
      </p:grpSp>
      <p:grpSp>
        <p:nvGrpSpPr>
          <p:cNvPr id="2" name="Group 1"/>
          <p:cNvGrpSpPr>
            <a:grpSpLocks/>
          </p:cNvGrpSpPr>
          <p:nvPr/>
        </p:nvGrpSpPr>
        <p:grpSpPr bwMode="auto">
          <a:xfrm>
            <a:off x="328613" y="736600"/>
            <a:ext cx="8367712" cy="1144588"/>
            <a:chOff x="328076" y="736456"/>
            <a:chExt cx="8368364" cy="1144754"/>
          </a:xfrm>
        </p:grpSpPr>
        <p:sp>
          <p:nvSpPr>
            <p:cNvPr id="10" name="Rectangle 9"/>
            <p:cNvSpPr/>
            <p:nvPr/>
          </p:nvSpPr>
          <p:spPr>
            <a:xfrm>
              <a:off x="328076" y="736456"/>
              <a:ext cx="1724159" cy="1144754"/>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lt-LT" sz="1200" b="1" dirty="0"/>
                <a:t>Fizinis tęstinumas</a:t>
              </a:r>
              <a:endParaRPr kumimoji="1" lang="en-US" sz="1200" b="1" dirty="0"/>
            </a:p>
          </p:txBody>
        </p:sp>
        <p:sp>
          <p:nvSpPr>
            <p:cNvPr id="17" name="Rectangle 16"/>
            <p:cNvSpPr/>
            <p:nvPr/>
          </p:nvSpPr>
          <p:spPr>
            <a:xfrm>
              <a:off x="2082400" y="736456"/>
              <a:ext cx="6614040" cy="1144754"/>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25" name="Footer Text"/>
            <p:cNvSpPr txBox="1"/>
            <p:nvPr/>
          </p:nvSpPr>
          <p:spPr>
            <a:xfrm>
              <a:off x="2358646" y="758684"/>
              <a:ext cx="5953589" cy="777249"/>
            </a:xfrm>
            <a:prstGeom prst="rect">
              <a:avLst/>
            </a:prstGeom>
            <a:noFill/>
          </p:spPr>
          <p:txBody>
            <a:bodyPr lIns="0" tIns="0" rIns="0" bIns="0">
              <a:spAutoFit/>
            </a:bodyPr>
            <a:lstStyle/>
            <a:p>
              <a:pPr marL="228600" indent="-228600">
                <a:spcAft>
                  <a:spcPts val="250"/>
                </a:spcAft>
                <a:buSzPct val="120000"/>
                <a:buFont typeface="Wingdings" pitchFamily="2" charset="2"/>
                <a:buChar char="v"/>
                <a:defRPr/>
              </a:pPr>
              <a:endParaRPr lang="lt-LT" sz="1000" b="1" dirty="0">
                <a:solidFill>
                  <a:schemeClr val="tx2">
                    <a:lumMod val="75000"/>
                    <a:lumOff val="25000"/>
                  </a:schemeClr>
                </a:solidFill>
              </a:endParaRPr>
            </a:p>
            <a:p>
              <a:pPr marL="228600" indent="-228600">
                <a:spcAft>
                  <a:spcPts val="600"/>
                </a:spcAft>
                <a:buSzPct val="120000"/>
                <a:buFont typeface="Wingdings" pitchFamily="2" charset="2"/>
                <a:buChar char="v"/>
                <a:defRPr/>
              </a:pPr>
              <a:r>
                <a:rPr lang="lt-LT" sz="1100" dirty="0" smtClean="0">
                  <a:solidFill>
                    <a:schemeClr val="tx2">
                      <a:lumMod val="75000"/>
                      <a:lumOff val="25000"/>
                    </a:schemeClr>
                  </a:solidFill>
                </a:rPr>
                <a:t>Nurodykite, </a:t>
              </a:r>
              <a:r>
                <a:rPr lang="lt-LT" sz="1100" dirty="0">
                  <a:solidFill>
                    <a:schemeClr val="tx2">
                      <a:lumMod val="75000"/>
                      <a:lumOff val="25000"/>
                    </a:schemeClr>
                  </a:solidFill>
                </a:rPr>
                <a:t>kaip bus vykdomas MTEP rezultatų </a:t>
              </a:r>
              <a:r>
                <a:rPr lang="lt-LT" sz="1100" dirty="0" err="1">
                  <a:solidFill>
                    <a:schemeClr val="tx2">
                      <a:lumMod val="75000"/>
                      <a:lumOff val="25000"/>
                    </a:schemeClr>
                  </a:solidFill>
                </a:rPr>
                <a:t>komercinimas</a:t>
              </a:r>
              <a:r>
                <a:rPr lang="lt-LT" sz="1100" dirty="0">
                  <a:solidFill>
                    <a:schemeClr val="tx2">
                      <a:lumMod val="75000"/>
                      <a:lumOff val="25000"/>
                    </a:schemeClr>
                  </a:solidFill>
                </a:rPr>
                <a:t> po projekto </a:t>
              </a:r>
              <a:r>
                <a:rPr lang="lt-LT" sz="1100" dirty="0" smtClean="0">
                  <a:solidFill>
                    <a:schemeClr val="tx2">
                      <a:lumMod val="75000"/>
                      <a:lumOff val="25000"/>
                    </a:schemeClr>
                  </a:solidFill>
                </a:rPr>
                <a:t>pabaigos ir kaip bus užtikrinamas finansavimas</a:t>
              </a:r>
              <a:endParaRPr lang="lt-LT" sz="1100" dirty="0">
                <a:solidFill>
                  <a:schemeClr val="tx2">
                    <a:lumMod val="75000"/>
                    <a:lumOff val="25000"/>
                  </a:schemeClr>
                </a:solidFill>
              </a:endParaRPr>
            </a:p>
            <a:p>
              <a:pPr marL="228600" indent="-228600">
                <a:spcAft>
                  <a:spcPts val="600"/>
                </a:spcAft>
                <a:buSzPct val="120000"/>
                <a:buFont typeface="Wingdings" pitchFamily="2" charset="2"/>
                <a:buChar char="v"/>
                <a:defRPr/>
              </a:pPr>
              <a:r>
                <a:rPr lang="lt-LT" sz="1100" dirty="0">
                  <a:solidFill>
                    <a:schemeClr val="tx2">
                      <a:lumMod val="75000"/>
                      <a:lumOff val="25000"/>
                    </a:schemeClr>
                  </a:solidFill>
                </a:rPr>
                <a:t>Nurodykite, kas bus atsakingas už tolimesnį veiklų </a:t>
              </a:r>
              <a:r>
                <a:rPr lang="lt-LT" sz="1100" dirty="0" smtClean="0">
                  <a:solidFill>
                    <a:schemeClr val="tx2">
                      <a:lumMod val="75000"/>
                      <a:lumOff val="25000"/>
                    </a:schemeClr>
                  </a:solidFill>
                </a:rPr>
                <a:t>vykdymą</a:t>
              </a:r>
              <a:r>
                <a:rPr lang="lt-LT" sz="1100" dirty="0">
                  <a:solidFill>
                    <a:schemeClr val="tx2">
                      <a:lumMod val="75000"/>
                      <a:lumOff val="25000"/>
                    </a:schemeClr>
                  </a:solidFill>
                </a:rPr>
                <a:t> </a:t>
              </a:r>
              <a:r>
                <a:rPr lang="lt-LT" sz="1100" dirty="0" smtClean="0">
                  <a:solidFill>
                    <a:schemeClr val="tx2">
                      <a:lumMod val="75000"/>
                      <a:lumOff val="25000"/>
                    </a:schemeClr>
                  </a:solidFill>
                </a:rPr>
                <a:t>ir suplanuotų rezultatų siekimą</a:t>
              </a:r>
              <a:endParaRPr lang="lt-LT" sz="1100" dirty="0">
                <a:solidFill>
                  <a:schemeClr val="tx2">
                    <a:lumMod val="75000"/>
                    <a:lumOff val="25000"/>
                  </a:schemeClr>
                </a:solidFill>
              </a:endParaRPr>
            </a:p>
          </p:txBody>
        </p:sp>
      </p:grpSp>
      <p:grpSp>
        <p:nvGrpSpPr>
          <p:cNvPr id="15" name="Group 14"/>
          <p:cNvGrpSpPr>
            <a:grpSpLocks/>
          </p:cNvGrpSpPr>
          <p:nvPr/>
        </p:nvGrpSpPr>
        <p:grpSpPr bwMode="auto">
          <a:xfrm>
            <a:off x="1003300" y="3744913"/>
            <a:ext cx="7308850" cy="455612"/>
            <a:chOff x="1135077" y="3779873"/>
            <a:chExt cx="7308112" cy="455999"/>
          </a:xfrm>
        </p:grpSpPr>
        <p:grpSp>
          <p:nvGrpSpPr>
            <p:cNvPr id="154633" name="Group 16"/>
            <p:cNvGrpSpPr>
              <a:grpSpLocks/>
            </p:cNvGrpSpPr>
            <p:nvPr/>
          </p:nvGrpSpPr>
          <p:grpSpPr bwMode="auto">
            <a:xfrm>
              <a:off x="1135077" y="3779873"/>
              <a:ext cx="7308112" cy="455999"/>
              <a:chOff x="393700" y="1122363"/>
              <a:chExt cx="3962400" cy="804863"/>
            </a:xfrm>
          </p:grpSpPr>
          <p:sp>
            <p:nvSpPr>
              <p:cNvPr id="21" name="Rectangle 5"/>
              <p:cNvSpPr>
                <a:spLocks noChangeArrowheads="1"/>
              </p:cNvSpPr>
              <p:nvPr/>
            </p:nvSpPr>
            <p:spPr bwMode="auto">
              <a:xfrm>
                <a:off x="393700" y="1363542"/>
                <a:ext cx="425158" cy="563684"/>
              </a:xfrm>
              <a:prstGeom prst="rect">
                <a:avLst/>
              </a:prstGeom>
              <a:solidFill>
                <a:schemeClr val="accent2">
                  <a:lumMod val="75000"/>
                </a:schemeClr>
              </a:solidFill>
              <a:ln w="9525">
                <a:noFill/>
                <a:miter lim="800000"/>
                <a:headEnd/>
                <a:tailEnd/>
              </a:ln>
            </p:spPr>
            <p:txBody>
              <a:bodyPr/>
              <a:lstStyle/>
              <a:p>
                <a:pPr>
                  <a:defRPr/>
                </a:pPr>
                <a:endParaRPr lang="en-US" sz="1400"/>
              </a:p>
            </p:txBody>
          </p:sp>
          <p:sp>
            <p:nvSpPr>
              <p:cNvPr id="22" name="Rectangle 6"/>
              <p:cNvSpPr>
                <a:spLocks noChangeArrowheads="1"/>
              </p:cNvSpPr>
              <p:nvPr/>
            </p:nvSpPr>
            <p:spPr bwMode="auto">
              <a:xfrm>
                <a:off x="3930942" y="1363542"/>
                <a:ext cx="425158" cy="563684"/>
              </a:xfrm>
              <a:prstGeom prst="rect">
                <a:avLst/>
              </a:prstGeom>
              <a:solidFill>
                <a:schemeClr val="accent2">
                  <a:lumMod val="75000"/>
                </a:schemeClr>
              </a:solidFill>
              <a:ln w="9525">
                <a:noFill/>
                <a:miter lim="800000"/>
                <a:headEnd/>
                <a:tailEnd/>
              </a:ln>
            </p:spPr>
            <p:txBody>
              <a:bodyPr/>
              <a:lstStyle/>
              <a:p>
                <a:pPr>
                  <a:defRPr/>
                </a:pPr>
                <a:endParaRPr lang="en-US" sz="1400"/>
              </a:p>
            </p:txBody>
          </p:sp>
          <p:sp>
            <p:nvSpPr>
              <p:cNvPr id="154637" name="Rectangle 7"/>
              <p:cNvSpPr>
                <a:spLocks noChangeArrowheads="1"/>
              </p:cNvSpPr>
              <p:nvPr/>
            </p:nvSpPr>
            <p:spPr bwMode="auto">
              <a:xfrm>
                <a:off x="588963" y="1122363"/>
                <a:ext cx="3568700" cy="6381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lt-LT" altLang="lt-LT" sz="1400">
                  <a:solidFill>
                    <a:schemeClr val="bg1"/>
                  </a:solidFill>
                </a:endParaRPr>
              </a:p>
            </p:txBody>
          </p:sp>
          <p:sp>
            <p:nvSpPr>
              <p:cNvPr id="29" name="Freeform 9"/>
              <p:cNvSpPr>
                <a:spLocks/>
              </p:cNvSpPr>
              <p:nvPr/>
            </p:nvSpPr>
            <p:spPr bwMode="auto">
              <a:xfrm>
                <a:off x="592509" y="1761767"/>
                <a:ext cx="226349" cy="98153"/>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2">
                  <a:lumMod val="50000"/>
                </a:schemeClr>
              </a:solidFill>
              <a:ln w="9525">
                <a:noFill/>
                <a:round/>
                <a:headEnd/>
                <a:tailEnd/>
              </a:ln>
            </p:spPr>
            <p:txBody>
              <a:bodyPr/>
              <a:lstStyle/>
              <a:p>
                <a:pPr>
                  <a:defRPr/>
                </a:pPr>
                <a:endParaRPr lang="en-US" sz="1400"/>
              </a:p>
            </p:txBody>
          </p:sp>
          <p:sp>
            <p:nvSpPr>
              <p:cNvPr id="30" name="Freeform 10"/>
              <p:cNvSpPr>
                <a:spLocks/>
              </p:cNvSpPr>
              <p:nvPr/>
            </p:nvSpPr>
            <p:spPr bwMode="auto">
              <a:xfrm>
                <a:off x="3930942" y="1761767"/>
                <a:ext cx="226349" cy="98153"/>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2">
                  <a:lumMod val="50000"/>
                </a:schemeClr>
              </a:solidFill>
              <a:ln w="9525">
                <a:noFill/>
                <a:round/>
                <a:headEnd/>
                <a:tailEnd/>
              </a:ln>
            </p:spPr>
            <p:txBody>
              <a:bodyPr/>
              <a:lstStyle/>
              <a:p>
                <a:pPr>
                  <a:defRPr/>
                </a:pPr>
                <a:endParaRPr lang="en-US" sz="1400"/>
              </a:p>
            </p:txBody>
          </p:sp>
        </p:grpSp>
        <p:sp>
          <p:nvSpPr>
            <p:cNvPr id="154634" name="Rectangle 17"/>
            <p:cNvSpPr>
              <a:spLocks noChangeArrowheads="1"/>
            </p:cNvSpPr>
            <p:nvPr/>
          </p:nvSpPr>
          <p:spPr bwMode="auto">
            <a:xfrm>
              <a:off x="1834759" y="3814224"/>
              <a:ext cx="62424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indent="-4572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spcAft>
                  <a:spcPts val="250"/>
                </a:spcAft>
                <a:buSzPct val="120000"/>
              </a:pPr>
              <a:r>
                <a:rPr lang="lt-LT" altLang="lt-LT" sz="1100" b="1" dirty="0">
                  <a:solidFill>
                    <a:schemeClr val="bg1"/>
                  </a:solidFill>
                </a:rPr>
                <a:t>Atkreipiame dėmesį: </a:t>
              </a:r>
              <a:r>
                <a:rPr lang="lt-LT" altLang="lt-LT" sz="1100" b="1" dirty="0" smtClean="0">
                  <a:solidFill>
                    <a:schemeClr val="bg1"/>
                  </a:solidFill>
                </a:rPr>
                <a:t> veiklų </a:t>
              </a:r>
              <a:r>
                <a:rPr lang="lt-LT" altLang="lt-LT" sz="1100" b="1" dirty="0">
                  <a:solidFill>
                    <a:schemeClr val="bg1"/>
                  </a:solidFill>
                </a:rPr>
                <a:t>tęstinumas turi būti užtikrintas 5 metus po projekto pabaigos.</a:t>
              </a:r>
            </a:p>
          </p:txBody>
        </p:sp>
      </p:grpSp>
      <p:sp>
        <p:nvSpPr>
          <p:cNvPr id="31" name="Right Arrow 30"/>
          <p:cNvSpPr/>
          <p:nvPr/>
        </p:nvSpPr>
        <p:spPr>
          <a:xfrm rot="5400000">
            <a:off x="2228056" y="3159919"/>
            <a:ext cx="566738" cy="457200"/>
          </a:xfrm>
          <a:prstGeom prst="rightArrow">
            <a:avLst/>
          </a:prstGeom>
          <a:solidFill>
            <a:schemeClr val="bg1">
              <a:lumMod val="8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8138479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20688" y="482600"/>
            <a:ext cx="3694112" cy="425450"/>
          </a:xfrm>
          <a:solidFill>
            <a:schemeClr val="bg1"/>
          </a:solidFill>
        </p:spPr>
        <p:txBody>
          <a:bodyPr/>
          <a:lstStyle/>
          <a:p>
            <a:pPr eaLnBrk="1" fontAlgn="auto" hangingPunct="1">
              <a:spcAft>
                <a:spcPts val="900"/>
              </a:spcAft>
              <a:defRPr/>
            </a:pPr>
            <a:r>
              <a:rPr lang="lt-LT" altLang="lt-LT" sz="2400" b="1" dirty="0">
                <a:solidFill>
                  <a:schemeClr val="tx1">
                    <a:lumMod val="50000"/>
                    <a:lumOff val="50000"/>
                  </a:schemeClr>
                </a:solidFill>
              </a:rPr>
              <a:t>Projekto </a:t>
            </a:r>
            <a:r>
              <a:rPr lang="lt-LT" altLang="lt-LT" sz="2400" b="1" dirty="0" smtClean="0">
                <a:solidFill>
                  <a:schemeClr val="tx1">
                    <a:lumMod val="50000"/>
                    <a:lumOff val="50000"/>
                  </a:schemeClr>
                </a:solidFill>
              </a:rPr>
              <a:t>tikslas</a:t>
            </a:r>
            <a:r>
              <a:rPr lang="en-US" altLang="lt-LT" dirty="0" smtClean="0">
                <a:solidFill>
                  <a:schemeClr val="accent1">
                    <a:lumMod val="75000"/>
                  </a:schemeClr>
                </a:solidFill>
                <a:latin typeface="Century Gothic" panose="020B0502020202020204" pitchFamily="34" charset="0"/>
              </a:rPr>
              <a:t/>
            </a:r>
            <a:br>
              <a:rPr lang="en-US" altLang="lt-LT" dirty="0" smtClean="0">
                <a:solidFill>
                  <a:schemeClr val="accent1">
                    <a:lumMod val="75000"/>
                  </a:schemeClr>
                </a:solidFill>
                <a:latin typeface="Century Gothic" panose="020B0502020202020204" pitchFamily="34" charset="0"/>
              </a:rPr>
            </a:br>
            <a:endParaRPr lang="lt-LT" altLang="lt-LT" sz="1800" b="1" dirty="0">
              <a:solidFill>
                <a:srgbClr val="C00000"/>
              </a:solidFill>
              <a:latin typeface="+mn-lt"/>
            </a:endParaRPr>
          </a:p>
        </p:txBody>
      </p:sp>
      <p:cxnSp>
        <p:nvCxnSpPr>
          <p:cNvPr id="156675" name="Straight Connector 2"/>
          <p:cNvCxnSpPr>
            <a:cxnSpLocks noChangeShapeType="1"/>
          </p:cNvCxnSpPr>
          <p:nvPr/>
        </p:nvCxnSpPr>
        <p:spPr bwMode="auto">
          <a:xfrm>
            <a:off x="4540250" y="1095375"/>
            <a:ext cx="0" cy="3657600"/>
          </a:xfrm>
          <a:prstGeom prst="line">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085" name="Rectangle 6"/>
          <p:cNvSpPr>
            <a:spLocks noChangeArrowheads="1"/>
          </p:cNvSpPr>
          <p:nvPr/>
        </p:nvSpPr>
        <p:spPr bwMode="auto">
          <a:xfrm>
            <a:off x="358775" y="1058863"/>
            <a:ext cx="3195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ct val="0"/>
              </a:spcAft>
              <a:buFontTx/>
              <a:buNone/>
              <a:defRPr/>
            </a:pPr>
            <a:r>
              <a:rPr lang="lt-LT" altLang="lt-LT" sz="2400" dirty="0">
                <a:solidFill>
                  <a:schemeClr val="accent1">
                    <a:lumMod val="75000"/>
                  </a:schemeClr>
                </a:solidFill>
                <a:latin typeface="+mn-lt"/>
                <a:ea typeface="+mj-ea"/>
                <a:cs typeface="+mj-cs"/>
              </a:rPr>
              <a:t>Metodiniai reikalavimai  </a:t>
            </a:r>
          </a:p>
        </p:txBody>
      </p:sp>
      <p:sp>
        <p:nvSpPr>
          <p:cNvPr id="8" name="TextBox 16"/>
          <p:cNvSpPr txBox="1">
            <a:spLocks noChangeArrowheads="1"/>
          </p:cNvSpPr>
          <p:nvPr/>
        </p:nvSpPr>
        <p:spPr bwMode="auto">
          <a:xfrm>
            <a:off x="576263" y="1671638"/>
            <a:ext cx="3779837"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Atskleidžia pagrindinę projekto idėją</a:t>
            </a: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b="1" dirty="0">
                <a:solidFill>
                  <a:schemeClr val="accent1">
                    <a:lumMod val="50000"/>
                  </a:schemeClr>
                </a:solidFill>
                <a:latin typeface="+mn-lt"/>
              </a:rPr>
              <a:t>Užtikrina problemos sprendimą</a:t>
            </a: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Prisideda prie priemonės Nr. </a:t>
            </a:r>
            <a:r>
              <a:rPr lang="lt-LT" altLang="lt-LT" sz="1800" dirty="0" smtClean="0">
                <a:solidFill>
                  <a:schemeClr val="accent1">
                    <a:lumMod val="50000"/>
                  </a:schemeClr>
                </a:solidFill>
                <a:latin typeface="+mn-lt"/>
              </a:rPr>
              <a:t>01.2.2-CPVA-K-703 „Kompetencijos centrų ir inovacijų ir technologijų perdavimo centrų veiklos skatinimas“  Apraše Nr. </a:t>
            </a:r>
            <a:r>
              <a:rPr lang="en-US" altLang="lt-LT" sz="1800" dirty="0" smtClean="0">
                <a:solidFill>
                  <a:schemeClr val="accent1">
                    <a:lumMod val="50000"/>
                  </a:schemeClr>
                </a:solidFill>
                <a:latin typeface="+mn-lt"/>
              </a:rPr>
              <a:t>3 </a:t>
            </a:r>
            <a:r>
              <a:rPr lang="lt-LT" altLang="lt-LT" sz="1800" dirty="0" smtClean="0">
                <a:solidFill>
                  <a:schemeClr val="accent1">
                    <a:lumMod val="50000"/>
                  </a:schemeClr>
                </a:solidFill>
                <a:latin typeface="+mn-lt"/>
              </a:rPr>
              <a:t>nurodyto</a:t>
            </a:r>
            <a:r>
              <a:rPr lang="en-US" altLang="lt-LT" sz="1800" dirty="0" smtClean="0">
                <a:solidFill>
                  <a:schemeClr val="accent1">
                    <a:lumMod val="50000"/>
                  </a:schemeClr>
                </a:solidFill>
                <a:latin typeface="+mn-lt"/>
              </a:rPr>
              <a:t> </a:t>
            </a:r>
            <a:r>
              <a:rPr lang="lt-LT" altLang="lt-LT" sz="1800" dirty="0" smtClean="0">
                <a:solidFill>
                  <a:schemeClr val="accent1">
                    <a:lumMod val="50000"/>
                  </a:schemeClr>
                </a:solidFill>
                <a:latin typeface="+mn-lt"/>
              </a:rPr>
              <a:t>tikslo </a:t>
            </a:r>
            <a:r>
              <a:rPr lang="lt-LT" altLang="lt-LT" sz="1800" dirty="0">
                <a:solidFill>
                  <a:schemeClr val="accent1">
                    <a:lumMod val="50000"/>
                  </a:schemeClr>
                </a:solidFill>
                <a:latin typeface="+mn-lt"/>
              </a:rPr>
              <a:t>įgyvendinimo </a:t>
            </a:r>
          </a:p>
        </p:txBody>
      </p:sp>
      <p:sp>
        <p:nvSpPr>
          <p:cNvPr id="26" name="Title 1"/>
          <p:cNvSpPr txBox="1">
            <a:spLocks/>
          </p:cNvSpPr>
          <p:nvPr/>
        </p:nvSpPr>
        <p:spPr>
          <a:xfrm>
            <a:off x="4648200" y="482600"/>
            <a:ext cx="3694113" cy="142875"/>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900"/>
              </a:spcAft>
              <a:defRPr/>
            </a:pPr>
            <a:r>
              <a:rPr lang="lt-LT" altLang="lt-LT" sz="2400" b="1" dirty="0" smtClean="0">
                <a:solidFill>
                  <a:schemeClr val="tx1">
                    <a:lumMod val="50000"/>
                    <a:lumOff val="50000"/>
                  </a:schemeClr>
                </a:solidFill>
              </a:rPr>
              <a:t>Projekto uždavinys</a:t>
            </a:r>
            <a:endParaRPr lang="lt-LT" altLang="lt-LT" sz="1800" b="1" dirty="0">
              <a:solidFill>
                <a:srgbClr val="C00000"/>
              </a:solidFill>
              <a:latin typeface="+mn-lt"/>
            </a:endParaRPr>
          </a:p>
        </p:txBody>
      </p:sp>
      <p:sp>
        <p:nvSpPr>
          <p:cNvPr id="27" name="TextBox 16"/>
          <p:cNvSpPr txBox="1">
            <a:spLocks noChangeArrowheads="1"/>
          </p:cNvSpPr>
          <p:nvPr/>
        </p:nvSpPr>
        <p:spPr bwMode="auto">
          <a:xfrm>
            <a:off x="4822825" y="1290638"/>
            <a:ext cx="33432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marL="0" indent="0" eaLnBrk="1" fontAlgn="auto" hangingPunct="1">
              <a:lnSpc>
                <a:spcPct val="100000"/>
              </a:lnSpc>
              <a:spcBef>
                <a:spcPts val="0"/>
              </a:spcBef>
              <a:spcAft>
                <a:spcPts val="900"/>
              </a:spcAft>
              <a:buFont typeface="Wingdings" panose="05000000000000000000" pitchFamily="2" charset="2"/>
              <a:buNone/>
              <a:defRPr/>
            </a:pPr>
            <a:endParaRPr lang="lt-LT" altLang="lt-LT" sz="1800" dirty="0">
              <a:solidFill>
                <a:srgbClr val="000000"/>
              </a:solidFill>
              <a:latin typeface="Century Gothic" panose="020B0502020202020204" pitchFamily="34" charset="0"/>
            </a:endParaRP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Prisideda prie PFSA remiamos veiklos įgyvendinimo </a:t>
            </a: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Atsako į klausimą „Ką reikia padaryti, kad pasiekčiau tikslą“?</a:t>
            </a: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b="1" dirty="0">
                <a:solidFill>
                  <a:schemeClr val="accent1">
                    <a:lumMod val="50000"/>
                  </a:schemeClr>
                </a:solidFill>
                <a:latin typeface="+mn-lt"/>
              </a:rPr>
              <a:t>Rekomenduojama suplanuoti </a:t>
            </a:r>
            <a:r>
              <a:rPr lang="lt-LT" altLang="lt-LT" sz="1800" b="1" dirty="0">
                <a:solidFill>
                  <a:srgbClr val="FF0000"/>
                </a:solidFill>
                <a:latin typeface="+mn-lt"/>
              </a:rPr>
              <a:t>vieną</a:t>
            </a:r>
            <a:r>
              <a:rPr lang="lt-LT" altLang="lt-LT" sz="1800" b="1" dirty="0">
                <a:latin typeface="+mn-lt"/>
              </a:rPr>
              <a:t> </a:t>
            </a:r>
            <a:r>
              <a:rPr lang="lt-LT" altLang="lt-LT" sz="1800" b="1" dirty="0">
                <a:solidFill>
                  <a:srgbClr val="2D3E50"/>
                </a:solidFill>
                <a:latin typeface="+mn-lt"/>
              </a:rPr>
              <a:t>uždavinį</a:t>
            </a:r>
          </a:p>
          <a:p>
            <a:pPr marL="0" indent="0" eaLnBrk="1" fontAlgn="auto" hangingPunct="1">
              <a:lnSpc>
                <a:spcPct val="100000"/>
              </a:lnSpc>
              <a:spcBef>
                <a:spcPts val="0"/>
              </a:spcBef>
              <a:spcAft>
                <a:spcPts val="450"/>
              </a:spcAft>
              <a:buFont typeface="Wingdings" panose="05000000000000000000" pitchFamily="2" charset="2"/>
              <a:buNone/>
              <a:defRPr/>
            </a:pPr>
            <a:endParaRPr lang="lt-LT" altLang="lt-LT" sz="1350" dirty="0">
              <a:solidFill>
                <a:srgbClr val="000000"/>
              </a:solidFill>
              <a:latin typeface="Century Gothic" panose="020B0502020202020204" pitchFamily="34" charset="0"/>
            </a:endParaRPr>
          </a:p>
        </p:txBody>
      </p:sp>
      <p:sp>
        <p:nvSpPr>
          <p:cNvPr id="33" name="Rectangle 6"/>
          <p:cNvSpPr>
            <a:spLocks noChangeArrowheads="1"/>
          </p:cNvSpPr>
          <p:nvPr/>
        </p:nvSpPr>
        <p:spPr bwMode="auto">
          <a:xfrm>
            <a:off x="4822825" y="1058863"/>
            <a:ext cx="3195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ct val="0"/>
              </a:spcAft>
              <a:buFontTx/>
              <a:buNone/>
              <a:defRPr/>
            </a:pPr>
            <a:r>
              <a:rPr lang="lt-LT" altLang="lt-LT" sz="2400" dirty="0">
                <a:solidFill>
                  <a:schemeClr val="accent1">
                    <a:lumMod val="75000"/>
                  </a:schemeClr>
                </a:solidFill>
                <a:latin typeface="+mn-lt"/>
                <a:ea typeface="+mj-ea"/>
                <a:cs typeface="+mj-cs"/>
              </a:rPr>
              <a:t>Metodiniai reikalavimai  </a:t>
            </a:r>
          </a:p>
        </p:txBody>
      </p:sp>
      <p:sp>
        <p:nvSpPr>
          <p:cNvPr id="9" name="Rectangle 8"/>
          <p:cNvSpPr/>
          <p:nvPr/>
        </p:nvSpPr>
        <p:spPr>
          <a:xfrm rot="5400000">
            <a:off x="4431507" y="-4109244"/>
            <a:ext cx="217488" cy="8734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6682" name="Text Placeholder 3"/>
          <p:cNvSpPr txBox="1">
            <a:spLocks/>
          </p:cNvSpPr>
          <p:nvPr/>
        </p:nvSpPr>
        <p:spPr bwMode="auto">
          <a:xfrm>
            <a:off x="228600" y="1158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6. Projekto loginis pagrindimas</a:t>
            </a:r>
            <a:endParaRPr lang="lt-LT" altLang="lt-LT" sz="1200">
              <a:solidFill>
                <a:schemeClr val="bg1"/>
              </a:solidFill>
            </a:endParaRPr>
          </a:p>
        </p:txBody>
      </p:sp>
    </p:spTree>
    <p:extLst>
      <p:ext uri="{BB962C8B-B14F-4D97-AF65-F5344CB8AC3E}">
        <p14:creationId xmlns:p14="http://schemas.microsoft.com/office/powerpoint/2010/main" val="23907171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838200" y="477838"/>
            <a:ext cx="3048000" cy="465137"/>
          </a:xfrm>
        </p:spPr>
        <p:txBody>
          <a:bodyPr/>
          <a:lstStyle/>
          <a:p>
            <a:pPr eaLnBrk="1" fontAlgn="auto" hangingPunct="1">
              <a:spcAft>
                <a:spcPts val="900"/>
              </a:spcAft>
              <a:defRPr/>
            </a:pPr>
            <a:r>
              <a:rPr lang="lt-LT" altLang="lt-LT" sz="2400" b="1" dirty="0">
                <a:solidFill>
                  <a:schemeClr val="tx1">
                    <a:lumMod val="50000"/>
                    <a:lumOff val="50000"/>
                  </a:schemeClr>
                </a:solidFill>
              </a:rPr>
              <a:t>Projekto </a:t>
            </a:r>
            <a:r>
              <a:rPr lang="lt-LT" altLang="lt-LT" sz="2400" b="1" dirty="0" smtClean="0">
                <a:solidFill>
                  <a:schemeClr val="tx1">
                    <a:lumMod val="50000"/>
                    <a:lumOff val="50000"/>
                  </a:schemeClr>
                </a:solidFill>
              </a:rPr>
              <a:t>veiklos</a:t>
            </a:r>
            <a:r>
              <a:rPr lang="lt-LT" altLang="lt-LT" sz="3200" dirty="0">
                <a:solidFill>
                  <a:schemeClr val="tx1">
                    <a:lumMod val="50000"/>
                    <a:lumOff val="50000"/>
                  </a:schemeClr>
                </a:solidFill>
              </a:rPr>
              <a:t/>
            </a:r>
            <a:br>
              <a:rPr lang="lt-LT" altLang="lt-LT" sz="3200" dirty="0">
                <a:solidFill>
                  <a:schemeClr val="tx1">
                    <a:lumMod val="50000"/>
                    <a:lumOff val="50000"/>
                  </a:schemeClr>
                </a:solidFill>
              </a:rPr>
            </a:br>
            <a:endParaRPr lang="lt-LT" altLang="lt-LT" sz="1800" b="1" dirty="0">
              <a:solidFill>
                <a:srgbClr val="C00000"/>
              </a:solidFill>
              <a:latin typeface="+mn-lt"/>
            </a:endParaRPr>
          </a:p>
        </p:txBody>
      </p:sp>
      <p:sp>
        <p:nvSpPr>
          <p:cNvPr id="158723" name="Footer Placeholder 4"/>
          <p:cNvSpPr>
            <a:spLocks noGrp="1"/>
          </p:cNvSpPr>
          <p:nvPr>
            <p:ph type="ftr" sz="quarter" idx="10"/>
          </p:nvPr>
        </p:nvSpPr>
        <p:spPr bwMode="auto">
          <a:xfrm>
            <a:off x="2857500" y="4810125"/>
            <a:ext cx="582930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 typeface="Wingdings" panose="05000000000000000000" pitchFamily="2" charset="2"/>
              <a:buNone/>
            </a:pPr>
            <a:endParaRPr lang="lt-LT" altLang="lt-LT" sz="900" smtClean="0">
              <a:solidFill>
                <a:srgbClr val="FFFFFF"/>
              </a:solidFill>
              <a:latin typeface="Century Gothic" panose="020B0502020202020204" pitchFamily="34" charset="0"/>
            </a:endParaRPr>
          </a:p>
          <a:p>
            <a:pPr fontAlgn="base">
              <a:spcBef>
                <a:spcPct val="0"/>
              </a:spcBef>
              <a:spcAft>
                <a:spcPct val="0"/>
              </a:spcAft>
              <a:buFont typeface="Wingdings" panose="05000000000000000000" pitchFamily="2" charset="2"/>
              <a:buNone/>
            </a:pPr>
            <a:r>
              <a:rPr lang="lt-LT" altLang="lt-LT" sz="900" smtClean="0">
                <a:solidFill>
                  <a:srgbClr val="FFFFFF"/>
                </a:solidFill>
                <a:latin typeface="Century Gothic" panose="020B0502020202020204" pitchFamily="34" charset="0"/>
              </a:rPr>
              <a:t>Kultūros projektų skyrius </a:t>
            </a:r>
          </a:p>
          <a:p>
            <a:pPr fontAlgn="base">
              <a:spcBef>
                <a:spcPct val="0"/>
              </a:spcBef>
              <a:spcAft>
                <a:spcPct val="0"/>
              </a:spcAft>
            </a:pPr>
            <a:endParaRPr lang="lt-LT" altLang="lt-LT" sz="900" smtClean="0">
              <a:solidFill>
                <a:srgbClr val="FFFFFF"/>
              </a:solidFill>
            </a:endParaRPr>
          </a:p>
        </p:txBody>
      </p:sp>
      <p:sp>
        <p:nvSpPr>
          <p:cNvPr id="27" name="TextBox 16"/>
          <p:cNvSpPr txBox="1">
            <a:spLocks noChangeArrowheads="1"/>
          </p:cNvSpPr>
          <p:nvPr/>
        </p:nvSpPr>
        <p:spPr bwMode="auto">
          <a:xfrm>
            <a:off x="614363" y="2139950"/>
            <a:ext cx="32575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Įgyvendina uždavinį </a:t>
            </a: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b="1" dirty="0">
                <a:solidFill>
                  <a:schemeClr val="accent1">
                    <a:lumMod val="50000"/>
                  </a:schemeClr>
                </a:solidFill>
                <a:latin typeface="+mn-lt"/>
              </a:rPr>
              <a:t>Grupuojamos pagal pobūdį</a:t>
            </a:r>
          </a:p>
          <a:p>
            <a:pPr marL="0" indent="0" eaLnBrk="1" fontAlgn="auto" hangingPunct="1">
              <a:lnSpc>
                <a:spcPct val="100000"/>
              </a:lnSpc>
              <a:spcBef>
                <a:spcPts val="0"/>
              </a:spcBef>
              <a:spcAft>
                <a:spcPts val="450"/>
              </a:spcAft>
              <a:buFont typeface="Wingdings" panose="05000000000000000000" pitchFamily="2" charset="2"/>
              <a:buNone/>
              <a:defRPr/>
            </a:pPr>
            <a:endParaRPr lang="lt-LT" altLang="lt-LT" sz="1350" dirty="0">
              <a:solidFill>
                <a:srgbClr val="000000"/>
              </a:solidFill>
              <a:latin typeface="Century Gothic" panose="020B0502020202020204" pitchFamily="34" charset="0"/>
            </a:endParaRPr>
          </a:p>
        </p:txBody>
      </p:sp>
      <p:cxnSp>
        <p:nvCxnSpPr>
          <p:cNvPr id="158725" name="Straight Connector 2"/>
          <p:cNvCxnSpPr>
            <a:cxnSpLocks noChangeShapeType="1"/>
          </p:cNvCxnSpPr>
          <p:nvPr/>
        </p:nvCxnSpPr>
        <p:spPr bwMode="auto">
          <a:xfrm>
            <a:off x="4535488" y="1058863"/>
            <a:ext cx="0" cy="3657600"/>
          </a:xfrm>
          <a:prstGeom prst="line">
            <a:avLst/>
          </a:prstGeom>
          <a:noFill/>
          <a:ln w="25400"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8183" name="TextBox 12"/>
          <p:cNvSpPr txBox="1">
            <a:spLocks noChangeArrowheads="1"/>
          </p:cNvSpPr>
          <p:nvPr/>
        </p:nvSpPr>
        <p:spPr bwMode="auto">
          <a:xfrm>
            <a:off x="742950" y="1101725"/>
            <a:ext cx="314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ct val="0"/>
              </a:spcAft>
              <a:buFont typeface="Wingdings" panose="05000000000000000000" pitchFamily="2" charset="2"/>
              <a:buNone/>
              <a:defRPr/>
            </a:pPr>
            <a:r>
              <a:rPr lang="lt-LT" altLang="lt-LT" sz="2400" dirty="0">
                <a:solidFill>
                  <a:schemeClr val="accent1">
                    <a:lumMod val="75000"/>
                  </a:schemeClr>
                </a:solidFill>
                <a:latin typeface="+mn-lt"/>
                <a:ea typeface="+mj-ea"/>
                <a:cs typeface="+mj-cs"/>
              </a:rPr>
              <a:t>Metodiniai reikalavimai  </a:t>
            </a:r>
          </a:p>
        </p:txBody>
      </p:sp>
      <p:sp>
        <p:nvSpPr>
          <p:cNvPr id="32" name="TextBox 16"/>
          <p:cNvSpPr txBox="1">
            <a:spLocks noChangeArrowheads="1"/>
          </p:cNvSpPr>
          <p:nvPr/>
        </p:nvSpPr>
        <p:spPr bwMode="auto">
          <a:xfrm>
            <a:off x="4989513" y="1974850"/>
            <a:ext cx="3563937"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Kiekybiškai išmatuojamas įgyvendintos </a:t>
            </a:r>
            <a:r>
              <a:rPr lang="lt-LT" altLang="lt-LT" sz="1800" b="1" dirty="0">
                <a:solidFill>
                  <a:schemeClr val="accent1">
                    <a:lumMod val="50000"/>
                  </a:schemeClr>
                </a:solidFill>
                <a:latin typeface="+mn-lt"/>
              </a:rPr>
              <a:t>veiklos rezultatas</a:t>
            </a:r>
            <a:r>
              <a:rPr lang="en-US" altLang="lt-LT" sz="1800" dirty="0">
                <a:solidFill>
                  <a:schemeClr val="accent1">
                    <a:lumMod val="50000"/>
                  </a:schemeClr>
                </a:solidFill>
                <a:latin typeface="+mn-lt"/>
              </a:rPr>
              <a:t>, o </a:t>
            </a:r>
            <a:r>
              <a:rPr lang="en-US" altLang="lt-LT" sz="1800" b="1" dirty="0">
                <a:solidFill>
                  <a:schemeClr val="accent1">
                    <a:lumMod val="50000"/>
                  </a:schemeClr>
                </a:solidFill>
                <a:latin typeface="+mn-lt"/>
              </a:rPr>
              <a:t>ne </a:t>
            </a:r>
            <a:r>
              <a:rPr lang="en-US" altLang="lt-LT" sz="1800" b="1" dirty="0" err="1">
                <a:solidFill>
                  <a:schemeClr val="accent1">
                    <a:lumMod val="50000"/>
                  </a:schemeClr>
                </a:solidFill>
                <a:latin typeface="+mn-lt"/>
              </a:rPr>
              <a:t>prek</a:t>
            </a:r>
            <a:r>
              <a:rPr lang="lt-LT" altLang="lt-LT" sz="1800" b="1" dirty="0" err="1" smtClean="0">
                <a:solidFill>
                  <a:schemeClr val="accent1">
                    <a:lumMod val="50000"/>
                  </a:schemeClr>
                </a:solidFill>
                <a:latin typeface="+mn-lt"/>
              </a:rPr>
              <a:t>ių</a:t>
            </a:r>
            <a:r>
              <a:rPr lang="lt-LT" altLang="lt-LT" sz="1800" b="1" dirty="0" smtClean="0">
                <a:solidFill>
                  <a:schemeClr val="accent1">
                    <a:lumMod val="50000"/>
                  </a:schemeClr>
                </a:solidFill>
                <a:latin typeface="+mn-lt"/>
              </a:rPr>
              <a:t> ar </a:t>
            </a:r>
            <a:r>
              <a:rPr lang="lt-LT" altLang="lt-LT" sz="1800" b="1" dirty="0">
                <a:solidFill>
                  <a:schemeClr val="accent1">
                    <a:lumMod val="50000"/>
                  </a:schemeClr>
                </a:solidFill>
                <a:latin typeface="+mn-lt"/>
              </a:rPr>
              <a:t>paslaugų </a:t>
            </a:r>
            <a:r>
              <a:rPr lang="lt-LT" altLang="lt-LT" sz="1800" b="1" dirty="0" smtClean="0">
                <a:solidFill>
                  <a:schemeClr val="accent1">
                    <a:lumMod val="50000"/>
                  </a:schemeClr>
                </a:solidFill>
                <a:latin typeface="+mn-lt"/>
              </a:rPr>
              <a:t>sąrašas </a:t>
            </a:r>
            <a:endParaRPr lang="lt-LT" altLang="lt-LT" sz="1800" b="1" dirty="0">
              <a:solidFill>
                <a:schemeClr val="accent1">
                  <a:lumMod val="50000"/>
                </a:schemeClr>
              </a:solidFill>
              <a:latin typeface="+mn-lt"/>
            </a:endParaRPr>
          </a:p>
          <a:p>
            <a:pPr eaLnBrk="1" fontAlgn="auto" hangingPunct="1">
              <a:lnSpc>
                <a:spcPct val="100000"/>
              </a:lnSpc>
              <a:spcBef>
                <a:spcPts val="0"/>
              </a:spcBef>
              <a:spcAft>
                <a:spcPts val="1350"/>
              </a:spcAft>
              <a:buFont typeface="Century Gothic" panose="020B0502020202020204" pitchFamily="34" charset="0"/>
              <a:buChar char="–"/>
              <a:defRPr/>
            </a:pPr>
            <a:r>
              <a:rPr lang="lt-LT" altLang="lt-LT" sz="1800" dirty="0">
                <a:solidFill>
                  <a:schemeClr val="accent1">
                    <a:lumMod val="50000"/>
                  </a:schemeClr>
                </a:solidFill>
                <a:latin typeface="+mn-lt"/>
              </a:rPr>
              <a:t>Turi išlaidas (biudžetą)</a:t>
            </a:r>
          </a:p>
          <a:p>
            <a:pPr eaLnBrk="1" fontAlgn="auto" hangingPunct="1">
              <a:lnSpc>
                <a:spcPct val="100000"/>
              </a:lnSpc>
              <a:spcBef>
                <a:spcPts val="0"/>
              </a:spcBef>
              <a:spcAft>
                <a:spcPts val="1350"/>
              </a:spcAft>
              <a:buFont typeface="Century Gothic" panose="020B0502020202020204" pitchFamily="34" charset="0"/>
              <a:buChar char="–"/>
              <a:defRPr/>
            </a:pPr>
            <a:r>
              <a:rPr lang="lt-LT" sz="1800" dirty="0">
                <a:solidFill>
                  <a:schemeClr val="accent1">
                    <a:lumMod val="50000"/>
                  </a:schemeClr>
                </a:solidFill>
                <a:latin typeface="+mn-lt"/>
              </a:rPr>
              <a:t>Rekomenduojama naudoti stambesnius matavimo vienetus, pvz., </a:t>
            </a:r>
            <a:r>
              <a:rPr lang="lt-LT" sz="1800" dirty="0" smtClean="0">
                <a:solidFill>
                  <a:schemeClr val="accent1">
                    <a:lumMod val="50000"/>
                  </a:schemeClr>
                </a:solidFill>
                <a:latin typeface="+mn-lt"/>
              </a:rPr>
              <a:t>komplektas, </a:t>
            </a:r>
            <a:r>
              <a:rPr lang="en-US" sz="1800" dirty="0" err="1" smtClean="0">
                <a:solidFill>
                  <a:schemeClr val="accent1">
                    <a:lumMod val="50000"/>
                  </a:schemeClr>
                </a:solidFill>
                <a:latin typeface="+mn-lt"/>
              </a:rPr>
              <a:t>prototipas</a:t>
            </a:r>
            <a:endParaRPr lang="lt-LT" altLang="lt-LT" sz="1350" dirty="0">
              <a:solidFill>
                <a:srgbClr val="000000"/>
              </a:solidFill>
              <a:latin typeface="Century Gothic" panose="020B0502020202020204" pitchFamily="34" charset="0"/>
            </a:endParaRPr>
          </a:p>
        </p:txBody>
      </p:sp>
      <p:sp>
        <p:nvSpPr>
          <p:cNvPr id="33" name="TextBox 12"/>
          <p:cNvSpPr txBox="1">
            <a:spLocks noChangeArrowheads="1"/>
          </p:cNvSpPr>
          <p:nvPr/>
        </p:nvSpPr>
        <p:spPr bwMode="auto">
          <a:xfrm>
            <a:off x="5199063" y="1106488"/>
            <a:ext cx="314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fontAlgn="auto" hangingPunct="1">
              <a:lnSpc>
                <a:spcPct val="100000"/>
              </a:lnSpc>
              <a:spcBef>
                <a:spcPts val="0"/>
              </a:spcBef>
              <a:spcAft>
                <a:spcPct val="0"/>
              </a:spcAft>
              <a:buFont typeface="Wingdings" panose="05000000000000000000" pitchFamily="2" charset="2"/>
              <a:buNone/>
              <a:defRPr/>
            </a:pPr>
            <a:r>
              <a:rPr lang="lt-LT" altLang="lt-LT" sz="2400" dirty="0">
                <a:solidFill>
                  <a:schemeClr val="accent1">
                    <a:lumMod val="75000"/>
                  </a:schemeClr>
                </a:solidFill>
                <a:latin typeface="+mn-lt"/>
                <a:ea typeface="+mj-ea"/>
                <a:cs typeface="+mj-cs"/>
              </a:rPr>
              <a:t>Metodiniai reikalavimai  </a:t>
            </a:r>
          </a:p>
        </p:txBody>
      </p:sp>
      <p:sp>
        <p:nvSpPr>
          <p:cNvPr id="34" name="Title 1"/>
          <p:cNvSpPr txBox="1">
            <a:spLocks/>
          </p:cNvSpPr>
          <p:nvPr/>
        </p:nvSpPr>
        <p:spPr>
          <a:xfrm>
            <a:off x="5105400" y="460375"/>
            <a:ext cx="3581400" cy="482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900"/>
              </a:spcAft>
              <a:defRPr/>
            </a:pPr>
            <a:r>
              <a:rPr lang="lt-LT" altLang="lt-LT" sz="2400" b="1" dirty="0" smtClean="0">
                <a:solidFill>
                  <a:schemeClr val="tx1">
                    <a:lumMod val="50000"/>
                    <a:lumOff val="50000"/>
                  </a:schemeClr>
                </a:solidFill>
              </a:rPr>
              <a:t>Projekto fiziniai rodikliai</a:t>
            </a:r>
            <a:r>
              <a:rPr lang="lt-LT" altLang="lt-LT" dirty="0" smtClean="0">
                <a:solidFill>
                  <a:srgbClr val="0070C0"/>
                </a:solidFill>
                <a:latin typeface="Century Gothic" panose="020B0502020202020204" pitchFamily="34" charset="0"/>
              </a:rPr>
              <a:t/>
            </a:r>
            <a:br>
              <a:rPr lang="lt-LT" altLang="lt-LT" dirty="0" smtClean="0">
                <a:solidFill>
                  <a:srgbClr val="0070C0"/>
                </a:solidFill>
                <a:latin typeface="Century Gothic" panose="020B0502020202020204" pitchFamily="34" charset="0"/>
              </a:rPr>
            </a:br>
            <a:endParaRPr lang="lt-LT" altLang="lt-LT" sz="1800" b="1" dirty="0">
              <a:solidFill>
                <a:srgbClr val="C00000"/>
              </a:solidFill>
              <a:latin typeface="+mn-lt"/>
            </a:endParaRPr>
          </a:p>
        </p:txBody>
      </p:sp>
      <p:sp>
        <p:nvSpPr>
          <p:cNvPr id="10" name="Rectangle 9"/>
          <p:cNvSpPr/>
          <p:nvPr/>
        </p:nvSpPr>
        <p:spPr>
          <a:xfrm rot="5400000">
            <a:off x="4431507" y="-4109244"/>
            <a:ext cx="217488" cy="8734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8731" name="Text Placeholder 3"/>
          <p:cNvSpPr txBox="1">
            <a:spLocks/>
          </p:cNvSpPr>
          <p:nvPr/>
        </p:nvSpPr>
        <p:spPr bwMode="auto">
          <a:xfrm>
            <a:off x="228600" y="1158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6. Projekto loginis pagrindimas</a:t>
            </a:r>
            <a:endParaRPr lang="lt-LT" altLang="lt-LT" sz="1200">
              <a:solidFill>
                <a:schemeClr val="bg1"/>
              </a:solidFill>
            </a:endParaRPr>
          </a:p>
        </p:txBody>
      </p:sp>
      <p:sp>
        <p:nvSpPr>
          <p:cNvPr id="4" name="Rounded Rectangle 3"/>
          <p:cNvSpPr/>
          <p:nvPr/>
        </p:nvSpPr>
        <p:spPr>
          <a:xfrm>
            <a:off x="1523999" y="4716462"/>
            <a:ext cx="6818313" cy="2936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Informacija turi pilnai sutapti su MTEP veiklų planu (</a:t>
            </a:r>
            <a:r>
              <a:rPr lang="en-US" dirty="0" smtClean="0"/>
              <a:t>5 </a:t>
            </a:r>
            <a:r>
              <a:rPr lang="en-US" dirty="0" err="1" smtClean="0"/>
              <a:t>priedas</a:t>
            </a:r>
            <a:r>
              <a:rPr lang="en-US" dirty="0" smtClean="0"/>
              <a:t>)</a:t>
            </a:r>
            <a:endParaRPr lang="lt-LT" dirty="0"/>
          </a:p>
        </p:txBody>
      </p:sp>
    </p:spTree>
    <p:extLst>
      <p:ext uri="{BB962C8B-B14F-4D97-AF65-F5344CB8AC3E}">
        <p14:creationId xmlns:p14="http://schemas.microsoft.com/office/powerpoint/2010/main" val="3294121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oter Placeholder 4"/>
          <p:cNvSpPr>
            <a:spLocks noGrp="1"/>
          </p:cNvSpPr>
          <p:nvPr>
            <p:ph type="ftr" sz="quarter" idx="10"/>
          </p:nvPr>
        </p:nvSpPr>
        <p:spPr bwMode="auto">
          <a:xfrm>
            <a:off x="2857500" y="4810125"/>
            <a:ext cx="582930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 typeface="Wingdings" panose="05000000000000000000" pitchFamily="2" charset="2"/>
              <a:buNone/>
            </a:pPr>
            <a:endParaRPr lang="lt-LT" altLang="lt-LT" sz="900" smtClean="0">
              <a:solidFill>
                <a:srgbClr val="FFFFFF"/>
              </a:solidFill>
              <a:latin typeface="Century Gothic" panose="020B0502020202020204" pitchFamily="34" charset="0"/>
            </a:endParaRPr>
          </a:p>
          <a:p>
            <a:pPr fontAlgn="base">
              <a:spcBef>
                <a:spcPct val="0"/>
              </a:spcBef>
              <a:spcAft>
                <a:spcPct val="0"/>
              </a:spcAft>
              <a:buFont typeface="Wingdings" panose="05000000000000000000" pitchFamily="2" charset="2"/>
              <a:buNone/>
            </a:pPr>
            <a:r>
              <a:rPr lang="lt-LT" altLang="lt-LT" sz="900" smtClean="0">
                <a:solidFill>
                  <a:srgbClr val="FFFFFF"/>
                </a:solidFill>
                <a:latin typeface="Century Gothic" panose="020B0502020202020204" pitchFamily="34" charset="0"/>
              </a:rPr>
              <a:t>Kultūros projektų skyrius </a:t>
            </a:r>
          </a:p>
          <a:p>
            <a:pPr fontAlgn="base">
              <a:spcBef>
                <a:spcPct val="0"/>
              </a:spcBef>
              <a:spcAft>
                <a:spcPct val="0"/>
              </a:spcAft>
            </a:pPr>
            <a:endParaRPr lang="lt-LT" altLang="lt-LT" sz="900" smtClean="0">
              <a:solidFill>
                <a:srgbClr val="FFFFFF"/>
              </a:solidFill>
            </a:endParaRPr>
          </a:p>
        </p:txBody>
      </p:sp>
      <p:sp>
        <p:nvSpPr>
          <p:cNvPr id="10" name="Rectangle 9"/>
          <p:cNvSpPr/>
          <p:nvPr/>
        </p:nvSpPr>
        <p:spPr>
          <a:xfrm rot="5400000">
            <a:off x="4431507" y="-4109244"/>
            <a:ext cx="217488" cy="8734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0772" name="Text Placeholder 3"/>
          <p:cNvSpPr txBox="1">
            <a:spLocks/>
          </p:cNvSpPr>
          <p:nvPr/>
        </p:nvSpPr>
        <p:spPr bwMode="auto">
          <a:xfrm>
            <a:off x="228600" y="1158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6. Projekto loginis pagrindimas</a:t>
            </a:r>
            <a:endParaRPr lang="lt-LT" altLang="lt-LT" sz="1200">
              <a:solidFill>
                <a:schemeClr val="bg1"/>
              </a:solidFill>
            </a:endParaRPr>
          </a:p>
        </p:txBody>
      </p:sp>
      <p:pic>
        <p:nvPicPr>
          <p:cNvPr id="2" name="Picture 1"/>
          <p:cNvPicPr>
            <a:picLocks noChangeAspect="1"/>
          </p:cNvPicPr>
          <p:nvPr/>
        </p:nvPicPr>
        <p:blipFill>
          <a:blip r:embed="rId3"/>
          <a:stretch>
            <a:fillRect/>
          </a:stretch>
        </p:blipFill>
        <p:spPr>
          <a:xfrm>
            <a:off x="107328" y="596583"/>
            <a:ext cx="8599792" cy="4245292"/>
          </a:xfrm>
          <a:prstGeom prst="rect">
            <a:avLst/>
          </a:prstGeom>
        </p:spPr>
      </p:pic>
      <p:sp>
        <p:nvSpPr>
          <p:cNvPr id="3" name="Oval 2"/>
          <p:cNvSpPr/>
          <p:nvPr/>
        </p:nvSpPr>
        <p:spPr>
          <a:xfrm>
            <a:off x="8610600" y="1581150"/>
            <a:ext cx="1808480" cy="990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dirty="0" smtClean="0">
                <a:ln>
                  <a:solidFill>
                    <a:srgbClr val="081C2A"/>
                  </a:solidFill>
                </a:ln>
              </a:rPr>
              <a:t>Projekto veiklos aprašymas ir būtinumo pagrindimas</a:t>
            </a:r>
            <a:endParaRPr lang="lt-LT" sz="1000" dirty="0">
              <a:ln>
                <a:solidFill>
                  <a:srgbClr val="081C2A"/>
                </a:solidFill>
              </a:ln>
            </a:endParaRPr>
          </a:p>
        </p:txBody>
      </p:sp>
      <p:sp>
        <p:nvSpPr>
          <p:cNvPr id="8" name="Oval 7"/>
          <p:cNvSpPr/>
          <p:nvPr/>
        </p:nvSpPr>
        <p:spPr>
          <a:xfrm>
            <a:off x="8658860" y="3409950"/>
            <a:ext cx="1808480" cy="990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dirty="0" smtClean="0">
                <a:ln>
                  <a:solidFill>
                    <a:srgbClr val="081C2A"/>
                  </a:solidFill>
                </a:ln>
              </a:rPr>
              <a:t>Fizinio veiklos įgyvendinimo rodiklio aprašymas</a:t>
            </a:r>
            <a:endParaRPr lang="lt-LT" sz="1000" dirty="0">
              <a:ln>
                <a:solidFill>
                  <a:srgbClr val="081C2A"/>
                </a:solidFill>
              </a:ln>
            </a:endParaRPr>
          </a:p>
        </p:txBody>
      </p:sp>
    </p:spTree>
    <p:extLst>
      <p:ext uri="{BB962C8B-B14F-4D97-AF65-F5344CB8AC3E}">
        <p14:creationId xmlns:p14="http://schemas.microsoft.com/office/powerpoint/2010/main" val="40201193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oter Placeholder 4"/>
          <p:cNvSpPr>
            <a:spLocks noGrp="1"/>
          </p:cNvSpPr>
          <p:nvPr>
            <p:ph type="ftr" sz="quarter" idx="10"/>
          </p:nvPr>
        </p:nvSpPr>
        <p:spPr bwMode="auto">
          <a:xfrm>
            <a:off x="2857500" y="4810125"/>
            <a:ext cx="582930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 typeface="Wingdings" panose="05000000000000000000" pitchFamily="2" charset="2"/>
              <a:buNone/>
            </a:pPr>
            <a:endParaRPr lang="lt-LT" altLang="lt-LT" sz="900" smtClean="0">
              <a:solidFill>
                <a:srgbClr val="FFFFFF"/>
              </a:solidFill>
              <a:latin typeface="Century Gothic" panose="020B0502020202020204" pitchFamily="34" charset="0"/>
            </a:endParaRPr>
          </a:p>
          <a:p>
            <a:pPr fontAlgn="base">
              <a:spcBef>
                <a:spcPct val="0"/>
              </a:spcBef>
              <a:spcAft>
                <a:spcPct val="0"/>
              </a:spcAft>
              <a:buFont typeface="Wingdings" panose="05000000000000000000" pitchFamily="2" charset="2"/>
              <a:buNone/>
            </a:pPr>
            <a:r>
              <a:rPr lang="lt-LT" altLang="lt-LT" sz="900" smtClean="0">
                <a:solidFill>
                  <a:srgbClr val="FFFFFF"/>
                </a:solidFill>
                <a:latin typeface="Century Gothic" panose="020B0502020202020204" pitchFamily="34" charset="0"/>
              </a:rPr>
              <a:t>Kultūros projektų skyrius </a:t>
            </a:r>
          </a:p>
          <a:p>
            <a:pPr fontAlgn="base">
              <a:spcBef>
                <a:spcPct val="0"/>
              </a:spcBef>
              <a:spcAft>
                <a:spcPct val="0"/>
              </a:spcAft>
            </a:pPr>
            <a:endParaRPr lang="lt-LT" altLang="lt-LT" sz="900" smtClean="0">
              <a:solidFill>
                <a:srgbClr val="FFFFFF"/>
              </a:solidFill>
            </a:endParaRPr>
          </a:p>
        </p:txBody>
      </p:sp>
      <p:sp>
        <p:nvSpPr>
          <p:cNvPr id="10" name="Rectangle 9"/>
          <p:cNvSpPr/>
          <p:nvPr/>
        </p:nvSpPr>
        <p:spPr>
          <a:xfrm rot="5400000">
            <a:off x="4431507" y="-4109244"/>
            <a:ext cx="217488" cy="8734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0772" name="Text Placeholder 3"/>
          <p:cNvSpPr txBox="1">
            <a:spLocks/>
          </p:cNvSpPr>
          <p:nvPr/>
        </p:nvSpPr>
        <p:spPr bwMode="auto">
          <a:xfrm>
            <a:off x="609600" y="172521"/>
            <a:ext cx="678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200" b="1" dirty="0" smtClean="0">
                <a:solidFill>
                  <a:schemeClr val="bg1">
                    <a:lumMod val="95000"/>
                  </a:schemeClr>
                </a:solidFill>
              </a:rPr>
              <a:t>6. Projekto loginis pagrindimas</a:t>
            </a:r>
            <a:r>
              <a:rPr lang="en-US" altLang="lt-LT" sz="1200" b="1" dirty="0" smtClean="0">
                <a:solidFill>
                  <a:schemeClr val="bg1">
                    <a:lumMod val="95000"/>
                  </a:schemeClr>
                </a:solidFill>
              </a:rPr>
              <a:t>. </a:t>
            </a:r>
            <a:r>
              <a:rPr lang="en-US" altLang="lt-LT" sz="900" b="1" i="1" dirty="0" smtClean="0"/>
              <a:t>D</a:t>
            </a:r>
            <a:r>
              <a:rPr lang="lt-LT" altLang="lt-LT" sz="900" b="1" i="1" dirty="0" err="1" smtClean="0"/>
              <a:t>ėmesio</a:t>
            </a:r>
            <a:r>
              <a:rPr lang="lt-LT" altLang="lt-LT" sz="900" b="1" i="1" dirty="0" smtClean="0"/>
              <a:t> – tai tik pavyzdys. Pareiškėjas gali rinktis jo atvejui tinkantį loginės matricos variantą.</a:t>
            </a:r>
            <a:endParaRPr lang="lt-LT" altLang="lt-LT" sz="900" i="1" dirty="0"/>
          </a:p>
        </p:txBody>
      </p:sp>
      <p:sp>
        <p:nvSpPr>
          <p:cNvPr id="3" name="Oval 2"/>
          <p:cNvSpPr/>
          <p:nvPr/>
        </p:nvSpPr>
        <p:spPr>
          <a:xfrm>
            <a:off x="8658860" y="897731"/>
            <a:ext cx="1808480" cy="990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dirty="0" smtClean="0">
                <a:ln>
                  <a:solidFill>
                    <a:srgbClr val="081C2A"/>
                  </a:solidFill>
                </a:ln>
              </a:rPr>
              <a:t>Projekto veiklos aprašymas ir būtinumo pagrindimas</a:t>
            </a:r>
            <a:endParaRPr lang="lt-LT" sz="1000" dirty="0">
              <a:ln>
                <a:solidFill>
                  <a:srgbClr val="081C2A"/>
                </a:solidFill>
              </a:ln>
            </a:endParaRPr>
          </a:p>
        </p:txBody>
      </p:sp>
      <p:sp>
        <p:nvSpPr>
          <p:cNvPr id="8" name="Oval 7"/>
          <p:cNvSpPr/>
          <p:nvPr/>
        </p:nvSpPr>
        <p:spPr>
          <a:xfrm>
            <a:off x="8717280" y="2853928"/>
            <a:ext cx="1808480" cy="990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dirty="0" smtClean="0">
                <a:ln>
                  <a:solidFill>
                    <a:srgbClr val="081C2A"/>
                  </a:solidFill>
                </a:ln>
              </a:rPr>
              <a:t>Fizinio veiklos įgyvendinimo rodiklio aprašymas</a:t>
            </a:r>
            <a:endParaRPr lang="lt-LT" sz="1000" dirty="0">
              <a:ln>
                <a:solidFill>
                  <a:srgbClr val="081C2A"/>
                </a:solidFill>
              </a:ln>
            </a:endParaRPr>
          </a:p>
        </p:txBody>
      </p:sp>
      <p:pic>
        <p:nvPicPr>
          <p:cNvPr id="4" name="Picture 3"/>
          <p:cNvPicPr>
            <a:picLocks noChangeAspect="1"/>
          </p:cNvPicPr>
          <p:nvPr/>
        </p:nvPicPr>
        <p:blipFill>
          <a:blip r:embed="rId3"/>
          <a:stretch>
            <a:fillRect/>
          </a:stretch>
        </p:blipFill>
        <p:spPr>
          <a:xfrm>
            <a:off x="457200" y="534955"/>
            <a:ext cx="8001000" cy="4094227"/>
          </a:xfrm>
          <a:prstGeom prst="rect">
            <a:avLst/>
          </a:prstGeom>
        </p:spPr>
      </p:pic>
    </p:spTree>
    <p:extLst>
      <p:ext uri="{BB962C8B-B14F-4D97-AF65-F5344CB8AC3E}">
        <p14:creationId xmlns:p14="http://schemas.microsoft.com/office/powerpoint/2010/main" val="1967660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oter Placeholder 4"/>
          <p:cNvSpPr>
            <a:spLocks noGrp="1"/>
          </p:cNvSpPr>
          <p:nvPr>
            <p:ph type="ftr" sz="quarter" idx="10"/>
          </p:nvPr>
        </p:nvSpPr>
        <p:spPr bwMode="auto">
          <a:xfrm>
            <a:off x="2857500" y="4810125"/>
            <a:ext cx="582930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Font typeface="Wingdings" panose="05000000000000000000" pitchFamily="2" charset="2"/>
              <a:buNone/>
            </a:pPr>
            <a:endParaRPr lang="lt-LT" altLang="lt-LT" sz="900" smtClean="0">
              <a:solidFill>
                <a:srgbClr val="FFFFFF"/>
              </a:solidFill>
              <a:latin typeface="Century Gothic" panose="020B0502020202020204" pitchFamily="34" charset="0"/>
            </a:endParaRPr>
          </a:p>
          <a:p>
            <a:pPr fontAlgn="base">
              <a:spcBef>
                <a:spcPct val="0"/>
              </a:spcBef>
              <a:spcAft>
                <a:spcPct val="0"/>
              </a:spcAft>
              <a:buFont typeface="Wingdings" panose="05000000000000000000" pitchFamily="2" charset="2"/>
              <a:buNone/>
            </a:pPr>
            <a:r>
              <a:rPr lang="lt-LT" altLang="lt-LT" sz="900" smtClean="0">
                <a:solidFill>
                  <a:srgbClr val="FFFFFF"/>
                </a:solidFill>
                <a:latin typeface="Century Gothic" panose="020B0502020202020204" pitchFamily="34" charset="0"/>
              </a:rPr>
              <a:t>Kultūros projektų skyrius </a:t>
            </a:r>
          </a:p>
          <a:p>
            <a:pPr fontAlgn="base">
              <a:spcBef>
                <a:spcPct val="0"/>
              </a:spcBef>
              <a:spcAft>
                <a:spcPct val="0"/>
              </a:spcAft>
            </a:pPr>
            <a:endParaRPr lang="lt-LT" altLang="lt-LT" sz="900" smtClean="0">
              <a:solidFill>
                <a:srgbClr val="FFFFFF"/>
              </a:solidFill>
            </a:endParaRPr>
          </a:p>
        </p:txBody>
      </p:sp>
      <p:sp>
        <p:nvSpPr>
          <p:cNvPr id="10" name="Rectangle 9"/>
          <p:cNvSpPr/>
          <p:nvPr/>
        </p:nvSpPr>
        <p:spPr>
          <a:xfrm rot="5400000">
            <a:off x="4431507" y="-4109244"/>
            <a:ext cx="217488" cy="8734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0772" name="Text Placeholder 3"/>
          <p:cNvSpPr txBox="1">
            <a:spLocks/>
          </p:cNvSpPr>
          <p:nvPr/>
        </p:nvSpPr>
        <p:spPr bwMode="auto">
          <a:xfrm>
            <a:off x="228600" y="1158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6. Projekto loginis pagrindimas</a:t>
            </a:r>
            <a:endParaRPr lang="lt-LT" altLang="lt-LT" sz="1200">
              <a:solidFill>
                <a:schemeClr val="bg1"/>
              </a:solidFill>
            </a:endParaRPr>
          </a:p>
        </p:txBody>
      </p:sp>
      <p:sp>
        <p:nvSpPr>
          <p:cNvPr id="3" name="Oval 2"/>
          <p:cNvSpPr/>
          <p:nvPr/>
        </p:nvSpPr>
        <p:spPr>
          <a:xfrm>
            <a:off x="8305800" y="1982788"/>
            <a:ext cx="1808480" cy="990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dirty="0" smtClean="0">
                <a:ln>
                  <a:solidFill>
                    <a:srgbClr val="081C2A"/>
                  </a:solidFill>
                </a:ln>
              </a:rPr>
              <a:t>Veiklų skaičiaus poreikį apsprendžia projekto veiklų turinys</a:t>
            </a:r>
            <a:endParaRPr lang="lt-LT" sz="1000" dirty="0">
              <a:ln>
                <a:solidFill>
                  <a:srgbClr val="081C2A"/>
                </a:solidFill>
              </a:ln>
            </a:endParaRPr>
          </a:p>
        </p:txBody>
      </p:sp>
      <p:sp>
        <p:nvSpPr>
          <p:cNvPr id="8" name="Oval 7"/>
          <p:cNvSpPr/>
          <p:nvPr/>
        </p:nvSpPr>
        <p:spPr>
          <a:xfrm>
            <a:off x="8305800" y="3486150"/>
            <a:ext cx="1808480" cy="9906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dirty="0" smtClean="0">
                <a:ln>
                  <a:solidFill>
                    <a:srgbClr val="081C2A"/>
                  </a:solidFill>
                </a:ln>
              </a:rPr>
              <a:t>Komandiruotėms atskiras rodiklis</a:t>
            </a:r>
            <a:endParaRPr lang="lt-LT" sz="1000" dirty="0">
              <a:ln>
                <a:solidFill>
                  <a:srgbClr val="081C2A"/>
                </a:solidFill>
              </a:ln>
            </a:endParaRPr>
          </a:p>
        </p:txBody>
      </p:sp>
      <p:pic>
        <p:nvPicPr>
          <p:cNvPr id="2" name="Picture 1"/>
          <p:cNvPicPr>
            <a:picLocks noChangeAspect="1"/>
          </p:cNvPicPr>
          <p:nvPr/>
        </p:nvPicPr>
        <p:blipFill>
          <a:blip r:embed="rId3"/>
          <a:stretch>
            <a:fillRect/>
          </a:stretch>
        </p:blipFill>
        <p:spPr>
          <a:xfrm>
            <a:off x="304800" y="554038"/>
            <a:ext cx="7802789" cy="4221162"/>
          </a:xfrm>
          <a:prstGeom prst="rect">
            <a:avLst/>
          </a:prstGeom>
        </p:spPr>
      </p:pic>
    </p:spTree>
    <p:extLst>
      <p:ext uri="{BB962C8B-B14F-4D97-AF65-F5344CB8AC3E}">
        <p14:creationId xmlns:p14="http://schemas.microsoft.com/office/powerpoint/2010/main" val="1450374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7850" y="-4102100"/>
            <a:ext cx="215900" cy="868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a:xfrm>
            <a:off x="228600" y="133350"/>
            <a:ext cx="50419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7. Projekto biudžetas</a:t>
            </a:r>
            <a:endParaRPr lang="lt-LT" sz="1200" dirty="0">
              <a:solidFill>
                <a:schemeClr val="bg1"/>
              </a:solidFill>
            </a:endParaRPr>
          </a:p>
        </p:txBody>
      </p:sp>
      <p:pic>
        <p:nvPicPr>
          <p:cNvPr id="2" name="Picture 1"/>
          <p:cNvPicPr>
            <a:picLocks noChangeAspect="1"/>
          </p:cNvPicPr>
          <p:nvPr/>
        </p:nvPicPr>
        <p:blipFill>
          <a:blip r:embed="rId3"/>
          <a:stretch>
            <a:fillRect/>
          </a:stretch>
        </p:blipFill>
        <p:spPr>
          <a:xfrm>
            <a:off x="28575" y="355600"/>
            <a:ext cx="8934450" cy="4581525"/>
          </a:xfrm>
          <a:prstGeom prst="rect">
            <a:avLst/>
          </a:prstGeom>
        </p:spPr>
      </p:pic>
    </p:spTree>
    <p:extLst>
      <p:ext uri="{BB962C8B-B14F-4D97-AF65-F5344CB8AC3E}">
        <p14:creationId xmlns:p14="http://schemas.microsoft.com/office/powerpoint/2010/main" val="3088812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sz="2400" b="1" dirty="0" smtClean="0"/>
              <a:t>Aprašo </a:t>
            </a:r>
            <a:r>
              <a:rPr lang="en-US" sz="2400" b="1" dirty="0" smtClean="0"/>
              <a:t>45 p. </a:t>
            </a:r>
            <a:r>
              <a:rPr lang="lt-LT" sz="2400" b="1" dirty="0" smtClean="0"/>
              <a:t>Projektui teikiama valstybės pagalba</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55072"/>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3787540013"/>
              </p:ext>
            </p:extLst>
          </p:nvPr>
        </p:nvGraphicFramePr>
        <p:xfrm>
          <a:off x="685800" y="666749"/>
          <a:ext cx="7924797" cy="4200830"/>
        </p:xfrm>
        <a:graphic>
          <a:graphicData uri="http://schemas.openxmlformats.org/drawingml/2006/table">
            <a:tbl>
              <a:tblPr firstRow="1" bandRow="1">
                <a:tableStyleId>{5C22544A-7EE6-4342-B048-85BDC9FD1C3A}</a:tableStyleId>
              </a:tblPr>
              <a:tblGrid>
                <a:gridCol w="880533">
                  <a:extLst>
                    <a:ext uri="{9D8B030D-6E8A-4147-A177-3AD203B41FA5}">
                      <a16:colId xmlns:a16="http://schemas.microsoft.com/office/drawing/2014/main" val="2660748507"/>
                    </a:ext>
                  </a:extLst>
                </a:gridCol>
                <a:gridCol w="880533">
                  <a:extLst>
                    <a:ext uri="{9D8B030D-6E8A-4147-A177-3AD203B41FA5}">
                      <a16:colId xmlns:a16="http://schemas.microsoft.com/office/drawing/2014/main" val="1986106850"/>
                    </a:ext>
                  </a:extLst>
                </a:gridCol>
                <a:gridCol w="880533">
                  <a:extLst>
                    <a:ext uri="{9D8B030D-6E8A-4147-A177-3AD203B41FA5}">
                      <a16:colId xmlns:a16="http://schemas.microsoft.com/office/drawing/2014/main" val="1135546822"/>
                    </a:ext>
                  </a:extLst>
                </a:gridCol>
                <a:gridCol w="880533">
                  <a:extLst>
                    <a:ext uri="{9D8B030D-6E8A-4147-A177-3AD203B41FA5}">
                      <a16:colId xmlns:a16="http://schemas.microsoft.com/office/drawing/2014/main" val="3084615793"/>
                    </a:ext>
                  </a:extLst>
                </a:gridCol>
                <a:gridCol w="880533">
                  <a:extLst>
                    <a:ext uri="{9D8B030D-6E8A-4147-A177-3AD203B41FA5}">
                      <a16:colId xmlns:a16="http://schemas.microsoft.com/office/drawing/2014/main" val="107226885"/>
                    </a:ext>
                  </a:extLst>
                </a:gridCol>
                <a:gridCol w="880533">
                  <a:extLst>
                    <a:ext uri="{9D8B030D-6E8A-4147-A177-3AD203B41FA5}">
                      <a16:colId xmlns:a16="http://schemas.microsoft.com/office/drawing/2014/main" val="2784527139"/>
                    </a:ext>
                  </a:extLst>
                </a:gridCol>
                <a:gridCol w="880533">
                  <a:extLst>
                    <a:ext uri="{9D8B030D-6E8A-4147-A177-3AD203B41FA5}">
                      <a16:colId xmlns:a16="http://schemas.microsoft.com/office/drawing/2014/main" val="1568769821"/>
                    </a:ext>
                  </a:extLst>
                </a:gridCol>
                <a:gridCol w="880533">
                  <a:extLst>
                    <a:ext uri="{9D8B030D-6E8A-4147-A177-3AD203B41FA5}">
                      <a16:colId xmlns:a16="http://schemas.microsoft.com/office/drawing/2014/main" val="3252885872"/>
                    </a:ext>
                  </a:extLst>
                </a:gridCol>
                <a:gridCol w="880533">
                  <a:extLst>
                    <a:ext uri="{9D8B030D-6E8A-4147-A177-3AD203B41FA5}">
                      <a16:colId xmlns:a16="http://schemas.microsoft.com/office/drawing/2014/main" val="1891203276"/>
                    </a:ext>
                  </a:extLst>
                </a:gridCol>
              </a:tblGrid>
              <a:tr h="1573906">
                <a:tc>
                  <a:txBody>
                    <a:bodyPr/>
                    <a:lstStyle/>
                    <a:p>
                      <a:endParaRPr lang="lt-LT" dirty="0"/>
                    </a:p>
                  </a:txBody>
                  <a:tcPr/>
                </a:tc>
                <a:tc>
                  <a:txBody>
                    <a:bodyPr/>
                    <a:lstStyle/>
                    <a:p>
                      <a:endParaRPr lang="lt-LT" dirty="0"/>
                    </a:p>
                  </a:txBody>
                  <a:tcPr/>
                </a:tc>
                <a:tc>
                  <a:txBody>
                    <a:bodyPr/>
                    <a:lstStyle/>
                    <a:p>
                      <a:endParaRPr lang="lt-LT" dirty="0"/>
                    </a:p>
                  </a:txBody>
                  <a:tcPr/>
                </a:tc>
                <a:tc gridSpan="3">
                  <a:txBody>
                    <a:bodyPr/>
                    <a:lstStyle/>
                    <a:p>
                      <a:r>
                        <a:rPr lang="lt-LT" sz="1100" dirty="0" smtClean="0"/>
                        <a:t>Galimas bazinės finansuojamosios dalies padidinimas, bet ne daugiau nei iki 80 procentų tinkamų finansuoti išlaidų</a:t>
                      </a:r>
                      <a:endParaRPr lang="lt-LT" sz="1100" dirty="0"/>
                    </a:p>
                  </a:txBody>
                  <a:tcPr/>
                </a:tc>
                <a:tc hMerge="1">
                  <a:txBody>
                    <a:bodyPr/>
                    <a:lstStyle/>
                    <a:p>
                      <a:endParaRPr lang="lt-LT" dirty="0"/>
                    </a:p>
                  </a:txBody>
                  <a:tcPr/>
                </a:tc>
                <a:tc hMerge="1">
                  <a:txBody>
                    <a:bodyPr/>
                    <a:lstStyle/>
                    <a:p>
                      <a:endParaRPr lang="lt-LT" dirty="0"/>
                    </a:p>
                  </a:txBody>
                  <a:tcPr/>
                </a:tc>
                <a:tc gridSpan="3">
                  <a:txBody>
                    <a:bodyPr/>
                    <a:lstStyle/>
                    <a:p>
                      <a:r>
                        <a:rPr lang="lt-LT" sz="1100" dirty="0" smtClean="0"/>
                        <a:t>Didžiausia galima finansuojamoji dalis atsižvelgiant į valstybės pagalbos gavėjo statusą </a:t>
                      </a:r>
                      <a:endParaRPr lang="lt-LT" sz="1100" dirty="0"/>
                    </a:p>
                  </a:txBody>
                  <a:tcPr/>
                </a:tc>
                <a:tc hMerge="1">
                  <a:txBody>
                    <a:bodyPr/>
                    <a:lstStyle/>
                    <a:p>
                      <a:endParaRPr lang="lt-LT" dirty="0"/>
                    </a:p>
                  </a:txBody>
                  <a:tcPr/>
                </a:tc>
                <a:tc hMerge="1">
                  <a:txBody>
                    <a:bodyPr/>
                    <a:lstStyle/>
                    <a:p>
                      <a:endParaRPr lang="lt-LT" dirty="0"/>
                    </a:p>
                  </a:txBody>
                  <a:tcPr/>
                </a:tc>
                <a:extLst>
                  <a:ext uri="{0D108BD9-81ED-4DB2-BD59-A6C34878D82A}">
                    <a16:rowId xmlns:a16="http://schemas.microsoft.com/office/drawing/2014/main" val="4154493710"/>
                  </a:ext>
                </a:extLst>
              </a:tr>
              <a:tr h="828371">
                <a:tc>
                  <a:txBody>
                    <a:bodyPr/>
                    <a:lstStyle/>
                    <a:p>
                      <a:endParaRPr lang="lt-LT"/>
                    </a:p>
                  </a:txBody>
                  <a:tcPr/>
                </a:tc>
                <a:tc>
                  <a:txBody>
                    <a:bodyPr/>
                    <a:lstStyle/>
                    <a:p>
                      <a:endParaRPr lang="lt-LT"/>
                    </a:p>
                  </a:txBody>
                  <a:tcPr/>
                </a:tc>
                <a:tc>
                  <a:txBody>
                    <a:bodyPr/>
                    <a:lstStyle/>
                    <a:p>
                      <a:pPr>
                        <a:spcAft>
                          <a:spcPts val="0"/>
                        </a:spcAft>
                      </a:pPr>
                      <a:r>
                        <a:rPr lang="lt-LT" sz="1200" dirty="0">
                          <a:effectLst/>
                          <a:latin typeface="Times New Roman" panose="02020603050405020304" pitchFamily="18" charset="0"/>
                          <a:ea typeface="Calibri" panose="020F0502020204030204" pitchFamily="34" charset="0"/>
                        </a:rPr>
                        <a:t>Bazinė finansuojamoji dalis</a:t>
                      </a:r>
                      <a:endParaRPr lang="lt-LT"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Padidinama vidutinėms įmonėms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270510" algn="l"/>
                        </a:tabLst>
                      </a:pPr>
                      <a:r>
                        <a:rPr lang="lt-LT" sz="1200" dirty="0">
                          <a:effectLst/>
                          <a:latin typeface="Times New Roman" panose="02020603050405020304" pitchFamily="18" charset="0"/>
                          <a:ea typeface="Calibri" panose="020F0502020204030204" pitchFamily="34" charset="0"/>
                        </a:rPr>
                        <a:t>Padidinama labai mažoms ir mažoms įmonėms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270510" algn="l"/>
                        </a:tabLst>
                      </a:pPr>
                      <a:r>
                        <a:rPr lang="lt-LT" sz="1200" dirty="0">
                          <a:effectLst/>
                          <a:latin typeface="Times New Roman" panose="02020603050405020304" pitchFamily="18" charset="0"/>
                          <a:ea typeface="Calibri" panose="020F0502020204030204" pitchFamily="34" charset="0"/>
                        </a:rPr>
                        <a:t>Padidinama už veiksmingą </a:t>
                      </a:r>
                      <a:r>
                        <a:rPr lang="lt-LT" sz="1200" dirty="0" smtClean="0">
                          <a:effectLst/>
                          <a:latin typeface="Times New Roman" panose="02020603050405020304" pitchFamily="18" charset="0"/>
                          <a:ea typeface="Calibri" panose="020F0502020204030204" pitchFamily="34" charset="0"/>
                        </a:rPr>
                        <a:t>bendradarbiavimą</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270510" algn="l"/>
                        </a:tabLst>
                      </a:pPr>
                      <a:r>
                        <a:rPr lang="lt-LT" sz="1200" dirty="0">
                          <a:effectLst/>
                          <a:latin typeface="Times New Roman" panose="02020603050405020304" pitchFamily="18" charset="0"/>
                          <a:ea typeface="Calibri" panose="020F0502020204030204" pitchFamily="34" charset="0"/>
                        </a:rPr>
                        <a:t>Didelė įmonė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270510" algn="l"/>
                        </a:tabLst>
                      </a:pPr>
                      <a:r>
                        <a:rPr lang="lt-LT" sz="1200" dirty="0">
                          <a:effectLst/>
                          <a:latin typeface="Times New Roman" panose="02020603050405020304" pitchFamily="18" charset="0"/>
                          <a:ea typeface="Calibri" panose="020F0502020204030204" pitchFamily="34" charset="0"/>
                        </a:rPr>
                        <a:t>Vidutinė įmonė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270510" algn="l"/>
                        </a:tabLst>
                      </a:pPr>
                      <a:r>
                        <a:rPr lang="lt-LT" sz="1200" dirty="0">
                          <a:effectLst/>
                          <a:latin typeface="Times New Roman" panose="02020603050405020304" pitchFamily="18" charset="0"/>
                          <a:ea typeface="Calibri" panose="020F0502020204030204" pitchFamily="34" charset="0"/>
                        </a:rPr>
                        <a:t>Labai maža ir maža įmonė </a:t>
                      </a:r>
                      <a:endParaRPr lang="lt-LT"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35837567"/>
                  </a:ext>
                </a:extLst>
              </a:tr>
              <a:tr h="856262">
                <a:tc>
                  <a:txBody>
                    <a:bodyPr/>
                    <a:lstStyle/>
                    <a:p>
                      <a:pPr algn="just">
                        <a:spcAft>
                          <a:spcPts val="0"/>
                        </a:spcAft>
                        <a:tabLst>
                          <a:tab pos="270510" algn="l"/>
                        </a:tabLst>
                      </a:pPr>
                      <a:r>
                        <a:rPr lang="lt-LT" sz="1200" i="1">
                          <a:effectLst/>
                          <a:latin typeface="Times New Roman" panose="02020603050405020304" pitchFamily="18" charset="0"/>
                          <a:ea typeface="Calibri" panose="020F0502020204030204" pitchFamily="34" charset="0"/>
                        </a:rPr>
                        <a:t>1.</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i="1">
                          <a:effectLst/>
                          <a:latin typeface="Times New Roman" panose="02020603050405020304" pitchFamily="18" charset="0"/>
                          <a:ea typeface="Calibri" panose="020F0502020204030204" pitchFamily="34" charset="0"/>
                        </a:rPr>
                        <a:t>Moksliniai tyrimai</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50 proc.</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lt-LT" sz="1200" dirty="0">
                          <a:effectLst/>
                          <a:latin typeface="Times New Roman" panose="02020603050405020304" pitchFamily="18" charset="0"/>
                          <a:ea typeface="Calibri" panose="020F0502020204030204" pitchFamily="34" charset="0"/>
                        </a:rPr>
                        <a:t>+10 procentinių punktų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lt-LT" sz="1200">
                          <a:effectLst/>
                          <a:latin typeface="Times New Roman" panose="02020603050405020304" pitchFamily="18" charset="0"/>
                          <a:ea typeface="Calibri" panose="020F0502020204030204" pitchFamily="34" charset="0"/>
                        </a:rPr>
                        <a:t>+20 procentinių punktų</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lt-LT" sz="1200" dirty="0">
                          <a:effectLst/>
                          <a:latin typeface="Times New Roman" panose="02020603050405020304" pitchFamily="18" charset="0"/>
                          <a:ea typeface="Calibri" panose="020F0502020204030204" pitchFamily="34" charset="0"/>
                        </a:rPr>
                        <a:t>+15 procentinių punktų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65 proc.</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75 proc.</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a:effectLst/>
                          <a:latin typeface="Times New Roman" panose="02020603050405020304" pitchFamily="18" charset="0"/>
                          <a:ea typeface="Calibri" panose="020F0502020204030204" pitchFamily="34" charset="0"/>
                        </a:rPr>
                        <a:t>80 proc.</a:t>
                      </a:r>
                      <a:endParaRPr lang="lt-LT"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32479900"/>
                  </a:ext>
                </a:extLst>
              </a:tr>
              <a:tr h="856262">
                <a:tc>
                  <a:txBody>
                    <a:bodyPr/>
                    <a:lstStyle/>
                    <a:p>
                      <a:pPr algn="just">
                        <a:spcAft>
                          <a:spcPts val="0"/>
                        </a:spcAft>
                        <a:tabLst>
                          <a:tab pos="270510" algn="l"/>
                        </a:tabLst>
                      </a:pPr>
                      <a:r>
                        <a:rPr lang="lt-LT" sz="1200" i="1">
                          <a:effectLst/>
                          <a:latin typeface="Times New Roman" panose="02020603050405020304" pitchFamily="18" charset="0"/>
                          <a:ea typeface="Calibri" panose="020F0502020204030204" pitchFamily="34" charset="0"/>
                        </a:rPr>
                        <a:t>2.</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i="1">
                          <a:effectLst/>
                          <a:latin typeface="Times New Roman" panose="02020603050405020304" pitchFamily="18" charset="0"/>
                          <a:ea typeface="Calibri" panose="020F0502020204030204" pitchFamily="34" charset="0"/>
                        </a:rPr>
                        <a:t>Eksperimentinė plėtra </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a:effectLst/>
                          <a:latin typeface="Times New Roman" panose="02020603050405020304" pitchFamily="18" charset="0"/>
                          <a:ea typeface="Calibri" panose="020F0502020204030204" pitchFamily="34" charset="0"/>
                        </a:rPr>
                        <a:t>25 proc.</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a:effectLst/>
                          <a:latin typeface="Times New Roman" panose="02020603050405020304" pitchFamily="18" charset="0"/>
                          <a:ea typeface="Calibri" panose="020F0502020204030204" pitchFamily="34" charset="0"/>
                        </a:rPr>
                        <a:t>+10 procentinių punktų </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a:effectLst/>
                          <a:latin typeface="Times New Roman" panose="02020603050405020304" pitchFamily="18" charset="0"/>
                          <a:ea typeface="Calibri" panose="020F0502020204030204" pitchFamily="34" charset="0"/>
                        </a:rPr>
                        <a:t>+20 procentinių punktų </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+15 procentinių punktų </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40 proc.</a:t>
                      </a:r>
                      <a:endParaRPr lang="lt-LT"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a:effectLst/>
                          <a:latin typeface="Times New Roman" panose="02020603050405020304" pitchFamily="18" charset="0"/>
                          <a:ea typeface="Calibri" panose="020F0502020204030204" pitchFamily="34" charset="0"/>
                        </a:rPr>
                        <a:t>50 proc.</a:t>
                      </a:r>
                      <a:endParaRPr lang="lt-LT"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270510" algn="l"/>
                        </a:tabLst>
                      </a:pPr>
                      <a:r>
                        <a:rPr lang="lt-LT" sz="1200" dirty="0">
                          <a:effectLst/>
                          <a:latin typeface="Times New Roman" panose="02020603050405020304" pitchFamily="18" charset="0"/>
                          <a:ea typeface="Calibri" panose="020F0502020204030204" pitchFamily="34" charset="0"/>
                        </a:rPr>
                        <a:t>60 proc.</a:t>
                      </a:r>
                      <a:endParaRPr lang="lt-LT"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15578953"/>
                  </a:ext>
                </a:extLst>
              </a:tr>
            </a:tbl>
          </a:graphicData>
        </a:graphic>
      </p:graphicFrame>
    </p:spTree>
    <p:extLst>
      <p:ext uri="{BB962C8B-B14F-4D97-AF65-F5344CB8AC3E}">
        <p14:creationId xmlns:p14="http://schemas.microsoft.com/office/powerpoint/2010/main" val="2302902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3657600" y="685801"/>
            <a:ext cx="1771650" cy="432197"/>
          </a:xfrm>
        </p:spPr>
        <p:txBody>
          <a:bodyPr/>
          <a:lstStyle/>
          <a:p>
            <a:pPr>
              <a:spcAft>
                <a:spcPts val="450"/>
              </a:spcAft>
            </a:pPr>
            <a:r>
              <a:rPr lang="lt-LT" altLang="lt-LT" sz="1600" b="1" dirty="0">
                <a:solidFill>
                  <a:schemeClr val="tx1">
                    <a:lumMod val="75000"/>
                    <a:lumOff val="25000"/>
                  </a:schemeClr>
                </a:solidFill>
                <a:latin typeface="+mn-lt"/>
              </a:rPr>
              <a:t>Projekto loginis pagrindimas</a:t>
            </a:r>
          </a:p>
        </p:txBody>
      </p:sp>
      <p:graphicFrame>
        <p:nvGraphicFramePr>
          <p:cNvPr id="2" name="Table 1"/>
          <p:cNvGraphicFramePr>
            <a:graphicFrameLocks noGrp="1"/>
          </p:cNvGraphicFramePr>
          <p:nvPr>
            <p:extLst/>
          </p:nvPr>
        </p:nvGraphicFramePr>
        <p:xfrm>
          <a:off x="400050" y="1543050"/>
          <a:ext cx="8343900" cy="400050"/>
        </p:xfrm>
        <a:graphic>
          <a:graphicData uri="http://schemas.openxmlformats.org/drawingml/2006/table">
            <a:tbl>
              <a:tblPr firstRow="1" firstCol="1" bandRow="1">
                <a:tableStyleId>{5C22544A-7EE6-4342-B048-85BDC9FD1C3A}</a:tableStyleId>
              </a:tblPr>
              <a:tblGrid>
                <a:gridCol w="8343900">
                  <a:extLst>
                    <a:ext uri="{9D8B030D-6E8A-4147-A177-3AD203B41FA5}">
                      <a16:colId xmlns:a16="http://schemas.microsoft.com/office/drawing/2014/main" val="20000"/>
                    </a:ext>
                  </a:extLst>
                </a:gridCol>
              </a:tblGrid>
              <a:tr h="400050">
                <a:tc>
                  <a:txBody>
                    <a:bodyPr/>
                    <a:lstStyle/>
                    <a:p>
                      <a:pPr>
                        <a:lnSpc>
                          <a:spcPct val="107000"/>
                        </a:lnSpc>
                        <a:spcAft>
                          <a:spcPts val="0"/>
                        </a:spcAft>
                      </a:pPr>
                      <a:r>
                        <a:rPr lang="lt-LT" sz="1400" b="1" dirty="0">
                          <a:solidFill>
                            <a:schemeClr val="accent1">
                              <a:lumMod val="75000"/>
                            </a:schemeClr>
                          </a:solidFill>
                          <a:effectLst/>
                          <a:latin typeface="+mn-lt"/>
                        </a:rPr>
                        <a:t>Projekto tikslas:  </a:t>
                      </a:r>
                      <a:endParaRPr lang="lt-LT" sz="1400" b="1" dirty="0">
                        <a:solidFill>
                          <a:schemeClr val="accent1">
                            <a:lumMod val="75000"/>
                          </a:schemeClr>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nvPr>
        </p:nvGraphicFramePr>
        <p:xfrm>
          <a:off x="400050" y="2057400"/>
          <a:ext cx="1600200" cy="1543050"/>
        </p:xfrm>
        <a:graphic>
          <a:graphicData uri="http://schemas.openxmlformats.org/drawingml/2006/table">
            <a:tbl>
              <a:tblPr firstRow="1" firstCol="1" bandRow="1"/>
              <a:tblGrid>
                <a:gridCol w="1600200">
                  <a:extLst>
                    <a:ext uri="{9D8B030D-6E8A-4147-A177-3AD203B41FA5}">
                      <a16:colId xmlns:a16="http://schemas.microsoft.com/office/drawing/2014/main" val="20000"/>
                    </a:ext>
                  </a:extLst>
                </a:gridCol>
              </a:tblGrid>
              <a:tr h="505338">
                <a:tc>
                  <a:txBody>
                    <a:bodyPr/>
                    <a:lstStyle/>
                    <a:p>
                      <a:pPr>
                        <a:lnSpc>
                          <a:spcPct val="107000"/>
                        </a:lnSpc>
                        <a:spcAft>
                          <a:spcPts val="0"/>
                        </a:spcAft>
                      </a:pPr>
                      <a:r>
                        <a:rPr lang="lt-LT" sz="1400" b="1" dirty="0">
                          <a:solidFill>
                            <a:schemeClr val="accent1">
                              <a:lumMod val="75000"/>
                            </a:schemeClr>
                          </a:solidFill>
                          <a:effectLst/>
                          <a:latin typeface="+mn-lt"/>
                          <a:ea typeface="Calibri" panose="020F0502020204030204" pitchFamily="34" charset="0"/>
                          <a:cs typeface="Times New Roman" panose="02020603050405020304" pitchFamily="18" charset="0"/>
                        </a:rPr>
                        <a:t>Uždavinys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037712">
                <a:tc>
                  <a:txBody>
                    <a:bodyPr/>
                    <a:lstStyle/>
                    <a:p>
                      <a:pPr>
                        <a:lnSpc>
                          <a:spcPct val="107000"/>
                        </a:lnSpc>
                        <a:spcAft>
                          <a:spcPts val="0"/>
                        </a:spcAft>
                      </a:pPr>
                      <a:r>
                        <a:rPr lang="lt-LT" sz="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lt-LT" sz="1400" b="0" dirty="0">
                          <a:solidFill>
                            <a:schemeClr val="accent1">
                              <a:lumMod val="75000"/>
                            </a:schemeClr>
                          </a:solidFill>
                          <a:effectLst/>
                          <a:latin typeface="+mn-lt"/>
                          <a:ea typeface="Calibri" panose="020F0502020204030204" pitchFamily="34" charset="0"/>
                          <a:cs typeface="Times New Roman" panose="02020603050405020304" pitchFamily="18" charset="0"/>
                        </a:rPr>
                        <a:t>1. </a:t>
                      </a:r>
                    </a:p>
                    <a:p>
                      <a:pPr>
                        <a:lnSpc>
                          <a:spcPct val="107000"/>
                        </a:lnSpc>
                        <a:spcAft>
                          <a:spcPts val="0"/>
                        </a:spcAft>
                      </a:pPr>
                      <a:r>
                        <a:rPr lang="lt-LT" sz="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lt-LT" sz="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lt-LT"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nvPr>
        </p:nvGraphicFramePr>
        <p:xfrm>
          <a:off x="2057400" y="2057400"/>
          <a:ext cx="1600200" cy="1543051"/>
        </p:xfrm>
        <a:graphic>
          <a:graphicData uri="http://schemas.openxmlformats.org/drawingml/2006/table">
            <a:tbl>
              <a:tblPr firstRow="1" firstCol="1" bandRow="1"/>
              <a:tblGrid>
                <a:gridCol w="1600200">
                  <a:extLst>
                    <a:ext uri="{9D8B030D-6E8A-4147-A177-3AD203B41FA5}">
                      <a16:colId xmlns:a16="http://schemas.microsoft.com/office/drawing/2014/main" val="20000"/>
                    </a:ext>
                  </a:extLst>
                </a:gridCol>
              </a:tblGrid>
              <a:tr h="514351">
                <a:tc>
                  <a:txBody>
                    <a:bodyPr/>
                    <a:lstStyle/>
                    <a:p>
                      <a:pPr>
                        <a:lnSpc>
                          <a:spcPct val="107000"/>
                        </a:lnSpc>
                        <a:spcAft>
                          <a:spcPts val="0"/>
                        </a:spcAft>
                      </a:pPr>
                      <a:r>
                        <a:rPr lang="lt-LT" sz="1400" b="1" dirty="0">
                          <a:solidFill>
                            <a:schemeClr val="accent1">
                              <a:lumMod val="75000"/>
                            </a:schemeClr>
                          </a:solidFill>
                          <a:effectLst/>
                          <a:latin typeface="+mn-lt"/>
                          <a:ea typeface="Calibri" panose="020F0502020204030204" pitchFamily="34" charset="0"/>
                          <a:cs typeface="Times New Roman" panose="02020603050405020304" pitchFamily="18" charset="0"/>
                        </a:rPr>
                        <a:t>Veikla</a:t>
                      </a:r>
                      <a:endParaRPr lang="lt-LT" sz="1400" dirty="0">
                        <a:solidFill>
                          <a:schemeClr val="accent1">
                            <a:lumMod val="75000"/>
                          </a:schemeClr>
                        </a:solidFill>
                        <a:effectLst/>
                        <a:latin typeface="+mn-lt"/>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14350">
                <a:tc>
                  <a:txBody>
                    <a:bodyPr/>
                    <a:lstStyle/>
                    <a:p>
                      <a:pPr>
                        <a:lnSpc>
                          <a:spcPct val="107000"/>
                        </a:lnSpc>
                        <a:spcAft>
                          <a:spcPts val="0"/>
                        </a:spcAft>
                      </a:pPr>
                      <a:r>
                        <a:rPr lang="lt-LT" sz="1400" dirty="0" smtClean="0">
                          <a:effectLst/>
                          <a:latin typeface="+mn-lt"/>
                          <a:ea typeface="Calibri" panose="020F0502020204030204" pitchFamily="34" charset="0"/>
                          <a:cs typeface="Times New Roman" panose="02020603050405020304" pitchFamily="18" charset="0"/>
                        </a:rPr>
                        <a:t>1.</a:t>
                      </a:r>
                      <a:r>
                        <a:rPr lang="en-US" sz="1400" dirty="0" smtClean="0">
                          <a:effectLst/>
                          <a:latin typeface="+mn-lt"/>
                          <a:ea typeface="Calibri" panose="020F0502020204030204" pitchFamily="34" charset="0"/>
                          <a:cs typeface="Times New Roman" panose="02020603050405020304" pitchFamily="18" charset="0"/>
                        </a:rPr>
                        <a:t>1.</a:t>
                      </a:r>
                      <a:r>
                        <a:rPr lang="en-US" sz="1400" baseline="0" dirty="0" smtClean="0">
                          <a:effectLst/>
                          <a:latin typeface="+mn-lt"/>
                          <a:ea typeface="Calibri" panose="020F0502020204030204" pitchFamily="34" charset="0"/>
                          <a:cs typeface="Times New Roman" panose="02020603050405020304" pitchFamily="18" charset="0"/>
                        </a:rPr>
                        <a:t> </a:t>
                      </a:r>
                      <a:endParaRPr lang="lt-LT" sz="1400" dirty="0">
                        <a:effectLst/>
                        <a:latin typeface="+mn-lt"/>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514350">
                <a:tc>
                  <a:txBody>
                    <a:bodyPr/>
                    <a:lstStyle/>
                    <a:p>
                      <a:pPr>
                        <a:lnSpc>
                          <a:spcPct val="107000"/>
                        </a:lnSpc>
                        <a:spcAft>
                          <a:spcPts val="0"/>
                        </a:spcAft>
                      </a:pPr>
                      <a:r>
                        <a:rPr lang="en-US" sz="1400" dirty="0" smtClean="0">
                          <a:effectLst/>
                          <a:latin typeface="+mn-lt"/>
                          <a:ea typeface="Calibri" panose="020F0502020204030204" pitchFamily="34" charset="0"/>
                          <a:cs typeface="Times New Roman" panose="02020603050405020304" pitchFamily="18" charset="0"/>
                        </a:rPr>
                        <a:t>1.</a:t>
                      </a:r>
                      <a:r>
                        <a:rPr lang="lt-LT" sz="1400" dirty="0" smtClean="0">
                          <a:effectLst/>
                          <a:latin typeface="+mn-lt"/>
                          <a:ea typeface="Calibri" panose="020F0502020204030204" pitchFamily="34" charset="0"/>
                          <a:cs typeface="Times New Roman" panose="02020603050405020304" pitchFamily="18" charset="0"/>
                        </a:rPr>
                        <a:t>2</a:t>
                      </a:r>
                      <a:r>
                        <a:rPr lang="lt-LT" sz="1400" dirty="0">
                          <a:effectLst/>
                          <a:latin typeface="+mn-lt"/>
                          <a:ea typeface="Calibri" panose="020F0502020204030204" pitchFamily="34" charset="0"/>
                          <a:cs typeface="Times New Roman" panose="02020603050405020304" pitchFamily="18" charset="0"/>
                        </a:rPr>
                        <a:t>. </a:t>
                      </a:r>
                    </a:p>
                    <a:p>
                      <a:pPr>
                        <a:lnSpc>
                          <a:spcPct val="107000"/>
                        </a:lnSpc>
                        <a:spcAft>
                          <a:spcPts val="0"/>
                        </a:spcAft>
                      </a:pPr>
                      <a:r>
                        <a:rPr lang="lt-LT" sz="1100" dirty="0">
                          <a:effectLst/>
                          <a:latin typeface="Century Gothic" panose="020B0502020202020204" pitchFamily="34" charset="0"/>
                          <a:ea typeface="Calibri" panose="020F0502020204030204" pitchFamily="34" charset="0"/>
                          <a:cs typeface="Times New Roman" panose="02020603050405020304" pitchFamily="18" charset="0"/>
                        </a:rPr>
                        <a:t> </a:t>
                      </a: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nvPr>
        </p:nvGraphicFramePr>
        <p:xfrm>
          <a:off x="3714750" y="2057400"/>
          <a:ext cx="1714500" cy="1543050"/>
        </p:xfrm>
        <a:graphic>
          <a:graphicData uri="http://schemas.openxmlformats.org/drawingml/2006/table">
            <a:tbl>
              <a:tblPr firstRow="1" firstCol="1" bandRow="1"/>
              <a:tblGrid>
                <a:gridCol w="1714500">
                  <a:extLst>
                    <a:ext uri="{9D8B030D-6E8A-4147-A177-3AD203B41FA5}">
                      <a16:colId xmlns:a16="http://schemas.microsoft.com/office/drawing/2014/main" val="20000"/>
                    </a:ext>
                  </a:extLst>
                </a:gridCol>
              </a:tblGrid>
              <a:tr h="520516">
                <a:tc>
                  <a:txBody>
                    <a:bodyPr/>
                    <a:lstStyle/>
                    <a:p>
                      <a:pPr>
                        <a:lnSpc>
                          <a:spcPct val="107000"/>
                        </a:lnSpc>
                        <a:spcAft>
                          <a:spcPts val="0"/>
                        </a:spcAft>
                      </a:pPr>
                      <a:r>
                        <a:rPr lang="lt-LT" sz="1400" b="1" dirty="0">
                          <a:solidFill>
                            <a:schemeClr val="accent1">
                              <a:lumMod val="75000"/>
                            </a:schemeClr>
                          </a:solidFill>
                          <a:effectLst/>
                          <a:latin typeface="+mn-lt"/>
                          <a:ea typeface="Calibri" panose="020F0502020204030204" pitchFamily="34" charset="0"/>
                          <a:cs typeface="Times New Roman" panose="02020603050405020304" pitchFamily="18" charset="0"/>
                        </a:rPr>
                        <a:t>Fiziniai rodikliai </a:t>
                      </a:r>
                      <a:endParaRPr lang="lt-LT" sz="1400" dirty="0">
                        <a:solidFill>
                          <a:schemeClr val="accent1">
                            <a:lumMod val="75000"/>
                          </a:schemeClr>
                        </a:solidFill>
                        <a:effectLst/>
                        <a:latin typeface="+mn-lt"/>
                        <a:ea typeface="Calibri" panose="020F0502020204030204" pitchFamily="34" charset="0"/>
                        <a:cs typeface="Times New Roman" panose="02020603050405020304" pitchFamily="18" charset="0"/>
                      </a:endParaRPr>
                    </a:p>
                  </a:txBody>
                  <a:tcPr marL="51446" marR="51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16817">
                <a:tc>
                  <a:txBody>
                    <a:bodyPr/>
                    <a:lstStyle/>
                    <a:p>
                      <a:pPr>
                        <a:lnSpc>
                          <a:spcPct val="107000"/>
                        </a:lnSpc>
                        <a:spcAft>
                          <a:spcPts val="0"/>
                        </a:spcAft>
                      </a:pPr>
                      <a:r>
                        <a:rPr lang="lt-LT" sz="1400" dirty="0" smtClean="0">
                          <a:effectLst/>
                          <a:latin typeface="+mn-lt"/>
                          <a:ea typeface="Calibri" panose="020F0502020204030204" pitchFamily="34" charset="0"/>
                          <a:cs typeface="Times New Roman" panose="02020603050405020304" pitchFamily="18" charset="0"/>
                        </a:rPr>
                        <a:t>1.1.</a:t>
                      </a:r>
                      <a:r>
                        <a:rPr lang="en-US" sz="1400" dirty="0" smtClean="0">
                          <a:effectLst/>
                          <a:latin typeface="+mn-lt"/>
                          <a:ea typeface="Calibri" panose="020F0502020204030204" pitchFamily="34" charset="0"/>
                          <a:cs typeface="Times New Roman" panose="02020603050405020304" pitchFamily="18" charset="0"/>
                        </a:rPr>
                        <a:t>1</a:t>
                      </a:r>
                      <a:r>
                        <a:rPr lang="lt-LT" sz="1400" dirty="0" smtClean="0">
                          <a:effectLst/>
                          <a:latin typeface="+mn-lt"/>
                          <a:ea typeface="Calibri" panose="020F0502020204030204" pitchFamily="34" charset="0"/>
                          <a:cs typeface="Times New Roman" panose="02020603050405020304" pitchFamily="18" charset="0"/>
                        </a:rPr>
                        <a:t>.</a:t>
                      </a:r>
                      <a:endParaRPr lang="lt-LT" sz="1400" dirty="0">
                        <a:effectLst/>
                        <a:latin typeface="+mn-lt"/>
                        <a:ea typeface="Calibri" panose="020F0502020204030204" pitchFamily="34" charset="0"/>
                        <a:cs typeface="Times New Roman" panose="02020603050405020304" pitchFamily="18" charset="0"/>
                      </a:endParaRPr>
                    </a:p>
                  </a:txBody>
                  <a:tcPr marL="51446" marR="51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53286">
                <a:tc>
                  <a:txBody>
                    <a:bodyPr/>
                    <a:lstStyle/>
                    <a:p>
                      <a:pPr>
                        <a:lnSpc>
                          <a:spcPct val="107000"/>
                        </a:lnSpc>
                        <a:spcAft>
                          <a:spcPts val="0"/>
                        </a:spcAft>
                      </a:pPr>
                      <a:r>
                        <a:rPr lang="en-US" sz="1400" dirty="0" smtClean="0">
                          <a:effectLst/>
                          <a:latin typeface="+mn-lt"/>
                          <a:ea typeface="Calibri" panose="020F0502020204030204" pitchFamily="34" charset="0"/>
                          <a:cs typeface="Times New Roman" panose="02020603050405020304" pitchFamily="18" charset="0"/>
                        </a:rPr>
                        <a:t>1.</a:t>
                      </a:r>
                      <a:r>
                        <a:rPr lang="lt-LT" sz="1400" dirty="0" smtClean="0">
                          <a:effectLst/>
                          <a:latin typeface="+mn-lt"/>
                          <a:ea typeface="Calibri" panose="020F0502020204030204" pitchFamily="34" charset="0"/>
                          <a:cs typeface="Times New Roman" panose="02020603050405020304" pitchFamily="18" charset="0"/>
                        </a:rPr>
                        <a:t>2.1</a:t>
                      </a:r>
                      <a:r>
                        <a:rPr lang="lt-LT" sz="1400" dirty="0">
                          <a:effectLst/>
                          <a:latin typeface="+mn-lt"/>
                          <a:ea typeface="Calibri" panose="020F0502020204030204" pitchFamily="34" charset="0"/>
                          <a:cs typeface="Times New Roman" panose="02020603050405020304" pitchFamily="18" charset="0"/>
                        </a:rPr>
                        <a:t>. </a:t>
                      </a:r>
                    </a:p>
                  </a:txBody>
                  <a:tcPr marL="51446" marR="51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52431">
                <a:tc>
                  <a:txBody>
                    <a:bodyPr/>
                    <a:lstStyle/>
                    <a:p>
                      <a:pPr>
                        <a:lnSpc>
                          <a:spcPct val="107000"/>
                        </a:lnSpc>
                        <a:spcAft>
                          <a:spcPts val="0"/>
                        </a:spcAft>
                      </a:pPr>
                      <a:r>
                        <a:rPr lang="en-US" sz="1400" dirty="0" smtClean="0">
                          <a:effectLst/>
                          <a:latin typeface="+mn-lt"/>
                          <a:ea typeface="Calibri" panose="020F0502020204030204" pitchFamily="34" charset="0"/>
                          <a:cs typeface="Times New Roman" panose="02020603050405020304" pitchFamily="18" charset="0"/>
                        </a:rPr>
                        <a:t>1.</a:t>
                      </a:r>
                      <a:r>
                        <a:rPr lang="lt-LT" sz="1400" dirty="0" smtClean="0">
                          <a:effectLst/>
                          <a:latin typeface="+mn-lt"/>
                          <a:ea typeface="Calibri" panose="020F0502020204030204" pitchFamily="34" charset="0"/>
                          <a:cs typeface="Times New Roman" panose="02020603050405020304" pitchFamily="18" charset="0"/>
                        </a:rPr>
                        <a:t>2.2</a:t>
                      </a:r>
                      <a:r>
                        <a:rPr lang="lt-LT" sz="1400" dirty="0">
                          <a:effectLst/>
                          <a:latin typeface="+mn-lt"/>
                          <a:ea typeface="Calibri" panose="020F0502020204030204" pitchFamily="34" charset="0"/>
                          <a:cs typeface="Times New Roman" panose="02020603050405020304" pitchFamily="18" charset="0"/>
                        </a:rPr>
                        <a:t>. </a:t>
                      </a:r>
                    </a:p>
                  </a:txBody>
                  <a:tcPr marL="51446" marR="51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graphicFrame>
        <p:nvGraphicFramePr>
          <p:cNvPr id="15" name="Table 14"/>
          <p:cNvGraphicFramePr>
            <a:graphicFrameLocks noGrp="1"/>
          </p:cNvGraphicFramePr>
          <p:nvPr>
            <p:extLst/>
          </p:nvPr>
        </p:nvGraphicFramePr>
        <p:xfrm>
          <a:off x="5486400" y="2057400"/>
          <a:ext cx="1714500" cy="1543051"/>
        </p:xfrm>
        <a:graphic>
          <a:graphicData uri="http://schemas.openxmlformats.org/drawingml/2006/table">
            <a:tbl>
              <a:tblPr firstRow="1" firstCol="1" bandRow="1"/>
              <a:tblGrid>
                <a:gridCol w="1714500">
                  <a:extLst>
                    <a:ext uri="{9D8B030D-6E8A-4147-A177-3AD203B41FA5}">
                      <a16:colId xmlns:a16="http://schemas.microsoft.com/office/drawing/2014/main" val="20000"/>
                    </a:ext>
                  </a:extLst>
                </a:gridCol>
              </a:tblGrid>
              <a:tr h="479763">
                <a:tc>
                  <a:txBody>
                    <a:bodyPr/>
                    <a:lstStyle/>
                    <a:p>
                      <a:pPr>
                        <a:lnSpc>
                          <a:spcPct val="107000"/>
                        </a:lnSpc>
                        <a:spcAft>
                          <a:spcPts val="0"/>
                        </a:spcAft>
                      </a:pPr>
                      <a:r>
                        <a:rPr lang="lt-LT" sz="1400" b="1" dirty="0">
                          <a:solidFill>
                            <a:schemeClr val="accent1">
                              <a:lumMod val="75000"/>
                            </a:schemeClr>
                          </a:solidFill>
                          <a:effectLst/>
                          <a:latin typeface="+mn-lt"/>
                          <a:ea typeface="Calibri" panose="020F0502020204030204" pitchFamily="34" charset="0"/>
                          <a:cs typeface="Times New Roman" panose="02020603050405020304" pitchFamily="18" charset="0"/>
                        </a:rPr>
                        <a:t>Matavimo vienetai </a:t>
                      </a:r>
                      <a:endParaRPr lang="lt-LT" sz="1400" dirty="0">
                        <a:solidFill>
                          <a:schemeClr val="accent1">
                            <a:lumMod val="75000"/>
                          </a:schemeClr>
                        </a:solidFill>
                        <a:effectLst/>
                        <a:latin typeface="+mn-lt"/>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35483">
                <a:tc>
                  <a:txBody>
                    <a:bodyPr/>
                    <a:lstStyle/>
                    <a:p>
                      <a:pPr>
                        <a:lnSpc>
                          <a:spcPct val="107000"/>
                        </a:lnSpc>
                        <a:spcAft>
                          <a:spcPts val="0"/>
                        </a:spcAft>
                      </a:pPr>
                      <a:r>
                        <a:rPr lang="lt-LT" sz="1400" dirty="0">
                          <a:effectLst/>
                          <a:latin typeface="+mn-lt"/>
                          <a:ea typeface="Calibri" panose="020F0502020204030204" pitchFamily="34" charset="0"/>
                          <a:cs typeface="Times New Roman" panose="02020603050405020304" pitchFamily="18" charset="0"/>
                        </a:rPr>
                        <a:t>Objektas</a:t>
                      </a:r>
                      <a:r>
                        <a:rPr lang="lt-LT" sz="1100" dirty="0">
                          <a:effectLst/>
                          <a:latin typeface="Century Gothic" panose="020B0502020202020204" pitchFamily="34" charset="0"/>
                          <a:ea typeface="Calibri" panose="020F0502020204030204" pitchFamily="34" charset="0"/>
                          <a:cs typeface="Times New Roman" panose="02020603050405020304" pitchFamily="18" charset="0"/>
                        </a:rPr>
                        <a:t> </a:t>
                      </a: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61270">
                <a:tc>
                  <a:txBody>
                    <a:bodyPr/>
                    <a:lstStyle/>
                    <a:p>
                      <a:pPr>
                        <a:lnSpc>
                          <a:spcPct val="107000"/>
                        </a:lnSpc>
                        <a:spcAft>
                          <a:spcPts val="0"/>
                        </a:spcAft>
                      </a:pPr>
                      <a:r>
                        <a:rPr lang="lt-LT" sz="1400" dirty="0">
                          <a:effectLst/>
                          <a:latin typeface="+mn-lt"/>
                          <a:ea typeface="Calibri" panose="020F0502020204030204" pitchFamily="34" charset="0"/>
                          <a:cs typeface="Times New Roman" panose="02020603050405020304" pitchFamily="18" charset="0"/>
                        </a:rPr>
                        <a:t>Vienetas </a:t>
                      </a: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66535">
                <a:tc>
                  <a:txBody>
                    <a:bodyPr/>
                    <a:lstStyle/>
                    <a:p>
                      <a:pPr>
                        <a:lnSpc>
                          <a:spcPct val="107000"/>
                        </a:lnSpc>
                        <a:spcAft>
                          <a:spcPts val="0"/>
                        </a:spcAft>
                      </a:pPr>
                      <a:r>
                        <a:rPr lang="lt-LT" sz="1400" dirty="0">
                          <a:effectLst/>
                          <a:latin typeface="+mn-lt"/>
                          <a:ea typeface="Calibri" panose="020F0502020204030204" pitchFamily="34" charset="0"/>
                          <a:cs typeface="Times New Roman" panose="02020603050405020304" pitchFamily="18" charset="0"/>
                        </a:rPr>
                        <a:t>Komplektas </a:t>
                      </a: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172084" name="Rectangle 11"/>
          <p:cNvSpPr>
            <a:spLocks noChangeArrowheads="1"/>
          </p:cNvSpPr>
          <p:nvPr/>
        </p:nvSpPr>
        <p:spPr bwMode="auto">
          <a:xfrm>
            <a:off x="4067176" y="2432790"/>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a:lnSpc>
                <a:spcPct val="100000"/>
              </a:lnSpc>
              <a:spcAft>
                <a:spcPct val="0"/>
              </a:spcAft>
              <a:buFontTx/>
              <a:buNone/>
            </a:pPr>
            <a:endParaRPr lang="lt-LT" altLang="lt-LT" sz="1500"/>
          </a:p>
        </p:txBody>
      </p:sp>
      <p:graphicFrame>
        <p:nvGraphicFramePr>
          <p:cNvPr id="19" name="Table 18"/>
          <p:cNvGraphicFramePr>
            <a:graphicFrameLocks noGrp="1"/>
          </p:cNvGraphicFramePr>
          <p:nvPr>
            <p:extLst/>
          </p:nvPr>
        </p:nvGraphicFramePr>
        <p:xfrm>
          <a:off x="7258050" y="2057401"/>
          <a:ext cx="1485900" cy="1543050"/>
        </p:xfrm>
        <a:graphic>
          <a:graphicData uri="http://schemas.openxmlformats.org/drawingml/2006/table">
            <a:tbl>
              <a:tblPr firstRow="1" firstCol="1" bandRow="1"/>
              <a:tblGrid>
                <a:gridCol w="1485900">
                  <a:extLst>
                    <a:ext uri="{9D8B030D-6E8A-4147-A177-3AD203B41FA5}">
                      <a16:colId xmlns:a16="http://schemas.microsoft.com/office/drawing/2014/main" val="20000"/>
                    </a:ext>
                  </a:extLst>
                </a:gridCol>
              </a:tblGrid>
              <a:tr h="506998">
                <a:tc>
                  <a:txBody>
                    <a:bodyPr/>
                    <a:lstStyle/>
                    <a:p>
                      <a:pPr>
                        <a:lnSpc>
                          <a:spcPct val="107000"/>
                        </a:lnSpc>
                        <a:spcAft>
                          <a:spcPts val="0"/>
                        </a:spcAft>
                      </a:pPr>
                      <a:r>
                        <a:rPr lang="lt-LT" sz="1400" b="1" dirty="0">
                          <a:solidFill>
                            <a:schemeClr val="accent1">
                              <a:lumMod val="75000"/>
                            </a:schemeClr>
                          </a:solidFill>
                          <a:effectLst/>
                          <a:latin typeface="+mn-lt"/>
                          <a:ea typeface="Calibri" panose="020F0502020204030204" pitchFamily="34" charset="0"/>
                          <a:cs typeface="Times New Roman" panose="02020603050405020304" pitchFamily="18" charset="0"/>
                        </a:rPr>
                        <a:t>Siekiama reikšmė</a:t>
                      </a:r>
                      <a:endParaRPr lang="lt-LT" sz="1400" dirty="0">
                        <a:solidFill>
                          <a:schemeClr val="accent1">
                            <a:lumMod val="75000"/>
                          </a:schemeClr>
                        </a:solidFill>
                        <a:effectLst/>
                        <a:latin typeface="+mn-lt"/>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06999">
                <a:tc>
                  <a:txBody>
                    <a:bodyPr/>
                    <a:lstStyle/>
                    <a:p>
                      <a:pPr>
                        <a:lnSpc>
                          <a:spcPct val="107000"/>
                        </a:lnSpc>
                        <a:spcAft>
                          <a:spcPts val="0"/>
                        </a:spcAft>
                      </a:pPr>
                      <a:r>
                        <a:rPr lang="lt-LT" sz="1400" dirty="0" smtClean="0">
                          <a:effectLst/>
                          <a:latin typeface="+mn-lt"/>
                          <a:ea typeface="Calibri" panose="020F0502020204030204" pitchFamily="34" charset="0"/>
                          <a:cs typeface="Times New Roman" panose="02020603050405020304" pitchFamily="18" charset="0"/>
                        </a:rPr>
                        <a:t>1</a:t>
                      </a:r>
                      <a:endParaRPr lang="lt-LT" sz="1400" dirty="0">
                        <a:effectLst/>
                        <a:latin typeface="+mn-lt"/>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46183">
                <a:tc>
                  <a:txBody>
                    <a:bodyPr/>
                    <a:lstStyle/>
                    <a:p>
                      <a:pPr>
                        <a:lnSpc>
                          <a:spcPct val="107000"/>
                        </a:lnSpc>
                        <a:spcAft>
                          <a:spcPts val="0"/>
                        </a:spcAft>
                      </a:pPr>
                      <a:r>
                        <a:rPr lang="lt-LT" sz="1400" dirty="0" smtClean="0">
                          <a:effectLst/>
                          <a:latin typeface="Calibri" panose="020F0502020204030204" pitchFamily="34" charset="0"/>
                          <a:ea typeface="Calibri" panose="020F0502020204030204" pitchFamily="34" charset="0"/>
                          <a:cs typeface="Times New Roman" panose="02020603050405020304" pitchFamily="18" charset="0"/>
                        </a:rPr>
                        <a:t>10</a:t>
                      </a: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2870">
                <a:tc>
                  <a:txBody>
                    <a:bodyPr/>
                    <a:lstStyle/>
                    <a:p>
                      <a:pPr>
                        <a:lnSpc>
                          <a:spcPct val="107000"/>
                        </a:lnSpc>
                        <a:spcAft>
                          <a:spcPts val="0"/>
                        </a:spcAft>
                      </a:pPr>
                      <a:r>
                        <a:rPr lang="lt-LT" sz="1400" dirty="0" smtClean="0">
                          <a:effectLst/>
                          <a:latin typeface="+mn-lt"/>
                          <a:ea typeface="Calibri" panose="020F0502020204030204" pitchFamily="34" charset="0"/>
                          <a:cs typeface="Times New Roman" panose="02020603050405020304" pitchFamily="18" charset="0"/>
                        </a:rPr>
                        <a:t>1</a:t>
                      </a:r>
                      <a:endParaRPr lang="lt-LT" sz="1400" dirty="0">
                        <a:effectLst/>
                        <a:latin typeface="+mn-lt"/>
                        <a:ea typeface="Calibri" panose="020F0502020204030204" pitchFamily="34" charset="0"/>
                        <a:cs typeface="Times New Roman" panose="02020603050405020304" pitchFamily="18" charset="0"/>
                      </a:endParaRPr>
                    </a:p>
                  </a:txBody>
                  <a:tcPr marL="51447" marR="51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graphicFrame>
        <p:nvGraphicFramePr>
          <p:cNvPr id="32" name="Diagram 31"/>
          <p:cNvGraphicFramePr/>
          <p:nvPr>
            <p:extLst>
              <p:ext uri="{D42A27DB-BD31-4B8C-83A1-F6EECF244321}">
                <p14:modId xmlns:p14="http://schemas.microsoft.com/office/powerpoint/2010/main" val="3900097292"/>
              </p:ext>
            </p:extLst>
          </p:nvPr>
        </p:nvGraphicFramePr>
        <p:xfrm>
          <a:off x="1600200" y="4057650"/>
          <a:ext cx="6000750" cy="714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Down Arrow 25"/>
          <p:cNvSpPr>
            <a:spLocks noChangeArrowheads="1"/>
          </p:cNvSpPr>
          <p:nvPr/>
        </p:nvSpPr>
        <p:spPr bwMode="auto">
          <a:xfrm>
            <a:off x="4000500" y="3657600"/>
            <a:ext cx="800100" cy="285750"/>
          </a:xfrm>
          <a:prstGeom prst="downArrow">
            <a:avLst>
              <a:gd name="adj1" fmla="val 50000"/>
              <a:gd name="adj2" fmla="val 50000"/>
            </a:avLst>
          </a:prstGeom>
          <a:solidFill>
            <a:schemeClr val="accent1">
              <a:lumMod val="75000"/>
            </a:schemeClr>
          </a:solidFill>
          <a:ln w="9525" algn="ctr">
            <a:solidFill>
              <a:schemeClr val="bg1"/>
            </a:solidFill>
            <a:round/>
            <a:headEnd/>
            <a:tailEnd/>
          </a:ln>
        </p:spPr>
        <p:txBody>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hangingPunct="1"/>
            <a:endParaRPr lang="lt-LT" altLang="lt-LT" sz="1500"/>
          </a:p>
        </p:txBody>
      </p:sp>
      <p:cxnSp>
        <p:nvCxnSpPr>
          <p:cNvPr id="172099" name="Straight Arrow Connector 27"/>
          <p:cNvCxnSpPr>
            <a:cxnSpLocks noChangeShapeType="1"/>
          </p:cNvCxnSpPr>
          <p:nvPr/>
        </p:nvCxnSpPr>
        <p:spPr bwMode="auto">
          <a:xfrm>
            <a:off x="2800350" y="1028700"/>
            <a:ext cx="685800" cy="6858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p:cNvCxnSpPr>
            <a:cxnSpLocks noChangeShapeType="1"/>
          </p:cNvCxnSpPr>
          <p:nvPr/>
        </p:nvCxnSpPr>
        <p:spPr bwMode="auto">
          <a:xfrm>
            <a:off x="3086100" y="971550"/>
            <a:ext cx="514350" cy="0"/>
          </a:xfrm>
          <a:prstGeom prst="straightConnector1">
            <a:avLst/>
          </a:prstGeom>
          <a:noFill/>
          <a:ln w="25400" algn="ctr">
            <a:solidFill>
              <a:schemeClr val="tx2">
                <a:lumMod val="75000"/>
                <a:lumOff val="25000"/>
              </a:scheme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1885950" y="685801"/>
            <a:ext cx="1200150" cy="58477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spAutoFit/>
          </a:bodyPr>
          <a:lstStyle/>
          <a:p>
            <a:pPr>
              <a:spcAft>
                <a:spcPts val="450"/>
              </a:spcAft>
              <a:defRPr/>
            </a:pPr>
            <a:r>
              <a:rPr lang="lt-LT" sz="1600" dirty="0">
                <a:solidFill>
                  <a:schemeClr val="accent1">
                    <a:lumMod val="75000"/>
                  </a:schemeClr>
                </a:solidFill>
              </a:rPr>
              <a:t>Projekto santrauka </a:t>
            </a:r>
          </a:p>
        </p:txBody>
      </p:sp>
      <p:cxnSp>
        <p:nvCxnSpPr>
          <p:cNvPr id="40" name="Straight Arrow Connector 39"/>
          <p:cNvCxnSpPr>
            <a:cxnSpLocks noChangeShapeType="1"/>
          </p:cNvCxnSpPr>
          <p:nvPr/>
        </p:nvCxnSpPr>
        <p:spPr bwMode="auto">
          <a:xfrm flipH="1">
            <a:off x="5429250" y="971550"/>
            <a:ext cx="457200" cy="0"/>
          </a:xfrm>
          <a:prstGeom prst="straightConnector1">
            <a:avLst/>
          </a:prstGeom>
          <a:noFill/>
          <a:ln w="25400" algn="ctr">
            <a:solidFill>
              <a:srgbClr val="646464"/>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a:spLocks noChangeArrowheads="1"/>
          </p:cNvSpPr>
          <p:nvPr/>
        </p:nvSpPr>
        <p:spPr bwMode="auto">
          <a:xfrm>
            <a:off x="6115050" y="628650"/>
            <a:ext cx="154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a:lnSpc>
                <a:spcPct val="100000"/>
              </a:lnSpc>
              <a:spcAft>
                <a:spcPts val="450"/>
              </a:spcAft>
              <a:buNone/>
            </a:pPr>
            <a:r>
              <a:rPr lang="lt-LT" altLang="lt-LT" sz="1600" dirty="0">
                <a:solidFill>
                  <a:schemeClr val="accent1">
                    <a:lumMod val="75000"/>
                  </a:schemeClr>
                </a:solidFill>
                <a:latin typeface="+mn-lt"/>
              </a:rPr>
              <a:t>Projekto valdymo instrumentas </a:t>
            </a:r>
          </a:p>
        </p:txBody>
      </p:sp>
      <p:sp>
        <p:nvSpPr>
          <p:cNvPr id="172104" name="Rectangle 40"/>
          <p:cNvSpPr>
            <a:spLocks noChangeArrowheads="1"/>
          </p:cNvSpPr>
          <p:nvPr/>
        </p:nvSpPr>
        <p:spPr bwMode="auto">
          <a:xfrm>
            <a:off x="4686300" y="108585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1pPr>
            <a:lvl2pPr marL="742950" indent="-28575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2pPr>
            <a:lvl3pPr marL="11430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3pPr>
            <a:lvl4pPr marL="16002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4pPr>
            <a:lvl5pPr marL="2057400" indent="-228600">
              <a:lnSpc>
                <a:spcPts val="2000"/>
              </a:lnSpc>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5pPr>
            <a:lvl6pPr marL="25146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6pPr>
            <a:lvl7pPr marL="29718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7pPr>
            <a:lvl8pPr marL="34290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8pPr>
            <a:lvl9pPr marL="3886200" indent="-228600" eaLnBrk="0" fontAlgn="base" hangingPunct="0">
              <a:lnSpc>
                <a:spcPts val="2000"/>
              </a:lnSpc>
              <a:spcBef>
                <a:spcPct val="0"/>
              </a:spcBef>
              <a:spcAft>
                <a:spcPts val="800"/>
              </a:spcAft>
              <a:buFont typeface="Wingdings" panose="05000000000000000000" pitchFamily="2" charset="2"/>
              <a:buBlip>
                <a:blip r:embed="rId3"/>
              </a:buBlip>
              <a:defRPr sz="2000">
                <a:solidFill>
                  <a:schemeClr val="tx1"/>
                </a:solidFill>
                <a:latin typeface="Calibri" panose="020F0502020204030204" pitchFamily="34" charset="0"/>
              </a:defRPr>
            </a:lvl9pPr>
          </a:lstStyle>
          <a:p>
            <a:pPr eaLnBrk="1" hangingPunct="1"/>
            <a:endParaRPr lang="lt-LT" altLang="lt-LT" sz="1500"/>
          </a:p>
        </p:txBody>
      </p:sp>
      <p:sp>
        <p:nvSpPr>
          <p:cNvPr id="20" name="Rectangle 19"/>
          <p:cNvSpPr/>
          <p:nvPr/>
        </p:nvSpPr>
        <p:spPr>
          <a:xfrm>
            <a:off x="0" y="183782"/>
            <a:ext cx="9050259" cy="400049"/>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lt-LT" sz="2800" dirty="0" smtClean="0">
                <a:solidFill>
                  <a:srgbClr val="FFFFFF"/>
                </a:solidFill>
              </a:rPr>
              <a:t>Projekto loginė matrica</a:t>
            </a:r>
            <a:endParaRPr lang="en-US" sz="2800" dirty="0">
              <a:solidFill>
                <a:srgbClr val="FFFFFF"/>
              </a:solidFill>
            </a:endParaRPr>
          </a:p>
        </p:txBody>
      </p:sp>
    </p:spTree>
    <p:extLst>
      <p:ext uri="{BB962C8B-B14F-4D97-AF65-F5344CB8AC3E}">
        <p14:creationId xmlns:p14="http://schemas.microsoft.com/office/powerpoint/2010/main" val="1302482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7850" y="-4102100"/>
            <a:ext cx="215900" cy="868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a:xfrm>
            <a:off x="228600" y="133350"/>
            <a:ext cx="50419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7. Projekto biudžetas. Netiesioginės išlaidos</a:t>
            </a:r>
            <a:endParaRPr lang="lt-LT" sz="1200" dirty="0">
              <a:solidFill>
                <a:schemeClr val="bg1"/>
              </a:solidFill>
            </a:endParaRPr>
          </a:p>
        </p:txBody>
      </p:sp>
      <p:pic>
        <p:nvPicPr>
          <p:cNvPr id="14" name="Picture 13"/>
          <p:cNvPicPr/>
          <p:nvPr/>
        </p:nvPicPr>
        <p:blipFill>
          <a:blip r:embed="rId3"/>
          <a:srcRect/>
          <a:stretch>
            <a:fillRect/>
          </a:stretch>
        </p:blipFill>
        <p:spPr bwMode="auto">
          <a:xfrm>
            <a:off x="647700" y="496888"/>
            <a:ext cx="7696200" cy="1143000"/>
          </a:xfrm>
          <a:prstGeom prst="rect">
            <a:avLst/>
          </a:prstGeom>
          <a:noFill/>
          <a:ln w="19050">
            <a:solidFill>
              <a:schemeClr val="accent1">
                <a:lumMod val="75000"/>
              </a:schemeClr>
            </a:solidFill>
          </a:ln>
        </p:spPr>
      </p:pic>
      <p:cxnSp>
        <p:nvCxnSpPr>
          <p:cNvPr id="3" name="Straight Connector 2"/>
          <p:cNvCxnSpPr/>
          <p:nvPr/>
        </p:nvCxnSpPr>
        <p:spPr>
          <a:xfrm>
            <a:off x="3505200" y="1123950"/>
            <a:ext cx="2514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 Placeholder 3"/>
          <p:cNvSpPr txBox="1">
            <a:spLocks/>
          </p:cNvSpPr>
          <p:nvPr/>
        </p:nvSpPr>
        <p:spPr bwMode="auto">
          <a:xfrm>
            <a:off x="1125538" y="1998405"/>
            <a:ext cx="77597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200" dirty="0">
                <a:solidFill>
                  <a:srgbClr val="313131"/>
                </a:solidFill>
              </a:rPr>
              <a:t>Projekto netiesioginėms išlaidoms nustatyti taikoma fiksuotoji norma pagal PAFT 10 </a:t>
            </a:r>
            <a:r>
              <a:rPr lang="lt-LT" altLang="lt-LT" sz="1200" dirty="0" smtClean="0">
                <a:solidFill>
                  <a:srgbClr val="313131"/>
                </a:solidFill>
              </a:rPr>
              <a:t>pried</a:t>
            </a:r>
            <a:r>
              <a:rPr lang="lt-LT" altLang="lt-LT" sz="1200" dirty="0" smtClean="0"/>
              <a:t>ą</a:t>
            </a:r>
            <a:r>
              <a:rPr lang="lt-LT" altLang="lt-LT" sz="1200" dirty="0"/>
              <a:t>.</a:t>
            </a:r>
            <a:endParaRPr lang="lt-LT" altLang="lt-LT" sz="1200" b="1" dirty="0"/>
          </a:p>
        </p:txBody>
      </p:sp>
      <p:grpSp>
        <p:nvGrpSpPr>
          <p:cNvPr id="19" name="Group 37"/>
          <p:cNvGrpSpPr>
            <a:grpSpLocks/>
          </p:cNvGrpSpPr>
          <p:nvPr/>
        </p:nvGrpSpPr>
        <p:grpSpPr bwMode="auto">
          <a:xfrm>
            <a:off x="582613" y="1771650"/>
            <a:ext cx="439737" cy="358775"/>
            <a:chOff x="7886700" y="1338264"/>
            <a:chExt cx="623973" cy="509586"/>
          </a:xfrm>
        </p:grpSpPr>
        <p:sp>
          <p:nvSpPr>
            <p:cNvPr id="23" name="Rectangle 22"/>
            <p:cNvSpPr/>
            <p:nvPr/>
          </p:nvSpPr>
          <p:spPr>
            <a:xfrm>
              <a:off x="7886700" y="1390125"/>
              <a:ext cx="457280" cy="45772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6929" name="Freeform 13"/>
            <p:cNvSpPr>
              <a:spLocks/>
            </p:cNvSpPr>
            <p:nvPr/>
          </p:nvSpPr>
          <p:spPr bwMode="auto">
            <a:xfrm>
              <a:off x="7918365" y="1338264"/>
              <a:ext cx="592308" cy="492124"/>
            </a:xfrm>
            <a:custGeom>
              <a:avLst/>
              <a:gdLst>
                <a:gd name="T0" fmla="*/ 2147483646 w 337"/>
                <a:gd name="T1" fmla="*/ 0 h 280"/>
                <a:gd name="T2" fmla="*/ 2147483646 w 337"/>
                <a:gd name="T3" fmla="*/ 2147483646 h 280"/>
                <a:gd name="T4" fmla="*/ 2147483646 w 337"/>
                <a:gd name="T5" fmla="*/ 2147483646 h 280"/>
                <a:gd name="T6" fmla="*/ 0 w 337"/>
                <a:gd name="T7" fmla="*/ 2147483646 h 280"/>
                <a:gd name="T8" fmla="*/ 2147483646 w 337"/>
                <a:gd name="T9" fmla="*/ 2147483646 h 280"/>
                <a:gd name="T10" fmla="*/ 2147483646 w 337"/>
                <a:gd name="T11" fmla="*/ 2147483646 h 280"/>
                <a:gd name="T12" fmla="*/ 2147483646 w 337"/>
                <a:gd name="T13" fmla="*/ 0 h 2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lt-LT"/>
            </a:p>
          </p:txBody>
        </p:sp>
      </p:grpSp>
      <p:sp>
        <p:nvSpPr>
          <p:cNvPr id="26" name="Text Placeholder 3"/>
          <p:cNvSpPr txBox="1">
            <a:spLocks/>
          </p:cNvSpPr>
          <p:nvPr/>
        </p:nvSpPr>
        <p:spPr bwMode="auto">
          <a:xfrm>
            <a:off x="1147763" y="2624138"/>
            <a:ext cx="77136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200" dirty="0" smtClean="0">
                <a:solidFill>
                  <a:srgbClr val="313131"/>
                </a:solidFill>
              </a:rPr>
              <a:t>Skaičiuojama </a:t>
            </a:r>
            <a:r>
              <a:rPr lang="lt-LT" altLang="lt-LT" sz="1200" b="1" dirty="0">
                <a:solidFill>
                  <a:srgbClr val="FF0000"/>
                </a:solidFill>
              </a:rPr>
              <a:t>perkamų</a:t>
            </a:r>
            <a:r>
              <a:rPr lang="lt-LT" altLang="lt-LT" sz="1200" b="1" dirty="0">
                <a:solidFill>
                  <a:srgbClr val="313131"/>
                </a:solidFill>
              </a:rPr>
              <a:t> </a:t>
            </a:r>
            <a:r>
              <a:rPr lang="lt-LT" altLang="lt-LT" sz="1200" dirty="0">
                <a:solidFill>
                  <a:srgbClr val="313131"/>
                </a:solidFill>
              </a:rPr>
              <a:t>prekių, paslaugų ar darbų išlaidų dalis nuo </a:t>
            </a:r>
            <a:r>
              <a:rPr lang="lt-LT" altLang="lt-LT" sz="1200" b="1" dirty="0" smtClean="0">
                <a:solidFill>
                  <a:srgbClr val="313131"/>
                </a:solidFill>
              </a:rPr>
              <a:t>tiesioginių tinkamų </a:t>
            </a:r>
            <a:r>
              <a:rPr lang="lt-LT" altLang="lt-LT" sz="1200" dirty="0" smtClean="0">
                <a:solidFill>
                  <a:srgbClr val="313131"/>
                </a:solidFill>
              </a:rPr>
              <a:t>išlaidų </a:t>
            </a:r>
            <a:r>
              <a:rPr lang="lt-LT" altLang="lt-LT" sz="1200" dirty="0">
                <a:solidFill>
                  <a:srgbClr val="313131"/>
                </a:solidFill>
              </a:rPr>
              <a:t>(t. y. veiklų ranga)</a:t>
            </a:r>
          </a:p>
        </p:txBody>
      </p:sp>
      <p:grpSp>
        <p:nvGrpSpPr>
          <p:cNvPr id="29" name="Group 37"/>
          <p:cNvGrpSpPr>
            <a:grpSpLocks/>
          </p:cNvGrpSpPr>
          <p:nvPr/>
        </p:nvGrpSpPr>
        <p:grpSpPr bwMode="auto">
          <a:xfrm>
            <a:off x="596900" y="2449513"/>
            <a:ext cx="439738" cy="358775"/>
            <a:chOff x="7886700" y="1338264"/>
            <a:chExt cx="623973" cy="509586"/>
          </a:xfrm>
        </p:grpSpPr>
        <p:sp>
          <p:nvSpPr>
            <p:cNvPr id="31" name="Rectangle 30"/>
            <p:cNvSpPr/>
            <p:nvPr/>
          </p:nvSpPr>
          <p:spPr>
            <a:xfrm>
              <a:off x="7886700" y="1390124"/>
              <a:ext cx="457280" cy="457726"/>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6927" name="Freeform 13"/>
            <p:cNvSpPr>
              <a:spLocks/>
            </p:cNvSpPr>
            <p:nvPr/>
          </p:nvSpPr>
          <p:spPr bwMode="auto">
            <a:xfrm>
              <a:off x="7918365" y="1338264"/>
              <a:ext cx="592308" cy="492124"/>
            </a:xfrm>
            <a:custGeom>
              <a:avLst/>
              <a:gdLst>
                <a:gd name="T0" fmla="*/ 2147483646 w 337"/>
                <a:gd name="T1" fmla="*/ 0 h 280"/>
                <a:gd name="T2" fmla="*/ 2147483646 w 337"/>
                <a:gd name="T3" fmla="*/ 2147483646 h 280"/>
                <a:gd name="T4" fmla="*/ 2147483646 w 337"/>
                <a:gd name="T5" fmla="*/ 2147483646 h 280"/>
                <a:gd name="T6" fmla="*/ 0 w 337"/>
                <a:gd name="T7" fmla="*/ 2147483646 h 280"/>
                <a:gd name="T8" fmla="*/ 2147483646 w 337"/>
                <a:gd name="T9" fmla="*/ 2147483646 h 280"/>
                <a:gd name="T10" fmla="*/ 2147483646 w 337"/>
                <a:gd name="T11" fmla="*/ 2147483646 h 280"/>
                <a:gd name="T12" fmla="*/ 2147483646 w 337"/>
                <a:gd name="T13" fmla="*/ 0 h 2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lt-LT"/>
            </a:p>
          </p:txBody>
        </p:sp>
      </p:grpSp>
      <p:sp>
        <p:nvSpPr>
          <p:cNvPr id="37" name="Text Placeholder 3"/>
          <p:cNvSpPr txBox="1">
            <a:spLocks/>
          </p:cNvSpPr>
          <p:nvPr/>
        </p:nvSpPr>
        <p:spPr bwMode="auto">
          <a:xfrm>
            <a:off x="1219200" y="3178175"/>
            <a:ext cx="7607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200">
                <a:solidFill>
                  <a:srgbClr val="313131"/>
                </a:solidFill>
              </a:rPr>
              <a:t>Perkamų išlaidų dalis turi sudaryti iki 99,99 proc., t. y. fiksuotoji norma taikoma tuomet, jei nors 1 euro centas yra neperkamos išlaidos</a:t>
            </a:r>
          </a:p>
        </p:txBody>
      </p:sp>
      <p:grpSp>
        <p:nvGrpSpPr>
          <p:cNvPr id="38" name="Group 37"/>
          <p:cNvGrpSpPr>
            <a:grpSpLocks/>
          </p:cNvGrpSpPr>
          <p:nvPr/>
        </p:nvGrpSpPr>
        <p:grpSpPr bwMode="auto">
          <a:xfrm>
            <a:off x="596900" y="3181350"/>
            <a:ext cx="439738" cy="358775"/>
            <a:chOff x="7886700" y="1338264"/>
            <a:chExt cx="623973" cy="509586"/>
          </a:xfrm>
        </p:grpSpPr>
        <p:sp>
          <p:nvSpPr>
            <p:cNvPr id="39" name="Rectangle 38"/>
            <p:cNvSpPr/>
            <p:nvPr/>
          </p:nvSpPr>
          <p:spPr>
            <a:xfrm>
              <a:off x="7886700" y="1390125"/>
              <a:ext cx="457280" cy="45772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Freeform 13"/>
            <p:cNvSpPr>
              <a:spLocks/>
            </p:cNvSpPr>
            <p:nvPr/>
          </p:nvSpPr>
          <p:spPr bwMode="auto">
            <a:xfrm>
              <a:off x="7918237" y="1338264"/>
              <a:ext cx="592436" cy="491548"/>
            </a:xfrm>
            <a:custGeom>
              <a:avLst/>
              <a:gdLst/>
              <a:ahLst/>
              <a:cxnLst>
                <a:cxn ang="0">
                  <a:pos x="320" y="0"/>
                </a:cxn>
                <a:cxn ang="0">
                  <a:pos x="337" y="19"/>
                </a:cxn>
                <a:cxn ang="0">
                  <a:pos x="123" y="280"/>
                </a:cxn>
                <a:cxn ang="0">
                  <a:pos x="0" y="136"/>
                </a:cxn>
                <a:cxn ang="0">
                  <a:pos x="20" y="114"/>
                </a:cxn>
                <a:cxn ang="0">
                  <a:pos x="123" y="165"/>
                </a:cxn>
                <a:cxn ang="0">
                  <a:pos x="320" y="0"/>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4"/>
            </a:solidFill>
            <a:ln w="0">
              <a:noFill/>
              <a:prstDash val="solid"/>
              <a:round/>
              <a:headEnd/>
              <a:tailEnd/>
            </a:ln>
          </p:spPr>
          <p:txBody>
            <a:bodyPr/>
            <a:lstStyle/>
            <a:p>
              <a:pPr>
                <a:defRPr/>
              </a:pPr>
              <a:endParaRPr lang="en-US">
                <a:solidFill>
                  <a:srgbClr val="262626"/>
                </a:solidFill>
              </a:endParaRPr>
            </a:p>
          </p:txBody>
        </p:sp>
      </p:grpSp>
    </p:spTree>
    <p:extLst>
      <p:ext uri="{BB962C8B-B14F-4D97-AF65-F5344CB8AC3E}">
        <p14:creationId xmlns:p14="http://schemas.microsoft.com/office/powerpoint/2010/main" val="3249474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2269" y="1344613"/>
            <a:ext cx="40386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p:cNvSpPr/>
          <p:nvPr/>
        </p:nvSpPr>
        <p:spPr>
          <a:xfrm>
            <a:off x="4724400" y="1387120"/>
            <a:ext cx="4024313" cy="121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1862" name="TextBox 18"/>
          <p:cNvSpPr txBox="1">
            <a:spLocks noChangeArrowheads="1"/>
          </p:cNvSpPr>
          <p:nvPr/>
        </p:nvSpPr>
        <p:spPr bwMode="auto">
          <a:xfrm>
            <a:off x="838200" y="1647605"/>
            <a:ext cx="2281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b="1" dirty="0" smtClean="0">
                <a:solidFill>
                  <a:srgbClr val="FFFFFF"/>
                </a:solidFill>
              </a:rPr>
              <a:t>Pareiškėjas</a:t>
            </a:r>
            <a:endParaRPr lang="en-US" altLang="lt-LT" b="1" dirty="0">
              <a:solidFill>
                <a:srgbClr val="FFFFFF"/>
              </a:solidFill>
            </a:endParaRPr>
          </a:p>
        </p:txBody>
      </p:sp>
      <p:sp>
        <p:nvSpPr>
          <p:cNvPr id="121863" name="TextBox 19"/>
          <p:cNvSpPr txBox="1">
            <a:spLocks noChangeArrowheads="1"/>
          </p:cNvSpPr>
          <p:nvPr/>
        </p:nvSpPr>
        <p:spPr bwMode="auto">
          <a:xfrm>
            <a:off x="5410200" y="164818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b="1" dirty="0" smtClean="0">
                <a:solidFill>
                  <a:srgbClr val="FFFFFF"/>
                </a:solidFill>
              </a:rPr>
              <a:t>Partneris</a:t>
            </a:r>
            <a:endParaRPr lang="en-US" altLang="lt-LT" b="1" dirty="0">
              <a:solidFill>
                <a:srgbClr val="FFFFFF"/>
              </a:solidFill>
            </a:endParaRPr>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2400" b="1" dirty="0" smtClean="0">
                <a:solidFill>
                  <a:srgbClr val="929292"/>
                </a:solidFill>
              </a:rPr>
              <a:t>Pareiškėjas ir partneris</a:t>
            </a:r>
            <a:endParaRPr lang="lt-LT" altLang="lt-LT" sz="3200" b="1" dirty="0">
              <a:solidFill>
                <a:srgbClr val="929292"/>
              </a:solidFill>
            </a:endParaRPr>
          </a:p>
        </p:txBody>
      </p:sp>
      <p:grpSp>
        <p:nvGrpSpPr>
          <p:cNvPr id="24" name="Group 23"/>
          <p:cNvGrpSpPr>
            <a:grpSpLocks/>
          </p:cNvGrpSpPr>
          <p:nvPr/>
        </p:nvGrpSpPr>
        <p:grpSpPr bwMode="auto">
          <a:xfrm>
            <a:off x="372269" y="2600324"/>
            <a:ext cx="4038600" cy="1897063"/>
            <a:chOff x="726216" y="2990271"/>
            <a:chExt cx="1802520" cy="1353127"/>
          </a:xfrm>
        </p:grpSpPr>
        <p:sp>
          <p:nvSpPr>
            <p:cNvPr id="25" name="Round Same Side Corner Rectangle 24"/>
            <p:cNvSpPr/>
            <p:nvPr/>
          </p:nvSpPr>
          <p:spPr bwMode="auto">
            <a:xfrm rot="10800000">
              <a:off x="726216" y="2990271"/>
              <a:ext cx="1802520" cy="1353127"/>
            </a:xfrm>
            <a:prstGeom prst="round2SameRect">
              <a:avLst>
                <a:gd name="adj1" fmla="val 6812"/>
                <a:gd name="adj2" fmla="val 0"/>
              </a:avLst>
            </a:prstGeom>
            <a:solidFill>
              <a:schemeClr val="bg1">
                <a:lumMod val="85000"/>
              </a:schemeClr>
            </a:solidFill>
            <a:ln w="9525">
              <a:noFill/>
              <a:round/>
              <a:headEnd/>
              <a:tailEnd/>
            </a:ln>
          </p:spPr>
          <p:txBody>
            <a:bodyPr/>
            <a:lstStyle/>
            <a:p>
              <a:pPr algn="just" eaLnBrk="1" fontAlgn="auto" hangingPunct="1">
                <a:spcBef>
                  <a:spcPts val="0"/>
                </a:spcBef>
                <a:spcAft>
                  <a:spcPts val="0"/>
                </a:spcAft>
                <a:defRPr/>
              </a:pPr>
              <a:endParaRPr lang="en-US" dirty="0">
                <a:solidFill>
                  <a:srgbClr val="262626"/>
                </a:solidFill>
                <a:latin typeface="+mn-lt"/>
              </a:endParaRPr>
            </a:p>
          </p:txBody>
        </p:sp>
        <p:sp>
          <p:nvSpPr>
            <p:cNvPr id="29710" name="Rectangle 25"/>
            <p:cNvSpPr>
              <a:spLocks noChangeArrowheads="1"/>
            </p:cNvSpPr>
            <p:nvPr/>
          </p:nvSpPr>
          <p:spPr bwMode="auto">
            <a:xfrm>
              <a:off x="849900" y="3053897"/>
              <a:ext cx="1648723" cy="4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lt-LT" altLang="lt-LT" dirty="0" smtClean="0">
                  <a:solidFill>
                    <a:srgbClr val="5C5C5C"/>
                  </a:solidFill>
                </a:rPr>
                <a:t>- </a:t>
              </a:r>
              <a:r>
                <a:rPr lang="lt-LT" altLang="lt-LT" dirty="0" smtClean="0"/>
                <a:t>mokslo </a:t>
              </a:r>
              <a:r>
                <a:rPr lang="lt-LT" altLang="lt-LT" dirty="0"/>
                <a:t>ir studijų </a:t>
              </a:r>
              <a:r>
                <a:rPr lang="lt-LT" altLang="lt-LT" dirty="0" smtClean="0"/>
                <a:t>institucija</a:t>
              </a:r>
            </a:p>
            <a:p>
              <a:pPr algn="just"/>
              <a:r>
                <a:rPr lang="lt-LT" altLang="lt-LT" dirty="0" smtClean="0"/>
                <a:t>- universiteto ligoninė</a:t>
              </a:r>
              <a:endParaRPr lang="en-US" altLang="lt-LT" b="1" dirty="0"/>
            </a:p>
          </p:txBody>
        </p:sp>
      </p:grpSp>
      <p:grpSp>
        <p:nvGrpSpPr>
          <p:cNvPr id="28" name="Group 27"/>
          <p:cNvGrpSpPr>
            <a:grpSpLocks/>
          </p:cNvGrpSpPr>
          <p:nvPr/>
        </p:nvGrpSpPr>
        <p:grpSpPr bwMode="auto">
          <a:xfrm>
            <a:off x="4713573" y="2673466"/>
            <a:ext cx="4024313" cy="1897063"/>
            <a:chOff x="841076" y="3550320"/>
            <a:chExt cx="1828319" cy="1655075"/>
          </a:xfrm>
        </p:grpSpPr>
        <p:sp>
          <p:nvSpPr>
            <p:cNvPr id="29" name="Round Same Side Corner Rectangle 28"/>
            <p:cNvSpPr/>
            <p:nvPr/>
          </p:nvSpPr>
          <p:spPr bwMode="auto">
            <a:xfrm rot="10800000">
              <a:off x="841076" y="3550320"/>
              <a:ext cx="1828319" cy="1655075"/>
            </a:xfrm>
            <a:prstGeom prst="round2SameRect">
              <a:avLst>
                <a:gd name="adj1" fmla="val 6812"/>
                <a:gd name="adj2" fmla="val 0"/>
              </a:avLst>
            </a:prstGeom>
            <a:solidFill>
              <a:schemeClr val="bg1">
                <a:lumMod val="85000"/>
              </a:schemeClr>
            </a:solidFill>
            <a:ln w="9525">
              <a:noFill/>
              <a:round/>
              <a:headEnd/>
              <a:tailEnd/>
            </a:ln>
          </p:spPr>
          <p:txBody>
            <a:bodyPr/>
            <a:lstStyle/>
            <a:p>
              <a:pPr algn="ctr" eaLnBrk="1" fontAlgn="auto" hangingPunct="1">
                <a:spcBef>
                  <a:spcPts val="0"/>
                </a:spcBef>
                <a:spcAft>
                  <a:spcPts val="0"/>
                </a:spcAft>
                <a:defRPr/>
              </a:pPr>
              <a:endParaRPr lang="en-US" dirty="0">
                <a:solidFill>
                  <a:srgbClr val="262626"/>
                </a:solidFill>
                <a:latin typeface="+mn-lt"/>
              </a:endParaRPr>
            </a:p>
          </p:txBody>
        </p:sp>
        <p:sp>
          <p:nvSpPr>
            <p:cNvPr id="29708" name="Rectangle 29"/>
            <p:cNvSpPr>
              <a:spLocks noChangeArrowheads="1"/>
            </p:cNvSpPr>
            <p:nvPr/>
          </p:nvSpPr>
          <p:spPr bwMode="auto">
            <a:xfrm>
              <a:off x="845995" y="3611059"/>
              <a:ext cx="1802519" cy="80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50" indent="-285750" algn="just">
                <a:buFontTx/>
                <a:buChar char="-"/>
              </a:pPr>
              <a:r>
                <a:rPr lang="lt-LT" dirty="0" smtClean="0"/>
                <a:t>viešasis juridinis asmuo, veikiantis </a:t>
              </a:r>
              <a:r>
                <a:rPr lang="lt-LT" dirty="0"/>
                <a:t>mokslo ir (ar) studijų </a:t>
              </a:r>
              <a:r>
                <a:rPr lang="lt-LT" dirty="0" smtClean="0"/>
                <a:t>srityje</a:t>
              </a:r>
            </a:p>
            <a:p>
              <a:pPr marL="285750" indent="-285750" algn="just">
                <a:buFontTx/>
                <a:buChar char="-"/>
              </a:pPr>
              <a:r>
                <a:rPr lang="lt-LT" dirty="0" smtClean="0"/>
                <a:t>privatus juridinis asmuo</a:t>
              </a:r>
            </a:p>
          </p:txBody>
        </p:sp>
      </p:grpSp>
    </p:spTree>
    <p:extLst>
      <p:ext uri="{BB962C8B-B14F-4D97-AF65-F5344CB8AC3E}">
        <p14:creationId xmlns:p14="http://schemas.microsoft.com/office/powerpoint/2010/main" val="39651764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7850" y="-4102100"/>
            <a:ext cx="215900" cy="868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a:xfrm>
            <a:off x="228600" y="133350"/>
            <a:ext cx="50419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7. Projekto biudžetas. Netiesioginės išlaidos</a:t>
            </a:r>
            <a:endParaRPr lang="lt-LT" sz="1200" dirty="0">
              <a:solidFill>
                <a:schemeClr val="bg1"/>
              </a:solidFill>
            </a:endParaRPr>
          </a:p>
        </p:txBody>
      </p:sp>
      <p:sp>
        <p:nvSpPr>
          <p:cNvPr id="6" name="Title 2"/>
          <p:cNvSpPr>
            <a:spLocks noGrp="1"/>
          </p:cNvSpPr>
          <p:nvPr>
            <p:ph type="title"/>
          </p:nvPr>
        </p:nvSpPr>
        <p:spPr>
          <a:xfrm>
            <a:off x="144463" y="398463"/>
            <a:ext cx="8694737" cy="474662"/>
          </a:xfrm>
        </p:spPr>
        <p:txBody>
          <a:bodyPr/>
          <a:lstStyle/>
          <a:p>
            <a:pPr>
              <a:defRPr/>
            </a:pPr>
            <a:r>
              <a:rPr lang="lt-LT" altLang="lt-LT" sz="1800" dirty="0" smtClean="0">
                <a:latin typeface="+mn-lt"/>
              </a:rPr>
              <a:t>PAFT 10 priedo 4 p. pateikta lentelė:</a:t>
            </a:r>
            <a:endParaRPr lang="en-US" sz="1800" dirty="0">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3819422421"/>
              </p:ext>
            </p:extLst>
          </p:nvPr>
        </p:nvGraphicFramePr>
        <p:xfrm>
          <a:off x="228600" y="838200"/>
          <a:ext cx="8382000" cy="3735389"/>
        </p:xfrm>
        <a:graphic>
          <a:graphicData uri="http://schemas.openxmlformats.org/drawingml/2006/table">
            <a:tbl>
              <a:tblPr firstRow="1" bandRow="1">
                <a:tableStyleId>{21E4AEA4-8DFA-4A89-87EB-49C32662AFE0}</a:tableStyleId>
              </a:tblPr>
              <a:tblGrid>
                <a:gridCol w="613317">
                  <a:extLst>
                    <a:ext uri="{9D8B030D-6E8A-4147-A177-3AD203B41FA5}">
                      <a16:colId xmlns:a16="http://schemas.microsoft.com/office/drawing/2014/main" val="20000"/>
                    </a:ext>
                  </a:extLst>
                </a:gridCol>
                <a:gridCol w="2589559">
                  <a:extLst>
                    <a:ext uri="{9D8B030D-6E8A-4147-A177-3AD203B41FA5}">
                      <a16:colId xmlns:a16="http://schemas.microsoft.com/office/drawing/2014/main" val="20001"/>
                    </a:ext>
                  </a:extLst>
                </a:gridCol>
                <a:gridCol w="1294781">
                  <a:extLst>
                    <a:ext uri="{9D8B030D-6E8A-4147-A177-3AD203B41FA5}">
                      <a16:colId xmlns:a16="http://schemas.microsoft.com/office/drawing/2014/main" val="20002"/>
                    </a:ext>
                  </a:extLst>
                </a:gridCol>
                <a:gridCol w="1294781">
                  <a:extLst>
                    <a:ext uri="{9D8B030D-6E8A-4147-A177-3AD203B41FA5}">
                      <a16:colId xmlns:a16="http://schemas.microsoft.com/office/drawing/2014/main" val="20003"/>
                    </a:ext>
                  </a:extLst>
                </a:gridCol>
                <a:gridCol w="1294781">
                  <a:extLst>
                    <a:ext uri="{9D8B030D-6E8A-4147-A177-3AD203B41FA5}">
                      <a16:colId xmlns:a16="http://schemas.microsoft.com/office/drawing/2014/main" val="20004"/>
                    </a:ext>
                  </a:extLst>
                </a:gridCol>
                <a:gridCol w="1294781">
                  <a:extLst>
                    <a:ext uri="{9D8B030D-6E8A-4147-A177-3AD203B41FA5}">
                      <a16:colId xmlns:a16="http://schemas.microsoft.com/office/drawing/2014/main" val="20005"/>
                    </a:ext>
                  </a:extLst>
                </a:gridCol>
              </a:tblGrid>
              <a:tr h="482637">
                <a:tc rowSpan="2">
                  <a:txBody>
                    <a:bodyPr/>
                    <a:lstStyle/>
                    <a:p>
                      <a:pPr algn="ctr"/>
                      <a:r>
                        <a:rPr lang="lt-LT" sz="1200" dirty="0" smtClean="0"/>
                        <a:t>Eil. Nr.</a:t>
                      </a:r>
                      <a:endParaRPr lang="en-US" sz="1200" dirty="0"/>
                    </a:p>
                  </a:txBody>
                  <a:tcPr marL="103241" marR="103241" marT="51619" marB="51619" anchor="ctr"/>
                </a:tc>
                <a:tc rowSpan="2">
                  <a:txBody>
                    <a:bodyPr/>
                    <a:lstStyle/>
                    <a:p>
                      <a:pPr algn="ctr"/>
                      <a:r>
                        <a:rPr lang="lt-LT" sz="1200" dirty="0" smtClean="0"/>
                        <a:t>Projekto tinkamų finansuoti išlaidų suma, eurais</a:t>
                      </a:r>
                      <a:endParaRPr lang="en-US" sz="120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mn-lt"/>
                      </a:endParaRPr>
                    </a:p>
                  </a:txBody>
                  <a:tcPr marL="103241" marR="103241" marT="51619" marB="51619" anchor="ctr"/>
                </a:tc>
                <a:tc gridSpan="4">
                  <a:txBody>
                    <a:bodyPr/>
                    <a:lstStyle/>
                    <a:p>
                      <a:pPr algn="l"/>
                      <a:r>
                        <a:rPr lang="lt-LT" sz="1200" dirty="0" smtClean="0"/>
                        <a:t>Didžiausia fiksuotoji norma (procentais),</a:t>
                      </a:r>
                      <a:r>
                        <a:rPr lang="lt-LT" sz="1200" baseline="0" dirty="0" smtClean="0"/>
                        <a:t> kai projekto veiklų rangos išlaidų dalis sudaro</a:t>
                      </a:r>
                      <a:endParaRPr lang="en-US" sz="1200" dirty="0">
                        <a:solidFill>
                          <a:schemeClr val="tx1"/>
                        </a:solidFill>
                      </a:endParaRPr>
                    </a:p>
                  </a:txBody>
                  <a:tcPr marL="103241" marR="103241" marT="51619" marB="51619" anchor="ctr"/>
                </a:tc>
                <a:tc hMerge="1">
                  <a:txBody>
                    <a:bodyPr/>
                    <a:lstStyle/>
                    <a:p>
                      <a:pPr algn="ctr"/>
                      <a:endParaRPr lang="en-US" sz="1200" dirty="0">
                        <a:solidFill>
                          <a:schemeClr val="tx1"/>
                        </a:solidFill>
                      </a:endParaRPr>
                    </a:p>
                  </a:txBody>
                  <a:tcPr marL="77431" marR="77431" marT="38715" marB="38715" anchor="ctr"/>
                </a:tc>
                <a:tc hMerge="1">
                  <a:txBody>
                    <a:bodyPr/>
                    <a:lstStyle/>
                    <a:p>
                      <a:pPr algn="ctr"/>
                      <a:endParaRPr lang="en-US" sz="1200" dirty="0">
                        <a:solidFill>
                          <a:schemeClr val="tx1"/>
                        </a:solidFill>
                      </a:endParaRPr>
                    </a:p>
                  </a:txBody>
                  <a:tcPr marL="77431" marR="77431" marT="38715" marB="38715" anchor="ctr"/>
                </a:tc>
                <a:tc hMerge="1">
                  <a:txBody>
                    <a:bodyPr/>
                    <a:lstStyle/>
                    <a:p>
                      <a:pPr algn="ctr"/>
                      <a:endParaRPr lang="en-US" sz="1200" dirty="0">
                        <a:solidFill>
                          <a:schemeClr val="tx1"/>
                        </a:solidFill>
                      </a:endParaRPr>
                    </a:p>
                  </a:txBody>
                  <a:tcPr marL="77431" marR="77431" marT="38715" marB="38715" anchor="ctr"/>
                </a:tc>
                <a:extLst>
                  <a:ext uri="{0D108BD9-81ED-4DB2-BD59-A6C34878D82A}">
                    <a16:rowId xmlns:a16="http://schemas.microsoft.com/office/drawing/2014/main" val="10000"/>
                  </a:ext>
                </a:extLst>
              </a:tr>
              <a:tr h="943934">
                <a:tc vMerge="1">
                  <a:txBody>
                    <a:bodyPr/>
                    <a:lstStyle/>
                    <a:p>
                      <a:pPr algn="ctr"/>
                      <a:endParaRPr lang="en-US" sz="1200" b="1" dirty="0">
                        <a:solidFill>
                          <a:schemeClr val="tx1"/>
                        </a:solidFill>
                      </a:endParaRPr>
                    </a:p>
                  </a:txBody>
                  <a:tcPr marL="77431" marR="77431" marT="38715" marB="38715"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mn-lt"/>
                      </a:endParaRPr>
                    </a:p>
                  </a:txBody>
                  <a:tcPr marL="77431" marR="77431" marT="38715" marB="38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t>Iki 85 proc. tinkamų </a:t>
                      </a:r>
                      <a:r>
                        <a:rPr lang="lt-LT" sz="1200" baseline="0" dirty="0" smtClean="0"/>
                        <a:t>projekto išlaidų</a:t>
                      </a:r>
                      <a:endParaRPr lang="en-US" sz="1200" b="1" dirty="0" smtClean="0">
                        <a:solidFill>
                          <a:schemeClr val="bg1"/>
                        </a:solidFill>
                        <a:latin typeface="+mn-lt"/>
                      </a:endParaRPr>
                    </a:p>
                  </a:txBody>
                  <a:tcPr marL="103241" marR="103241" marT="51619" marB="516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t>nuo 85 (imtinai)</a:t>
                      </a:r>
                      <a:r>
                        <a:rPr lang="lt-LT" sz="1200" baseline="0" dirty="0" smtClean="0"/>
                        <a:t> iki 95 </a:t>
                      </a:r>
                      <a:r>
                        <a:rPr lang="lt-LT" sz="1200" dirty="0" smtClean="0"/>
                        <a:t>proc. tinkamų </a:t>
                      </a:r>
                      <a:r>
                        <a:rPr lang="lt-LT" sz="1200" baseline="0" dirty="0" smtClean="0"/>
                        <a:t>projekto išlaidų</a:t>
                      </a:r>
                      <a:endParaRPr lang="en-US" sz="1200" b="1" dirty="0" smtClean="0">
                        <a:solidFill>
                          <a:schemeClr val="bg1"/>
                        </a:solidFill>
                        <a:latin typeface="+mn-lt"/>
                      </a:endParaRPr>
                    </a:p>
                  </a:txBody>
                  <a:tcPr marL="103241" marR="103241" marT="51619" marB="516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t>nuo 95 (imtinai)</a:t>
                      </a:r>
                      <a:r>
                        <a:rPr lang="lt-LT" sz="1200" baseline="0" dirty="0" smtClean="0"/>
                        <a:t> iki 98 </a:t>
                      </a:r>
                      <a:r>
                        <a:rPr lang="lt-LT" sz="1200" dirty="0" smtClean="0"/>
                        <a:t>proc. tinkamų</a:t>
                      </a:r>
                      <a:r>
                        <a:rPr lang="lt-LT" sz="1200" baseline="0" dirty="0" smtClean="0"/>
                        <a:t> projekto išlaidų</a:t>
                      </a:r>
                      <a:endParaRPr lang="en-US" sz="1200" b="1" dirty="0" smtClean="0">
                        <a:solidFill>
                          <a:schemeClr val="bg1"/>
                        </a:solidFill>
                        <a:latin typeface="+mn-lt"/>
                      </a:endParaRPr>
                    </a:p>
                  </a:txBody>
                  <a:tcPr marL="103241" marR="103241" marT="51619" marB="516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t>nuo 98 (imtinai)</a:t>
                      </a:r>
                      <a:r>
                        <a:rPr lang="lt-LT" sz="1200" baseline="0" dirty="0" smtClean="0"/>
                        <a:t> </a:t>
                      </a:r>
                      <a:r>
                        <a:rPr lang="lt-LT" sz="1200" dirty="0" smtClean="0"/>
                        <a:t>proc. tinkamų </a:t>
                      </a:r>
                      <a:r>
                        <a:rPr lang="lt-LT" sz="1200" baseline="0" dirty="0" smtClean="0"/>
                        <a:t>projekto išlaidų</a:t>
                      </a:r>
                      <a:endParaRPr lang="en-US" sz="1200" b="1" dirty="0" smtClean="0">
                        <a:solidFill>
                          <a:schemeClr val="bg1"/>
                        </a:solidFill>
                        <a:latin typeface="+mn-lt"/>
                      </a:endParaRPr>
                    </a:p>
                  </a:txBody>
                  <a:tcPr marL="103241" marR="103241" marT="51619" marB="51619"/>
                </a:tc>
                <a:extLst>
                  <a:ext uri="{0D108BD9-81ED-4DB2-BD59-A6C34878D82A}">
                    <a16:rowId xmlns:a16="http://schemas.microsoft.com/office/drawing/2014/main" val="10001"/>
                  </a:ext>
                </a:extLst>
              </a:tr>
              <a:tr h="286118">
                <a:tc>
                  <a:txBody>
                    <a:bodyPr/>
                    <a:lstStyle/>
                    <a:p>
                      <a:pPr algn="ctr"/>
                      <a:r>
                        <a:rPr lang="lt-LT" sz="1200" dirty="0" smtClean="0"/>
                        <a:t>1</a:t>
                      </a:r>
                      <a:endParaRPr lang="en-US" sz="1200" b="1" i="1" dirty="0">
                        <a:solidFill>
                          <a:schemeClr val="tx1"/>
                        </a:solidFill>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kern="1200" dirty="0" smtClean="0"/>
                        <a:t>2</a:t>
                      </a:r>
                      <a:endParaRPr lang="en-US" sz="1200" b="1" i="1"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3</a:t>
                      </a:r>
                      <a:endParaRPr lang="en-US" sz="1200" b="1" i="1"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4</a:t>
                      </a:r>
                      <a:endParaRPr lang="en-US" sz="1200" b="1" i="1"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baseline="0" dirty="0" smtClean="0"/>
                        <a:t>5</a:t>
                      </a:r>
                      <a:endParaRPr lang="en-US" sz="1200" b="1" i="1"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6</a:t>
                      </a:r>
                      <a:endParaRPr lang="en-US" sz="1200" b="0" i="1" dirty="0" smtClean="0">
                        <a:solidFill>
                          <a:schemeClr val="tx1"/>
                        </a:solidFill>
                        <a:latin typeface="+mn-lt"/>
                      </a:endParaRPr>
                    </a:p>
                  </a:txBody>
                  <a:tcPr marL="103241" marR="103241" marT="51619" marB="51619" anchor="ctr"/>
                </a:tc>
                <a:extLst>
                  <a:ext uri="{0D108BD9-81ED-4DB2-BD59-A6C34878D82A}">
                    <a16:rowId xmlns:a16="http://schemas.microsoft.com/office/drawing/2014/main" val="10002"/>
                  </a:ext>
                </a:extLst>
              </a:tr>
              <a:tr h="404540">
                <a:tc>
                  <a:txBody>
                    <a:bodyPr/>
                    <a:lstStyle/>
                    <a:p>
                      <a:pPr algn="ctr"/>
                      <a:r>
                        <a:rPr lang="lt-LT" sz="1200" dirty="0" smtClean="0"/>
                        <a:t>1.</a:t>
                      </a:r>
                      <a:endParaRPr lang="en-US" sz="1200" b="1" dirty="0">
                        <a:solidFill>
                          <a:schemeClr val="tx1"/>
                        </a:solidFill>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Iki 175 000</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11,35</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7,63</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2,89</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1,33</a:t>
                      </a:r>
                      <a:endParaRPr lang="en-US" sz="1200" b="0" dirty="0" smtClean="0">
                        <a:solidFill>
                          <a:schemeClr val="tx1"/>
                        </a:solidFill>
                        <a:latin typeface="+mn-lt"/>
                      </a:endParaRPr>
                    </a:p>
                  </a:txBody>
                  <a:tcPr marL="103241" marR="103241" marT="51619" marB="51619" anchor="ctr"/>
                </a:tc>
                <a:extLst>
                  <a:ext uri="{0D108BD9-81ED-4DB2-BD59-A6C34878D82A}">
                    <a16:rowId xmlns:a16="http://schemas.microsoft.com/office/drawing/2014/main" val="10003"/>
                  </a:ext>
                </a:extLst>
              </a:tr>
              <a:tr h="404540">
                <a:tc>
                  <a:txBody>
                    <a:bodyPr/>
                    <a:lstStyle/>
                    <a:p>
                      <a:pPr algn="ctr"/>
                      <a:r>
                        <a:rPr lang="lt-LT" sz="1200" dirty="0" smtClean="0"/>
                        <a:t>2.</a:t>
                      </a:r>
                      <a:endParaRPr lang="en-US" sz="1200" b="1" dirty="0">
                        <a:solidFill>
                          <a:schemeClr val="tx1"/>
                        </a:solidFill>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Nuo 175</a:t>
                      </a:r>
                      <a:r>
                        <a:rPr lang="lt-LT" sz="1200" baseline="0" dirty="0" smtClean="0"/>
                        <a:t> 001 iki 435 000</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8,31</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5,99</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2,87</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1,10</a:t>
                      </a:r>
                      <a:endParaRPr lang="en-US" sz="1200" b="0" dirty="0" smtClean="0">
                        <a:solidFill>
                          <a:schemeClr val="tx1"/>
                        </a:solidFill>
                        <a:latin typeface="+mn-lt"/>
                      </a:endParaRPr>
                    </a:p>
                  </a:txBody>
                  <a:tcPr marL="103241" marR="103241" marT="51619" marB="51619" anchor="ctr"/>
                </a:tc>
                <a:extLst>
                  <a:ext uri="{0D108BD9-81ED-4DB2-BD59-A6C34878D82A}">
                    <a16:rowId xmlns:a16="http://schemas.microsoft.com/office/drawing/2014/main" val="10004"/>
                  </a:ext>
                </a:extLst>
              </a:tr>
              <a:tr h="404540">
                <a:tc>
                  <a:txBody>
                    <a:bodyPr/>
                    <a:lstStyle/>
                    <a:p>
                      <a:pPr algn="ctr"/>
                      <a:r>
                        <a:rPr lang="lt-LT" sz="1200" dirty="0" smtClean="0"/>
                        <a:t>3.</a:t>
                      </a:r>
                      <a:endParaRPr lang="en-US" sz="1200" b="1" dirty="0">
                        <a:solidFill>
                          <a:schemeClr val="tx1"/>
                        </a:solidFill>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Nuo 435 001 iki 780 000</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8,03</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5,85</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2,84</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1,01</a:t>
                      </a:r>
                      <a:endParaRPr lang="en-US" sz="1200" b="0" dirty="0" smtClean="0">
                        <a:solidFill>
                          <a:schemeClr val="tx1"/>
                        </a:solidFill>
                        <a:latin typeface="+mn-lt"/>
                      </a:endParaRPr>
                    </a:p>
                  </a:txBody>
                  <a:tcPr marL="103241" marR="103241" marT="51619" marB="51619" anchor="ctr"/>
                </a:tc>
                <a:extLst>
                  <a:ext uri="{0D108BD9-81ED-4DB2-BD59-A6C34878D82A}">
                    <a16:rowId xmlns:a16="http://schemas.microsoft.com/office/drawing/2014/main" val="10005"/>
                  </a:ext>
                </a:extLst>
              </a:tr>
              <a:tr h="404540">
                <a:tc>
                  <a:txBody>
                    <a:bodyPr/>
                    <a:lstStyle/>
                    <a:p>
                      <a:pPr algn="ctr"/>
                      <a:r>
                        <a:rPr lang="lt-LT" sz="1200" dirty="0" smtClean="0"/>
                        <a:t>4.</a:t>
                      </a:r>
                      <a:endParaRPr lang="en-US" sz="1200" b="1" dirty="0">
                        <a:solidFill>
                          <a:schemeClr val="tx1"/>
                        </a:solidFill>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Nuo 780 001 iki 2 260 000</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7,74</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5,50</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2,63</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0,89</a:t>
                      </a:r>
                      <a:endParaRPr lang="en-US" sz="1200" b="0" dirty="0" smtClean="0">
                        <a:solidFill>
                          <a:schemeClr val="tx1"/>
                        </a:solidFill>
                        <a:latin typeface="+mn-lt"/>
                      </a:endParaRPr>
                    </a:p>
                  </a:txBody>
                  <a:tcPr marL="103241" marR="103241" marT="51619" marB="51619" anchor="ctr"/>
                </a:tc>
                <a:extLst>
                  <a:ext uri="{0D108BD9-81ED-4DB2-BD59-A6C34878D82A}">
                    <a16:rowId xmlns:a16="http://schemas.microsoft.com/office/drawing/2014/main" val="10006"/>
                  </a:ext>
                </a:extLst>
              </a:tr>
              <a:tr h="404540">
                <a:tc>
                  <a:txBody>
                    <a:bodyPr/>
                    <a:lstStyle/>
                    <a:p>
                      <a:pPr algn="ctr"/>
                      <a:r>
                        <a:rPr lang="lt-LT" sz="1200" dirty="0" smtClean="0"/>
                        <a:t>5.</a:t>
                      </a:r>
                      <a:endParaRPr lang="en-US" sz="1200" b="0" dirty="0">
                        <a:solidFill>
                          <a:schemeClr val="tx1"/>
                        </a:solidFill>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Nuo 2 260 001</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4,11</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4,11</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2,02</a:t>
                      </a:r>
                      <a:endParaRPr lang="en-US" sz="1200" b="0" dirty="0" smtClean="0">
                        <a:solidFill>
                          <a:schemeClr val="tx1"/>
                        </a:solidFill>
                        <a:latin typeface="+mn-lt"/>
                      </a:endParaRPr>
                    </a:p>
                  </a:txBody>
                  <a:tcPr marL="103241" marR="103241" marT="51619" marB="516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1200" dirty="0" smtClean="0"/>
                        <a:t>0,59</a:t>
                      </a:r>
                      <a:endParaRPr lang="en-US" sz="1200" b="0" dirty="0" smtClean="0">
                        <a:solidFill>
                          <a:schemeClr val="tx1"/>
                        </a:solidFill>
                        <a:latin typeface="+mn-lt"/>
                      </a:endParaRPr>
                    </a:p>
                  </a:txBody>
                  <a:tcPr marL="103241" marR="103241" marT="51619" marB="51619" anchor="ctr"/>
                </a:tc>
                <a:extLst>
                  <a:ext uri="{0D108BD9-81ED-4DB2-BD59-A6C34878D82A}">
                    <a16:rowId xmlns:a16="http://schemas.microsoft.com/office/drawing/2014/main" val="10007"/>
                  </a:ext>
                </a:extLst>
              </a:tr>
            </a:tbl>
          </a:graphicData>
        </a:graphic>
      </p:graphicFrame>
      <p:sp>
        <p:nvSpPr>
          <p:cNvPr id="3" name="Rectangle 2"/>
          <p:cNvSpPr/>
          <p:nvPr/>
        </p:nvSpPr>
        <p:spPr>
          <a:xfrm>
            <a:off x="228600" y="2571750"/>
            <a:ext cx="83820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Tree>
    <p:extLst>
      <p:ext uri="{BB962C8B-B14F-4D97-AF65-F5344CB8AC3E}">
        <p14:creationId xmlns:p14="http://schemas.microsoft.com/office/powerpoint/2010/main" val="22591186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1500" y="-4019550"/>
            <a:ext cx="228600" cy="853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bwMode="auto">
          <a:xfrm>
            <a:off x="304800" y="133350"/>
            <a:ext cx="5338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8. Projekto veiklų įgyvendinimo grafikas</a:t>
            </a:r>
            <a:endParaRPr lang="lt-LT" altLang="lt-LT" sz="1200">
              <a:solidFill>
                <a:schemeClr val="bg1"/>
              </a:solidFill>
            </a:endParaRPr>
          </a:p>
        </p:txBody>
      </p:sp>
      <p:pic>
        <p:nvPicPr>
          <p:cNvPr id="173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0550"/>
            <a:ext cx="76771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p:cNvSpPr/>
          <p:nvPr/>
        </p:nvSpPr>
        <p:spPr>
          <a:xfrm>
            <a:off x="2200275" y="3333750"/>
            <a:ext cx="4191000" cy="685800"/>
          </a:xfrm>
          <a:prstGeom prst="wedgeRectCallout">
            <a:avLst>
              <a:gd name="adj1" fmla="val 40442"/>
              <a:gd name="adj2" fmla="val -259788"/>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en-US" sz="1200" dirty="0" err="1" smtClean="0">
                <a:solidFill>
                  <a:schemeClr val="accent1">
                    <a:lumMod val="50000"/>
                  </a:schemeClr>
                </a:solidFill>
              </a:rPr>
              <a:t>Turi</a:t>
            </a:r>
            <a:r>
              <a:rPr lang="en-US" sz="1200" dirty="0" smtClean="0">
                <a:solidFill>
                  <a:schemeClr val="accent1">
                    <a:lumMod val="50000"/>
                  </a:schemeClr>
                </a:solidFill>
              </a:rPr>
              <a:t> b</a:t>
            </a:r>
            <a:r>
              <a:rPr lang="lt-LT" sz="1200" dirty="0" err="1" smtClean="0">
                <a:solidFill>
                  <a:schemeClr val="accent1">
                    <a:lumMod val="50000"/>
                  </a:schemeClr>
                </a:solidFill>
              </a:rPr>
              <a:t>ūti</a:t>
            </a:r>
            <a:r>
              <a:rPr lang="lt-LT" sz="1200" dirty="0" smtClean="0">
                <a:solidFill>
                  <a:schemeClr val="accent1">
                    <a:lumMod val="50000"/>
                  </a:schemeClr>
                </a:solidFill>
              </a:rPr>
              <a:t> pateikiamas glaustas veiklų aprašymas, </a:t>
            </a:r>
            <a:r>
              <a:rPr lang="lt-LT" sz="1200" smtClean="0">
                <a:solidFill>
                  <a:schemeClr val="accent1">
                    <a:lumMod val="50000"/>
                  </a:schemeClr>
                </a:solidFill>
              </a:rPr>
              <a:t>turi koreliuoti </a:t>
            </a:r>
            <a:r>
              <a:rPr lang="lt-LT" sz="1200" dirty="0" smtClean="0">
                <a:solidFill>
                  <a:schemeClr val="accent1">
                    <a:lumMod val="50000"/>
                  </a:schemeClr>
                </a:solidFill>
              </a:rPr>
              <a:t>su MTEP veiklų planu.</a:t>
            </a:r>
            <a:endParaRPr lang="lt-LT" sz="1200" dirty="0">
              <a:solidFill>
                <a:schemeClr val="accent1">
                  <a:lumMod val="50000"/>
                </a:schemeClr>
              </a:solidFill>
            </a:endParaRPr>
          </a:p>
        </p:txBody>
      </p:sp>
    </p:spTree>
    <p:extLst>
      <p:ext uri="{BB962C8B-B14F-4D97-AF65-F5344CB8AC3E}">
        <p14:creationId xmlns:p14="http://schemas.microsoft.com/office/powerpoint/2010/main" val="28935000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Projekto išlaidų lentelė (I)</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pic>
        <p:nvPicPr>
          <p:cNvPr id="3" name="Picture 2"/>
          <p:cNvPicPr>
            <a:picLocks noChangeAspect="1"/>
          </p:cNvPicPr>
          <p:nvPr/>
        </p:nvPicPr>
        <p:blipFill>
          <a:blip r:embed="rId2"/>
          <a:stretch>
            <a:fillRect/>
          </a:stretch>
        </p:blipFill>
        <p:spPr>
          <a:xfrm>
            <a:off x="228600" y="1082247"/>
            <a:ext cx="8534399" cy="3448051"/>
          </a:xfrm>
          <a:prstGeom prst="rect">
            <a:avLst/>
          </a:prstGeom>
        </p:spPr>
      </p:pic>
    </p:spTree>
    <p:extLst>
      <p:ext uri="{BB962C8B-B14F-4D97-AF65-F5344CB8AC3E}">
        <p14:creationId xmlns:p14="http://schemas.microsoft.com/office/powerpoint/2010/main" val="190826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Projekto išlaidų lentelė (II)</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pic>
        <p:nvPicPr>
          <p:cNvPr id="2" name="Picture 1"/>
          <p:cNvPicPr>
            <a:picLocks noChangeAspect="1"/>
          </p:cNvPicPr>
          <p:nvPr/>
        </p:nvPicPr>
        <p:blipFill>
          <a:blip r:embed="rId2"/>
          <a:stretch>
            <a:fillRect/>
          </a:stretch>
        </p:blipFill>
        <p:spPr>
          <a:xfrm>
            <a:off x="1028400" y="1124783"/>
            <a:ext cx="7886815" cy="2640429"/>
          </a:xfrm>
          <a:prstGeom prst="rect">
            <a:avLst/>
          </a:prstGeom>
        </p:spPr>
      </p:pic>
    </p:spTree>
    <p:extLst>
      <p:ext uri="{BB962C8B-B14F-4D97-AF65-F5344CB8AC3E}">
        <p14:creationId xmlns:p14="http://schemas.microsoft.com/office/powerpoint/2010/main" val="1171787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Projekto išlaidų lentelė (III)</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pic>
        <p:nvPicPr>
          <p:cNvPr id="2" name="Picture 1"/>
          <p:cNvPicPr>
            <a:picLocks noChangeAspect="1"/>
          </p:cNvPicPr>
          <p:nvPr/>
        </p:nvPicPr>
        <p:blipFill rotWithShape="1">
          <a:blip r:embed="rId2"/>
          <a:srcRect l="-1579" t="-2250" r="1579" b="2250"/>
          <a:stretch/>
        </p:blipFill>
        <p:spPr>
          <a:xfrm>
            <a:off x="952500" y="640805"/>
            <a:ext cx="7239000" cy="4539822"/>
          </a:xfrm>
          <a:prstGeom prst="rect">
            <a:avLst/>
          </a:prstGeom>
        </p:spPr>
      </p:pic>
      <p:sp>
        <p:nvSpPr>
          <p:cNvPr id="3" name="Rectangle 2"/>
          <p:cNvSpPr/>
          <p:nvPr/>
        </p:nvSpPr>
        <p:spPr>
          <a:xfrm>
            <a:off x="5181600" y="3409950"/>
            <a:ext cx="762000" cy="2286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600" dirty="0" smtClean="0">
                <a:solidFill>
                  <a:srgbClr val="FF0000"/>
                </a:solidFill>
              </a:rPr>
              <a:t>Sumą apskaičiuoti ir įrašyti</a:t>
            </a:r>
            <a:endParaRPr lang="lt-LT" sz="600" dirty="0">
              <a:solidFill>
                <a:srgbClr val="FF0000"/>
              </a:solidFill>
            </a:endParaRPr>
          </a:p>
        </p:txBody>
      </p:sp>
    </p:spTree>
    <p:extLst>
      <p:ext uri="{BB962C8B-B14F-4D97-AF65-F5344CB8AC3E}">
        <p14:creationId xmlns:p14="http://schemas.microsoft.com/office/powerpoint/2010/main" val="326575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Projekto išlaidų lentelė (IV)</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pic>
        <p:nvPicPr>
          <p:cNvPr id="2" name="Picture 1"/>
          <p:cNvPicPr>
            <a:picLocks noChangeAspect="1"/>
          </p:cNvPicPr>
          <p:nvPr/>
        </p:nvPicPr>
        <p:blipFill>
          <a:blip r:embed="rId2"/>
          <a:stretch>
            <a:fillRect/>
          </a:stretch>
        </p:blipFill>
        <p:spPr>
          <a:xfrm>
            <a:off x="1219200" y="1657350"/>
            <a:ext cx="7422986" cy="1712996"/>
          </a:xfrm>
          <a:prstGeom prst="rect">
            <a:avLst/>
          </a:prstGeom>
        </p:spPr>
      </p:pic>
    </p:spTree>
    <p:extLst>
      <p:ext uri="{BB962C8B-B14F-4D97-AF65-F5344CB8AC3E}">
        <p14:creationId xmlns:p14="http://schemas.microsoft.com/office/powerpoint/2010/main" val="1601595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Projekto išlaidų lentelė (V)</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pic>
        <p:nvPicPr>
          <p:cNvPr id="3" name="Picture 2"/>
          <p:cNvPicPr>
            <a:picLocks noChangeAspect="1"/>
          </p:cNvPicPr>
          <p:nvPr/>
        </p:nvPicPr>
        <p:blipFill>
          <a:blip r:embed="rId2"/>
          <a:stretch>
            <a:fillRect/>
          </a:stretch>
        </p:blipFill>
        <p:spPr>
          <a:xfrm>
            <a:off x="561975" y="742950"/>
            <a:ext cx="8201025" cy="4191000"/>
          </a:xfrm>
          <a:prstGeom prst="rect">
            <a:avLst/>
          </a:prstGeom>
        </p:spPr>
      </p:pic>
    </p:spTree>
    <p:extLst>
      <p:ext uri="{BB962C8B-B14F-4D97-AF65-F5344CB8AC3E}">
        <p14:creationId xmlns:p14="http://schemas.microsoft.com/office/powerpoint/2010/main" val="3530655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81000" y="228599"/>
            <a:ext cx="83820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lt-LT" altLang="lt-LT" sz="2400" b="1" dirty="0" smtClean="0"/>
              <a:t>Su paraiška teikiami dokumentai. Projekto išlaidų lentelė (VI)</a:t>
            </a:r>
            <a:endParaRPr lang="lt-LT" sz="2400" b="1" dirty="0"/>
          </a:p>
        </p:txBody>
      </p:sp>
      <p:sp>
        <p:nvSpPr>
          <p:cNvPr id="5" name="Rectangle 4"/>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sp>
        <p:nvSpPr>
          <p:cNvPr id="7" name="Rectangle 6"/>
          <p:cNvSpPr/>
          <p:nvPr/>
        </p:nvSpPr>
        <p:spPr>
          <a:xfrm>
            <a:off x="152400" y="666749"/>
            <a:ext cx="8788400" cy="830997"/>
          </a:xfrm>
          <a:prstGeom prst="rect">
            <a:avLst/>
          </a:prstGeom>
        </p:spPr>
        <p:txBody>
          <a:bodyPr wrap="square">
            <a:spAutoFit/>
          </a:bodyPr>
          <a:lstStyle/>
          <a:p>
            <a:pPr indent="540385">
              <a:tabLst>
                <a:tab pos="900430" algn="l"/>
              </a:tabLst>
            </a:pPr>
            <a:endParaRPr lang="lt-LT" sz="1600" dirty="0" smtClean="0">
              <a:solidFill>
                <a:schemeClr val="tx2"/>
              </a:solidFill>
              <a:latin typeface="+mj-lt"/>
            </a:endParaRPr>
          </a:p>
          <a:p>
            <a:pPr indent="540385">
              <a:tabLst>
                <a:tab pos="900430" algn="l"/>
              </a:tabLst>
            </a:pPr>
            <a:endParaRPr lang="lt-LT" sz="1600" b="1" dirty="0" smtClean="0">
              <a:solidFill>
                <a:schemeClr val="tx2"/>
              </a:solidFill>
              <a:latin typeface="+mj-lt"/>
            </a:endParaRPr>
          </a:p>
          <a:p>
            <a:pPr indent="540385">
              <a:tabLst>
                <a:tab pos="900430" algn="l"/>
              </a:tabLst>
            </a:pPr>
            <a:endParaRPr lang="en-US" sz="1600" dirty="0">
              <a:solidFill>
                <a:schemeClr val="tx2"/>
              </a:solidFill>
              <a:latin typeface="+mj-lt"/>
            </a:endParaRPr>
          </a:p>
        </p:txBody>
      </p:sp>
      <p:pic>
        <p:nvPicPr>
          <p:cNvPr id="2" name="Picture 1"/>
          <p:cNvPicPr>
            <a:picLocks noChangeAspect="1"/>
          </p:cNvPicPr>
          <p:nvPr/>
        </p:nvPicPr>
        <p:blipFill>
          <a:blip r:embed="rId2"/>
          <a:stretch>
            <a:fillRect/>
          </a:stretch>
        </p:blipFill>
        <p:spPr>
          <a:xfrm>
            <a:off x="685800" y="895350"/>
            <a:ext cx="8534400" cy="3762375"/>
          </a:xfrm>
          <a:prstGeom prst="rect">
            <a:avLst/>
          </a:prstGeom>
        </p:spPr>
      </p:pic>
    </p:spTree>
    <p:extLst>
      <p:ext uri="{BB962C8B-B14F-4D97-AF65-F5344CB8AC3E}">
        <p14:creationId xmlns:p14="http://schemas.microsoft.com/office/powerpoint/2010/main" val="2485575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1500" y="-4019550"/>
            <a:ext cx="228600" cy="853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bwMode="auto">
          <a:xfrm>
            <a:off x="304800" y="133350"/>
            <a:ext cx="5338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9. Informacija apie vykdomus pirkimus</a:t>
            </a:r>
            <a:endParaRPr lang="lt-LT" altLang="lt-LT" sz="1200">
              <a:solidFill>
                <a:schemeClr val="bg1"/>
              </a:solidFill>
            </a:endParaRPr>
          </a:p>
        </p:txBody>
      </p:sp>
      <p:pic>
        <p:nvPicPr>
          <p:cNvPr id="1751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666750"/>
            <a:ext cx="61055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5400000">
            <a:off x="4379913" y="-2338387"/>
            <a:ext cx="228600" cy="853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 Placeholder 3"/>
          <p:cNvSpPr txBox="1">
            <a:spLocks/>
          </p:cNvSpPr>
          <p:nvPr/>
        </p:nvSpPr>
        <p:spPr bwMode="auto">
          <a:xfrm>
            <a:off x="306388" y="1801813"/>
            <a:ext cx="5338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10. Informacija apie projekto pajamas</a:t>
            </a:r>
            <a:endParaRPr lang="lt-LT" altLang="lt-LT" sz="1200">
              <a:solidFill>
                <a:schemeClr val="bg1"/>
              </a:solidFill>
            </a:endParaRPr>
          </a:p>
        </p:txBody>
      </p:sp>
      <p:pic>
        <p:nvPicPr>
          <p:cNvPr id="1751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2289175"/>
            <a:ext cx="460375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ular Callout 9"/>
          <p:cNvSpPr/>
          <p:nvPr/>
        </p:nvSpPr>
        <p:spPr>
          <a:xfrm>
            <a:off x="304800" y="3714750"/>
            <a:ext cx="2743200" cy="457200"/>
          </a:xfrm>
          <a:prstGeom prst="wedgeRectCallout">
            <a:avLst>
              <a:gd name="adj1" fmla="val -35792"/>
              <a:gd name="adj2" fmla="val -170426"/>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lt-LT" sz="1200" dirty="0" smtClean="0">
                <a:solidFill>
                  <a:schemeClr val="accent1">
                    <a:lumMod val="50000"/>
                  </a:schemeClr>
                </a:solidFill>
              </a:rPr>
              <a:t>Netaikoma, kai projekto tinkamos finansuoti</a:t>
            </a:r>
            <a:r>
              <a:rPr lang="en-US" sz="1200" dirty="0" smtClean="0">
                <a:solidFill>
                  <a:schemeClr val="accent1">
                    <a:lumMod val="50000"/>
                  </a:schemeClr>
                </a:solidFill>
              </a:rPr>
              <a:t> </a:t>
            </a:r>
            <a:r>
              <a:rPr lang="lt-LT" sz="1200" dirty="0" smtClean="0">
                <a:solidFill>
                  <a:schemeClr val="accent1">
                    <a:lumMod val="50000"/>
                  </a:schemeClr>
                </a:solidFill>
              </a:rPr>
              <a:t>išlaidos neviršija </a:t>
            </a:r>
            <a:r>
              <a:rPr lang="en-US" sz="1200" dirty="0" smtClean="0">
                <a:solidFill>
                  <a:schemeClr val="accent1">
                    <a:lumMod val="50000"/>
                  </a:schemeClr>
                </a:solidFill>
              </a:rPr>
              <a:t>1 </a:t>
            </a:r>
            <a:r>
              <a:rPr lang="lt-LT" sz="1200" dirty="0" err="1" smtClean="0">
                <a:solidFill>
                  <a:schemeClr val="accent1">
                    <a:lumMod val="50000"/>
                  </a:schemeClr>
                </a:solidFill>
              </a:rPr>
              <a:t>mln</a:t>
            </a:r>
            <a:r>
              <a:rPr lang="en-US" sz="1200" dirty="0" smtClean="0">
                <a:solidFill>
                  <a:schemeClr val="accent1">
                    <a:lumMod val="50000"/>
                  </a:schemeClr>
                </a:solidFill>
              </a:rPr>
              <a:t>. </a:t>
            </a:r>
            <a:r>
              <a:rPr lang="lt-LT" sz="1200" dirty="0" err="1" smtClean="0">
                <a:solidFill>
                  <a:schemeClr val="accent1">
                    <a:lumMod val="50000"/>
                  </a:schemeClr>
                </a:solidFill>
              </a:rPr>
              <a:t>Eur</a:t>
            </a:r>
            <a:endParaRPr lang="lt-LT" sz="1200" dirty="0">
              <a:solidFill>
                <a:schemeClr val="accent1">
                  <a:lumMod val="50000"/>
                </a:schemeClr>
              </a:solidFill>
            </a:endParaRPr>
          </a:p>
        </p:txBody>
      </p:sp>
    </p:spTree>
    <p:extLst>
      <p:ext uri="{BB962C8B-B14F-4D97-AF65-F5344CB8AC3E}">
        <p14:creationId xmlns:p14="http://schemas.microsoft.com/office/powerpoint/2010/main" val="2109155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85469" y="-4023519"/>
            <a:ext cx="381000" cy="86947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Text Placeholder 3"/>
          <p:cNvSpPr txBox="1">
            <a:spLocks/>
          </p:cNvSpPr>
          <p:nvPr/>
        </p:nvSpPr>
        <p:spPr bwMode="auto">
          <a:xfrm>
            <a:off x="304800" y="178028"/>
            <a:ext cx="5105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11. Projekto tinkamų finansuoti išlaidų finansavimo šaltiniai</a:t>
            </a:r>
            <a:endParaRPr lang="lt-LT" altLang="lt-LT" sz="1200">
              <a:solidFill>
                <a:schemeClr val="bg1"/>
              </a:solidFill>
            </a:endParaRPr>
          </a:p>
        </p:txBody>
      </p:sp>
      <p:pic>
        <p:nvPicPr>
          <p:cNvPr id="177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71550"/>
            <a:ext cx="58483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p:cNvSpPr/>
          <p:nvPr/>
        </p:nvSpPr>
        <p:spPr>
          <a:xfrm>
            <a:off x="6180138" y="2495550"/>
            <a:ext cx="2743200" cy="457200"/>
          </a:xfrm>
          <a:prstGeom prst="wedgeRectCallout">
            <a:avLst>
              <a:gd name="adj1" fmla="val -82601"/>
              <a:gd name="adj2" fmla="val 161489"/>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lt-LT" sz="1200" dirty="0" smtClean="0">
                <a:solidFill>
                  <a:schemeClr val="accent1">
                    <a:lumMod val="50000"/>
                  </a:schemeClr>
                </a:solidFill>
              </a:rPr>
              <a:t>Valstybės pagalbos atveju, šios lėšos turi būti užtikrintos ne iš valstybės išteklių</a:t>
            </a:r>
            <a:endParaRPr lang="lt-LT" sz="1200" dirty="0">
              <a:solidFill>
                <a:schemeClr val="accent1">
                  <a:lumMod val="50000"/>
                </a:schemeClr>
              </a:solidFill>
            </a:endParaRPr>
          </a:p>
        </p:txBody>
      </p:sp>
    </p:spTree>
    <p:extLst>
      <p:ext uri="{BB962C8B-B14F-4D97-AF65-F5344CB8AC3E}">
        <p14:creationId xmlns:p14="http://schemas.microsoft.com/office/powerpoint/2010/main" val="1064984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38138"/>
            <a:ext cx="8367713" cy="355600"/>
          </a:xfrm>
        </p:spPr>
        <p:txBody>
          <a:bodyPr/>
          <a:lstStyle/>
          <a:p>
            <a:pPr algn="ctr">
              <a:defRPr/>
            </a:pPr>
            <a:r>
              <a:rPr lang="lt-LT" sz="2400" b="1" dirty="0"/>
              <a:t>Partnerystė projekte</a:t>
            </a:r>
            <a:endParaRPr lang="en-US" sz="2400" b="1" dirty="0"/>
          </a:p>
        </p:txBody>
      </p:sp>
      <p:grpSp>
        <p:nvGrpSpPr>
          <p:cNvPr id="8" name="Group 7"/>
          <p:cNvGrpSpPr>
            <a:grpSpLocks/>
          </p:cNvGrpSpPr>
          <p:nvPr/>
        </p:nvGrpSpPr>
        <p:grpSpPr bwMode="auto">
          <a:xfrm>
            <a:off x="2149475" y="1417638"/>
            <a:ext cx="2809875" cy="2643187"/>
            <a:chOff x="3325813" y="1666875"/>
            <a:chExt cx="2501900" cy="2354263"/>
          </a:xfrm>
        </p:grpSpPr>
        <p:sp>
          <p:nvSpPr>
            <p:cNvPr id="72721" name="Freeform 7"/>
            <p:cNvSpPr>
              <a:spLocks/>
            </p:cNvSpPr>
            <p:nvPr/>
          </p:nvSpPr>
          <p:spPr bwMode="auto">
            <a:xfrm>
              <a:off x="4462463" y="2652713"/>
              <a:ext cx="1365250" cy="1368425"/>
            </a:xfrm>
            <a:custGeom>
              <a:avLst/>
              <a:gdLst>
                <a:gd name="T0" fmla="*/ 2147483646 w 443"/>
                <a:gd name="T1" fmla="*/ 0 h 443"/>
                <a:gd name="T2" fmla="*/ 2147483646 w 443"/>
                <a:gd name="T3" fmla="*/ 2147483646 h 443"/>
                <a:gd name="T4" fmla="*/ 2147483646 w 443"/>
                <a:gd name="T5" fmla="*/ 2147483646 h 443"/>
                <a:gd name="T6" fmla="*/ 2147483646 w 443"/>
                <a:gd name="T7" fmla="*/ 2147483646 h 443"/>
                <a:gd name="T8" fmla="*/ 2147483646 w 443"/>
                <a:gd name="T9" fmla="*/ 2147483646 h 443"/>
                <a:gd name="T10" fmla="*/ 2147483646 w 443"/>
                <a:gd name="T11" fmla="*/ 2147483646 h 443"/>
                <a:gd name="T12" fmla="*/ 2147483646 w 443"/>
                <a:gd name="T13" fmla="*/ 2147483646 h 443"/>
                <a:gd name="T14" fmla="*/ 0 w 443"/>
                <a:gd name="T15" fmla="*/ 2147483646 h 443"/>
                <a:gd name="T16" fmla="*/ 2147483646 w 443"/>
                <a:gd name="T17" fmla="*/ 2147483646 h 443"/>
                <a:gd name="T18" fmla="*/ 2147483646 w 443"/>
                <a:gd name="T19" fmla="*/ 2147483646 h 443"/>
                <a:gd name="T20" fmla="*/ 2147483646 w 443"/>
                <a:gd name="T21" fmla="*/ 0 h 4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3" h="443">
                  <a:moveTo>
                    <a:pt x="222" y="0"/>
                  </a:moveTo>
                  <a:cubicBezTo>
                    <a:pt x="181" y="0"/>
                    <a:pt x="143" y="11"/>
                    <a:pt x="111" y="30"/>
                  </a:cubicBezTo>
                  <a:cubicBezTo>
                    <a:pt x="148" y="94"/>
                    <a:pt x="148" y="94"/>
                    <a:pt x="148" y="94"/>
                  </a:cubicBezTo>
                  <a:cubicBezTo>
                    <a:pt x="170" y="82"/>
                    <a:pt x="195" y="74"/>
                    <a:pt x="222" y="74"/>
                  </a:cubicBezTo>
                  <a:cubicBezTo>
                    <a:pt x="303" y="74"/>
                    <a:pt x="369" y="140"/>
                    <a:pt x="369" y="222"/>
                  </a:cubicBezTo>
                  <a:cubicBezTo>
                    <a:pt x="369" y="303"/>
                    <a:pt x="303" y="369"/>
                    <a:pt x="222" y="369"/>
                  </a:cubicBezTo>
                  <a:cubicBezTo>
                    <a:pt x="140" y="369"/>
                    <a:pt x="74" y="303"/>
                    <a:pt x="74" y="222"/>
                  </a:cubicBezTo>
                  <a:cubicBezTo>
                    <a:pt x="0" y="222"/>
                    <a:pt x="0" y="222"/>
                    <a:pt x="0" y="222"/>
                  </a:cubicBezTo>
                  <a:cubicBezTo>
                    <a:pt x="0" y="344"/>
                    <a:pt x="99" y="443"/>
                    <a:pt x="222" y="443"/>
                  </a:cubicBezTo>
                  <a:cubicBezTo>
                    <a:pt x="344" y="443"/>
                    <a:pt x="443" y="344"/>
                    <a:pt x="443" y="222"/>
                  </a:cubicBezTo>
                  <a:cubicBezTo>
                    <a:pt x="443" y="100"/>
                    <a:pt x="344" y="0"/>
                    <a:pt x="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5" name="Freeform 8"/>
            <p:cNvSpPr>
              <a:spLocks/>
            </p:cNvSpPr>
            <p:nvPr/>
          </p:nvSpPr>
          <p:spPr bwMode="auto">
            <a:xfrm>
              <a:off x="3325813" y="2652413"/>
              <a:ext cx="1365444" cy="1368725"/>
            </a:xfrm>
            <a:custGeom>
              <a:avLst/>
              <a:gdLst/>
              <a:ahLst/>
              <a:cxnLst>
                <a:cxn ang="0">
                  <a:pos x="222" y="369"/>
                </a:cxn>
                <a:cxn ang="0">
                  <a:pos x="74" y="222"/>
                </a:cxn>
                <a:cxn ang="0">
                  <a:pos x="222" y="74"/>
                </a:cxn>
                <a:cxn ang="0">
                  <a:pos x="286" y="89"/>
                </a:cxn>
                <a:cxn ang="0">
                  <a:pos x="326" y="27"/>
                </a:cxn>
                <a:cxn ang="0">
                  <a:pos x="222" y="0"/>
                </a:cxn>
                <a:cxn ang="0">
                  <a:pos x="0" y="222"/>
                </a:cxn>
                <a:cxn ang="0">
                  <a:pos x="222" y="443"/>
                </a:cxn>
                <a:cxn ang="0">
                  <a:pos x="443" y="222"/>
                </a:cxn>
                <a:cxn ang="0">
                  <a:pos x="369" y="222"/>
                </a:cxn>
                <a:cxn ang="0">
                  <a:pos x="222" y="369"/>
                </a:cxn>
              </a:cxnLst>
              <a:rect l="0" t="0" r="r" b="b"/>
              <a:pathLst>
                <a:path w="443" h="443">
                  <a:moveTo>
                    <a:pt x="222" y="369"/>
                  </a:moveTo>
                  <a:cubicBezTo>
                    <a:pt x="140" y="369"/>
                    <a:pt x="74" y="303"/>
                    <a:pt x="74" y="222"/>
                  </a:cubicBezTo>
                  <a:cubicBezTo>
                    <a:pt x="74" y="140"/>
                    <a:pt x="140" y="74"/>
                    <a:pt x="222" y="74"/>
                  </a:cubicBezTo>
                  <a:cubicBezTo>
                    <a:pt x="245" y="74"/>
                    <a:pt x="266" y="80"/>
                    <a:pt x="286" y="89"/>
                  </a:cubicBezTo>
                  <a:cubicBezTo>
                    <a:pt x="326" y="27"/>
                    <a:pt x="326" y="27"/>
                    <a:pt x="326" y="27"/>
                  </a:cubicBezTo>
                  <a:cubicBezTo>
                    <a:pt x="295" y="10"/>
                    <a:pt x="259" y="0"/>
                    <a:pt x="222" y="0"/>
                  </a:cubicBezTo>
                  <a:cubicBezTo>
                    <a:pt x="99" y="0"/>
                    <a:pt x="0" y="100"/>
                    <a:pt x="0" y="222"/>
                  </a:cubicBezTo>
                  <a:cubicBezTo>
                    <a:pt x="0" y="344"/>
                    <a:pt x="99" y="443"/>
                    <a:pt x="222" y="443"/>
                  </a:cubicBezTo>
                  <a:cubicBezTo>
                    <a:pt x="344" y="443"/>
                    <a:pt x="443" y="344"/>
                    <a:pt x="443" y="222"/>
                  </a:cubicBezTo>
                  <a:cubicBezTo>
                    <a:pt x="369" y="222"/>
                    <a:pt x="369" y="222"/>
                    <a:pt x="369" y="222"/>
                  </a:cubicBezTo>
                  <a:cubicBezTo>
                    <a:pt x="369" y="303"/>
                    <a:pt x="303" y="369"/>
                    <a:pt x="222" y="369"/>
                  </a:cubicBezTo>
                  <a:close/>
                </a:path>
              </a:pathLst>
            </a:custGeom>
            <a:solidFill>
              <a:schemeClr val="accent3"/>
            </a:solid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72723" name="Freeform 9"/>
            <p:cNvSpPr>
              <a:spLocks/>
            </p:cNvSpPr>
            <p:nvPr/>
          </p:nvSpPr>
          <p:spPr bwMode="auto">
            <a:xfrm>
              <a:off x="3895726" y="1666875"/>
              <a:ext cx="1365250" cy="1276350"/>
            </a:xfrm>
            <a:custGeom>
              <a:avLst/>
              <a:gdLst>
                <a:gd name="T0" fmla="*/ 2147483646 w 443"/>
                <a:gd name="T1" fmla="*/ 2147483646 h 413"/>
                <a:gd name="T2" fmla="*/ 2147483646 w 443"/>
                <a:gd name="T3" fmla="*/ 2147483646 h 413"/>
                <a:gd name="T4" fmla="*/ 2147483646 w 443"/>
                <a:gd name="T5" fmla="*/ 2147483646 h 413"/>
                <a:gd name="T6" fmla="*/ 2147483646 w 443"/>
                <a:gd name="T7" fmla="*/ 2147483646 h 413"/>
                <a:gd name="T8" fmla="*/ 2147483646 w 443"/>
                <a:gd name="T9" fmla="*/ 2147483646 h 413"/>
                <a:gd name="T10" fmla="*/ 2147483646 w 443"/>
                <a:gd name="T11" fmla="*/ 2147483646 h 413"/>
                <a:gd name="T12" fmla="*/ 2147483646 w 443"/>
                <a:gd name="T13" fmla="*/ 2147483646 h 413"/>
                <a:gd name="T14" fmla="*/ 2147483646 w 443"/>
                <a:gd name="T15" fmla="*/ 2147483646 h 413"/>
                <a:gd name="T16" fmla="*/ 2147483646 w 443"/>
                <a:gd name="T17" fmla="*/ 0 h 413"/>
                <a:gd name="T18" fmla="*/ 0 w 443"/>
                <a:gd name="T19" fmla="*/ 2147483646 h 413"/>
                <a:gd name="T20" fmla="*/ 2147483646 w 443"/>
                <a:gd name="T21" fmla="*/ 2147483646 h 4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3" h="413">
                  <a:moveTo>
                    <a:pt x="101" y="407"/>
                  </a:moveTo>
                  <a:cubicBezTo>
                    <a:pt x="141" y="345"/>
                    <a:pt x="141" y="345"/>
                    <a:pt x="141" y="345"/>
                  </a:cubicBezTo>
                  <a:cubicBezTo>
                    <a:pt x="101" y="319"/>
                    <a:pt x="74" y="273"/>
                    <a:pt x="74" y="221"/>
                  </a:cubicBezTo>
                  <a:cubicBezTo>
                    <a:pt x="74" y="140"/>
                    <a:pt x="140" y="74"/>
                    <a:pt x="221" y="74"/>
                  </a:cubicBezTo>
                  <a:cubicBezTo>
                    <a:pt x="302" y="74"/>
                    <a:pt x="368" y="140"/>
                    <a:pt x="368" y="221"/>
                  </a:cubicBezTo>
                  <a:cubicBezTo>
                    <a:pt x="368" y="276"/>
                    <a:pt x="339" y="323"/>
                    <a:pt x="295" y="349"/>
                  </a:cubicBezTo>
                  <a:cubicBezTo>
                    <a:pt x="332" y="413"/>
                    <a:pt x="332" y="413"/>
                    <a:pt x="332" y="413"/>
                  </a:cubicBezTo>
                  <a:cubicBezTo>
                    <a:pt x="398" y="375"/>
                    <a:pt x="443" y="303"/>
                    <a:pt x="443" y="221"/>
                  </a:cubicBezTo>
                  <a:cubicBezTo>
                    <a:pt x="443" y="99"/>
                    <a:pt x="343" y="0"/>
                    <a:pt x="221" y="0"/>
                  </a:cubicBezTo>
                  <a:cubicBezTo>
                    <a:pt x="99" y="0"/>
                    <a:pt x="0" y="99"/>
                    <a:pt x="0" y="221"/>
                  </a:cubicBezTo>
                  <a:cubicBezTo>
                    <a:pt x="0" y="299"/>
                    <a:pt x="40" y="368"/>
                    <a:pt x="101" y="40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7" name="Freeform 10"/>
            <p:cNvSpPr>
              <a:spLocks/>
            </p:cNvSpPr>
            <p:nvPr/>
          </p:nvSpPr>
          <p:spPr bwMode="auto">
            <a:xfrm>
              <a:off x="4206426" y="2731596"/>
              <a:ext cx="710991" cy="606594"/>
            </a:xfrm>
            <a:custGeom>
              <a:avLst/>
              <a:gdLst/>
              <a:ahLst/>
              <a:cxnLst>
                <a:cxn ang="0">
                  <a:pos x="231" y="68"/>
                </a:cxn>
                <a:cxn ang="0">
                  <a:pos x="194" y="4"/>
                </a:cxn>
                <a:cxn ang="0">
                  <a:pos x="120" y="24"/>
                </a:cxn>
                <a:cxn ang="0">
                  <a:pos x="40" y="0"/>
                </a:cxn>
                <a:cxn ang="0">
                  <a:pos x="0" y="63"/>
                </a:cxn>
                <a:cxn ang="0">
                  <a:pos x="83" y="196"/>
                </a:cxn>
                <a:cxn ang="0">
                  <a:pos x="157" y="196"/>
                </a:cxn>
                <a:cxn ang="0">
                  <a:pos x="231" y="68"/>
                </a:cxn>
              </a:cxnLst>
              <a:rect l="0" t="0" r="r" b="b"/>
              <a:pathLst>
                <a:path w="231" h="196">
                  <a:moveTo>
                    <a:pt x="231" y="68"/>
                  </a:moveTo>
                  <a:cubicBezTo>
                    <a:pt x="194" y="4"/>
                    <a:pt x="194" y="4"/>
                    <a:pt x="194" y="4"/>
                  </a:cubicBezTo>
                  <a:cubicBezTo>
                    <a:pt x="172" y="16"/>
                    <a:pt x="147" y="24"/>
                    <a:pt x="120" y="24"/>
                  </a:cubicBezTo>
                  <a:cubicBezTo>
                    <a:pt x="91" y="24"/>
                    <a:pt x="63" y="15"/>
                    <a:pt x="40" y="0"/>
                  </a:cubicBezTo>
                  <a:cubicBezTo>
                    <a:pt x="0" y="63"/>
                    <a:pt x="0" y="63"/>
                    <a:pt x="0" y="63"/>
                  </a:cubicBezTo>
                  <a:cubicBezTo>
                    <a:pt x="49" y="87"/>
                    <a:pt x="83" y="137"/>
                    <a:pt x="83" y="196"/>
                  </a:cubicBezTo>
                  <a:cubicBezTo>
                    <a:pt x="157" y="196"/>
                    <a:pt x="157" y="196"/>
                    <a:pt x="157" y="196"/>
                  </a:cubicBezTo>
                  <a:cubicBezTo>
                    <a:pt x="157" y="141"/>
                    <a:pt x="187" y="94"/>
                    <a:pt x="231" y="68"/>
                  </a:cubicBezTo>
                  <a:close/>
                </a:path>
              </a:pathLst>
            </a:custGeom>
            <a:solidFill>
              <a:schemeClr val="bg2">
                <a:lumMod val="85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grpSp>
      <p:sp>
        <p:nvSpPr>
          <p:cNvPr id="9" name="Freeform 239"/>
          <p:cNvSpPr>
            <a:spLocks noEditPoints="1"/>
          </p:cNvSpPr>
          <p:nvPr/>
        </p:nvSpPr>
        <p:spPr bwMode="auto">
          <a:xfrm>
            <a:off x="3406775" y="2762250"/>
            <a:ext cx="322263" cy="317500"/>
          </a:xfrm>
          <a:custGeom>
            <a:avLst/>
            <a:gdLst/>
            <a:ahLst/>
            <a:cxnLst>
              <a:cxn ang="0">
                <a:pos x="58" y="35"/>
              </a:cxn>
              <a:cxn ang="0">
                <a:pos x="29" y="58"/>
              </a:cxn>
              <a:cxn ang="0">
                <a:pos x="9" y="50"/>
              </a:cxn>
              <a:cxn ang="0">
                <a:pos x="5" y="55"/>
              </a:cxn>
              <a:cxn ang="0">
                <a:pos x="3" y="55"/>
              </a:cxn>
              <a:cxn ang="0">
                <a:pos x="0" y="53"/>
              </a:cxn>
              <a:cxn ang="0">
                <a:pos x="0" y="36"/>
              </a:cxn>
              <a:cxn ang="0">
                <a:pos x="3" y="34"/>
              </a:cxn>
              <a:cxn ang="0">
                <a:pos x="20" y="34"/>
              </a:cxn>
              <a:cxn ang="0">
                <a:pos x="22" y="36"/>
              </a:cxn>
              <a:cxn ang="0">
                <a:pos x="22" y="38"/>
              </a:cxn>
              <a:cxn ang="0">
                <a:pos x="16" y="43"/>
              </a:cxn>
              <a:cxn ang="0">
                <a:pos x="30" y="48"/>
              </a:cxn>
              <a:cxn ang="0">
                <a:pos x="46" y="39"/>
              </a:cxn>
              <a:cxn ang="0">
                <a:pos x="48" y="34"/>
              </a:cxn>
              <a:cxn ang="0">
                <a:pos x="49" y="34"/>
              </a:cxn>
              <a:cxn ang="0">
                <a:pos x="57" y="34"/>
              </a:cxn>
              <a:cxn ang="0">
                <a:pos x="58" y="35"/>
              </a:cxn>
              <a:cxn ang="0">
                <a:pos x="58" y="35"/>
              </a:cxn>
              <a:cxn ang="0">
                <a:pos x="59" y="21"/>
              </a:cxn>
              <a:cxn ang="0">
                <a:pos x="56" y="24"/>
              </a:cxn>
              <a:cxn ang="0">
                <a:pos x="39" y="24"/>
              </a:cxn>
              <a:cxn ang="0">
                <a:pos x="37" y="21"/>
              </a:cxn>
              <a:cxn ang="0">
                <a:pos x="38" y="20"/>
              </a:cxn>
              <a:cxn ang="0">
                <a:pos x="43" y="14"/>
              </a:cxn>
              <a:cxn ang="0">
                <a:pos x="30" y="9"/>
              </a:cxn>
              <a:cxn ang="0">
                <a:pos x="13" y="19"/>
              </a:cxn>
              <a:cxn ang="0">
                <a:pos x="11" y="23"/>
              </a:cxn>
              <a:cxn ang="0">
                <a:pos x="10" y="24"/>
              </a:cxn>
              <a:cxn ang="0">
                <a:pos x="2" y="24"/>
              </a:cxn>
              <a:cxn ang="0">
                <a:pos x="1" y="23"/>
              </a:cxn>
              <a:cxn ang="0">
                <a:pos x="1" y="22"/>
              </a:cxn>
              <a:cxn ang="0">
                <a:pos x="30" y="0"/>
              </a:cxn>
              <a:cxn ang="0">
                <a:pos x="50" y="8"/>
              </a:cxn>
              <a:cxn ang="0">
                <a:pos x="55" y="3"/>
              </a:cxn>
              <a:cxn ang="0">
                <a:pos x="56" y="2"/>
              </a:cxn>
              <a:cxn ang="0">
                <a:pos x="59" y="4"/>
              </a:cxn>
              <a:cxn ang="0">
                <a:pos x="59" y="21"/>
              </a:cxn>
            </a:cxnLst>
            <a:rect l="0" t="0" r="r" b="b"/>
            <a:pathLst>
              <a:path w="59" h="58">
                <a:moveTo>
                  <a:pt x="58" y="35"/>
                </a:moveTo>
                <a:cubicBezTo>
                  <a:pt x="55" y="48"/>
                  <a:pt x="43" y="58"/>
                  <a:pt x="29" y="58"/>
                </a:cubicBezTo>
                <a:cubicBezTo>
                  <a:pt x="22" y="58"/>
                  <a:pt x="15" y="55"/>
                  <a:pt x="9" y="50"/>
                </a:cubicBezTo>
                <a:cubicBezTo>
                  <a:pt x="5" y="55"/>
                  <a:pt x="5" y="55"/>
                  <a:pt x="5" y="55"/>
                </a:cubicBezTo>
                <a:cubicBezTo>
                  <a:pt x="4" y="55"/>
                  <a:pt x="4" y="55"/>
                  <a:pt x="3" y="55"/>
                </a:cubicBezTo>
                <a:cubicBezTo>
                  <a:pt x="2" y="55"/>
                  <a:pt x="0" y="54"/>
                  <a:pt x="0" y="53"/>
                </a:cubicBezTo>
                <a:cubicBezTo>
                  <a:pt x="0" y="36"/>
                  <a:pt x="0" y="36"/>
                  <a:pt x="0" y="36"/>
                </a:cubicBezTo>
                <a:cubicBezTo>
                  <a:pt x="0" y="35"/>
                  <a:pt x="2" y="34"/>
                  <a:pt x="3" y="34"/>
                </a:cubicBezTo>
                <a:cubicBezTo>
                  <a:pt x="20" y="34"/>
                  <a:pt x="20" y="34"/>
                  <a:pt x="20" y="34"/>
                </a:cubicBezTo>
                <a:cubicBezTo>
                  <a:pt x="21" y="34"/>
                  <a:pt x="22" y="35"/>
                  <a:pt x="22" y="36"/>
                </a:cubicBezTo>
                <a:cubicBezTo>
                  <a:pt x="22" y="37"/>
                  <a:pt x="22" y="37"/>
                  <a:pt x="22" y="38"/>
                </a:cubicBezTo>
                <a:cubicBezTo>
                  <a:pt x="16" y="43"/>
                  <a:pt x="16" y="43"/>
                  <a:pt x="16" y="43"/>
                </a:cubicBezTo>
                <a:cubicBezTo>
                  <a:pt x="20" y="46"/>
                  <a:pt x="25" y="48"/>
                  <a:pt x="30" y="48"/>
                </a:cubicBezTo>
                <a:cubicBezTo>
                  <a:pt x="36" y="48"/>
                  <a:pt x="43" y="45"/>
                  <a:pt x="46" y="39"/>
                </a:cubicBezTo>
                <a:cubicBezTo>
                  <a:pt x="47" y="37"/>
                  <a:pt x="48" y="36"/>
                  <a:pt x="48" y="34"/>
                </a:cubicBezTo>
                <a:cubicBezTo>
                  <a:pt x="48" y="34"/>
                  <a:pt x="49" y="34"/>
                  <a:pt x="49" y="34"/>
                </a:cubicBezTo>
                <a:cubicBezTo>
                  <a:pt x="57" y="34"/>
                  <a:pt x="57" y="34"/>
                  <a:pt x="57" y="34"/>
                </a:cubicBezTo>
                <a:cubicBezTo>
                  <a:pt x="57" y="34"/>
                  <a:pt x="58" y="34"/>
                  <a:pt x="58" y="35"/>
                </a:cubicBezTo>
                <a:cubicBezTo>
                  <a:pt x="58" y="35"/>
                  <a:pt x="58" y="35"/>
                  <a:pt x="58" y="35"/>
                </a:cubicBezTo>
                <a:close/>
                <a:moveTo>
                  <a:pt x="59" y="21"/>
                </a:moveTo>
                <a:cubicBezTo>
                  <a:pt x="59" y="23"/>
                  <a:pt x="58" y="24"/>
                  <a:pt x="56" y="24"/>
                </a:cubicBezTo>
                <a:cubicBezTo>
                  <a:pt x="39" y="24"/>
                  <a:pt x="39" y="24"/>
                  <a:pt x="39" y="24"/>
                </a:cubicBezTo>
                <a:cubicBezTo>
                  <a:pt x="38" y="24"/>
                  <a:pt x="37" y="23"/>
                  <a:pt x="37" y="21"/>
                </a:cubicBezTo>
                <a:cubicBezTo>
                  <a:pt x="37" y="21"/>
                  <a:pt x="37" y="20"/>
                  <a:pt x="38" y="20"/>
                </a:cubicBezTo>
                <a:cubicBezTo>
                  <a:pt x="43" y="14"/>
                  <a:pt x="43" y="14"/>
                  <a:pt x="43" y="14"/>
                </a:cubicBezTo>
                <a:cubicBezTo>
                  <a:pt x="39" y="11"/>
                  <a:pt x="34" y="9"/>
                  <a:pt x="30" y="9"/>
                </a:cubicBezTo>
                <a:cubicBezTo>
                  <a:pt x="23" y="9"/>
                  <a:pt x="17" y="13"/>
                  <a:pt x="13" y="19"/>
                </a:cubicBezTo>
                <a:cubicBezTo>
                  <a:pt x="12" y="20"/>
                  <a:pt x="12" y="21"/>
                  <a:pt x="11" y="23"/>
                </a:cubicBezTo>
                <a:cubicBezTo>
                  <a:pt x="11" y="24"/>
                  <a:pt x="10" y="24"/>
                  <a:pt x="10" y="24"/>
                </a:cubicBezTo>
                <a:cubicBezTo>
                  <a:pt x="2" y="24"/>
                  <a:pt x="2" y="24"/>
                  <a:pt x="2" y="24"/>
                </a:cubicBezTo>
                <a:cubicBezTo>
                  <a:pt x="2" y="24"/>
                  <a:pt x="1" y="23"/>
                  <a:pt x="1" y="23"/>
                </a:cubicBezTo>
                <a:cubicBezTo>
                  <a:pt x="1" y="23"/>
                  <a:pt x="1" y="22"/>
                  <a:pt x="1" y="22"/>
                </a:cubicBezTo>
                <a:cubicBezTo>
                  <a:pt x="4" y="9"/>
                  <a:pt x="16" y="0"/>
                  <a:pt x="30" y="0"/>
                </a:cubicBezTo>
                <a:cubicBezTo>
                  <a:pt x="37" y="0"/>
                  <a:pt x="44" y="3"/>
                  <a:pt x="50" y="8"/>
                </a:cubicBezTo>
                <a:cubicBezTo>
                  <a:pt x="55" y="3"/>
                  <a:pt x="55" y="3"/>
                  <a:pt x="55" y="3"/>
                </a:cubicBezTo>
                <a:cubicBezTo>
                  <a:pt x="55" y="2"/>
                  <a:pt x="56" y="2"/>
                  <a:pt x="56" y="2"/>
                </a:cubicBezTo>
                <a:cubicBezTo>
                  <a:pt x="58" y="2"/>
                  <a:pt x="59" y="3"/>
                  <a:pt x="59" y="4"/>
                </a:cubicBezTo>
                <a:lnTo>
                  <a:pt x="59" y="21"/>
                </a:lnTo>
                <a:close/>
              </a:path>
            </a:pathLst>
          </a:custGeom>
          <a:solidFill>
            <a:schemeClr val="bg2">
              <a:lumMod val="50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15" name="Arc 14"/>
          <p:cNvSpPr/>
          <p:nvPr/>
        </p:nvSpPr>
        <p:spPr>
          <a:xfrm>
            <a:off x="4060825" y="1916113"/>
            <a:ext cx="1006475" cy="1006475"/>
          </a:xfrm>
          <a:prstGeom prst="arc">
            <a:avLst>
              <a:gd name="adj1" fmla="val 15550924"/>
              <a:gd name="adj2" fmla="val 2030403"/>
            </a:avLst>
          </a:prstGeom>
          <a:ln w="19050">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6" name="Arc 15"/>
          <p:cNvSpPr/>
          <p:nvPr/>
        </p:nvSpPr>
        <p:spPr>
          <a:xfrm rot="14338685">
            <a:off x="2195513" y="1789113"/>
            <a:ext cx="1006475" cy="1006475"/>
          </a:xfrm>
          <a:prstGeom prst="arc">
            <a:avLst>
              <a:gd name="adj1" fmla="val 16200000"/>
              <a:gd name="adj2" fmla="val 2185946"/>
            </a:avLst>
          </a:prstGeom>
          <a:ln w="19050">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7" name="Arc 16"/>
          <p:cNvSpPr/>
          <p:nvPr/>
        </p:nvSpPr>
        <p:spPr>
          <a:xfrm rot="7200000">
            <a:off x="2967038" y="3443288"/>
            <a:ext cx="1006475" cy="1006475"/>
          </a:xfrm>
          <a:prstGeom prst="arc">
            <a:avLst>
              <a:gd name="adj1" fmla="val 15966997"/>
              <a:gd name="adj2" fmla="val 2030403"/>
            </a:avLst>
          </a:prstGeom>
          <a:ln w="19050">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9" name="Rectangle 18"/>
          <p:cNvSpPr/>
          <p:nvPr/>
        </p:nvSpPr>
        <p:spPr>
          <a:xfrm>
            <a:off x="76200" y="1130300"/>
            <a:ext cx="1843088" cy="1116013"/>
          </a:xfrm>
          <a:prstGeom prst="rect">
            <a:avLst/>
          </a:prstGeom>
        </p:spPr>
        <p:txBody>
          <a:bodyPr>
            <a:spAutoFit/>
          </a:bodyPr>
          <a:lstStyle/>
          <a:p>
            <a:pPr eaLnBrk="1" fontAlgn="auto" hangingPunct="1">
              <a:spcBef>
                <a:spcPts val="0"/>
              </a:spcBef>
              <a:spcAft>
                <a:spcPts val="0"/>
              </a:spcAft>
              <a:defRPr/>
            </a:pPr>
            <a:r>
              <a:rPr lang="lt-LT" sz="1400" b="1" dirty="0">
                <a:solidFill>
                  <a:schemeClr val="tx2">
                    <a:lumMod val="75000"/>
                    <a:lumOff val="25000"/>
                  </a:schemeClr>
                </a:solidFill>
                <a:latin typeface="+mn-lt"/>
              </a:rPr>
              <a:t>    PAREIŠKĖJAI</a:t>
            </a:r>
            <a:endParaRPr lang="en-US" sz="1400" b="1" dirty="0">
              <a:solidFill>
                <a:schemeClr val="tx2">
                  <a:lumMod val="75000"/>
                  <a:lumOff val="25000"/>
                </a:schemeClr>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lt-LT" sz="1050" dirty="0"/>
              <a:t>MOKSLO IR STUDIJŲ INSTITUCIJOS IR UNIVERSITETŲ LIGONINĖS</a:t>
            </a:r>
            <a:endParaRPr lang="lt-LT" sz="1050" dirty="0">
              <a:solidFill>
                <a:schemeClr val="tx2">
                  <a:lumMod val="75000"/>
                  <a:lumOff val="25000"/>
                </a:schemeClr>
              </a:solidFill>
              <a:latin typeface="+mn-lt"/>
            </a:endParaRPr>
          </a:p>
          <a:p>
            <a:pPr eaLnBrk="1" fontAlgn="auto" hangingPunct="1">
              <a:spcBef>
                <a:spcPts val="0"/>
              </a:spcBef>
              <a:spcAft>
                <a:spcPts val="0"/>
              </a:spcAft>
              <a:defRPr/>
            </a:pPr>
            <a:r>
              <a:rPr lang="lt-LT" sz="1050" dirty="0">
                <a:solidFill>
                  <a:schemeClr val="tx2">
                    <a:lumMod val="75000"/>
                    <a:lumOff val="25000"/>
                  </a:schemeClr>
                </a:solidFill>
                <a:latin typeface="+mn-lt"/>
              </a:rPr>
              <a:t>    </a:t>
            </a:r>
          </a:p>
          <a:p>
            <a:pPr eaLnBrk="1" fontAlgn="auto" hangingPunct="1">
              <a:spcBef>
                <a:spcPts val="0"/>
              </a:spcBef>
              <a:spcAft>
                <a:spcPts val="0"/>
              </a:spcAft>
              <a:defRPr/>
            </a:pPr>
            <a:endParaRPr lang="lt-LT" sz="1050" dirty="0">
              <a:solidFill>
                <a:schemeClr val="tx2">
                  <a:lumMod val="75000"/>
                  <a:lumOff val="25000"/>
                </a:schemeClr>
              </a:solidFill>
              <a:latin typeface="+mn-lt"/>
            </a:endParaRPr>
          </a:p>
        </p:txBody>
      </p:sp>
      <p:cxnSp>
        <p:nvCxnSpPr>
          <p:cNvPr id="20" name="Straight Connector 19"/>
          <p:cNvCxnSpPr/>
          <p:nvPr/>
        </p:nvCxnSpPr>
        <p:spPr>
          <a:xfrm>
            <a:off x="2046288" y="1616075"/>
            <a:ext cx="614362" cy="7938"/>
          </a:xfrm>
          <a:prstGeom prst="line">
            <a:avLst/>
          </a:prstGeom>
          <a:ln w="19050" cap="rnd">
            <a:solidFill>
              <a:schemeClr val="tx2">
                <a:lumMod val="25000"/>
                <a:lumOff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100" y="2592388"/>
            <a:ext cx="1773238" cy="1762125"/>
          </a:xfrm>
          <a:prstGeom prst="rect">
            <a:avLst/>
          </a:prstGeom>
        </p:spPr>
        <p:txBody>
          <a:bodyPr>
            <a:spAutoFit/>
          </a:bodyPr>
          <a:lstStyle/>
          <a:p>
            <a:pPr eaLnBrk="1" fontAlgn="auto" hangingPunct="1">
              <a:spcBef>
                <a:spcPts val="0"/>
              </a:spcBef>
              <a:spcAft>
                <a:spcPts val="0"/>
              </a:spcAft>
              <a:defRPr/>
            </a:pPr>
            <a:r>
              <a:rPr lang="lt-LT" sz="1400" b="1" dirty="0">
                <a:solidFill>
                  <a:schemeClr val="tx2">
                    <a:lumMod val="75000"/>
                    <a:lumOff val="25000"/>
                  </a:schemeClr>
                </a:solidFill>
                <a:latin typeface="+mn-lt"/>
              </a:rPr>
              <a:t>    PARTNERIAI</a:t>
            </a:r>
            <a:endParaRPr lang="en-US" sz="1400" b="1" dirty="0">
              <a:solidFill>
                <a:schemeClr val="tx2">
                  <a:lumMod val="75000"/>
                  <a:lumOff val="25000"/>
                </a:schemeClr>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lt-LT" sz="1050" dirty="0">
                <a:solidFill>
                  <a:schemeClr val="tx2">
                    <a:lumMod val="75000"/>
                    <a:lumOff val="25000"/>
                  </a:schemeClr>
                </a:solidFill>
                <a:latin typeface="+mn-lt"/>
              </a:rPr>
              <a:t>VIEŠIEJI JURIDINIAI ASMENYS, VEIKIANTYS MOKSLO IR (AR) STUDIJŲ  SRITYJE </a:t>
            </a:r>
            <a:r>
              <a:rPr lang="lt-LT" sz="1050" dirty="0"/>
              <a:t>IR PRIVATIEJI JURIDINIAI ASMENYS</a:t>
            </a:r>
            <a:r>
              <a:rPr lang="lt-LT" sz="1050" dirty="0">
                <a:solidFill>
                  <a:schemeClr val="tx2">
                    <a:lumMod val="75000"/>
                    <a:lumOff val="25000"/>
                  </a:schemeClr>
                </a:solidFill>
                <a:latin typeface="+mn-lt"/>
              </a:rPr>
              <a:t>. </a:t>
            </a:r>
          </a:p>
          <a:p>
            <a:pPr marL="171450" indent="-171450" eaLnBrk="1" fontAlgn="auto" hangingPunct="1">
              <a:spcBef>
                <a:spcPts val="0"/>
              </a:spcBef>
              <a:spcAft>
                <a:spcPts val="0"/>
              </a:spcAft>
              <a:buFont typeface="Arial" panose="020B0604020202020204" pitchFamily="34" charset="0"/>
              <a:buChar char="•"/>
              <a:defRPr/>
            </a:pPr>
            <a:r>
              <a:rPr lang="lt-LT" sz="1050" dirty="0">
                <a:solidFill>
                  <a:schemeClr val="tx2">
                    <a:lumMod val="75000"/>
                    <a:lumOff val="25000"/>
                  </a:schemeClr>
                </a:solidFill>
                <a:latin typeface="+mn-lt"/>
              </a:rPr>
              <a:t>Partneriai veikiantys mokslo srityje, turi įrodyti tokią teisę (dokumentais).</a:t>
            </a:r>
          </a:p>
          <a:p>
            <a:pPr marL="171450" indent="-171450" eaLnBrk="1" fontAlgn="auto" hangingPunct="1">
              <a:spcBef>
                <a:spcPts val="0"/>
              </a:spcBef>
              <a:spcAft>
                <a:spcPts val="0"/>
              </a:spcAft>
              <a:buFont typeface="Arial" panose="020B0604020202020204" pitchFamily="34" charset="0"/>
              <a:buChar char="•"/>
              <a:defRPr/>
            </a:pPr>
            <a:endParaRPr lang="lt-LT" sz="1050" dirty="0">
              <a:solidFill>
                <a:schemeClr val="tx2">
                  <a:lumMod val="75000"/>
                  <a:lumOff val="25000"/>
                </a:schemeClr>
              </a:solidFill>
              <a:latin typeface="+mn-lt"/>
            </a:endParaRPr>
          </a:p>
        </p:txBody>
      </p:sp>
      <p:cxnSp>
        <p:nvCxnSpPr>
          <p:cNvPr id="22" name="Straight Connector 21"/>
          <p:cNvCxnSpPr/>
          <p:nvPr/>
        </p:nvCxnSpPr>
        <p:spPr>
          <a:xfrm>
            <a:off x="1838325" y="3333750"/>
            <a:ext cx="212725" cy="4763"/>
          </a:xfrm>
          <a:prstGeom prst="line">
            <a:avLst/>
          </a:prstGeom>
          <a:ln w="19050" cap="rnd">
            <a:solidFill>
              <a:schemeClr val="tx2">
                <a:lumMod val="25000"/>
                <a:lumOff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80025" y="1230313"/>
            <a:ext cx="3746500" cy="3270126"/>
          </a:xfrm>
          <a:prstGeom prst="rect">
            <a:avLst/>
          </a:prstGeom>
        </p:spPr>
        <p:txBody>
          <a:bodyPr>
            <a:spAutoFit/>
          </a:bodyPr>
          <a:lstStyle/>
          <a:p>
            <a:pPr eaLnBrk="1" fontAlgn="auto" hangingPunct="1">
              <a:spcBef>
                <a:spcPts val="0"/>
              </a:spcBef>
              <a:spcAft>
                <a:spcPts val="0"/>
              </a:spcAft>
              <a:defRPr/>
            </a:pPr>
            <a:r>
              <a:rPr lang="lt-LT" sz="1200" dirty="0" smtClean="0">
                <a:latin typeface="+mn-lt"/>
              </a:rPr>
              <a:t>Partnerystė </a:t>
            </a:r>
            <a:r>
              <a:rPr lang="lt-LT" sz="1200" dirty="0">
                <a:latin typeface="+mn-lt"/>
              </a:rPr>
              <a:t>projekte turi būti </a:t>
            </a:r>
            <a:r>
              <a:rPr lang="lt-LT" sz="1200" b="1" dirty="0">
                <a:latin typeface="+mn-lt"/>
              </a:rPr>
              <a:t>pagrįsta ir teikti naudą MSI ir </a:t>
            </a:r>
            <a:r>
              <a:rPr lang="lt-LT" sz="1200" b="1" dirty="0" smtClean="0">
                <a:latin typeface="+mn-lt"/>
              </a:rPr>
              <a:t>universitetų ligoninei</a:t>
            </a:r>
            <a:r>
              <a:rPr lang="en-US" sz="1200" dirty="0"/>
              <a:t> </a:t>
            </a:r>
            <a:r>
              <a:rPr lang="en-US" sz="1200" dirty="0" err="1" smtClean="0"/>
              <a:t>bei</a:t>
            </a:r>
            <a:r>
              <a:rPr lang="en-US" sz="1200" dirty="0" smtClean="0"/>
              <a:t> </a:t>
            </a:r>
            <a:r>
              <a:rPr lang="en-US" sz="1200" dirty="0" err="1" smtClean="0"/>
              <a:t>prisid</a:t>
            </a:r>
            <a:r>
              <a:rPr lang="lt-LT" sz="1200" dirty="0" err="1" smtClean="0"/>
              <a:t>ėti</a:t>
            </a:r>
            <a:r>
              <a:rPr lang="lt-LT" sz="1200" dirty="0" smtClean="0"/>
              <a:t> prie projekto tikslų įgyvendinimo.</a:t>
            </a:r>
            <a:endParaRPr lang="lt-LT" sz="1200" dirty="0">
              <a:latin typeface="+mn-lt"/>
            </a:endParaRPr>
          </a:p>
          <a:p>
            <a:pPr eaLnBrk="1" fontAlgn="auto" hangingPunct="1">
              <a:spcBef>
                <a:spcPts val="0"/>
              </a:spcBef>
              <a:spcAft>
                <a:spcPts val="0"/>
              </a:spcAft>
              <a:defRPr/>
            </a:pPr>
            <a:endParaRPr lang="lt-LT" sz="1200" dirty="0">
              <a:latin typeface="+mn-lt"/>
            </a:endParaRPr>
          </a:p>
          <a:p>
            <a:pPr eaLnBrk="1" fontAlgn="auto" hangingPunct="1">
              <a:spcBef>
                <a:spcPts val="0"/>
              </a:spcBef>
              <a:spcAft>
                <a:spcPts val="0"/>
              </a:spcAft>
              <a:defRPr/>
            </a:pPr>
            <a:r>
              <a:rPr lang="lt-LT" sz="1200" dirty="0">
                <a:latin typeface="+mn-lt"/>
              </a:rPr>
              <a:t>Paraiškoje turi būti atskleista </a:t>
            </a:r>
            <a:r>
              <a:rPr lang="lt-LT" sz="1200" b="1" dirty="0">
                <a:latin typeface="+mn-lt"/>
              </a:rPr>
              <a:t>partnerio pasirinkimo priežastis, poreikis ir jo indėlis į projektą</a:t>
            </a:r>
            <a:r>
              <a:rPr lang="lt-LT" sz="1200" dirty="0">
                <a:latin typeface="+mn-lt"/>
              </a:rPr>
              <a:t>:</a:t>
            </a:r>
          </a:p>
          <a:p>
            <a:pPr eaLnBrk="1" fontAlgn="auto" hangingPunct="1">
              <a:spcBef>
                <a:spcPts val="0"/>
              </a:spcBef>
              <a:spcAft>
                <a:spcPts val="0"/>
              </a:spcAft>
              <a:defRPr/>
            </a:pPr>
            <a:endParaRPr lang="lt-LT" sz="800" dirty="0">
              <a:latin typeface="+mn-lt"/>
            </a:endParaRPr>
          </a:p>
          <a:p>
            <a:pPr marL="174625" indent="-87313" algn="just" eaLnBrk="1" fontAlgn="auto" hangingPunct="1">
              <a:spcBef>
                <a:spcPts val="0"/>
              </a:spcBef>
              <a:spcAft>
                <a:spcPts val="0"/>
              </a:spcAft>
              <a:buFont typeface="Arial" panose="020B0604020202020204" pitchFamily="34" charset="0"/>
              <a:buChar char="•"/>
              <a:defRPr/>
            </a:pPr>
            <a:r>
              <a:rPr lang="lt-LT" sz="1200" b="1" dirty="0">
                <a:latin typeface="+mn-lt"/>
              </a:rPr>
              <a:t>kodėl</a:t>
            </a:r>
            <a:r>
              <a:rPr lang="lt-LT" sz="1200" dirty="0">
                <a:latin typeface="+mn-lt"/>
              </a:rPr>
              <a:t> projektas turi būti įgyvendinamas su partneriu?</a:t>
            </a:r>
          </a:p>
          <a:p>
            <a:pPr marL="174625" indent="-87313" algn="just" eaLnBrk="1" fontAlgn="auto" hangingPunct="1">
              <a:spcBef>
                <a:spcPts val="0"/>
              </a:spcBef>
              <a:spcAft>
                <a:spcPts val="0"/>
              </a:spcAft>
              <a:buFont typeface="Arial" panose="020B0604020202020204" pitchFamily="34" charset="0"/>
              <a:buChar char="•"/>
              <a:defRPr/>
            </a:pPr>
            <a:r>
              <a:rPr lang="lt-LT" sz="1200" dirty="0">
                <a:latin typeface="+mn-lt"/>
              </a:rPr>
              <a:t>kokia </a:t>
            </a:r>
            <a:r>
              <a:rPr lang="lt-LT" sz="1200" b="1" dirty="0">
                <a:latin typeface="+mn-lt"/>
              </a:rPr>
              <a:t>nauda</a:t>
            </a:r>
            <a:r>
              <a:rPr lang="lt-LT" sz="1200" dirty="0">
                <a:latin typeface="+mn-lt"/>
              </a:rPr>
              <a:t> iš partnerio įtraukimo į projektą?</a:t>
            </a:r>
          </a:p>
          <a:p>
            <a:pPr marL="174625" indent="-87313" algn="just" eaLnBrk="1" fontAlgn="auto" hangingPunct="1">
              <a:spcBef>
                <a:spcPts val="0"/>
              </a:spcBef>
              <a:spcAft>
                <a:spcPts val="0"/>
              </a:spcAft>
              <a:buFont typeface="Arial" panose="020B0604020202020204" pitchFamily="34" charset="0"/>
              <a:buChar char="•"/>
              <a:defRPr/>
            </a:pPr>
            <a:r>
              <a:rPr lang="lt-LT" sz="1200" dirty="0">
                <a:latin typeface="+mn-lt"/>
              </a:rPr>
              <a:t>ar partneris </a:t>
            </a:r>
            <a:r>
              <a:rPr lang="lt-LT" sz="1200" b="1" dirty="0">
                <a:latin typeface="+mn-lt"/>
              </a:rPr>
              <a:t>prisidės</a:t>
            </a:r>
            <a:r>
              <a:rPr lang="lt-LT" sz="1200" dirty="0">
                <a:latin typeface="+mn-lt"/>
              </a:rPr>
              <a:t> prie projekto tikslo įgyvendinimo ir kokiomis veiklomis?</a:t>
            </a:r>
          </a:p>
          <a:p>
            <a:pPr marL="174625" indent="-87313" algn="just" eaLnBrk="1" fontAlgn="auto" hangingPunct="1">
              <a:spcBef>
                <a:spcPts val="0"/>
              </a:spcBef>
              <a:spcAft>
                <a:spcPts val="0"/>
              </a:spcAft>
              <a:buFont typeface="Arial" panose="020B0604020202020204" pitchFamily="34" charset="0"/>
              <a:buChar char="•"/>
              <a:defRPr/>
            </a:pPr>
            <a:r>
              <a:rPr lang="lt-LT" sz="1200" dirty="0">
                <a:latin typeface="+mn-lt"/>
              </a:rPr>
              <a:t>ar partneris </a:t>
            </a:r>
            <a:r>
              <a:rPr lang="lt-LT" sz="1200" b="1" dirty="0">
                <a:latin typeface="+mn-lt"/>
              </a:rPr>
              <a:t>turi reikiamos patirties </a:t>
            </a:r>
            <a:r>
              <a:rPr lang="lt-LT" sz="1200" dirty="0">
                <a:latin typeface="+mn-lt"/>
              </a:rPr>
              <a:t>ir gebėjimų įgyvendinti nurodytas projekto veiklas?</a:t>
            </a:r>
          </a:p>
          <a:p>
            <a:pPr marL="174625" indent="-87313" algn="just" eaLnBrk="1" fontAlgn="auto" hangingPunct="1">
              <a:spcBef>
                <a:spcPts val="0"/>
              </a:spcBef>
              <a:spcAft>
                <a:spcPts val="0"/>
              </a:spcAft>
              <a:buFont typeface="Arial" panose="020B0604020202020204" pitchFamily="34" charset="0"/>
              <a:buChar char="•"/>
              <a:defRPr/>
            </a:pPr>
            <a:r>
              <a:rPr lang="lt-LT" sz="1200" dirty="0">
                <a:latin typeface="+mn-lt"/>
              </a:rPr>
              <a:t>ar projektas </a:t>
            </a:r>
            <a:r>
              <a:rPr lang="lt-LT" sz="1200" b="1" dirty="0">
                <a:latin typeface="+mn-lt"/>
              </a:rPr>
              <a:t>gali būti įgyvendintas </a:t>
            </a:r>
            <a:r>
              <a:rPr lang="lt-LT" sz="1200" dirty="0">
                <a:latin typeface="+mn-lt"/>
              </a:rPr>
              <a:t>be partnerio ta pačia apimtimi?</a:t>
            </a:r>
            <a:endParaRPr lang="en-GB" sz="1200" dirty="0">
              <a:latin typeface="+mn-lt"/>
            </a:endParaRPr>
          </a:p>
          <a:p>
            <a:pPr eaLnBrk="1" fontAlgn="auto" hangingPunct="1">
              <a:spcBef>
                <a:spcPts val="0"/>
              </a:spcBef>
              <a:spcAft>
                <a:spcPts val="0"/>
              </a:spcAft>
              <a:defRPr/>
            </a:pPr>
            <a:endParaRPr lang="lt-LT" sz="800" dirty="0">
              <a:latin typeface="+mn-lt"/>
            </a:endParaRPr>
          </a:p>
          <a:p>
            <a:pPr eaLnBrk="1" fontAlgn="auto" hangingPunct="1">
              <a:spcBef>
                <a:spcPts val="0"/>
              </a:spcBef>
              <a:spcAft>
                <a:spcPts val="0"/>
              </a:spcAft>
              <a:defRPr/>
            </a:pPr>
            <a:r>
              <a:rPr lang="lt-LT" sz="1200" dirty="0">
                <a:latin typeface="+mn-lt"/>
              </a:rPr>
              <a:t>Atsakomybė už projekto įgyvendinimą tenka </a:t>
            </a:r>
            <a:r>
              <a:rPr lang="lt-LT" sz="1200" b="1" dirty="0">
                <a:latin typeface="+mn-lt"/>
              </a:rPr>
              <a:t>PAREIŠKĖJUI</a:t>
            </a:r>
          </a:p>
          <a:p>
            <a:pPr eaLnBrk="1" fontAlgn="auto" hangingPunct="1">
              <a:spcBef>
                <a:spcPts val="0"/>
              </a:spcBef>
              <a:spcAft>
                <a:spcPts val="0"/>
              </a:spcAft>
              <a:defRPr/>
            </a:pPr>
            <a:endParaRPr lang="lt-LT" sz="1050" dirty="0">
              <a:solidFill>
                <a:schemeClr val="bg1">
                  <a:lumMod val="50000"/>
                </a:schemeClr>
              </a:solidFill>
              <a:latin typeface="+mn-lt"/>
            </a:endParaRPr>
          </a:p>
        </p:txBody>
      </p:sp>
      <p:cxnSp>
        <p:nvCxnSpPr>
          <p:cNvPr id="24" name="Straight Connector 23"/>
          <p:cNvCxnSpPr/>
          <p:nvPr/>
        </p:nvCxnSpPr>
        <p:spPr>
          <a:xfrm>
            <a:off x="4968875" y="3697288"/>
            <a:ext cx="304800" cy="0"/>
          </a:xfrm>
          <a:prstGeom prst="line">
            <a:avLst/>
          </a:prstGeom>
          <a:ln w="19050" cap="rnd">
            <a:solidFill>
              <a:schemeClr val="tx2">
                <a:lumMod val="25000"/>
                <a:lumOff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Freeform 184"/>
          <p:cNvSpPr>
            <a:spLocks noEditPoints="1"/>
          </p:cNvSpPr>
          <p:nvPr/>
        </p:nvSpPr>
        <p:spPr bwMode="auto">
          <a:xfrm>
            <a:off x="3355975" y="2022475"/>
            <a:ext cx="400050" cy="280988"/>
          </a:xfrm>
          <a:custGeom>
            <a:avLst/>
            <a:gdLst/>
            <a:ahLst/>
            <a:cxnLst>
              <a:cxn ang="0">
                <a:pos x="256" y="172"/>
              </a:cxn>
              <a:cxn ang="0">
                <a:pos x="256" y="172"/>
              </a:cxn>
              <a:cxn ang="0">
                <a:pos x="248" y="180"/>
              </a:cxn>
              <a:cxn ang="0">
                <a:pos x="188" y="180"/>
              </a:cxn>
              <a:cxn ang="0">
                <a:pos x="196" y="170"/>
              </a:cxn>
              <a:cxn ang="0">
                <a:pos x="196" y="170"/>
              </a:cxn>
              <a:cxn ang="0">
                <a:pos x="196" y="170"/>
              </a:cxn>
              <a:cxn ang="0">
                <a:pos x="170" y="121"/>
              </a:cxn>
              <a:cxn ang="0">
                <a:pos x="152" y="115"/>
              </a:cxn>
              <a:cxn ang="0">
                <a:pos x="152" y="100"/>
              </a:cxn>
              <a:cxn ang="0">
                <a:pos x="144" y="80"/>
              </a:cxn>
              <a:cxn ang="0">
                <a:pos x="139" y="72"/>
              </a:cxn>
              <a:cxn ang="0">
                <a:pos x="141" y="59"/>
              </a:cxn>
              <a:cxn ang="0">
                <a:pos x="140" y="42"/>
              </a:cxn>
              <a:cxn ang="0">
                <a:pos x="171" y="16"/>
              </a:cxn>
              <a:cxn ang="0">
                <a:pos x="202" y="42"/>
              </a:cxn>
              <a:cxn ang="0">
                <a:pos x="200" y="59"/>
              </a:cxn>
              <a:cxn ang="0">
                <a:pos x="203" y="72"/>
              </a:cxn>
              <a:cxn ang="0">
                <a:pos x="197" y="80"/>
              </a:cxn>
              <a:cxn ang="0">
                <a:pos x="189" y="100"/>
              </a:cxn>
              <a:cxn ang="0">
                <a:pos x="189" y="115"/>
              </a:cxn>
              <a:cxn ang="0">
                <a:pos x="210" y="124"/>
              </a:cxn>
              <a:cxn ang="0">
                <a:pos x="234" y="133"/>
              </a:cxn>
              <a:cxn ang="0">
                <a:pos x="256" y="172"/>
              </a:cxn>
              <a:cxn ang="0">
                <a:pos x="136" y="119"/>
              </a:cxn>
              <a:cxn ang="0">
                <a:pos x="163" y="128"/>
              </a:cxn>
              <a:cxn ang="0">
                <a:pos x="187" y="171"/>
              </a:cxn>
              <a:cxn ang="0">
                <a:pos x="187" y="171"/>
              </a:cxn>
              <a:cxn ang="0">
                <a:pos x="187" y="171"/>
              </a:cxn>
              <a:cxn ang="0">
                <a:pos x="178" y="180"/>
              </a:cxn>
              <a:cxn ang="0">
                <a:pos x="9" y="180"/>
              </a:cxn>
              <a:cxn ang="0">
                <a:pos x="0" y="171"/>
              </a:cxn>
              <a:cxn ang="0">
                <a:pos x="0" y="171"/>
              </a:cxn>
              <a:cxn ang="0">
                <a:pos x="0" y="171"/>
              </a:cxn>
              <a:cxn ang="0">
                <a:pos x="23" y="128"/>
              </a:cxn>
              <a:cxn ang="0">
                <a:pos x="50" y="119"/>
              </a:cxn>
              <a:cxn ang="0">
                <a:pos x="73" y="109"/>
              </a:cxn>
              <a:cxn ang="0">
                <a:pos x="73" y="92"/>
              </a:cxn>
              <a:cxn ang="0">
                <a:pos x="64" y="70"/>
              </a:cxn>
              <a:cxn ang="0">
                <a:pos x="58" y="62"/>
              </a:cxn>
              <a:cxn ang="0">
                <a:pos x="61" y="47"/>
              </a:cxn>
              <a:cxn ang="0">
                <a:pos x="60" y="28"/>
              </a:cxn>
              <a:cxn ang="0">
                <a:pos x="93" y="0"/>
              </a:cxn>
              <a:cxn ang="0">
                <a:pos x="127" y="28"/>
              </a:cxn>
              <a:cxn ang="0">
                <a:pos x="126" y="47"/>
              </a:cxn>
              <a:cxn ang="0">
                <a:pos x="128" y="62"/>
              </a:cxn>
              <a:cxn ang="0">
                <a:pos x="123" y="70"/>
              </a:cxn>
              <a:cxn ang="0">
                <a:pos x="114" y="92"/>
              </a:cxn>
              <a:cxn ang="0">
                <a:pos x="114" y="109"/>
              </a:cxn>
              <a:cxn ang="0">
                <a:pos x="136" y="119"/>
              </a:cxn>
            </a:cxnLst>
            <a:rect l="0" t="0" r="r" b="b"/>
            <a:pathLst>
              <a:path w="256" h="180">
                <a:moveTo>
                  <a:pt x="256" y="172"/>
                </a:moveTo>
                <a:cubicBezTo>
                  <a:pt x="256" y="172"/>
                  <a:pt x="256" y="172"/>
                  <a:pt x="256" y="172"/>
                </a:cubicBezTo>
                <a:cubicBezTo>
                  <a:pt x="256" y="176"/>
                  <a:pt x="252" y="180"/>
                  <a:pt x="248" y="180"/>
                </a:cubicBezTo>
                <a:cubicBezTo>
                  <a:pt x="188" y="180"/>
                  <a:pt x="188" y="180"/>
                  <a:pt x="188" y="180"/>
                </a:cubicBezTo>
                <a:cubicBezTo>
                  <a:pt x="193" y="179"/>
                  <a:pt x="196" y="175"/>
                  <a:pt x="196" y="170"/>
                </a:cubicBezTo>
                <a:cubicBezTo>
                  <a:pt x="196" y="170"/>
                  <a:pt x="196" y="170"/>
                  <a:pt x="196" y="170"/>
                </a:cubicBezTo>
                <a:cubicBezTo>
                  <a:pt x="196" y="170"/>
                  <a:pt x="196" y="170"/>
                  <a:pt x="196" y="170"/>
                </a:cubicBezTo>
                <a:cubicBezTo>
                  <a:pt x="196" y="170"/>
                  <a:pt x="196" y="134"/>
                  <a:pt x="170" y="121"/>
                </a:cubicBezTo>
                <a:cubicBezTo>
                  <a:pt x="158" y="116"/>
                  <a:pt x="158" y="117"/>
                  <a:pt x="152" y="115"/>
                </a:cubicBezTo>
                <a:cubicBezTo>
                  <a:pt x="152" y="100"/>
                  <a:pt x="152" y="100"/>
                  <a:pt x="152" y="100"/>
                </a:cubicBezTo>
                <a:cubicBezTo>
                  <a:pt x="152" y="100"/>
                  <a:pt x="146" y="95"/>
                  <a:pt x="144" y="80"/>
                </a:cubicBezTo>
                <a:cubicBezTo>
                  <a:pt x="140" y="81"/>
                  <a:pt x="139" y="76"/>
                  <a:pt x="139" y="72"/>
                </a:cubicBezTo>
                <a:cubicBezTo>
                  <a:pt x="139" y="69"/>
                  <a:pt x="137" y="58"/>
                  <a:pt x="141" y="59"/>
                </a:cubicBezTo>
                <a:cubicBezTo>
                  <a:pt x="140" y="52"/>
                  <a:pt x="140" y="45"/>
                  <a:pt x="140" y="42"/>
                </a:cubicBezTo>
                <a:cubicBezTo>
                  <a:pt x="141" y="30"/>
                  <a:pt x="153" y="17"/>
                  <a:pt x="171" y="16"/>
                </a:cubicBezTo>
                <a:cubicBezTo>
                  <a:pt x="192" y="17"/>
                  <a:pt x="200" y="30"/>
                  <a:pt x="202" y="42"/>
                </a:cubicBezTo>
                <a:cubicBezTo>
                  <a:pt x="202" y="45"/>
                  <a:pt x="201" y="52"/>
                  <a:pt x="200" y="59"/>
                </a:cubicBezTo>
                <a:cubicBezTo>
                  <a:pt x="205" y="58"/>
                  <a:pt x="203" y="69"/>
                  <a:pt x="203" y="72"/>
                </a:cubicBezTo>
                <a:cubicBezTo>
                  <a:pt x="202" y="76"/>
                  <a:pt x="201" y="81"/>
                  <a:pt x="197" y="80"/>
                </a:cubicBezTo>
                <a:cubicBezTo>
                  <a:pt x="195" y="95"/>
                  <a:pt x="189" y="100"/>
                  <a:pt x="189" y="100"/>
                </a:cubicBezTo>
                <a:cubicBezTo>
                  <a:pt x="189" y="115"/>
                  <a:pt x="189" y="115"/>
                  <a:pt x="189" y="115"/>
                </a:cubicBezTo>
                <a:cubicBezTo>
                  <a:pt x="189" y="115"/>
                  <a:pt x="193" y="117"/>
                  <a:pt x="210" y="124"/>
                </a:cubicBezTo>
                <a:cubicBezTo>
                  <a:pt x="226" y="131"/>
                  <a:pt x="221" y="126"/>
                  <a:pt x="234" y="133"/>
                </a:cubicBezTo>
                <a:cubicBezTo>
                  <a:pt x="256" y="143"/>
                  <a:pt x="256" y="172"/>
                  <a:pt x="256" y="172"/>
                </a:cubicBezTo>
                <a:close/>
                <a:moveTo>
                  <a:pt x="136" y="119"/>
                </a:moveTo>
                <a:cubicBezTo>
                  <a:pt x="154" y="126"/>
                  <a:pt x="149" y="121"/>
                  <a:pt x="163" y="128"/>
                </a:cubicBezTo>
                <a:cubicBezTo>
                  <a:pt x="187" y="139"/>
                  <a:pt x="187" y="171"/>
                  <a:pt x="187" y="171"/>
                </a:cubicBezTo>
                <a:cubicBezTo>
                  <a:pt x="187" y="171"/>
                  <a:pt x="187" y="171"/>
                  <a:pt x="187" y="171"/>
                </a:cubicBezTo>
                <a:cubicBezTo>
                  <a:pt x="187" y="171"/>
                  <a:pt x="187" y="171"/>
                  <a:pt x="187" y="171"/>
                </a:cubicBezTo>
                <a:cubicBezTo>
                  <a:pt x="187" y="176"/>
                  <a:pt x="183" y="180"/>
                  <a:pt x="178" y="180"/>
                </a:cubicBezTo>
                <a:cubicBezTo>
                  <a:pt x="9" y="180"/>
                  <a:pt x="9" y="180"/>
                  <a:pt x="9" y="180"/>
                </a:cubicBezTo>
                <a:cubicBezTo>
                  <a:pt x="4" y="180"/>
                  <a:pt x="0" y="176"/>
                  <a:pt x="0" y="171"/>
                </a:cubicBezTo>
                <a:cubicBezTo>
                  <a:pt x="0" y="171"/>
                  <a:pt x="0" y="171"/>
                  <a:pt x="0" y="171"/>
                </a:cubicBezTo>
                <a:cubicBezTo>
                  <a:pt x="0" y="171"/>
                  <a:pt x="0" y="171"/>
                  <a:pt x="0" y="171"/>
                </a:cubicBezTo>
                <a:cubicBezTo>
                  <a:pt x="0" y="171"/>
                  <a:pt x="0" y="139"/>
                  <a:pt x="23" y="128"/>
                </a:cubicBezTo>
                <a:cubicBezTo>
                  <a:pt x="38" y="121"/>
                  <a:pt x="32" y="127"/>
                  <a:pt x="50" y="119"/>
                </a:cubicBezTo>
                <a:cubicBezTo>
                  <a:pt x="69" y="112"/>
                  <a:pt x="73" y="109"/>
                  <a:pt x="73" y="109"/>
                </a:cubicBezTo>
                <a:cubicBezTo>
                  <a:pt x="73" y="92"/>
                  <a:pt x="73" y="92"/>
                  <a:pt x="73" y="92"/>
                </a:cubicBezTo>
                <a:cubicBezTo>
                  <a:pt x="73" y="92"/>
                  <a:pt x="66" y="87"/>
                  <a:pt x="64" y="70"/>
                </a:cubicBezTo>
                <a:cubicBezTo>
                  <a:pt x="60" y="72"/>
                  <a:pt x="58" y="65"/>
                  <a:pt x="58" y="62"/>
                </a:cubicBezTo>
                <a:cubicBezTo>
                  <a:pt x="58" y="58"/>
                  <a:pt x="56" y="46"/>
                  <a:pt x="61" y="47"/>
                </a:cubicBezTo>
                <a:cubicBezTo>
                  <a:pt x="60" y="39"/>
                  <a:pt x="59" y="32"/>
                  <a:pt x="60" y="28"/>
                </a:cubicBezTo>
                <a:cubicBezTo>
                  <a:pt x="61" y="15"/>
                  <a:pt x="74" y="1"/>
                  <a:pt x="93" y="0"/>
                </a:cubicBezTo>
                <a:cubicBezTo>
                  <a:pt x="117" y="1"/>
                  <a:pt x="126" y="15"/>
                  <a:pt x="127" y="28"/>
                </a:cubicBezTo>
                <a:cubicBezTo>
                  <a:pt x="128" y="32"/>
                  <a:pt x="127" y="39"/>
                  <a:pt x="126" y="47"/>
                </a:cubicBezTo>
                <a:cubicBezTo>
                  <a:pt x="131" y="46"/>
                  <a:pt x="129" y="58"/>
                  <a:pt x="128" y="62"/>
                </a:cubicBezTo>
                <a:cubicBezTo>
                  <a:pt x="128" y="65"/>
                  <a:pt x="127" y="72"/>
                  <a:pt x="123" y="70"/>
                </a:cubicBezTo>
                <a:cubicBezTo>
                  <a:pt x="120" y="87"/>
                  <a:pt x="114" y="92"/>
                  <a:pt x="114" y="92"/>
                </a:cubicBezTo>
                <a:cubicBezTo>
                  <a:pt x="114" y="109"/>
                  <a:pt x="114" y="109"/>
                  <a:pt x="114" y="109"/>
                </a:cubicBezTo>
                <a:cubicBezTo>
                  <a:pt x="114" y="109"/>
                  <a:pt x="118" y="111"/>
                  <a:pt x="136" y="119"/>
                </a:cubicBezTo>
              </a:path>
            </a:pathLst>
          </a:custGeom>
          <a:solidFill>
            <a:schemeClr val="tx1">
              <a:lumMod val="65000"/>
              <a:lumOff val="35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30" name="Freeform 184"/>
          <p:cNvSpPr>
            <a:spLocks noEditPoints="1"/>
          </p:cNvSpPr>
          <p:nvPr/>
        </p:nvSpPr>
        <p:spPr bwMode="auto">
          <a:xfrm>
            <a:off x="2703513" y="3192463"/>
            <a:ext cx="400050" cy="280987"/>
          </a:xfrm>
          <a:custGeom>
            <a:avLst/>
            <a:gdLst/>
            <a:ahLst/>
            <a:cxnLst>
              <a:cxn ang="0">
                <a:pos x="256" y="172"/>
              </a:cxn>
              <a:cxn ang="0">
                <a:pos x="256" y="172"/>
              </a:cxn>
              <a:cxn ang="0">
                <a:pos x="248" y="180"/>
              </a:cxn>
              <a:cxn ang="0">
                <a:pos x="188" y="180"/>
              </a:cxn>
              <a:cxn ang="0">
                <a:pos x="196" y="170"/>
              </a:cxn>
              <a:cxn ang="0">
                <a:pos x="196" y="170"/>
              </a:cxn>
              <a:cxn ang="0">
                <a:pos x="196" y="170"/>
              </a:cxn>
              <a:cxn ang="0">
                <a:pos x="170" y="121"/>
              </a:cxn>
              <a:cxn ang="0">
                <a:pos x="152" y="115"/>
              </a:cxn>
              <a:cxn ang="0">
                <a:pos x="152" y="100"/>
              </a:cxn>
              <a:cxn ang="0">
                <a:pos x="144" y="80"/>
              </a:cxn>
              <a:cxn ang="0">
                <a:pos x="139" y="72"/>
              </a:cxn>
              <a:cxn ang="0">
                <a:pos x="141" y="59"/>
              </a:cxn>
              <a:cxn ang="0">
                <a:pos x="140" y="42"/>
              </a:cxn>
              <a:cxn ang="0">
                <a:pos x="171" y="16"/>
              </a:cxn>
              <a:cxn ang="0">
                <a:pos x="202" y="42"/>
              </a:cxn>
              <a:cxn ang="0">
                <a:pos x="200" y="59"/>
              </a:cxn>
              <a:cxn ang="0">
                <a:pos x="203" y="72"/>
              </a:cxn>
              <a:cxn ang="0">
                <a:pos x="197" y="80"/>
              </a:cxn>
              <a:cxn ang="0">
                <a:pos x="189" y="100"/>
              </a:cxn>
              <a:cxn ang="0">
                <a:pos x="189" y="115"/>
              </a:cxn>
              <a:cxn ang="0">
                <a:pos x="210" y="124"/>
              </a:cxn>
              <a:cxn ang="0">
                <a:pos x="234" y="133"/>
              </a:cxn>
              <a:cxn ang="0">
                <a:pos x="256" y="172"/>
              </a:cxn>
              <a:cxn ang="0">
                <a:pos x="136" y="119"/>
              </a:cxn>
              <a:cxn ang="0">
                <a:pos x="163" y="128"/>
              </a:cxn>
              <a:cxn ang="0">
                <a:pos x="187" y="171"/>
              </a:cxn>
              <a:cxn ang="0">
                <a:pos x="187" y="171"/>
              </a:cxn>
              <a:cxn ang="0">
                <a:pos x="187" y="171"/>
              </a:cxn>
              <a:cxn ang="0">
                <a:pos x="178" y="180"/>
              </a:cxn>
              <a:cxn ang="0">
                <a:pos x="9" y="180"/>
              </a:cxn>
              <a:cxn ang="0">
                <a:pos x="0" y="171"/>
              </a:cxn>
              <a:cxn ang="0">
                <a:pos x="0" y="171"/>
              </a:cxn>
              <a:cxn ang="0">
                <a:pos x="0" y="171"/>
              </a:cxn>
              <a:cxn ang="0">
                <a:pos x="23" y="128"/>
              </a:cxn>
              <a:cxn ang="0">
                <a:pos x="50" y="119"/>
              </a:cxn>
              <a:cxn ang="0">
                <a:pos x="73" y="109"/>
              </a:cxn>
              <a:cxn ang="0">
                <a:pos x="73" y="92"/>
              </a:cxn>
              <a:cxn ang="0">
                <a:pos x="64" y="70"/>
              </a:cxn>
              <a:cxn ang="0">
                <a:pos x="58" y="62"/>
              </a:cxn>
              <a:cxn ang="0">
                <a:pos x="61" y="47"/>
              </a:cxn>
              <a:cxn ang="0">
                <a:pos x="60" y="28"/>
              </a:cxn>
              <a:cxn ang="0">
                <a:pos x="93" y="0"/>
              </a:cxn>
              <a:cxn ang="0">
                <a:pos x="127" y="28"/>
              </a:cxn>
              <a:cxn ang="0">
                <a:pos x="126" y="47"/>
              </a:cxn>
              <a:cxn ang="0">
                <a:pos x="128" y="62"/>
              </a:cxn>
              <a:cxn ang="0">
                <a:pos x="123" y="70"/>
              </a:cxn>
              <a:cxn ang="0">
                <a:pos x="114" y="92"/>
              </a:cxn>
              <a:cxn ang="0">
                <a:pos x="114" y="109"/>
              </a:cxn>
              <a:cxn ang="0">
                <a:pos x="136" y="119"/>
              </a:cxn>
            </a:cxnLst>
            <a:rect l="0" t="0" r="r" b="b"/>
            <a:pathLst>
              <a:path w="256" h="180">
                <a:moveTo>
                  <a:pt x="256" y="172"/>
                </a:moveTo>
                <a:cubicBezTo>
                  <a:pt x="256" y="172"/>
                  <a:pt x="256" y="172"/>
                  <a:pt x="256" y="172"/>
                </a:cubicBezTo>
                <a:cubicBezTo>
                  <a:pt x="256" y="176"/>
                  <a:pt x="252" y="180"/>
                  <a:pt x="248" y="180"/>
                </a:cubicBezTo>
                <a:cubicBezTo>
                  <a:pt x="188" y="180"/>
                  <a:pt x="188" y="180"/>
                  <a:pt x="188" y="180"/>
                </a:cubicBezTo>
                <a:cubicBezTo>
                  <a:pt x="193" y="179"/>
                  <a:pt x="196" y="175"/>
                  <a:pt x="196" y="170"/>
                </a:cubicBezTo>
                <a:cubicBezTo>
                  <a:pt x="196" y="170"/>
                  <a:pt x="196" y="170"/>
                  <a:pt x="196" y="170"/>
                </a:cubicBezTo>
                <a:cubicBezTo>
                  <a:pt x="196" y="170"/>
                  <a:pt x="196" y="170"/>
                  <a:pt x="196" y="170"/>
                </a:cubicBezTo>
                <a:cubicBezTo>
                  <a:pt x="196" y="170"/>
                  <a:pt x="196" y="134"/>
                  <a:pt x="170" y="121"/>
                </a:cubicBezTo>
                <a:cubicBezTo>
                  <a:pt x="158" y="116"/>
                  <a:pt x="158" y="117"/>
                  <a:pt x="152" y="115"/>
                </a:cubicBezTo>
                <a:cubicBezTo>
                  <a:pt x="152" y="100"/>
                  <a:pt x="152" y="100"/>
                  <a:pt x="152" y="100"/>
                </a:cubicBezTo>
                <a:cubicBezTo>
                  <a:pt x="152" y="100"/>
                  <a:pt x="146" y="95"/>
                  <a:pt x="144" y="80"/>
                </a:cubicBezTo>
                <a:cubicBezTo>
                  <a:pt x="140" y="81"/>
                  <a:pt x="139" y="76"/>
                  <a:pt x="139" y="72"/>
                </a:cubicBezTo>
                <a:cubicBezTo>
                  <a:pt x="139" y="69"/>
                  <a:pt x="137" y="58"/>
                  <a:pt x="141" y="59"/>
                </a:cubicBezTo>
                <a:cubicBezTo>
                  <a:pt x="140" y="52"/>
                  <a:pt x="140" y="45"/>
                  <a:pt x="140" y="42"/>
                </a:cubicBezTo>
                <a:cubicBezTo>
                  <a:pt x="141" y="30"/>
                  <a:pt x="153" y="17"/>
                  <a:pt x="171" y="16"/>
                </a:cubicBezTo>
                <a:cubicBezTo>
                  <a:pt x="192" y="17"/>
                  <a:pt x="200" y="30"/>
                  <a:pt x="202" y="42"/>
                </a:cubicBezTo>
                <a:cubicBezTo>
                  <a:pt x="202" y="45"/>
                  <a:pt x="201" y="52"/>
                  <a:pt x="200" y="59"/>
                </a:cubicBezTo>
                <a:cubicBezTo>
                  <a:pt x="205" y="58"/>
                  <a:pt x="203" y="69"/>
                  <a:pt x="203" y="72"/>
                </a:cubicBezTo>
                <a:cubicBezTo>
                  <a:pt x="202" y="76"/>
                  <a:pt x="201" y="81"/>
                  <a:pt x="197" y="80"/>
                </a:cubicBezTo>
                <a:cubicBezTo>
                  <a:pt x="195" y="95"/>
                  <a:pt x="189" y="100"/>
                  <a:pt x="189" y="100"/>
                </a:cubicBezTo>
                <a:cubicBezTo>
                  <a:pt x="189" y="115"/>
                  <a:pt x="189" y="115"/>
                  <a:pt x="189" y="115"/>
                </a:cubicBezTo>
                <a:cubicBezTo>
                  <a:pt x="189" y="115"/>
                  <a:pt x="193" y="117"/>
                  <a:pt x="210" y="124"/>
                </a:cubicBezTo>
                <a:cubicBezTo>
                  <a:pt x="226" y="131"/>
                  <a:pt x="221" y="126"/>
                  <a:pt x="234" y="133"/>
                </a:cubicBezTo>
                <a:cubicBezTo>
                  <a:pt x="256" y="143"/>
                  <a:pt x="256" y="172"/>
                  <a:pt x="256" y="172"/>
                </a:cubicBezTo>
                <a:close/>
                <a:moveTo>
                  <a:pt x="136" y="119"/>
                </a:moveTo>
                <a:cubicBezTo>
                  <a:pt x="154" y="126"/>
                  <a:pt x="149" y="121"/>
                  <a:pt x="163" y="128"/>
                </a:cubicBezTo>
                <a:cubicBezTo>
                  <a:pt x="187" y="139"/>
                  <a:pt x="187" y="171"/>
                  <a:pt x="187" y="171"/>
                </a:cubicBezTo>
                <a:cubicBezTo>
                  <a:pt x="187" y="171"/>
                  <a:pt x="187" y="171"/>
                  <a:pt x="187" y="171"/>
                </a:cubicBezTo>
                <a:cubicBezTo>
                  <a:pt x="187" y="171"/>
                  <a:pt x="187" y="171"/>
                  <a:pt x="187" y="171"/>
                </a:cubicBezTo>
                <a:cubicBezTo>
                  <a:pt x="187" y="176"/>
                  <a:pt x="183" y="180"/>
                  <a:pt x="178" y="180"/>
                </a:cubicBezTo>
                <a:cubicBezTo>
                  <a:pt x="9" y="180"/>
                  <a:pt x="9" y="180"/>
                  <a:pt x="9" y="180"/>
                </a:cubicBezTo>
                <a:cubicBezTo>
                  <a:pt x="4" y="180"/>
                  <a:pt x="0" y="176"/>
                  <a:pt x="0" y="171"/>
                </a:cubicBezTo>
                <a:cubicBezTo>
                  <a:pt x="0" y="171"/>
                  <a:pt x="0" y="171"/>
                  <a:pt x="0" y="171"/>
                </a:cubicBezTo>
                <a:cubicBezTo>
                  <a:pt x="0" y="171"/>
                  <a:pt x="0" y="171"/>
                  <a:pt x="0" y="171"/>
                </a:cubicBezTo>
                <a:cubicBezTo>
                  <a:pt x="0" y="171"/>
                  <a:pt x="0" y="139"/>
                  <a:pt x="23" y="128"/>
                </a:cubicBezTo>
                <a:cubicBezTo>
                  <a:pt x="38" y="121"/>
                  <a:pt x="32" y="127"/>
                  <a:pt x="50" y="119"/>
                </a:cubicBezTo>
                <a:cubicBezTo>
                  <a:pt x="69" y="112"/>
                  <a:pt x="73" y="109"/>
                  <a:pt x="73" y="109"/>
                </a:cubicBezTo>
                <a:cubicBezTo>
                  <a:pt x="73" y="92"/>
                  <a:pt x="73" y="92"/>
                  <a:pt x="73" y="92"/>
                </a:cubicBezTo>
                <a:cubicBezTo>
                  <a:pt x="73" y="92"/>
                  <a:pt x="66" y="87"/>
                  <a:pt x="64" y="70"/>
                </a:cubicBezTo>
                <a:cubicBezTo>
                  <a:pt x="60" y="72"/>
                  <a:pt x="58" y="65"/>
                  <a:pt x="58" y="62"/>
                </a:cubicBezTo>
                <a:cubicBezTo>
                  <a:pt x="58" y="58"/>
                  <a:pt x="56" y="46"/>
                  <a:pt x="61" y="47"/>
                </a:cubicBezTo>
                <a:cubicBezTo>
                  <a:pt x="60" y="39"/>
                  <a:pt x="59" y="32"/>
                  <a:pt x="60" y="28"/>
                </a:cubicBezTo>
                <a:cubicBezTo>
                  <a:pt x="61" y="15"/>
                  <a:pt x="74" y="1"/>
                  <a:pt x="93" y="0"/>
                </a:cubicBezTo>
                <a:cubicBezTo>
                  <a:pt x="117" y="1"/>
                  <a:pt x="126" y="15"/>
                  <a:pt x="127" y="28"/>
                </a:cubicBezTo>
                <a:cubicBezTo>
                  <a:pt x="128" y="32"/>
                  <a:pt x="127" y="39"/>
                  <a:pt x="126" y="47"/>
                </a:cubicBezTo>
                <a:cubicBezTo>
                  <a:pt x="131" y="46"/>
                  <a:pt x="129" y="58"/>
                  <a:pt x="128" y="62"/>
                </a:cubicBezTo>
                <a:cubicBezTo>
                  <a:pt x="128" y="65"/>
                  <a:pt x="127" y="72"/>
                  <a:pt x="123" y="70"/>
                </a:cubicBezTo>
                <a:cubicBezTo>
                  <a:pt x="120" y="87"/>
                  <a:pt x="114" y="92"/>
                  <a:pt x="114" y="92"/>
                </a:cubicBezTo>
                <a:cubicBezTo>
                  <a:pt x="114" y="109"/>
                  <a:pt x="114" y="109"/>
                  <a:pt x="114" y="109"/>
                </a:cubicBezTo>
                <a:cubicBezTo>
                  <a:pt x="114" y="109"/>
                  <a:pt x="118" y="111"/>
                  <a:pt x="136" y="119"/>
                </a:cubicBezTo>
              </a:path>
            </a:pathLst>
          </a:custGeom>
          <a:solidFill>
            <a:schemeClr val="tx1">
              <a:lumMod val="65000"/>
              <a:lumOff val="35000"/>
            </a:schemeClr>
          </a:solidFill>
          <a:ln w="9525">
            <a:noFill/>
            <a:round/>
            <a:headEnd/>
            <a:tailEnd/>
          </a:ln>
        </p:spPr>
        <p:txBody>
          <a:bodyPr/>
          <a:lstStyle/>
          <a:p>
            <a:pPr eaLnBrk="1" fontAlgn="auto" hangingPunct="1">
              <a:spcBef>
                <a:spcPts val="0"/>
              </a:spcBef>
              <a:spcAft>
                <a:spcPts val="0"/>
              </a:spcAft>
              <a:defRPr/>
            </a:pPr>
            <a:endParaRPr lang="en-US">
              <a:latin typeface="+mn-lt"/>
            </a:endParaRPr>
          </a:p>
        </p:txBody>
      </p:sp>
      <p:grpSp>
        <p:nvGrpSpPr>
          <p:cNvPr id="31" name="Group 30"/>
          <p:cNvGrpSpPr/>
          <p:nvPr/>
        </p:nvGrpSpPr>
        <p:grpSpPr>
          <a:xfrm>
            <a:off x="3945451" y="2994143"/>
            <a:ext cx="580064" cy="640517"/>
            <a:chOff x="4425950" y="3640138"/>
            <a:chExt cx="593725" cy="655637"/>
          </a:xfrm>
          <a:solidFill>
            <a:schemeClr val="tx1">
              <a:lumMod val="65000"/>
              <a:lumOff val="35000"/>
            </a:schemeClr>
          </a:solidFill>
        </p:grpSpPr>
        <p:sp>
          <p:nvSpPr>
            <p:cNvPr id="32" name="Freeform 23"/>
            <p:cNvSpPr>
              <a:spLocks noEditPoints="1"/>
            </p:cNvSpPr>
            <p:nvPr/>
          </p:nvSpPr>
          <p:spPr bwMode="auto">
            <a:xfrm>
              <a:off x="4495800" y="3640138"/>
              <a:ext cx="141288" cy="141287"/>
            </a:xfrm>
            <a:custGeom>
              <a:avLst/>
              <a:gdLst/>
              <a:ahLst/>
              <a:cxnLst>
                <a:cxn ang="0">
                  <a:pos x="85" y="42"/>
                </a:cxn>
                <a:cxn ang="0">
                  <a:pos x="43" y="85"/>
                </a:cxn>
                <a:cxn ang="0">
                  <a:pos x="0" y="42"/>
                </a:cxn>
                <a:cxn ang="0">
                  <a:pos x="43" y="0"/>
                </a:cxn>
                <a:cxn ang="0">
                  <a:pos x="85" y="42"/>
                </a:cxn>
                <a:cxn ang="0">
                  <a:pos x="85" y="42"/>
                </a:cxn>
                <a:cxn ang="0">
                  <a:pos x="85" y="42"/>
                </a:cxn>
              </a:cxnLst>
              <a:rect l="0" t="0" r="r" b="b"/>
              <a:pathLst>
                <a:path w="85" h="85">
                  <a:moveTo>
                    <a:pt x="85" y="42"/>
                  </a:moveTo>
                  <a:cubicBezTo>
                    <a:pt x="85" y="66"/>
                    <a:pt x="66" y="85"/>
                    <a:pt x="43" y="85"/>
                  </a:cubicBezTo>
                  <a:cubicBezTo>
                    <a:pt x="19" y="85"/>
                    <a:pt x="0" y="66"/>
                    <a:pt x="0" y="42"/>
                  </a:cubicBezTo>
                  <a:cubicBezTo>
                    <a:pt x="0" y="19"/>
                    <a:pt x="19" y="0"/>
                    <a:pt x="43" y="0"/>
                  </a:cubicBezTo>
                  <a:cubicBezTo>
                    <a:pt x="66" y="0"/>
                    <a:pt x="85" y="19"/>
                    <a:pt x="85" y="42"/>
                  </a:cubicBezTo>
                  <a:close/>
                  <a:moveTo>
                    <a:pt x="85" y="42"/>
                  </a:moveTo>
                  <a:cubicBezTo>
                    <a:pt x="85" y="42"/>
                    <a:pt x="85" y="42"/>
                    <a:pt x="85" y="42"/>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33" name="Freeform 24"/>
            <p:cNvSpPr>
              <a:spLocks noEditPoints="1"/>
            </p:cNvSpPr>
            <p:nvPr/>
          </p:nvSpPr>
          <p:spPr bwMode="auto">
            <a:xfrm>
              <a:off x="4727575" y="3640138"/>
              <a:ext cx="141288" cy="141287"/>
            </a:xfrm>
            <a:custGeom>
              <a:avLst/>
              <a:gdLst/>
              <a:ahLst/>
              <a:cxnLst>
                <a:cxn ang="0">
                  <a:pos x="85" y="42"/>
                </a:cxn>
                <a:cxn ang="0">
                  <a:pos x="43" y="85"/>
                </a:cxn>
                <a:cxn ang="0">
                  <a:pos x="0" y="42"/>
                </a:cxn>
                <a:cxn ang="0">
                  <a:pos x="43" y="0"/>
                </a:cxn>
                <a:cxn ang="0">
                  <a:pos x="85" y="42"/>
                </a:cxn>
                <a:cxn ang="0">
                  <a:pos x="85" y="42"/>
                </a:cxn>
                <a:cxn ang="0">
                  <a:pos x="85" y="42"/>
                </a:cxn>
              </a:cxnLst>
              <a:rect l="0" t="0" r="r" b="b"/>
              <a:pathLst>
                <a:path w="85" h="85">
                  <a:moveTo>
                    <a:pt x="85" y="42"/>
                  </a:moveTo>
                  <a:cubicBezTo>
                    <a:pt x="85" y="66"/>
                    <a:pt x="66" y="85"/>
                    <a:pt x="43" y="85"/>
                  </a:cubicBezTo>
                  <a:cubicBezTo>
                    <a:pt x="19" y="85"/>
                    <a:pt x="0" y="66"/>
                    <a:pt x="0" y="42"/>
                  </a:cubicBezTo>
                  <a:cubicBezTo>
                    <a:pt x="0" y="19"/>
                    <a:pt x="19" y="0"/>
                    <a:pt x="43" y="0"/>
                  </a:cubicBezTo>
                  <a:cubicBezTo>
                    <a:pt x="66" y="0"/>
                    <a:pt x="85" y="19"/>
                    <a:pt x="85" y="42"/>
                  </a:cubicBezTo>
                  <a:close/>
                  <a:moveTo>
                    <a:pt x="85" y="42"/>
                  </a:moveTo>
                  <a:cubicBezTo>
                    <a:pt x="85" y="42"/>
                    <a:pt x="85" y="42"/>
                    <a:pt x="85" y="42"/>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34" name="Freeform 25"/>
            <p:cNvSpPr>
              <a:spLocks noEditPoints="1"/>
            </p:cNvSpPr>
            <p:nvPr/>
          </p:nvSpPr>
          <p:spPr bwMode="auto">
            <a:xfrm>
              <a:off x="4843463" y="4206875"/>
              <a:ext cx="73025" cy="88900"/>
            </a:xfrm>
            <a:custGeom>
              <a:avLst/>
              <a:gdLst/>
              <a:ahLst/>
              <a:cxnLst>
                <a:cxn ang="0">
                  <a:pos x="0" y="0"/>
                </a:cxn>
                <a:cxn ang="0">
                  <a:pos x="0" y="30"/>
                </a:cxn>
                <a:cxn ang="0">
                  <a:pos x="22" y="53"/>
                </a:cxn>
                <a:cxn ang="0">
                  <a:pos x="22" y="53"/>
                </a:cxn>
                <a:cxn ang="0">
                  <a:pos x="44" y="30"/>
                </a:cxn>
                <a:cxn ang="0">
                  <a:pos x="44" y="0"/>
                </a:cxn>
                <a:cxn ang="0">
                  <a:pos x="0" y="0"/>
                </a:cxn>
                <a:cxn ang="0">
                  <a:pos x="0" y="0"/>
                </a:cxn>
                <a:cxn ang="0">
                  <a:pos x="0" y="0"/>
                </a:cxn>
              </a:cxnLst>
              <a:rect l="0" t="0" r="r" b="b"/>
              <a:pathLst>
                <a:path w="44" h="53">
                  <a:moveTo>
                    <a:pt x="0" y="0"/>
                  </a:moveTo>
                  <a:cubicBezTo>
                    <a:pt x="0" y="30"/>
                    <a:pt x="0" y="30"/>
                    <a:pt x="0" y="30"/>
                  </a:cubicBezTo>
                  <a:cubicBezTo>
                    <a:pt x="0" y="43"/>
                    <a:pt x="10" y="53"/>
                    <a:pt x="22" y="53"/>
                  </a:cubicBezTo>
                  <a:cubicBezTo>
                    <a:pt x="22" y="53"/>
                    <a:pt x="22" y="53"/>
                    <a:pt x="22" y="53"/>
                  </a:cubicBezTo>
                  <a:cubicBezTo>
                    <a:pt x="34" y="53"/>
                    <a:pt x="44" y="43"/>
                    <a:pt x="44" y="30"/>
                  </a:cubicBezTo>
                  <a:cubicBezTo>
                    <a:pt x="44" y="0"/>
                    <a:pt x="44" y="0"/>
                    <a:pt x="44" y="0"/>
                  </a:cubicBezTo>
                  <a:lnTo>
                    <a:pt x="0" y="0"/>
                  </a:lnTo>
                  <a:close/>
                  <a:moveTo>
                    <a:pt x="0" y="0"/>
                  </a:moveTo>
                  <a:cubicBezTo>
                    <a:pt x="0" y="0"/>
                    <a:pt x="0" y="0"/>
                    <a:pt x="0" y="0"/>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sp>
          <p:nvSpPr>
            <p:cNvPr id="35" name="Freeform 26"/>
            <p:cNvSpPr>
              <a:spLocks noEditPoints="1"/>
            </p:cNvSpPr>
            <p:nvPr/>
          </p:nvSpPr>
          <p:spPr bwMode="auto">
            <a:xfrm>
              <a:off x="4425950" y="3776663"/>
              <a:ext cx="593725" cy="519112"/>
            </a:xfrm>
            <a:custGeom>
              <a:avLst/>
              <a:gdLst/>
              <a:ahLst/>
              <a:cxnLst>
                <a:cxn ang="0">
                  <a:pos x="327" y="159"/>
                </a:cxn>
                <a:cxn ang="0">
                  <a:pos x="312" y="142"/>
                </a:cxn>
                <a:cxn ang="0">
                  <a:pos x="312" y="138"/>
                </a:cxn>
                <a:cxn ang="0">
                  <a:pos x="284" y="26"/>
                </a:cxn>
                <a:cxn ang="0">
                  <a:pos x="254" y="0"/>
                </a:cxn>
                <a:cxn ang="0">
                  <a:pos x="254" y="0"/>
                </a:cxn>
                <a:cxn ang="0">
                  <a:pos x="244" y="1"/>
                </a:cxn>
                <a:cxn ang="0">
                  <a:pos x="235" y="4"/>
                </a:cxn>
                <a:cxn ang="0">
                  <a:pos x="213" y="34"/>
                </a:cxn>
                <a:cxn ang="0">
                  <a:pos x="212" y="35"/>
                </a:cxn>
                <a:cxn ang="0">
                  <a:pos x="201" y="74"/>
                </a:cxn>
                <a:cxn ang="0">
                  <a:pos x="154" y="82"/>
                </a:cxn>
                <a:cxn ang="0">
                  <a:pos x="140" y="90"/>
                </a:cxn>
                <a:cxn ang="0">
                  <a:pos x="111" y="77"/>
                </a:cxn>
                <a:cxn ang="0">
                  <a:pos x="99" y="35"/>
                </a:cxn>
                <a:cxn ang="0">
                  <a:pos x="99" y="34"/>
                </a:cxn>
                <a:cxn ang="0">
                  <a:pos x="76" y="4"/>
                </a:cxn>
                <a:cxn ang="0">
                  <a:pos x="68" y="1"/>
                </a:cxn>
                <a:cxn ang="0">
                  <a:pos x="58" y="0"/>
                </a:cxn>
                <a:cxn ang="0">
                  <a:pos x="58" y="0"/>
                </a:cxn>
                <a:cxn ang="0">
                  <a:pos x="22" y="26"/>
                </a:cxn>
                <a:cxn ang="0">
                  <a:pos x="3" y="117"/>
                </a:cxn>
                <a:cxn ang="0">
                  <a:pos x="14" y="148"/>
                </a:cxn>
                <a:cxn ang="0">
                  <a:pos x="14" y="289"/>
                </a:cxn>
                <a:cxn ang="0">
                  <a:pos x="37" y="312"/>
                </a:cxn>
                <a:cxn ang="0">
                  <a:pos x="59" y="289"/>
                </a:cxn>
                <a:cxn ang="0">
                  <a:pos x="59" y="156"/>
                </a:cxn>
                <a:cxn ang="0">
                  <a:pos x="79" y="134"/>
                </a:cxn>
                <a:cxn ang="0">
                  <a:pos x="86" y="99"/>
                </a:cxn>
                <a:cxn ang="0">
                  <a:pos x="152" y="125"/>
                </a:cxn>
                <a:cxn ang="0">
                  <a:pos x="154" y="126"/>
                </a:cxn>
                <a:cxn ang="0">
                  <a:pos x="170" y="115"/>
                </a:cxn>
                <a:cxn ang="0">
                  <a:pos x="225" y="96"/>
                </a:cxn>
                <a:cxn ang="0">
                  <a:pos x="233" y="134"/>
                </a:cxn>
                <a:cxn ang="0">
                  <a:pos x="249" y="154"/>
                </a:cxn>
                <a:cxn ang="0">
                  <a:pos x="260" y="154"/>
                </a:cxn>
                <a:cxn ang="0">
                  <a:pos x="273" y="139"/>
                </a:cxn>
                <a:cxn ang="0">
                  <a:pos x="253" y="71"/>
                </a:cxn>
                <a:cxn ang="0">
                  <a:pos x="258" y="68"/>
                </a:cxn>
                <a:cxn ang="0">
                  <a:pos x="279" y="142"/>
                </a:cxn>
                <a:cxn ang="0">
                  <a:pos x="264" y="159"/>
                </a:cxn>
                <a:cxn ang="0">
                  <a:pos x="232" y="159"/>
                </a:cxn>
                <a:cxn ang="0">
                  <a:pos x="232" y="253"/>
                </a:cxn>
                <a:cxn ang="0">
                  <a:pos x="359" y="253"/>
                </a:cxn>
                <a:cxn ang="0">
                  <a:pos x="359" y="159"/>
                </a:cxn>
                <a:cxn ang="0">
                  <a:pos x="327" y="159"/>
                </a:cxn>
                <a:cxn ang="0">
                  <a:pos x="275" y="159"/>
                </a:cxn>
                <a:cxn ang="0">
                  <a:pos x="284" y="152"/>
                </a:cxn>
                <a:cxn ang="0">
                  <a:pos x="296" y="157"/>
                </a:cxn>
                <a:cxn ang="0">
                  <a:pos x="299" y="157"/>
                </a:cxn>
                <a:cxn ang="0">
                  <a:pos x="308" y="152"/>
                </a:cxn>
                <a:cxn ang="0">
                  <a:pos x="316" y="159"/>
                </a:cxn>
                <a:cxn ang="0">
                  <a:pos x="275" y="159"/>
                </a:cxn>
                <a:cxn ang="0">
                  <a:pos x="275" y="159"/>
                </a:cxn>
                <a:cxn ang="0">
                  <a:pos x="275" y="159"/>
                </a:cxn>
              </a:cxnLst>
              <a:rect l="0" t="0" r="r" b="b"/>
              <a:pathLst>
                <a:path w="359" h="312">
                  <a:moveTo>
                    <a:pt x="327" y="159"/>
                  </a:moveTo>
                  <a:cubicBezTo>
                    <a:pt x="326" y="151"/>
                    <a:pt x="320" y="144"/>
                    <a:pt x="312" y="142"/>
                  </a:cubicBezTo>
                  <a:cubicBezTo>
                    <a:pt x="312" y="140"/>
                    <a:pt x="312" y="139"/>
                    <a:pt x="312" y="138"/>
                  </a:cubicBezTo>
                  <a:cubicBezTo>
                    <a:pt x="310" y="127"/>
                    <a:pt x="284" y="26"/>
                    <a:pt x="284" y="26"/>
                  </a:cubicBezTo>
                  <a:cubicBezTo>
                    <a:pt x="280" y="9"/>
                    <a:pt x="269" y="1"/>
                    <a:pt x="254" y="0"/>
                  </a:cubicBezTo>
                  <a:cubicBezTo>
                    <a:pt x="254" y="0"/>
                    <a:pt x="254" y="0"/>
                    <a:pt x="254" y="0"/>
                  </a:cubicBezTo>
                  <a:cubicBezTo>
                    <a:pt x="254" y="0"/>
                    <a:pt x="249" y="0"/>
                    <a:pt x="244" y="1"/>
                  </a:cubicBezTo>
                  <a:cubicBezTo>
                    <a:pt x="239" y="2"/>
                    <a:pt x="235" y="4"/>
                    <a:pt x="235" y="4"/>
                  </a:cubicBezTo>
                  <a:cubicBezTo>
                    <a:pt x="225" y="10"/>
                    <a:pt x="214" y="20"/>
                    <a:pt x="213" y="34"/>
                  </a:cubicBezTo>
                  <a:cubicBezTo>
                    <a:pt x="213" y="34"/>
                    <a:pt x="213" y="35"/>
                    <a:pt x="212" y="35"/>
                  </a:cubicBezTo>
                  <a:cubicBezTo>
                    <a:pt x="210" y="56"/>
                    <a:pt x="207" y="68"/>
                    <a:pt x="201" y="74"/>
                  </a:cubicBezTo>
                  <a:cubicBezTo>
                    <a:pt x="194" y="80"/>
                    <a:pt x="180" y="82"/>
                    <a:pt x="154" y="82"/>
                  </a:cubicBezTo>
                  <a:cubicBezTo>
                    <a:pt x="148" y="82"/>
                    <a:pt x="143" y="85"/>
                    <a:pt x="140" y="90"/>
                  </a:cubicBezTo>
                  <a:cubicBezTo>
                    <a:pt x="125" y="87"/>
                    <a:pt x="116" y="83"/>
                    <a:pt x="111" y="77"/>
                  </a:cubicBezTo>
                  <a:cubicBezTo>
                    <a:pt x="105" y="70"/>
                    <a:pt x="102" y="57"/>
                    <a:pt x="99" y="35"/>
                  </a:cubicBezTo>
                  <a:cubicBezTo>
                    <a:pt x="99" y="35"/>
                    <a:pt x="99" y="34"/>
                    <a:pt x="99" y="34"/>
                  </a:cubicBezTo>
                  <a:cubicBezTo>
                    <a:pt x="98" y="20"/>
                    <a:pt x="87" y="10"/>
                    <a:pt x="76" y="4"/>
                  </a:cubicBezTo>
                  <a:cubicBezTo>
                    <a:pt x="76" y="4"/>
                    <a:pt x="72" y="2"/>
                    <a:pt x="68" y="1"/>
                  </a:cubicBezTo>
                  <a:cubicBezTo>
                    <a:pt x="63" y="0"/>
                    <a:pt x="58" y="0"/>
                    <a:pt x="58" y="0"/>
                  </a:cubicBezTo>
                  <a:cubicBezTo>
                    <a:pt x="58" y="0"/>
                    <a:pt x="58" y="0"/>
                    <a:pt x="58" y="0"/>
                  </a:cubicBezTo>
                  <a:cubicBezTo>
                    <a:pt x="43" y="1"/>
                    <a:pt x="26" y="9"/>
                    <a:pt x="22" y="26"/>
                  </a:cubicBezTo>
                  <a:cubicBezTo>
                    <a:pt x="3" y="117"/>
                    <a:pt x="3" y="117"/>
                    <a:pt x="3" y="117"/>
                  </a:cubicBezTo>
                  <a:cubicBezTo>
                    <a:pt x="0" y="130"/>
                    <a:pt x="6" y="141"/>
                    <a:pt x="14" y="148"/>
                  </a:cubicBezTo>
                  <a:cubicBezTo>
                    <a:pt x="14" y="289"/>
                    <a:pt x="14" y="289"/>
                    <a:pt x="14" y="289"/>
                  </a:cubicBezTo>
                  <a:cubicBezTo>
                    <a:pt x="14" y="302"/>
                    <a:pt x="24" y="312"/>
                    <a:pt x="37" y="312"/>
                  </a:cubicBezTo>
                  <a:cubicBezTo>
                    <a:pt x="49" y="312"/>
                    <a:pt x="59" y="302"/>
                    <a:pt x="59" y="289"/>
                  </a:cubicBezTo>
                  <a:cubicBezTo>
                    <a:pt x="59" y="156"/>
                    <a:pt x="59" y="156"/>
                    <a:pt x="59" y="156"/>
                  </a:cubicBezTo>
                  <a:cubicBezTo>
                    <a:pt x="68" y="152"/>
                    <a:pt x="76" y="145"/>
                    <a:pt x="79" y="134"/>
                  </a:cubicBezTo>
                  <a:cubicBezTo>
                    <a:pt x="86" y="99"/>
                    <a:pt x="86" y="99"/>
                    <a:pt x="86" y="99"/>
                  </a:cubicBezTo>
                  <a:cubicBezTo>
                    <a:pt x="98" y="113"/>
                    <a:pt x="117" y="121"/>
                    <a:pt x="152" y="125"/>
                  </a:cubicBezTo>
                  <a:cubicBezTo>
                    <a:pt x="153" y="126"/>
                    <a:pt x="154" y="126"/>
                    <a:pt x="154" y="126"/>
                  </a:cubicBezTo>
                  <a:cubicBezTo>
                    <a:pt x="161" y="126"/>
                    <a:pt x="168" y="121"/>
                    <a:pt x="170" y="115"/>
                  </a:cubicBezTo>
                  <a:cubicBezTo>
                    <a:pt x="197" y="113"/>
                    <a:pt x="214" y="108"/>
                    <a:pt x="225" y="96"/>
                  </a:cubicBezTo>
                  <a:cubicBezTo>
                    <a:pt x="233" y="134"/>
                    <a:pt x="233" y="134"/>
                    <a:pt x="233" y="134"/>
                  </a:cubicBezTo>
                  <a:cubicBezTo>
                    <a:pt x="235" y="143"/>
                    <a:pt x="241" y="150"/>
                    <a:pt x="249" y="154"/>
                  </a:cubicBezTo>
                  <a:cubicBezTo>
                    <a:pt x="260" y="154"/>
                    <a:pt x="260" y="154"/>
                    <a:pt x="260" y="154"/>
                  </a:cubicBezTo>
                  <a:cubicBezTo>
                    <a:pt x="262" y="148"/>
                    <a:pt x="267" y="142"/>
                    <a:pt x="273" y="139"/>
                  </a:cubicBezTo>
                  <a:cubicBezTo>
                    <a:pt x="267" y="113"/>
                    <a:pt x="259" y="86"/>
                    <a:pt x="253" y="71"/>
                  </a:cubicBezTo>
                  <a:cubicBezTo>
                    <a:pt x="248" y="62"/>
                    <a:pt x="255" y="59"/>
                    <a:pt x="258" y="68"/>
                  </a:cubicBezTo>
                  <a:cubicBezTo>
                    <a:pt x="261" y="77"/>
                    <a:pt x="274" y="116"/>
                    <a:pt x="279" y="142"/>
                  </a:cubicBezTo>
                  <a:cubicBezTo>
                    <a:pt x="271" y="144"/>
                    <a:pt x="265" y="151"/>
                    <a:pt x="264" y="159"/>
                  </a:cubicBezTo>
                  <a:cubicBezTo>
                    <a:pt x="232" y="159"/>
                    <a:pt x="232" y="159"/>
                    <a:pt x="232" y="159"/>
                  </a:cubicBezTo>
                  <a:cubicBezTo>
                    <a:pt x="232" y="253"/>
                    <a:pt x="232" y="253"/>
                    <a:pt x="232" y="253"/>
                  </a:cubicBezTo>
                  <a:cubicBezTo>
                    <a:pt x="359" y="253"/>
                    <a:pt x="359" y="253"/>
                    <a:pt x="359" y="253"/>
                  </a:cubicBezTo>
                  <a:cubicBezTo>
                    <a:pt x="359" y="159"/>
                    <a:pt x="359" y="159"/>
                    <a:pt x="359" y="159"/>
                  </a:cubicBezTo>
                  <a:lnTo>
                    <a:pt x="327" y="159"/>
                  </a:lnTo>
                  <a:close/>
                  <a:moveTo>
                    <a:pt x="275" y="159"/>
                  </a:moveTo>
                  <a:cubicBezTo>
                    <a:pt x="277" y="155"/>
                    <a:pt x="280" y="153"/>
                    <a:pt x="284" y="152"/>
                  </a:cubicBezTo>
                  <a:cubicBezTo>
                    <a:pt x="287" y="155"/>
                    <a:pt x="291" y="157"/>
                    <a:pt x="296" y="157"/>
                  </a:cubicBezTo>
                  <a:cubicBezTo>
                    <a:pt x="297" y="157"/>
                    <a:pt x="298" y="157"/>
                    <a:pt x="299" y="157"/>
                  </a:cubicBezTo>
                  <a:cubicBezTo>
                    <a:pt x="302" y="156"/>
                    <a:pt x="305" y="154"/>
                    <a:pt x="308" y="152"/>
                  </a:cubicBezTo>
                  <a:cubicBezTo>
                    <a:pt x="312" y="153"/>
                    <a:pt x="315" y="155"/>
                    <a:pt x="316" y="159"/>
                  </a:cubicBezTo>
                  <a:lnTo>
                    <a:pt x="275" y="159"/>
                  </a:lnTo>
                  <a:close/>
                  <a:moveTo>
                    <a:pt x="275" y="159"/>
                  </a:moveTo>
                  <a:cubicBezTo>
                    <a:pt x="275" y="159"/>
                    <a:pt x="275" y="159"/>
                    <a:pt x="275" y="159"/>
                  </a:cubicBezTo>
                </a:path>
              </a:pathLst>
            </a:custGeom>
            <a:grpFill/>
            <a:ln w="9525">
              <a:noFill/>
              <a:round/>
              <a:headEnd/>
              <a:tailEnd/>
            </a:ln>
          </p:spPr>
          <p:txBody>
            <a:bodyPr/>
            <a:lstStyle/>
            <a:p>
              <a:pPr eaLnBrk="1" fontAlgn="auto" hangingPunct="1">
                <a:spcBef>
                  <a:spcPts val="0"/>
                </a:spcBef>
                <a:spcAft>
                  <a:spcPts val="0"/>
                </a:spcAft>
                <a:defRPr/>
              </a:pPr>
              <a:endParaRPr lang="en-US">
                <a:latin typeface="+mn-lt"/>
              </a:endParaRPr>
            </a:p>
          </p:txBody>
        </p:sp>
      </p:grpSp>
    </p:spTree>
    <p:extLst>
      <p:ext uri="{BB962C8B-B14F-4D97-AF65-F5344CB8AC3E}">
        <p14:creationId xmlns:p14="http://schemas.microsoft.com/office/powerpoint/2010/main" val="32972802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404519" y="-3871118"/>
            <a:ext cx="215900" cy="83677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79203" name="Text Placeholder 3"/>
          <p:cNvSpPr txBox="1">
            <a:spLocks/>
          </p:cNvSpPr>
          <p:nvPr/>
        </p:nvSpPr>
        <p:spPr bwMode="auto">
          <a:xfrm>
            <a:off x="381000" y="209550"/>
            <a:ext cx="723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12. Tinkamumo finansuoti reikalavimų neatitinkančių išlaidų detalizavimas</a:t>
            </a:r>
          </a:p>
        </p:txBody>
      </p:sp>
      <p:pic>
        <p:nvPicPr>
          <p:cNvPr id="17920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2950"/>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a:grpSpLocks/>
          </p:cNvGrpSpPr>
          <p:nvPr/>
        </p:nvGrpSpPr>
        <p:grpSpPr bwMode="auto">
          <a:xfrm>
            <a:off x="685800" y="2419350"/>
            <a:ext cx="3429000" cy="830263"/>
            <a:chOff x="654424" y="2655133"/>
            <a:chExt cx="3429000" cy="1269346"/>
          </a:xfrm>
        </p:grpSpPr>
        <p:sp>
          <p:nvSpPr>
            <p:cNvPr id="23" name="Rectangle 22"/>
            <p:cNvSpPr/>
            <p:nvPr/>
          </p:nvSpPr>
          <p:spPr>
            <a:xfrm>
              <a:off x="806824" y="2723090"/>
              <a:ext cx="3276600" cy="988142"/>
            </a:xfrm>
            <a:prstGeom prst="rect">
              <a:avLst/>
            </a:prstGeom>
          </p:spPr>
          <p:txBody>
            <a:bodyPr>
              <a:spAutoFit/>
            </a:bodyPr>
            <a:lstStyle/>
            <a:p>
              <a:pPr>
                <a:defRPr/>
              </a:pPr>
              <a:r>
                <a:rPr lang="lt-LT" sz="1200" dirty="0">
                  <a:solidFill>
                    <a:srgbClr val="FF0000"/>
                  </a:solidFill>
                </a:rPr>
                <a:t>Nurodoma netinkamų finansuoti išlaidų, bet būtinų projektui įgyvendinti, paskirtis, pvz.: </a:t>
              </a:r>
            </a:p>
            <a:p>
              <a:pPr marL="171450" indent="-171450">
                <a:buFont typeface="Calibri" panose="020F0502020204030204" pitchFamily="34" charset="0"/>
                <a:buChar char="–"/>
                <a:defRPr/>
              </a:pPr>
              <a:r>
                <a:rPr lang="lt-LT" sz="1200" dirty="0">
                  <a:solidFill>
                    <a:srgbClr val="FF0000"/>
                  </a:solidFill>
                </a:rPr>
                <a:t>netinkamas PVM.</a:t>
              </a:r>
              <a:endParaRPr lang="en-US" sz="1200" dirty="0">
                <a:solidFill>
                  <a:srgbClr val="FF0000"/>
                </a:solidFill>
              </a:endParaRPr>
            </a:p>
          </p:txBody>
        </p:sp>
        <p:sp>
          <p:nvSpPr>
            <p:cNvPr id="25" name="Rectangular Callout 24"/>
            <p:cNvSpPr/>
            <p:nvPr/>
          </p:nvSpPr>
          <p:spPr>
            <a:xfrm rot="10800000">
              <a:off x="654424" y="2655133"/>
              <a:ext cx="3429000" cy="1269346"/>
            </a:xfrm>
            <a:prstGeom prst="wedgeRectCallout">
              <a:avLst>
                <a:gd name="adj1" fmla="val -23807"/>
                <a:gd name="adj2" fmla="val 12267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36"/>
          <p:cNvGrpSpPr>
            <a:grpSpLocks/>
          </p:cNvGrpSpPr>
          <p:nvPr/>
        </p:nvGrpSpPr>
        <p:grpSpPr bwMode="auto">
          <a:xfrm>
            <a:off x="4724400" y="2422525"/>
            <a:ext cx="3429000" cy="762000"/>
            <a:chOff x="4740859" y="2655134"/>
            <a:chExt cx="3429000" cy="1084679"/>
          </a:xfrm>
        </p:grpSpPr>
        <p:sp>
          <p:nvSpPr>
            <p:cNvPr id="179207" name="Rectangle 30"/>
            <p:cNvSpPr>
              <a:spLocks noChangeArrowheads="1"/>
            </p:cNvSpPr>
            <p:nvPr/>
          </p:nvSpPr>
          <p:spPr bwMode="auto">
            <a:xfrm>
              <a:off x="4877384" y="2726598"/>
              <a:ext cx="2971800" cy="6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lt-LT" altLang="lt-LT" sz="1200">
                  <a:solidFill>
                    <a:srgbClr val="5C5C5C"/>
                  </a:solidFill>
                </a:rPr>
                <a:t>Nurodomas numatomas arba turimas šių išlaidų finansavimo šaltinis, pvz.: projekto vykdytojo lėšos.</a:t>
              </a:r>
            </a:p>
          </p:txBody>
        </p:sp>
        <p:sp>
          <p:nvSpPr>
            <p:cNvPr id="33" name="Rectangular Callout 32"/>
            <p:cNvSpPr/>
            <p:nvPr/>
          </p:nvSpPr>
          <p:spPr>
            <a:xfrm rot="10800000">
              <a:off x="4740859" y="2655134"/>
              <a:ext cx="3429000" cy="1084679"/>
            </a:xfrm>
            <a:prstGeom prst="wedgeRectCallout">
              <a:avLst>
                <a:gd name="adj1" fmla="val -23807"/>
                <a:gd name="adj2" fmla="val 12267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936611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55575" y="2222500"/>
            <a:ext cx="1203325" cy="1203325"/>
          </a:xfrm>
          <a:prstGeom prst="ellipse">
            <a:avLst/>
          </a:prstGeom>
          <a:solidFill>
            <a:schemeClr val="accent1"/>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2000" b="1" dirty="0"/>
              <a:t>PVM</a:t>
            </a:r>
          </a:p>
          <a:p>
            <a:pPr algn="ctr" eaLnBrk="1" fontAlgn="auto" hangingPunct="1">
              <a:spcBef>
                <a:spcPts val="0"/>
              </a:spcBef>
              <a:spcAft>
                <a:spcPts val="0"/>
              </a:spcAft>
              <a:defRPr/>
            </a:pPr>
            <a:r>
              <a:rPr lang="lt-LT" sz="800" b="1" dirty="0"/>
              <a:t>kurį galima įtraukti į PVM atskaitą ir užsienio apmokestinamo asmens sumokėtas</a:t>
            </a:r>
            <a:endParaRPr lang="en-US" sz="800" b="1" dirty="0"/>
          </a:p>
        </p:txBody>
      </p:sp>
      <p:sp>
        <p:nvSpPr>
          <p:cNvPr id="7" name="Oval 6"/>
          <p:cNvSpPr/>
          <p:nvPr/>
        </p:nvSpPr>
        <p:spPr>
          <a:xfrm>
            <a:off x="7845425" y="2246313"/>
            <a:ext cx="1143000" cy="1141412"/>
          </a:xfrm>
          <a:prstGeom prst="ellipse">
            <a:avLst/>
          </a:prstGeom>
          <a:solidFill>
            <a:schemeClr val="accent1"/>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200" b="1" dirty="0"/>
              <a:t>Baudos, nuobaudos, bylinėjimosi išlaidos</a:t>
            </a:r>
            <a:endParaRPr lang="en-US" sz="1200" b="1" dirty="0"/>
          </a:p>
        </p:txBody>
      </p:sp>
      <p:cxnSp>
        <p:nvCxnSpPr>
          <p:cNvPr id="85" name="Straight Arrow Connector 84"/>
          <p:cNvCxnSpPr>
            <a:stCxn id="4" idx="2"/>
            <a:endCxn id="5" idx="6"/>
          </p:cNvCxnSpPr>
          <p:nvPr/>
        </p:nvCxnSpPr>
        <p:spPr>
          <a:xfrm flipH="1" flipV="1">
            <a:off x="1358900" y="2824163"/>
            <a:ext cx="2527300" cy="12700"/>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4" idx="3"/>
            <a:endCxn id="57" idx="7"/>
          </p:cNvCxnSpPr>
          <p:nvPr/>
        </p:nvCxnSpPr>
        <p:spPr>
          <a:xfrm flipH="1">
            <a:off x="3327400" y="3322638"/>
            <a:ext cx="760413" cy="758825"/>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4" idx="0"/>
            <a:endCxn id="52" idx="4"/>
          </p:cNvCxnSpPr>
          <p:nvPr/>
        </p:nvCxnSpPr>
        <p:spPr>
          <a:xfrm flipH="1" flipV="1">
            <a:off x="4522788" y="1833563"/>
            <a:ext cx="49212" cy="317500"/>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4" idx="6"/>
            <a:endCxn id="7" idx="2"/>
          </p:cNvCxnSpPr>
          <p:nvPr/>
        </p:nvCxnSpPr>
        <p:spPr>
          <a:xfrm flipV="1">
            <a:off x="5257800" y="2817813"/>
            <a:ext cx="2587625" cy="19050"/>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 idx="4"/>
            <a:endCxn id="51" idx="0"/>
          </p:cNvCxnSpPr>
          <p:nvPr/>
        </p:nvCxnSpPr>
        <p:spPr>
          <a:xfrm>
            <a:off x="4572000" y="3522663"/>
            <a:ext cx="12700" cy="284162"/>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55" idx="7"/>
          </p:cNvCxnSpPr>
          <p:nvPr/>
        </p:nvCxnSpPr>
        <p:spPr>
          <a:xfrm flipH="1">
            <a:off x="1782763" y="3105150"/>
            <a:ext cx="2178050" cy="571500"/>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56" idx="5"/>
          </p:cNvCxnSpPr>
          <p:nvPr/>
        </p:nvCxnSpPr>
        <p:spPr>
          <a:xfrm flipH="1" flipV="1">
            <a:off x="2744788" y="2001838"/>
            <a:ext cx="1804987" cy="573087"/>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4" idx="7"/>
            <a:endCxn id="58" idx="3"/>
          </p:cNvCxnSpPr>
          <p:nvPr/>
        </p:nvCxnSpPr>
        <p:spPr>
          <a:xfrm flipV="1">
            <a:off x="5056188" y="1987550"/>
            <a:ext cx="1108075" cy="365125"/>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endCxn id="59" idx="1"/>
          </p:cNvCxnSpPr>
          <p:nvPr/>
        </p:nvCxnSpPr>
        <p:spPr>
          <a:xfrm>
            <a:off x="5011738" y="3363913"/>
            <a:ext cx="719137" cy="546100"/>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endCxn id="54" idx="1"/>
          </p:cNvCxnSpPr>
          <p:nvPr/>
        </p:nvCxnSpPr>
        <p:spPr>
          <a:xfrm>
            <a:off x="5167313" y="3105150"/>
            <a:ext cx="1892300" cy="487363"/>
          </a:xfrm>
          <a:prstGeom prst="straightConnector1">
            <a:avLst/>
          </a:prstGeom>
          <a:ln w="1905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3886200" y="2151063"/>
            <a:ext cx="1371600" cy="1371600"/>
          </a:xfrm>
          <a:prstGeom prst="ellipse">
            <a:avLst/>
          </a:prstGeom>
          <a:solidFill>
            <a:srgbClr val="C00000"/>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b="1" dirty="0"/>
          </a:p>
        </p:txBody>
      </p:sp>
      <p:grpSp>
        <p:nvGrpSpPr>
          <p:cNvPr id="45" name="Group 44"/>
          <p:cNvGrpSpPr/>
          <p:nvPr/>
        </p:nvGrpSpPr>
        <p:grpSpPr>
          <a:xfrm flipH="1" flipV="1">
            <a:off x="4323315" y="2661730"/>
            <a:ext cx="471602" cy="460374"/>
            <a:chOff x="990600" y="2268538"/>
            <a:chExt cx="933451" cy="911225"/>
          </a:xfrm>
          <a:solidFill>
            <a:schemeClr val="bg1"/>
          </a:solidFill>
          <a:effectLst>
            <a:innerShdw blurRad="114300">
              <a:prstClr val="black"/>
            </a:innerShdw>
          </a:effectLst>
        </p:grpSpPr>
        <p:sp>
          <p:nvSpPr>
            <p:cNvPr id="47" name="Freeform 6"/>
            <p:cNvSpPr>
              <a:spLocks/>
            </p:cNvSpPr>
            <p:nvPr/>
          </p:nvSpPr>
          <p:spPr bwMode="auto">
            <a:xfrm>
              <a:off x="1192213" y="2268538"/>
              <a:ext cx="731838" cy="911225"/>
            </a:xfrm>
            <a:custGeom>
              <a:avLst/>
              <a:gdLst/>
              <a:ahLst/>
              <a:cxnLst>
                <a:cxn ang="0">
                  <a:pos x="173" y="0"/>
                </a:cxn>
                <a:cxn ang="0">
                  <a:pos x="183" y="1"/>
                </a:cxn>
                <a:cxn ang="0">
                  <a:pos x="191" y="5"/>
                </a:cxn>
                <a:cxn ang="0">
                  <a:pos x="198" y="12"/>
                </a:cxn>
                <a:cxn ang="0">
                  <a:pos x="205" y="24"/>
                </a:cxn>
                <a:cxn ang="0">
                  <a:pos x="212" y="40"/>
                </a:cxn>
                <a:cxn ang="0">
                  <a:pos x="218" y="56"/>
                </a:cxn>
                <a:cxn ang="0">
                  <a:pos x="223" y="76"/>
                </a:cxn>
                <a:cxn ang="0">
                  <a:pos x="226" y="96"/>
                </a:cxn>
                <a:cxn ang="0">
                  <a:pos x="225" y="116"/>
                </a:cxn>
                <a:cxn ang="0">
                  <a:pos x="224" y="130"/>
                </a:cxn>
                <a:cxn ang="0">
                  <a:pos x="223" y="141"/>
                </a:cxn>
                <a:cxn ang="0">
                  <a:pos x="221" y="152"/>
                </a:cxn>
                <a:cxn ang="0">
                  <a:pos x="218" y="164"/>
                </a:cxn>
                <a:cxn ang="0">
                  <a:pos x="216" y="176"/>
                </a:cxn>
                <a:cxn ang="0">
                  <a:pos x="214" y="186"/>
                </a:cxn>
                <a:cxn ang="0">
                  <a:pos x="212" y="195"/>
                </a:cxn>
                <a:cxn ang="0">
                  <a:pos x="210" y="200"/>
                </a:cxn>
                <a:cxn ang="0">
                  <a:pos x="210" y="202"/>
                </a:cxn>
                <a:cxn ang="0">
                  <a:pos x="435" y="203"/>
                </a:cxn>
                <a:cxn ang="0">
                  <a:pos x="445" y="207"/>
                </a:cxn>
                <a:cxn ang="0">
                  <a:pos x="453" y="213"/>
                </a:cxn>
                <a:cxn ang="0">
                  <a:pos x="459" y="223"/>
                </a:cxn>
                <a:cxn ang="0">
                  <a:pos x="461" y="234"/>
                </a:cxn>
                <a:cxn ang="0">
                  <a:pos x="460" y="402"/>
                </a:cxn>
                <a:cxn ang="0">
                  <a:pos x="455" y="418"/>
                </a:cxn>
                <a:cxn ang="0">
                  <a:pos x="374" y="559"/>
                </a:cxn>
                <a:cxn ang="0">
                  <a:pos x="367" y="567"/>
                </a:cxn>
                <a:cxn ang="0">
                  <a:pos x="357" y="572"/>
                </a:cxn>
                <a:cxn ang="0">
                  <a:pos x="347" y="574"/>
                </a:cxn>
                <a:cxn ang="0">
                  <a:pos x="310" y="574"/>
                </a:cxn>
                <a:cxn ang="0">
                  <a:pos x="228" y="574"/>
                </a:cxn>
                <a:cxn ang="0">
                  <a:pos x="167" y="574"/>
                </a:cxn>
                <a:cxn ang="0">
                  <a:pos x="127" y="574"/>
                </a:cxn>
                <a:cxn ang="0">
                  <a:pos x="90" y="574"/>
                </a:cxn>
                <a:cxn ang="0">
                  <a:pos x="57" y="574"/>
                </a:cxn>
                <a:cxn ang="0">
                  <a:pos x="43" y="573"/>
                </a:cxn>
                <a:cxn ang="0">
                  <a:pos x="32" y="570"/>
                </a:cxn>
                <a:cxn ang="0">
                  <a:pos x="22" y="566"/>
                </a:cxn>
                <a:cxn ang="0">
                  <a:pos x="15" y="561"/>
                </a:cxn>
                <a:cxn ang="0">
                  <a:pos x="9" y="556"/>
                </a:cxn>
                <a:cxn ang="0">
                  <a:pos x="4" y="548"/>
                </a:cxn>
                <a:cxn ang="0">
                  <a:pos x="1" y="539"/>
                </a:cxn>
                <a:cxn ang="0">
                  <a:pos x="0" y="263"/>
                </a:cxn>
                <a:cxn ang="0">
                  <a:pos x="2" y="254"/>
                </a:cxn>
                <a:cxn ang="0">
                  <a:pos x="6" y="246"/>
                </a:cxn>
                <a:cxn ang="0">
                  <a:pos x="18" y="232"/>
                </a:cxn>
                <a:cxn ang="0">
                  <a:pos x="34" y="211"/>
                </a:cxn>
                <a:cxn ang="0">
                  <a:pos x="54" y="181"/>
                </a:cxn>
                <a:cxn ang="0">
                  <a:pos x="78" y="141"/>
                </a:cxn>
                <a:cxn ang="0">
                  <a:pos x="99" y="99"/>
                </a:cxn>
                <a:cxn ang="0">
                  <a:pos x="100" y="96"/>
                </a:cxn>
                <a:cxn ang="0">
                  <a:pos x="100" y="89"/>
                </a:cxn>
                <a:cxn ang="0">
                  <a:pos x="100" y="66"/>
                </a:cxn>
                <a:cxn ang="0">
                  <a:pos x="100" y="52"/>
                </a:cxn>
                <a:cxn ang="0">
                  <a:pos x="100" y="25"/>
                </a:cxn>
                <a:cxn ang="0">
                  <a:pos x="104" y="15"/>
                </a:cxn>
                <a:cxn ang="0">
                  <a:pos x="111" y="7"/>
                </a:cxn>
                <a:cxn ang="0">
                  <a:pos x="120" y="2"/>
                </a:cxn>
                <a:cxn ang="0">
                  <a:pos x="131" y="0"/>
                </a:cxn>
              </a:cxnLst>
              <a:rect l="0" t="0" r="r" b="b"/>
              <a:pathLst>
                <a:path w="461" h="574">
                  <a:moveTo>
                    <a:pt x="131" y="0"/>
                  </a:moveTo>
                  <a:lnTo>
                    <a:pt x="173" y="0"/>
                  </a:lnTo>
                  <a:lnTo>
                    <a:pt x="178" y="0"/>
                  </a:lnTo>
                  <a:lnTo>
                    <a:pt x="183" y="1"/>
                  </a:lnTo>
                  <a:lnTo>
                    <a:pt x="187" y="3"/>
                  </a:lnTo>
                  <a:lnTo>
                    <a:pt x="191" y="5"/>
                  </a:lnTo>
                  <a:lnTo>
                    <a:pt x="195" y="9"/>
                  </a:lnTo>
                  <a:lnTo>
                    <a:pt x="198" y="12"/>
                  </a:lnTo>
                  <a:lnTo>
                    <a:pt x="201" y="16"/>
                  </a:lnTo>
                  <a:lnTo>
                    <a:pt x="205" y="24"/>
                  </a:lnTo>
                  <a:lnTo>
                    <a:pt x="209" y="32"/>
                  </a:lnTo>
                  <a:lnTo>
                    <a:pt x="212" y="40"/>
                  </a:lnTo>
                  <a:lnTo>
                    <a:pt x="215" y="48"/>
                  </a:lnTo>
                  <a:lnTo>
                    <a:pt x="218" y="56"/>
                  </a:lnTo>
                  <a:lnTo>
                    <a:pt x="220" y="65"/>
                  </a:lnTo>
                  <a:lnTo>
                    <a:pt x="223" y="76"/>
                  </a:lnTo>
                  <a:lnTo>
                    <a:pt x="225" y="86"/>
                  </a:lnTo>
                  <a:lnTo>
                    <a:pt x="226" y="96"/>
                  </a:lnTo>
                  <a:lnTo>
                    <a:pt x="226" y="106"/>
                  </a:lnTo>
                  <a:lnTo>
                    <a:pt x="225" y="116"/>
                  </a:lnTo>
                  <a:lnTo>
                    <a:pt x="225" y="125"/>
                  </a:lnTo>
                  <a:lnTo>
                    <a:pt x="224" y="130"/>
                  </a:lnTo>
                  <a:lnTo>
                    <a:pt x="223" y="135"/>
                  </a:lnTo>
                  <a:lnTo>
                    <a:pt x="223" y="141"/>
                  </a:lnTo>
                  <a:lnTo>
                    <a:pt x="222" y="146"/>
                  </a:lnTo>
                  <a:lnTo>
                    <a:pt x="221" y="152"/>
                  </a:lnTo>
                  <a:lnTo>
                    <a:pt x="219" y="158"/>
                  </a:lnTo>
                  <a:lnTo>
                    <a:pt x="218" y="164"/>
                  </a:lnTo>
                  <a:lnTo>
                    <a:pt x="217" y="170"/>
                  </a:lnTo>
                  <a:lnTo>
                    <a:pt x="216" y="176"/>
                  </a:lnTo>
                  <a:lnTo>
                    <a:pt x="215" y="181"/>
                  </a:lnTo>
                  <a:lnTo>
                    <a:pt x="214" y="186"/>
                  </a:lnTo>
                  <a:lnTo>
                    <a:pt x="212" y="191"/>
                  </a:lnTo>
                  <a:lnTo>
                    <a:pt x="212" y="195"/>
                  </a:lnTo>
                  <a:lnTo>
                    <a:pt x="211" y="198"/>
                  </a:lnTo>
                  <a:lnTo>
                    <a:pt x="210" y="200"/>
                  </a:lnTo>
                  <a:lnTo>
                    <a:pt x="210" y="202"/>
                  </a:lnTo>
                  <a:lnTo>
                    <a:pt x="210" y="202"/>
                  </a:lnTo>
                  <a:lnTo>
                    <a:pt x="430" y="202"/>
                  </a:lnTo>
                  <a:lnTo>
                    <a:pt x="435" y="203"/>
                  </a:lnTo>
                  <a:lnTo>
                    <a:pt x="441" y="204"/>
                  </a:lnTo>
                  <a:lnTo>
                    <a:pt x="445" y="207"/>
                  </a:lnTo>
                  <a:lnTo>
                    <a:pt x="450" y="210"/>
                  </a:lnTo>
                  <a:lnTo>
                    <a:pt x="453" y="213"/>
                  </a:lnTo>
                  <a:lnTo>
                    <a:pt x="456" y="218"/>
                  </a:lnTo>
                  <a:lnTo>
                    <a:pt x="459" y="223"/>
                  </a:lnTo>
                  <a:lnTo>
                    <a:pt x="460" y="228"/>
                  </a:lnTo>
                  <a:lnTo>
                    <a:pt x="461" y="234"/>
                  </a:lnTo>
                  <a:lnTo>
                    <a:pt x="460" y="394"/>
                  </a:lnTo>
                  <a:lnTo>
                    <a:pt x="460" y="402"/>
                  </a:lnTo>
                  <a:lnTo>
                    <a:pt x="458" y="410"/>
                  </a:lnTo>
                  <a:lnTo>
                    <a:pt x="455" y="418"/>
                  </a:lnTo>
                  <a:lnTo>
                    <a:pt x="452" y="425"/>
                  </a:lnTo>
                  <a:lnTo>
                    <a:pt x="374" y="559"/>
                  </a:lnTo>
                  <a:lnTo>
                    <a:pt x="371" y="563"/>
                  </a:lnTo>
                  <a:lnTo>
                    <a:pt x="367" y="567"/>
                  </a:lnTo>
                  <a:lnTo>
                    <a:pt x="362" y="570"/>
                  </a:lnTo>
                  <a:lnTo>
                    <a:pt x="357" y="572"/>
                  </a:lnTo>
                  <a:lnTo>
                    <a:pt x="352" y="573"/>
                  </a:lnTo>
                  <a:lnTo>
                    <a:pt x="347" y="574"/>
                  </a:lnTo>
                  <a:lnTo>
                    <a:pt x="329" y="574"/>
                  </a:lnTo>
                  <a:lnTo>
                    <a:pt x="310" y="574"/>
                  </a:lnTo>
                  <a:lnTo>
                    <a:pt x="290" y="574"/>
                  </a:lnTo>
                  <a:lnTo>
                    <a:pt x="228" y="574"/>
                  </a:lnTo>
                  <a:lnTo>
                    <a:pt x="208" y="574"/>
                  </a:lnTo>
                  <a:lnTo>
                    <a:pt x="167" y="574"/>
                  </a:lnTo>
                  <a:lnTo>
                    <a:pt x="146" y="574"/>
                  </a:lnTo>
                  <a:lnTo>
                    <a:pt x="127" y="574"/>
                  </a:lnTo>
                  <a:lnTo>
                    <a:pt x="108" y="574"/>
                  </a:lnTo>
                  <a:lnTo>
                    <a:pt x="90" y="574"/>
                  </a:lnTo>
                  <a:lnTo>
                    <a:pt x="73" y="574"/>
                  </a:lnTo>
                  <a:lnTo>
                    <a:pt x="57" y="574"/>
                  </a:lnTo>
                  <a:lnTo>
                    <a:pt x="50" y="574"/>
                  </a:lnTo>
                  <a:lnTo>
                    <a:pt x="43" y="573"/>
                  </a:lnTo>
                  <a:lnTo>
                    <a:pt x="37" y="572"/>
                  </a:lnTo>
                  <a:lnTo>
                    <a:pt x="32" y="570"/>
                  </a:lnTo>
                  <a:lnTo>
                    <a:pt x="27" y="568"/>
                  </a:lnTo>
                  <a:lnTo>
                    <a:pt x="22" y="566"/>
                  </a:lnTo>
                  <a:lnTo>
                    <a:pt x="18" y="563"/>
                  </a:lnTo>
                  <a:lnTo>
                    <a:pt x="15" y="561"/>
                  </a:lnTo>
                  <a:lnTo>
                    <a:pt x="12" y="558"/>
                  </a:lnTo>
                  <a:lnTo>
                    <a:pt x="9" y="556"/>
                  </a:lnTo>
                  <a:lnTo>
                    <a:pt x="6" y="552"/>
                  </a:lnTo>
                  <a:lnTo>
                    <a:pt x="4" y="548"/>
                  </a:lnTo>
                  <a:lnTo>
                    <a:pt x="2" y="543"/>
                  </a:lnTo>
                  <a:lnTo>
                    <a:pt x="1" y="539"/>
                  </a:lnTo>
                  <a:lnTo>
                    <a:pt x="0" y="534"/>
                  </a:lnTo>
                  <a:lnTo>
                    <a:pt x="0" y="263"/>
                  </a:lnTo>
                  <a:lnTo>
                    <a:pt x="1" y="259"/>
                  </a:lnTo>
                  <a:lnTo>
                    <a:pt x="2" y="254"/>
                  </a:lnTo>
                  <a:lnTo>
                    <a:pt x="3" y="250"/>
                  </a:lnTo>
                  <a:lnTo>
                    <a:pt x="6" y="246"/>
                  </a:lnTo>
                  <a:lnTo>
                    <a:pt x="9" y="242"/>
                  </a:lnTo>
                  <a:lnTo>
                    <a:pt x="18" y="232"/>
                  </a:lnTo>
                  <a:lnTo>
                    <a:pt x="26" y="222"/>
                  </a:lnTo>
                  <a:lnTo>
                    <a:pt x="34" y="211"/>
                  </a:lnTo>
                  <a:lnTo>
                    <a:pt x="41" y="200"/>
                  </a:lnTo>
                  <a:lnTo>
                    <a:pt x="54" y="181"/>
                  </a:lnTo>
                  <a:lnTo>
                    <a:pt x="66" y="161"/>
                  </a:lnTo>
                  <a:lnTo>
                    <a:pt x="78" y="141"/>
                  </a:lnTo>
                  <a:lnTo>
                    <a:pt x="89" y="120"/>
                  </a:lnTo>
                  <a:lnTo>
                    <a:pt x="99" y="99"/>
                  </a:lnTo>
                  <a:lnTo>
                    <a:pt x="99" y="98"/>
                  </a:lnTo>
                  <a:lnTo>
                    <a:pt x="100" y="96"/>
                  </a:lnTo>
                  <a:lnTo>
                    <a:pt x="100" y="93"/>
                  </a:lnTo>
                  <a:lnTo>
                    <a:pt x="100" y="89"/>
                  </a:lnTo>
                  <a:lnTo>
                    <a:pt x="100" y="72"/>
                  </a:lnTo>
                  <a:lnTo>
                    <a:pt x="100" y="66"/>
                  </a:lnTo>
                  <a:lnTo>
                    <a:pt x="100" y="59"/>
                  </a:lnTo>
                  <a:lnTo>
                    <a:pt x="100" y="52"/>
                  </a:lnTo>
                  <a:lnTo>
                    <a:pt x="100" y="31"/>
                  </a:lnTo>
                  <a:lnTo>
                    <a:pt x="100" y="25"/>
                  </a:lnTo>
                  <a:lnTo>
                    <a:pt x="102" y="20"/>
                  </a:lnTo>
                  <a:lnTo>
                    <a:pt x="104" y="15"/>
                  </a:lnTo>
                  <a:lnTo>
                    <a:pt x="107" y="11"/>
                  </a:lnTo>
                  <a:lnTo>
                    <a:pt x="111" y="7"/>
                  </a:lnTo>
                  <a:lnTo>
                    <a:pt x="115" y="4"/>
                  </a:lnTo>
                  <a:lnTo>
                    <a:pt x="120" y="2"/>
                  </a:lnTo>
                  <a:lnTo>
                    <a:pt x="125" y="0"/>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 name="Freeform 7"/>
            <p:cNvSpPr>
              <a:spLocks/>
            </p:cNvSpPr>
            <p:nvPr/>
          </p:nvSpPr>
          <p:spPr bwMode="auto">
            <a:xfrm>
              <a:off x="990600" y="2660650"/>
              <a:ext cx="142875" cy="519113"/>
            </a:xfrm>
            <a:custGeom>
              <a:avLst/>
              <a:gdLst/>
              <a:ahLst/>
              <a:cxnLst>
                <a:cxn ang="0">
                  <a:pos x="31" y="0"/>
                </a:cxn>
                <a:cxn ang="0">
                  <a:pos x="59" y="0"/>
                </a:cxn>
                <a:cxn ang="0">
                  <a:pos x="64" y="0"/>
                </a:cxn>
                <a:cxn ang="0">
                  <a:pos x="70" y="2"/>
                </a:cxn>
                <a:cxn ang="0">
                  <a:pos x="74" y="4"/>
                </a:cxn>
                <a:cxn ang="0">
                  <a:pos x="79" y="7"/>
                </a:cxn>
                <a:cxn ang="0">
                  <a:pos x="82" y="11"/>
                </a:cxn>
                <a:cxn ang="0">
                  <a:pos x="85" y="15"/>
                </a:cxn>
                <a:cxn ang="0">
                  <a:pos x="88" y="20"/>
                </a:cxn>
                <a:cxn ang="0">
                  <a:pos x="89" y="25"/>
                </a:cxn>
                <a:cxn ang="0">
                  <a:pos x="90" y="31"/>
                </a:cxn>
                <a:cxn ang="0">
                  <a:pos x="90" y="296"/>
                </a:cxn>
                <a:cxn ang="0">
                  <a:pos x="89" y="302"/>
                </a:cxn>
                <a:cxn ang="0">
                  <a:pos x="88" y="307"/>
                </a:cxn>
                <a:cxn ang="0">
                  <a:pos x="85" y="312"/>
                </a:cxn>
                <a:cxn ang="0">
                  <a:pos x="82" y="316"/>
                </a:cxn>
                <a:cxn ang="0">
                  <a:pos x="79" y="320"/>
                </a:cxn>
                <a:cxn ang="0">
                  <a:pos x="74" y="323"/>
                </a:cxn>
                <a:cxn ang="0">
                  <a:pos x="70" y="325"/>
                </a:cxn>
                <a:cxn ang="0">
                  <a:pos x="64" y="327"/>
                </a:cxn>
                <a:cxn ang="0">
                  <a:pos x="59" y="327"/>
                </a:cxn>
                <a:cxn ang="0">
                  <a:pos x="31" y="327"/>
                </a:cxn>
                <a:cxn ang="0">
                  <a:pos x="26" y="327"/>
                </a:cxn>
                <a:cxn ang="0">
                  <a:pos x="20" y="325"/>
                </a:cxn>
                <a:cxn ang="0">
                  <a:pos x="15" y="323"/>
                </a:cxn>
                <a:cxn ang="0">
                  <a:pos x="11" y="320"/>
                </a:cxn>
                <a:cxn ang="0">
                  <a:pos x="7" y="316"/>
                </a:cxn>
                <a:cxn ang="0">
                  <a:pos x="4" y="312"/>
                </a:cxn>
                <a:cxn ang="0">
                  <a:pos x="2" y="307"/>
                </a:cxn>
                <a:cxn ang="0">
                  <a:pos x="1" y="302"/>
                </a:cxn>
                <a:cxn ang="0">
                  <a:pos x="0" y="296"/>
                </a:cxn>
                <a:cxn ang="0">
                  <a:pos x="0" y="31"/>
                </a:cxn>
                <a:cxn ang="0">
                  <a:pos x="1" y="25"/>
                </a:cxn>
                <a:cxn ang="0">
                  <a:pos x="2" y="20"/>
                </a:cxn>
                <a:cxn ang="0">
                  <a:pos x="4" y="15"/>
                </a:cxn>
                <a:cxn ang="0">
                  <a:pos x="7" y="11"/>
                </a:cxn>
                <a:cxn ang="0">
                  <a:pos x="11" y="7"/>
                </a:cxn>
                <a:cxn ang="0">
                  <a:pos x="15" y="4"/>
                </a:cxn>
                <a:cxn ang="0">
                  <a:pos x="20" y="2"/>
                </a:cxn>
                <a:cxn ang="0">
                  <a:pos x="26" y="0"/>
                </a:cxn>
                <a:cxn ang="0">
                  <a:pos x="31" y="0"/>
                </a:cxn>
              </a:cxnLst>
              <a:rect l="0" t="0" r="r" b="b"/>
              <a:pathLst>
                <a:path w="90" h="327">
                  <a:moveTo>
                    <a:pt x="31" y="0"/>
                  </a:moveTo>
                  <a:lnTo>
                    <a:pt x="59" y="0"/>
                  </a:lnTo>
                  <a:lnTo>
                    <a:pt x="64" y="0"/>
                  </a:lnTo>
                  <a:lnTo>
                    <a:pt x="70" y="2"/>
                  </a:lnTo>
                  <a:lnTo>
                    <a:pt x="74" y="4"/>
                  </a:lnTo>
                  <a:lnTo>
                    <a:pt x="79" y="7"/>
                  </a:lnTo>
                  <a:lnTo>
                    <a:pt x="82" y="11"/>
                  </a:lnTo>
                  <a:lnTo>
                    <a:pt x="85" y="15"/>
                  </a:lnTo>
                  <a:lnTo>
                    <a:pt x="88" y="20"/>
                  </a:lnTo>
                  <a:lnTo>
                    <a:pt x="89" y="25"/>
                  </a:lnTo>
                  <a:lnTo>
                    <a:pt x="90" y="31"/>
                  </a:lnTo>
                  <a:lnTo>
                    <a:pt x="90" y="296"/>
                  </a:lnTo>
                  <a:lnTo>
                    <a:pt x="89" y="302"/>
                  </a:lnTo>
                  <a:lnTo>
                    <a:pt x="88" y="307"/>
                  </a:lnTo>
                  <a:lnTo>
                    <a:pt x="85" y="312"/>
                  </a:lnTo>
                  <a:lnTo>
                    <a:pt x="82" y="316"/>
                  </a:lnTo>
                  <a:lnTo>
                    <a:pt x="79" y="320"/>
                  </a:lnTo>
                  <a:lnTo>
                    <a:pt x="74" y="323"/>
                  </a:lnTo>
                  <a:lnTo>
                    <a:pt x="70" y="325"/>
                  </a:lnTo>
                  <a:lnTo>
                    <a:pt x="64" y="327"/>
                  </a:lnTo>
                  <a:lnTo>
                    <a:pt x="59" y="327"/>
                  </a:lnTo>
                  <a:lnTo>
                    <a:pt x="31" y="327"/>
                  </a:lnTo>
                  <a:lnTo>
                    <a:pt x="26" y="327"/>
                  </a:lnTo>
                  <a:lnTo>
                    <a:pt x="20" y="325"/>
                  </a:lnTo>
                  <a:lnTo>
                    <a:pt x="15" y="323"/>
                  </a:lnTo>
                  <a:lnTo>
                    <a:pt x="11" y="320"/>
                  </a:lnTo>
                  <a:lnTo>
                    <a:pt x="7" y="316"/>
                  </a:lnTo>
                  <a:lnTo>
                    <a:pt x="4" y="312"/>
                  </a:lnTo>
                  <a:lnTo>
                    <a:pt x="2" y="307"/>
                  </a:lnTo>
                  <a:lnTo>
                    <a:pt x="1" y="302"/>
                  </a:lnTo>
                  <a:lnTo>
                    <a:pt x="0" y="296"/>
                  </a:lnTo>
                  <a:lnTo>
                    <a:pt x="0" y="31"/>
                  </a:lnTo>
                  <a:lnTo>
                    <a:pt x="1" y="25"/>
                  </a:lnTo>
                  <a:lnTo>
                    <a:pt x="2" y="20"/>
                  </a:lnTo>
                  <a:lnTo>
                    <a:pt x="4" y="15"/>
                  </a:lnTo>
                  <a:lnTo>
                    <a:pt x="7" y="11"/>
                  </a:lnTo>
                  <a:lnTo>
                    <a:pt x="11" y="7"/>
                  </a:lnTo>
                  <a:lnTo>
                    <a:pt x="15" y="4"/>
                  </a:lnTo>
                  <a:lnTo>
                    <a:pt x="20" y="2"/>
                  </a:lnTo>
                  <a:lnTo>
                    <a:pt x="26" y="0"/>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51" name="Oval 50"/>
          <p:cNvSpPr/>
          <p:nvPr/>
        </p:nvSpPr>
        <p:spPr>
          <a:xfrm>
            <a:off x="4014788" y="3806825"/>
            <a:ext cx="1141412" cy="1141413"/>
          </a:xfrm>
          <a:prstGeom prst="ellipse">
            <a:avLst/>
          </a:prstGeom>
          <a:solidFill>
            <a:schemeClr val="accent1"/>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200" b="1" dirty="0"/>
              <a:t>Nepagrįstai didelės</a:t>
            </a:r>
            <a:endParaRPr lang="en-US" sz="1200" b="1" dirty="0"/>
          </a:p>
        </p:txBody>
      </p:sp>
      <p:sp>
        <p:nvSpPr>
          <p:cNvPr id="52" name="Oval 51"/>
          <p:cNvSpPr/>
          <p:nvPr/>
        </p:nvSpPr>
        <p:spPr>
          <a:xfrm>
            <a:off x="3989388" y="569913"/>
            <a:ext cx="1066800" cy="1263650"/>
          </a:xfrm>
          <a:prstGeom prst="ellipse">
            <a:avLst/>
          </a:prstGeom>
          <a:solidFill>
            <a:schemeClr val="accent1"/>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400" b="1" dirty="0"/>
              <a:t>Naudotas turtas</a:t>
            </a:r>
            <a:endParaRPr lang="en-US" sz="1400" b="1" dirty="0"/>
          </a:p>
        </p:txBody>
      </p:sp>
      <p:sp>
        <p:nvSpPr>
          <p:cNvPr id="54" name="Oval 53"/>
          <p:cNvSpPr/>
          <p:nvPr/>
        </p:nvSpPr>
        <p:spPr>
          <a:xfrm>
            <a:off x="6891338" y="3425825"/>
            <a:ext cx="1143000" cy="1141413"/>
          </a:xfrm>
          <a:prstGeom prst="ellipse">
            <a:avLst/>
          </a:prstGeom>
          <a:solidFill>
            <a:schemeClr val="accent1">
              <a:lumMod val="60000"/>
              <a:lumOff val="4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200" b="1" dirty="0"/>
              <a:t>Transporto priemonės</a:t>
            </a:r>
            <a:endParaRPr lang="en-US" sz="1200" b="1" dirty="0"/>
          </a:p>
        </p:txBody>
      </p:sp>
      <p:sp>
        <p:nvSpPr>
          <p:cNvPr id="55" name="Oval 54"/>
          <p:cNvSpPr/>
          <p:nvPr/>
        </p:nvSpPr>
        <p:spPr>
          <a:xfrm>
            <a:off x="808038" y="3508375"/>
            <a:ext cx="1141412" cy="1143000"/>
          </a:xfrm>
          <a:prstGeom prst="ellipse">
            <a:avLst/>
          </a:prstGeom>
          <a:solidFill>
            <a:schemeClr val="accent1">
              <a:lumMod val="60000"/>
              <a:lumOff val="4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200" b="1" dirty="0"/>
              <a:t>Įsigijimas iš projekto vykdytojo ar partnerio</a:t>
            </a:r>
            <a:endParaRPr lang="en-US" sz="1200" b="1" dirty="0"/>
          </a:p>
        </p:txBody>
      </p:sp>
      <p:sp>
        <p:nvSpPr>
          <p:cNvPr id="56" name="Oval 55"/>
          <p:cNvSpPr/>
          <p:nvPr/>
        </p:nvSpPr>
        <p:spPr>
          <a:xfrm>
            <a:off x="1768475" y="1027113"/>
            <a:ext cx="1143000" cy="1143000"/>
          </a:xfrm>
          <a:prstGeom prst="ellipse">
            <a:avLst/>
          </a:prstGeom>
          <a:solidFill>
            <a:schemeClr val="accent1">
              <a:lumMod val="60000"/>
              <a:lumOff val="4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400" b="1" dirty="0"/>
              <a:t>Skolos palūkanos</a:t>
            </a:r>
            <a:endParaRPr lang="en-US" sz="1400" b="1" dirty="0"/>
          </a:p>
        </p:txBody>
      </p:sp>
      <p:sp>
        <p:nvSpPr>
          <p:cNvPr id="57" name="Oval 56"/>
          <p:cNvSpPr/>
          <p:nvPr/>
        </p:nvSpPr>
        <p:spPr>
          <a:xfrm>
            <a:off x="2352675" y="3914775"/>
            <a:ext cx="1143000" cy="1141413"/>
          </a:xfrm>
          <a:prstGeom prst="ellipse">
            <a:avLst/>
          </a:prstGeom>
          <a:solidFill>
            <a:schemeClr val="accent3">
              <a:lumMod val="60000"/>
              <a:lumOff val="4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200" b="1" dirty="0"/>
              <a:t>Tarpininkų ir konsultantų „sėkmės mokestis“</a:t>
            </a:r>
            <a:endParaRPr lang="en-US" sz="1200" b="1" dirty="0"/>
          </a:p>
        </p:txBody>
      </p:sp>
      <p:sp>
        <p:nvSpPr>
          <p:cNvPr id="58" name="Oval 57"/>
          <p:cNvSpPr/>
          <p:nvPr/>
        </p:nvSpPr>
        <p:spPr>
          <a:xfrm>
            <a:off x="5995988" y="1012825"/>
            <a:ext cx="1143000" cy="1143000"/>
          </a:xfrm>
          <a:prstGeom prst="ellipse">
            <a:avLst/>
          </a:prstGeom>
          <a:solidFill>
            <a:schemeClr val="accent1">
              <a:lumMod val="60000"/>
              <a:lumOff val="4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1200" b="1" dirty="0"/>
              <a:t>Valiutos kurso pasikeitimo išlaidos</a:t>
            </a:r>
            <a:endParaRPr lang="en-US" sz="1200" b="1" dirty="0"/>
          </a:p>
        </p:txBody>
      </p:sp>
      <p:sp>
        <p:nvSpPr>
          <p:cNvPr id="59" name="Oval 58"/>
          <p:cNvSpPr/>
          <p:nvPr/>
        </p:nvSpPr>
        <p:spPr>
          <a:xfrm>
            <a:off x="5562600" y="3741738"/>
            <a:ext cx="1143000" cy="1143000"/>
          </a:xfrm>
          <a:prstGeom prst="ellipse">
            <a:avLst/>
          </a:prstGeom>
          <a:solidFill>
            <a:schemeClr val="accent3">
              <a:lumMod val="60000"/>
              <a:lumOff val="40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lt-LT" sz="900" b="1" dirty="0"/>
              <a:t>Projekto sąnaudas padidinančios, bet pridėtinės vertės nesukuriančios</a:t>
            </a:r>
            <a:endParaRPr lang="en-US" sz="900" b="1" dirty="0"/>
          </a:p>
        </p:txBody>
      </p:sp>
      <p:sp>
        <p:nvSpPr>
          <p:cNvPr id="67" name="TextBox 66"/>
          <p:cNvSpPr txBox="1">
            <a:spLocks noChangeArrowheads="1"/>
          </p:cNvSpPr>
          <p:nvPr/>
        </p:nvSpPr>
        <p:spPr bwMode="auto">
          <a:xfrm>
            <a:off x="7318375" y="250825"/>
            <a:ext cx="1676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lt-LT" altLang="lt-LT" sz="800" b="1" u="sng"/>
              <a:t>Netinkamos finansuoti Išlaidos,</a:t>
            </a:r>
            <a:r>
              <a:rPr lang="lt-LT" altLang="lt-LT" sz="800"/>
              <a:t> kurios anksčiau buvo finansuotos (apmokėtos) iš LR valstybės biudžeto ir (arba) savivaldybių biudžetų, kitų piniginių išteklių, kuriais disponuoja valstybė ir (arba) savivaldybės,</a:t>
            </a:r>
            <a:r>
              <a:rPr lang="lt-LT" altLang="lt-LT" sz="800" b="1"/>
              <a:t> </a:t>
            </a:r>
            <a:r>
              <a:rPr lang="lt-LT" altLang="lt-LT" sz="800"/>
              <a:t>ES</a:t>
            </a:r>
            <a:r>
              <a:rPr lang="lt-LT" altLang="lt-LT" sz="800" b="1"/>
              <a:t> </a:t>
            </a:r>
            <a:r>
              <a:rPr lang="lt-LT" altLang="lt-LT" sz="800"/>
              <a:t>struktūrinių</a:t>
            </a:r>
            <a:r>
              <a:rPr lang="lt-LT" altLang="lt-LT" sz="800" b="1"/>
              <a:t> </a:t>
            </a:r>
            <a:r>
              <a:rPr lang="lt-LT" altLang="lt-LT" sz="800"/>
              <a:t>fondų, kitų ES finansinės paramos priemonių ar kitos tarptautinės paramos</a:t>
            </a:r>
            <a:r>
              <a:rPr lang="lt-LT" altLang="lt-LT" sz="800" b="1"/>
              <a:t> </a:t>
            </a:r>
            <a:r>
              <a:rPr lang="lt-LT" altLang="lt-LT" sz="800"/>
              <a:t>lėšų ir kurioms apmokėti skyrus ES struktūrinių fondų lėšų jos būtų pripažintos tinkamomis finansuoti ir (arba) apmokėtos daugiau nei vieną kartą. </a:t>
            </a:r>
          </a:p>
        </p:txBody>
      </p:sp>
      <p:sp>
        <p:nvSpPr>
          <p:cNvPr id="83" name="Freeform 56"/>
          <p:cNvSpPr>
            <a:spLocks noEditPoints="1"/>
          </p:cNvSpPr>
          <p:nvPr/>
        </p:nvSpPr>
        <p:spPr bwMode="auto">
          <a:xfrm>
            <a:off x="7029450" y="479425"/>
            <a:ext cx="304800" cy="273050"/>
          </a:xfrm>
          <a:custGeom>
            <a:avLst/>
            <a:gdLst>
              <a:gd name="T0" fmla="*/ 2147483646 w 237"/>
              <a:gd name="T1" fmla="*/ 0 h 237"/>
              <a:gd name="T2" fmla="*/ 0 w 237"/>
              <a:gd name="T3" fmla="*/ 0 h 237"/>
              <a:gd name="T4" fmla="*/ 0 w 237"/>
              <a:gd name="T5" fmla="*/ 2147483646 h 237"/>
              <a:gd name="T6" fmla="*/ 2147483646 w 237"/>
              <a:gd name="T7" fmla="*/ 2147483646 h 237"/>
              <a:gd name="T8" fmla="*/ 2147483646 w 237"/>
              <a:gd name="T9" fmla="*/ 0 h 237"/>
              <a:gd name="T10" fmla="*/ 2147483646 w 237"/>
              <a:gd name="T11" fmla="*/ 2147483646 h 237"/>
              <a:gd name="T12" fmla="*/ 2147483646 w 237"/>
              <a:gd name="T13" fmla="*/ 2147483646 h 237"/>
              <a:gd name="T14" fmla="*/ 2147483646 w 237"/>
              <a:gd name="T15" fmla="*/ 2147483646 h 237"/>
              <a:gd name="T16" fmla="*/ 2147483646 w 237"/>
              <a:gd name="T17" fmla="*/ 2147483646 h 237"/>
              <a:gd name="T18" fmla="*/ 2147483646 w 237"/>
              <a:gd name="T19" fmla="*/ 2147483646 h 237"/>
              <a:gd name="T20" fmla="*/ 2147483646 w 237"/>
              <a:gd name="T21" fmla="*/ 2147483646 h 237"/>
              <a:gd name="T22" fmla="*/ 2147483646 w 237"/>
              <a:gd name="T23" fmla="*/ 2147483646 h 237"/>
              <a:gd name="T24" fmla="*/ 2147483646 w 237"/>
              <a:gd name="T25" fmla="*/ 2147483646 h 237"/>
              <a:gd name="T26" fmla="*/ 2147483646 w 237"/>
              <a:gd name="T27" fmla="*/ 2147483646 h 237"/>
              <a:gd name="T28" fmla="*/ 2147483646 w 237"/>
              <a:gd name="T29" fmla="*/ 2147483646 h 2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7" h="237">
                <a:moveTo>
                  <a:pt x="237" y="0"/>
                </a:moveTo>
                <a:lnTo>
                  <a:pt x="0" y="0"/>
                </a:lnTo>
                <a:lnTo>
                  <a:pt x="0" y="237"/>
                </a:lnTo>
                <a:lnTo>
                  <a:pt x="237" y="237"/>
                </a:lnTo>
                <a:lnTo>
                  <a:pt x="237" y="0"/>
                </a:lnTo>
                <a:close/>
                <a:moveTo>
                  <a:pt x="133" y="217"/>
                </a:moveTo>
                <a:lnTo>
                  <a:pt x="105" y="217"/>
                </a:lnTo>
                <a:lnTo>
                  <a:pt x="105" y="173"/>
                </a:lnTo>
                <a:lnTo>
                  <a:pt x="133" y="173"/>
                </a:lnTo>
                <a:lnTo>
                  <a:pt x="133" y="217"/>
                </a:lnTo>
                <a:close/>
                <a:moveTo>
                  <a:pt x="128" y="155"/>
                </a:moveTo>
                <a:lnTo>
                  <a:pt x="109" y="155"/>
                </a:lnTo>
                <a:lnTo>
                  <a:pt x="104" y="21"/>
                </a:lnTo>
                <a:lnTo>
                  <a:pt x="134" y="21"/>
                </a:lnTo>
                <a:lnTo>
                  <a:pt x="128" y="155"/>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9" name="Rectangle 28"/>
          <p:cNvSpPr/>
          <p:nvPr/>
        </p:nvSpPr>
        <p:spPr>
          <a:xfrm rot="5400000">
            <a:off x="3536157" y="-3205956"/>
            <a:ext cx="215900" cy="70373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1275" name="Text Placeholder 3"/>
          <p:cNvSpPr txBox="1">
            <a:spLocks/>
          </p:cNvSpPr>
          <p:nvPr/>
        </p:nvSpPr>
        <p:spPr bwMode="auto">
          <a:xfrm>
            <a:off x="381000" y="209550"/>
            <a:ext cx="723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12. Tinkamumo finansuoti reikalavimų neatitinkančių išlaidų detalizavimas, nurodytos PAFT</a:t>
            </a:r>
          </a:p>
        </p:txBody>
      </p:sp>
    </p:spTree>
    <p:extLst>
      <p:ext uri="{BB962C8B-B14F-4D97-AF65-F5344CB8AC3E}">
        <p14:creationId xmlns:p14="http://schemas.microsoft.com/office/powerpoint/2010/main" val="186466977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11650" y="-3949700"/>
            <a:ext cx="215900" cy="838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a:xfrm>
            <a:off x="381000" y="133350"/>
            <a:ext cx="50419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13. Stebėsenos rodikliai</a:t>
            </a:r>
            <a:endParaRPr lang="lt-LT" sz="1200" dirty="0">
              <a:solidFill>
                <a:schemeClr val="bg1"/>
              </a:solidFill>
            </a:endParaRPr>
          </a:p>
        </p:txBody>
      </p:sp>
      <p:sp>
        <p:nvSpPr>
          <p:cNvPr id="7" name="Rectangle 6"/>
          <p:cNvSpPr/>
          <p:nvPr/>
        </p:nvSpPr>
        <p:spPr>
          <a:xfrm>
            <a:off x="228600" y="487363"/>
            <a:ext cx="1824038" cy="1590675"/>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sz="1200" b="1" dirty="0">
              <a:solidFill>
                <a:schemeClr val="bg1"/>
              </a:solidFill>
            </a:endParaRPr>
          </a:p>
          <a:p>
            <a:pPr algn="ctr">
              <a:defRPr/>
            </a:pPr>
            <a:r>
              <a:rPr lang="lt-LT" sz="1200" dirty="0"/>
              <a:t>Įgyvendintas MTEP projektas</a:t>
            </a:r>
            <a:endParaRPr kumimoji="1" lang="en-US" sz="1200" b="1" dirty="0">
              <a:solidFill>
                <a:schemeClr val="bg1"/>
              </a:solidFill>
            </a:endParaRPr>
          </a:p>
        </p:txBody>
      </p:sp>
      <p:sp>
        <p:nvSpPr>
          <p:cNvPr id="9" name="Rectangle 8"/>
          <p:cNvSpPr/>
          <p:nvPr/>
        </p:nvSpPr>
        <p:spPr>
          <a:xfrm>
            <a:off x="2082800" y="482600"/>
            <a:ext cx="6613525" cy="106997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 name="Footer Text"/>
          <p:cNvSpPr txBox="1"/>
          <p:nvPr/>
        </p:nvSpPr>
        <p:spPr>
          <a:xfrm>
            <a:off x="2187575" y="552450"/>
            <a:ext cx="6400800" cy="1000125"/>
          </a:xfrm>
          <a:prstGeom prst="rect">
            <a:avLst/>
          </a:prstGeom>
          <a:noFill/>
        </p:spPr>
        <p:txBody>
          <a:bodyPr lIns="0" tIns="0" rIns="0" bIns="0">
            <a:spAutoFit/>
          </a:bodyPr>
          <a:lstStyle/>
          <a:p>
            <a:pPr marL="228600" indent="-228600">
              <a:spcAft>
                <a:spcPts val="250"/>
              </a:spcAft>
              <a:buSzPct val="120000"/>
              <a:buFont typeface="Wingdings" pitchFamily="2" charset="2"/>
              <a:buChar char="v"/>
              <a:defRPr/>
            </a:pPr>
            <a:r>
              <a:rPr lang="lt-LT" sz="1200" b="1" dirty="0">
                <a:solidFill>
                  <a:schemeClr val="tx2">
                    <a:lumMod val="75000"/>
                    <a:lumOff val="25000"/>
                  </a:schemeClr>
                </a:solidFill>
              </a:rPr>
              <a:t>Siekiamas privalomas </a:t>
            </a:r>
            <a:r>
              <a:rPr lang="lt-LT" sz="1200" b="1" dirty="0">
                <a:solidFill>
                  <a:srgbClr val="FF0000"/>
                </a:solidFill>
              </a:rPr>
              <a:t>produkto  stebėsenos rodiklis</a:t>
            </a:r>
            <a:r>
              <a:rPr lang="lt-LT" sz="1200" b="1" dirty="0">
                <a:solidFill>
                  <a:schemeClr val="tx2">
                    <a:lumMod val="75000"/>
                    <a:lumOff val="25000"/>
                  </a:schemeClr>
                </a:solidFill>
              </a:rPr>
              <a:t>. Pagrindime nurodyti kaip rodiklis bus pasiektas. </a:t>
            </a:r>
          </a:p>
          <a:p>
            <a:pPr>
              <a:spcAft>
                <a:spcPts val="250"/>
              </a:spcAft>
              <a:buSzPct val="120000"/>
              <a:defRPr/>
            </a:pPr>
            <a:r>
              <a:rPr lang="lt-LT" sz="1200" dirty="0"/>
              <a:t>Skaičiuojamas sumuojant pagal projekto veiklas įgyvendintus MTEP projektus (projektų skaičius).</a:t>
            </a:r>
            <a:endParaRPr lang="lt-LT" sz="1200" i="1" dirty="0">
              <a:solidFill>
                <a:schemeClr val="tx2">
                  <a:lumMod val="75000"/>
                  <a:lumOff val="25000"/>
                </a:schemeClr>
              </a:solidFill>
            </a:endParaRPr>
          </a:p>
          <a:p>
            <a:pPr>
              <a:defRPr/>
            </a:pPr>
            <a:r>
              <a:rPr lang="lt-LT" sz="1200" u="sng" dirty="0"/>
              <a:t>Pirminiai šaltiniai:</a:t>
            </a:r>
            <a:r>
              <a:rPr lang="lt-LT" sz="1200" dirty="0"/>
              <a:t> baigiamoji (galutinė) mokslinio tyrimo ataskaita, patvirtinta įstaigos vadovo arba jo įgalioto asmens. </a:t>
            </a:r>
            <a:endParaRPr lang="lt-LT" sz="1200" dirty="0">
              <a:solidFill>
                <a:schemeClr val="tx2">
                  <a:lumMod val="75000"/>
                  <a:lumOff val="25000"/>
                </a:schemeClr>
              </a:solidFill>
            </a:endParaRPr>
          </a:p>
        </p:txBody>
      </p:sp>
      <p:sp>
        <p:nvSpPr>
          <p:cNvPr id="20" name="Rectangle 19"/>
          <p:cNvSpPr/>
          <p:nvPr/>
        </p:nvSpPr>
        <p:spPr>
          <a:xfrm>
            <a:off x="2079625" y="4103688"/>
            <a:ext cx="6613525" cy="874712"/>
          </a:xfrm>
          <a:prstGeom prst="rect">
            <a:avLst/>
          </a:prstGeom>
          <a:solidFill>
            <a:schemeClr val="tx2">
              <a:lumMod val="25000"/>
              <a:lumOff val="7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spcAft>
                <a:spcPts val="250"/>
              </a:spcAft>
              <a:buSzPct val="120000"/>
              <a:buFont typeface="Wingdings" pitchFamily="2" charset="2"/>
              <a:buChar char="v"/>
              <a:defRPr/>
            </a:pPr>
            <a:r>
              <a:rPr lang="lt-LT" sz="1200" b="1" dirty="0">
                <a:solidFill>
                  <a:schemeClr val="tx2">
                    <a:lumMod val="75000"/>
                    <a:lumOff val="25000"/>
                  </a:schemeClr>
                </a:solidFill>
              </a:rPr>
              <a:t>Siekiamas </a:t>
            </a:r>
            <a:r>
              <a:rPr lang="lt-LT" sz="1200" b="1" dirty="0" smtClean="0">
                <a:solidFill>
                  <a:srgbClr val="FF0000"/>
                </a:solidFill>
              </a:rPr>
              <a:t>ne</a:t>
            </a:r>
            <a:r>
              <a:rPr lang="lt-LT" sz="1200" b="1" dirty="0" smtClean="0">
                <a:solidFill>
                  <a:schemeClr val="tx2">
                    <a:lumMod val="75000"/>
                    <a:lumOff val="25000"/>
                  </a:schemeClr>
                </a:solidFill>
              </a:rPr>
              <a:t>privalomas </a:t>
            </a:r>
            <a:r>
              <a:rPr lang="lt-LT" sz="1200" b="1" dirty="0">
                <a:solidFill>
                  <a:srgbClr val="FF0000"/>
                </a:solidFill>
              </a:rPr>
              <a:t>produkto  stebėsenos rodiklis</a:t>
            </a:r>
            <a:r>
              <a:rPr lang="lt-LT" sz="1200" b="1" dirty="0">
                <a:solidFill>
                  <a:schemeClr val="tx2">
                    <a:lumMod val="75000"/>
                    <a:lumOff val="25000"/>
                  </a:schemeClr>
                </a:solidFill>
              </a:rPr>
              <a:t>. Pagrindime nurodyti kaip rodiklis bus pasiektas. </a:t>
            </a:r>
            <a:endParaRPr lang="lt-LT" sz="1200" b="1" dirty="0" smtClean="0">
              <a:solidFill>
                <a:schemeClr val="tx2">
                  <a:lumMod val="75000"/>
                  <a:lumOff val="25000"/>
                </a:schemeClr>
              </a:solidFill>
            </a:endParaRPr>
          </a:p>
          <a:p>
            <a:pPr>
              <a:spcAft>
                <a:spcPts val="250"/>
              </a:spcAft>
              <a:buSzPct val="120000"/>
              <a:defRPr/>
            </a:pPr>
            <a:r>
              <a:rPr lang="lt-LT" sz="1200" dirty="0" smtClean="0">
                <a:solidFill>
                  <a:schemeClr val="tx2">
                    <a:lumMod val="75000"/>
                    <a:lumOff val="25000"/>
                  </a:schemeClr>
                </a:solidFill>
              </a:rPr>
              <a:t>       Skaičiuojamas pilnu etato ekvivalentu</a:t>
            </a:r>
            <a:endParaRPr lang="lt-LT" sz="1200" dirty="0">
              <a:solidFill>
                <a:schemeClr val="tx2">
                  <a:lumMod val="75000"/>
                  <a:lumOff val="25000"/>
                </a:schemeClr>
              </a:solidFill>
            </a:endParaRPr>
          </a:p>
        </p:txBody>
      </p:sp>
      <p:sp>
        <p:nvSpPr>
          <p:cNvPr id="10" name="Rectangle 9"/>
          <p:cNvSpPr/>
          <p:nvPr/>
        </p:nvSpPr>
        <p:spPr>
          <a:xfrm>
            <a:off x="2079625" y="1558925"/>
            <a:ext cx="6613525" cy="519113"/>
          </a:xfrm>
          <a:prstGeom prst="rect">
            <a:avLst/>
          </a:prstGeom>
          <a:solidFill>
            <a:schemeClr val="accent2">
              <a:lumMod val="75000"/>
            </a:schemeClr>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83306" name="TextBox 1"/>
          <p:cNvSpPr txBox="1">
            <a:spLocks noChangeArrowheads="1"/>
          </p:cNvSpPr>
          <p:nvPr/>
        </p:nvSpPr>
        <p:spPr bwMode="auto">
          <a:xfrm>
            <a:off x="2187575" y="1582738"/>
            <a:ext cx="56261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250"/>
              </a:spcAft>
              <a:buSzPct val="120000"/>
            </a:pPr>
            <a:r>
              <a:rPr lang="en-US" altLang="lt-LT" sz="1100" i="1">
                <a:solidFill>
                  <a:srgbClr val="6798CD"/>
                </a:solidFill>
                <a:hlinkClick r:id="rId3"/>
              </a:rPr>
              <a:t>Veiksm</a:t>
            </a:r>
            <a:r>
              <a:rPr lang="lt-LT" altLang="lt-LT" sz="1100" i="1">
                <a:solidFill>
                  <a:srgbClr val="6798CD"/>
                </a:solidFill>
                <a:hlinkClick r:id="rId3"/>
              </a:rPr>
              <a:t>ų</a:t>
            </a:r>
            <a:r>
              <a:rPr lang="en-US" altLang="lt-LT" sz="1100" i="1">
                <a:solidFill>
                  <a:srgbClr val="6798CD"/>
                </a:solidFill>
                <a:hlinkClick r:id="rId3"/>
              </a:rPr>
              <a:t> programos </a:t>
            </a:r>
            <a:r>
              <a:rPr lang="lt-LT" altLang="lt-LT" sz="1100" i="1">
                <a:solidFill>
                  <a:srgbClr val="6798CD"/>
                </a:solidFill>
                <a:hlinkClick r:id="rId3"/>
              </a:rPr>
              <a:t>Stebėsenos rodiklio apskaičiavimo aprašas:</a:t>
            </a:r>
          </a:p>
          <a:p>
            <a:pPr>
              <a:spcAft>
                <a:spcPts val="250"/>
              </a:spcAft>
              <a:buSzPct val="120000"/>
            </a:pPr>
            <a:r>
              <a:rPr lang="lt-LT" altLang="lt-LT" sz="1100" i="1" u="sng">
                <a:solidFill>
                  <a:schemeClr val="bg1"/>
                </a:solidFill>
              </a:rPr>
              <a:t>https://www.e-tar.lt/portal/lt/legalAct/d3719a50901811e4bb408baba2bdddf3/fQcwZXiffI</a:t>
            </a:r>
            <a:endParaRPr lang="lt-LT" altLang="lt-LT" u="sng">
              <a:solidFill>
                <a:schemeClr val="bg1"/>
              </a:solidFill>
            </a:endParaRPr>
          </a:p>
        </p:txBody>
      </p:sp>
      <p:sp>
        <p:nvSpPr>
          <p:cNvPr id="11" name="Rectangle 10"/>
          <p:cNvSpPr/>
          <p:nvPr/>
        </p:nvSpPr>
        <p:spPr>
          <a:xfrm>
            <a:off x="228600" y="2084388"/>
            <a:ext cx="1824038" cy="2019300"/>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sz="1200" b="1" dirty="0">
              <a:solidFill>
                <a:schemeClr val="bg1"/>
              </a:solidFill>
            </a:endParaRPr>
          </a:p>
          <a:p>
            <a:pPr algn="ctr">
              <a:defRPr/>
            </a:pPr>
            <a:r>
              <a:rPr lang="lt-LT" sz="1200" dirty="0"/>
              <a:t>Investicijas gavusių mokslo ir studijų institucijų pateiktos patentų paraiškos</a:t>
            </a:r>
            <a:r>
              <a:rPr lang="en-US" sz="1200" dirty="0"/>
              <a:t> </a:t>
            </a:r>
          </a:p>
          <a:p>
            <a:pPr algn="ctr">
              <a:defRPr/>
            </a:pPr>
            <a:r>
              <a:rPr lang="lt-LT" sz="1200" i="1" dirty="0"/>
              <a:t>arba </a:t>
            </a:r>
          </a:p>
          <a:p>
            <a:pPr algn="ctr">
              <a:defRPr/>
            </a:pPr>
            <a:r>
              <a:rPr lang="lt-LT" sz="1200" dirty="0"/>
              <a:t>Investicijas gavusių universitetų ligoninių pateiktos patentų </a:t>
            </a:r>
            <a:r>
              <a:rPr lang="lt-LT" sz="1200" dirty="0" smtClean="0"/>
              <a:t>paraiškos</a:t>
            </a:r>
            <a:endParaRPr lang="en-US" sz="1200" dirty="0" smtClean="0"/>
          </a:p>
        </p:txBody>
      </p:sp>
      <p:sp>
        <p:nvSpPr>
          <p:cNvPr id="12" name="Rectangle 11"/>
          <p:cNvSpPr/>
          <p:nvPr/>
        </p:nvSpPr>
        <p:spPr>
          <a:xfrm>
            <a:off x="2079625" y="2084388"/>
            <a:ext cx="6640513" cy="2019300"/>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3" name="TextBox 2"/>
          <p:cNvSpPr txBox="1"/>
          <p:nvPr/>
        </p:nvSpPr>
        <p:spPr>
          <a:xfrm>
            <a:off x="2211388" y="2179638"/>
            <a:ext cx="6423025" cy="2055812"/>
          </a:xfrm>
          <a:prstGeom prst="rect">
            <a:avLst/>
          </a:prstGeom>
          <a:noFill/>
        </p:spPr>
        <p:txBody>
          <a:bodyPr>
            <a:spAutoFit/>
          </a:bodyPr>
          <a:lstStyle/>
          <a:p>
            <a:pPr marL="228600" indent="-228600">
              <a:spcAft>
                <a:spcPts val="250"/>
              </a:spcAft>
              <a:buSzPct val="120000"/>
              <a:buFont typeface="Wingdings" pitchFamily="2" charset="2"/>
              <a:buChar char="v"/>
              <a:defRPr/>
            </a:pPr>
            <a:r>
              <a:rPr lang="lt-LT" sz="1200" b="1" dirty="0">
                <a:solidFill>
                  <a:schemeClr val="tx2">
                    <a:lumMod val="75000"/>
                    <a:lumOff val="25000"/>
                  </a:schemeClr>
                </a:solidFill>
              </a:rPr>
              <a:t>Siekiamas </a:t>
            </a:r>
            <a:r>
              <a:rPr lang="lt-LT" sz="1200" b="1" dirty="0">
                <a:solidFill>
                  <a:srgbClr val="FF0000"/>
                </a:solidFill>
              </a:rPr>
              <a:t>produkto</a:t>
            </a:r>
            <a:r>
              <a:rPr lang="en-US" sz="1200" b="1" dirty="0">
                <a:solidFill>
                  <a:schemeClr val="tx2">
                    <a:lumMod val="75000"/>
                    <a:lumOff val="25000"/>
                  </a:schemeClr>
                </a:solidFill>
              </a:rPr>
              <a:t> </a:t>
            </a:r>
            <a:r>
              <a:rPr lang="lt-LT" sz="1200" b="1" dirty="0">
                <a:solidFill>
                  <a:srgbClr val="FF0000"/>
                </a:solidFill>
              </a:rPr>
              <a:t>stebėsenos rodiklis, priklausomai nuo Pareiškėjo</a:t>
            </a:r>
            <a:r>
              <a:rPr lang="lt-LT" sz="1200" b="1" dirty="0">
                <a:solidFill>
                  <a:schemeClr val="tx2">
                    <a:lumMod val="75000"/>
                    <a:lumOff val="25000"/>
                  </a:schemeClr>
                </a:solidFill>
              </a:rPr>
              <a:t>. Pagrindime nurodyti kaip rodiklis bus pasiektas. </a:t>
            </a:r>
          </a:p>
          <a:p>
            <a:pPr>
              <a:spcAft>
                <a:spcPts val="250"/>
              </a:spcAft>
              <a:buSzPct val="120000"/>
              <a:defRPr/>
            </a:pPr>
            <a:r>
              <a:rPr lang="lt-LT" sz="1200" dirty="0"/>
              <a:t>Patento paraiška – patentų biuro nustatyta tvarka patentų biurui </a:t>
            </a:r>
            <a:r>
              <a:rPr lang="lt-LT" sz="1200" i="1" dirty="0"/>
              <a:t>mokslo ir studijų institucijos </a:t>
            </a:r>
            <a:r>
              <a:rPr lang="lt-LT" sz="1200" dirty="0"/>
              <a:t>pateikta paraiška (prašymas) </a:t>
            </a:r>
            <a:r>
              <a:rPr lang="lt-LT" sz="1200" b="1" u="sng" dirty="0"/>
              <a:t>išduoti tarptautinį patentą</a:t>
            </a:r>
            <a:r>
              <a:rPr lang="lt-LT" sz="1200" dirty="0"/>
              <a:t>. Šiame </a:t>
            </a:r>
            <a:r>
              <a:rPr lang="lt-LT" sz="1200" dirty="0" smtClean="0"/>
              <a:t>apraše, tarptautiniu </a:t>
            </a:r>
            <a:r>
              <a:rPr lang="lt-LT" sz="1200" dirty="0"/>
              <a:t>laikomas patentas, skirtas kitų šalių rinkoms.</a:t>
            </a:r>
            <a:r>
              <a:rPr lang="en-US" sz="1200" dirty="0"/>
              <a:t> </a:t>
            </a:r>
          </a:p>
          <a:p>
            <a:pPr>
              <a:spcAft>
                <a:spcPts val="250"/>
              </a:spcAft>
              <a:buSzPct val="120000"/>
              <a:defRPr/>
            </a:pPr>
            <a:r>
              <a:rPr lang="lt-LT" sz="1200" dirty="0"/>
              <a:t>Patentų paraiška – patentų biuro nustatyta tvarka patentų biurui </a:t>
            </a:r>
            <a:r>
              <a:rPr lang="lt-LT" sz="1200" i="1" dirty="0"/>
              <a:t>universiteto ligoninės </a:t>
            </a:r>
            <a:r>
              <a:rPr lang="lt-LT" sz="1200" dirty="0"/>
              <a:t>pateikta paraiška (prašymas) </a:t>
            </a:r>
            <a:r>
              <a:rPr lang="lt-LT" sz="1200" b="1" u="sng" dirty="0"/>
              <a:t>išduoti tarptautinį patentą</a:t>
            </a:r>
            <a:r>
              <a:rPr lang="lt-LT" sz="1200" dirty="0"/>
              <a:t>.</a:t>
            </a:r>
            <a:endParaRPr lang="en-US" sz="1200" dirty="0"/>
          </a:p>
          <a:p>
            <a:pPr>
              <a:defRPr/>
            </a:pPr>
            <a:r>
              <a:rPr lang="lt-LT" sz="1200" u="sng" dirty="0"/>
              <a:t>Pirminiai šaltiniai:</a:t>
            </a:r>
            <a:endParaRPr lang="en-US" sz="1200" dirty="0"/>
          </a:p>
          <a:p>
            <a:pPr>
              <a:defRPr/>
            </a:pPr>
            <a:r>
              <a:rPr lang="lt-LT" sz="1200" dirty="0"/>
              <a:t>patentų biuro dokumentas, kuriuo patvirtinamas patento paraiškos (prašymo) gavimas (kopija).</a:t>
            </a:r>
            <a:endParaRPr lang="en-US" sz="1200" dirty="0"/>
          </a:p>
          <a:p>
            <a:pPr>
              <a:spcAft>
                <a:spcPts val="250"/>
              </a:spcAft>
              <a:buSzPct val="120000"/>
              <a:defRPr/>
            </a:pPr>
            <a:endParaRPr lang="en-US" sz="1200" dirty="0"/>
          </a:p>
        </p:txBody>
      </p:sp>
      <p:sp>
        <p:nvSpPr>
          <p:cNvPr id="14" name="Rectangle 13"/>
          <p:cNvSpPr/>
          <p:nvPr/>
        </p:nvSpPr>
        <p:spPr>
          <a:xfrm>
            <a:off x="228600" y="4110038"/>
            <a:ext cx="1824037" cy="868362"/>
          </a:xfrm>
          <a:prstGeom prst="rect">
            <a:avLst/>
          </a:prstGeom>
          <a:solidFill>
            <a:schemeClr val="accent1"/>
          </a:soli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200" dirty="0" smtClean="0">
                <a:solidFill>
                  <a:schemeClr val="bg1"/>
                </a:solidFill>
              </a:rPr>
              <a:t>Tyrėjai, dirbantys </a:t>
            </a:r>
            <a:r>
              <a:rPr lang="lt-LT" sz="1200" dirty="0">
                <a:solidFill>
                  <a:schemeClr val="bg1"/>
                </a:solidFill>
              </a:rPr>
              <a:t>pagerintoje tyrimų infrastruktūros </a:t>
            </a:r>
            <a:r>
              <a:rPr lang="lt-LT" sz="1200" dirty="0" smtClean="0">
                <a:solidFill>
                  <a:schemeClr val="bg1"/>
                </a:solidFill>
              </a:rPr>
              <a:t>bazėje</a:t>
            </a:r>
            <a:endParaRPr lang="lt-LT" sz="1200" dirty="0">
              <a:solidFill>
                <a:schemeClr val="bg1"/>
              </a:solidFill>
            </a:endParaRPr>
          </a:p>
        </p:txBody>
      </p:sp>
    </p:spTree>
    <p:extLst>
      <p:ext uri="{BB962C8B-B14F-4D97-AF65-F5344CB8AC3E}">
        <p14:creationId xmlns:p14="http://schemas.microsoft.com/office/powerpoint/2010/main" val="12267232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11650" y="-3949700"/>
            <a:ext cx="215900" cy="838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a:xfrm>
            <a:off x="381000" y="133350"/>
            <a:ext cx="5041900" cy="215900"/>
          </a:xfrm>
          <a:prstGeom prst="rect">
            <a:avLst/>
          </a:prstGeom>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a:spcBef>
                <a:spcPct val="20000"/>
              </a:spcBef>
              <a:defRPr/>
            </a:pPr>
            <a:r>
              <a:rPr lang="lt-LT" sz="1400" b="1" dirty="0" smtClean="0">
                <a:solidFill>
                  <a:schemeClr val="bg1"/>
                </a:solidFill>
                <a:cs typeface="+mj-cs"/>
              </a:rPr>
              <a:t>13. Stebėsenos rodikliai</a:t>
            </a:r>
            <a:endParaRPr lang="lt-LT" sz="1200" dirty="0">
              <a:solidFill>
                <a:schemeClr val="bg1"/>
              </a:solidFill>
            </a:endParaRP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6750"/>
            <a:ext cx="76390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p:cNvSpPr/>
          <p:nvPr/>
        </p:nvSpPr>
        <p:spPr>
          <a:xfrm>
            <a:off x="6369050" y="3794125"/>
            <a:ext cx="2743200" cy="457200"/>
          </a:xfrm>
          <a:prstGeom prst="wedgeRectCallout">
            <a:avLst>
              <a:gd name="adj1" fmla="val 2151"/>
              <a:gd name="adj2" fmla="val -625745"/>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lt-LT" sz="1200" dirty="0" smtClean="0">
                <a:solidFill>
                  <a:schemeClr val="accent1">
                    <a:lumMod val="50000"/>
                  </a:schemeClr>
                </a:solidFill>
              </a:rPr>
              <a:t>„</a:t>
            </a:r>
            <a:r>
              <a:rPr lang="en-US" sz="1200" dirty="0" smtClean="0">
                <a:solidFill>
                  <a:schemeClr val="accent1">
                    <a:lumMod val="50000"/>
                  </a:schemeClr>
                </a:solidFill>
              </a:rPr>
              <a:t>+</a:t>
            </a:r>
            <a:r>
              <a:rPr lang="lt-LT" sz="1200" dirty="0" smtClean="0">
                <a:solidFill>
                  <a:schemeClr val="accent1">
                    <a:lumMod val="50000"/>
                  </a:schemeClr>
                </a:solidFill>
              </a:rPr>
              <a:t>“ – suteikia galimybę pasirinkti dar vieną stebėsenos rodiklį</a:t>
            </a:r>
            <a:r>
              <a:rPr lang="en-US" sz="1200" dirty="0" smtClean="0">
                <a:solidFill>
                  <a:schemeClr val="accent1">
                    <a:lumMod val="50000"/>
                  </a:schemeClr>
                </a:solidFill>
              </a:rPr>
              <a:t> </a:t>
            </a:r>
            <a:endParaRPr lang="lt-LT" sz="1200" dirty="0">
              <a:solidFill>
                <a:schemeClr val="accent1">
                  <a:lumMod val="50000"/>
                </a:schemeClr>
              </a:solidFill>
            </a:endParaRPr>
          </a:p>
        </p:txBody>
      </p:sp>
      <p:sp>
        <p:nvSpPr>
          <p:cNvPr id="8" name="Rectangular Callout 7"/>
          <p:cNvSpPr/>
          <p:nvPr/>
        </p:nvSpPr>
        <p:spPr>
          <a:xfrm>
            <a:off x="2590800" y="4171950"/>
            <a:ext cx="3124200" cy="685800"/>
          </a:xfrm>
          <a:prstGeom prst="wedgeRectCallout">
            <a:avLst>
              <a:gd name="adj1" fmla="val 30434"/>
              <a:gd name="adj2" fmla="val -286738"/>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lt-LT" sz="1200" dirty="0" smtClean="0">
                <a:solidFill>
                  <a:schemeClr val="accent1">
                    <a:lumMod val="50000"/>
                  </a:schemeClr>
                </a:solidFill>
              </a:rPr>
              <a:t> rodiklis pasirenkamas pagal pareiškėją, </a:t>
            </a:r>
            <a:r>
              <a:rPr lang="lt-LT" sz="1200" dirty="0" err="1" smtClean="0">
                <a:solidFill>
                  <a:schemeClr val="accent1">
                    <a:lumMod val="50000"/>
                  </a:schemeClr>
                </a:solidFill>
              </a:rPr>
              <a:t>t.y</a:t>
            </a:r>
            <a:r>
              <a:rPr lang="lt-LT" sz="1200" dirty="0" smtClean="0">
                <a:solidFill>
                  <a:schemeClr val="accent1">
                    <a:lumMod val="50000"/>
                  </a:schemeClr>
                </a:solidFill>
              </a:rPr>
              <a:t>. ar mokslo ir studijų institucija ar universiteto ligoninė</a:t>
            </a:r>
            <a:endParaRPr lang="lt-LT" sz="1200" dirty="0">
              <a:solidFill>
                <a:schemeClr val="accent1">
                  <a:lumMod val="50000"/>
                </a:schemeClr>
              </a:solidFill>
            </a:endParaRPr>
          </a:p>
        </p:txBody>
      </p:sp>
    </p:spTree>
    <p:extLst>
      <p:ext uri="{BB962C8B-B14F-4D97-AF65-F5344CB8AC3E}">
        <p14:creationId xmlns:p14="http://schemas.microsoft.com/office/powerpoint/2010/main" val="1174548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425950" y="-3911600"/>
            <a:ext cx="215900" cy="8458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 Placeholder 3"/>
          <p:cNvSpPr txBox="1">
            <a:spLocks/>
          </p:cNvSpPr>
          <p:nvPr/>
        </p:nvSpPr>
        <p:spPr bwMode="auto">
          <a:xfrm>
            <a:off x="457200" y="2095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14. Projekto atitiktis horizontaliesiems principams</a:t>
            </a:r>
            <a:endParaRPr lang="lt-LT" altLang="lt-LT" sz="1200">
              <a:solidFill>
                <a:schemeClr val="bg1"/>
              </a:solidFill>
            </a:endParaRPr>
          </a:p>
        </p:txBody>
      </p:sp>
      <p:pic>
        <p:nvPicPr>
          <p:cNvPr id="1873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 y="822325"/>
            <a:ext cx="7669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639763" y="1809750"/>
            <a:ext cx="228600" cy="228600"/>
            <a:chOff x="6286500" y="2674824"/>
            <a:chExt cx="190500" cy="201726"/>
          </a:xfrm>
        </p:grpSpPr>
        <p:cxnSp>
          <p:nvCxnSpPr>
            <p:cNvPr id="9" name="Straight Connector 8"/>
            <p:cNvCxnSpPr/>
            <p:nvPr/>
          </p:nvCxnSpPr>
          <p:spPr>
            <a:xfrm>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Rectangular Callout 10"/>
          <p:cNvSpPr/>
          <p:nvPr/>
        </p:nvSpPr>
        <p:spPr>
          <a:xfrm>
            <a:off x="722313" y="2800350"/>
            <a:ext cx="1219200" cy="381000"/>
          </a:xfrm>
          <a:prstGeom prst="wedgeRectCallout">
            <a:avLst>
              <a:gd name="adj1" fmla="val -41466"/>
              <a:gd name="adj2" fmla="val -233768"/>
            </a:avLst>
          </a:prstGeom>
          <a:ln/>
        </p:spPr>
        <p:style>
          <a:lnRef idx="2">
            <a:schemeClr val="accent2"/>
          </a:lnRef>
          <a:fillRef idx="1">
            <a:schemeClr val="lt1"/>
          </a:fillRef>
          <a:effectRef idx="0">
            <a:schemeClr val="accent2"/>
          </a:effectRef>
          <a:fontRef idx="minor">
            <a:schemeClr val="dk1"/>
          </a:fontRef>
        </p:style>
        <p:txBody>
          <a:bodyPr anchor="ctr"/>
          <a:lstStyle/>
          <a:p>
            <a:pPr>
              <a:defRPr/>
            </a:pPr>
            <a:r>
              <a:rPr lang="lt-LT" sz="1200" b="1" dirty="0">
                <a:solidFill>
                  <a:schemeClr val="accent1">
                    <a:lumMod val="50000"/>
                  </a:schemeClr>
                </a:solidFill>
              </a:rPr>
              <a:t>Nežymimi</a:t>
            </a:r>
          </a:p>
        </p:txBody>
      </p:sp>
      <p:sp>
        <p:nvSpPr>
          <p:cNvPr id="12" name="Oval 11"/>
          <p:cNvSpPr/>
          <p:nvPr/>
        </p:nvSpPr>
        <p:spPr>
          <a:xfrm>
            <a:off x="563563" y="1065213"/>
            <a:ext cx="381000" cy="3048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grpSp>
        <p:nvGrpSpPr>
          <p:cNvPr id="13" name="Group 12"/>
          <p:cNvGrpSpPr>
            <a:grpSpLocks/>
          </p:cNvGrpSpPr>
          <p:nvPr/>
        </p:nvGrpSpPr>
        <p:grpSpPr bwMode="auto">
          <a:xfrm flipV="1">
            <a:off x="639763" y="1576388"/>
            <a:ext cx="228600" cy="152400"/>
            <a:chOff x="6286500" y="2674824"/>
            <a:chExt cx="190500" cy="201726"/>
          </a:xfrm>
        </p:grpSpPr>
        <p:cxnSp>
          <p:nvCxnSpPr>
            <p:cNvPr id="14" name="Straight Connector 13"/>
            <p:cNvCxnSpPr/>
            <p:nvPr/>
          </p:nvCxnSpPr>
          <p:spPr>
            <a:xfrm>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Rectangular Callout 15"/>
          <p:cNvSpPr/>
          <p:nvPr/>
        </p:nvSpPr>
        <p:spPr>
          <a:xfrm>
            <a:off x="7467600" y="1227138"/>
            <a:ext cx="1219200" cy="588962"/>
          </a:xfrm>
          <a:prstGeom prst="wedgeRectCallout">
            <a:avLst>
              <a:gd name="adj1" fmla="val -176340"/>
              <a:gd name="adj2" fmla="val -44188"/>
            </a:avLst>
          </a:prstGeom>
          <a:ln/>
        </p:spPr>
        <p:style>
          <a:lnRef idx="2">
            <a:schemeClr val="accent2"/>
          </a:lnRef>
          <a:fillRef idx="1">
            <a:schemeClr val="lt1"/>
          </a:fillRef>
          <a:effectRef idx="0">
            <a:schemeClr val="accent2"/>
          </a:effectRef>
          <a:fontRef idx="minor">
            <a:schemeClr val="dk1"/>
          </a:fontRef>
        </p:style>
        <p:txBody>
          <a:bodyPr anchor="ctr"/>
          <a:lstStyle/>
          <a:p>
            <a:pPr>
              <a:defRPr/>
            </a:pPr>
            <a:r>
              <a:rPr lang="lt-LT" sz="1200" b="1" dirty="0">
                <a:solidFill>
                  <a:schemeClr val="accent1">
                    <a:lumMod val="50000"/>
                  </a:schemeClr>
                </a:solidFill>
              </a:rPr>
              <a:t>Žymimas tik šis 14.1. p.</a:t>
            </a:r>
          </a:p>
        </p:txBody>
      </p:sp>
    </p:spTree>
    <p:extLst>
      <p:ext uri="{BB962C8B-B14F-4D97-AF65-F5344CB8AC3E}">
        <p14:creationId xmlns:p14="http://schemas.microsoft.com/office/powerpoint/2010/main" val="304837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animBg="1"/>
      <p:bldP spid="12"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084263"/>
            <a:ext cx="8853487"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189538" y="2990850"/>
            <a:ext cx="381000" cy="3048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7" name="Rectangle 6"/>
          <p:cNvSpPr/>
          <p:nvPr/>
        </p:nvSpPr>
        <p:spPr>
          <a:xfrm>
            <a:off x="5630863" y="4049713"/>
            <a:ext cx="2522537" cy="684212"/>
          </a:xfrm>
          <a:prstGeom prst="rect">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8" name="TextBox 7"/>
          <p:cNvSpPr txBox="1"/>
          <p:nvPr/>
        </p:nvSpPr>
        <p:spPr>
          <a:xfrm>
            <a:off x="5649913" y="4087813"/>
            <a:ext cx="2503487" cy="646112"/>
          </a:xfrm>
          <a:prstGeom prst="rect">
            <a:avLst/>
          </a:prstGeom>
          <a:noFill/>
        </p:spPr>
        <p:txBody>
          <a:bodyPr>
            <a:spAutoFit/>
          </a:bodyPr>
          <a:lstStyle/>
          <a:p>
            <a:pPr>
              <a:defRPr/>
            </a:pPr>
            <a:r>
              <a:rPr lang="lt-LT" sz="1200" b="1" dirty="0">
                <a:solidFill>
                  <a:schemeClr val="accent1">
                    <a:lumMod val="50000"/>
                  </a:schemeClr>
                </a:solidFill>
              </a:rPr>
              <a:t>Šios priemonės yra privalomos, kai projektas infrastruktūrinis ir viršija 500.000 </a:t>
            </a:r>
            <a:r>
              <a:rPr lang="lt-LT" sz="1200" b="1" dirty="0" err="1">
                <a:solidFill>
                  <a:schemeClr val="accent1">
                    <a:lumMod val="50000"/>
                  </a:schemeClr>
                </a:solidFill>
              </a:rPr>
              <a:t>Eur</a:t>
            </a:r>
            <a:r>
              <a:rPr lang="lt-LT" sz="1200" b="1" dirty="0">
                <a:solidFill>
                  <a:schemeClr val="accent1">
                    <a:lumMod val="50000"/>
                  </a:schemeClr>
                </a:solidFill>
              </a:rPr>
              <a:t>. (PAFT 37 skirsnis)</a:t>
            </a:r>
          </a:p>
        </p:txBody>
      </p:sp>
      <p:sp>
        <p:nvSpPr>
          <p:cNvPr id="9" name="Rectangle 8"/>
          <p:cNvSpPr/>
          <p:nvPr/>
        </p:nvSpPr>
        <p:spPr>
          <a:xfrm rot="5400000">
            <a:off x="4380707" y="-3880644"/>
            <a:ext cx="215900" cy="83962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Placeholder 3"/>
          <p:cNvSpPr txBox="1">
            <a:spLocks/>
          </p:cNvSpPr>
          <p:nvPr/>
        </p:nvSpPr>
        <p:spPr bwMode="auto">
          <a:xfrm>
            <a:off x="487363" y="1920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15. Informacija apie projektą</a:t>
            </a:r>
            <a:endParaRPr lang="lt-LT" altLang="lt-LT" sz="1200">
              <a:solidFill>
                <a:schemeClr val="bg1"/>
              </a:solidFill>
            </a:endParaRPr>
          </a:p>
        </p:txBody>
      </p:sp>
      <p:pic>
        <p:nvPicPr>
          <p:cNvPr id="18944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1636713"/>
            <a:ext cx="30305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3225800" y="496888"/>
            <a:ext cx="2370138" cy="1254125"/>
            <a:chOff x="6842509" y="519456"/>
            <a:chExt cx="2344785" cy="1255272"/>
          </a:xfrm>
        </p:grpSpPr>
        <p:sp>
          <p:nvSpPr>
            <p:cNvPr id="13" name="Rectangle 12"/>
            <p:cNvSpPr/>
            <p:nvPr/>
          </p:nvSpPr>
          <p:spPr>
            <a:xfrm>
              <a:off x="6845650" y="519456"/>
              <a:ext cx="2206579" cy="678482"/>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14" name="TextBox 13"/>
            <p:cNvSpPr txBox="1"/>
            <p:nvPr/>
          </p:nvSpPr>
          <p:spPr>
            <a:xfrm>
              <a:off x="6842509" y="527400"/>
              <a:ext cx="2344785" cy="646704"/>
            </a:xfrm>
            <a:prstGeom prst="rect">
              <a:avLst/>
            </a:prstGeom>
            <a:noFill/>
          </p:spPr>
          <p:txBody>
            <a:bodyPr>
              <a:spAutoFit/>
            </a:bodyPr>
            <a:lstStyle/>
            <a:p>
              <a:pPr>
                <a:defRPr/>
              </a:pPr>
              <a:r>
                <a:rPr lang="lt-LT" sz="1200" b="1" dirty="0">
                  <a:solidFill>
                    <a:schemeClr val="accent5">
                      <a:lumMod val="50000"/>
                    </a:schemeClr>
                  </a:solidFill>
                </a:rPr>
                <a:t>Šio Aprašo projektams, taikomos tik šios priemonės. (PAFT 37 skirsnis)</a:t>
              </a:r>
            </a:p>
          </p:txBody>
        </p:sp>
        <p:cxnSp>
          <p:nvCxnSpPr>
            <p:cNvPr id="15" name="Straight Arrow Connector 14"/>
            <p:cNvCxnSpPr/>
            <p:nvPr/>
          </p:nvCxnSpPr>
          <p:spPr>
            <a:xfrm>
              <a:off x="9052229" y="1197938"/>
              <a:ext cx="0" cy="57679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5189538" y="1855788"/>
            <a:ext cx="381000" cy="304800"/>
          </a:xfrm>
          <a:prstGeom prst="ellipse">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28" name="Straight Arrow Connector 27"/>
          <p:cNvCxnSpPr/>
          <p:nvPr/>
        </p:nvCxnSpPr>
        <p:spPr>
          <a:xfrm flipV="1">
            <a:off x="5630863" y="3295650"/>
            <a:ext cx="0" cy="75406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203825" y="2516188"/>
            <a:ext cx="381000" cy="3048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4" name="Right Brace 3"/>
          <p:cNvSpPr/>
          <p:nvPr/>
        </p:nvSpPr>
        <p:spPr>
          <a:xfrm>
            <a:off x="5630863" y="2676525"/>
            <a:ext cx="74612" cy="560388"/>
          </a:xfrm>
          <a:prstGeom prst="rightBrace">
            <a:avLst/>
          </a:prstGeom>
          <a:ln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lt-LT"/>
          </a:p>
        </p:txBody>
      </p:sp>
      <p:sp>
        <p:nvSpPr>
          <p:cNvPr id="19" name="Oval 18"/>
          <p:cNvSpPr/>
          <p:nvPr/>
        </p:nvSpPr>
        <p:spPr>
          <a:xfrm>
            <a:off x="5245100" y="3338513"/>
            <a:ext cx="381000" cy="304800"/>
          </a:xfrm>
          <a:prstGeom prst="ellipse">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cxnSp>
        <p:nvCxnSpPr>
          <p:cNvPr id="11" name="Straight Connector 10"/>
          <p:cNvCxnSpPr/>
          <p:nvPr/>
        </p:nvCxnSpPr>
        <p:spPr>
          <a:xfrm>
            <a:off x="5300663" y="3418682"/>
            <a:ext cx="158750" cy="186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295900" y="3429000"/>
            <a:ext cx="158750" cy="169862"/>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3225800" y="4049713"/>
            <a:ext cx="1552575" cy="503237"/>
          </a:xfrm>
          <a:prstGeom prst="wedgeRectCallout">
            <a:avLst>
              <a:gd name="adj1" fmla="val 85034"/>
              <a:gd name="adj2" fmla="val -136883"/>
            </a:avLst>
          </a:prstGeom>
          <a:ln/>
        </p:spPr>
        <p:style>
          <a:lnRef idx="2">
            <a:schemeClr val="accent2"/>
          </a:lnRef>
          <a:fillRef idx="1">
            <a:schemeClr val="lt1"/>
          </a:fillRef>
          <a:effectRef idx="0">
            <a:schemeClr val="accent2"/>
          </a:effectRef>
          <a:fontRef idx="minor">
            <a:schemeClr val="dk1"/>
          </a:fontRef>
        </p:style>
        <p:txBody>
          <a:bodyPr anchor="ctr"/>
          <a:lstStyle/>
          <a:p>
            <a:pPr>
              <a:defRPr/>
            </a:pPr>
            <a:r>
              <a:rPr lang="lt-LT" sz="1000" b="1" dirty="0">
                <a:solidFill>
                  <a:schemeClr val="accent1">
                    <a:lumMod val="50000"/>
                  </a:schemeClr>
                </a:solidFill>
              </a:rPr>
              <a:t>Turi būti įrengta nuolatinė informacinė lentelė</a:t>
            </a:r>
          </a:p>
        </p:txBody>
      </p:sp>
    </p:spTree>
    <p:extLst>
      <p:ext uri="{BB962C8B-B14F-4D97-AF65-F5344CB8AC3E}">
        <p14:creationId xmlns:p14="http://schemas.microsoft.com/office/powerpoint/2010/main" val="2890967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4" grpId="0" animBg="1"/>
      <p:bldP spid="19" grpId="0" animBg="1"/>
      <p:bldP spid="2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514600" y="714375"/>
            <a:ext cx="4114800" cy="200025"/>
          </a:xfrm>
        </p:spPr>
        <p:txBody>
          <a:bodyPr/>
          <a:lstStyle/>
          <a:p>
            <a:pPr eaLnBrk="1" fontAlgn="auto" hangingPunct="1">
              <a:spcAft>
                <a:spcPts val="0"/>
              </a:spcAft>
              <a:defRPr/>
            </a:pPr>
            <a:r>
              <a:rPr lang="lt-LT" dirty="0"/>
              <a:t>Tinkamos finansuoti </a:t>
            </a:r>
            <a:r>
              <a:rPr lang="lt-LT" u="sng" dirty="0"/>
              <a:t>tik privalomos </a:t>
            </a:r>
            <a:r>
              <a:rPr lang="lt-LT" dirty="0"/>
              <a:t>informavimo apie projektą </a:t>
            </a:r>
            <a:r>
              <a:rPr lang="lt-LT" u="sng" dirty="0"/>
              <a:t>priemonės</a:t>
            </a:r>
            <a:r>
              <a:rPr lang="lt-LT" dirty="0"/>
              <a:t> pagal </a:t>
            </a:r>
            <a:r>
              <a:rPr lang="en-US" dirty="0" smtClean="0"/>
              <a:t>PAFT </a:t>
            </a:r>
            <a:r>
              <a:rPr lang="lt-LT" dirty="0" smtClean="0"/>
              <a:t>37 </a:t>
            </a:r>
            <a:r>
              <a:rPr lang="lt-LT" dirty="0"/>
              <a:t>skirsnį.</a:t>
            </a:r>
            <a:endParaRPr lang="en-US" dirty="0"/>
          </a:p>
        </p:txBody>
      </p:sp>
      <p:sp>
        <p:nvSpPr>
          <p:cNvPr id="25" name="Oval 24"/>
          <p:cNvSpPr/>
          <p:nvPr/>
        </p:nvSpPr>
        <p:spPr>
          <a:xfrm>
            <a:off x="361950" y="1454150"/>
            <a:ext cx="723900" cy="7032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sz="2800" b="1" dirty="0">
              <a:solidFill>
                <a:srgbClr val="176490">
                  <a:lumMod val="50000"/>
                </a:srgbClr>
              </a:solidFill>
              <a:latin typeface="FontAwesome" pitchFamily="2" charset="0"/>
            </a:endParaRPr>
          </a:p>
        </p:txBody>
      </p:sp>
      <p:sp>
        <p:nvSpPr>
          <p:cNvPr id="39" name="TextBox 38"/>
          <p:cNvSpPr txBox="1">
            <a:spLocks noChangeArrowheads="1"/>
          </p:cNvSpPr>
          <p:nvPr/>
        </p:nvSpPr>
        <p:spPr bwMode="auto">
          <a:xfrm>
            <a:off x="1295400" y="1449388"/>
            <a:ext cx="769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lt-LT" altLang="lt-LT" sz="1400" b="1">
                <a:solidFill>
                  <a:srgbClr val="52C3CB"/>
                </a:solidFill>
              </a:rPr>
              <a:t>Informacija interneto svetainėje</a:t>
            </a:r>
          </a:p>
          <a:p>
            <a:pPr eaLnBrk="1" hangingPunct="1"/>
            <a:r>
              <a:rPr lang="lt-LT" altLang="lt-LT" sz="1400"/>
              <a:t>Projekto vykdytojo </a:t>
            </a:r>
            <a:r>
              <a:rPr lang="lt-LT" altLang="lt-LT" sz="1400" b="1" u="sng"/>
              <a:t>interneto svetainėje </a:t>
            </a:r>
            <a:r>
              <a:rPr lang="lt-LT" altLang="lt-LT" sz="1400"/>
              <a:t>paskelbti informaciją apie įgyvendinamą projektą, apibūdinti jo tikslus, rezultatus ir informuoti apie finansavimą iš Europos regioninės plėtros fondo lėšų.</a:t>
            </a:r>
            <a:endParaRPr lang="lt-LT" altLang="lt-LT" sz="1400" b="1"/>
          </a:p>
        </p:txBody>
      </p:sp>
      <p:grpSp>
        <p:nvGrpSpPr>
          <p:cNvPr id="80" name="Group 79"/>
          <p:cNvGrpSpPr/>
          <p:nvPr/>
        </p:nvGrpSpPr>
        <p:grpSpPr>
          <a:xfrm>
            <a:off x="507849" y="1591829"/>
            <a:ext cx="441325" cy="407322"/>
            <a:chOff x="3721100" y="6330951"/>
            <a:chExt cx="530225" cy="530225"/>
          </a:xfrm>
          <a:solidFill>
            <a:schemeClr val="bg1">
              <a:lumMod val="95000"/>
            </a:schemeClr>
          </a:solidFill>
        </p:grpSpPr>
        <p:sp>
          <p:nvSpPr>
            <p:cNvPr id="91" name="Freeform 90"/>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98" name="Freeform 97"/>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99" name="Freeform 98"/>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38" name="Rectangle 37"/>
          <p:cNvSpPr/>
          <p:nvPr/>
        </p:nvSpPr>
        <p:spPr>
          <a:xfrm rot="5400000">
            <a:off x="4380707" y="-3880644"/>
            <a:ext cx="215900" cy="83962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Placeholder 3"/>
          <p:cNvSpPr txBox="1">
            <a:spLocks/>
          </p:cNvSpPr>
          <p:nvPr/>
        </p:nvSpPr>
        <p:spPr bwMode="auto">
          <a:xfrm>
            <a:off x="487363" y="192088"/>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15. Informacija apie projektą</a:t>
            </a:r>
            <a:endParaRPr lang="lt-LT" altLang="lt-LT" sz="1200">
              <a:solidFill>
                <a:schemeClr val="bg1"/>
              </a:solidFill>
            </a:endParaRPr>
          </a:p>
        </p:txBody>
      </p:sp>
    </p:spTree>
    <p:extLst>
      <p:ext uri="{BB962C8B-B14F-4D97-AF65-F5344CB8AC3E}">
        <p14:creationId xmlns:p14="http://schemas.microsoft.com/office/powerpoint/2010/main" val="101893536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6238" y="201613"/>
            <a:ext cx="8367712" cy="355600"/>
          </a:xfrm>
        </p:spPr>
        <p:txBody>
          <a:bodyPr/>
          <a:lstStyle/>
          <a:p>
            <a:pPr algn="ctr">
              <a:defRPr/>
            </a:pPr>
            <a:r>
              <a:rPr lang="lt-LT" sz="2800" b="1" dirty="0" smtClean="0"/>
              <a:t>Su </a:t>
            </a:r>
            <a:r>
              <a:rPr lang="lt-LT" sz="2800" b="1" dirty="0"/>
              <a:t>paraiška teikiami </a:t>
            </a:r>
            <a:r>
              <a:rPr lang="lt-LT" sz="2800" b="1" dirty="0" smtClean="0"/>
              <a:t>dokumentai</a:t>
            </a:r>
            <a:endParaRPr lang="lt-LT" sz="2800" b="1" dirty="0"/>
          </a:p>
        </p:txBody>
      </p:sp>
      <p:sp>
        <p:nvSpPr>
          <p:cNvPr id="6" name="Text Placeholder 3"/>
          <p:cNvSpPr txBox="1">
            <a:spLocks/>
          </p:cNvSpPr>
          <p:nvPr/>
        </p:nvSpPr>
        <p:spPr>
          <a:xfrm>
            <a:off x="3381375" y="4383358"/>
            <a:ext cx="5375275" cy="153988"/>
          </a:xfrm>
          <a:prstGeom prst="rect">
            <a:avLst/>
          </a:prstGeom>
          <a:ln w="12700"/>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b="1" dirty="0" smtClean="0">
                <a:solidFill>
                  <a:schemeClr val="tx1"/>
                </a:solidFill>
              </a:rPr>
              <a:t>SVV deklaracija jei pareiškėjas SVV subjektas, jei didelė įmonė laisvos formos raštas </a:t>
            </a:r>
            <a:endParaRPr lang="lt-LT" sz="800" i="1" dirty="0">
              <a:solidFill>
                <a:schemeClr val="tx1"/>
              </a:solidFill>
            </a:endParaRPr>
          </a:p>
        </p:txBody>
      </p:sp>
      <p:sp>
        <p:nvSpPr>
          <p:cNvPr id="19" name="Text Placeholder 3"/>
          <p:cNvSpPr txBox="1">
            <a:spLocks/>
          </p:cNvSpPr>
          <p:nvPr/>
        </p:nvSpPr>
        <p:spPr>
          <a:xfrm>
            <a:off x="3345590" y="2928615"/>
            <a:ext cx="5378450" cy="307975"/>
          </a:xfrm>
          <a:prstGeom prst="rect">
            <a:avLst/>
          </a:prstGeom>
          <a:ln w="12700">
            <a:solidFill>
              <a:schemeClr val="accent1"/>
            </a:solidFill>
          </a:ln>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b="1" dirty="0" smtClean="0">
                <a:solidFill>
                  <a:schemeClr val="tx1"/>
                </a:solidFill>
              </a:rPr>
              <a:t>Dokumentai, pagrindžiantys </a:t>
            </a:r>
            <a:r>
              <a:rPr lang="lt-LT" sz="1000" b="1" dirty="0">
                <a:solidFill>
                  <a:schemeClr val="tx1"/>
                </a:solidFill>
              </a:rPr>
              <a:t>projekto biudžeto pagrįstumą </a:t>
            </a:r>
          </a:p>
          <a:p>
            <a:pPr>
              <a:defRPr/>
            </a:pPr>
            <a:r>
              <a:rPr lang="lt-LT" sz="1000" i="1" dirty="0" smtClean="0">
                <a:solidFill>
                  <a:schemeClr val="tx1"/>
                </a:solidFill>
              </a:rPr>
              <a:t>(</a:t>
            </a:r>
            <a:r>
              <a:rPr lang="lt-LT" sz="800" i="1" dirty="0" smtClean="0">
                <a:solidFill>
                  <a:schemeClr val="tx1"/>
                </a:solidFill>
              </a:rPr>
              <a:t>komercinius pasiūlymus, nuorodas į rinkoje esančias kainas, pasirašytas sutartis, jeigu įvykdyti viešieji pirkimai)</a:t>
            </a:r>
            <a:endParaRPr lang="en-US" sz="800" i="1" dirty="0">
              <a:solidFill>
                <a:schemeClr val="tx1"/>
              </a:solidFill>
            </a:endParaRPr>
          </a:p>
        </p:txBody>
      </p:sp>
      <p:sp>
        <p:nvSpPr>
          <p:cNvPr id="20" name="Text Placeholder 3"/>
          <p:cNvSpPr txBox="1">
            <a:spLocks/>
          </p:cNvSpPr>
          <p:nvPr/>
        </p:nvSpPr>
        <p:spPr>
          <a:xfrm>
            <a:off x="3359150" y="4006850"/>
            <a:ext cx="5384800" cy="307975"/>
          </a:xfrm>
          <a:prstGeom prst="rect">
            <a:avLst/>
          </a:prstGeom>
          <a:ln w="12700"/>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dirty="0"/>
              <a:t>Pareiškėjo ir (ar) partnerio (-</a:t>
            </a:r>
            <a:r>
              <a:rPr lang="lt-LT" sz="1000" dirty="0" err="1"/>
              <a:t>ių</a:t>
            </a:r>
            <a:r>
              <a:rPr lang="lt-LT" sz="1000" dirty="0"/>
              <a:t>) </a:t>
            </a:r>
            <a:r>
              <a:rPr lang="lt-LT" sz="1000" b="1" dirty="0"/>
              <a:t>nuosavo įnašo finansavimo šaltinius </a:t>
            </a:r>
            <a:r>
              <a:rPr lang="lt-LT" sz="1000" dirty="0"/>
              <a:t>(pareiškėjo/partnerio įnašą ir netinkamų išlaidų padengimą) </a:t>
            </a:r>
            <a:r>
              <a:rPr lang="lt-LT" sz="1000" b="1" dirty="0" smtClean="0"/>
              <a:t>pagrindžiantys dokumentai</a:t>
            </a:r>
            <a:endParaRPr lang="en-US" sz="1000" b="1" dirty="0">
              <a:solidFill>
                <a:srgbClr val="FFFFFF"/>
              </a:solidFill>
            </a:endParaRPr>
          </a:p>
        </p:txBody>
      </p:sp>
      <p:sp>
        <p:nvSpPr>
          <p:cNvPr id="21" name="Text Placeholder 3"/>
          <p:cNvSpPr txBox="1">
            <a:spLocks/>
          </p:cNvSpPr>
          <p:nvPr/>
        </p:nvSpPr>
        <p:spPr>
          <a:xfrm>
            <a:off x="3308804" y="1227924"/>
            <a:ext cx="5383213" cy="153988"/>
          </a:xfrm>
          <a:prstGeom prst="rect">
            <a:avLst/>
          </a:prstGeom>
          <a:ln w="12700"/>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b="1" dirty="0" smtClean="0"/>
              <a:t> Aprašo </a:t>
            </a:r>
            <a:r>
              <a:rPr lang="en-US" sz="1000" b="1" dirty="0" smtClean="0"/>
              <a:t> 3 </a:t>
            </a:r>
            <a:r>
              <a:rPr lang="lt-LT" sz="1000" b="1" dirty="0" smtClean="0"/>
              <a:t>priedą</a:t>
            </a:r>
            <a:endParaRPr lang="lt-LT" sz="1000" b="1" dirty="0"/>
          </a:p>
        </p:txBody>
      </p:sp>
      <p:grpSp>
        <p:nvGrpSpPr>
          <p:cNvPr id="4" name="Group 3"/>
          <p:cNvGrpSpPr>
            <a:grpSpLocks/>
          </p:cNvGrpSpPr>
          <p:nvPr/>
        </p:nvGrpSpPr>
        <p:grpSpPr bwMode="auto">
          <a:xfrm>
            <a:off x="363538" y="1008063"/>
            <a:ext cx="2590800" cy="2740066"/>
            <a:chOff x="375518" y="1038914"/>
            <a:chExt cx="2590800" cy="2738681"/>
          </a:xfrm>
        </p:grpSpPr>
        <p:sp>
          <p:nvSpPr>
            <p:cNvPr id="28" name="Text Placeholder 3"/>
            <p:cNvSpPr txBox="1">
              <a:spLocks/>
            </p:cNvSpPr>
            <p:nvPr/>
          </p:nvSpPr>
          <p:spPr>
            <a:xfrm>
              <a:off x="375518" y="2424062"/>
              <a:ext cx="2590800" cy="1353533"/>
            </a:xfrm>
            <a:prstGeom prst="rect">
              <a:avLst/>
            </a:prstGeom>
            <a:ln>
              <a:noFill/>
            </a:ln>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defRPr/>
              </a:pPr>
              <a:r>
                <a:rPr lang="lt-LT" altLang="lt-LT" sz="800" dirty="0"/>
                <a:t>Siekiant pateikti paraišką CPVA, pareiškėjas </a:t>
              </a:r>
              <a:r>
                <a:rPr lang="lt-LT" altLang="lt-LT" sz="800" b="1" dirty="0"/>
                <a:t>pildo iš dalies užpildytą paraiškos formos failą (PDF formatu)</a:t>
              </a:r>
              <a:r>
                <a:rPr lang="lt-LT" altLang="lt-LT" sz="800" dirty="0"/>
                <a:t>, kuris skelbiamas CPVA </a:t>
              </a:r>
              <a:r>
                <a:rPr lang="lt-LT" altLang="lt-LT" sz="800" dirty="0" smtClean="0"/>
                <a:t>tinklapyje. </a:t>
              </a:r>
              <a:r>
                <a:rPr lang="lt-LT" sz="800" dirty="0" smtClean="0">
                  <a:solidFill>
                    <a:srgbClr val="161F28"/>
                  </a:solidFill>
                </a:rPr>
                <a:t>Iš </a:t>
              </a:r>
              <a:r>
                <a:rPr lang="lt-LT" sz="800" dirty="0">
                  <a:solidFill>
                    <a:srgbClr val="161F28"/>
                  </a:solidFill>
                </a:rPr>
                <a:t>dalies užpildyta paraiškos forma taip pat bus skelbiama ES struktūrinių fondų svetainėje www.esinvesticijos.lt.</a:t>
              </a:r>
            </a:p>
            <a:p>
              <a:pPr algn="just">
                <a:defRPr/>
              </a:pPr>
              <a:r>
                <a:rPr lang="lt-LT" sz="800" dirty="0" smtClean="0">
                  <a:solidFill>
                    <a:srgbClr val="161F28"/>
                  </a:solidFill>
                </a:rPr>
                <a:t>Paraiška </a:t>
              </a:r>
              <a:r>
                <a:rPr lang="lt-LT" sz="800" dirty="0">
                  <a:solidFill>
                    <a:srgbClr val="161F28"/>
                  </a:solidFill>
                </a:rPr>
                <a:t>teikiama </a:t>
              </a:r>
              <a:r>
                <a:rPr lang="lt-LT" sz="800" dirty="0"/>
                <a:t>CPVA </a:t>
              </a:r>
              <a:r>
                <a:rPr lang="lt-LT" sz="800" b="1" dirty="0" smtClean="0">
                  <a:solidFill>
                    <a:srgbClr val="FF0000"/>
                  </a:solidFill>
                </a:rPr>
                <a:t>tik </a:t>
              </a:r>
              <a:r>
                <a:rPr lang="en-US" sz="800" b="1" dirty="0" smtClean="0">
                  <a:solidFill>
                    <a:srgbClr val="FF0000"/>
                  </a:solidFill>
                </a:rPr>
                <a:t>per DMS </a:t>
              </a:r>
              <a:r>
                <a:rPr lang="lt-LT" sz="800" dirty="0" smtClean="0"/>
                <a:t>iki nustatytos paraiškų pateikimo datos</a:t>
              </a:r>
              <a:r>
                <a:rPr lang="en-US" sz="800" dirty="0" smtClean="0"/>
                <a:t>. P</a:t>
              </a:r>
              <a:r>
                <a:rPr lang="lt-LT" sz="800" dirty="0" err="1" smtClean="0"/>
                <a:t>araiškos</a:t>
              </a:r>
              <a:r>
                <a:rPr lang="lt-LT" sz="800" dirty="0" smtClean="0"/>
                <a:t> </a:t>
              </a:r>
              <a:r>
                <a:rPr lang="lt-LT" sz="800" dirty="0" err="1" smtClean="0"/>
                <a:t>pried</a:t>
              </a:r>
              <a:r>
                <a:rPr lang="en-US" sz="800" dirty="0" err="1" smtClean="0"/>
                <a:t>ai</a:t>
              </a:r>
              <a:r>
                <a:rPr lang="en-US" sz="800" dirty="0" smtClean="0"/>
                <a:t> “</a:t>
              </a:r>
              <a:r>
                <a:rPr lang="en-US" sz="800" dirty="0" err="1" smtClean="0"/>
                <a:t>prisegami</a:t>
              </a:r>
              <a:r>
                <a:rPr lang="en-US" sz="800" dirty="0" smtClean="0"/>
                <a:t>” </a:t>
              </a:r>
              <a:r>
                <a:rPr lang="en-US" sz="800" dirty="0" err="1" smtClean="0"/>
                <a:t>kiekvienas</a:t>
              </a:r>
              <a:r>
                <a:rPr lang="en-US" sz="800" dirty="0" smtClean="0"/>
                <a:t> </a:t>
              </a:r>
              <a:r>
                <a:rPr lang="en-US" sz="800" dirty="0" err="1" smtClean="0"/>
                <a:t>atskirai</a:t>
              </a:r>
              <a:r>
                <a:rPr lang="en-US" sz="800" dirty="0" smtClean="0"/>
                <a:t>, </a:t>
              </a:r>
              <a:r>
                <a:rPr lang="en-US" sz="800" dirty="0" err="1" smtClean="0"/>
                <a:t>kiekvieno</a:t>
              </a:r>
              <a:r>
                <a:rPr lang="en-US" sz="800" dirty="0" smtClean="0"/>
                <a:t> </a:t>
              </a:r>
              <a:r>
                <a:rPr lang="en-US" sz="800" dirty="0" err="1" smtClean="0"/>
                <a:t>dokumento</a:t>
              </a:r>
              <a:r>
                <a:rPr lang="en-US" sz="800" dirty="0" smtClean="0"/>
                <a:t> </a:t>
              </a:r>
              <a:r>
                <a:rPr lang="en-US" sz="800" dirty="0" err="1" smtClean="0"/>
                <a:t>pavadinimas</a:t>
              </a:r>
              <a:r>
                <a:rPr lang="en-US" sz="800" dirty="0" smtClean="0"/>
                <a:t> </a:t>
              </a:r>
              <a:r>
                <a:rPr lang="en-US" sz="800" dirty="0" err="1" smtClean="0"/>
                <a:t>turi</a:t>
              </a:r>
              <a:r>
                <a:rPr lang="en-US" sz="800" dirty="0" smtClean="0"/>
                <a:t> </a:t>
              </a:r>
              <a:r>
                <a:rPr lang="lt-LT" sz="800" dirty="0" smtClean="0"/>
                <a:t>žymėti jo turinį. </a:t>
              </a:r>
              <a:r>
                <a:rPr lang="lt-LT" sz="800" dirty="0"/>
                <a:t>P</a:t>
              </a:r>
              <a:r>
                <a:rPr lang="lt-LT" sz="800" dirty="0" smtClean="0"/>
                <a:t>riedai</a:t>
              </a:r>
              <a:r>
                <a:rPr lang="lt-LT" sz="800" dirty="0"/>
                <a:t>, kurie yra pasirašomai fiziniu parašu pateikiami skenuotame PDF formate, nepasirašomi priedai gali būti pateikiami jų originaliame elektroniniame </a:t>
              </a:r>
              <a:r>
                <a:rPr lang="lt-LT" sz="800" dirty="0" smtClean="0"/>
                <a:t>formate.</a:t>
              </a:r>
              <a:endParaRPr lang="lt-LT" sz="1100" dirty="0">
                <a:solidFill>
                  <a:srgbClr val="176490"/>
                </a:solidFill>
              </a:endParaRPr>
            </a:p>
          </p:txBody>
        </p:sp>
        <p:grpSp>
          <p:nvGrpSpPr>
            <p:cNvPr id="193550" name="Group 16"/>
            <p:cNvGrpSpPr>
              <a:grpSpLocks/>
            </p:cNvGrpSpPr>
            <p:nvPr/>
          </p:nvGrpSpPr>
          <p:grpSpPr bwMode="auto">
            <a:xfrm>
              <a:off x="1181100" y="1038914"/>
              <a:ext cx="838200" cy="634546"/>
              <a:chOff x="664319" y="1044851"/>
              <a:chExt cx="1540213" cy="1069699"/>
            </a:xfrm>
          </p:grpSpPr>
          <p:grpSp>
            <p:nvGrpSpPr>
              <p:cNvPr id="193552" name="Group 23"/>
              <p:cNvGrpSpPr>
                <a:grpSpLocks/>
              </p:cNvGrpSpPr>
              <p:nvPr/>
            </p:nvGrpSpPr>
            <p:grpSpPr bwMode="auto">
              <a:xfrm>
                <a:off x="664319" y="1044851"/>
                <a:ext cx="1540213" cy="1069699"/>
                <a:chOff x="2905413" y="1285292"/>
                <a:chExt cx="784417" cy="1675617"/>
              </a:xfrm>
            </p:grpSpPr>
            <p:sp>
              <p:nvSpPr>
                <p:cNvPr id="32" name="Rectangle 31"/>
                <p:cNvSpPr/>
                <p:nvPr/>
              </p:nvSpPr>
              <p:spPr>
                <a:xfrm>
                  <a:off x="2904739" y="1390039"/>
                  <a:ext cx="784417" cy="15712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sp>
              <p:nvSpPr>
                <p:cNvPr id="33" name="Rectangle 32"/>
                <p:cNvSpPr/>
                <p:nvPr/>
              </p:nvSpPr>
              <p:spPr>
                <a:xfrm>
                  <a:off x="2904739" y="1285292"/>
                  <a:ext cx="784417" cy="1571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FFFFFF"/>
                    </a:solidFill>
                  </a:endParaRPr>
                </a:p>
              </p:txBody>
            </p:sp>
          </p:grpSp>
          <p:sp>
            <p:nvSpPr>
              <p:cNvPr id="193553" name="Freeform 69"/>
              <p:cNvSpPr>
                <a:spLocks noEditPoints="1"/>
              </p:cNvSpPr>
              <p:nvPr/>
            </p:nvSpPr>
            <p:spPr bwMode="auto">
              <a:xfrm>
                <a:off x="1055130" y="1295470"/>
                <a:ext cx="685800" cy="460375"/>
              </a:xfrm>
              <a:custGeom>
                <a:avLst/>
                <a:gdLst>
                  <a:gd name="T0" fmla="*/ 2147483646 w 256"/>
                  <a:gd name="T1" fmla="*/ 2147483646 h 200"/>
                  <a:gd name="T2" fmla="*/ 2147483646 w 256"/>
                  <a:gd name="T3" fmla="*/ 2147483646 h 200"/>
                  <a:gd name="T4" fmla="*/ 0 w 256"/>
                  <a:gd name="T5" fmla="*/ 2147483646 h 200"/>
                  <a:gd name="T6" fmla="*/ 0 w 256"/>
                  <a:gd name="T7" fmla="*/ 2147483646 h 200"/>
                  <a:gd name="T8" fmla="*/ 0 w 256"/>
                  <a:gd name="T9" fmla="*/ 2147483646 h 200"/>
                  <a:gd name="T10" fmla="*/ 0 w 256"/>
                  <a:gd name="T11" fmla="*/ 2147483646 h 200"/>
                  <a:gd name="T12" fmla="*/ 0 w 256"/>
                  <a:gd name="T13" fmla="*/ 2147483646 h 200"/>
                  <a:gd name="T14" fmla="*/ 0 w 256"/>
                  <a:gd name="T15" fmla="*/ 2147483646 h 200"/>
                  <a:gd name="T16" fmla="*/ 0 w 256"/>
                  <a:gd name="T17" fmla="*/ 2147483646 h 200"/>
                  <a:gd name="T18" fmla="*/ 2147483646 w 256"/>
                  <a:gd name="T19" fmla="*/ 2147483646 h 200"/>
                  <a:gd name="T20" fmla="*/ 2147483646 w 256"/>
                  <a:gd name="T21" fmla="*/ 2147483646 h 200"/>
                  <a:gd name="T22" fmla="*/ 2147483646 w 256"/>
                  <a:gd name="T23" fmla="*/ 2147483646 h 200"/>
                  <a:gd name="T24" fmla="*/ 2147483646 w 256"/>
                  <a:gd name="T25" fmla="*/ 2147483646 h 200"/>
                  <a:gd name="T26" fmla="*/ 2147483646 w 256"/>
                  <a:gd name="T27" fmla="*/ 2147483646 h 200"/>
                  <a:gd name="T28" fmla="*/ 2147483646 w 256"/>
                  <a:gd name="T29" fmla="*/ 2147483646 h 200"/>
                  <a:gd name="T30" fmla="*/ 2147483646 w 256"/>
                  <a:gd name="T31" fmla="*/ 2147483646 h 200"/>
                  <a:gd name="T32" fmla="*/ 2147483646 w 256"/>
                  <a:gd name="T33" fmla="*/ 2147483646 h 200"/>
                  <a:gd name="T34" fmla="*/ 0 w 256"/>
                  <a:gd name="T35" fmla="*/ 2147483646 h 200"/>
                  <a:gd name="T36" fmla="*/ 0 w 256"/>
                  <a:gd name="T37" fmla="*/ 2147483646 h 200"/>
                  <a:gd name="T38" fmla="*/ 0 w 256"/>
                  <a:gd name="T39" fmla="*/ 2147483646 h 200"/>
                  <a:gd name="T40" fmla="*/ 2147483646 w 256"/>
                  <a:gd name="T41" fmla="*/ 0 h 200"/>
                  <a:gd name="T42" fmla="*/ 2147483646 w 256"/>
                  <a:gd name="T43" fmla="*/ 0 h 200"/>
                  <a:gd name="T44" fmla="*/ 2147483646 w 256"/>
                  <a:gd name="T45" fmla="*/ 0 h 200"/>
                  <a:gd name="T46" fmla="*/ 2147483646 w 256"/>
                  <a:gd name="T47" fmla="*/ 0 h 200"/>
                  <a:gd name="T48" fmla="*/ 2147483646 w 256"/>
                  <a:gd name="T49" fmla="*/ 0 h 200"/>
                  <a:gd name="T50" fmla="*/ 2147483646 w 256"/>
                  <a:gd name="T51" fmla="*/ 2147483646 h 200"/>
                  <a:gd name="T52" fmla="*/ 2147483646 w 256"/>
                  <a:gd name="T53" fmla="*/ 2147483646 h 200"/>
                  <a:gd name="T54" fmla="*/ 2147483646 w 256"/>
                  <a:gd name="T55" fmla="*/ 2147483646 h 200"/>
                  <a:gd name="T56" fmla="*/ 2147483646 w 256"/>
                  <a:gd name="T57" fmla="*/ 2147483646 h 200"/>
                  <a:gd name="T58" fmla="*/ 0 w 256"/>
                  <a:gd name="T59" fmla="*/ 2147483646 h 200"/>
                  <a:gd name="T60" fmla="*/ 0 w 256"/>
                  <a:gd name="T61" fmla="*/ 2147483646 h 2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00">
                    <a:moveTo>
                      <a:pt x="244" y="200"/>
                    </a:moveTo>
                    <a:cubicBezTo>
                      <a:pt x="12" y="200"/>
                      <a:pt x="12" y="200"/>
                      <a:pt x="12" y="200"/>
                    </a:cubicBezTo>
                    <a:cubicBezTo>
                      <a:pt x="5" y="200"/>
                      <a:pt x="0" y="195"/>
                      <a:pt x="0" y="188"/>
                    </a:cubicBezTo>
                    <a:cubicBezTo>
                      <a:pt x="0" y="172"/>
                      <a:pt x="0" y="172"/>
                      <a:pt x="0" y="172"/>
                    </a:cubicBezTo>
                    <a:cubicBezTo>
                      <a:pt x="0" y="152"/>
                      <a:pt x="0" y="152"/>
                      <a:pt x="0" y="152"/>
                    </a:cubicBezTo>
                    <a:cubicBezTo>
                      <a:pt x="0" y="136"/>
                      <a:pt x="0" y="136"/>
                      <a:pt x="0" y="136"/>
                    </a:cubicBezTo>
                    <a:cubicBezTo>
                      <a:pt x="0" y="116"/>
                      <a:pt x="0" y="116"/>
                      <a:pt x="0" y="116"/>
                    </a:cubicBezTo>
                    <a:cubicBezTo>
                      <a:pt x="0" y="100"/>
                      <a:pt x="0" y="100"/>
                      <a:pt x="0" y="100"/>
                    </a:cubicBezTo>
                    <a:cubicBezTo>
                      <a:pt x="0" y="60"/>
                      <a:pt x="0" y="60"/>
                      <a:pt x="0" y="60"/>
                    </a:cubicBezTo>
                    <a:cubicBezTo>
                      <a:pt x="256" y="60"/>
                      <a:pt x="256" y="60"/>
                      <a:pt x="256" y="60"/>
                    </a:cubicBezTo>
                    <a:cubicBezTo>
                      <a:pt x="256" y="100"/>
                      <a:pt x="256" y="100"/>
                      <a:pt x="256" y="100"/>
                    </a:cubicBezTo>
                    <a:cubicBezTo>
                      <a:pt x="256" y="116"/>
                      <a:pt x="256" y="116"/>
                      <a:pt x="256" y="116"/>
                    </a:cubicBezTo>
                    <a:cubicBezTo>
                      <a:pt x="256" y="136"/>
                      <a:pt x="256" y="136"/>
                      <a:pt x="256" y="136"/>
                    </a:cubicBezTo>
                    <a:cubicBezTo>
                      <a:pt x="256" y="152"/>
                      <a:pt x="256" y="152"/>
                      <a:pt x="256" y="152"/>
                    </a:cubicBezTo>
                    <a:cubicBezTo>
                      <a:pt x="256" y="172"/>
                      <a:pt x="256" y="172"/>
                      <a:pt x="256" y="172"/>
                    </a:cubicBezTo>
                    <a:cubicBezTo>
                      <a:pt x="256" y="188"/>
                      <a:pt x="256" y="188"/>
                      <a:pt x="256" y="188"/>
                    </a:cubicBezTo>
                    <a:cubicBezTo>
                      <a:pt x="256" y="195"/>
                      <a:pt x="251" y="200"/>
                      <a:pt x="244" y="200"/>
                    </a:cubicBezTo>
                    <a:moveTo>
                      <a:pt x="0" y="36"/>
                    </a:moveTo>
                    <a:cubicBezTo>
                      <a:pt x="0" y="28"/>
                      <a:pt x="0" y="28"/>
                      <a:pt x="0" y="28"/>
                    </a:cubicBezTo>
                    <a:cubicBezTo>
                      <a:pt x="0" y="12"/>
                      <a:pt x="0" y="12"/>
                      <a:pt x="0" y="12"/>
                    </a:cubicBezTo>
                    <a:cubicBezTo>
                      <a:pt x="0" y="5"/>
                      <a:pt x="5" y="0"/>
                      <a:pt x="12" y="0"/>
                    </a:cubicBezTo>
                    <a:cubicBezTo>
                      <a:pt x="28" y="0"/>
                      <a:pt x="28" y="0"/>
                      <a:pt x="28" y="0"/>
                    </a:cubicBezTo>
                    <a:cubicBezTo>
                      <a:pt x="36" y="0"/>
                      <a:pt x="36" y="0"/>
                      <a:pt x="36" y="0"/>
                    </a:cubicBezTo>
                    <a:cubicBezTo>
                      <a:pt x="48" y="0"/>
                      <a:pt x="48" y="0"/>
                      <a:pt x="48" y="0"/>
                    </a:cubicBezTo>
                    <a:cubicBezTo>
                      <a:pt x="72" y="0"/>
                      <a:pt x="72" y="0"/>
                      <a:pt x="72" y="0"/>
                    </a:cubicBezTo>
                    <a:cubicBezTo>
                      <a:pt x="96" y="24"/>
                      <a:pt x="96" y="24"/>
                      <a:pt x="96" y="24"/>
                    </a:cubicBezTo>
                    <a:cubicBezTo>
                      <a:pt x="244" y="24"/>
                      <a:pt x="244" y="24"/>
                      <a:pt x="244" y="24"/>
                    </a:cubicBezTo>
                    <a:cubicBezTo>
                      <a:pt x="251" y="24"/>
                      <a:pt x="256" y="29"/>
                      <a:pt x="256" y="36"/>
                    </a:cubicBezTo>
                    <a:cubicBezTo>
                      <a:pt x="256" y="48"/>
                      <a:pt x="256" y="48"/>
                      <a:pt x="256" y="48"/>
                    </a:cubicBezTo>
                    <a:cubicBezTo>
                      <a:pt x="0" y="48"/>
                      <a:pt x="0" y="48"/>
                      <a:pt x="0" y="48"/>
                    </a:cubicBezTo>
                    <a:lnTo>
                      <a:pt x="0"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grpSp>
        <p:sp>
          <p:nvSpPr>
            <p:cNvPr id="34" name="Text Placeholder 3"/>
            <p:cNvSpPr txBox="1">
              <a:spLocks/>
            </p:cNvSpPr>
            <p:nvPr/>
          </p:nvSpPr>
          <p:spPr>
            <a:xfrm>
              <a:off x="380280" y="1776728"/>
              <a:ext cx="2490788" cy="339553"/>
            </a:xfrm>
            <a:prstGeom prst="rect">
              <a:avLst/>
            </a:prstGeom>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400" b="1" dirty="0" smtClean="0">
                  <a:solidFill>
                    <a:srgbClr val="262626">
                      <a:lumMod val="75000"/>
                      <a:lumOff val="25000"/>
                    </a:srgbClr>
                  </a:solidFill>
                </a:rPr>
                <a:t>Paraiška</a:t>
              </a:r>
            </a:p>
            <a:p>
              <a:pPr>
                <a:defRPr/>
              </a:pPr>
              <a:endParaRPr lang="lt-LT" altLang="lt-LT" sz="800" dirty="0"/>
            </a:p>
          </p:txBody>
        </p:sp>
      </p:grpSp>
      <p:sp>
        <p:nvSpPr>
          <p:cNvPr id="35" name="Text Placeholder 3"/>
          <p:cNvSpPr txBox="1">
            <a:spLocks/>
          </p:cNvSpPr>
          <p:nvPr/>
        </p:nvSpPr>
        <p:spPr>
          <a:xfrm>
            <a:off x="3300867" y="2444527"/>
            <a:ext cx="5391150" cy="307975"/>
          </a:xfrm>
          <a:prstGeom prst="rect">
            <a:avLst/>
          </a:prstGeom>
          <a:ln w="12700"/>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b="1" dirty="0"/>
              <a:t>Partnerio (-</a:t>
            </a:r>
            <a:r>
              <a:rPr lang="lt-LT" sz="1000" b="1" dirty="0" err="1"/>
              <a:t>ių</a:t>
            </a:r>
            <a:r>
              <a:rPr lang="lt-LT" sz="1000" b="1" dirty="0"/>
              <a:t>) </a:t>
            </a:r>
            <a:r>
              <a:rPr lang="lt-LT" sz="1000" b="1" dirty="0" smtClean="0"/>
              <a:t>deklaracija (-</a:t>
            </a:r>
            <a:r>
              <a:rPr lang="lt-LT" sz="1000" b="1" dirty="0" err="1" smtClean="0"/>
              <a:t>os</a:t>
            </a:r>
            <a:r>
              <a:rPr lang="lt-LT" sz="1000" b="1" dirty="0" smtClean="0"/>
              <a:t>) </a:t>
            </a:r>
            <a:endParaRPr lang="lt-LT" sz="1000" b="1" dirty="0"/>
          </a:p>
          <a:p>
            <a:pPr>
              <a:defRPr/>
            </a:pPr>
            <a:r>
              <a:rPr lang="lt-LT" sz="1000" i="1" dirty="0"/>
              <a:t>(</a:t>
            </a:r>
            <a:r>
              <a:rPr lang="lt-LT" sz="800" i="1" dirty="0">
                <a:solidFill>
                  <a:schemeClr val="tx1"/>
                </a:solidFill>
              </a:rPr>
              <a:t>jei projektą numatyta įgyvendinti kartu su partneriais (Partnerio deklaracijos forma integruota į pildomą paraiškos formą</a:t>
            </a:r>
            <a:r>
              <a:rPr lang="lt-LT" sz="800" i="1" dirty="0" smtClean="0">
                <a:solidFill>
                  <a:schemeClr val="tx1"/>
                </a:solidFill>
              </a:rPr>
              <a:t>)</a:t>
            </a:r>
            <a:endParaRPr lang="en-US" sz="800" i="1" dirty="0">
              <a:solidFill>
                <a:schemeClr val="tx1"/>
              </a:solidFill>
            </a:endParaRPr>
          </a:p>
        </p:txBody>
      </p:sp>
      <p:sp>
        <p:nvSpPr>
          <p:cNvPr id="37" name="Text Placeholder 3"/>
          <p:cNvSpPr txBox="1">
            <a:spLocks/>
          </p:cNvSpPr>
          <p:nvPr/>
        </p:nvSpPr>
        <p:spPr>
          <a:xfrm>
            <a:off x="3289639" y="1927552"/>
            <a:ext cx="5387975" cy="277812"/>
          </a:xfrm>
          <a:prstGeom prst="rect">
            <a:avLst/>
          </a:prstGeom>
          <a:ln w="12700">
            <a:solidFill>
              <a:schemeClr val="accent1"/>
            </a:solidFill>
          </a:ln>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b="1" dirty="0" smtClean="0"/>
              <a:t>Klausimynas </a:t>
            </a:r>
            <a:r>
              <a:rPr lang="lt-LT" sz="1000" b="1" dirty="0"/>
              <a:t>apie </a:t>
            </a:r>
            <a:r>
              <a:rPr lang="en-US" sz="1000" b="1" dirty="0"/>
              <a:t>PVM </a:t>
            </a:r>
            <a:r>
              <a:rPr lang="lt-LT" sz="1000" b="1" dirty="0"/>
              <a:t>tinkamumo finansuoti iš </a:t>
            </a:r>
            <a:r>
              <a:rPr lang="en-US" sz="1000" b="1" dirty="0"/>
              <a:t>ES SF </a:t>
            </a:r>
            <a:r>
              <a:rPr lang="lt-LT" sz="1000" b="1" dirty="0"/>
              <a:t>ir (arba) </a:t>
            </a:r>
            <a:r>
              <a:rPr lang="en-US" sz="1000" b="1" dirty="0"/>
              <a:t>LR </a:t>
            </a:r>
            <a:r>
              <a:rPr lang="lt-LT" sz="1000" b="1" dirty="0"/>
              <a:t>biudžeto lėšų</a:t>
            </a:r>
            <a:r>
              <a:rPr lang="lt-LT" sz="1000" dirty="0"/>
              <a:t> </a:t>
            </a:r>
            <a:endParaRPr lang="en-US" sz="1000" dirty="0"/>
          </a:p>
          <a:p>
            <a:pPr>
              <a:defRPr/>
            </a:pPr>
            <a:r>
              <a:rPr lang="en-US" sz="800" i="1" dirty="0">
                <a:solidFill>
                  <a:schemeClr val="tx1"/>
                </a:solidFill>
              </a:rPr>
              <a:t>(</a:t>
            </a:r>
            <a:r>
              <a:rPr lang="en-US" sz="800" i="1" dirty="0" err="1">
                <a:solidFill>
                  <a:schemeClr val="tx1"/>
                </a:solidFill>
              </a:rPr>
              <a:t>jei</a:t>
            </a:r>
            <a:r>
              <a:rPr lang="en-US" sz="800" i="1" dirty="0">
                <a:solidFill>
                  <a:schemeClr val="tx1"/>
                </a:solidFill>
              </a:rPr>
              <a:t> </a:t>
            </a:r>
            <a:r>
              <a:rPr lang="lt-LT" sz="800" i="1" dirty="0">
                <a:solidFill>
                  <a:schemeClr val="tx1"/>
                </a:solidFill>
              </a:rPr>
              <a:t>pareiškėjas prašo PVM išlaidas pripažinti tinkamomis finansuoti, </a:t>
            </a:r>
            <a:r>
              <a:rPr lang="lt-LT" sz="800" i="1" dirty="0" err="1">
                <a:solidFill>
                  <a:schemeClr val="tx1"/>
                </a:solidFill>
              </a:rPr>
              <a:t>t.y</a:t>
            </a:r>
            <a:r>
              <a:rPr lang="lt-LT" sz="800" i="1" dirty="0">
                <a:solidFill>
                  <a:schemeClr val="tx1"/>
                </a:solidFill>
              </a:rPr>
              <a:t>. įtraukia šias išlaidas į projekto biudžetą)</a:t>
            </a:r>
            <a:endParaRPr lang="en-US" sz="800" i="1" dirty="0">
              <a:solidFill>
                <a:schemeClr val="tx1"/>
              </a:solidFill>
            </a:endParaRPr>
          </a:p>
        </p:txBody>
      </p:sp>
      <p:sp>
        <p:nvSpPr>
          <p:cNvPr id="43" name="Text Placeholder 3"/>
          <p:cNvSpPr txBox="1">
            <a:spLocks/>
          </p:cNvSpPr>
          <p:nvPr/>
        </p:nvSpPr>
        <p:spPr>
          <a:xfrm>
            <a:off x="3345590" y="3415136"/>
            <a:ext cx="5397500" cy="449263"/>
          </a:xfrm>
          <a:prstGeom prst="rect">
            <a:avLst/>
          </a:prstGeom>
          <a:ln w="12700"/>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377">
              <a:spcBef>
                <a:spcPct val="20000"/>
              </a:spcBef>
              <a:defRPr/>
            </a:pPr>
            <a:r>
              <a:rPr lang="lt-LT" sz="1000" b="1" dirty="0" smtClean="0"/>
              <a:t>Informaciją </a:t>
            </a:r>
            <a:r>
              <a:rPr lang="lt-LT" sz="1000" b="1" dirty="0"/>
              <a:t>apie projektui taikomus aplinkosauginius </a:t>
            </a:r>
            <a:r>
              <a:rPr lang="lt-LT" sz="1000" b="1" dirty="0" smtClean="0"/>
              <a:t>reikalavimus</a:t>
            </a:r>
          </a:p>
          <a:p>
            <a:pPr>
              <a:spcBef>
                <a:spcPct val="20000"/>
              </a:spcBef>
              <a:defRPr/>
            </a:pPr>
            <a:r>
              <a:rPr lang="lt-LT" sz="800" i="1" dirty="0">
                <a:solidFill>
                  <a:schemeClr val="tx1"/>
                </a:solidFill>
              </a:rPr>
              <a:t>(pildomas ir teikiamas tuomet, kai projekte planuojama ūkinė veikla gali turėti poveikį aplinkai) </a:t>
            </a:r>
          </a:p>
          <a:p>
            <a:pPr>
              <a:spcBef>
                <a:spcPct val="20000"/>
              </a:spcBef>
              <a:defRPr/>
            </a:pPr>
            <a:endParaRPr lang="lt-LT" sz="800" i="1" dirty="0">
              <a:solidFill>
                <a:schemeClr val="tx1"/>
              </a:solidFill>
            </a:endParaRPr>
          </a:p>
        </p:txBody>
      </p:sp>
      <p:sp>
        <p:nvSpPr>
          <p:cNvPr id="22" name="Text Placeholder 3"/>
          <p:cNvSpPr txBox="1">
            <a:spLocks/>
          </p:cNvSpPr>
          <p:nvPr/>
        </p:nvSpPr>
        <p:spPr>
          <a:xfrm>
            <a:off x="3320897" y="1554213"/>
            <a:ext cx="5383213" cy="153988"/>
          </a:xfrm>
          <a:prstGeom prst="rect">
            <a:avLst/>
          </a:prstGeom>
          <a:ln w="12700"/>
        </p:spPr>
        <p:style>
          <a:lnRef idx="2">
            <a:schemeClr val="accent1"/>
          </a:lnRef>
          <a:fillRef idx="1">
            <a:schemeClr val="lt1"/>
          </a:fillRef>
          <a:effectRef idx="0">
            <a:schemeClr val="accent1"/>
          </a:effectRef>
          <a:fontRef idx="minor">
            <a:schemeClr val="dk1"/>
          </a:fontRef>
        </p:style>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lt-LT" sz="1000" b="1" dirty="0" smtClean="0"/>
              <a:t> Biudžeto išlaidų lentelę </a:t>
            </a:r>
            <a:r>
              <a:rPr lang="lt-LT" sz="1000" b="1" dirty="0" err="1" smtClean="0"/>
              <a:t>xls</a:t>
            </a:r>
            <a:r>
              <a:rPr lang="lt-LT" sz="1000" b="1" dirty="0" smtClean="0"/>
              <a:t>. formatu</a:t>
            </a:r>
            <a:endParaRPr lang="lt-LT" sz="1000" b="1" dirty="0"/>
          </a:p>
        </p:txBody>
      </p:sp>
      <p:pic>
        <p:nvPicPr>
          <p:cNvPr id="2" name="Picture 1"/>
          <p:cNvPicPr>
            <a:picLocks noChangeAspect="1"/>
          </p:cNvPicPr>
          <p:nvPr/>
        </p:nvPicPr>
        <p:blipFill>
          <a:blip r:embed="rId3"/>
          <a:stretch>
            <a:fillRect/>
          </a:stretch>
        </p:blipFill>
        <p:spPr>
          <a:xfrm>
            <a:off x="3294697" y="684359"/>
            <a:ext cx="5401524" cy="274344"/>
          </a:xfrm>
          <a:prstGeom prst="rect">
            <a:avLst/>
          </a:prstGeom>
        </p:spPr>
      </p:pic>
    </p:spTree>
    <p:extLst>
      <p:ext uri="{BB962C8B-B14F-4D97-AF65-F5344CB8AC3E}">
        <p14:creationId xmlns:p14="http://schemas.microsoft.com/office/powerpoint/2010/main" val="448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50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par>
                          <p:cTn id="11" fill="hold" nodeType="afterGroup">
                            <p:stCondLst>
                              <p:cond delay="1500"/>
                            </p:stCondLst>
                            <p:childTnLst>
                              <p:par>
                                <p:cTn id="12" presetID="22" presetClass="entr" presetSubtype="4" fill="hold" grpId="0" nodeType="afterEffect">
                                  <p:stCondLst>
                                    <p:cond delay="50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par>
                          <p:cTn id="15" fill="hold" nodeType="afterGroup">
                            <p:stCondLst>
                              <p:cond delay="2500"/>
                            </p:stCondLst>
                            <p:childTnLst>
                              <p:par>
                                <p:cTn id="16" presetID="22" presetClass="entr" presetSubtype="4" fill="hold" grpId="0" nodeType="afterEffect">
                                  <p:stCondLst>
                                    <p:cond delay="50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par>
                          <p:cTn id="19" fill="hold" nodeType="afterGroup">
                            <p:stCondLst>
                              <p:cond delay="3500"/>
                            </p:stCondLst>
                            <p:childTnLst>
                              <p:par>
                                <p:cTn id="20" presetID="22" presetClass="entr" presetSubtype="4" fill="hold" grpId="0" nodeType="after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nodeType="afterGroup">
                            <p:stCondLst>
                              <p:cond delay="4500"/>
                            </p:stCondLst>
                            <p:childTnLst>
                              <p:par>
                                <p:cTn id="24" presetID="22" presetClass="entr" presetSubtype="4" fill="hold" grpId="0"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nodeType="afterGroup">
                            <p:stCondLst>
                              <p:cond delay="5500"/>
                            </p:stCondLst>
                            <p:childTnLst>
                              <p:par>
                                <p:cTn id="28" presetID="22" presetClass="entr" presetSubtype="4" fill="hold" grpId="0" nodeType="afterEffect">
                                  <p:stCondLst>
                                    <p:cond delay="50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nodeType="afterGroup">
                            <p:stCondLst>
                              <p:cond delay="6500"/>
                            </p:stCondLst>
                            <p:childTnLst>
                              <p:par>
                                <p:cTn id="32" presetID="22" presetClass="entr" presetSubtype="4" fill="hold" grpId="0" nodeType="afterEffect">
                                  <p:stCondLst>
                                    <p:cond delay="50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par>
                          <p:cTn id="35" fill="hold">
                            <p:stCondLst>
                              <p:cond delay="7500"/>
                            </p:stCondLst>
                            <p:childTnLst>
                              <p:par>
                                <p:cTn id="36" presetID="22" presetClass="entr" presetSubtype="4" fill="hold" grpId="0" nodeType="afterEffect">
                                  <p:stCondLst>
                                    <p:cond delay="50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35" grpId="0" animBg="1"/>
      <p:bldP spid="37" grpId="0" animBg="1"/>
      <p:bldP spid="43" grpId="0" animBg="1"/>
      <p:bldP spid="2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49750" y="-3987800"/>
            <a:ext cx="215900" cy="8458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Text Placeholder 3"/>
          <p:cNvSpPr txBox="1">
            <a:spLocks/>
          </p:cNvSpPr>
          <p:nvPr/>
        </p:nvSpPr>
        <p:spPr bwMode="auto">
          <a:xfrm>
            <a:off x="381000" y="1333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20. Paraiškos priedų sąrašas</a:t>
            </a:r>
            <a:endParaRPr lang="lt-LT" altLang="lt-LT" sz="1200">
              <a:solidFill>
                <a:schemeClr val="bg1"/>
              </a:solidFill>
            </a:endParaRPr>
          </a:p>
        </p:txBody>
      </p:sp>
      <p:pic>
        <p:nvPicPr>
          <p:cNvPr id="1976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466725"/>
            <a:ext cx="8382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244475" y="2597150"/>
            <a:ext cx="228600" cy="228600"/>
            <a:chOff x="6286500" y="2674824"/>
            <a:chExt cx="190500" cy="201726"/>
          </a:xfrm>
        </p:grpSpPr>
        <p:cxnSp>
          <p:nvCxnSpPr>
            <p:cNvPr id="9" name="Straight Connector 8"/>
            <p:cNvCxnSpPr/>
            <p:nvPr/>
          </p:nvCxnSpPr>
          <p:spPr>
            <a:xfrm>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61938" y="3078163"/>
            <a:ext cx="8226425" cy="2089150"/>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127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ooter Text"/>
          <p:cNvSpPr txBox="1"/>
          <p:nvPr/>
        </p:nvSpPr>
        <p:spPr>
          <a:xfrm>
            <a:off x="762000" y="3071813"/>
            <a:ext cx="7620000" cy="323850"/>
          </a:xfrm>
          <a:prstGeom prst="rect">
            <a:avLst/>
          </a:prstGeom>
          <a:noFill/>
        </p:spPr>
        <p:txBody>
          <a:bodyPr lIns="0" tIns="0" rIns="0" bIns="0">
            <a:spAutoFit/>
          </a:bodyPr>
          <a:lstStyle/>
          <a:p>
            <a:pPr marL="171450" indent="-171450">
              <a:buFont typeface="Wingdings" panose="05000000000000000000" pitchFamily="2" charset="2"/>
              <a:buChar char="ü"/>
              <a:defRPr/>
            </a:pPr>
            <a:r>
              <a:rPr lang="lt-LT" sz="1050" dirty="0"/>
              <a:t>komercinius pasiūlymus ar nuorodas į rinkoje esančias kainas, darbo užmokesčio pažymas (darbo sutartis ar kt.);</a:t>
            </a:r>
          </a:p>
          <a:p>
            <a:pPr marL="171450" indent="-171450">
              <a:buFont typeface="Wingdings" panose="05000000000000000000" pitchFamily="2" charset="2"/>
              <a:buChar char="ü"/>
              <a:defRPr/>
            </a:pPr>
            <a:r>
              <a:rPr lang="lt-LT" sz="1050" dirty="0"/>
              <a:t>įsipareigojimą padengti netinkamas finansuoti išlaidas, ir tinkamas išlaidas, kurių nepadengia projekto finansavimas;</a:t>
            </a:r>
          </a:p>
        </p:txBody>
      </p:sp>
      <p:sp>
        <p:nvSpPr>
          <p:cNvPr id="20" name="Oval 19"/>
          <p:cNvSpPr/>
          <p:nvPr/>
        </p:nvSpPr>
        <p:spPr>
          <a:xfrm>
            <a:off x="215900" y="1473200"/>
            <a:ext cx="304800" cy="2286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grpSp>
        <p:nvGrpSpPr>
          <p:cNvPr id="23" name="Group 22"/>
          <p:cNvGrpSpPr>
            <a:grpSpLocks/>
          </p:cNvGrpSpPr>
          <p:nvPr/>
        </p:nvGrpSpPr>
        <p:grpSpPr bwMode="auto">
          <a:xfrm>
            <a:off x="254000" y="2813050"/>
            <a:ext cx="228600" cy="228600"/>
            <a:chOff x="6286500" y="2674824"/>
            <a:chExt cx="190500" cy="201726"/>
          </a:xfrm>
        </p:grpSpPr>
        <p:cxnSp>
          <p:nvCxnSpPr>
            <p:cNvPr id="24" name="Straight Connector 23"/>
            <p:cNvCxnSpPr/>
            <p:nvPr/>
          </p:nvCxnSpPr>
          <p:spPr>
            <a:xfrm>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225425" y="1776413"/>
            <a:ext cx="304800" cy="2286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28" name="Oval 27"/>
          <p:cNvSpPr/>
          <p:nvPr/>
        </p:nvSpPr>
        <p:spPr>
          <a:xfrm>
            <a:off x="225425" y="2043113"/>
            <a:ext cx="304800" cy="2286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40" name="Oval 39"/>
          <p:cNvSpPr/>
          <p:nvPr/>
        </p:nvSpPr>
        <p:spPr>
          <a:xfrm>
            <a:off x="196850" y="993775"/>
            <a:ext cx="304800" cy="2286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grpSp>
        <p:nvGrpSpPr>
          <p:cNvPr id="21" name="Group 20"/>
          <p:cNvGrpSpPr>
            <a:grpSpLocks/>
          </p:cNvGrpSpPr>
          <p:nvPr/>
        </p:nvGrpSpPr>
        <p:grpSpPr bwMode="auto">
          <a:xfrm>
            <a:off x="234950" y="1222375"/>
            <a:ext cx="228600" cy="228600"/>
            <a:chOff x="6286500" y="2674824"/>
            <a:chExt cx="190500" cy="201726"/>
          </a:xfrm>
        </p:grpSpPr>
        <p:cxnSp>
          <p:nvCxnSpPr>
            <p:cNvPr id="22" name="Straight Connector 21"/>
            <p:cNvCxnSpPr/>
            <p:nvPr/>
          </p:nvCxnSpPr>
          <p:spPr>
            <a:xfrm>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286500" y="2674824"/>
              <a:ext cx="190500" cy="2017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1" name="Oval 30"/>
          <p:cNvSpPr/>
          <p:nvPr/>
        </p:nvSpPr>
        <p:spPr>
          <a:xfrm>
            <a:off x="215900" y="2325688"/>
            <a:ext cx="304800" cy="228600"/>
          </a:xfrm>
          <a:prstGeom prst="ellipse">
            <a:avLst/>
          </a:prstGeom>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lt-LT"/>
          </a:p>
        </p:txBody>
      </p:sp>
      <p:sp>
        <p:nvSpPr>
          <p:cNvPr id="32" name="Rectangular Callout 31"/>
          <p:cNvSpPr/>
          <p:nvPr/>
        </p:nvSpPr>
        <p:spPr>
          <a:xfrm>
            <a:off x="261938" y="4037013"/>
            <a:ext cx="1262062" cy="515937"/>
          </a:xfrm>
          <a:prstGeom prst="wedgeRectCallout">
            <a:avLst>
              <a:gd name="adj1" fmla="val -34181"/>
              <a:gd name="adj2" fmla="val -333434"/>
            </a:avLst>
          </a:prstGeom>
          <a:ln/>
        </p:spPr>
        <p:style>
          <a:lnRef idx="2">
            <a:schemeClr val="accent2"/>
          </a:lnRef>
          <a:fillRef idx="1">
            <a:schemeClr val="lt1"/>
          </a:fillRef>
          <a:effectRef idx="0">
            <a:schemeClr val="accent2"/>
          </a:effectRef>
          <a:fontRef idx="minor">
            <a:schemeClr val="dk1"/>
          </a:fontRef>
        </p:style>
        <p:txBody>
          <a:bodyPr anchor="ctr"/>
          <a:lstStyle/>
          <a:p>
            <a:pPr>
              <a:defRPr/>
            </a:pPr>
            <a:r>
              <a:rPr lang="lt-LT" sz="1000" b="1" dirty="0">
                <a:solidFill>
                  <a:schemeClr val="accent1">
                    <a:lumMod val="50000"/>
                  </a:schemeClr>
                </a:solidFill>
              </a:rPr>
              <a:t>Tik tais atvejais, kai projekte yra partneris</a:t>
            </a:r>
          </a:p>
        </p:txBody>
      </p:sp>
      <p:sp>
        <p:nvSpPr>
          <p:cNvPr id="36" name="Rectangular Callout 35"/>
          <p:cNvSpPr/>
          <p:nvPr/>
        </p:nvSpPr>
        <p:spPr>
          <a:xfrm>
            <a:off x="6781800" y="3919538"/>
            <a:ext cx="1552575" cy="785812"/>
          </a:xfrm>
          <a:prstGeom prst="wedgeRectCallout">
            <a:avLst>
              <a:gd name="adj1" fmla="val 62644"/>
              <a:gd name="adj2" fmla="val -424745"/>
            </a:avLst>
          </a:prstGeom>
          <a:ln/>
        </p:spPr>
        <p:style>
          <a:lnRef idx="2">
            <a:schemeClr val="accent2"/>
          </a:lnRef>
          <a:fillRef idx="1">
            <a:schemeClr val="lt1"/>
          </a:fillRef>
          <a:effectRef idx="0">
            <a:schemeClr val="accent2"/>
          </a:effectRef>
          <a:fontRef idx="minor">
            <a:schemeClr val="dk1"/>
          </a:fontRef>
        </p:style>
        <p:txBody>
          <a:bodyPr anchor="ctr"/>
          <a:lstStyle/>
          <a:p>
            <a:pPr>
              <a:defRPr/>
            </a:pPr>
            <a:r>
              <a:rPr lang="lt-LT" sz="1000" b="1" dirty="0">
                <a:solidFill>
                  <a:schemeClr val="accent1">
                    <a:lumMod val="50000"/>
                  </a:schemeClr>
                </a:solidFill>
              </a:rPr>
              <a:t>Jei yra kitų priedų, nei numatyta sąraše, spaudžiame + ir nurodome, pvz. Aprašo 3 priedas</a:t>
            </a:r>
          </a:p>
        </p:txBody>
      </p:sp>
    </p:spTree>
    <p:extLst>
      <p:ext uri="{BB962C8B-B14F-4D97-AF65-F5344CB8AC3E}">
        <p14:creationId xmlns:p14="http://schemas.microsoft.com/office/powerpoint/2010/main" val="4697631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349750" y="-3987800"/>
            <a:ext cx="215900" cy="8458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Text Placeholder 3"/>
          <p:cNvSpPr txBox="1">
            <a:spLocks/>
          </p:cNvSpPr>
          <p:nvPr/>
        </p:nvSpPr>
        <p:spPr bwMode="auto">
          <a:xfrm>
            <a:off x="381000" y="133350"/>
            <a:ext cx="504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lt-LT" altLang="lt-LT" sz="1400" b="1">
                <a:solidFill>
                  <a:schemeClr val="bg1"/>
                </a:solidFill>
              </a:rPr>
              <a:t>2</a:t>
            </a:r>
            <a:r>
              <a:rPr lang="en-US" altLang="lt-LT" sz="1400" b="1">
                <a:solidFill>
                  <a:schemeClr val="bg1"/>
                </a:solidFill>
              </a:rPr>
              <a:t>1</a:t>
            </a:r>
            <a:r>
              <a:rPr lang="lt-LT" altLang="lt-LT" sz="1400" b="1">
                <a:solidFill>
                  <a:schemeClr val="bg1"/>
                </a:solidFill>
              </a:rPr>
              <a:t>. Pareiškėjo deklaracija</a:t>
            </a:r>
            <a:endParaRPr lang="lt-LT" altLang="lt-LT" sz="1200">
              <a:solidFill>
                <a:schemeClr val="bg1"/>
              </a:solidFill>
            </a:endParaRPr>
          </a:p>
        </p:txBody>
      </p:sp>
      <p:grpSp>
        <p:nvGrpSpPr>
          <p:cNvPr id="199686" name="Group 37"/>
          <p:cNvGrpSpPr>
            <a:grpSpLocks/>
          </p:cNvGrpSpPr>
          <p:nvPr/>
        </p:nvGrpSpPr>
        <p:grpSpPr bwMode="auto">
          <a:xfrm>
            <a:off x="990600" y="1620838"/>
            <a:ext cx="438150" cy="361950"/>
            <a:chOff x="7886700" y="1338264"/>
            <a:chExt cx="623973" cy="509586"/>
          </a:xfrm>
        </p:grpSpPr>
        <p:sp>
          <p:nvSpPr>
            <p:cNvPr id="37" name="Rectangle 36"/>
            <p:cNvSpPr/>
            <p:nvPr/>
          </p:nvSpPr>
          <p:spPr>
            <a:xfrm>
              <a:off x="7886700" y="1390125"/>
              <a:ext cx="456676" cy="45772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9689" name="Freeform 13"/>
            <p:cNvSpPr>
              <a:spLocks/>
            </p:cNvSpPr>
            <p:nvPr/>
          </p:nvSpPr>
          <p:spPr bwMode="auto">
            <a:xfrm>
              <a:off x="7918365" y="1338264"/>
              <a:ext cx="592308" cy="492124"/>
            </a:xfrm>
            <a:custGeom>
              <a:avLst/>
              <a:gdLst>
                <a:gd name="T0" fmla="*/ 2147483646 w 337"/>
                <a:gd name="T1" fmla="*/ 0 h 280"/>
                <a:gd name="T2" fmla="*/ 2147483646 w 337"/>
                <a:gd name="T3" fmla="*/ 2147483646 h 280"/>
                <a:gd name="T4" fmla="*/ 2147483646 w 337"/>
                <a:gd name="T5" fmla="*/ 2147483646 h 280"/>
                <a:gd name="T6" fmla="*/ 0 w 337"/>
                <a:gd name="T7" fmla="*/ 2147483646 h 280"/>
                <a:gd name="T8" fmla="*/ 2147483646 w 337"/>
                <a:gd name="T9" fmla="*/ 2147483646 h 280"/>
                <a:gd name="T10" fmla="*/ 2147483646 w 337"/>
                <a:gd name="T11" fmla="*/ 2147483646 h 280"/>
                <a:gd name="T12" fmla="*/ 2147483646 w 337"/>
                <a:gd name="T13" fmla="*/ 0 h 2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7" h="280">
                  <a:moveTo>
                    <a:pt x="320" y="0"/>
                  </a:moveTo>
                  <a:lnTo>
                    <a:pt x="337" y="19"/>
                  </a:lnTo>
                  <a:lnTo>
                    <a:pt x="123" y="280"/>
                  </a:lnTo>
                  <a:lnTo>
                    <a:pt x="0" y="136"/>
                  </a:lnTo>
                  <a:lnTo>
                    <a:pt x="20" y="114"/>
                  </a:lnTo>
                  <a:lnTo>
                    <a:pt x="123" y="165"/>
                  </a:lnTo>
                  <a:lnTo>
                    <a:pt x="320" y="0"/>
                  </a:lnTo>
                  <a:close/>
                </a:path>
              </a:pathLst>
            </a:custGeom>
            <a:solidFill>
              <a:schemeClr val="accent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lt-LT"/>
            </a:p>
          </p:txBody>
        </p:sp>
      </p:grpSp>
      <p:sp>
        <p:nvSpPr>
          <p:cNvPr id="39" name="Text Placeholder 3"/>
          <p:cNvSpPr txBox="1">
            <a:spLocks/>
          </p:cNvSpPr>
          <p:nvPr/>
        </p:nvSpPr>
        <p:spPr>
          <a:xfrm>
            <a:off x="1905000" y="1581150"/>
            <a:ext cx="5183187" cy="430213"/>
          </a:xfrm>
          <a:prstGeom prst="rect">
            <a:avLst/>
          </a:prstGeom>
          <a:ln>
            <a:noFill/>
          </a:ln>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7" eaLnBrk="1" fontAlgn="auto" hangingPunct="1">
              <a:spcBef>
                <a:spcPct val="20000"/>
              </a:spcBef>
              <a:spcAft>
                <a:spcPts val="0"/>
              </a:spcAft>
              <a:defRPr/>
            </a:pPr>
            <a:r>
              <a:rPr lang="lt-LT" sz="1400" dirty="0" smtClean="0">
                <a:solidFill>
                  <a:schemeClr val="tx1"/>
                </a:solidFill>
                <a:latin typeface="+mn-lt"/>
              </a:rPr>
              <a:t>Jei projektas įgyvendinamas su partneriu, partneris taip pat turi pasirašyti deklaraciją</a:t>
            </a:r>
            <a:r>
              <a:rPr lang="en-US" sz="1400" dirty="0">
                <a:solidFill>
                  <a:schemeClr val="tx1"/>
                </a:solidFill>
              </a:rPr>
              <a:t> </a:t>
            </a:r>
            <a:r>
              <a:rPr lang="en-US" sz="1400" dirty="0" smtClean="0">
                <a:solidFill>
                  <a:schemeClr val="tx1"/>
                </a:solidFill>
              </a:rPr>
              <a:t>(forma </a:t>
            </a:r>
            <a:r>
              <a:rPr lang="en-US" sz="1400" dirty="0" err="1" smtClean="0">
                <a:solidFill>
                  <a:schemeClr val="tx1"/>
                </a:solidFill>
              </a:rPr>
              <a:t>atnaujinta</a:t>
            </a:r>
            <a:r>
              <a:rPr lang="en-US" sz="1400" dirty="0" smtClean="0">
                <a:solidFill>
                  <a:schemeClr val="tx1"/>
                </a:solidFill>
              </a:rPr>
              <a:t> 2019-07-31)</a:t>
            </a:r>
            <a:endParaRPr lang="lt-LT" sz="1400" i="1" dirty="0">
              <a:solidFill>
                <a:schemeClr val="bg1">
                  <a:lumMod val="50000"/>
                </a:schemeClr>
              </a:solidFill>
              <a:latin typeface="+mn-lt"/>
            </a:endParaRPr>
          </a:p>
        </p:txBody>
      </p:sp>
    </p:spTree>
    <p:extLst>
      <p:ext uri="{BB962C8B-B14F-4D97-AF65-F5344CB8AC3E}">
        <p14:creationId xmlns:p14="http://schemas.microsoft.com/office/powerpoint/2010/main" val="3270652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2269" y="1344613"/>
            <a:ext cx="40386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p:cNvSpPr/>
          <p:nvPr/>
        </p:nvSpPr>
        <p:spPr>
          <a:xfrm>
            <a:off x="4724400" y="1344613"/>
            <a:ext cx="4024313" cy="126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1862" name="TextBox 18"/>
          <p:cNvSpPr txBox="1">
            <a:spLocks noChangeArrowheads="1"/>
          </p:cNvSpPr>
          <p:nvPr/>
        </p:nvSpPr>
        <p:spPr bwMode="auto">
          <a:xfrm>
            <a:off x="838200" y="1647605"/>
            <a:ext cx="2281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b="1" dirty="0" smtClean="0">
                <a:solidFill>
                  <a:srgbClr val="FFFFFF"/>
                </a:solidFill>
              </a:rPr>
              <a:t>Pareiškėjas/partneris</a:t>
            </a:r>
            <a:endParaRPr lang="en-US" altLang="lt-LT" b="1" dirty="0">
              <a:solidFill>
                <a:srgbClr val="FFFFFF"/>
              </a:solidFill>
            </a:endParaRPr>
          </a:p>
        </p:txBody>
      </p:sp>
      <p:sp>
        <p:nvSpPr>
          <p:cNvPr id="121863" name="TextBox 19"/>
          <p:cNvSpPr txBox="1">
            <a:spLocks noChangeArrowheads="1"/>
          </p:cNvSpPr>
          <p:nvPr/>
        </p:nvSpPr>
        <p:spPr bwMode="auto">
          <a:xfrm>
            <a:off x="5410200" y="1648180"/>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b="1" dirty="0" smtClean="0">
                <a:solidFill>
                  <a:srgbClr val="FFFFFF"/>
                </a:solidFill>
              </a:rPr>
              <a:t>Projektų konkurse dalyvauja</a:t>
            </a:r>
            <a:endParaRPr lang="en-US" altLang="lt-LT" b="1" dirty="0">
              <a:solidFill>
                <a:srgbClr val="FFFFFF"/>
              </a:solidFill>
            </a:endParaRPr>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2400" b="1" dirty="0" smtClean="0">
                <a:solidFill>
                  <a:srgbClr val="929292"/>
                </a:solidFill>
              </a:rPr>
              <a:t>Pareiškėjas 3-iame kvietime</a:t>
            </a:r>
            <a:endParaRPr lang="lt-LT" altLang="lt-LT" sz="3200" b="1" dirty="0">
              <a:solidFill>
                <a:srgbClr val="929292"/>
              </a:solidFill>
            </a:endParaRPr>
          </a:p>
        </p:txBody>
      </p:sp>
      <p:grpSp>
        <p:nvGrpSpPr>
          <p:cNvPr id="24" name="Group 23"/>
          <p:cNvGrpSpPr>
            <a:grpSpLocks/>
          </p:cNvGrpSpPr>
          <p:nvPr/>
        </p:nvGrpSpPr>
        <p:grpSpPr bwMode="auto">
          <a:xfrm>
            <a:off x="300372" y="2529907"/>
            <a:ext cx="4038600" cy="1897063"/>
            <a:chOff x="711296" y="2962475"/>
            <a:chExt cx="1802520" cy="1353127"/>
          </a:xfrm>
        </p:grpSpPr>
        <p:sp>
          <p:nvSpPr>
            <p:cNvPr id="25" name="Round Same Side Corner Rectangle 24"/>
            <p:cNvSpPr/>
            <p:nvPr/>
          </p:nvSpPr>
          <p:spPr bwMode="auto">
            <a:xfrm rot="10800000">
              <a:off x="711296" y="2962475"/>
              <a:ext cx="1802520" cy="1353127"/>
            </a:xfrm>
            <a:prstGeom prst="round2SameRect">
              <a:avLst>
                <a:gd name="adj1" fmla="val 6812"/>
                <a:gd name="adj2" fmla="val 0"/>
              </a:avLst>
            </a:prstGeom>
            <a:solidFill>
              <a:schemeClr val="bg1">
                <a:lumMod val="85000"/>
              </a:schemeClr>
            </a:solidFill>
            <a:ln w="9525">
              <a:noFill/>
              <a:round/>
              <a:headEnd/>
              <a:tailEnd/>
            </a:ln>
          </p:spPr>
          <p:txBody>
            <a:bodyPr/>
            <a:lstStyle/>
            <a:p>
              <a:pPr algn="just" eaLnBrk="1" fontAlgn="auto" hangingPunct="1">
                <a:spcBef>
                  <a:spcPts val="0"/>
                </a:spcBef>
                <a:spcAft>
                  <a:spcPts val="0"/>
                </a:spcAft>
                <a:defRPr/>
              </a:pPr>
              <a:endParaRPr lang="en-US" dirty="0">
                <a:solidFill>
                  <a:srgbClr val="262626"/>
                </a:solidFill>
                <a:latin typeface="+mn-lt"/>
              </a:endParaRPr>
            </a:p>
          </p:txBody>
        </p:sp>
        <p:sp>
          <p:nvSpPr>
            <p:cNvPr id="29710" name="Rectangle 25"/>
            <p:cNvSpPr>
              <a:spLocks noChangeArrowheads="1"/>
            </p:cNvSpPr>
            <p:nvPr/>
          </p:nvSpPr>
          <p:spPr bwMode="auto">
            <a:xfrm>
              <a:off x="849900" y="3053897"/>
              <a:ext cx="1648723" cy="125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lt-LT" altLang="lt-LT" dirty="0" smtClean="0">
                  <a:solidFill>
                    <a:srgbClr val="5C5C5C"/>
                  </a:solidFill>
                </a:rPr>
                <a:t>- </a:t>
              </a:r>
              <a:r>
                <a:rPr lang="lt-LT" altLang="lt-LT" dirty="0" smtClean="0"/>
                <a:t>mokslo </a:t>
              </a:r>
              <a:r>
                <a:rPr lang="lt-LT" altLang="lt-LT" dirty="0"/>
                <a:t>ir studijų </a:t>
              </a:r>
              <a:r>
                <a:rPr lang="lt-LT" altLang="lt-LT" dirty="0" smtClean="0"/>
                <a:t>institucija</a:t>
              </a:r>
            </a:p>
            <a:p>
              <a:pPr algn="just"/>
              <a:r>
                <a:rPr lang="lt-LT" altLang="lt-LT" dirty="0" smtClean="0"/>
                <a:t>- universiteto ligoninė</a:t>
              </a:r>
            </a:p>
            <a:p>
              <a:pPr algn="just"/>
              <a:r>
                <a:rPr lang="lt-LT" altLang="lt-LT" dirty="0" smtClean="0"/>
                <a:t>- kitas </a:t>
              </a:r>
              <a:r>
                <a:rPr lang="lt-LT" dirty="0" smtClean="0"/>
                <a:t>viešasis </a:t>
              </a:r>
              <a:r>
                <a:rPr lang="lt-LT" dirty="0"/>
                <a:t>juridinis asmuo, veikiantis mokslo ir (ar) studijų srityje</a:t>
              </a:r>
            </a:p>
            <a:p>
              <a:pPr algn="just"/>
              <a:r>
                <a:rPr lang="lt-LT" altLang="lt-LT" dirty="0" smtClean="0"/>
                <a:t>- privatus juridinis asmuo</a:t>
              </a:r>
            </a:p>
            <a:p>
              <a:pPr marL="285750" indent="-285750" algn="just">
                <a:buFontTx/>
                <a:buChar char="-"/>
              </a:pPr>
              <a:endParaRPr lang="en-US" altLang="lt-LT" b="1" dirty="0"/>
            </a:p>
          </p:txBody>
        </p:sp>
      </p:grpSp>
      <p:grpSp>
        <p:nvGrpSpPr>
          <p:cNvPr id="28" name="Group 27"/>
          <p:cNvGrpSpPr>
            <a:grpSpLocks/>
          </p:cNvGrpSpPr>
          <p:nvPr/>
        </p:nvGrpSpPr>
        <p:grpSpPr bwMode="auto">
          <a:xfrm>
            <a:off x="4705685" y="2585920"/>
            <a:ext cx="4043027" cy="1897063"/>
            <a:chOff x="845995" y="3473941"/>
            <a:chExt cx="1836821" cy="1655075"/>
          </a:xfrm>
        </p:grpSpPr>
        <p:sp>
          <p:nvSpPr>
            <p:cNvPr id="29" name="Round Same Side Corner Rectangle 28"/>
            <p:cNvSpPr/>
            <p:nvPr/>
          </p:nvSpPr>
          <p:spPr bwMode="auto">
            <a:xfrm rot="10800000">
              <a:off x="854497" y="3473941"/>
              <a:ext cx="1828319" cy="1655075"/>
            </a:xfrm>
            <a:prstGeom prst="round2SameRect">
              <a:avLst>
                <a:gd name="adj1" fmla="val 6812"/>
                <a:gd name="adj2" fmla="val 0"/>
              </a:avLst>
            </a:prstGeom>
            <a:solidFill>
              <a:schemeClr val="bg1">
                <a:lumMod val="85000"/>
              </a:schemeClr>
            </a:solidFill>
            <a:ln w="9525">
              <a:noFill/>
              <a:round/>
              <a:headEnd/>
              <a:tailEnd/>
            </a:ln>
          </p:spPr>
          <p:txBody>
            <a:bodyPr/>
            <a:lstStyle/>
            <a:p>
              <a:pPr algn="ctr" eaLnBrk="1" fontAlgn="auto" hangingPunct="1">
                <a:spcBef>
                  <a:spcPts val="0"/>
                </a:spcBef>
                <a:spcAft>
                  <a:spcPts val="0"/>
                </a:spcAft>
                <a:defRPr/>
              </a:pPr>
              <a:endParaRPr lang="en-US" dirty="0">
                <a:solidFill>
                  <a:srgbClr val="262626"/>
                </a:solidFill>
                <a:latin typeface="+mn-lt"/>
              </a:endParaRPr>
            </a:p>
          </p:txBody>
        </p:sp>
        <p:sp>
          <p:nvSpPr>
            <p:cNvPr id="29708" name="Rectangle 29"/>
            <p:cNvSpPr>
              <a:spLocks noChangeArrowheads="1"/>
            </p:cNvSpPr>
            <p:nvPr/>
          </p:nvSpPr>
          <p:spPr bwMode="auto">
            <a:xfrm>
              <a:off x="845995" y="3611059"/>
              <a:ext cx="1802519" cy="32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endParaRPr lang="en-US" altLang="lt-LT" dirty="0">
                <a:solidFill>
                  <a:srgbClr val="FF0000"/>
                </a:solidFill>
              </a:endParaRPr>
            </a:p>
          </p:txBody>
        </p:sp>
      </p:grpSp>
      <p:sp>
        <p:nvSpPr>
          <p:cNvPr id="2" name="Rectangle 1"/>
          <p:cNvSpPr/>
          <p:nvPr/>
        </p:nvSpPr>
        <p:spPr>
          <a:xfrm>
            <a:off x="4876800" y="2660610"/>
            <a:ext cx="3505200" cy="923330"/>
          </a:xfrm>
          <a:prstGeom prst="rect">
            <a:avLst/>
          </a:prstGeom>
        </p:spPr>
        <p:txBody>
          <a:bodyPr wrap="square">
            <a:spAutoFit/>
          </a:bodyPr>
          <a:lstStyle/>
          <a:p>
            <a:r>
              <a:rPr lang="lt-LT" dirty="0" smtClean="0"/>
              <a:t>projekto </a:t>
            </a:r>
            <a:r>
              <a:rPr lang="lt-LT" dirty="0"/>
              <a:t>veiklas vykdysiančių </a:t>
            </a:r>
            <a:r>
              <a:rPr lang="lt-LT" dirty="0" smtClean="0"/>
              <a:t>pareiškėjo ir partnerio mokslininkų grupė </a:t>
            </a:r>
            <a:endParaRPr lang="lt-LT" dirty="0"/>
          </a:p>
        </p:txBody>
      </p:sp>
    </p:spTree>
    <p:extLst>
      <p:ext uri="{BB962C8B-B14F-4D97-AF65-F5344CB8AC3E}">
        <p14:creationId xmlns:p14="http://schemas.microsoft.com/office/powerpoint/2010/main" val="16464841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406843" y="-3232207"/>
            <a:ext cx="711314" cy="8458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Text Placeholder 3"/>
          <p:cNvSpPr txBox="1">
            <a:spLocks/>
          </p:cNvSpPr>
          <p:nvPr/>
        </p:nvSpPr>
        <p:spPr bwMode="auto">
          <a:xfrm>
            <a:off x="1914525" y="858393"/>
            <a:ext cx="5041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lt-LT" b="1" dirty="0" err="1" smtClean="0"/>
              <a:t>Parai</a:t>
            </a:r>
            <a:r>
              <a:rPr lang="lt-LT" altLang="lt-LT" b="1" dirty="0" err="1" smtClean="0"/>
              <a:t>škų</a:t>
            </a:r>
            <a:r>
              <a:rPr lang="lt-LT" altLang="lt-LT" b="1" dirty="0" smtClean="0"/>
              <a:t> teikimo problemos per DMS</a:t>
            </a:r>
            <a:endParaRPr lang="lt-LT" altLang="lt-LT" b="1" dirty="0"/>
          </a:p>
        </p:txBody>
      </p:sp>
      <p:sp>
        <p:nvSpPr>
          <p:cNvPr id="39" name="Text Placeholder 3"/>
          <p:cNvSpPr txBox="1">
            <a:spLocks/>
          </p:cNvSpPr>
          <p:nvPr/>
        </p:nvSpPr>
        <p:spPr>
          <a:xfrm>
            <a:off x="1905000" y="1426925"/>
            <a:ext cx="5183187" cy="738664"/>
          </a:xfrm>
          <a:prstGeom prst="rect">
            <a:avLst/>
          </a:prstGeom>
          <a:ln>
            <a:noFill/>
          </a:ln>
        </p:spPr>
        <p:txBody>
          <a:bodyPr lIns="0" tIns="0" rIns="0" bIns="0" anchor="ctr">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lt-LT" dirty="0" smtClean="0"/>
              <a:t>Programos specialistės</a:t>
            </a:r>
          </a:p>
          <a:p>
            <a:r>
              <a:rPr lang="lt-LT" b="1" dirty="0" smtClean="0"/>
              <a:t>Aušra </a:t>
            </a:r>
            <a:r>
              <a:rPr lang="lt-LT" b="1" dirty="0"/>
              <a:t>Zareckienė </a:t>
            </a:r>
            <a:r>
              <a:rPr lang="en-US" b="1" dirty="0"/>
              <a:t>+ 370 5 251 43 95 </a:t>
            </a:r>
            <a:endParaRPr lang="lt-LT" b="1" dirty="0"/>
          </a:p>
          <a:p>
            <a:r>
              <a:rPr lang="lt-LT" b="1" dirty="0"/>
              <a:t>Lina Amšiejūtė </a:t>
            </a:r>
            <a:r>
              <a:rPr lang="en-US" b="1" dirty="0"/>
              <a:t>+ 370 5 255 33 04</a:t>
            </a:r>
            <a:endParaRPr lang="lt-LT" b="1" dirty="0"/>
          </a:p>
        </p:txBody>
      </p:sp>
    </p:spTree>
    <p:extLst>
      <p:ext uri="{BB962C8B-B14F-4D97-AF65-F5344CB8AC3E}">
        <p14:creationId xmlns:p14="http://schemas.microsoft.com/office/powerpoint/2010/main" val="5781474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862" b="8862"/>
          <a:stretch>
            <a:fillRect/>
          </a:stretch>
        </p:blipFill>
        <p:spPr bwMode="auto">
          <a:xfrm>
            <a:off x="0" y="-9525"/>
            <a:ext cx="9144000" cy="273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 Same Side Corner Rectangle 21"/>
          <p:cNvSpPr/>
          <p:nvPr/>
        </p:nvSpPr>
        <p:spPr>
          <a:xfrm>
            <a:off x="622300" y="2201863"/>
            <a:ext cx="2616200" cy="2952750"/>
          </a:xfrm>
          <a:prstGeom prst="round2SameRect">
            <a:avLst>
              <a:gd name="adj1" fmla="val 4308"/>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extBox 36"/>
          <p:cNvSpPr txBox="1">
            <a:spLocks noChangeArrowheads="1"/>
          </p:cNvSpPr>
          <p:nvPr/>
        </p:nvSpPr>
        <p:spPr bwMode="auto">
          <a:xfrm>
            <a:off x="677863" y="3325813"/>
            <a:ext cx="261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lt-LT" altLang="lt-LT" sz="1000">
              <a:solidFill>
                <a:schemeClr val="bg1"/>
              </a:solidFill>
            </a:endParaRPr>
          </a:p>
          <a:p>
            <a:pPr algn="ctr" eaLnBrk="1" hangingPunct="1"/>
            <a:endParaRPr lang="en-US" altLang="lt-LT" sz="1000">
              <a:solidFill>
                <a:schemeClr val="bg1"/>
              </a:solidFill>
            </a:endParaRPr>
          </a:p>
        </p:txBody>
      </p:sp>
      <p:grpSp>
        <p:nvGrpSpPr>
          <p:cNvPr id="38" name="Group 4"/>
          <p:cNvGrpSpPr>
            <a:grpSpLocks/>
          </p:cNvGrpSpPr>
          <p:nvPr/>
        </p:nvGrpSpPr>
        <p:grpSpPr bwMode="auto">
          <a:xfrm>
            <a:off x="5029200" y="3279438"/>
            <a:ext cx="3181350" cy="1417975"/>
            <a:chOff x="1260146" y="1998661"/>
            <a:chExt cx="1714296" cy="1143956"/>
          </a:xfrm>
        </p:grpSpPr>
        <p:sp>
          <p:nvSpPr>
            <p:cNvPr id="39" name="TextBox 38"/>
            <p:cNvSpPr txBox="1"/>
            <p:nvPr/>
          </p:nvSpPr>
          <p:spPr>
            <a:xfrm>
              <a:off x="1748494" y="1998661"/>
              <a:ext cx="737609" cy="347620"/>
            </a:xfrm>
            <a:prstGeom prst="rect">
              <a:avLst/>
            </a:prstGeom>
            <a:noFill/>
          </p:spPr>
          <p:txBody>
            <a:bodyPr wrap="none" lIns="0" tIns="0" rIns="0" bIns="0" anchor="ctr">
              <a:spAutoFit/>
            </a:bodyPr>
            <a:lstStyle/>
            <a:p>
              <a:pPr algn="ctr" eaLnBrk="1" fontAlgn="auto" hangingPunct="1">
                <a:spcBef>
                  <a:spcPts val="0"/>
                </a:spcBef>
                <a:spcAft>
                  <a:spcPts val="0"/>
                </a:spcAft>
                <a:defRPr/>
              </a:pPr>
              <a:endParaRPr lang="lt-LT" sz="1400" b="1" dirty="0">
                <a:latin typeface="+mn-lt"/>
              </a:endParaRPr>
            </a:p>
            <a:p>
              <a:pPr algn="ctr" eaLnBrk="1" fontAlgn="auto" hangingPunct="1">
                <a:spcBef>
                  <a:spcPts val="0"/>
                </a:spcBef>
                <a:spcAft>
                  <a:spcPts val="0"/>
                </a:spcAft>
                <a:defRPr/>
              </a:pPr>
              <a:r>
                <a:rPr lang="lt-LT" sz="1400" dirty="0" smtClean="0">
                  <a:latin typeface="+mn-lt"/>
                </a:rPr>
                <a:t>Gitana Cieminienė</a:t>
              </a:r>
              <a:endParaRPr lang="en-US" sz="1400" dirty="0">
                <a:latin typeface="+mn-lt"/>
              </a:endParaRPr>
            </a:p>
          </p:txBody>
        </p:sp>
        <p:sp>
          <p:nvSpPr>
            <p:cNvPr id="43" name="TextBox 42"/>
            <p:cNvSpPr txBox="1"/>
            <p:nvPr/>
          </p:nvSpPr>
          <p:spPr>
            <a:xfrm>
              <a:off x="1260146" y="2515064"/>
              <a:ext cx="1714296" cy="627553"/>
            </a:xfrm>
            <a:prstGeom prst="rect">
              <a:avLst/>
            </a:prstGeom>
            <a:noFill/>
          </p:spPr>
          <p:txBody>
            <a:bodyPr lIns="0" tIns="0">
              <a:spAutoFit/>
            </a:bodyPr>
            <a:lstStyle/>
            <a:p>
              <a:pPr algn="ctr" eaLnBrk="1" fontAlgn="auto" hangingPunct="1">
                <a:spcBef>
                  <a:spcPct val="20000"/>
                </a:spcBef>
                <a:spcAft>
                  <a:spcPts val="0"/>
                </a:spcAft>
                <a:defRPr/>
              </a:pPr>
              <a:r>
                <a:rPr lang="lt-LT" sz="1400" dirty="0">
                  <a:latin typeface="+mn-lt"/>
                </a:rPr>
                <a:t>Tel</a:t>
              </a:r>
              <a:r>
                <a:rPr lang="en-US" sz="1400" dirty="0">
                  <a:latin typeface="+mn-lt"/>
                </a:rPr>
                <a:t>. </a:t>
              </a:r>
              <a:r>
                <a:rPr lang="en-US" sz="1400" dirty="0"/>
                <a:t>8 5 </a:t>
              </a:r>
              <a:r>
                <a:rPr lang="en-US" sz="1400" dirty="0" smtClean="0"/>
                <a:t>25</a:t>
              </a:r>
              <a:r>
                <a:rPr lang="lt-LT" sz="1400" dirty="0" smtClean="0"/>
                <a:t>1</a:t>
              </a:r>
              <a:r>
                <a:rPr lang="en-US" sz="1400" dirty="0" smtClean="0"/>
                <a:t> </a:t>
              </a:r>
              <a:r>
                <a:rPr lang="lt-LT" sz="1400" dirty="0" smtClean="0"/>
                <a:t>4382</a:t>
              </a:r>
              <a:r>
                <a:rPr lang="en-US" sz="1400" dirty="0" smtClean="0"/>
                <a:t> </a:t>
              </a:r>
              <a:endParaRPr lang="lt-LT" sz="1400" dirty="0">
                <a:latin typeface="+mn-lt"/>
              </a:endParaRPr>
            </a:p>
            <a:p>
              <a:pPr algn="ctr" eaLnBrk="1" fontAlgn="auto" hangingPunct="1">
                <a:spcBef>
                  <a:spcPct val="20000"/>
                </a:spcBef>
                <a:spcAft>
                  <a:spcPts val="0"/>
                </a:spcAft>
                <a:defRPr/>
              </a:pPr>
              <a:r>
                <a:rPr lang="lt-LT" sz="1400" i="1" dirty="0">
                  <a:latin typeface="+mn-lt"/>
                </a:rPr>
                <a:t>El. paštas </a:t>
              </a:r>
              <a:r>
                <a:rPr lang="lt-LT" sz="1400" i="1" u="sng" dirty="0" err="1" smtClean="0">
                  <a:latin typeface="+mn-lt"/>
                </a:rPr>
                <a:t>g.cieminiene</a:t>
              </a:r>
              <a:r>
                <a:rPr lang="en-US" sz="1400" u="sng" dirty="0" smtClean="0">
                  <a:latin typeface="+mn-lt"/>
                </a:rPr>
                <a:t>@</a:t>
              </a:r>
              <a:r>
                <a:rPr lang="en-US" sz="1400" u="sng" dirty="0" err="1" smtClean="0">
                  <a:latin typeface="+mn-lt"/>
                </a:rPr>
                <a:t>cpva.lt</a:t>
              </a:r>
              <a:endParaRPr lang="lt-LT" sz="1400" u="sng" dirty="0">
                <a:latin typeface="+mn-lt"/>
              </a:endParaRPr>
            </a:p>
            <a:p>
              <a:pPr algn="ctr" eaLnBrk="1" fontAlgn="auto" hangingPunct="1">
                <a:spcBef>
                  <a:spcPct val="20000"/>
                </a:spcBef>
                <a:spcAft>
                  <a:spcPts val="0"/>
                </a:spcAft>
                <a:defRPr/>
              </a:pPr>
              <a:r>
                <a:rPr lang="en-US" sz="1400" u="sng" dirty="0">
                  <a:latin typeface="+mn-lt"/>
                </a:rPr>
                <a:t> </a:t>
              </a:r>
            </a:p>
          </p:txBody>
        </p:sp>
      </p:grpSp>
      <p:pic>
        <p:nvPicPr>
          <p:cNvPr id="34" name="Picture 33"/>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287463" y="2217738"/>
            <a:ext cx="134937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3623815" y="4359245"/>
            <a:ext cx="357515" cy="422682"/>
            <a:chOff x="5100637" y="823913"/>
            <a:chExt cx="627063" cy="741362"/>
          </a:xfrm>
          <a:solidFill>
            <a:schemeClr val="bg1"/>
          </a:solidFill>
        </p:grpSpPr>
        <p:sp>
          <p:nvSpPr>
            <p:cNvPr id="30" name="Freeform 29"/>
            <p:cNvSpPr>
              <a:spLocks noEditPoints="1"/>
            </p:cNvSpPr>
            <p:nvPr/>
          </p:nvSpPr>
          <p:spPr bwMode="auto">
            <a:xfrm>
              <a:off x="5199062" y="823913"/>
              <a:ext cx="428625" cy="639763"/>
            </a:xfrm>
            <a:custGeom>
              <a:avLst/>
              <a:gdLst/>
              <a:ahLst/>
              <a:cxnLst>
                <a:cxn ang="0">
                  <a:pos x="110" y="326"/>
                </a:cxn>
                <a:cxn ang="0">
                  <a:pos x="123" y="307"/>
                </a:cxn>
                <a:cxn ang="0">
                  <a:pos x="219" y="110"/>
                </a:cxn>
                <a:cxn ang="0">
                  <a:pos x="110" y="0"/>
                </a:cxn>
                <a:cxn ang="0">
                  <a:pos x="0" y="110"/>
                </a:cxn>
                <a:cxn ang="0">
                  <a:pos x="96" y="307"/>
                </a:cxn>
                <a:cxn ang="0">
                  <a:pos x="110" y="326"/>
                </a:cxn>
                <a:cxn ang="0">
                  <a:pos x="110" y="33"/>
                </a:cxn>
                <a:cxn ang="0">
                  <a:pos x="187" y="110"/>
                </a:cxn>
                <a:cxn ang="0">
                  <a:pos x="110" y="268"/>
                </a:cxn>
                <a:cxn ang="0">
                  <a:pos x="32" y="110"/>
                </a:cxn>
                <a:cxn ang="0">
                  <a:pos x="110" y="33"/>
                </a:cxn>
                <a:cxn ang="0">
                  <a:pos x="110" y="33"/>
                </a:cxn>
                <a:cxn ang="0">
                  <a:pos x="110" y="33"/>
                </a:cxn>
              </a:cxnLst>
              <a:rect l="0" t="0" r="r" b="b"/>
              <a:pathLst>
                <a:path w="219" h="326">
                  <a:moveTo>
                    <a:pt x="110" y="326"/>
                  </a:moveTo>
                  <a:cubicBezTo>
                    <a:pt x="123" y="307"/>
                    <a:pt x="123" y="307"/>
                    <a:pt x="123" y="307"/>
                  </a:cubicBezTo>
                  <a:cubicBezTo>
                    <a:pt x="133" y="292"/>
                    <a:pt x="219" y="165"/>
                    <a:pt x="219" y="110"/>
                  </a:cubicBezTo>
                  <a:cubicBezTo>
                    <a:pt x="219" y="50"/>
                    <a:pt x="170" y="0"/>
                    <a:pt x="110" y="0"/>
                  </a:cubicBezTo>
                  <a:cubicBezTo>
                    <a:pt x="49" y="0"/>
                    <a:pt x="0" y="50"/>
                    <a:pt x="0" y="110"/>
                  </a:cubicBezTo>
                  <a:cubicBezTo>
                    <a:pt x="0" y="165"/>
                    <a:pt x="87" y="292"/>
                    <a:pt x="96" y="307"/>
                  </a:cubicBezTo>
                  <a:lnTo>
                    <a:pt x="110" y="326"/>
                  </a:lnTo>
                  <a:close/>
                  <a:moveTo>
                    <a:pt x="110" y="33"/>
                  </a:moveTo>
                  <a:cubicBezTo>
                    <a:pt x="152" y="33"/>
                    <a:pt x="187" y="67"/>
                    <a:pt x="187" y="110"/>
                  </a:cubicBezTo>
                  <a:cubicBezTo>
                    <a:pt x="187" y="140"/>
                    <a:pt x="144" y="216"/>
                    <a:pt x="110" y="268"/>
                  </a:cubicBezTo>
                  <a:cubicBezTo>
                    <a:pt x="76" y="216"/>
                    <a:pt x="32" y="140"/>
                    <a:pt x="32" y="110"/>
                  </a:cubicBezTo>
                  <a:cubicBezTo>
                    <a:pt x="32" y="67"/>
                    <a:pt x="67" y="33"/>
                    <a:pt x="110" y="33"/>
                  </a:cubicBezTo>
                  <a:close/>
                  <a:moveTo>
                    <a:pt x="110" y="33"/>
                  </a:moveTo>
                  <a:cubicBezTo>
                    <a:pt x="110" y="33"/>
                    <a:pt x="110" y="33"/>
                    <a:pt x="110" y="33"/>
                  </a:cubicBezTo>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1" name="Freeform 30"/>
            <p:cNvSpPr>
              <a:spLocks noEditPoints="1"/>
            </p:cNvSpPr>
            <p:nvPr/>
          </p:nvSpPr>
          <p:spPr bwMode="auto">
            <a:xfrm>
              <a:off x="5100637" y="1298575"/>
              <a:ext cx="627063" cy="266700"/>
            </a:xfrm>
            <a:custGeom>
              <a:avLst/>
              <a:gdLst/>
              <a:ahLst/>
              <a:cxnLst>
                <a:cxn ang="0">
                  <a:pos x="253" y="4"/>
                </a:cxn>
                <a:cxn ang="0">
                  <a:pos x="237" y="0"/>
                </a:cxn>
                <a:cxn ang="0">
                  <a:pos x="228" y="31"/>
                </a:cxn>
                <a:cxn ang="0">
                  <a:pos x="244" y="35"/>
                </a:cxn>
                <a:cxn ang="0">
                  <a:pos x="288" y="64"/>
                </a:cxn>
                <a:cxn ang="0">
                  <a:pos x="160" y="103"/>
                </a:cxn>
                <a:cxn ang="0">
                  <a:pos x="64" y="88"/>
                </a:cxn>
                <a:cxn ang="0">
                  <a:pos x="32" y="64"/>
                </a:cxn>
                <a:cxn ang="0">
                  <a:pos x="75" y="36"/>
                </a:cxn>
                <a:cxn ang="0">
                  <a:pos x="91" y="31"/>
                </a:cxn>
                <a:cxn ang="0">
                  <a:pos x="81" y="1"/>
                </a:cxn>
                <a:cxn ang="0">
                  <a:pos x="66" y="5"/>
                </a:cxn>
                <a:cxn ang="0">
                  <a:pos x="0" y="64"/>
                </a:cxn>
                <a:cxn ang="0">
                  <a:pos x="52" y="119"/>
                </a:cxn>
                <a:cxn ang="0">
                  <a:pos x="159" y="136"/>
                </a:cxn>
                <a:cxn ang="0">
                  <a:pos x="160" y="136"/>
                </a:cxn>
                <a:cxn ang="0">
                  <a:pos x="320" y="64"/>
                </a:cxn>
                <a:cxn ang="0">
                  <a:pos x="253" y="4"/>
                </a:cxn>
                <a:cxn ang="0">
                  <a:pos x="253" y="4"/>
                </a:cxn>
                <a:cxn ang="0">
                  <a:pos x="253" y="4"/>
                </a:cxn>
              </a:cxnLst>
              <a:rect l="0" t="0" r="r" b="b"/>
              <a:pathLst>
                <a:path w="320" h="136">
                  <a:moveTo>
                    <a:pt x="253" y="4"/>
                  </a:moveTo>
                  <a:cubicBezTo>
                    <a:pt x="237" y="0"/>
                    <a:pt x="237" y="0"/>
                    <a:pt x="237" y="0"/>
                  </a:cubicBezTo>
                  <a:cubicBezTo>
                    <a:pt x="228" y="31"/>
                    <a:pt x="228" y="31"/>
                    <a:pt x="228" y="31"/>
                  </a:cubicBezTo>
                  <a:cubicBezTo>
                    <a:pt x="244" y="35"/>
                    <a:pt x="244" y="35"/>
                    <a:pt x="244" y="35"/>
                  </a:cubicBezTo>
                  <a:cubicBezTo>
                    <a:pt x="276" y="45"/>
                    <a:pt x="288" y="58"/>
                    <a:pt x="288" y="64"/>
                  </a:cubicBezTo>
                  <a:cubicBezTo>
                    <a:pt x="288" y="77"/>
                    <a:pt x="243" y="103"/>
                    <a:pt x="160" y="103"/>
                  </a:cubicBezTo>
                  <a:cubicBezTo>
                    <a:pt x="124" y="103"/>
                    <a:pt x="89" y="98"/>
                    <a:pt x="64" y="88"/>
                  </a:cubicBezTo>
                  <a:cubicBezTo>
                    <a:pt x="42" y="80"/>
                    <a:pt x="32" y="70"/>
                    <a:pt x="32" y="64"/>
                  </a:cubicBezTo>
                  <a:cubicBezTo>
                    <a:pt x="32" y="58"/>
                    <a:pt x="43" y="46"/>
                    <a:pt x="75" y="36"/>
                  </a:cubicBezTo>
                  <a:cubicBezTo>
                    <a:pt x="91" y="31"/>
                    <a:pt x="91" y="31"/>
                    <a:pt x="91" y="31"/>
                  </a:cubicBezTo>
                  <a:cubicBezTo>
                    <a:pt x="81" y="1"/>
                    <a:pt x="81" y="1"/>
                    <a:pt x="81" y="1"/>
                  </a:cubicBezTo>
                  <a:cubicBezTo>
                    <a:pt x="66" y="5"/>
                    <a:pt x="66" y="5"/>
                    <a:pt x="66" y="5"/>
                  </a:cubicBezTo>
                  <a:cubicBezTo>
                    <a:pt x="23" y="18"/>
                    <a:pt x="0" y="39"/>
                    <a:pt x="0" y="64"/>
                  </a:cubicBezTo>
                  <a:cubicBezTo>
                    <a:pt x="0" y="77"/>
                    <a:pt x="7" y="101"/>
                    <a:pt x="52" y="119"/>
                  </a:cubicBezTo>
                  <a:cubicBezTo>
                    <a:pt x="81" y="130"/>
                    <a:pt x="119" y="136"/>
                    <a:pt x="159" y="136"/>
                  </a:cubicBezTo>
                  <a:cubicBezTo>
                    <a:pt x="160" y="136"/>
                    <a:pt x="160" y="136"/>
                    <a:pt x="160" y="136"/>
                  </a:cubicBezTo>
                  <a:cubicBezTo>
                    <a:pt x="240" y="135"/>
                    <a:pt x="320" y="111"/>
                    <a:pt x="320" y="64"/>
                  </a:cubicBezTo>
                  <a:cubicBezTo>
                    <a:pt x="320" y="38"/>
                    <a:pt x="296" y="17"/>
                    <a:pt x="253" y="4"/>
                  </a:cubicBezTo>
                  <a:close/>
                  <a:moveTo>
                    <a:pt x="253" y="4"/>
                  </a:moveTo>
                  <a:cubicBezTo>
                    <a:pt x="253" y="4"/>
                    <a:pt x="253" y="4"/>
                    <a:pt x="253" y="4"/>
                  </a:cubicBezTo>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2" name="Freeform 31"/>
            <p:cNvSpPr>
              <a:spLocks noEditPoints="1"/>
            </p:cNvSpPr>
            <p:nvPr/>
          </p:nvSpPr>
          <p:spPr bwMode="auto">
            <a:xfrm>
              <a:off x="5351462" y="969963"/>
              <a:ext cx="125413" cy="127000"/>
            </a:xfrm>
            <a:custGeom>
              <a:avLst/>
              <a:gdLst/>
              <a:ahLst/>
              <a:cxnLst>
                <a:cxn ang="0">
                  <a:pos x="64" y="33"/>
                </a:cxn>
                <a:cxn ang="0">
                  <a:pos x="32" y="0"/>
                </a:cxn>
                <a:cxn ang="0">
                  <a:pos x="0" y="33"/>
                </a:cxn>
                <a:cxn ang="0">
                  <a:pos x="32" y="65"/>
                </a:cxn>
                <a:cxn ang="0">
                  <a:pos x="64" y="33"/>
                </a:cxn>
                <a:cxn ang="0">
                  <a:pos x="32" y="49"/>
                </a:cxn>
                <a:cxn ang="0">
                  <a:pos x="32" y="49"/>
                </a:cxn>
                <a:cxn ang="0">
                  <a:pos x="32" y="49"/>
                </a:cxn>
                <a:cxn ang="0">
                  <a:pos x="32" y="49"/>
                </a:cxn>
              </a:cxnLst>
              <a:rect l="0" t="0" r="r" b="b"/>
              <a:pathLst>
                <a:path w="64" h="65">
                  <a:moveTo>
                    <a:pt x="64" y="33"/>
                  </a:moveTo>
                  <a:cubicBezTo>
                    <a:pt x="64" y="15"/>
                    <a:pt x="50" y="0"/>
                    <a:pt x="32" y="0"/>
                  </a:cubicBezTo>
                  <a:cubicBezTo>
                    <a:pt x="14" y="0"/>
                    <a:pt x="0" y="15"/>
                    <a:pt x="0" y="33"/>
                  </a:cubicBezTo>
                  <a:cubicBezTo>
                    <a:pt x="0" y="50"/>
                    <a:pt x="14" y="65"/>
                    <a:pt x="32" y="65"/>
                  </a:cubicBezTo>
                  <a:cubicBezTo>
                    <a:pt x="50" y="65"/>
                    <a:pt x="64" y="50"/>
                    <a:pt x="64" y="33"/>
                  </a:cubicBezTo>
                  <a:close/>
                  <a:moveTo>
                    <a:pt x="32" y="49"/>
                  </a:moveTo>
                  <a:cubicBezTo>
                    <a:pt x="32" y="49"/>
                    <a:pt x="32" y="49"/>
                    <a:pt x="32" y="49"/>
                  </a:cubicBezTo>
                  <a:moveTo>
                    <a:pt x="32" y="49"/>
                  </a:moveTo>
                  <a:cubicBezTo>
                    <a:pt x="32" y="49"/>
                    <a:pt x="32" y="49"/>
                    <a:pt x="32" y="49"/>
                  </a:cubicBezTo>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51213" name="TextBox 39"/>
          <p:cNvSpPr txBox="1">
            <a:spLocks noChangeArrowheads="1"/>
          </p:cNvSpPr>
          <p:nvPr/>
        </p:nvSpPr>
        <p:spPr bwMode="auto">
          <a:xfrm>
            <a:off x="1042988" y="3543300"/>
            <a:ext cx="1938337" cy="13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Bef>
                <a:spcPct val="20000"/>
              </a:spcBef>
            </a:pPr>
            <a:r>
              <a:rPr lang="lt-LT" altLang="lt-LT" sz="1200" b="1" i="1" dirty="0">
                <a:solidFill>
                  <a:schemeClr val="bg1"/>
                </a:solidFill>
              </a:rPr>
              <a:t>Struktūrinių ir investicijų fondų </a:t>
            </a:r>
            <a:r>
              <a:rPr lang="lt-LT" altLang="lt-LT" sz="1200" b="1" i="1" dirty="0" smtClean="0">
                <a:solidFill>
                  <a:schemeClr val="bg1"/>
                </a:solidFill>
              </a:rPr>
              <a:t>projektų</a:t>
            </a:r>
            <a:r>
              <a:rPr lang="en-US" altLang="lt-LT" sz="1200" b="1" i="1" dirty="0" smtClean="0">
                <a:solidFill>
                  <a:schemeClr val="bg1"/>
                </a:solidFill>
              </a:rPr>
              <a:t> </a:t>
            </a:r>
            <a:r>
              <a:rPr lang="lt-LT" altLang="lt-LT" sz="1200" b="1" i="1" dirty="0" smtClean="0">
                <a:solidFill>
                  <a:schemeClr val="bg1"/>
                </a:solidFill>
              </a:rPr>
              <a:t>II </a:t>
            </a:r>
            <a:r>
              <a:rPr lang="lt-LT" altLang="lt-LT" sz="1200" b="1" i="1" dirty="0">
                <a:solidFill>
                  <a:schemeClr val="bg1"/>
                </a:solidFill>
              </a:rPr>
              <a:t>departamentas </a:t>
            </a:r>
          </a:p>
          <a:p>
            <a:pPr algn="ctr" eaLnBrk="1" hangingPunct="1">
              <a:spcBef>
                <a:spcPct val="20000"/>
              </a:spcBef>
            </a:pPr>
            <a:endParaRPr lang="lt-LT" altLang="lt-LT" sz="1200" b="1" i="1" dirty="0">
              <a:solidFill>
                <a:schemeClr val="bg1"/>
              </a:solidFill>
            </a:endParaRPr>
          </a:p>
          <a:p>
            <a:pPr algn="ctr" eaLnBrk="1" hangingPunct="1">
              <a:spcBef>
                <a:spcPct val="20000"/>
              </a:spcBef>
            </a:pPr>
            <a:r>
              <a:rPr lang="lt-LT" altLang="lt-LT" sz="1600" b="1" i="1" dirty="0">
                <a:solidFill>
                  <a:schemeClr val="bg1"/>
                </a:solidFill>
              </a:rPr>
              <a:t>Švietimo projektų skyrius </a:t>
            </a:r>
            <a:endParaRPr lang="en-US" altLang="lt-LT" sz="1600" b="1" i="1" u="sng" dirty="0">
              <a:solidFill>
                <a:schemeClr val="bg1"/>
              </a:solidFill>
            </a:endParaRPr>
          </a:p>
        </p:txBody>
      </p:sp>
    </p:spTree>
    <p:extLst>
      <p:ext uri="{BB962C8B-B14F-4D97-AF65-F5344CB8AC3E}">
        <p14:creationId xmlns:p14="http://schemas.microsoft.com/office/powerpoint/2010/main" val="60774978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43786" y="1055795"/>
            <a:ext cx="4038600" cy="33447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lt-LT" dirty="0" smtClean="0"/>
              <a:t>Projekto </a:t>
            </a:r>
            <a:r>
              <a:rPr lang="lt-LT" dirty="0"/>
              <a:t>veiklas vykdysiančių pareiškėjo ir partnerio mokslininkų grupė </a:t>
            </a:r>
          </a:p>
        </p:txBody>
      </p:sp>
      <p:sp>
        <p:nvSpPr>
          <p:cNvPr id="121862" name="TextBox 18"/>
          <p:cNvSpPr txBox="1">
            <a:spLocks noChangeArrowheads="1"/>
          </p:cNvSpPr>
          <p:nvPr/>
        </p:nvSpPr>
        <p:spPr bwMode="auto">
          <a:xfrm>
            <a:off x="5276795" y="2159065"/>
            <a:ext cx="22817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lt-LT" altLang="lt-LT" sz="900" b="1" dirty="0">
                <a:solidFill>
                  <a:srgbClr val="FFFFFF"/>
                </a:solidFill>
              </a:rPr>
              <a:t>Kompetencijos centras – mokslo ir studijų institucijos ar universitetų ligoninės atitinkamos (-ų) mokslinių tyrimų ir eksperimentinės plėtros (toliau – MTEP) srities (-</a:t>
            </a:r>
            <a:r>
              <a:rPr lang="lt-LT" altLang="lt-LT" sz="900" b="1" dirty="0" err="1">
                <a:solidFill>
                  <a:srgbClr val="FFFFFF"/>
                </a:solidFill>
              </a:rPr>
              <a:t>čių</a:t>
            </a:r>
            <a:r>
              <a:rPr lang="lt-LT" altLang="lt-LT" sz="900" b="1" dirty="0">
                <a:solidFill>
                  <a:srgbClr val="FFFFFF"/>
                </a:solidFill>
              </a:rPr>
              <a:t>) aukšto tarptautinio lygio intelektinis potencialas, pasižymintis išskirtiniais šios (-</a:t>
            </a:r>
            <a:r>
              <a:rPr lang="lt-LT" altLang="lt-LT" sz="900" b="1" dirty="0" err="1">
                <a:solidFill>
                  <a:srgbClr val="FFFFFF"/>
                </a:solidFill>
              </a:rPr>
              <a:t>ių</a:t>
            </a:r>
            <a:r>
              <a:rPr lang="lt-LT" altLang="lt-LT" sz="900" b="1" dirty="0">
                <a:solidFill>
                  <a:srgbClr val="FFFFFF"/>
                </a:solidFill>
              </a:rPr>
              <a:t>) srities (-</a:t>
            </a:r>
            <a:r>
              <a:rPr lang="lt-LT" altLang="lt-LT" sz="900" b="1" dirty="0" err="1">
                <a:solidFill>
                  <a:srgbClr val="FFFFFF"/>
                </a:solidFill>
              </a:rPr>
              <a:t>čių</a:t>
            </a:r>
            <a:r>
              <a:rPr lang="lt-LT" altLang="lt-LT" sz="900" b="1" dirty="0">
                <a:solidFill>
                  <a:srgbClr val="FFFFFF"/>
                </a:solidFill>
              </a:rPr>
              <a:t>) MTEP veiklos, tarptautinio ir (arba) </a:t>
            </a:r>
            <a:r>
              <a:rPr lang="lt-LT" altLang="lt-LT" sz="900" b="1" dirty="0" err="1">
                <a:solidFill>
                  <a:srgbClr val="FFFFFF"/>
                </a:solidFill>
              </a:rPr>
              <a:t>tarpdisciplinio</a:t>
            </a:r>
            <a:r>
              <a:rPr lang="lt-LT" altLang="lt-LT" sz="900" b="1" dirty="0">
                <a:solidFill>
                  <a:srgbClr val="FFFFFF"/>
                </a:solidFill>
              </a:rPr>
              <a:t> ir (arba) </a:t>
            </a:r>
            <a:r>
              <a:rPr lang="lt-LT" altLang="lt-LT" sz="900" b="1" dirty="0" err="1">
                <a:solidFill>
                  <a:srgbClr val="FFFFFF"/>
                </a:solidFill>
              </a:rPr>
              <a:t>tarpsektorinio</a:t>
            </a:r>
            <a:r>
              <a:rPr lang="lt-LT" altLang="lt-LT" sz="900" b="1" dirty="0">
                <a:solidFill>
                  <a:srgbClr val="FFFFFF"/>
                </a:solidFill>
              </a:rPr>
              <a:t> bendradarbiavimo, MTEP veiklos </a:t>
            </a:r>
            <a:r>
              <a:rPr lang="lt-LT" altLang="lt-LT" sz="900" b="1" dirty="0" err="1">
                <a:solidFill>
                  <a:srgbClr val="FFFFFF"/>
                </a:solidFill>
              </a:rPr>
              <a:t>komercinimo</a:t>
            </a:r>
            <a:r>
              <a:rPr lang="lt-LT" altLang="lt-LT" sz="900" b="1" dirty="0">
                <a:solidFill>
                  <a:srgbClr val="FFFFFF"/>
                </a:solidFill>
              </a:rPr>
              <a:t> rezultatais ir apimtimis, įsitraukęs į MTEP rezultatų sukūrimo (nuo idėjos iki prototipo) ir jo realizavimo rinkoje procesu</a:t>
            </a:r>
            <a:r>
              <a:rPr lang="lt-LT" altLang="lt-LT" b="1" dirty="0">
                <a:solidFill>
                  <a:srgbClr val="FFFFFF"/>
                </a:solidFill>
              </a:rPr>
              <a:t>s</a:t>
            </a:r>
            <a:endParaRPr lang="en-US" altLang="lt-LT" b="1" dirty="0">
              <a:solidFill>
                <a:srgbClr val="FFFFFF"/>
              </a:solidFill>
            </a:endParaRPr>
          </a:p>
        </p:txBody>
      </p:sp>
      <p:sp>
        <p:nvSpPr>
          <p:cNvPr id="29704" name="Title 1"/>
          <p:cNvSpPr txBox="1">
            <a:spLocks/>
          </p:cNvSpPr>
          <p:nvPr/>
        </p:nvSpPr>
        <p:spPr bwMode="auto">
          <a:xfrm>
            <a:off x="1219200" y="374650"/>
            <a:ext cx="7239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t-LT" altLang="lt-LT" sz="2400" b="1" dirty="0" smtClean="0">
                <a:solidFill>
                  <a:srgbClr val="929292"/>
                </a:solidFill>
              </a:rPr>
              <a:t>Pareiškėjas 3-iame kvietime</a:t>
            </a:r>
            <a:endParaRPr lang="lt-LT" altLang="lt-LT" sz="3200" b="1" dirty="0">
              <a:solidFill>
                <a:srgbClr val="929292"/>
              </a:solidFill>
            </a:endParaRPr>
          </a:p>
        </p:txBody>
      </p:sp>
      <p:sp>
        <p:nvSpPr>
          <p:cNvPr id="3" name="Rectangle 2"/>
          <p:cNvSpPr/>
          <p:nvPr/>
        </p:nvSpPr>
        <p:spPr>
          <a:xfrm>
            <a:off x="4585730" y="1055795"/>
            <a:ext cx="4253470" cy="3693319"/>
          </a:xfrm>
          <a:prstGeom prst="rect">
            <a:avLst/>
          </a:prstGeom>
        </p:spPr>
        <p:txBody>
          <a:bodyPr wrap="square">
            <a:spAutoFit/>
          </a:bodyPr>
          <a:lstStyle/>
          <a:p>
            <a:r>
              <a:rPr lang="lt-LT" b="1" dirty="0">
                <a:ea typeface="Calibri" panose="020F0502020204030204" pitchFamily="34" charset="0"/>
              </a:rPr>
              <a:t>Kompetencijos centras</a:t>
            </a:r>
            <a:r>
              <a:rPr lang="lt-LT" dirty="0">
                <a:ea typeface="Calibri" panose="020F0502020204030204" pitchFamily="34" charset="0"/>
              </a:rPr>
              <a:t> – mokslo ir studijų institucijos ar universitetų ligoninės atitinkamos (-ų) mokslinių tyrimų ir eksperimentinės </a:t>
            </a:r>
            <a:r>
              <a:rPr lang="lt-LT" dirty="0" smtClean="0">
                <a:ea typeface="Calibri" panose="020F0502020204030204" pitchFamily="34" charset="0"/>
              </a:rPr>
              <a:t>plėtros </a:t>
            </a:r>
            <a:r>
              <a:rPr lang="lt-LT" dirty="0">
                <a:ea typeface="Calibri" panose="020F0502020204030204" pitchFamily="34" charset="0"/>
              </a:rPr>
              <a:t>(toliau – MTEP) srities (-</a:t>
            </a:r>
            <a:r>
              <a:rPr lang="lt-LT" dirty="0" err="1">
                <a:ea typeface="Calibri" panose="020F0502020204030204" pitchFamily="34" charset="0"/>
              </a:rPr>
              <a:t>čių</a:t>
            </a:r>
            <a:r>
              <a:rPr lang="lt-LT" dirty="0">
                <a:ea typeface="Calibri" panose="020F0502020204030204" pitchFamily="34" charset="0"/>
              </a:rPr>
              <a:t>) aukšto tarptautinio lygio intelektinis potencialas, pasižymintis išskirtiniais šios (-</a:t>
            </a:r>
            <a:r>
              <a:rPr lang="lt-LT" dirty="0" err="1">
                <a:ea typeface="Calibri" panose="020F0502020204030204" pitchFamily="34" charset="0"/>
              </a:rPr>
              <a:t>ių</a:t>
            </a:r>
            <a:r>
              <a:rPr lang="lt-LT" dirty="0">
                <a:ea typeface="Calibri" panose="020F0502020204030204" pitchFamily="34" charset="0"/>
              </a:rPr>
              <a:t>) srities (-</a:t>
            </a:r>
            <a:r>
              <a:rPr lang="lt-LT" dirty="0" err="1">
                <a:ea typeface="Calibri" panose="020F0502020204030204" pitchFamily="34" charset="0"/>
              </a:rPr>
              <a:t>čių</a:t>
            </a:r>
            <a:r>
              <a:rPr lang="lt-LT" dirty="0">
                <a:ea typeface="Calibri" panose="020F0502020204030204" pitchFamily="34" charset="0"/>
              </a:rPr>
              <a:t>) </a:t>
            </a:r>
            <a:r>
              <a:rPr lang="lt-LT" u="sng" dirty="0">
                <a:ea typeface="Calibri" panose="020F0502020204030204" pitchFamily="34" charset="0"/>
              </a:rPr>
              <a:t>MTEP veiklos, </a:t>
            </a:r>
            <a:r>
              <a:rPr lang="lt-LT" u="sng" dirty="0">
                <a:solidFill>
                  <a:srgbClr val="000000"/>
                </a:solidFill>
                <a:ea typeface="Calibri" panose="020F0502020204030204" pitchFamily="34" charset="0"/>
              </a:rPr>
              <a:t>tarptautinio ir (arba) </a:t>
            </a:r>
            <a:r>
              <a:rPr lang="lt-LT" u="sng" dirty="0" err="1">
                <a:solidFill>
                  <a:srgbClr val="000000"/>
                </a:solidFill>
                <a:ea typeface="Calibri" panose="020F0502020204030204" pitchFamily="34" charset="0"/>
              </a:rPr>
              <a:t>tarpdisciplinio</a:t>
            </a:r>
            <a:r>
              <a:rPr lang="lt-LT" u="sng" dirty="0">
                <a:solidFill>
                  <a:srgbClr val="000000"/>
                </a:solidFill>
                <a:ea typeface="Calibri" panose="020F0502020204030204" pitchFamily="34" charset="0"/>
              </a:rPr>
              <a:t> ir (</a:t>
            </a:r>
            <a:r>
              <a:rPr lang="lt-LT" dirty="0">
                <a:solidFill>
                  <a:srgbClr val="000000"/>
                </a:solidFill>
                <a:ea typeface="Calibri" panose="020F0502020204030204" pitchFamily="34" charset="0"/>
              </a:rPr>
              <a:t>arba) </a:t>
            </a:r>
            <a:r>
              <a:rPr lang="lt-LT" dirty="0" err="1">
                <a:solidFill>
                  <a:srgbClr val="000000"/>
                </a:solidFill>
                <a:ea typeface="Calibri" panose="020F0502020204030204" pitchFamily="34" charset="0"/>
              </a:rPr>
              <a:t>tarpsektorinio</a:t>
            </a:r>
            <a:r>
              <a:rPr lang="lt-LT" dirty="0">
                <a:solidFill>
                  <a:srgbClr val="000000"/>
                </a:solidFill>
                <a:ea typeface="Calibri" panose="020F0502020204030204" pitchFamily="34" charset="0"/>
              </a:rPr>
              <a:t> </a:t>
            </a:r>
            <a:r>
              <a:rPr lang="lt-LT" dirty="0">
                <a:ea typeface="Calibri" panose="020F0502020204030204" pitchFamily="34" charset="0"/>
              </a:rPr>
              <a:t>bendradarbiavimo, MTEP veiklos </a:t>
            </a:r>
            <a:r>
              <a:rPr lang="lt-LT" dirty="0" err="1">
                <a:ea typeface="Calibri" panose="020F0502020204030204" pitchFamily="34" charset="0"/>
              </a:rPr>
              <a:t>komercinimo</a:t>
            </a:r>
            <a:r>
              <a:rPr lang="lt-LT" dirty="0">
                <a:ea typeface="Calibri" panose="020F0502020204030204" pitchFamily="34" charset="0"/>
              </a:rPr>
              <a:t> rezultatais ir apimtimis, įsitraukęs į MTEP rezultatų sukūrimo (nuo idėjos iki prototipo) ir jo realizavimo rinkoje procesus</a:t>
            </a:r>
            <a:endParaRPr lang="lt-LT" dirty="0"/>
          </a:p>
        </p:txBody>
      </p:sp>
    </p:spTree>
    <p:extLst>
      <p:ext uri="{BB962C8B-B14F-4D97-AF65-F5344CB8AC3E}">
        <p14:creationId xmlns:p14="http://schemas.microsoft.com/office/powerpoint/2010/main" val="3601896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01_Theme01">
      <a:dk1>
        <a:srgbClr val="262626"/>
      </a:dk1>
      <a:lt1>
        <a:srgbClr val="FFFFFF"/>
      </a:lt1>
      <a:dk2>
        <a:srgbClr val="262626"/>
      </a:dk2>
      <a:lt2>
        <a:srgbClr val="FFFFFF"/>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Default Theme">
  <a:themeElements>
    <a:clrScheme name="01_Theme01">
      <a:dk1>
        <a:srgbClr val="262626"/>
      </a:dk1>
      <a:lt1>
        <a:srgbClr val="FFFFFF"/>
      </a:lt1>
      <a:dk2>
        <a:srgbClr val="262626"/>
      </a:dk2>
      <a:lt2>
        <a:srgbClr val="FFFFFF"/>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as" ma:contentTypeID="0x01010039D2ED5BE2B4104FB524497CFE4B477B" ma:contentTypeVersion="1" ma:contentTypeDescription="Kurkite naują dokumentą." ma:contentTypeScope="" ma:versionID="ea90c1b54490a9c5be9afdd3d6562ffd">
  <xsd:schema xmlns:xsd="http://www.w3.org/2001/XMLSchema" xmlns:xs="http://www.w3.org/2001/XMLSchema" xmlns:p="http://schemas.microsoft.com/office/2006/metadata/properties" xmlns:ns1="http://schemas.microsoft.com/sharepoint/v3" targetNamespace="http://schemas.microsoft.com/office/2006/metadata/properties" ma:root="true" ma:fieldsID="fe7ce459ffbfdbf6e0cb0721972bfd6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avimo pradžios data" ma:description="Planavimo pradžios data yra publikavimo priemonės sukurtas svetainės stulpelis. Jis naudojamas, nurodant datą ir laiką, kai šis puslapis pirmą kartą parodomas svetainės lankytojams." ma:hidden="true" ma:internalName="PublishingStartDate">
      <xsd:simpleType>
        <xsd:restriction base="dms:Unknown"/>
      </xsd:simpleType>
    </xsd:element>
    <xsd:element name="PublishingExpirationDate" ma:index="9" nillable="true" ma:displayName="Planavimo pabaigos data" ma:description="Planavimo pabaigos data yra publikavimo priemonės sukurtas svetainės stulpelis. Jis naudojamas, nurodant datą ir laiką, kai šis puslapis nebebus rodomas svetainės lankytojam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56D1BE-1F30-4865-85E9-7B9CE684DD34}">
  <ds:schemaRefs>
    <ds:schemaRef ds:uri="http://schemas.microsoft.com/office/2006/metadata/properties"/>
    <ds:schemaRef ds:uri="http://schemas.openxmlformats.org/package/2006/metadata/core-properties"/>
    <ds:schemaRef ds:uri="http://purl.org/dc/terms/"/>
    <ds:schemaRef ds:uri="http://www.w3.org/XML/1998/namespace"/>
    <ds:schemaRef ds:uri="http://schemas.microsoft.com/office/infopath/2007/PartnerControls"/>
    <ds:schemaRef ds:uri="http://schemas.microsoft.com/sharepoint/v3"/>
    <ds:schemaRef ds:uri="http://schemas.microsoft.com/office/2006/documentManagement/types"/>
    <ds:schemaRef ds:uri="http://purl.org/dc/elements/1.1/"/>
    <ds:schemaRef ds:uri="http://purl.org/dc/dcmitype/"/>
  </ds:schemaRefs>
</ds:datastoreItem>
</file>

<file path=customXml/itemProps2.xml><?xml version="1.0" encoding="utf-8"?>
<ds:datastoreItem xmlns:ds="http://schemas.openxmlformats.org/officeDocument/2006/customXml" ds:itemID="{4E254081-FD94-43BE-AFEF-F04F010E0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A07EE5-2553-467B-858C-D2E9D11C45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10998</TotalTime>
  <Words>7497</Words>
  <Application>Microsoft Office PowerPoint</Application>
  <PresentationFormat>On-screen Show (16:9)</PresentationFormat>
  <Paragraphs>752</Paragraphs>
  <Slides>81</Slides>
  <Notes>51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81</vt:i4>
      </vt:variant>
    </vt:vector>
  </HeadingPairs>
  <TitlesOfParts>
    <vt:vector size="92" baseType="lpstr">
      <vt:lpstr>MS PGothic</vt:lpstr>
      <vt:lpstr>HP Simplified</vt:lpstr>
      <vt:lpstr>Calibri</vt:lpstr>
      <vt:lpstr>Century Gothic</vt:lpstr>
      <vt:lpstr>Wingdings</vt:lpstr>
      <vt:lpstr>FontAwesome</vt:lpstr>
      <vt:lpstr>Arial</vt:lpstr>
      <vt:lpstr>Roboto</vt:lpstr>
      <vt:lpstr>Times New Roman</vt:lpstr>
      <vt:lpstr>Default Theme</vt:lpstr>
      <vt:lpstr>1_Default Theme</vt:lpstr>
      <vt:lpstr>PowerPoint Presentation</vt:lpstr>
      <vt:lpstr>Apie ką šiandien kalbėsime?</vt:lpstr>
      <vt:lpstr>703 priemonės „Kompetencijos centrų ir inovacijų ir technologijų perdavimo centrų veiklos skatinimas“</vt:lpstr>
      <vt:lpstr>Paraiškos vertinimo procesas ir sutartis </vt:lpstr>
      <vt:lpstr>PowerPoint Presentation</vt:lpstr>
      <vt:lpstr>PowerPoint Presentation</vt:lpstr>
      <vt:lpstr>Partnerystė projekte</vt:lpstr>
      <vt:lpstr>PowerPoint Presentation</vt:lpstr>
      <vt:lpstr>PowerPoint Presentation</vt:lpstr>
      <vt:lpstr>PowerPoint Presentation</vt:lpstr>
      <vt:lpstr>PowerPoint Presentation</vt:lpstr>
      <vt:lpstr>Aprašo reikalavimai projektams (I)</vt:lpstr>
      <vt:lpstr>Aprašo reikalavimai projektams (II)</vt:lpstr>
      <vt:lpstr>PowerPoint Presentation</vt:lpstr>
      <vt:lpstr>Sumani specializacija 2-as ir 3-as kvietimai</vt:lpstr>
      <vt:lpstr>Stebėsenos rodikliai (I)</vt:lpstr>
      <vt:lpstr>Stebėsenos rodikliai (II)</vt:lpstr>
      <vt:lpstr>PowerPoint Presentation</vt:lpstr>
      <vt:lpstr>Aprašo nuostatos dėl valstybės pagalbos teikimo (I)</vt:lpstr>
      <vt:lpstr>Aprašo nuostatos dėl valstybės pagalbos teikimo (II)</vt:lpstr>
      <vt:lpstr>Aprašo nuostatos dėl valstybės pagalbos teikimo (III)</vt:lpstr>
      <vt:lpstr>Aprašo nuostatos dėl valstybės pagalbos teikimo (IV)</vt:lpstr>
      <vt:lpstr>Aprašo nuostatos dėl valstybės pagalbos teikimo (V)</vt:lpstr>
      <vt:lpstr>PowerPoint Presentation</vt:lpstr>
      <vt:lpstr>Apraše nustatyti išlaidų tinkamumo reikalavimai</vt:lpstr>
      <vt:lpstr>Apraše nustatyti išlaidų tinkamumo reikalavimai</vt:lpstr>
      <vt:lpstr>PowerPoint Presentation</vt:lpstr>
      <vt:lpstr>PowerPoint Presentation</vt:lpstr>
      <vt:lpstr>PowerPoint Presentation</vt:lpstr>
      <vt:lpstr> Aprašo 3 priedas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Paraiškos turinys</vt:lpstr>
      <vt:lpstr>Paraiškos forma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Projekto tikslas </vt:lpstr>
      <vt:lpstr>Projekto veiklos </vt:lpstr>
      <vt:lpstr>PowerPoint Presentation</vt:lpstr>
      <vt:lpstr>PowerPoint Presentation</vt:lpstr>
      <vt:lpstr>PowerPoint Presentation</vt:lpstr>
      <vt:lpstr>PowerPoint Presentation</vt:lpstr>
      <vt:lpstr>PowerPoint Presentation</vt:lpstr>
      <vt:lpstr>Projekto loginis pagrindimas</vt:lpstr>
      <vt:lpstr>PowerPoint Presentation</vt:lpstr>
      <vt:lpstr>PAFT 10 priedo 4 p. pateikta lentelė: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 paraiška teikiami dokumentai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CPVA</dc:creator>
  <cp:lastModifiedBy>Gitana Cieminienė</cp:lastModifiedBy>
  <cp:revision>990</cp:revision>
  <cp:lastPrinted>2016-04-12T10:27:11Z</cp:lastPrinted>
  <dcterms:created xsi:type="dcterms:W3CDTF">2015-09-08T18:46:55Z</dcterms:created>
  <dcterms:modified xsi:type="dcterms:W3CDTF">2019-09-23T07:17:59Z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0x01010039D2ED5BE2B4104FB524497CFE4B477B</vt:lpwstr>
  </property>
</Properties>
</file>