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70" r:id="rId2"/>
  </p:sldMasterIdLst>
  <p:notesMasterIdLst>
    <p:notesMasterId r:id="rId46"/>
  </p:notesMasterIdLst>
  <p:handoutMasterIdLst>
    <p:handoutMasterId r:id="rId47"/>
  </p:handoutMasterIdLst>
  <p:sldIdLst>
    <p:sldId id="843" r:id="rId3"/>
    <p:sldId id="820" r:id="rId4"/>
    <p:sldId id="845" r:id="rId5"/>
    <p:sldId id="811" r:id="rId6"/>
    <p:sldId id="846" r:id="rId7"/>
    <p:sldId id="797" r:id="rId8"/>
    <p:sldId id="842" r:id="rId9"/>
    <p:sldId id="847" r:id="rId10"/>
    <p:sldId id="830" r:id="rId11"/>
    <p:sldId id="850" r:id="rId12"/>
    <p:sldId id="853" r:id="rId13"/>
    <p:sldId id="854" r:id="rId14"/>
    <p:sldId id="879" r:id="rId15"/>
    <p:sldId id="881" r:id="rId16"/>
    <p:sldId id="882" r:id="rId17"/>
    <p:sldId id="883" r:id="rId18"/>
    <p:sldId id="884" r:id="rId19"/>
    <p:sldId id="885" r:id="rId20"/>
    <p:sldId id="857" r:id="rId21"/>
    <p:sldId id="859" r:id="rId22"/>
    <p:sldId id="858" r:id="rId23"/>
    <p:sldId id="856" r:id="rId24"/>
    <p:sldId id="860" r:id="rId25"/>
    <p:sldId id="861" r:id="rId26"/>
    <p:sldId id="862" r:id="rId27"/>
    <p:sldId id="863" r:id="rId28"/>
    <p:sldId id="877" r:id="rId29"/>
    <p:sldId id="864" r:id="rId30"/>
    <p:sldId id="865" r:id="rId31"/>
    <p:sldId id="821" r:id="rId32"/>
    <p:sldId id="833" r:id="rId33"/>
    <p:sldId id="866" r:id="rId34"/>
    <p:sldId id="871" r:id="rId35"/>
    <p:sldId id="867" r:id="rId36"/>
    <p:sldId id="878" r:id="rId37"/>
    <p:sldId id="834" r:id="rId38"/>
    <p:sldId id="868" r:id="rId39"/>
    <p:sldId id="835" r:id="rId40"/>
    <p:sldId id="832" r:id="rId41"/>
    <p:sldId id="869" r:id="rId42"/>
    <p:sldId id="870" r:id="rId43"/>
    <p:sldId id="875" r:id="rId44"/>
    <p:sldId id="873" r:id="rId45"/>
  </p:sldIdLst>
  <p:sldSz cx="9144000" cy="5143500" type="screen16x9"/>
  <p:notesSz cx="6858000" cy="9144000"/>
  <p:embeddedFontLst>
    <p:embeddedFont>
      <p:font typeface="MS PGothic" panose="020B0600070205080204" pitchFamily="34" charset="-128"/>
      <p:regular r:id="rId48"/>
    </p:embeddedFont>
    <p:embeddedFont>
      <p:font typeface="HP Simplified"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MS PGothic" panose="020B0600070205080204" pitchFamily="34" charset="-128"/>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edrė Bartminienė" initials="GB" lastIdx="12" clrIdx="0">
    <p:extLst>
      <p:ext uri="{19B8F6BF-5375-455C-9EA6-DF929625EA0E}">
        <p15:presenceInfo xmlns:p15="http://schemas.microsoft.com/office/powerpoint/2012/main" userId="S-1-5-21-435918606-2984255037-1919720017-2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F28"/>
    <a:srgbClr val="2D3E50"/>
    <a:srgbClr val="081C2A"/>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43" autoAdjust="0"/>
  </p:normalViewPr>
  <p:slideViewPr>
    <p:cSldViewPr>
      <p:cViewPr>
        <p:scale>
          <a:sx n="120" d="100"/>
          <a:sy n="120" d="100"/>
        </p:scale>
        <p:origin x="654" y="64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926"/>
    </p:cViewPr>
  </p:sorterViewPr>
  <p:notesViewPr>
    <p:cSldViewPr>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45532-D389-4D4F-A77A-D8C662A8BBD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95BA053-06A8-42C5-A55C-D115F171AF5E}">
      <dgm:prSet phldrT="[Text]" custT="1"/>
      <dgm:spPr/>
      <dgm:t>
        <a:bodyPr/>
        <a:lstStyle/>
        <a:p>
          <a:r>
            <a:rPr lang="lt-LT" sz="1100" dirty="0" smtClean="0">
              <a:solidFill>
                <a:srgbClr val="020202"/>
              </a:solidFill>
              <a:latin typeface="Times New Roman" panose="02020603050405020304" pitchFamily="18" charset="0"/>
              <a:cs typeface="Times New Roman" panose="02020603050405020304" pitchFamily="18" charset="0"/>
            </a:rPr>
            <a:t>TP pirkimas (skelbimas - sutartis)</a:t>
          </a:r>
          <a:endParaRPr lang="lt-LT" sz="1100" dirty="0">
            <a:solidFill>
              <a:srgbClr val="020202"/>
            </a:solidFill>
            <a:latin typeface="Times New Roman" panose="02020603050405020304" pitchFamily="18" charset="0"/>
            <a:cs typeface="Times New Roman" panose="02020603050405020304" pitchFamily="18" charset="0"/>
          </a:endParaRPr>
        </a:p>
      </dgm:t>
    </dgm:pt>
    <dgm:pt modelId="{1ACCEBF3-C8F6-4E69-95C7-D3DB1CA8F9D3}" type="parTrans" cxnId="{78B2149A-FFD2-4CB5-9531-6B50E4363D42}">
      <dgm:prSet/>
      <dgm:spPr/>
      <dgm:t>
        <a:bodyPr/>
        <a:lstStyle/>
        <a:p>
          <a:endParaRPr lang="lt-LT"/>
        </a:p>
      </dgm:t>
    </dgm:pt>
    <dgm:pt modelId="{9599B963-1EA2-4CFC-8872-B9DDAD467EB6}" type="sibTrans" cxnId="{78B2149A-FFD2-4CB5-9531-6B50E4363D42}">
      <dgm:prSet/>
      <dgm:spPr/>
      <dgm:t>
        <a:bodyPr/>
        <a:lstStyle/>
        <a:p>
          <a:endParaRPr lang="lt-LT"/>
        </a:p>
      </dgm:t>
    </dgm:pt>
    <dgm:pt modelId="{C6071098-1D04-42A8-8961-38EF8F64F66C}">
      <dgm:prSet phldrT="[Text]" custT="1"/>
      <dgm:spPr/>
      <dgm:t>
        <a:bodyPr/>
        <a:lstStyle/>
        <a:p>
          <a:r>
            <a:rPr lang="lt-LT" sz="1050" dirty="0" smtClean="0">
              <a:solidFill>
                <a:srgbClr val="020202"/>
              </a:solidFill>
              <a:latin typeface="Times New Roman" panose="02020603050405020304" pitchFamily="18" charset="0"/>
              <a:cs typeface="Times New Roman" panose="02020603050405020304" pitchFamily="18" charset="0"/>
            </a:rPr>
            <a:t>Projektavimo sutarties vykdymas</a:t>
          </a:r>
          <a:endParaRPr lang="lt-LT" sz="1050" dirty="0">
            <a:solidFill>
              <a:srgbClr val="020202"/>
            </a:solidFill>
            <a:latin typeface="Times New Roman" panose="02020603050405020304" pitchFamily="18" charset="0"/>
            <a:cs typeface="Times New Roman" panose="02020603050405020304" pitchFamily="18" charset="0"/>
          </a:endParaRPr>
        </a:p>
      </dgm:t>
    </dgm:pt>
    <dgm:pt modelId="{CC1BEC1F-C6A7-4094-8E21-7DF225B35179}" type="parTrans" cxnId="{9D20119F-61D6-44EC-8EF9-1BE767EE7B21}">
      <dgm:prSet/>
      <dgm:spPr/>
      <dgm:t>
        <a:bodyPr/>
        <a:lstStyle/>
        <a:p>
          <a:endParaRPr lang="lt-LT"/>
        </a:p>
      </dgm:t>
    </dgm:pt>
    <dgm:pt modelId="{3838FEA7-B1FD-477C-812D-7B0E664D7C4B}" type="sibTrans" cxnId="{9D20119F-61D6-44EC-8EF9-1BE767EE7B21}">
      <dgm:prSet/>
      <dgm:spPr/>
      <dgm:t>
        <a:bodyPr/>
        <a:lstStyle/>
        <a:p>
          <a:endParaRPr lang="lt-LT"/>
        </a:p>
      </dgm:t>
    </dgm:pt>
    <dgm:pt modelId="{6C8D25A5-6BEA-4447-B0DB-3521067CFB69}">
      <dgm:prSet phldrT="[Text]" custT="1"/>
      <dgm:spPr/>
      <dgm:t>
        <a:bodyPr/>
        <a:lstStyle/>
        <a:p>
          <a:r>
            <a:rPr lang="lt-LT" sz="1100" dirty="0" smtClean="0">
              <a:solidFill>
                <a:srgbClr val="020202"/>
              </a:solidFill>
              <a:latin typeface="Times New Roman" panose="02020603050405020304" pitchFamily="18" charset="0"/>
              <a:cs typeface="Times New Roman" panose="02020603050405020304" pitchFamily="18" charset="0"/>
            </a:rPr>
            <a:t>Rangos darbų pirkimas (skelbimas-sutartis)</a:t>
          </a:r>
          <a:endParaRPr lang="lt-LT" sz="1100" dirty="0">
            <a:solidFill>
              <a:srgbClr val="020202"/>
            </a:solidFill>
            <a:latin typeface="Times New Roman" panose="02020603050405020304" pitchFamily="18" charset="0"/>
            <a:cs typeface="Times New Roman" panose="02020603050405020304" pitchFamily="18" charset="0"/>
          </a:endParaRPr>
        </a:p>
      </dgm:t>
    </dgm:pt>
    <dgm:pt modelId="{E8C3F442-3A54-45B7-9DEF-0365CB92D1C9}" type="parTrans" cxnId="{CED1CFAA-D1D1-4268-B872-B22E89B81443}">
      <dgm:prSet/>
      <dgm:spPr/>
      <dgm:t>
        <a:bodyPr/>
        <a:lstStyle/>
        <a:p>
          <a:endParaRPr lang="lt-LT"/>
        </a:p>
      </dgm:t>
    </dgm:pt>
    <dgm:pt modelId="{E65EA7B9-C051-4233-B07A-41605C75C75D}" type="sibTrans" cxnId="{CED1CFAA-D1D1-4268-B872-B22E89B81443}">
      <dgm:prSet/>
      <dgm:spPr/>
      <dgm:t>
        <a:bodyPr/>
        <a:lstStyle/>
        <a:p>
          <a:endParaRPr lang="lt-LT"/>
        </a:p>
      </dgm:t>
    </dgm:pt>
    <dgm:pt modelId="{FC6C86CB-69CD-498D-AA0E-4A9F05EF838D}">
      <dgm:prSet phldrT="[Text]" custT="1"/>
      <dgm:spPr/>
      <dgm:t>
        <a:bodyPr/>
        <a:lstStyle/>
        <a:p>
          <a:r>
            <a:rPr lang="lt-LT" sz="1100" dirty="0" smtClean="0">
              <a:solidFill>
                <a:srgbClr val="020202"/>
              </a:solidFill>
              <a:latin typeface="Times New Roman" panose="02020603050405020304" pitchFamily="18" charset="0"/>
              <a:cs typeface="Times New Roman" panose="02020603050405020304" pitchFamily="18" charset="0"/>
            </a:rPr>
            <a:t>Rangos sutarties  vykdymas</a:t>
          </a:r>
          <a:endParaRPr lang="lt-LT" sz="1100" dirty="0">
            <a:solidFill>
              <a:srgbClr val="020202"/>
            </a:solidFill>
            <a:latin typeface="Times New Roman" panose="02020603050405020304" pitchFamily="18" charset="0"/>
            <a:cs typeface="Times New Roman" panose="02020603050405020304" pitchFamily="18" charset="0"/>
          </a:endParaRPr>
        </a:p>
      </dgm:t>
    </dgm:pt>
    <dgm:pt modelId="{1BD35CA9-D0E1-4CA1-913C-8B2828C1C2E2}" type="parTrans" cxnId="{AF86B682-43FC-4490-B58A-C3DFC36540CA}">
      <dgm:prSet/>
      <dgm:spPr/>
      <dgm:t>
        <a:bodyPr/>
        <a:lstStyle/>
        <a:p>
          <a:endParaRPr lang="lt-LT"/>
        </a:p>
      </dgm:t>
    </dgm:pt>
    <dgm:pt modelId="{859F2CE1-B7C6-4A3B-BEBB-EF44854DA1FD}" type="sibTrans" cxnId="{AF86B682-43FC-4490-B58A-C3DFC36540CA}">
      <dgm:prSet/>
      <dgm:spPr/>
      <dgm:t>
        <a:bodyPr/>
        <a:lstStyle/>
        <a:p>
          <a:endParaRPr lang="lt-LT"/>
        </a:p>
      </dgm:t>
    </dgm:pt>
    <dgm:pt modelId="{9F6BAC8A-9B0D-479D-9116-FCAA6EE55EA4}">
      <dgm:prSet phldrT="[Text]" custT="1"/>
      <dgm:spPr/>
      <dgm:t>
        <a:bodyPr/>
        <a:lstStyle/>
        <a:p>
          <a:r>
            <a:rPr lang="lt-LT" sz="1100" dirty="0" smtClean="0">
              <a:solidFill>
                <a:srgbClr val="020202"/>
              </a:solidFill>
              <a:latin typeface="Times New Roman" panose="02020603050405020304" pitchFamily="18" charset="0"/>
              <a:cs typeface="Times New Roman" panose="02020603050405020304" pitchFamily="18" charset="0"/>
            </a:rPr>
            <a:t>Techninio projekto ekspertizės pirkimas ir atlikimas</a:t>
          </a:r>
          <a:endParaRPr lang="lt-LT" sz="1100" dirty="0">
            <a:solidFill>
              <a:srgbClr val="020202"/>
            </a:solidFill>
            <a:latin typeface="Times New Roman" panose="02020603050405020304" pitchFamily="18" charset="0"/>
            <a:cs typeface="Times New Roman" panose="02020603050405020304" pitchFamily="18" charset="0"/>
          </a:endParaRPr>
        </a:p>
      </dgm:t>
    </dgm:pt>
    <dgm:pt modelId="{BBB170F7-DBFF-4125-BC89-D46C3D1083B1}" type="parTrans" cxnId="{6702DFDB-E6A2-411C-A82A-8222BC144574}">
      <dgm:prSet/>
      <dgm:spPr/>
      <dgm:t>
        <a:bodyPr/>
        <a:lstStyle/>
        <a:p>
          <a:endParaRPr lang="en-US"/>
        </a:p>
      </dgm:t>
    </dgm:pt>
    <dgm:pt modelId="{A7C13A81-AD3B-405E-9A52-98868FCDB919}" type="sibTrans" cxnId="{6702DFDB-E6A2-411C-A82A-8222BC144574}">
      <dgm:prSet/>
      <dgm:spPr/>
      <dgm:t>
        <a:bodyPr/>
        <a:lstStyle/>
        <a:p>
          <a:endParaRPr lang="en-US"/>
        </a:p>
      </dgm:t>
    </dgm:pt>
    <dgm:pt modelId="{B99AB1C1-141A-4069-B79C-5F06EB63048D}" type="pres">
      <dgm:prSet presAssocID="{0CE45532-D389-4D4F-A77A-D8C662A8BBD0}" presName="Name0" presStyleCnt="0">
        <dgm:presLayoutVars>
          <dgm:chMax val="11"/>
          <dgm:chPref val="11"/>
          <dgm:dir/>
          <dgm:resizeHandles/>
        </dgm:presLayoutVars>
      </dgm:prSet>
      <dgm:spPr/>
      <dgm:t>
        <a:bodyPr/>
        <a:lstStyle/>
        <a:p>
          <a:endParaRPr lang="en-US"/>
        </a:p>
      </dgm:t>
    </dgm:pt>
    <dgm:pt modelId="{04A7CB77-6B1F-43CE-B21B-C968A6EEC7DD}" type="pres">
      <dgm:prSet presAssocID="{9F6BAC8A-9B0D-479D-9116-FCAA6EE55EA4}" presName="Accent5" presStyleCnt="0"/>
      <dgm:spPr/>
    </dgm:pt>
    <dgm:pt modelId="{6F31E54E-00E2-4D60-954C-C77D22D20E5D}" type="pres">
      <dgm:prSet presAssocID="{9F6BAC8A-9B0D-479D-9116-FCAA6EE55EA4}" presName="Accent" presStyleLbl="node1" presStyleIdx="0" presStyleCnt="5" custLinFactX="-100000" custLinFactNeighborX="-124838" custLinFactNeighborY="2783"/>
      <dgm:spPr/>
    </dgm:pt>
    <dgm:pt modelId="{BCEC0696-E4D5-4BA3-BFFC-6231A8D8E5CA}" type="pres">
      <dgm:prSet presAssocID="{9F6BAC8A-9B0D-479D-9116-FCAA6EE55EA4}" presName="ParentBackground5" presStyleCnt="0"/>
      <dgm:spPr/>
    </dgm:pt>
    <dgm:pt modelId="{F9D894B4-E3E0-46BD-B154-50C46279E6BA}" type="pres">
      <dgm:prSet presAssocID="{9F6BAC8A-9B0D-479D-9116-FCAA6EE55EA4}" presName="ParentBackground" presStyleLbl="fgAcc1" presStyleIdx="0" presStyleCnt="5" custLinFactX="-100000" custLinFactNeighborX="-140686" custLinFactNeighborY="2982"/>
      <dgm:spPr/>
      <dgm:t>
        <a:bodyPr/>
        <a:lstStyle/>
        <a:p>
          <a:endParaRPr lang="en-US"/>
        </a:p>
      </dgm:t>
    </dgm:pt>
    <dgm:pt modelId="{27FFA4A1-9C3F-4FEF-A116-6245B6CFE2CF}" type="pres">
      <dgm:prSet presAssocID="{9F6BAC8A-9B0D-479D-9116-FCAA6EE55EA4}" presName="Parent5" presStyleLbl="revTx" presStyleIdx="0" presStyleCnt="0">
        <dgm:presLayoutVars>
          <dgm:chMax val="1"/>
          <dgm:chPref val="1"/>
          <dgm:bulletEnabled val="1"/>
        </dgm:presLayoutVars>
      </dgm:prSet>
      <dgm:spPr/>
      <dgm:t>
        <a:bodyPr/>
        <a:lstStyle/>
        <a:p>
          <a:endParaRPr lang="en-US"/>
        </a:p>
      </dgm:t>
    </dgm:pt>
    <dgm:pt modelId="{EA0CEDCB-07A3-4ABF-8348-94EC72BCC443}" type="pres">
      <dgm:prSet presAssocID="{FC6C86CB-69CD-498D-AA0E-4A9F05EF838D}" presName="Accent4" presStyleCnt="0"/>
      <dgm:spPr/>
    </dgm:pt>
    <dgm:pt modelId="{1F0EF648-3C5D-4B16-B6C5-765CE986532C}" type="pres">
      <dgm:prSet presAssocID="{FC6C86CB-69CD-498D-AA0E-4A9F05EF838D}" presName="Accent" presStyleLbl="node1" presStyleIdx="1" presStyleCnt="5" custLinFactNeighborX="58239" custLinFactNeighborY="867"/>
      <dgm:spPr/>
    </dgm:pt>
    <dgm:pt modelId="{E9A0442C-5EC0-426D-8EE2-31A7255F6758}" type="pres">
      <dgm:prSet presAssocID="{FC6C86CB-69CD-498D-AA0E-4A9F05EF838D}" presName="ParentBackground4" presStyleCnt="0"/>
      <dgm:spPr/>
    </dgm:pt>
    <dgm:pt modelId="{795370FB-701B-4C05-8B97-5473CDD310CE}" type="pres">
      <dgm:prSet presAssocID="{FC6C86CB-69CD-498D-AA0E-4A9F05EF838D}" presName="ParentBackground" presStyleLbl="fgAcc1" presStyleIdx="1" presStyleCnt="5" custLinFactNeighborX="87292" custLinFactNeighborY="390"/>
      <dgm:spPr/>
      <dgm:t>
        <a:bodyPr/>
        <a:lstStyle/>
        <a:p>
          <a:endParaRPr lang="lt-LT"/>
        </a:p>
      </dgm:t>
    </dgm:pt>
    <dgm:pt modelId="{F3836ED0-D2ED-4532-85B7-3C6186F3F772}" type="pres">
      <dgm:prSet presAssocID="{FC6C86CB-69CD-498D-AA0E-4A9F05EF838D}" presName="Parent4" presStyleLbl="revTx" presStyleIdx="0" presStyleCnt="0">
        <dgm:presLayoutVars>
          <dgm:chMax val="1"/>
          <dgm:chPref val="1"/>
          <dgm:bulletEnabled val="1"/>
        </dgm:presLayoutVars>
      </dgm:prSet>
      <dgm:spPr/>
      <dgm:t>
        <a:bodyPr/>
        <a:lstStyle/>
        <a:p>
          <a:endParaRPr lang="lt-LT"/>
        </a:p>
      </dgm:t>
    </dgm:pt>
    <dgm:pt modelId="{4860DA66-99BC-4A5C-A589-810BD14C1DA1}" type="pres">
      <dgm:prSet presAssocID="{6C8D25A5-6BEA-4447-B0DB-3521067CFB69}" presName="Accent3" presStyleCnt="0"/>
      <dgm:spPr/>
    </dgm:pt>
    <dgm:pt modelId="{DA7279F4-8689-468D-8C4A-08EC782B7270}" type="pres">
      <dgm:prSet presAssocID="{6C8D25A5-6BEA-4447-B0DB-3521067CFB69}" presName="Accent" presStyleLbl="node1" presStyleIdx="2" presStyleCnt="5" custLinFactNeighborX="60677" custLinFactNeighborY="757"/>
      <dgm:spPr/>
    </dgm:pt>
    <dgm:pt modelId="{9C612D77-A8D4-44CE-B7AA-CBABE3D23E50}" type="pres">
      <dgm:prSet presAssocID="{6C8D25A5-6BEA-4447-B0DB-3521067CFB69}" presName="ParentBackground3" presStyleCnt="0"/>
      <dgm:spPr/>
    </dgm:pt>
    <dgm:pt modelId="{83164F25-B6EF-409C-AC5E-ED1C4DA517FA}" type="pres">
      <dgm:prSet presAssocID="{6C8D25A5-6BEA-4447-B0DB-3521067CFB69}" presName="ParentBackground" presStyleLbl="fgAcc1" presStyleIdx="2" presStyleCnt="5" custLinFactNeighborX="91803" custLinFactNeighborY="1355"/>
      <dgm:spPr/>
      <dgm:t>
        <a:bodyPr/>
        <a:lstStyle/>
        <a:p>
          <a:endParaRPr lang="lt-LT"/>
        </a:p>
      </dgm:t>
    </dgm:pt>
    <dgm:pt modelId="{B0DE8265-C87C-4B0B-B20C-BDD37A745E12}" type="pres">
      <dgm:prSet presAssocID="{6C8D25A5-6BEA-4447-B0DB-3521067CFB69}" presName="Parent3" presStyleLbl="revTx" presStyleIdx="0" presStyleCnt="0">
        <dgm:presLayoutVars>
          <dgm:chMax val="1"/>
          <dgm:chPref val="1"/>
          <dgm:bulletEnabled val="1"/>
        </dgm:presLayoutVars>
      </dgm:prSet>
      <dgm:spPr/>
      <dgm:t>
        <a:bodyPr/>
        <a:lstStyle/>
        <a:p>
          <a:endParaRPr lang="lt-LT"/>
        </a:p>
      </dgm:t>
    </dgm:pt>
    <dgm:pt modelId="{1099C6CA-D2DE-4FC7-B74E-87D3EC74EE1E}" type="pres">
      <dgm:prSet presAssocID="{C6071098-1D04-42A8-8961-38EF8F64F66C}" presName="Accent2" presStyleCnt="0"/>
      <dgm:spPr/>
    </dgm:pt>
    <dgm:pt modelId="{2831C9CC-C0E4-440A-BBD1-DD41EBECB666}" type="pres">
      <dgm:prSet presAssocID="{C6071098-1D04-42A8-8961-38EF8F64F66C}" presName="Accent" presStyleLbl="node1" presStyleIdx="3" presStyleCnt="5" custLinFactNeighborX="-9267" custLinFactNeighborY="301"/>
      <dgm:spPr/>
      <dgm:t>
        <a:bodyPr/>
        <a:lstStyle/>
        <a:p>
          <a:endParaRPr lang="en-US"/>
        </a:p>
      </dgm:t>
    </dgm:pt>
    <dgm:pt modelId="{FDE6F614-3B3B-4586-8E3F-4C6DF5364C9B}" type="pres">
      <dgm:prSet presAssocID="{C6071098-1D04-42A8-8961-38EF8F64F66C}" presName="ParentBackground2" presStyleCnt="0"/>
      <dgm:spPr/>
    </dgm:pt>
    <dgm:pt modelId="{B21548D6-2E68-4572-ACFA-853DC308832F}" type="pres">
      <dgm:prSet presAssocID="{C6071098-1D04-42A8-8961-38EF8F64F66C}" presName="ParentBackground" presStyleLbl="fgAcc1" presStyleIdx="3" presStyleCnt="5" custLinFactNeighborX="-14565" custLinFactNeighborY="-817"/>
      <dgm:spPr/>
      <dgm:t>
        <a:bodyPr/>
        <a:lstStyle/>
        <a:p>
          <a:endParaRPr lang="lt-LT"/>
        </a:p>
      </dgm:t>
    </dgm:pt>
    <dgm:pt modelId="{140050E0-83BE-4441-B1FA-B941331DF9F4}" type="pres">
      <dgm:prSet presAssocID="{C6071098-1D04-42A8-8961-38EF8F64F66C}" presName="Parent2" presStyleLbl="revTx" presStyleIdx="0" presStyleCnt="0">
        <dgm:presLayoutVars>
          <dgm:chMax val="1"/>
          <dgm:chPref val="1"/>
          <dgm:bulletEnabled val="1"/>
        </dgm:presLayoutVars>
      </dgm:prSet>
      <dgm:spPr/>
      <dgm:t>
        <a:bodyPr/>
        <a:lstStyle/>
        <a:p>
          <a:endParaRPr lang="lt-LT"/>
        </a:p>
      </dgm:t>
    </dgm:pt>
    <dgm:pt modelId="{83B5232A-A507-4C1A-938A-86388581D8AE}" type="pres">
      <dgm:prSet presAssocID="{895BA053-06A8-42C5-A55C-D115F171AF5E}" presName="Accent1" presStyleCnt="0"/>
      <dgm:spPr/>
    </dgm:pt>
    <dgm:pt modelId="{057A0A91-1166-4B15-A39D-9746BCD90C61}" type="pres">
      <dgm:prSet presAssocID="{895BA053-06A8-42C5-A55C-D115F171AF5E}" presName="Accent" presStyleLbl="node1" presStyleIdx="4" presStyleCnt="5" custAng="21563478" custLinFactNeighborX="-7090" custLinFactNeighborY="-434"/>
      <dgm:spPr/>
    </dgm:pt>
    <dgm:pt modelId="{5E0865DC-6B84-414E-8004-7B5C2B232601}" type="pres">
      <dgm:prSet presAssocID="{895BA053-06A8-42C5-A55C-D115F171AF5E}" presName="ParentBackground1" presStyleCnt="0"/>
      <dgm:spPr/>
    </dgm:pt>
    <dgm:pt modelId="{70B84F4A-81F4-4EFF-9074-9CF3696816C0}" type="pres">
      <dgm:prSet presAssocID="{895BA053-06A8-42C5-A55C-D115F171AF5E}" presName="ParentBackground" presStyleLbl="fgAcc1" presStyleIdx="4" presStyleCnt="5" custLinFactNeighborX="-3215" custLinFactNeighborY="304"/>
      <dgm:spPr/>
      <dgm:t>
        <a:bodyPr/>
        <a:lstStyle/>
        <a:p>
          <a:endParaRPr lang="lt-LT"/>
        </a:p>
      </dgm:t>
    </dgm:pt>
    <dgm:pt modelId="{86C98A7F-65A3-4B19-8D0E-8AA4CB1A24C1}" type="pres">
      <dgm:prSet presAssocID="{895BA053-06A8-42C5-A55C-D115F171AF5E}" presName="Parent1" presStyleLbl="revTx" presStyleIdx="0" presStyleCnt="0">
        <dgm:presLayoutVars>
          <dgm:chMax val="1"/>
          <dgm:chPref val="1"/>
          <dgm:bulletEnabled val="1"/>
        </dgm:presLayoutVars>
      </dgm:prSet>
      <dgm:spPr/>
      <dgm:t>
        <a:bodyPr/>
        <a:lstStyle/>
        <a:p>
          <a:endParaRPr lang="lt-LT"/>
        </a:p>
      </dgm:t>
    </dgm:pt>
  </dgm:ptLst>
  <dgm:cxnLst>
    <dgm:cxn modelId="{5F27BCF9-AA10-44F4-8C37-F93CB84A88A3}" type="presOf" srcId="{895BA053-06A8-42C5-A55C-D115F171AF5E}" destId="{70B84F4A-81F4-4EFF-9074-9CF3696816C0}" srcOrd="0" destOrd="0" presId="urn:microsoft.com/office/officeart/2011/layout/CircleProcess"/>
    <dgm:cxn modelId="{27ABD1E2-1B7D-48DD-906D-38971569565A}" type="presOf" srcId="{C6071098-1D04-42A8-8961-38EF8F64F66C}" destId="{140050E0-83BE-4441-B1FA-B941331DF9F4}" srcOrd="1" destOrd="0" presId="urn:microsoft.com/office/officeart/2011/layout/CircleProcess"/>
    <dgm:cxn modelId="{75301BA6-5130-4E6B-AC64-4BB6A3EE24CD}" type="presOf" srcId="{895BA053-06A8-42C5-A55C-D115F171AF5E}" destId="{86C98A7F-65A3-4B19-8D0E-8AA4CB1A24C1}" srcOrd="1" destOrd="0" presId="urn:microsoft.com/office/officeart/2011/layout/CircleProcess"/>
    <dgm:cxn modelId="{8D1A6B2F-84D1-42F1-AE11-6BF7C76016CE}" type="presOf" srcId="{0CE45532-D389-4D4F-A77A-D8C662A8BBD0}" destId="{B99AB1C1-141A-4069-B79C-5F06EB63048D}" srcOrd="0" destOrd="0" presId="urn:microsoft.com/office/officeart/2011/layout/CircleProcess"/>
    <dgm:cxn modelId="{1B64FEFD-AAF8-4631-BD39-ED5CBDA11307}" type="presOf" srcId="{9F6BAC8A-9B0D-479D-9116-FCAA6EE55EA4}" destId="{F9D894B4-E3E0-46BD-B154-50C46279E6BA}" srcOrd="0" destOrd="0" presId="urn:microsoft.com/office/officeart/2011/layout/CircleProcess"/>
    <dgm:cxn modelId="{B7C20E5A-C3B0-4238-A2E1-89B80A6750D7}" type="presOf" srcId="{C6071098-1D04-42A8-8961-38EF8F64F66C}" destId="{B21548D6-2E68-4572-ACFA-853DC308832F}" srcOrd="0" destOrd="0" presId="urn:microsoft.com/office/officeart/2011/layout/CircleProcess"/>
    <dgm:cxn modelId="{CED1CFAA-D1D1-4268-B872-B22E89B81443}" srcId="{0CE45532-D389-4D4F-A77A-D8C662A8BBD0}" destId="{6C8D25A5-6BEA-4447-B0DB-3521067CFB69}" srcOrd="2" destOrd="0" parTransId="{E8C3F442-3A54-45B7-9DEF-0365CB92D1C9}" sibTransId="{E65EA7B9-C051-4233-B07A-41605C75C75D}"/>
    <dgm:cxn modelId="{AF86B682-43FC-4490-B58A-C3DFC36540CA}" srcId="{0CE45532-D389-4D4F-A77A-D8C662A8BBD0}" destId="{FC6C86CB-69CD-498D-AA0E-4A9F05EF838D}" srcOrd="3" destOrd="0" parTransId="{1BD35CA9-D0E1-4CA1-913C-8B2828C1C2E2}" sibTransId="{859F2CE1-B7C6-4A3B-BEBB-EF44854DA1FD}"/>
    <dgm:cxn modelId="{29E88881-5C1F-4C05-8E33-3D4978BA449D}" type="presOf" srcId="{FC6C86CB-69CD-498D-AA0E-4A9F05EF838D}" destId="{795370FB-701B-4C05-8B97-5473CDD310CE}" srcOrd="0" destOrd="0" presId="urn:microsoft.com/office/officeart/2011/layout/CircleProcess"/>
    <dgm:cxn modelId="{9D20119F-61D6-44EC-8EF9-1BE767EE7B21}" srcId="{0CE45532-D389-4D4F-A77A-D8C662A8BBD0}" destId="{C6071098-1D04-42A8-8961-38EF8F64F66C}" srcOrd="1" destOrd="0" parTransId="{CC1BEC1F-C6A7-4094-8E21-7DF225B35179}" sibTransId="{3838FEA7-B1FD-477C-812D-7B0E664D7C4B}"/>
    <dgm:cxn modelId="{6702DFDB-E6A2-411C-A82A-8222BC144574}" srcId="{0CE45532-D389-4D4F-A77A-D8C662A8BBD0}" destId="{9F6BAC8A-9B0D-479D-9116-FCAA6EE55EA4}" srcOrd="4" destOrd="0" parTransId="{BBB170F7-DBFF-4125-BC89-D46C3D1083B1}" sibTransId="{A7C13A81-AD3B-405E-9A52-98868FCDB919}"/>
    <dgm:cxn modelId="{33527DEB-2B2C-47DE-B841-37D4966EE7E7}" type="presOf" srcId="{9F6BAC8A-9B0D-479D-9116-FCAA6EE55EA4}" destId="{27FFA4A1-9C3F-4FEF-A116-6245B6CFE2CF}" srcOrd="1" destOrd="0" presId="urn:microsoft.com/office/officeart/2011/layout/CircleProcess"/>
    <dgm:cxn modelId="{18B30175-326E-4768-85B3-6EEB5CAFE42D}" type="presOf" srcId="{FC6C86CB-69CD-498D-AA0E-4A9F05EF838D}" destId="{F3836ED0-D2ED-4532-85B7-3C6186F3F772}" srcOrd="1" destOrd="0" presId="urn:microsoft.com/office/officeart/2011/layout/CircleProcess"/>
    <dgm:cxn modelId="{78B2149A-FFD2-4CB5-9531-6B50E4363D42}" srcId="{0CE45532-D389-4D4F-A77A-D8C662A8BBD0}" destId="{895BA053-06A8-42C5-A55C-D115F171AF5E}" srcOrd="0" destOrd="0" parTransId="{1ACCEBF3-C8F6-4E69-95C7-D3DB1CA8F9D3}" sibTransId="{9599B963-1EA2-4CFC-8872-B9DDAD467EB6}"/>
    <dgm:cxn modelId="{B33FE27B-489F-42E8-AF9A-759EC73012D0}" type="presOf" srcId="{6C8D25A5-6BEA-4447-B0DB-3521067CFB69}" destId="{B0DE8265-C87C-4B0B-B20C-BDD37A745E12}" srcOrd="1" destOrd="0" presId="urn:microsoft.com/office/officeart/2011/layout/CircleProcess"/>
    <dgm:cxn modelId="{6DAA5490-491E-4EE3-BD70-30140C591E45}" type="presOf" srcId="{6C8D25A5-6BEA-4447-B0DB-3521067CFB69}" destId="{83164F25-B6EF-409C-AC5E-ED1C4DA517FA}" srcOrd="0" destOrd="0" presId="urn:microsoft.com/office/officeart/2011/layout/CircleProcess"/>
    <dgm:cxn modelId="{ACC08E00-4689-4A9B-9E1D-860C5BF5846B}" type="presParOf" srcId="{B99AB1C1-141A-4069-B79C-5F06EB63048D}" destId="{04A7CB77-6B1F-43CE-B21B-C968A6EEC7DD}" srcOrd="0" destOrd="0" presId="urn:microsoft.com/office/officeart/2011/layout/CircleProcess"/>
    <dgm:cxn modelId="{B167FCB9-55DD-407F-8674-3340335DFB0D}" type="presParOf" srcId="{04A7CB77-6B1F-43CE-B21B-C968A6EEC7DD}" destId="{6F31E54E-00E2-4D60-954C-C77D22D20E5D}" srcOrd="0" destOrd="0" presId="urn:microsoft.com/office/officeart/2011/layout/CircleProcess"/>
    <dgm:cxn modelId="{EBCBCF00-74A9-4E5A-A367-BA522C4F8745}" type="presParOf" srcId="{B99AB1C1-141A-4069-B79C-5F06EB63048D}" destId="{BCEC0696-E4D5-4BA3-BFFC-6231A8D8E5CA}" srcOrd="1" destOrd="0" presId="urn:microsoft.com/office/officeart/2011/layout/CircleProcess"/>
    <dgm:cxn modelId="{05658C26-B19D-4A10-AF26-A44B2194D1B9}" type="presParOf" srcId="{BCEC0696-E4D5-4BA3-BFFC-6231A8D8E5CA}" destId="{F9D894B4-E3E0-46BD-B154-50C46279E6BA}" srcOrd="0" destOrd="0" presId="urn:microsoft.com/office/officeart/2011/layout/CircleProcess"/>
    <dgm:cxn modelId="{A7725B5C-01DF-4587-9159-335AF305D141}" type="presParOf" srcId="{B99AB1C1-141A-4069-B79C-5F06EB63048D}" destId="{27FFA4A1-9C3F-4FEF-A116-6245B6CFE2CF}" srcOrd="2" destOrd="0" presId="urn:microsoft.com/office/officeart/2011/layout/CircleProcess"/>
    <dgm:cxn modelId="{D31C86FA-B0F7-4E06-B311-102F5F49E25B}" type="presParOf" srcId="{B99AB1C1-141A-4069-B79C-5F06EB63048D}" destId="{EA0CEDCB-07A3-4ABF-8348-94EC72BCC443}" srcOrd="3" destOrd="0" presId="urn:microsoft.com/office/officeart/2011/layout/CircleProcess"/>
    <dgm:cxn modelId="{22042877-7ACB-4FAE-B849-29B29DB72B3A}" type="presParOf" srcId="{EA0CEDCB-07A3-4ABF-8348-94EC72BCC443}" destId="{1F0EF648-3C5D-4B16-B6C5-765CE986532C}" srcOrd="0" destOrd="0" presId="urn:microsoft.com/office/officeart/2011/layout/CircleProcess"/>
    <dgm:cxn modelId="{EB1E3A08-C55A-43D2-AB23-3B944C7BB662}" type="presParOf" srcId="{B99AB1C1-141A-4069-B79C-5F06EB63048D}" destId="{E9A0442C-5EC0-426D-8EE2-31A7255F6758}" srcOrd="4" destOrd="0" presId="urn:microsoft.com/office/officeart/2011/layout/CircleProcess"/>
    <dgm:cxn modelId="{4AEFDC5C-35EA-4FE5-A3D0-7098F9685795}" type="presParOf" srcId="{E9A0442C-5EC0-426D-8EE2-31A7255F6758}" destId="{795370FB-701B-4C05-8B97-5473CDD310CE}" srcOrd="0" destOrd="0" presId="urn:microsoft.com/office/officeart/2011/layout/CircleProcess"/>
    <dgm:cxn modelId="{80E17310-DB59-4899-B0F1-17785D25E02F}" type="presParOf" srcId="{B99AB1C1-141A-4069-B79C-5F06EB63048D}" destId="{F3836ED0-D2ED-4532-85B7-3C6186F3F772}" srcOrd="5" destOrd="0" presId="urn:microsoft.com/office/officeart/2011/layout/CircleProcess"/>
    <dgm:cxn modelId="{668B116F-4FC1-4B3A-B2AC-0B937C028862}" type="presParOf" srcId="{B99AB1C1-141A-4069-B79C-5F06EB63048D}" destId="{4860DA66-99BC-4A5C-A589-810BD14C1DA1}" srcOrd="6" destOrd="0" presId="urn:microsoft.com/office/officeart/2011/layout/CircleProcess"/>
    <dgm:cxn modelId="{716A6DF7-F83D-4587-8C3C-76FFDB23B4E8}" type="presParOf" srcId="{4860DA66-99BC-4A5C-A589-810BD14C1DA1}" destId="{DA7279F4-8689-468D-8C4A-08EC782B7270}" srcOrd="0" destOrd="0" presId="urn:microsoft.com/office/officeart/2011/layout/CircleProcess"/>
    <dgm:cxn modelId="{44A313D7-E437-4846-AFD2-ADB513881BE4}" type="presParOf" srcId="{B99AB1C1-141A-4069-B79C-5F06EB63048D}" destId="{9C612D77-A8D4-44CE-B7AA-CBABE3D23E50}" srcOrd="7" destOrd="0" presId="urn:microsoft.com/office/officeart/2011/layout/CircleProcess"/>
    <dgm:cxn modelId="{D35BD225-BC4F-4B26-A127-04E1E33BC530}" type="presParOf" srcId="{9C612D77-A8D4-44CE-B7AA-CBABE3D23E50}" destId="{83164F25-B6EF-409C-AC5E-ED1C4DA517FA}" srcOrd="0" destOrd="0" presId="urn:microsoft.com/office/officeart/2011/layout/CircleProcess"/>
    <dgm:cxn modelId="{2C409C7C-9C22-4BA0-8AA4-C7093C41EA66}" type="presParOf" srcId="{B99AB1C1-141A-4069-B79C-5F06EB63048D}" destId="{B0DE8265-C87C-4B0B-B20C-BDD37A745E12}" srcOrd="8" destOrd="0" presId="urn:microsoft.com/office/officeart/2011/layout/CircleProcess"/>
    <dgm:cxn modelId="{70B64F30-54BB-4C6A-B68A-A4D72D7B0769}" type="presParOf" srcId="{B99AB1C1-141A-4069-B79C-5F06EB63048D}" destId="{1099C6CA-D2DE-4FC7-B74E-87D3EC74EE1E}" srcOrd="9" destOrd="0" presId="urn:microsoft.com/office/officeart/2011/layout/CircleProcess"/>
    <dgm:cxn modelId="{A6A77BC5-7540-4CDC-9DA6-E2E216D7B5ED}" type="presParOf" srcId="{1099C6CA-D2DE-4FC7-B74E-87D3EC74EE1E}" destId="{2831C9CC-C0E4-440A-BBD1-DD41EBECB666}" srcOrd="0" destOrd="0" presId="urn:microsoft.com/office/officeart/2011/layout/CircleProcess"/>
    <dgm:cxn modelId="{D29971AF-E5D1-4FA2-AD89-65EA2D93D523}" type="presParOf" srcId="{B99AB1C1-141A-4069-B79C-5F06EB63048D}" destId="{FDE6F614-3B3B-4586-8E3F-4C6DF5364C9B}" srcOrd="10" destOrd="0" presId="urn:microsoft.com/office/officeart/2011/layout/CircleProcess"/>
    <dgm:cxn modelId="{FAD2ADC2-C849-4D15-B5C2-3BB1B08C0AA1}" type="presParOf" srcId="{FDE6F614-3B3B-4586-8E3F-4C6DF5364C9B}" destId="{B21548D6-2E68-4572-ACFA-853DC308832F}" srcOrd="0" destOrd="0" presId="urn:microsoft.com/office/officeart/2011/layout/CircleProcess"/>
    <dgm:cxn modelId="{AE820D54-E8EC-4858-855F-709319D90AFA}" type="presParOf" srcId="{B99AB1C1-141A-4069-B79C-5F06EB63048D}" destId="{140050E0-83BE-4441-B1FA-B941331DF9F4}" srcOrd="11" destOrd="0" presId="urn:microsoft.com/office/officeart/2011/layout/CircleProcess"/>
    <dgm:cxn modelId="{97721167-1DAD-4AF2-B814-2E65095A86C0}" type="presParOf" srcId="{B99AB1C1-141A-4069-B79C-5F06EB63048D}" destId="{83B5232A-A507-4C1A-938A-86388581D8AE}" srcOrd="12" destOrd="0" presId="urn:microsoft.com/office/officeart/2011/layout/CircleProcess"/>
    <dgm:cxn modelId="{58D5D54D-A3FB-40B3-BBE2-53CB78153007}" type="presParOf" srcId="{83B5232A-A507-4C1A-938A-86388581D8AE}" destId="{057A0A91-1166-4B15-A39D-9746BCD90C61}" srcOrd="0" destOrd="0" presId="urn:microsoft.com/office/officeart/2011/layout/CircleProcess"/>
    <dgm:cxn modelId="{F157A671-34FD-4C23-8A61-D100F4A81888}" type="presParOf" srcId="{B99AB1C1-141A-4069-B79C-5F06EB63048D}" destId="{5E0865DC-6B84-414E-8004-7B5C2B232601}" srcOrd="13" destOrd="0" presId="urn:microsoft.com/office/officeart/2011/layout/CircleProcess"/>
    <dgm:cxn modelId="{09B249A9-E2C1-4A93-80E7-84056B8183C5}" type="presParOf" srcId="{5E0865DC-6B84-414E-8004-7B5C2B232601}" destId="{70B84F4A-81F4-4EFF-9074-9CF3696816C0}" srcOrd="0" destOrd="0" presId="urn:microsoft.com/office/officeart/2011/layout/CircleProcess"/>
    <dgm:cxn modelId="{4C958A40-AF94-498F-801C-B453260E670B}" type="presParOf" srcId="{B99AB1C1-141A-4069-B79C-5F06EB63048D}" destId="{86C98A7F-65A3-4B19-8D0E-8AA4CB1A24C1}" srcOrd="14" destOrd="0" presId="urn:microsoft.com/office/officeart/2011/layout/CircleProcess"/>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1E54E-00E2-4D60-954C-C77D22D20E5D}">
      <dsp:nvSpPr>
        <dsp:cNvPr id="0" name=""/>
        <dsp:cNvSpPr/>
      </dsp:nvSpPr>
      <dsp:spPr>
        <a:xfrm>
          <a:off x="2474319" y="1288729"/>
          <a:ext cx="1157699" cy="11578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D894B4-E3E0-46BD-B154-50C46279E6BA}">
      <dsp:nvSpPr>
        <dsp:cNvPr id="0" name=""/>
        <dsp:cNvSpPr/>
      </dsp:nvSpPr>
      <dsp:spPr>
        <a:xfrm>
          <a:off x="2514412" y="1327334"/>
          <a:ext cx="1080683" cy="108068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t-LT" sz="1100" kern="1200" dirty="0" smtClean="0">
              <a:solidFill>
                <a:srgbClr val="020202"/>
              </a:solidFill>
              <a:latin typeface="Times New Roman" panose="02020603050405020304" pitchFamily="18" charset="0"/>
              <a:cs typeface="Times New Roman" panose="02020603050405020304" pitchFamily="18" charset="0"/>
            </a:rPr>
            <a:t>Techninio projekto ekspertizės pirkimas ir atlikimas</a:t>
          </a:r>
          <a:endParaRPr lang="lt-LT" sz="1100" kern="1200" dirty="0">
            <a:solidFill>
              <a:srgbClr val="020202"/>
            </a:solidFill>
            <a:latin typeface="Times New Roman" panose="02020603050405020304" pitchFamily="18" charset="0"/>
            <a:cs typeface="Times New Roman" panose="02020603050405020304" pitchFamily="18" charset="0"/>
          </a:endParaRPr>
        </a:p>
      </dsp:txBody>
      <dsp:txXfrm>
        <a:off x="2669060" y="1481746"/>
        <a:ext cx="772004" cy="771858"/>
      </dsp:txXfrm>
    </dsp:sp>
    <dsp:sp modelId="{1F0EF648-3C5D-4B16-B6C5-765CE986532C}">
      <dsp:nvSpPr>
        <dsp:cNvPr id="0" name=""/>
        <dsp:cNvSpPr/>
      </dsp:nvSpPr>
      <dsp:spPr>
        <a:xfrm rot="2700000">
          <a:off x="4833601" y="1270763"/>
          <a:ext cx="1157565" cy="11575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370FB-701B-4C05-8B97-5473CDD310CE}">
      <dsp:nvSpPr>
        <dsp:cNvPr id="0" name=""/>
        <dsp:cNvSpPr/>
      </dsp:nvSpPr>
      <dsp:spPr>
        <a:xfrm>
          <a:off x="4862918" y="1299323"/>
          <a:ext cx="1080683" cy="108068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t-LT" sz="1100" kern="1200" dirty="0" smtClean="0">
              <a:solidFill>
                <a:srgbClr val="020202"/>
              </a:solidFill>
              <a:latin typeface="Times New Roman" panose="02020603050405020304" pitchFamily="18" charset="0"/>
              <a:cs typeface="Times New Roman" panose="02020603050405020304" pitchFamily="18" charset="0"/>
            </a:rPr>
            <a:t>Rangos sutarties  vykdymas</a:t>
          </a:r>
          <a:endParaRPr lang="lt-LT" sz="1100" kern="1200" dirty="0">
            <a:solidFill>
              <a:srgbClr val="020202"/>
            </a:solidFill>
            <a:latin typeface="Times New Roman" panose="02020603050405020304" pitchFamily="18" charset="0"/>
            <a:cs typeface="Times New Roman" panose="02020603050405020304" pitchFamily="18" charset="0"/>
          </a:endParaRPr>
        </a:p>
      </dsp:txBody>
      <dsp:txXfrm>
        <a:off x="5016949" y="1453735"/>
        <a:ext cx="772004" cy="771858"/>
      </dsp:txXfrm>
    </dsp:sp>
    <dsp:sp modelId="{DA7279F4-8689-468D-8C4A-08EC782B7270}">
      <dsp:nvSpPr>
        <dsp:cNvPr id="0" name=""/>
        <dsp:cNvSpPr/>
      </dsp:nvSpPr>
      <dsp:spPr>
        <a:xfrm rot="2700000">
          <a:off x="3677613" y="1268962"/>
          <a:ext cx="1157565" cy="11575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64F25-B6EF-409C-AC5E-ED1C4DA517FA}">
      <dsp:nvSpPr>
        <dsp:cNvPr id="0" name=""/>
        <dsp:cNvSpPr/>
      </dsp:nvSpPr>
      <dsp:spPr>
        <a:xfrm>
          <a:off x="3715152" y="1309751"/>
          <a:ext cx="1080683" cy="108068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t-LT" sz="1100" kern="1200" dirty="0" smtClean="0">
              <a:solidFill>
                <a:srgbClr val="020202"/>
              </a:solidFill>
              <a:latin typeface="Times New Roman" panose="02020603050405020304" pitchFamily="18" charset="0"/>
              <a:cs typeface="Times New Roman" panose="02020603050405020304" pitchFamily="18" charset="0"/>
            </a:rPr>
            <a:t>Rangos darbų pirkimas (skelbimas-sutartis)</a:t>
          </a:r>
          <a:endParaRPr lang="lt-LT" sz="1100" kern="1200" dirty="0">
            <a:solidFill>
              <a:srgbClr val="020202"/>
            </a:solidFill>
            <a:latin typeface="Times New Roman" panose="02020603050405020304" pitchFamily="18" charset="0"/>
            <a:cs typeface="Times New Roman" panose="02020603050405020304" pitchFamily="18" charset="0"/>
          </a:endParaRPr>
        </a:p>
      </dsp:txBody>
      <dsp:txXfrm>
        <a:off x="3869183" y="1464164"/>
        <a:ext cx="772004" cy="771858"/>
      </dsp:txXfrm>
    </dsp:sp>
    <dsp:sp modelId="{2831C9CC-C0E4-440A-BBD1-DD41EBECB666}">
      <dsp:nvSpPr>
        <dsp:cNvPr id="0" name=""/>
        <dsp:cNvSpPr/>
      </dsp:nvSpPr>
      <dsp:spPr>
        <a:xfrm rot="2700000">
          <a:off x="1336083" y="1261494"/>
          <a:ext cx="1157565" cy="11575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548D6-2E68-4572-ACFA-853DC308832F}">
      <dsp:nvSpPr>
        <dsp:cNvPr id="0" name=""/>
        <dsp:cNvSpPr/>
      </dsp:nvSpPr>
      <dsp:spPr>
        <a:xfrm>
          <a:off x="1369135" y="1286279"/>
          <a:ext cx="1080683" cy="108068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lt-LT" sz="1050" kern="1200" dirty="0" smtClean="0">
              <a:solidFill>
                <a:srgbClr val="020202"/>
              </a:solidFill>
              <a:latin typeface="Times New Roman" panose="02020603050405020304" pitchFamily="18" charset="0"/>
              <a:cs typeface="Times New Roman" panose="02020603050405020304" pitchFamily="18" charset="0"/>
            </a:rPr>
            <a:t>Projektavimo sutarties vykdymas</a:t>
          </a:r>
          <a:endParaRPr lang="lt-LT" sz="1050" kern="1200" dirty="0">
            <a:solidFill>
              <a:srgbClr val="020202"/>
            </a:solidFill>
            <a:latin typeface="Times New Roman" panose="02020603050405020304" pitchFamily="18" charset="0"/>
            <a:cs typeface="Times New Roman" panose="02020603050405020304" pitchFamily="18" charset="0"/>
          </a:endParaRPr>
        </a:p>
      </dsp:txBody>
      <dsp:txXfrm>
        <a:off x="1523783" y="1440691"/>
        <a:ext cx="772004" cy="771858"/>
      </dsp:txXfrm>
    </dsp:sp>
    <dsp:sp modelId="{057A0A91-1166-4B15-A39D-9746BCD90C61}">
      <dsp:nvSpPr>
        <dsp:cNvPr id="0" name=""/>
        <dsp:cNvSpPr/>
      </dsp:nvSpPr>
      <dsp:spPr>
        <a:xfrm rot="2663478">
          <a:off x="248392" y="1249458"/>
          <a:ext cx="1157565" cy="11575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84F4A-81F4-4EFF-9074-9CF3696816C0}">
      <dsp:nvSpPr>
        <dsp:cNvPr id="0" name=""/>
        <dsp:cNvSpPr/>
      </dsp:nvSpPr>
      <dsp:spPr>
        <a:xfrm>
          <a:off x="295278" y="1298394"/>
          <a:ext cx="1080683" cy="108068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t-LT" sz="1100" kern="1200" dirty="0" smtClean="0">
              <a:solidFill>
                <a:srgbClr val="020202"/>
              </a:solidFill>
              <a:latin typeface="Times New Roman" panose="02020603050405020304" pitchFamily="18" charset="0"/>
              <a:cs typeface="Times New Roman" panose="02020603050405020304" pitchFamily="18" charset="0"/>
            </a:rPr>
            <a:t>TP pirkimas (skelbimas - sutartis)</a:t>
          </a:r>
          <a:endParaRPr lang="lt-LT" sz="1100" kern="1200" dirty="0">
            <a:solidFill>
              <a:srgbClr val="020202"/>
            </a:solidFill>
            <a:latin typeface="Times New Roman" panose="02020603050405020304" pitchFamily="18" charset="0"/>
            <a:cs typeface="Times New Roman" panose="02020603050405020304" pitchFamily="18" charset="0"/>
          </a:endParaRPr>
        </a:p>
      </dsp:txBody>
      <dsp:txXfrm>
        <a:off x="449925" y="1452806"/>
        <a:ext cx="772004" cy="77185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5/13/2020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5/13/2020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376609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13</a:t>
            </a:fld>
            <a:endParaRPr lang="en-US" dirty="0"/>
          </a:p>
        </p:txBody>
      </p:sp>
    </p:spTree>
    <p:extLst>
      <p:ext uri="{BB962C8B-B14F-4D97-AF65-F5344CB8AC3E}">
        <p14:creationId xmlns:p14="http://schemas.microsoft.com/office/powerpoint/2010/main" val="1882742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14</a:t>
            </a:fld>
            <a:endParaRPr lang="en-US" dirty="0"/>
          </a:p>
        </p:txBody>
      </p:sp>
    </p:spTree>
    <p:extLst>
      <p:ext uri="{BB962C8B-B14F-4D97-AF65-F5344CB8AC3E}">
        <p14:creationId xmlns:p14="http://schemas.microsoft.com/office/powerpoint/2010/main" val="59536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15</a:t>
            </a:fld>
            <a:endParaRPr lang="en-US" dirty="0"/>
          </a:p>
        </p:txBody>
      </p:sp>
    </p:spTree>
    <p:extLst>
      <p:ext uri="{BB962C8B-B14F-4D97-AF65-F5344CB8AC3E}">
        <p14:creationId xmlns:p14="http://schemas.microsoft.com/office/powerpoint/2010/main" val="6614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16</a:t>
            </a:fld>
            <a:endParaRPr lang="en-US" dirty="0"/>
          </a:p>
        </p:txBody>
      </p:sp>
    </p:spTree>
    <p:extLst>
      <p:ext uri="{BB962C8B-B14F-4D97-AF65-F5344CB8AC3E}">
        <p14:creationId xmlns:p14="http://schemas.microsoft.com/office/powerpoint/2010/main" val="234028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17</a:t>
            </a:fld>
            <a:endParaRPr lang="en-US" dirty="0"/>
          </a:p>
        </p:txBody>
      </p:sp>
    </p:spTree>
    <p:extLst>
      <p:ext uri="{BB962C8B-B14F-4D97-AF65-F5344CB8AC3E}">
        <p14:creationId xmlns:p14="http://schemas.microsoft.com/office/powerpoint/2010/main" val="3046811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18</a:t>
            </a:fld>
            <a:endParaRPr lang="en-US" dirty="0"/>
          </a:p>
        </p:txBody>
      </p:sp>
    </p:spTree>
    <p:extLst>
      <p:ext uri="{BB962C8B-B14F-4D97-AF65-F5344CB8AC3E}">
        <p14:creationId xmlns:p14="http://schemas.microsoft.com/office/powerpoint/2010/main" val="2699419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19</a:t>
            </a:fld>
            <a:endParaRPr lang="en-US" dirty="0"/>
          </a:p>
        </p:txBody>
      </p:sp>
    </p:spTree>
    <p:extLst>
      <p:ext uri="{BB962C8B-B14F-4D97-AF65-F5344CB8AC3E}">
        <p14:creationId xmlns:p14="http://schemas.microsoft.com/office/powerpoint/2010/main" val="392732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20</a:t>
            </a:fld>
            <a:endParaRPr lang="en-US" dirty="0"/>
          </a:p>
        </p:txBody>
      </p:sp>
    </p:spTree>
    <p:extLst>
      <p:ext uri="{BB962C8B-B14F-4D97-AF65-F5344CB8AC3E}">
        <p14:creationId xmlns:p14="http://schemas.microsoft.com/office/powerpoint/2010/main" val="202249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21</a:t>
            </a:fld>
            <a:endParaRPr lang="en-US" dirty="0"/>
          </a:p>
        </p:txBody>
      </p:sp>
    </p:spTree>
    <p:extLst>
      <p:ext uri="{BB962C8B-B14F-4D97-AF65-F5344CB8AC3E}">
        <p14:creationId xmlns:p14="http://schemas.microsoft.com/office/powerpoint/2010/main" val="808410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23</a:t>
            </a:fld>
            <a:endParaRPr lang="en-US" dirty="0"/>
          </a:p>
        </p:txBody>
      </p:sp>
    </p:spTree>
    <p:extLst>
      <p:ext uri="{BB962C8B-B14F-4D97-AF65-F5344CB8AC3E}">
        <p14:creationId xmlns:p14="http://schemas.microsoft.com/office/powerpoint/2010/main" val="386469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272211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25</a:t>
            </a:fld>
            <a:endParaRPr lang="en-US" dirty="0"/>
          </a:p>
        </p:txBody>
      </p:sp>
    </p:spTree>
    <p:extLst>
      <p:ext uri="{BB962C8B-B14F-4D97-AF65-F5344CB8AC3E}">
        <p14:creationId xmlns:p14="http://schemas.microsoft.com/office/powerpoint/2010/main" val="176922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26</a:t>
            </a:fld>
            <a:endParaRPr lang="en-US" dirty="0"/>
          </a:p>
        </p:txBody>
      </p:sp>
    </p:spTree>
    <p:extLst>
      <p:ext uri="{BB962C8B-B14F-4D97-AF65-F5344CB8AC3E}">
        <p14:creationId xmlns:p14="http://schemas.microsoft.com/office/powerpoint/2010/main" val="425608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lt-LT" dirty="0" smtClean="0"/>
              <a:t>Projektavimo užduotis</a:t>
            </a:r>
            <a:r>
              <a:rPr lang="lt-LT" baseline="0" dirty="0" smtClean="0"/>
              <a:t> </a:t>
            </a:r>
            <a:r>
              <a:rPr lang="lt-LT" sz="1200" dirty="0" smtClean="0">
                <a:solidFill>
                  <a:schemeClr val="tx2">
                    <a:lumMod val="75000"/>
                    <a:lumOff val="25000"/>
                  </a:schemeClr>
                </a:solidFill>
              </a:rPr>
              <a:t>turi būti parengta:</a:t>
            </a:r>
          </a:p>
          <a:p>
            <a:pPr marL="228600" indent="-228600">
              <a:buAutoNum type="arabicPeriod"/>
            </a:pPr>
            <a:r>
              <a:rPr lang="en-US" sz="1200" dirty="0" smtClean="0">
                <a:solidFill>
                  <a:schemeClr val="tx2">
                    <a:lumMod val="75000"/>
                    <a:lumOff val="25000"/>
                  </a:schemeClr>
                </a:solidFill>
              </a:rPr>
              <a:t>V</a:t>
            </a:r>
            <a:r>
              <a:rPr lang="lt-LT" sz="1200" dirty="0" err="1" smtClean="0">
                <a:solidFill>
                  <a:schemeClr val="tx2">
                    <a:lumMod val="75000"/>
                    <a:lumOff val="25000"/>
                  </a:schemeClr>
                </a:solidFill>
              </a:rPr>
              <a:t>adovaujantis</a:t>
            </a:r>
            <a:r>
              <a:rPr lang="lt-LT" sz="1200" dirty="0" smtClean="0">
                <a:solidFill>
                  <a:schemeClr val="tx2">
                    <a:lumMod val="75000"/>
                    <a:lumOff val="25000"/>
                  </a:schemeClr>
                </a:solidFill>
              </a:rPr>
              <a:t> CPVA rekomendacijoms projektavimo paslaugų techninei užduočiai</a:t>
            </a:r>
            <a:r>
              <a:rPr lang="en-US" sz="1200" baseline="0" dirty="0" smtClean="0">
                <a:solidFill>
                  <a:schemeClr val="tx2">
                    <a:lumMod val="75000"/>
                    <a:lumOff val="25000"/>
                  </a:schemeClr>
                </a:solidFill>
              </a:rPr>
              <a:t> – forma </a:t>
            </a:r>
            <a:r>
              <a:rPr lang="en-US" sz="1200" baseline="0" dirty="0" err="1" smtClean="0">
                <a:solidFill>
                  <a:schemeClr val="tx2">
                    <a:lumMod val="75000"/>
                    <a:lumOff val="25000"/>
                  </a:schemeClr>
                </a:solidFill>
              </a:rPr>
              <a:t>yra</a:t>
            </a:r>
            <a:r>
              <a:rPr lang="en-US" sz="1200" baseline="0" dirty="0" smtClean="0">
                <a:solidFill>
                  <a:schemeClr val="tx2">
                    <a:lumMod val="75000"/>
                    <a:lumOff val="25000"/>
                  </a:schemeClr>
                </a:solidFill>
              </a:rPr>
              <a:t> </a:t>
            </a:r>
            <a:r>
              <a:rPr lang="lt-LT" sz="1200" b="0" i="0" u="none" strike="noStrike" kern="1200" dirty="0" smtClean="0">
                <a:solidFill>
                  <a:schemeClr val="tx1"/>
                </a:solidFill>
                <a:effectLst/>
                <a:latin typeface="+mn-lt"/>
                <a:ea typeface="+mn-ea"/>
                <a:cs typeface="+mn-cs"/>
              </a:rPr>
              <a:t>Viešųjų pirkimų tarnybos parengtų ir 2017-12-22 paskelbtų Projektavimo paslaugų pirkimo gairių papildyta ir pritaikyta 3 priedo pavyzdinė forma.</a:t>
            </a: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CPVA </a:t>
            </a:r>
            <a:r>
              <a:rPr lang="lt-LT" sz="1200" b="0" i="0" u="none" strike="noStrike" kern="1200" dirty="0" smtClean="0">
                <a:solidFill>
                  <a:schemeClr val="tx1"/>
                </a:solidFill>
                <a:effectLst/>
                <a:latin typeface="+mn-lt"/>
                <a:ea typeface="+mn-ea"/>
                <a:cs typeface="+mn-cs"/>
              </a:rPr>
              <a:t>specialistai ją papildė ir rekomenduoja naudoti jos administruojamuose ES fondų investicijų programos projektuose, įgyvendinant atitinkamus statybos investicijų projektus ir užsakant statinio projektavimo ir projekto vykdymo priežiūros paslaugas.</a:t>
            </a:r>
          </a:p>
          <a:p>
            <a:endParaRPr lang="en-US" baseline="0" dirty="0" smtClean="0"/>
          </a:p>
          <a:p>
            <a:r>
              <a:rPr lang="lt-LT" sz="1200" b="0" i="0" u="none" strike="noStrike" kern="1200" dirty="0" smtClean="0">
                <a:solidFill>
                  <a:schemeClr val="tx1"/>
                </a:solidFill>
                <a:effectLst/>
                <a:latin typeface="+mn-lt"/>
                <a:ea typeface="+mn-ea"/>
                <a:cs typeface="+mn-cs"/>
              </a:rPr>
              <a:t>Visa reikiama informacija (konkretūs duomenys ir pasirinkimai) turi būti pateikiama Statinio projektavimo techninės užduoties (techninė specifikacijos) reikalavimų stulpelyje. Šios užduoties formos pavyzdyje pateikiami su eilutės pavadinimu susiję komentarai, pastabos, nuorodos ir rekomendacijos. Tai yra informacinė medžiaga užsakovui, kuris gali apsvarstyti ir pasirinkti, kokius reikalavimus nurodyti priklausomai nuo konkrečios statybos investicijų projekto situacijos, arba įtraukti papildomas sąlygas ir reikalavimus, kad būtų atsižvelgta į ypatingus konkretaus projekto atvejus arba aplinkybes.</a:t>
            </a:r>
          </a:p>
          <a:p>
            <a:endParaRPr lang="lt-LT" dirty="0" smtClean="0"/>
          </a:p>
          <a:p>
            <a:r>
              <a:rPr lang="en-US" dirty="0" smtClean="0">
                <a:solidFill>
                  <a:srgbClr val="FF0000"/>
                </a:solidFill>
              </a:rPr>
              <a:t>2. </a:t>
            </a:r>
            <a:r>
              <a:rPr lang="lt-LT" dirty="0" smtClean="0"/>
              <a:t>Projektavimo užduotis</a:t>
            </a:r>
            <a:r>
              <a:rPr lang="lt-LT" baseline="0" dirty="0" smtClean="0"/>
              <a:t> čia:</a:t>
            </a:r>
          </a:p>
          <a:p>
            <a:r>
              <a:rPr lang="lt-LT" dirty="0" smtClean="0"/>
              <a:t>https://www.cpva.lt/es-fondu-investicijos-2014-2020-m./dokumentai/476/act94?sqid=bdd245d4e5a3e19be5f8b8c8afc385981e33b6cb</a:t>
            </a:r>
          </a:p>
          <a:p>
            <a:endParaRPr lang="lt-LT" baseline="0" dirty="0" smtClean="0"/>
          </a:p>
          <a:p>
            <a:endParaRPr lang="lt-LT" baseline="0" dirty="0" smtClean="0"/>
          </a:p>
          <a:p>
            <a:pPr marL="171450" lvl="0" indent="-171450">
              <a:buFontTx/>
              <a:buChar char="-"/>
            </a:pPr>
            <a:endParaRPr lang="lt-LT" sz="1200" kern="1200" dirty="0" smtClean="0">
              <a:solidFill>
                <a:schemeClr val="tx1"/>
              </a:solidFill>
              <a:effectLst/>
              <a:latin typeface="+mn-lt"/>
              <a:ea typeface="+mn-ea"/>
              <a:cs typeface="+mn-cs"/>
            </a:endParaRPr>
          </a:p>
          <a:p>
            <a:pPr marL="171450" lvl="0" indent="-171450">
              <a:buFontTx/>
              <a:buChar char="-"/>
            </a:pPr>
            <a:endParaRPr lang="lt-L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 </a:t>
            </a: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27</a:t>
            </a:fld>
            <a:endParaRPr lang="en-US" dirty="0"/>
          </a:p>
        </p:txBody>
      </p:sp>
    </p:spTree>
    <p:extLst>
      <p:ext uri="{BB962C8B-B14F-4D97-AF65-F5344CB8AC3E}">
        <p14:creationId xmlns:p14="http://schemas.microsoft.com/office/powerpoint/2010/main" val="3329884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28</a:t>
            </a:fld>
            <a:endParaRPr lang="en-US" dirty="0"/>
          </a:p>
        </p:txBody>
      </p:sp>
    </p:spTree>
    <p:extLst>
      <p:ext uri="{BB962C8B-B14F-4D97-AF65-F5344CB8AC3E}">
        <p14:creationId xmlns:p14="http://schemas.microsoft.com/office/powerpoint/2010/main" val="1170364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lt-LT" sz="1200" b="1" baseline="0" dirty="0" smtClean="0">
                <a:solidFill>
                  <a:srgbClr val="008000"/>
                </a:solidFill>
              </a:rPr>
              <a:t>100 proc. </a:t>
            </a:r>
            <a:r>
              <a:rPr lang="en-US" altLang="lt-LT" sz="1200" b="1" baseline="0" dirty="0" err="1" smtClean="0">
                <a:solidFill>
                  <a:srgbClr val="008000"/>
                </a:solidFill>
              </a:rPr>
              <a:t>Finansavimas</a:t>
            </a:r>
            <a:r>
              <a:rPr lang="en-US" altLang="lt-LT" sz="1200" b="1" baseline="0" dirty="0" smtClean="0">
                <a:solidFill>
                  <a:srgbClr val="008000"/>
                </a:solidFill>
              </a:rPr>
              <a:t> </a:t>
            </a:r>
            <a:r>
              <a:rPr lang="en-US" altLang="lt-LT" sz="1200" b="1" baseline="0" dirty="0" err="1" smtClean="0">
                <a:solidFill>
                  <a:srgbClr val="008000"/>
                </a:solidFill>
              </a:rPr>
              <a:t>remiasi</a:t>
            </a:r>
            <a:r>
              <a:rPr lang="en-US" altLang="lt-LT" sz="1200" b="1" baseline="0" dirty="0" smtClean="0">
                <a:solidFill>
                  <a:srgbClr val="008000"/>
                </a:solidFill>
              </a:rPr>
              <a:t> </a:t>
            </a:r>
            <a:r>
              <a:rPr lang="lt-LT" altLang="lt-LT" sz="1200" b="1" baseline="0" dirty="0" smtClean="0">
                <a:solidFill>
                  <a:srgbClr val="008000"/>
                </a:solidFill>
              </a:rPr>
              <a:t>į Pertvarkos plano </a:t>
            </a:r>
            <a:r>
              <a:rPr lang="en-US" altLang="lt-LT" sz="1200" b="1" baseline="0" dirty="0" smtClean="0">
                <a:solidFill>
                  <a:srgbClr val="008000"/>
                </a:solidFill>
              </a:rPr>
              <a:t>4 priede </a:t>
            </a:r>
            <a:r>
              <a:rPr lang="en-US" altLang="lt-LT" sz="1200" b="1" baseline="0" dirty="0" err="1" smtClean="0">
                <a:solidFill>
                  <a:srgbClr val="008000"/>
                </a:solidFill>
              </a:rPr>
              <a:t>savivaldyb</a:t>
            </a:r>
            <a:r>
              <a:rPr lang="lt-LT" altLang="lt-LT" sz="1200" b="1" baseline="0" dirty="0" err="1" smtClean="0">
                <a:solidFill>
                  <a:srgbClr val="008000"/>
                </a:solidFill>
              </a:rPr>
              <a:t>ėms</a:t>
            </a:r>
            <a:r>
              <a:rPr lang="lt-LT" altLang="lt-LT" sz="1200" b="1" baseline="0" dirty="0" smtClean="0">
                <a:solidFill>
                  <a:srgbClr val="008000"/>
                </a:solidFill>
              </a:rPr>
              <a:t> nurodytus lėšų limitus</a:t>
            </a:r>
            <a:endParaRPr lang="en-US" altLang="lt-LT" sz="1200" b="1" dirty="0" smtClean="0">
              <a:solidFill>
                <a:srgbClr val="008000"/>
              </a:solidFill>
            </a:endParaRPr>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30</a:t>
            </a:fld>
            <a:endParaRPr lang="en-US" dirty="0"/>
          </a:p>
        </p:txBody>
      </p:sp>
    </p:spTree>
    <p:extLst>
      <p:ext uri="{BB962C8B-B14F-4D97-AF65-F5344CB8AC3E}">
        <p14:creationId xmlns:p14="http://schemas.microsoft.com/office/powerpoint/2010/main" val="2545429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31</a:t>
            </a:fld>
            <a:endParaRPr lang="en-US" dirty="0"/>
          </a:p>
        </p:txBody>
      </p:sp>
    </p:spTree>
    <p:extLst>
      <p:ext uri="{BB962C8B-B14F-4D97-AF65-F5344CB8AC3E}">
        <p14:creationId xmlns:p14="http://schemas.microsoft.com/office/powerpoint/2010/main" val="794036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Biudžete žemė bendroje eilutėje su</a:t>
            </a:r>
            <a:r>
              <a:rPr lang="lt-LT" baseline="0" dirty="0" smtClean="0"/>
              <a:t> turtu</a:t>
            </a:r>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32</a:t>
            </a:fld>
            <a:endParaRPr lang="en-US" dirty="0"/>
          </a:p>
        </p:txBody>
      </p:sp>
    </p:spTree>
    <p:extLst>
      <p:ext uri="{BB962C8B-B14F-4D97-AF65-F5344CB8AC3E}">
        <p14:creationId xmlns:p14="http://schemas.microsoft.com/office/powerpoint/2010/main" val="4031134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lt-LT" sz="1200" b="1" baseline="0" dirty="0" smtClean="0">
                <a:solidFill>
                  <a:srgbClr val="008000"/>
                </a:solidFill>
              </a:rPr>
              <a:t>100 proc. </a:t>
            </a:r>
            <a:r>
              <a:rPr lang="en-US" altLang="lt-LT" sz="1200" b="1" baseline="0" dirty="0" err="1" smtClean="0">
                <a:solidFill>
                  <a:srgbClr val="008000"/>
                </a:solidFill>
              </a:rPr>
              <a:t>Finansavimas</a:t>
            </a:r>
            <a:r>
              <a:rPr lang="en-US" altLang="lt-LT" sz="1200" b="1" baseline="0" dirty="0" smtClean="0">
                <a:solidFill>
                  <a:srgbClr val="008000"/>
                </a:solidFill>
              </a:rPr>
              <a:t> </a:t>
            </a:r>
            <a:r>
              <a:rPr lang="en-US" altLang="lt-LT" sz="1200" b="1" baseline="0" dirty="0" err="1" smtClean="0">
                <a:solidFill>
                  <a:srgbClr val="008000"/>
                </a:solidFill>
              </a:rPr>
              <a:t>remiasi</a:t>
            </a:r>
            <a:r>
              <a:rPr lang="en-US" altLang="lt-LT" sz="1200" b="1" baseline="0" dirty="0" smtClean="0">
                <a:solidFill>
                  <a:srgbClr val="008000"/>
                </a:solidFill>
              </a:rPr>
              <a:t> </a:t>
            </a:r>
            <a:r>
              <a:rPr lang="lt-LT" altLang="lt-LT" sz="1200" b="1" baseline="0" dirty="0" smtClean="0">
                <a:solidFill>
                  <a:srgbClr val="008000"/>
                </a:solidFill>
              </a:rPr>
              <a:t>į Pertvarkos plano </a:t>
            </a:r>
            <a:r>
              <a:rPr lang="en-US" altLang="lt-LT" sz="1200" b="1" baseline="0" dirty="0" smtClean="0">
                <a:solidFill>
                  <a:srgbClr val="008000"/>
                </a:solidFill>
              </a:rPr>
              <a:t>4 priede </a:t>
            </a:r>
            <a:r>
              <a:rPr lang="en-US" altLang="lt-LT" sz="1200" b="1" baseline="0" dirty="0" err="1" smtClean="0">
                <a:solidFill>
                  <a:srgbClr val="008000"/>
                </a:solidFill>
              </a:rPr>
              <a:t>savivaldyb</a:t>
            </a:r>
            <a:r>
              <a:rPr lang="lt-LT" altLang="lt-LT" sz="1200" b="1" baseline="0" dirty="0" err="1" smtClean="0">
                <a:solidFill>
                  <a:srgbClr val="008000"/>
                </a:solidFill>
              </a:rPr>
              <a:t>ėms</a:t>
            </a:r>
            <a:r>
              <a:rPr lang="lt-LT" altLang="lt-LT" sz="1200" b="1" baseline="0" dirty="0" smtClean="0">
                <a:solidFill>
                  <a:srgbClr val="008000"/>
                </a:solidFill>
              </a:rPr>
              <a:t> nurodytus lėšų limitus</a:t>
            </a:r>
            <a:endParaRPr lang="en-US" altLang="lt-LT" sz="1200" b="1" dirty="0" smtClean="0">
              <a:solidFill>
                <a:srgbClr val="008000"/>
              </a:solidFill>
            </a:endParaRPr>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33</a:t>
            </a:fld>
            <a:endParaRPr lang="en-US" dirty="0"/>
          </a:p>
        </p:txBody>
      </p:sp>
    </p:spTree>
    <p:extLst>
      <p:ext uri="{BB962C8B-B14F-4D97-AF65-F5344CB8AC3E}">
        <p14:creationId xmlns:p14="http://schemas.microsoft.com/office/powerpoint/2010/main" val="1647880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Biudžete žemė bendroje eilutėje su</a:t>
            </a:r>
            <a:r>
              <a:rPr lang="lt-LT" baseline="0" dirty="0" smtClean="0"/>
              <a:t> turtu</a:t>
            </a:r>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34</a:t>
            </a:fld>
            <a:endParaRPr lang="en-US" dirty="0"/>
          </a:p>
        </p:txBody>
      </p:sp>
    </p:spTree>
    <p:extLst>
      <p:ext uri="{BB962C8B-B14F-4D97-AF65-F5344CB8AC3E}">
        <p14:creationId xmlns:p14="http://schemas.microsoft.com/office/powerpoint/2010/main" val="1897078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lt-LT" sz="1200" b="1" baseline="0" dirty="0" smtClean="0">
                <a:solidFill>
                  <a:srgbClr val="008000"/>
                </a:solidFill>
              </a:rPr>
              <a:t>100 proc. </a:t>
            </a:r>
            <a:r>
              <a:rPr lang="en-US" altLang="lt-LT" sz="1200" b="1" baseline="0" dirty="0" err="1" smtClean="0">
                <a:solidFill>
                  <a:srgbClr val="008000"/>
                </a:solidFill>
              </a:rPr>
              <a:t>Finansavimas</a:t>
            </a:r>
            <a:r>
              <a:rPr lang="en-US" altLang="lt-LT" sz="1200" b="1" baseline="0" dirty="0" smtClean="0">
                <a:solidFill>
                  <a:srgbClr val="008000"/>
                </a:solidFill>
              </a:rPr>
              <a:t> </a:t>
            </a:r>
            <a:r>
              <a:rPr lang="en-US" altLang="lt-LT" sz="1200" b="1" baseline="0" dirty="0" err="1" smtClean="0">
                <a:solidFill>
                  <a:srgbClr val="008000"/>
                </a:solidFill>
              </a:rPr>
              <a:t>remiasi</a:t>
            </a:r>
            <a:r>
              <a:rPr lang="en-US" altLang="lt-LT" sz="1200" b="1" baseline="0" dirty="0" smtClean="0">
                <a:solidFill>
                  <a:srgbClr val="008000"/>
                </a:solidFill>
              </a:rPr>
              <a:t> </a:t>
            </a:r>
            <a:r>
              <a:rPr lang="lt-LT" altLang="lt-LT" sz="1200" b="1" baseline="0" dirty="0" smtClean="0">
                <a:solidFill>
                  <a:srgbClr val="008000"/>
                </a:solidFill>
              </a:rPr>
              <a:t>į Pertvarkos plano </a:t>
            </a:r>
            <a:r>
              <a:rPr lang="en-US" altLang="lt-LT" sz="1200" b="1" baseline="0" dirty="0" smtClean="0">
                <a:solidFill>
                  <a:srgbClr val="008000"/>
                </a:solidFill>
              </a:rPr>
              <a:t>4 priede </a:t>
            </a:r>
            <a:r>
              <a:rPr lang="en-US" altLang="lt-LT" sz="1200" b="1" baseline="0" dirty="0" err="1" smtClean="0">
                <a:solidFill>
                  <a:srgbClr val="008000"/>
                </a:solidFill>
              </a:rPr>
              <a:t>savivaldyb</a:t>
            </a:r>
            <a:r>
              <a:rPr lang="lt-LT" altLang="lt-LT" sz="1200" b="1" baseline="0" dirty="0" err="1" smtClean="0">
                <a:solidFill>
                  <a:srgbClr val="008000"/>
                </a:solidFill>
              </a:rPr>
              <a:t>ėms</a:t>
            </a:r>
            <a:r>
              <a:rPr lang="lt-LT" altLang="lt-LT" sz="1200" b="1" baseline="0" dirty="0" smtClean="0">
                <a:solidFill>
                  <a:srgbClr val="008000"/>
                </a:solidFill>
              </a:rPr>
              <a:t> nurodytus lėšų limitus</a:t>
            </a:r>
            <a:endParaRPr lang="en-US" altLang="lt-LT" sz="1200" b="1" dirty="0" smtClean="0">
              <a:solidFill>
                <a:srgbClr val="008000"/>
              </a:solidFill>
            </a:endParaRPr>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35</a:t>
            </a:fld>
            <a:endParaRPr lang="en-US" dirty="0"/>
          </a:p>
        </p:txBody>
      </p:sp>
    </p:spTree>
    <p:extLst>
      <p:ext uri="{BB962C8B-B14F-4D97-AF65-F5344CB8AC3E}">
        <p14:creationId xmlns:p14="http://schemas.microsoft.com/office/powerpoint/2010/main" val="373418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smtClean="0"/>
          </a:p>
          <a:p>
            <a:endParaRPr lang="lt-LT" dirty="0" smtClean="0"/>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4</a:t>
            </a:fld>
            <a:endParaRPr lang="en-US" dirty="0"/>
          </a:p>
        </p:txBody>
      </p:sp>
    </p:spTree>
    <p:extLst>
      <p:ext uri="{BB962C8B-B14F-4D97-AF65-F5344CB8AC3E}">
        <p14:creationId xmlns:p14="http://schemas.microsoft.com/office/powerpoint/2010/main" val="2971322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Biudžete žemė bendroje eilutėje su</a:t>
            </a:r>
            <a:r>
              <a:rPr lang="lt-LT" baseline="0" dirty="0" smtClean="0"/>
              <a:t> turtu</a:t>
            </a:r>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36</a:t>
            </a:fld>
            <a:endParaRPr lang="en-US" dirty="0"/>
          </a:p>
        </p:txBody>
      </p:sp>
    </p:spTree>
    <p:extLst>
      <p:ext uri="{BB962C8B-B14F-4D97-AF65-F5344CB8AC3E}">
        <p14:creationId xmlns:p14="http://schemas.microsoft.com/office/powerpoint/2010/main" val="2738140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lgn="just">
              <a:buNone/>
            </a:pPr>
            <a:r>
              <a:rPr lang="lt-LT" b="1" dirty="0" smtClean="0">
                <a:solidFill>
                  <a:srgbClr val="000000"/>
                </a:solidFill>
                <a:cs typeface="Times New Roman" panose="02020603050405020304" pitchFamily="18" charset="0"/>
              </a:rPr>
              <a:t>Fiksuotoji norma </a:t>
            </a:r>
            <a:r>
              <a:rPr lang="lt-LT" dirty="0" smtClean="0">
                <a:solidFill>
                  <a:srgbClr val="000000"/>
                </a:solidFill>
                <a:cs typeface="Times New Roman" panose="02020603050405020304" pitchFamily="18" charset="0"/>
              </a:rPr>
              <a:t>– </a:t>
            </a:r>
            <a:r>
              <a:rPr lang="lt-LT" dirty="0" smtClean="0">
                <a:solidFill>
                  <a:srgbClr val="000000"/>
                </a:solidFill>
              </a:rPr>
              <a:t>procentais išreikšta norma nuo visų ar dalies projekto tinkamų finansuoti išlaidų,</a:t>
            </a:r>
            <a:r>
              <a:rPr lang="lt-LT" dirty="0" smtClean="0">
                <a:solidFill>
                  <a:srgbClr val="000000"/>
                </a:solidFill>
                <a:cs typeface="Times New Roman" panose="02020603050405020304" pitchFamily="18" charset="0"/>
              </a:rPr>
              <a:t> taikoma apmokant dalį projekto išlaidų, kai projekto vykdytojas neteikia projekto tinkamų finansuoti išlaidų patvirtinimo dokumentų.</a:t>
            </a:r>
            <a:endParaRPr lang="lt-LT" altLang="lt-LT" b="1" u="sng" dirty="0" smtClean="0">
              <a:solidFill>
                <a:srgbClr val="000000"/>
              </a:solidFill>
            </a:endParaRPr>
          </a:p>
          <a:p>
            <a:pPr marL="342900" indent="-342900" algn="just">
              <a:spcAft>
                <a:spcPts val="1200"/>
              </a:spcAft>
              <a:defRPr/>
            </a:pPr>
            <a:r>
              <a:rPr lang="lt-LT" altLang="lt-LT" dirty="0" smtClean="0">
                <a:solidFill>
                  <a:srgbClr val="000000"/>
                </a:solidFill>
              </a:rPr>
              <a:t>projekto vykdytojo darbuotojų darbo užmokesčio išlaidos už laiką, dirbtą administruojant projektą; </a:t>
            </a:r>
          </a:p>
          <a:p>
            <a:pPr marL="342900" indent="-342900" algn="just">
              <a:spcAft>
                <a:spcPts val="1200"/>
              </a:spcAft>
              <a:defRPr/>
            </a:pPr>
            <a:r>
              <a:rPr lang="lt-LT" altLang="lt-LT" dirty="0" smtClean="0">
                <a:solidFill>
                  <a:srgbClr val="000000"/>
                </a:solidFill>
              </a:rPr>
              <a:t>su projekto administravimo reikmėmis susijusių prekių įsigijimo, patalpų nuomos išlaidos; </a:t>
            </a:r>
          </a:p>
          <a:p>
            <a:pPr marL="342900" indent="-342900" algn="just">
              <a:spcAft>
                <a:spcPts val="1200"/>
              </a:spcAft>
              <a:defRPr/>
            </a:pPr>
            <a:r>
              <a:rPr lang="lt-LT" altLang="lt-LT" dirty="0" smtClean="0">
                <a:solidFill>
                  <a:srgbClr val="000000"/>
                </a:solidFill>
              </a:rPr>
              <a:t>įrangos, transporto priemonių nuomos išlaidos, kai jos yra susijusios su projekto administravimu; </a:t>
            </a:r>
          </a:p>
          <a:p>
            <a:pPr marL="342900" indent="-342900" algn="just">
              <a:spcAft>
                <a:spcPts val="1200"/>
              </a:spcAft>
              <a:defRPr/>
            </a:pPr>
            <a:r>
              <a:rPr lang="lt-LT" altLang="lt-LT" dirty="0" smtClean="0">
                <a:solidFill>
                  <a:srgbClr val="000000"/>
                </a:solidFill>
              </a:rPr>
              <a:t>projekto administravimo paslaugų, teisinių ir kitų konsultacijų išlaidos; </a:t>
            </a:r>
          </a:p>
          <a:p>
            <a:pPr marL="342900" indent="-342900" algn="just">
              <a:spcAft>
                <a:spcPts val="1200"/>
              </a:spcAft>
              <a:defRPr/>
            </a:pPr>
            <a:r>
              <a:rPr lang="lt-LT" altLang="lt-LT" dirty="0" smtClean="0">
                <a:solidFill>
                  <a:srgbClr val="000000"/>
                </a:solidFill>
              </a:rPr>
              <a:t>projekto administravimo reikmėms būtinų komunalinių ir ryšio paslaugų išlaidos ir įsigyto ir (arba) nuomojamo turto eksploatavimo išlaidos; </a:t>
            </a:r>
          </a:p>
          <a:p>
            <a:pPr marL="342900" indent="-342900" algn="just">
              <a:spcAft>
                <a:spcPts val="1200"/>
              </a:spcAft>
              <a:defRPr/>
            </a:pPr>
            <a:r>
              <a:rPr lang="lt-LT" altLang="lt-LT" dirty="0" smtClean="0">
                <a:solidFill>
                  <a:srgbClr val="000000"/>
                </a:solidFill>
              </a:rPr>
              <a:t>kitos su projekto administravimu susijusios išlaidos.</a:t>
            </a:r>
            <a:endParaRPr lang="en-US" altLang="lt-LT" dirty="0" smtClean="0">
              <a:solidFill>
                <a:srgbClr val="000000"/>
              </a:solidFill>
            </a:endParaRPr>
          </a:p>
          <a:p>
            <a:pPr marL="342900" indent="-342900" algn="just">
              <a:spcAft>
                <a:spcPts val="1200"/>
              </a:spcAft>
              <a:defRPr/>
            </a:pPr>
            <a:endParaRPr lang="en-US" altLang="lt-LT" dirty="0" smtClean="0">
              <a:solidFill>
                <a:srgbClr val="000000"/>
              </a:solidFill>
            </a:endParaRPr>
          </a:p>
          <a:p>
            <a:pPr marL="342900" indent="-342900" algn="just">
              <a:spcAft>
                <a:spcPts val="1200"/>
              </a:spcAft>
              <a:defRPr/>
            </a:pPr>
            <a:r>
              <a:rPr lang="en-US" altLang="lt-LT" dirty="0" err="1" smtClean="0">
                <a:solidFill>
                  <a:srgbClr val="000000"/>
                </a:solidFill>
              </a:rPr>
              <a:t>Jei</a:t>
            </a:r>
            <a:r>
              <a:rPr lang="en-US" altLang="lt-LT" dirty="0" smtClean="0">
                <a:solidFill>
                  <a:srgbClr val="000000"/>
                </a:solidFill>
              </a:rPr>
              <a:t> </a:t>
            </a:r>
            <a:r>
              <a:rPr lang="en-US" altLang="lt-LT" dirty="0" err="1" smtClean="0">
                <a:solidFill>
                  <a:srgbClr val="000000"/>
                </a:solidFill>
              </a:rPr>
              <a:t>kei</a:t>
            </a:r>
            <a:r>
              <a:rPr lang="lt-LT" altLang="lt-LT" dirty="0" err="1" smtClean="0">
                <a:solidFill>
                  <a:srgbClr val="000000"/>
                </a:solidFill>
              </a:rPr>
              <a:t>čiama</a:t>
            </a:r>
            <a:r>
              <a:rPr lang="lt-LT" altLang="lt-LT" baseline="0" dirty="0" smtClean="0">
                <a:solidFill>
                  <a:srgbClr val="000000"/>
                </a:solidFill>
              </a:rPr>
              <a:t> norma:</a:t>
            </a:r>
          </a:p>
          <a:p>
            <a:pPr marL="342900" marR="0" lvl="0" indent="-342900" algn="l" defTabSz="914400" rtl="0" eaLnBrk="1" fontAlgn="auto" latinLnBrk="0" hangingPunct="1">
              <a:lnSpc>
                <a:spcPct val="100000"/>
              </a:lnSpc>
              <a:spcBef>
                <a:spcPts val="0"/>
              </a:spcBef>
              <a:spcAft>
                <a:spcPts val="1200"/>
              </a:spcAft>
              <a:buClrTx/>
              <a:buSzTx/>
              <a:buFontTx/>
              <a:buNone/>
              <a:tabLst/>
              <a:defRPr/>
            </a:pPr>
            <a:r>
              <a:rPr lang="lt-LT" sz="1200" dirty="0" smtClean="0">
                <a:solidFill>
                  <a:schemeClr val="tx1">
                    <a:lumMod val="75000"/>
                    <a:lumOff val="25000"/>
                  </a:schemeClr>
                </a:solidFill>
              </a:rPr>
              <a:t>Tokiu atveju projekto fiksuotoji norma įvertinama ir nustatoma iš naujo. Pakeitus fiksuotosios normos dydį, pagal ją apmokamos projekto išlaidos</a:t>
            </a:r>
            <a:r>
              <a:rPr lang="lt-LT" sz="1200" baseline="0" dirty="0" smtClean="0">
                <a:solidFill>
                  <a:schemeClr val="tx1">
                    <a:lumMod val="75000"/>
                    <a:lumOff val="25000"/>
                  </a:schemeClr>
                </a:solidFill>
              </a:rPr>
              <a:t> </a:t>
            </a:r>
            <a:r>
              <a:rPr lang="lt-LT" sz="1200" dirty="0" smtClean="0">
                <a:solidFill>
                  <a:schemeClr val="tx1">
                    <a:lumMod val="75000"/>
                    <a:lumOff val="25000"/>
                  </a:schemeClr>
                </a:solidFill>
              </a:rPr>
              <a:t>perskaičiuojamos vertinant projekto galutinį mokėjimo prašymą, atsižvelgiant į per visą projekto sutarties laikotarpį skirtą finansavimą.</a:t>
            </a:r>
          </a:p>
          <a:p>
            <a:pPr marL="342900" indent="-342900" algn="just">
              <a:spcAft>
                <a:spcPts val="1200"/>
              </a:spcAft>
              <a:defRPr/>
            </a:pPr>
            <a:endParaRPr lang="lt-LT" altLang="lt-LT" dirty="0" smtClean="0">
              <a:solidFill>
                <a:srgbClr val="000000"/>
              </a:solidFill>
            </a:endParaRPr>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37</a:t>
            </a:fld>
            <a:endParaRPr lang="en-US" dirty="0"/>
          </a:p>
        </p:txBody>
      </p:sp>
    </p:spTree>
    <p:extLst>
      <p:ext uri="{BB962C8B-B14F-4D97-AF65-F5344CB8AC3E}">
        <p14:creationId xmlns:p14="http://schemas.microsoft.com/office/powerpoint/2010/main" val="3365537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lgn="just">
              <a:buNone/>
            </a:pPr>
            <a:r>
              <a:rPr lang="lt-LT" b="1" dirty="0" smtClean="0">
                <a:solidFill>
                  <a:srgbClr val="000000"/>
                </a:solidFill>
                <a:cs typeface="Times New Roman" panose="02020603050405020304" pitchFamily="18" charset="0"/>
              </a:rPr>
              <a:t>Fiksuotoji norma </a:t>
            </a:r>
            <a:r>
              <a:rPr lang="lt-LT" dirty="0" smtClean="0">
                <a:solidFill>
                  <a:srgbClr val="000000"/>
                </a:solidFill>
                <a:cs typeface="Times New Roman" panose="02020603050405020304" pitchFamily="18" charset="0"/>
              </a:rPr>
              <a:t>– </a:t>
            </a:r>
            <a:r>
              <a:rPr lang="lt-LT" dirty="0" smtClean="0">
                <a:solidFill>
                  <a:srgbClr val="000000"/>
                </a:solidFill>
              </a:rPr>
              <a:t>procentais išreikšta norma nuo visų ar dalies projekto tinkamų finansuoti išlaidų,</a:t>
            </a:r>
            <a:r>
              <a:rPr lang="lt-LT" dirty="0" smtClean="0">
                <a:solidFill>
                  <a:srgbClr val="000000"/>
                </a:solidFill>
                <a:cs typeface="Times New Roman" panose="02020603050405020304" pitchFamily="18" charset="0"/>
              </a:rPr>
              <a:t> taikoma apmokant dalį projekto išlaidų, kai projekto vykdytojas neteikia projekto tinkamų finansuoti išlaidų patvirtinimo dokumentų.</a:t>
            </a:r>
            <a:endParaRPr lang="lt-LT" altLang="lt-LT" b="1" u="sng" dirty="0" smtClean="0">
              <a:solidFill>
                <a:srgbClr val="000000"/>
              </a:solidFill>
            </a:endParaRPr>
          </a:p>
          <a:p>
            <a:pPr marL="342900" indent="-342900" algn="just">
              <a:spcAft>
                <a:spcPts val="1200"/>
              </a:spcAft>
              <a:defRPr/>
            </a:pPr>
            <a:r>
              <a:rPr lang="lt-LT" altLang="lt-LT" dirty="0" smtClean="0">
                <a:solidFill>
                  <a:srgbClr val="000000"/>
                </a:solidFill>
              </a:rPr>
              <a:t>projekto vykdytojo darbuotojų darbo užmokesčio išlaidos už laiką, dirbtą administruojant projektą; </a:t>
            </a:r>
          </a:p>
          <a:p>
            <a:pPr marL="342900" indent="-342900" algn="just">
              <a:spcAft>
                <a:spcPts val="1200"/>
              </a:spcAft>
              <a:defRPr/>
            </a:pPr>
            <a:r>
              <a:rPr lang="lt-LT" altLang="lt-LT" dirty="0" smtClean="0">
                <a:solidFill>
                  <a:srgbClr val="000000"/>
                </a:solidFill>
              </a:rPr>
              <a:t>su projekto administravimo reikmėmis susijusių prekių įsigijimo, patalpų nuomos išlaidos; </a:t>
            </a:r>
          </a:p>
          <a:p>
            <a:pPr marL="342900" indent="-342900" algn="just">
              <a:spcAft>
                <a:spcPts val="1200"/>
              </a:spcAft>
              <a:defRPr/>
            </a:pPr>
            <a:r>
              <a:rPr lang="lt-LT" altLang="lt-LT" dirty="0" smtClean="0">
                <a:solidFill>
                  <a:srgbClr val="000000"/>
                </a:solidFill>
              </a:rPr>
              <a:t>įrangos, transporto priemonių nuomos išlaidos, kai jos yra susijusios su projekto administravimu; </a:t>
            </a:r>
          </a:p>
          <a:p>
            <a:pPr marL="342900" indent="-342900" algn="just">
              <a:spcAft>
                <a:spcPts val="1200"/>
              </a:spcAft>
              <a:defRPr/>
            </a:pPr>
            <a:r>
              <a:rPr lang="lt-LT" altLang="lt-LT" dirty="0" smtClean="0">
                <a:solidFill>
                  <a:srgbClr val="000000"/>
                </a:solidFill>
              </a:rPr>
              <a:t>projekto administravimo paslaugų, teisinių ir kitų konsultacijų išlaidos; </a:t>
            </a:r>
          </a:p>
          <a:p>
            <a:pPr marL="342900" indent="-342900" algn="just">
              <a:spcAft>
                <a:spcPts val="1200"/>
              </a:spcAft>
              <a:defRPr/>
            </a:pPr>
            <a:r>
              <a:rPr lang="lt-LT" altLang="lt-LT" dirty="0" smtClean="0">
                <a:solidFill>
                  <a:srgbClr val="000000"/>
                </a:solidFill>
              </a:rPr>
              <a:t>projekto administravimo reikmėms būtinų komunalinių ir ryšio paslaugų išlaidos ir įsigyto ir (arba) nuomojamo turto eksploatavimo išlaidos; </a:t>
            </a:r>
          </a:p>
          <a:p>
            <a:pPr marL="342900" indent="-342900" algn="just">
              <a:spcAft>
                <a:spcPts val="1200"/>
              </a:spcAft>
              <a:defRPr/>
            </a:pPr>
            <a:r>
              <a:rPr lang="lt-LT" altLang="lt-LT" dirty="0" smtClean="0">
                <a:solidFill>
                  <a:srgbClr val="000000"/>
                </a:solidFill>
              </a:rPr>
              <a:t>kitos su projekto administravimu susijusios išlaidos.</a:t>
            </a:r>
            <a:endParaRPr lang="en-US" altLang="lt-LT" dirty="0" smtClean="0">
              <a:solidFill>
                <a:srgbClr val="000000"/>
              </a:solidFill>
            </a:endParaRPr>
          </a:p>
          <a:p>
            <a:pPr marL="342900" indent="-342900" algn="just">
              <a:spcAft>
                <a:spcPts val="1200"/>
              </a:spcAft>
              <a:defRPr/>
            </a:pPr>
            <a:endParaRPr lang="en-US" altLang="lt-LT" dirty="0" smtClean="0">
              <a:solidFill>
                <a:srgbClr val="000000"/>
              </a:solidFill>
            </a:endParaRPr>
          </a:p>
          <a:p>
            <a:pPr marL="342900" indent="-342900" algn="just">
              <a:spcAft>
                <a:spcPts val="1200"/>
              </a:spcAft>
              <a:defRPr/>
            </a:pPr>
            <a:r>
              <a:rPr lang="en-US" altLang="lt-LT" dirty="0" err="1" smtClean="0">
                <a:solidFill>
                  <a:srgbClr val="000000"/>
                </a:solidFill>
              </a:rPr>
              <a:t>Jei</a:t>
            </a:r>
            <a:r>
              <a:rPr lang="en-US" altLang="lt-LT" dirty="0" smtClean="0">
                <a:solidFill>
                  <a:srgbClr val="000000"/>
                </a:solidFill>
              </a:rPr>
              <a:t> </a:t>
            </a:r>
            <a:r>
              <a:rPr lang="en-US" altLang="lt-LT" dirty="0" err="1" smtClean="0">
                <a:solidFill>
                  <a:srgbClr val="000000"/>
                </a:solidFill>
              </a:rPr>
              <a:t>kei</a:t>
            </a:r>
            <a:r>
              <a:rPr lang="lt-LT" altLang="lt-LT" dirty="0" err="1" smtClean="0">
                <a:solidFill>
                  <a:srgbClr val="000000"/>
                </a:solidFill>
              </a:rPr>
              <a:t>čiama</a:t>
            </a:r>
            <a:r>
              <a:rPr lang="lt-LT" altLang="lt-LT" baseline="0" dirty="0" smtClean="0">
                <a:solidFill>
                  <a:srgbClr val="000000"/>
                </a:solidFill>
              </a:rPr>
              <a:t> norma:</a:t>
            </a:r>
          </a:p>
          <a:p>
            <a:pPr marL="342900" marR="0" lvl="0" indent="-342900" algn="l" defTabSz="914400" rtl="0" eaLnBrk="1" fontAlgn="auto" latinLnBrk="0" hangingPunct="1">
              <a:lnSpc>
                <a:spcPct val="100000"/>
              </a:lnSpc>
              <a:spcBef>
                <a:spcPts val="0"/>
              </a:spcBef>
              <a:spcAft>
                <a:spcPts val="1200"/>
              </a:spcAft>
              <a:buClrTx/>
              <a:buSzTx/>
              <a:buFontTx/>
              <a:buNone/>
              <a:tabLst/>
              <a:defRPr/>
            </a:pPr>
            <a:r>
              <a:rPr lang="lt-LT" sz="1200" dirty="0" smtClean="0">
                <a:solidFill>
                  <a:schemeClr val="tx1">
                    <a:lumMod val="75000"/>
                    <a:lumOff val="25000"/>
                  </a:schemeClr>
                </a:solidFill>
              </a:rPr>
              <a:t>Tokiu atveju projekto fiksuotoji norma įvertinama ir nustatoma iš naujo. Pakeitus fiksuotosios normos dydį, pagal ją apmokamos projekto išlaidos</a:t>
            </a:r>
            <a:r>
              <a:rPr lang="lt-LT" sz="1200" baseline="0" dirty="0" smtClean="0">
                <a:solidFill>
                  <a:schemeClr val="tx1">
                    <a:lumMod val="75000"/>
                    <a:lumOff val="25000"/>
                  </a:schemeClr>
                </a:solidFill>
              </a:rPr>
              <a:t> </a:t>
            </a:r>
            <a:r>
              <a:rPr lang="lt-LT" sz="1200" dirty="0" smtClean="0">
                <a:solidFill>
                  <a:schemeClr val="tx1">
                    <a:lumMod val="75000"/>
                    <a:lumOff val="25000"/>
                  </a:schemeClr>
                </a:solidFill>
              </a:rPr>
              <a:t>perskaičiuojamos vertinant projekto galutinį mokėjimo prašymą, atsižvelgiant į per visą projekto sutarties laikotarpį skirtą finansavimą.</a:t>
            </a:r>
          </a:p>
          <a:p>
            <a:pPr marL="342900" indent="-342900" algn="just">
              <a:spcAft>
                <a:spcPts val="1200"/>
              </a:spcAft>
              <a:defRPr/>
            </a:pPr>
            <a:endParaRPr lang="lt-LT" altLang="lt-LT" dirty="0" smtClean="0">
              <a:solidFill>
                <a:srgbClr val="000000"/>
              </a:solidFill>
            </a:endParaRPr>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38</a:t>
            </a:fld>
            <a:endParaRPr lang="en-US" dirty="0"/>
          </a:p>
        </p:txBody>
      </p:sp>
    </p:spTree>
    <p:extLst>
      <p:ext uri="{BB962C8B-B14F-4D97-AF65-F5344CB8AC3E}">
        <p14:creationId xmlns:p14="http://schemas.microsoft.com/office/powerpoint/2010/main" val="484833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dirty="0" smtClean="0">
              <a:cs typeface="Arial" panose="020B0604020202020204" pitchFamily="34" charset="0"/>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fld id="{54E83597-BB78-45BA-A67F-26BAE3B38C64}" type="slidenum">
              <a:rPr lang="lt-LT" altLang="lt-LT" sz="1200" smtClean="0"/>
              <a:pPr/>
              <a:t>39</a:t>
            </a:fld>
            <a:endParaRPr lang="lt-LT" altLang="lt-LT" sz="1200" smtClean="0"/>
          </a:p>
        </p:txBody>
      </p:sp>
    </p:spTree>
    <p:extLst>
      <p:ext uri="{BB962C8B-B14F-4D97-AF65-F5344CB8AC3E}">
        <p14:creationId xmlns:p14="http://schemas.microsoft.com/office/powerpoint/2010/main" val="1391553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lt-LT" sz="1200" b="1" baseline="0" dirty="0" smtClean="0">
                <a:solidFill>
                  <a:srgbClr val="008000"/>
                </a:solidFill>
              </a:rPr>
              <a:t>100 proc. </a:t>
            </a:r>
            <a:r>
              <a:rPr lang="en-US" altLang="lt-LT" sz="1200" b="1" baseline="0" dirty="0" err="1" smtClean="0">
                <a:solidFill>
                  <a:srgbClr val="008000"/>
                </a:solidFill>
              </a:rPr>
              <a:t>Finansavimas</a:t>
            </a:r>
            <a:r>
              <a:rPr lang="en-US" altLang="lt-LT" sz="1200" b="1" baseline="0" dirty="0" smtClean="0">
                <a:solidFill>
                  <a:srgbClr val="008000"/>
                </a:solidFill>
              </a:rPr>
              <a:t> </a:t>
            </a:r>
            <a:r>
              <a:rPr lang="en-US" altLang="lt-LT" sz="1200" b="1" baseline="0" dirty="0" err="1" smtClean="0">
                <a:solidFill>
                  <a:srgbClr val="008000"/>
                </a:solidFill>
              </a:rPr>
              <a:t>remiasi</a:t>
            </a:r>
            <a:r>
              <a:rPr lang="en-US" altLang="lt-LT" sz="1200" b="1" baseline="0" dirty="0" smtClean="0">
                <a:solidFill>
                  <a:srgbClr val="008000"/>
                </a:solidFill>
              </a:rPr>
              <a:t> </a:t>
            </a:r>
            <a:r>
              <a:rPr lang="lt-LT" altLang="lt-LT" sz="1200" b="1" baseline="0" dirty="0" smtClean="0">
                <a:solidFill>
                  <a:srgbClr val="008000"/>
                </a:solidFill>
              </a:rPr>
              <a:t>į Pertvarkos plano </a:t>
            </a:r>
            <a:r>
              <a:rPr lang="en-US" altLang="lt-LT" sz="1200" b="1" baseline="0" dirty="0" smtClean="0">
                <a:solidFill>
                  <a:srgbClr val="008000"/>
                </a:solidFill>
              </a:rPr>
              <a:t>4 priede </a:t>
            </a:r>
            <a:r>
              <a:rPr lang="en-US" altLang="lt-LT" sz="1200" b="1" baseline="0" dirty="0" err="1" smtClean="0">
                <a:solidFill>
                  <a:srgbClr val="008000"/>
                </a:solidFill>
              </a:rPr>
              <a:t>savivaldyb</a:t>
            </a:r>
            <a:r>
              <a:rPr lang="lt-LT" altLang="lt-LT" sz="1200" b="1" baseline="0" dirty="0" err="1" smtClean="0">
                <a:solidFill>
                  <a:srgbClr val="008000"/>
                </a:solidFill>
              </a:rPr>
              <a:t>ėms</a:t>
            </a:r>
            <a:r>
              <a:rPr lang="lt-LT" altLang="lt-LT" sz="1200" b="1" baseline="0" dirty="0" smtClean="0">
                <a:solidFill>
                  <a:srgbClr val="008000"/>
                </a:solidFill>
              </a:rPr>
              <a:t> nurodytus lėšų limitus</a:t>
            </a:r>
            <a:endParaRPr lang="en-US" altLang="lt-LT" sz="1200" b="1" dirty="0" smtClean="0">
              <a:solidFill>
                <a:srgbClr val="008000"/>
              </a:solidFill>
            </a:endParaRPr>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41</a:t>
            </a:fld>
            <a:endParaRPr lang="en-US" dirty="0"/>
          </a:p>
        </p:txBody>
      </p:sp>
    </p:spTree>
    <p:extLst>
      <p:ext uri="{BB962C8B-B14F-4D97-AF65-F5344CB8AC3E}">
        <p14:creationId xmlns:p14="http://schemas.microsoft.com/office/powerpoint/2010/main" val="2667889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42</a:t>
            </a:fld>
            <a:endParaRPr lang="en-US" dirty="0"/>
          </a:p>
        </p:txBody>
      </p:sp>
    </p:spTree>
    <p:extLst>
      <p:ext uri="{BB962C8B-B14F-4D97-AF65-F5344CB8AC3E}">
        <p14:creationId xmlns:p14="http://schemas.microsoft.com/office/powerpoint/2010/main" val="123556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smtClean="0"/>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388901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171193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9</a:t>
            </a:fld>
            <a:endParaRPr lang="en-US" dirty="0"/>
          </a:p>
        </p:txBody>
      </p:sp>
    </p:spTree>
    <p:extLst>
      <p:ext uri="{BB962C8B-B14F-4D97-AF65-F5344CB8AC3E}">
        <p14:creationId xmlns:p14="http://schemas.microsoft.com/office/powerpoint/2010/main" val="224871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147098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11</a:t>
            </a:fld>
            <a:endParaRPr lang="en-US" dirty="0"/>
          </a:p>
        </p:txBody>
      </p:sp>
    </p:spTree>
    <p:extLst>
      <p:ext uri="{BB962C8B-B14F-4D97-AF65-F5344CB8AC3E}">
        <p14:creationId xmlns:p14="http://schemas.microsoft.com/office/powerpoint/2010/main" val="428981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12</a:t>
            </a:fld>
            <a:endParaRPr lang="en-US" dirty="0"/>
          </a:p>
        </p:txBody>
      </p:sp>
    </p:spTree>
    <p:extLst>
      <p:ext uri="{BB962C8B-B14F-4D97-AF65-F5344CB8AC3E}">
        <p14:creationId xmlns:p14="http://schemas.microsoft.com/office/powerpoint/2010/main" val="260757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Oval 47"/>
          <p:cNvSpPr/>
          <p:nvPr userDrawn="1"/>
        </p:nvSpPr>
        <p:spPr>
          <a:xfrm>
            <a:off x="641158" y="1625800"/>
            <a:ext cx="1521994" cy="15219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765868"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91123"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29" name="Text Placeholder 3"/>
          <p:cNvSpPr>
            <a:spLocks noGrp="1"/>
          </p:cNvSpPr>
          <p:nvPr>
            <p:ph type="body" sz="quarter" idx="17" hasCustomPrompt="1"/>
          </p:nvPr>
        </p:nvSpPr>
        <p:spPr>
          <a:xfrm>
            <a:off x="491123"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Oval 34"/>
          <p:cNvSpPr/>
          <p:nvPr userDrawn="1"/>
        </p:nvSpPr>
        <p:spPr>
          <a:xfrm>
            <a:off x="2787426" y="1625800"/>
            <a:ext cx="1521994" cy="15219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912136"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637391"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0" name="Text Placeholder 3"/>
          <p:cNvSpPr>
            <a:spLocks noGrp="1"/>
          </p:cNvSpPr>
          <p:nvPr>
            <p:ph type="body" sz="quarter" idx="22" hasCustomPrompt="1"/>
          </p:nvPr>
        </p:nvSpPr>
        <p:spPr>
          <a:xfrm>
            <a:off x="2637391"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Oval 51"/>
          <p:cNvSpPr/>
          <p:nvPr userDrawn="1"/>
        </p:nvSpPr>
        <p:spPr>
          <a:xfrm>
            <a:off x="4894505" y="1625800"/>
            <a:ext cx="1521994" cy="152199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5019215"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4744470"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55" name="Text Placeholder 3"/>
          <p:cNvSpPr>
            <a:spLocks noGrp="1"/>
          </p:cNvSpPr>
          <p:nvPr>
            <p:ph type="body" sz="quarter" idx="25" hasCustomPrompt="1"/>
          </p:nvPr>
        </p:nvSpPr>
        <p:spPr>
          <a:xfrm>
            <a:off x="4744470"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Oval 60"/>
          <p:cNvSpPr/>
          <p:nvPr userDrawn="1"/>
        </p:nvSpPr>
        <p:spPr>
          <a:xfrm>
            <a:off x="6996229" y="1625800"/>
            <a:ext cx="1521994" cy="152199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7120939"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6846194"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64" name="Text Placeholder 3"/>
          <p:cNvSpPr>
            <a:spLocks noGrp="1"/>
          </p:cNvSpPr>
          <p:nvPr>
            <p:ph type="body" sz="quarter" idx="28" hasCustomPrompt="1"/>
          </p:nvPr>
        </p:nvSpPr>
        <p:spPr>
          <a:xfrm>
            <a:off x="6846194"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41307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Diamond 47"/>
          <p:cNvSpPr/>
          <p:nvPr userDrawn="1"/>
        </p:nvSpPr>
        <p:spPr>
          <a:xfrm>
            <a:off x="390525" y="1625800"/>
            <a:ext cx="1521994" cy="1521994"/>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5152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443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29" name="Text Placeholder 3"/>
          <p:cNvSpPr>
            <a:spLocks noGrp="1"/>
          </p:cNvSpPr>
          <p:nvPr>
            <p:ph type="body" sz="quarter" idx="17" hasCustomPrompt="1"/>
          </p:nvPr>
        </p:nvSpPr>
        <p:spPr>
          <a:xfrm>
            <a:off x="4443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Diamond 34"/>
          <p:cNvSpPr/>
          <p:nvPr userDrawn="1"/>
        </p:nvSpPr>
        <p:spPr>
          <a:xfrm>
            <a:off x="2143125" y="1625800"/>
            <a:ext cx="1521994" cy="152199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2678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1969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40" name="Text Placeholder 3"/>
          <p:cNvSpPr>
            <a:spLocks noGrp="1"/>
          </p:cNvSpPr>
          <p:nvPr>
            <p:ph type="body" sz="quarter" idx="22" hasCustomPrompt="1"/>
          </p:nvPr>
        </p:nvSpPr>
        <p:spPr>
          <a:xfrm>
            <a:off x="21969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Diamond 51"/>
          <p:cNvSpPr/>
          <p:nvPr userDrawn="1"/>
        </p:nvSpPr>
        <p:spPr>
          <a:xfrm>
            <a:off x="3867150" y="1625800"/>
            <a:ext cx="1521994" cy="152199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399186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392094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5" name="Text Placeholder 3"/>
          <p:cNvSpPr>
            <a:spLocks noGrp="1"/>
          </p:cNvSpPr>
          <p:nvPr>
            <p:ph type="body" sz="quarter" idx="25" hasCustomPrompt="1"/>
          </p:nvPr>
        </p:nvSpPr>
        <p:spPr>
          <a:xfrm>
            <a:off x="392094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Diamond 60"/>
          <p:cNvSpPr/>
          <p:nvPr userDrawn="1"/>
        </p:nvSpPr>
        <p:spPr>
          <a:xfrm>
            <a:off x="5562600" y="1625800"/>
            <a:ext cx="1521994" cy="1521994"/>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568731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561639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64" name="Text Placeholder 3"/>
          <p:cNvSpPr>
            <a:spLocks noGrp="1"/>
          </p:cNvSpPr>
          <p:nvPr>
            <p:ph type="body" sz="quarter" idx="28" hasCustomPrompt="1"/>
          </p:nvPr>
        </p:nvSpPr>
        <p:spPr>
          <a:xfrm>
            <a:off x="561639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6" name="Diamond 45"/>
          <p:cNvSpPr/>
          <p:nvPr userDrawn="1"/>
        </p:nvSpPr>
        <p:spPr>
          <a:xfrm>
            <a:off x="7238115" y="1625800"/>
            <a:ext cx="1521994" cy="1521994"/>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Picture Placeholder 7"/>
          <p:cNvSpPr>
            <a:spLocks noGrp="1"/>
          </p:cNvSpPr>
          <p:nvPr>
            <p:ph type="pic" sz="quarter" idx="29" hasCustomPrompt="1"/>
          </p:nvPr>
        </p:nvSpPr>
        <p:spPr>
          <a:xfrm>
            <a:off x="736282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0" name="Text Placeholder 3"/>
          <p:cNvSpPr>
            <a:spLocks noGrp="1"/>
          </p:cNvSpPr>
          <p:nvPr>
            <p:ph type="body" sz="quarter" idx="30" hasCustomPrompt="1"/>
          </p:nvPr>
        </p:nvSpPr>
        <p:spPr>
          <a:xfrm>
            <a:off x="7291914"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1" name="Text Placeholder 3"/>
          <p:cNvSpPr>
            <a:spLocks noGrp="1"/>
          </p:cNvSpPr>
          <p:nvPr>
            <p:ph type="body" sz="quarter" idx="31" hasCustomPrompt="1"/>
          </p:nvPr>
        </p:nvSpPr>
        <p:spPr>
          <a:xfrm>
            <a:off x="7291914"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5386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37797" y="1314346"/>
            <a:ext cx="1276750" cy="1276750"/>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7" name="Picture Placeholder 7"/>
          <p:cNvSpPr>
            <a:spLocks noGrp="1"/>
          </p:cNvSpPr>
          <p:nvPr>
            <p:ph type="pic" sz="quarter" idx="13" hasCustomPrompt="1"/>
          </p:nvPr>
        </p:nvSpPr>
        <p:spPr>
          <a:xfrm>
            <a:off x="911983"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7019525" y="1314346"/>
            <a:ext cx="1276750" cy="1276750"/>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userDrawn="1"/>
        </p:nvSpPr>
        <p:spPr>
          <a:xfrm>
            <a:off x="837797" y="3082190"/>
            <a:ext cx="1276750" cy="1276750"/>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userDrawn="1"/>
        </p:nvSpPr>
        <p:spPr>
          <a:xfrm>
            <a:off x="7019525" y="3082190"/>
            <a:ext cx="1276750" cy="1276750"/>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Tree>
    <p:extLst>
      <p:ext uri="{BB962C8B-B14F-4D97-AF65-F5344CB8AC3E}">
        <p14:creationId xmlns:p14="http://schemas.microsoft.com/office/powerpoint/2010/main" val="9609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837797" y="1314346"/>
            <a:ext cx="1276750" cy="127675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7" name="Picture Placeholder 7"/>
          <p:cNvSpPr>
            <a:spLocks noGrp="1"/>
          </p:cNvSpPr>
          <p:nvPr>
            <p:ph type="pic" sz="quarter" idx="13" hasCustomPrompt="1"/>
          </p:nvPr>
        </p:nvSpPr>
        <p:spPr>
          <a:xfrm>
            <a:off x="911983"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7019525" y="1314346"/>
            <a:ext cx="1276750" cy="127675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837797" y="3082190"/>
            <a:ext cx="1276750" cy="1276750"/>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userDrawn="1"/>
        </p:nvSpPr>
        <p:spPr>
          <a:xfrm>
            <a:off x="7019525" y="3082190"/>
            <a:ext cx="1276750" cy="1276750"/>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Tree>
    <p:extLst>
      <p:ext uri="{BB962C8B-B14F-4D97-AF65-F5344CB8AC3E}">
        <p14:creationId xmlns:p14="http://schemas.microsoft.com/office/powerpoint/2010/main" val="31020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572000" y="0"/>
            <a:ext cx="4572000" cy="51435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400">
                <a:ln>
                  <a:noFill/>
                </a:ln>
                <a:solidFill>
                  <a:schemeClr val="tx1">
                    <a:lumMod val="50000"/>
                    <a:lumOff val="50000"/>
                  </a:schemeClr>
                </a:solidFill>
              </a:defRPr>
            </a:lvl1pPr>
          </a:lstStyle>
          <a:p>
            <a:r>
              <a:rPr lang="en-US" dirty="0" smtClean="0"/>
              <a:t>Image Holder</a:t>
            </a:r>
            <a:endParaRPr lang="en-US" dirty="0"/>
          </a:p>
        </p:txBody>
      </p:sp>
      <p:sp>
        <p:nvSpPr>
          <p:cNvPr id="10" name="Text Placeholder 3"/>
          <p:cNvSpPr>
            <a:spLocks noGrp="1"/>
          </p:cNvSpPr>
          <p:nvPr>
            <p:ph type="body" sz="half" idx="2" hasCustomPrompt="1"/>
          </p:nvPr>
        </p:nvSpPr>
        <p:spPr>
          <a:xfrm>
            <a:off x="381000" y="770021"/>
            <a:ext cx="52578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52578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184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9"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7" name="Group 6"/>
          <p:cNvGrpSpPr/>
          <p:nvPr userDrawn="1"/>
        </p:nvGrpSpPr>
        <p:grpSpPr>
          <a:xfrm>
            <a:off x="0" y="1363511"/>
            <a:ext cx="5312548" cy="2706707"/>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userDrawn="1"/>
        </p:nvGrpSpPr>
        <p:grpSpPr>
          <a:xfrm rot="20331427">
            <a:off x="1108306" y="1241827"/>
            <a:ext cx="1843262" cy="3432862"/>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sp>
        <p:nvSpPr>
          <p:cNvPr id="27" name="Picture Placeholder 7"/>
          <p:cNvSpPr>
            <a:spLocks noGrp="1"/>
          </p:cNvSpPr>
          <p:nvPr>
            <p:ph type="pic" sz="quarter" idx="10" hasCustomPrompt="1"/>
          </p:nvPr>
        </p:nvSpPr>
        <p:spPr>
          <a:xfrm rot="20331427">
            <a:off x="1228255" y="1731181"/>
            <a:ext cx="1603364" cy="2409604"/>
          </a:xfrm>
          <a:prstGeom prst="rect">
            <a:avLst/>
          </a:prstGeom>
          <a:ln>
            <a:noFill/>
          </a:ln>
        </p:spPr>
        <p:txBody>
          <a:bodyPr bIns="457200" anchor="b"/>
          <a:lstStyle>
            <a:lvl1pPr algn="ctr" rtl="0">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9558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2"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13" name="Group 20"/>
          <p:cNvGrpSpPr/>
          <p:nvPr userDrawn="1"/>
        </p:nvGrpSpPr>
        <p:grpSpPr>
          <a:xfrm>
            <a:off x="2989156" y="1276350"/>
            <a:ext cx="3165688" cy="2518786"/>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Picture Placeholder 7"/>
          <p:cNvSpPr>
            <a:spLocks noGrp="1"/>
          </p:cNvSpPr>
          <p:nvPr>
            <p:ph type="pic" sz="quarter" idx="10" hasCustomPrompt="1"/>
          </p:nvPr>
        </p:nvSpPr>
        <p:spPr>
          <a:xfrm>
            <a:off x="3130174" y="1395636"/>
            <a:ext cx="2883652" cy="1625664"/>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7143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546497"/>
          </a:xfrm>
          <a:prstGeom prst="rect">
            <a:avLst/>
          </a:prstGeom>
        </p:spPr>
        <p:txBody>
          <a:bodyPr/>
          <a:lstStyle/>
          <a:p>
            <a:r>
              <a:rPr lang="en-US" smtClean="0"/>
              <a:t>Click to edit Master title style</a:t>
            </a:r>
            <a:endParaRPr lang="lt-LT"/>
          </a:p>
        </p:txBody>
      </p:sp>
      <p:sp>
        <p:nvSpPr>
          <p:cNvPr id="3" name="Content Placeholder 2"/>
          <p:cNvSpPr>
            <a:spLocks noGrp="1"/>
          </p:cNvSpPr>
          <p:nvPr>
            <p:ph idx="1"/>
          </p:nvPr>
        </p:nvSpPr>
        <p:spPr>
          <a:xfrm>
            <a:off x="457200" y="857251"/>
            <a:ext cx="8229600" cy="367069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ftr" sz="quarter" idx="10"/>
          </p:nvPr>
        </p:nvSpPr>
        <p:spPr>
          <a:xfrm>
            <a:off x="962025" y="4810125"/>
            <a:ext cx="7772400" cy="333375"/>
          </a:xfrm>
          <a:prstGeom prst="rect">
            <a:avLst/>
          </a:prstGeom>
          <a:ln/>
        </p:spPr>
        <p:txBody>
          <a:bodyPr/>
          <a:lstStyle>
            <a:lvl1pPr>
              <a:defRPr/>
            </a:lvl1pPr>
          </a:lstStyle>
          <a:p>
            <a:pPr>
              <a:defRPr/>
            </a:pPr>
            <a:r>
              <a:rPr lang="en-US" dirty="0"/>
              <a:t>Skyriaus </a:t>
            </a:r>
            <a:r>
              <a:rPr lang="en-US" dirty="0" err="1"/>
              <a:t>arba</a:t>
            </a:r>
            <a:r>
              <a:rPr lang="en-US" dirty="0"/>
              <a:t> </a:t>
            </a:r>
            <a:r>
              <a:rPr lang="en-US" dirty="0" err="1"/>
              <a:t>programos</a:t>
            </a:r>
            <a:r>
              <a:rPr lang="en-US" dirty="0"/>
              <a:t> </a:t>
            </a:r>
            <a:r>
              <a:rPr lang="en-US" dirty="0" err="1"/>
              <a:t>pavadinimas</a:t>
            </a:r>
            <a:endParaRPr lang="lt-LT" dirty="0"/>
          </a:p>
        </p:txBody>
      </p:sp>
    </p:spTree>
    <p:extLst>
      <p:ext uri="{BB962C8B-B14F-4D97-AF65-F5344CB8AC3E}">
        <p14:creationId xmlns:p14="http://schemas.microsoft.com/office/powerpoint/2010/main" val="21023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lt-LT"/>
          </a:p>
        </p:txBody>
      </p:sp>
      <p:sp>
        <p:nvSpPr>
          <p:cNvPr id="4"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1117300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144455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9144000" cy="3619499"/>
          </a:xfrm>
          <a:prstGeom prst="rect">
            <a:avLst/>
          </a:prstGeom>
          <a:solidFill>
            <a:schemeClr val="tx2">
              <a:lumMod val="25000"/>
              <a:lumOff val="75000"/>
            </a:schemeClr>
          </a:solidFill>
          <a:ln w="19050">
            <a:noFill/>
          </a:ln>
        </p:spPr>
        <p:txBody>
          <a:bodyPr lIns="0" tIns="91440" rIns="0" bIns="91440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95113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3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1603282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857251"/>
            <a:ext cx="4038600" cy="367069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857251"/>
            <a:ext cx="4038600" cy="367069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945096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2450723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3880735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2168999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lt-LT"/>
          </a:p>
        </p:txBody>
      </p:sp>
      <p:sp>
        <p:nvSpPr>
          <p:cNvPr id="3" name="Content Placeholder 2"/>
          <p:cNvSpPr>
            <a:spLocks noGrp="1"/>
          </p:cNvSpPr>
          <p:nvPr>
            <p:ph idx="1"/>
          </p:nvPr>
        </p:nvSpPr>
        <p:spPr>
          <a:xfrm>
            <a:off x="3575051" y="204789"/>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42277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lt-LT"/>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t-LT"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4073172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3256649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1"/>
            <a:ext cx="2057400" cy="4299347"/>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28601"/>
            <a:ext cx="6019800" cy="42993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3454629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546497"/>
          </a:xfrm>
        </p:spPr>
        <p:txBody>
          <a:bodyPr/>
          <a:lstStyle/>
          <a:p>
            <a:r>
              <a:rPr lang="en-US" smtClean="0"/>
              <a:t>Click to edit Master title style</a:t>
            </a:r>
            <a:endParaRPr lang="lt-LT"/>
          </a:p>
        </p:txBody>
      </p:sp>
      <p:sp>
        <p:nvSpPr>
          <p:cNvPr id="3" name="Text Placeholder 2"/>
          <p:cNvSpPr>
            <a:spLocks noGrp="1"/>
          </p:cNvSpPr>
          <p:nvPr>
            <p:ph type="body" sz="half" idx="1"/>
          </p:nvPr>
        </p:nvSpPr>
        <p:spPr>
          <a:xfrm>
            <a:off x="457200" y="857251"/>
            <a:ext cx="4038600" cy="36706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857251"/>
            <a:ext cx="4038600" cy="36706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382420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48387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48387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1" name="Picture Placeholder 10"/>
          <p:cNvSpPr>
            <a:spLocks noGrp="1"/>
          </p:cNvSpPr>
          <p:nvPr>
            <p:ph type="pic" sz="quarter" idx="10" hasCustomPrompt="1"/>
          </p:nvPr>
        </p:nvSpPr>
        <p:spPr>
          <a:xfrm>
            <a:off x="5746884" y="0"/>
            <a:ext cx="3397115" cy="51435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5373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1"/>
            <a:ext cx="8229600" cy="546497"/>
          </a:xfrm>
        </p:spPr>
        <p:txBody>
          <a:bodyPr/>
          <a:lstStyle/>
          <a:p>
            <a:r>
              <a:rPr lang="en-US" smtClean="0"/>
              <a:t>Click to edit Master title style</a:t>
            </a:r>
            <a:endParaRPr lang="lt-LT"/>
          </a:p>
        </p:txBody>
      </p:sp>
      <p:sp>
        <p:nvSpPr>
          <p:cNvPr id="3" name="Content Placeholder 2"/>
          <p:cNvSpPr>
            <a:spLocks noGrp="1"/>
          </p:cNvSpPr>
          <p:nvPr>
            <p:ph sz="quarter" idx="1"/>
          </p:nvPr>
        </p:nvSpPr>
        <p:spPr>
          <a:xfrm>
            <a:off x="457200" y="857250"/>
            <a:ext cx="4038600" cy="17776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quarter" idx="2"/>
          </p:nvPr>
        </p:nvSpPr>
        <p:spPr>
          <a:xfrm>
            <a:off x="4648200" y="857250"/>
            <a:ext cx="4038600" cy="17776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Content Placeholder 4"/>
          <p:cNvSpPr>
            <a:spLocks noGrp="1"/>
          </p:cNvSpPr>
          <p:nvPr>
            <p:ph sz="quarter" idx="3"/>
          </p:nvPr>
        </p:nvSpPr>
        <p:spPr>
          <a:xfrm>
            <a:off x="457200" y="2749155"/>
            <a:ext cx="4038600" cy="17787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Content Placeholder 5"/>
          <p:cNvSpPr>
            <a:spLocks noGrp="1"/>
          </p:cNvSpPr>
          <p:nvPr>
            <p:ph sz="quarter" idx="4"/>
          </p:nvPr>
        </p:nvSpPr>
        <p:spPr>
          <a:xfrm>
            <a:off x="4648200" y="2749155"/>
            <a:ext cx="4038600" cy="17787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3640678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546497"/>
          </a:xfrm>
        </p:spPr>
        <p:txBody>
          <a:bodyPr/>
          <a:lstStyle/>
          <a:p>
            <a:r>
              <a:rPr lang="en-US" smtClean="0"/>
              <a:t>Click to edit Master title style</a:t>
            </a:r>
            <a:endParaRPr lang="lt-LT"/>
          </a:p>
        </p:txBody>
      </p:sp>
      <p:sp>
        <p:nvSpPr>
          <p:cNvPr id="3" name="Table Placeholder 2"/>
          <p:cNvSpPr>
            <a:spLocks noGrp="1"/>
          </p:cNvSpPr>
          <p:nvPr>
            <p:ph type="tbl" idx="1"/>
          </p:nvPr>
        </p:nvSpPr>
        <p:spPr>
          <a:xfrm>
            <a:off x="457200" y="857251"/>
            <a:ext cx="8229600" cy="3670697"/>
          </a:xfrm>
        </p:spPr>
        <p:txBody>
          <a:bodyPr/>
          <a:lstStyle/>
          <a:p>
            <a:pPr lvl="0"/>
            <a:endParaRPr lang="lt-LT"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1697553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546497"/>
          </a:xfrm>
        </p:spPr>
        <p:txBody>
          <a:bodyPr/>
          <a:lstStyle/>
          <a:p>
            <a:r>
              <a:rPr lang="en-US" smtClean="0"/>
              <a:t>Click to edit Master title style</a:t>
            </a:r>
            <a:endParaRPr lang="lt-LT"/>
          </a:p>
        </p:txBody>
      </p:sp>
      <p:sp>
        <p:nvSpPr>
          <p:cNvPr id="3" name="Chart Placeholder 2"/>
          <p:cNvSpPr>
            <a:spLocks noGrp="1"/>
          </p:cNvSpPr>
          <p:nvPr>
            <p:ph type="chart" idx="1"/>
          </p:nvPr>
        </p:nvSpPr>
        <p:spPr>
          <a:xfrm>
            <a:off x="457200" y="857251"/>
            <a:ext cx="8229600" cy="3670697"/>
          </a:xfrm>
        </p:spPr>
        <p:txBody>
          <a:bodyPr/>
          <a:lstStyle/>
          <a:p>
            <a:pPr lvl="0"/>
            <a:endParaRPr lang="lt-LT"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Skyriaus arba programos pavadinimas</a:t>
            </a:r>
            <a:endParaRPr lang="lt-LT"/>
          </a:p>
        </p:txBody>
      </p:sp>
    </p:spTree>
    <p:extLst>
      <p:ext uri="{BB962C8B-B14F-4D97-AF65-F5344CB8AC3E}">
        <p14:creationId xmlns:p14="http://schemas.microsoft.com/office/powerpoint/2010/main" val="373754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6" name="Picture Placeholder 5"/>
          <p:cNvSpPr>
            <a:spLocks noGrp="1"/>
          </p:cNvSpPr>
          <p:nvPr>
            <p:ph type="pic" sz="quarter" idx="10" hasCustomPrompt="1"/>
          </p:nvPr>
        </p:nvSpPr>
        <p:spPr>
          <a:xfrm>
            <a:off x="399449" y="1123950"/>
            <a:ext cx="8345102" cy="2041657"/>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8326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7" name="Picture Placeholder 6"/>
          <p:cNvSpPr>
            <a:spLocks noGrp="1"/>
          </p:cNvSpPr>
          <p:nvPr>
            <p:ph type="pic" sz="quarter" idx="10" hasCustomPrompt="1"/>
          </p:nvPr>
        </p:nvSpPr>
        <p:spPr>
          <a:xfrm>
            <a:off x="0" y="1123950"/>
            <a:ext cx="9144000" cy="23622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6646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4279900" y="770021"/>
            <a:ext cx="44502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4279900" y="337687"/>
            <a:ext cx="44502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9" name="Picture Placeholder 7"/>
          <p:cNvSpPr>
            <a:spLocks noGrp="1"/>
          </p:cNvSpPr>
          <p:nvPr>
            <p:ph type="pic" sz="quarter" idx="10" hasCustomPrompt="1"/>
          </p:nvPr>
        </p:nvSpPr>
        <p:spPr>
          <a:xfrm>
            <a:off x="0" y="6350"/>
            <a:ext cx="4167739" cy="5137150"/>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7815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3"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rtl="0">
              <a:buNone/>
              <a:defRPr sz="1600" b="0" baseline="0">
                <a:solidFill>
                  <a:schemeClr val="bg1"/>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4"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bg1"/>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03543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0" y="1378484"/>
            <a:ext cx="49149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0" y="946150"/>
            <a:ext cx="49149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 name="Rectangle 1"/>
          <p:cNvSpPr/>
          <p:nvPr userDrawn="1"/>
        </p:nvSpPr>
        <p:spPr>
          <a:xfrm>
            <a:off x="0" y="0"/>
            <a:ext cx="21336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7"/>
          <p:cNvSpPr>
            <a:spLocks noGrp="1"/>
          </p:cNvSpPr>
          <p:nvPr>
            <p:ph type="pic" sz="quarter" idx="13" hasCustomPrompt="1"/>
          </p:nvPr>
        </p:nvSpPr>
        <p:spPr>
          <a:xfrm>
            <a:off x="774700" y="1212850"/>
            <a:ext cx="2717800" cy="2717800"/>
          </a:xfrm>
          <a:prstGeom prst="ellipse">
            <a:avLst/>
          </a:prstGeom>
          <a:solidFill>
            <a:schemeClr val="tx2">
              <a:lumMod val="10000"/>
              <a:lumOff val="90000"/>
            </a:schemeClr>
          </a:solidFill>
          <a:ln w="19050">
            <a:noFill/>
          </a:ln>
          <a:effectLst/>
        </p:spPr>
        <p:txBody>
          <a:bodyPr lIns="0" tIns="91440" rIns="0" bIns="182880" anchor="b"/>
          <a:lstStyle>
            <a:lvl1pPr algn="ctr" rtl="0">
              <a:buNone/>
              <a:defRPr sz="1000">
                <a:solidFill>
                  <a:schemeClr val="tx1">
                    <a:lumMod val="75000"/>
                    <a:lumOff val="25000"/>
                  </a:schemeClr>
                </a:solidFill>
              </a:defRPr>
            </a:lvl1pPr>
          </a:lstStyle>
          <a:p>
            <a:r>
              <a:rPr lang="en-US" dirty="0" smtClean="0"/>
              <a:t>Image Holder</a:t>
            </a:r>
            <a:endParaRPr lang="en-US" dirty="0"/>
          </a:p>
        </p:txBody>
      </p:sp>
      <p:sp>
        <p:nvSpPr>
          <p:cNvPr id="4" name="Text Placeholder 3"/>
          <p:cNvSpPr>
            <a:spLocks noGrp="1"/>
          </p:cNvSpPr>
          <p:nvPr>
            <p:ph type="body" sz="quarter" idx="14"/>
          </p:nvPr>
        </p:nvSpPr>
        <p:spPr>
          <a:xfrm>
            <a:off x="3810000" y="1733550"/>
            <a:ext cx="4914900" cy="1066800"/>
          </a:xfrm>
          <a:prstGeom prst="rect">
            <a:avLst/>
          </a:prstGeom>
        </p:spPr>
        <p:txBody>
          <a:bodyPr lIns="0" tIns="0" rIns="0" bIns="0"/>
          <a:lstStyle>
            <a:lvl1pPr marL="0" indent="0" algn="l">
              <a:buFont typeface="Arial" panose="020B0604020202020204" pitchFamily="34" charset="0"/>
              <a:buNone/>
              <a:defRPr sz="120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edit Master text styles</a:t>
            </a:r>
          </a:p>
        </p:txBody>
      </p:sp>
    </p:spTree>
    <p:extLst>
      <p:ext uri="{BB962C8B-B14F-4D97-AF65-F5344CB8AC3E}">
        <p14:creationId xmlns:p14="http://schemas.microsoft.com/office/powerpoint/2010/main" val="15144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94134" y="4644550"/>
            <a:ext cx="233216" cy="421484"/>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bwMode="gray">
          <a:xfrm>
            <a:off x="21437" y="4778348"/>
            <a:ext cx="304800" cy="153888"/>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000" b="0" i="0" kern="1200" smtClean="0">
                <a:solidFill>
                  <a:schemeClr val="tx1">
                    <a:lumMod val="50000"/>
                    <a:lumOff val="50000"/>
                  </a:schemeClr>
                </a:solidFill>
                <a:latin typeface="HP Simplified"/>
                <a:ea typeface="+mn-ea"/>
                <a:cs typeface="HP Simplified"/>
              </a:rPr>
              <a:pPr marL="0" algn="ctr" defTabSz="914400" rtl="0" eaLnBrk="1" latinLnBrk="0" hangingPunct="1"/>
              <a:t>‹#›</a:t>
            </a:fld>
            <a:endParaRPr lang="en-US" sz="1000" b="0" i="0" kern="1200" dirty="0" smtClean="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705" r:id="rId2"/>
    <p:sldLayoutId id="2147483683" r:id="rId3"/>
    <p:sldLayoutId id="2147483700" r:id="rId4"/>
    <p:sldLayoutId id="2147483704" r:id="rId5"/>
    <p:sldLayoutId id="2147483701" r:id="rId6"/>
    <p:sldLayoutId id="2147483671" r:id="rId7"/>
    <p:sldLayoutId id="2147483720" r:id="rId8"/>
    <p:sldLayoutId id="2147483699" r:id="rId9"/>
    <p:sldLayoutId id="2147483707" r:id="rId10"/>
    <p:sldLayoutId id="2147483709" r:id="rId11"/>
    <p:sldLayoutId id="2147483696" r:id="rId12"/>
    <p:sldLayoutId id="2147483708" r:id="rId13"/>
    <p:sldLayoutId id="2147483706" r:id="rId14"/>
    <p:sldLayoutId id="2147483717" r:id="rId15"/>
    <p:sldLayoutId id="2147483716" r:id="rId16"/>
    <p:sldLayoutId id="2147483787"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age Left"/>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28601"/>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lt-LT" smtClean="0"/>
              <a:t>Page Title </a:t>
            </a:r>
            <a:br>
              <a:rPr lang="en-US" altLang="lt-LT" smtClean="0"/>
            </a:br>
            <a:r>
              <a:rPr lang="en-US" altLang="lt-LT" smtClean="0"/>
              <a:t>Calibri 32/32</a:t>
            </a:r>
            <a:endParaRPr lang="lt-LT" altLang="lt-LT" smtClean="0"/>
          </a:p>
        </p:txBody>
      </p:sp>
      <p:sp>
        <p:nvSpPr>
          <p:cNvPr id="3076" name="Rectangle 4"/>
          <p:cNvSpPr>
            <a:spLocks noGrp="1" noChangeArrowheads="1"/>
          </p:cNvSpPr>
          <p:nvPr>
            <p:ph type="body" idx="1"/>
          </p:nvPr>
        </p:nvSpPr>
        <p:spPr bwMode="auto">
          <a:xfrm>
            <a:off x="457200" y="857251"/>
            <a:ext cx="8229600" cy="367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smtClean="0"/>
              <a:t>Level 1 Calibri 20/24/Spacing After 8 </a:t>
            </a:r>
          </a:p>
          <a:p>
            <a:pPr lvl="1"/>
            <a:r>
              <a:rPr lang="lt-LT" altLang="lt-LT" smtClean="0"/>
              <a:t>Level </a:t>
            </a:r>
            <a:r>
              <a:rPr lang="en-US" altLang="lt-LT" smtClean="0"/>
              <a:t>2 Calibri 20/24/Spacing After 8</a:t>
            </a:r>
          </a:p>
          <a:p>
            <a:pPr lvl="2"/>
            <a:r>
              <a:rPr lang="lt-LT" altLang="lt-LT" smtClean="0"/>
              <a:t>Level </a:t>
            </a:r>
            <a:r>
              <a:rPr lang="en-US" altLang="lt-LT" smtClean="0"/>
              <a:t>3 Calibri 20/24/Spacing After 8</a:t>
            </a:r>
          </a:p>
          <a:p>
            <a:pPr lvl="3"/>
            <a:r>
              <a:rPr lang="lt-LT" altLang="lt-LT" smtClean="0"/>
              <a:t>Level </a:t>
            </a:r>
            <a:r>
              <a:rPr lang="en-US" altLang="lt-LT" smtClean="0"/>
              <a:t>4 Calibri 20/24/Spacing After 8</a:t>
            </a:r>
          </a:p>
          <a:p>
            <a:pPr lvl="4"/>
            <a:r>
              <a:rPr lang="lt-LT" altLang="lt-LT" smtClean="0"/>
              <a:t>Level </a:t>
            </a:r>
            <a:r>
              <a:rPr lang="en-US" altLang="lt-LT" smtClean="0"/>
              <a:t>5 Calibri 20/24/Spacing After 8</a:t>
            </a:r>
          </a:p>
          <a:p>
            <a:pPr lvl="0"/>
            <a:endParaRPr lang="en-US" altLang="lt-LT" smtClean="0"/>
          </a:p>
        </p:txBody>
      </p:sp>
      <p:sp>
        <p:nvSpPr>
          <p:cNvPr id="809989" name="Rectangle 5"/>
          <p:cNvSpPr>
            <a:spLocks noGrp="1" noChangeArrowheads="1"/>
          </p:cNvSpPr>
          <p:nvPr>
            <p:ph type="ftr" sz="quarter" idx="3"/>
          </p:nvPr>
        </p:nvSpPr>
        <p:spPr bwMode="auto">
          <a:xfrm>
            <a:off x="962025" y="4810125"/>
            <a:ext cx="7772400" cy="333375"/>
          </a:xfrm>
          <a:prstGeom prst="rect">
            <a:avLst/>
          </a:prstGeom>
          <a:noFill/>
          <a:ln>
            <a:noFill/>
          </a:ln>
          <a:effectLst/>
          <a:extLst/>
        </p:spPr>
        <p:txBody>
          <a:bodyPr vert="horz" wrap="square" lIns="91440" tIns="45720" rIns="0" bIns="45720" numCol="1" anchor="ctr" anchorCtr="0" compatLnSpc="1">
            <a:prstTxWarp prst="textNoShape">
              <a:avLst/>
            </a:prstTxWarp>
          </a:bodyPr>
          <a:lstStyle>
            <a:lvl1pPr algn="r" eaLnBrk="1" hangingPunct="1">
              <a:lnSpc>
                <a:spcPct val="100000"/>
              </a:lnSpc>
              <a:spcAft>
                <a:spcPct val="0"/>
              </a:spcAft>
              <a:buFontTx/>
              <a:buNone/>
              <a:defRPr sz="900">
                <a:solidFill>
                  <a:schemeClr val="bg1"/>
                </a:solidFill>
              </a:defRPr>
            </a:lvl1pPr>
          </a:lstStyle>
          <a:p>
            <a:pPr>
              <a:defRPr/>
            </a:pPr>
            <a:r>
              <a:rPr lang="en-US"/>
              <a:t>Skyriaus arba programos pavadinimas</a:t>
            </a:r>
            <a:endParaRPr lang="lt-LT"/>
          </a:p>
        </p:txBody>
      </p:sp>
    </p:spTree>
    <p:extLst>
      <p:ext uri="{BB962C8B-B14F-4D97-AF65-F5344CB8AC3E}">
        <p14:creationId xmlns:p14="http://schemas.microsoft.com/office/powerpoint/2010/main" val="307388168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Lst>
  <p:timing>
    <p:tnLst>
      <p:par>
        <p:cTn id="1" dur="indefinite" restart="never" nodeType="tmRoot"/>
      </p:par>
    </p:tnLst>
  </p:timing>
  <p:hf sldNum="0" hdr="0" dt="0"/>
  <p:txStyles>
    <p:titleStyle>
      <a:lvl1pPr algn="l" rtl="0" eaLnBrk="0" fontAlgn="base" hangingPunct="0">
        <a:lnSpc>
          <a:spcPts val="2100"/>
        </a:lnSpc>
        <a:spcBef>
          <a:spcPct val="0"/>
        </a:spcBef>
        <a:spcAft>
          <a:spcPct val="0"/>
        </a:spcAft>
        <a:defRPr sz="2400" b="1">
          <a:solidFill>
            <a:schemeClr val="tx2"/>
          </a:solidFill>
          <a:latin typeface="+mj-lt"/>
          <a:ea typeface="+mj-ea"/>
          <a:cs typeface="+mj-cs"/>
        </a:defRPr>
      </a:lvl1pPr>
      <a:lvl2pPr algn="l" rtl="0" eaLnBrk="0" fontAlgn="base" hangingPunct="0">
        <a:lnSpc>
          <a:spcPts val="2100"/>
        </a:lnSpc>
        <a:spcBef>
          <a:spcPct val="0"/>
        </a:spcBef>
        <a:spcAft>
          <a:spcPct val="0"/>
        </a:spcAft>
        <a:defRPr sz="2400" b="1">
          <a:solidFill>
            <a:schemeClr val="tx2"/>
          </a:solidFill>
          <a:latin typeface="Calibri" pitchFamily="34" charset="0"/>
        </a:defRPr>
      </a:lvl2pPr>
      <a:lvl3pPr algn="l" rtl="0" eaLnBrk="0" fontAlgn="base" hangingPunct="0">
        <a:lnSpc>
          <a:spcPts val="2100"/>
        </a:lnSpc>
        <a:spcBef>
          <a:spcPct val="0"/>
        </a:spcBef>
        <a:spcAft>
          <a:spcPct val="0"/>
        </a:spcAft>
        <a:defRPr sz="2400" b="1">
          <a:solidFill>
            <a:schemeClr val="tx2"/>
          </a:solidFill>
          <a:latin typeface="Calibri" pitchFamily="34" charset="0"/>
        </a:defRPr>
      </a:lvl3pPr>
      <a:lvl4pPr algn="l" rtl="0" eaLnBrk="0" fontAlgn="base" hangingPunct="0">
        <a:lnSpc>
          <a:spcPts val="2100"/>
        </a:lnSpc>
        <a:spcBef>
          <a:spcPct val="0"/>
        </a:spcBef>
        <a:spcAft>
          <a:spcPct val="0"/>
        </a:spcAft>
        <a:defRPr sz="2400" b="1">
          <a:solidFill>
            <a:schemeClr val="tx2"/>
          </a:solidFill>
          <a:latin typeface="Calibri" pitchFamily="34" charset="0"/>
        </a:defRPr>
      </a:lvl4pPr>
      <a:lvl5pPr algn="l" rtl="0" eaLnBrk="0" fontAlgn="base" hangingPunct="0">
        <a:lnSpc>
          <a:spcPts val="2100"/>
        </a:lnSpc>
        <a:spcBef>
          <a:spcPct val="0"/>
        </a:spcBef>
        <a:spcAft>
          <a:spcPct val="0"/>
        </a:spcAft>
        <a:defRPr sz="2400" b="1">
          <a:solidFill>
            <a:schemeClr val="tx2"/>
          </a:solidFill>
          <a:latin typeface="Calibri" pitchFamily="34" charset="0"/>
        </a:defRPr>
      </a:lvl5pPr>
      <a:lvl6pPr marL="342900" algn="l" rtl="0" fontAlgn="base">
        <a:lnSpc>
          <a:spcPts val="2100"/>
        </a:lnSpc>
        <a:spcBef>
          <a:spcPct val="0"/>
        </a:spcBef>
        <a:spcAft>
          <a:spcPct val="0"/>
        </a:spcAft>
        <a:defRPr sz="2400" b="1">
          <a:solidFill>
            <a:schemeClr val="tx2"/>
          </a:solidFill>
          <a:latin typeface="Calibri" pitchFamily="34" charset="0"/>
        </a:defRPr>
      </a:lvl6pPr>
      <a:lvl7pPr marL="685800" algn="l" rtl="0" fontAlgn="base">
        <a:lnSpc>
          <a:spcPts val="2100"/>
        </a:lnSpc>
        <a:spcBef>
          <a:spcPct val="0"/>
        </a:spcBef>
        <a:spcAft>
          <a:spcPct val="0"/>
        </a:spcAft>
        <a:defRPr sz="2400" b="1">
          <a:solidFill>
            <a:schemeClr val="tx2"/>
          </a:solidFill>
          <a:latin typeface="Calibri" pitchFamily="34" charset="0"/>
        </a:defRPr>
      </a:lvl7pPr>
      <a:lvl8pPr marL="1028700" algn="l" rtl="0" fontAlgn="base">
        <a:lnSpc>
          <a:spcPts val="2100"/>
        </a:lnSpc>
        <a:spcBef>
          <a:spcPct val="0"/>
        </a:spcBef>
        <a:spcAft>
          <a:spcPct val="0"/>
        </a:spcAft>
        <a:defRPr sz="2400" b="1">
          <a:solidFill>
            <a:schemeClr val="tx2"/>
          </a:solidFill>
          <a:latin typeface="Calibri" pitchFamily="34" charset="0"/>
        </a:defRPr>
      </a:lvl8pPr>
      <a:lvl9pPr marL="1371600" algn="l" rtl="0" fontAlgn="base">
        <a:lnSpc>
          <a:spcPts val="2100"/>
        </a:lnSpc>
        <a:spcBef>
          <a:spcPct val="0"/>
        </a:spcBef>
        <a:spcAft>
          <a:spcPct val="0"/>
        </a:spcAft>
        <a:defRPr sz="2400" b="1">
          <a:solidFill>
            <a:schemeClr val="tx2"/>
          </a:solidFill>
          <a:latin typeface="Calibri" pitchFamily="34" charset="0"/>
        </a:defRPr>
      </a:lvl9pPr>
    </p:titleStyle>
    <p:bodyStyle>
      <a:lvl1pPr marL="171450" indent="-171450" algn="l" rtl="0" eaLnBrk="0" fontAlgn="base" hangingPunct="0">
        <a:lnSpc>
          <a:spcPts val="1500"/>
        </a:lnSpc>
        <a:spcBef>
          <a:spcPct val="0"/>
        </a:spcBef>
        <a:spcAft>
          <a:spcPts val="600"/>
        </a:spcAft>
        <a:buFont typeface="Wingdings" panose="05000000000000000000" pitchFamily="2" charset="2"/>
        <a:buBlip>
          <a:blip r:embed="rId18"/>
        </a:buBlip>
        <a:defRPr sz="1500">
          <a:solidFill>
            <a:schemeClr val="tx1"/>
          </a:solidFill>
          <a:latin typeface="+mn-lt"/>
          <a:ea typeface="+mn-ea"/>
          <a:cs typeface="+mn-cs"/>
        </a:defRPr>
      </a:lvl1pPr>
      <a:lvl2pPr marL="428625" indent="-171450" algn="l" rtl="0" eaLnBrk="0" fontAlgn="base" hangingPunct="0">
        <a:lnSpc>
          <a:spcPts val="1500"/>
        </a:lnSpc>
        <a:spcBef>
          <a:spcPct val="0"/>
        </a:spcBef>
        <a:spcAft>
          <a:spcPts val="600"/>
        </a:spcAft>
        <a:buFont typeface="Wingdings" panose="05000000000000000000" pitchFamily="2" charset="2"/>
        <a:buBlip>
          <a:blip r:embed="rId18"/>
        </a:buBlip>
        <a:defRPr sz="1500">
          <a:solidFill>
            <a:schemeClr val="tx1"/>
          </a:solidFill>
          <a:latin typeface="+mn-lt"/>
        </a:defRPr>
      </a:lvl2pPr>
      <a:lvl3pPr marL="685800" indent="-171450" algn="l" rtl="0" eaLnBrk="0" fontAlgn="base" hangingPunct="0">
        <a:lnSpc>
          <a:spcPts val="1500"/>
        </a:lnSpc>
        <a:spcBef>
          <a:spcPct val="0"/>
        </a:spcBef>
        <a:spcAft>
          <a:spcPts val="600"/>
        </a:spcAft>
        <a:buFont typeface="Wingdings" panose="05000000000000000000" pitchFamily="2" charset="2"/>
        <a:buBlip>
          <a:blip r:embed="rId18"/>
        </a:buBlip>
        <a:defRPr sz="1500">
          <a:solidFill>
            <a:schemeClr val="tx1"/>
          </a:solidFill>
          <a:latin typeface="+mn-lt"/>
        </a:defRPr>
      </a:lvl3pPr>
      <a:lvl4pPr marL="942975" indent="-171450" algn="l" rtl="0" eaLnBrk="0" fontAlgn="base" hangingPunct="0">
        <a:lnSpc>
          <a:spcPts val="1500"/>
        </a:lnSpc>
        <a:spcBef>
          <a:spcPct val="0"/>
        </a:spcBef>
        <a:spcAft>
          <a:spcPts val="600"/>
        </a:spcAft>
        <a:buFont typeface="Wingdings" panose="05000000000000000000" pitchFamily="2" charset="2"/>
        <a:buBlip>
          <a:blip r:embed="rId18"/>
        </a:buBlip>
        <a:defRPr sz="1500">
          <a:solidFill>
            <a:schemeClr val="tx1"/>
          </a:solidFill>
          <a:latin typeface="+mn-lt"/>
        </a:defRPr>
      </a:lvl4pPr>
      <a:lvl5pPr marL="1200150" indent="-171450" algn="l" rtl="0" eaLnBrk="0" fontAlgn="base" hangingPunct="0">
        <a:lnSpc>
          <a:spcPts val="1500"/>
        </a:lnSpc>
        <a:spcBef>
          <a:spcPct val="0"/>
        </a:spcBef>
        <a:spcAft>
          <a:spcPts val="600"/>
        </a:spcAft>
        <a:buFont typeface="Wingdings" panose="05000000000000000000" pitchFamily="2" charset="2"/>
        <a:buBlip>
          <a:blip r:embed="rId18"/>
        </a:buBlip>
        <a:defRPr sz="1500">
          <a:solidFill>
            <a:schemeClr val="tx1"/>
          </a:solidFill>
          <a:latin typeface="+mn-lt"/>
        </a:defRPr>
      </a:lvl5pPr>
      <a:lvl6pPr marL="1543050" indent="-171450" algn="l" rtl="0" fontAlgn="base">
        <a:lnSpc>
          <a:spcPts val="1500"/>
        </a:lnSpc>
        <a:spcBef>
          <a:spcPct val="0"/>
        </a:spcBef>
        <a:spcAft>
          <a:spcPts val="600"/>
        </a:spcAft>
        <a:buFont typeface="Wingdings" pitchFamily="2" charset="2"/>
        <a:buBlip>
          <a:blip r:embed="rId18"/>
        </a:buBlip>
        <a:defRPr sz="1500">
          <a:solidFill>
            <a:schemeClr val="tx1"/>
          </a:solidFill>
          <a:latin typeface="+mn-lt"/>
        </a:defRPr>
      </a:lvl6pPr>
      <a:lvl7pPr marL="1885950" indent="-171450" algn="l" rtl="0" fontAlgn="base">
        <a:lnSpc>
          <a:spcPts val="1500"/>
        </a:lnSpc>
        <a:spcBef>
          <a:spcPct val="0"/>
        </a:spcBef>
        <a:spcAft>
          <a:spcPts val="600"/>
        </a:spcAft>
        <a:buFont typeface="Wingdings" pitchFamily="2" charset="2"/>
        <a:buBlip>
          <a:blip r:embed="rId18"/>
        </a:buBlip>
        <a:defRPr sz="1500">
          <a:solidFill>
            <a:schemeClr val="tx1"/>
          </a:solidFill>
          <a:latin typeface="+mn-lt"/>
        </a:defRPr>
      </a:lvl7pPr>
      <a:lvl8pPr marL="2228850" indent="-171450" algn="l" rtl="0" fontAlgn="base">
        <a:lnSpc>
          <a:spcPts val="1500"/>
        </a:lnSpc>
        <a:spcBef>
          <a:spcPct val="0"/>
        </a:spcBef>
        <a:spcAft>
          <a:spcPts val="600"/>
        </a:spcAft>
        <a:buFont typeface="Wingdings" pitchFamily="2" charset="2"/>
        <a:buBlip>
          <a:blip r:embed="rId18"/>
        </a:buBlip>
        <a:defRPr sz="1500">
          <a:solidFill>
            <a:schemeClr val="tx1"/>
          </a:solidFill>
          <a:latin typeface="+mn-lt"/>
        </a:defRPr>
      </a:lvl8pPr>
      <a:lvl9pPr marL="2571750" indent="-171450" algn="l" rtl="0" fontAlgn="base">
        <a:lnSpc>
          <a:spcPts val="1500"/>
        </a:lnSpc>
        <a:spcBef>
          <a:spcPct val="0"/>
        </a:spcBef>
        <a:spcAft>
          <a:spcPts val="600"/>
        </a:spcAft>
        <a:buFont typeface="Wingdings" pitchFamily="2" charset="2"/>
        <a:buBlip>
          <a:blip r:embed="rId18"/>
        </a:buBlip>
        <a:defRPr sz="1500">
          <a:solidFill>
            <a:schemeClr val="tx1"/>
          </a:solidFill>
          <a:latin typeface="+mn-lt"/>
        </a:defRPr>
      </a:lvl9pPr>
    </p:bodyStyle>
    <p:otherStyle>
      <a:defPPr>
        <a:defRPr lang="lt-L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8150"/>
            <a:ext cx="9144000" cy="282313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p>
        </p:txBody>
      </p:sp>
      <p:sp>
        <p:nvSpPr>
          <p:cNvPr id="6" name="Rectangle 5"/>
          <p:cNvSpPr/>
          <p:nvPr/>
        </p:nvSpPr>
        <p:spPr>
          <a:xfrm>
            <a:off x="399393" y="742950"/>
            <a:ext cx="8382000" cy="2323713"/>
          </a:xfrm>
          <a:prstGeom prst="rect">
            <a:avLst/>
          </a:prstGeom>
        </p:spPr>
        <p:txBody>
          <a:bodyPr wrap="square" lIns="0" tIns="0" rIns="0" bIns="0">
            <a:spAutoFit/>
          </a:bodyPr>
          <a:lstStyle/>
          <a:p>
            <a:pPr algn="ctr"/>
            <a:r>
              <a:rPr lang="lt-LT" sz="2000" b="1" dirty="0">
                <a:latin typeface="Times New Roman" panose="02020603050405020304" pitchFamily="18" charset="0"/>
                <a:cs typeface="Times New Roman" panose="02020603050405020304" pitchFamily="18" charset="0"/>
              </a:rPr>
              <a:t>08.1.1-CPVA-V-427 </a:t>
            </a:r>
            <a:r>
              <a:rPr lang="lt-LT" sz="2000" b="1" dirty="0" smtClean="0">
                <a:latin typeface="Times New Roman" panose="02020603050405020304" pitchFamily="18" charset="0"/>
                <a:cs typeface="Times New Roman" panose="02020603050405020304" pitchFamily="18" charset="0"/>
              </a:rPr>
              <a:t>priemonė</a:t>
            </a:r>
            <a:endParaRPr lang="lt-LT" sz="2000" b="1" dirty="0">
              <a:latin typeface="Times New Roman" panose="02020603050405020304" pitchFamily="18" charset="0"/>
              <a:cs typeface="Times New Roman" panose="02020603050405020304" pitchFamily="18" charset="0"/>
            </a:endParaRPr>
          </a:p>
          <a:p>
            <a:pPr algn="ctr"/>
            <a:r>
              <a:rPr lang="lt-LT" sz="2000" b="1" dirty="0">
                <a:latin typeface="Times New Roman" panose="02020603050405020304" pitchFamily="18" charset="0"/>
                <a:cs typeface="Times New Roman" panose="02020603050405020304" pitchFamily="18" charset="0"/>
              </a:rPr>
              <a:t> </a:t>
            </a:r>
            <a:r>
              <a:rPr lang="lt-LT" b="1" dirty="0" smtClean="0">
                <a:latin typeface="Times New Roman" panose="02020603050405020304" pitchFamily="18" charset="0"/>
                <a:cs typeface="Times New Roman" panose="02020603050405020304" pitchFamily="18" charset="0"/>
              </a:rPr>
              <a:t>„</a:t>
            </a:r>
            <a:r>
              <a:rPr lang="lt-LT" b="1" dirty="0">
                <a:latin typeface="Times New Roman" panose="02020603050405020304" pitchFamily="18" charset="0"/>
                <a:cs typeface="Times New Roman" panose="02020603050405020304" pitchFamily="18" charset="0"/>
              </a:rPr>
              <a:t>INSTITUCINĖS GLOBOS PERTVARKA: INVESTICIJOS Į INFRASTRUKTŪRĄ“ </a:t>
            </a:r>
            <a:endParaRPr lang="en-US" b="1" dirty="0" smtClean="0">
              <a:latin typeface="Times New Roman" panose="02020603050405020304" pitchFamily="18" charset="0"/>
              <a:cs typeface="Times New Roman" panose="02020603050405020304" pitchFamily="18" charset="0"/>
            </a:endParaRPr>
          </a:p>
          <a:p>
            <a:pPr algn="ctr"/>
            <a:endParaRPr lang="en-US" sz="1100" dirty="0" smtClean="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Projekt</a:t>
            </a:r>
            <a:r>
              <a:rPr lang="lt-LT" sz="1600" b="1" dirty="0" smtClean="0">
                <a:latin typeface="Times New Roman" panose="02020603050405020304" pitchFamily="18" charset="0"/>
                <a:cs typeface="Times New Roman" panose="02020603050405020304" pitchFamily="18" charset="0"/>
              </a:rPr>
              <a:t>ų finansavimo sąlygų apraš</a:t>
            </a:r>
            <a:r>
              <a:rPr lang="en-US" sz="1600" b="1" dirty="0" smtClean="0">
                <a:latin typeface="Times New Roman" panose="02020603050405020304" pitchFamily="18" charset="0"/>
                <a:cs typeface="Times New Roman" panose="02020603050405020304" pitchFamily="18" charset="0"/>
              </a:rPr>
              <a:t>o</a:t>
            </a:r>
            <a:r>
              <a:rPr lang="lt-LT" sz="1600" b="1" dirty="0" smtClean="0">
                <a:latin typeface="Times New Roman" panose="02020603050405020304" pitchFamily="18" charset="0"/>
                <a:cs typeface="Times New Roman" panose="02020603050405020304" pitchFamily="18" charset="0"/>
              </a:rPr>
              <a:t> Nr. </a:t>
            </a:r>
            <a:r>
              <a:rPr lang="en-US" sz="1600" b="1" dirty="0">
                <a:latin typeface="Times New Roman" panose="02020603050405020304" pitchFamily="18" charset="0"/>
                <a:cs typeface="Times New Roman" panose="02020603050405020304" pitchFamily="18" charset="0"/>
              </a:rPr>
              <a:t>2</a:t>
            </a:r>
          </a:p>
          <a:p>
            <a:pPr algn="ctr"/>
            <a:r>
              <a:rPr lang="lt-LT" sz="1400" dirty="0" smtClean="0">
                <a:latin typeface="Times New Roman" panose="02020603050405020304" pitchFamily="18" charset="0"/>
                <a:cs typeface="Times New Roman" panose="02020603050405020304" pitchFamily="18" charset="0"/>
              </a:rPr>
              <a:t>„</a:t>
            </a:r>
            <a:r>
              <a:rPr lang="lt-LT" sz="1600" b="1" dirty="0">
                <a:latin typeface="Times New Roman" panose="02020603050405020304" pitchFamily="18" charset="0"/>
                <a:cs typeface="Times New Roman" panose="02020603050405020304" pitchFamily="18" charset="0"/>
              </a:rPr>
              <a:t>SOCIALINIŲ PASLAUGŲ INFRASTRUKTŪROS TINKLO </a:t>
            </a:r>
            <a:r>
              <a:rPr lang="lt-LT" sz="1600" b="1" dirty="0" smtClean="0">
                <a:latin typeface="Times New Roman" panose="02020603050405020304" pitchFamily="18" charset="0"/>
                <a:cs typeface="Times New Roman" panose="02020603050405020304" pitchFamily="18" charset="0"/>
              </a:rPr>
              <a:t>KŪRIMAS </a:t>
            </a:r>
            <a:r>
              <a:rPr lang="lt-LT" sz="1600" b="1" dirty="0">
                <a:latin typeface="Times New Roman" panose="02020603050405020304" pitchFamily="18" charset="0"/>
                <a:cs typeface="Times New Roman" panose="02020603050405020304" pitchFamily="18" charset="0"/>
              </a:rPr>
              <a:t>IR PLĖTRA ASMENIMS, TURINTIEMS PROTO IR (ARBA) PSICHIKOS NEGALIĄ</a:t>
            </a:r>
            <a:r>
              <a:rPr lang="lt-LT" b="1" dirty="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reikalavimai</a:t>
            </a:r>
          </a:p>
          <a:p>
            <a:pPr algn="ctr"/>
            <a:endParaRPr lang="en-US" sz="1600" dirty="0">
              <a:solidFill>
                <a:schemeClr val="bg1"/>
              </a:solidFill>
            </a:endParaRPr>
          </a:p>
        </p:txBody>
      </p:sp>
      <p:sp>
        <p:nvSpPr>
          <p:cNvPr id="14" name="Rectangle 13"/>
          <p:cNvSpPr/>
          <p:nvPr/>
        </p:nvSpPr>
        <p:spPr>
          <a:xfrm>
            <a:off x="0" y="3309543"/>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p:cNvSpPr/>
          <p:nvPr/>
        </p:nvSpPr>
        <p:spPr>
          <a:xfrm>
            <a:off x="0" y="344176"/>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512252" y="3486150"/>
            <a:ext cx="6119495" cy="1428750"/>
          </a:xfrm>
          <a:prstGeom prst="rect">
            <a:avLst/>
          </a:prstGeom>
        </p:spPr>
      </p:pic>
    </p:spTree>
    <p:extLst>
      <p:ext uri="{BB962C8B-B14F-4D97-AF65-F5344CB8AC3E}">
        <p14:creationId xmlns:p14="http://schemas.microsoft.com/office/powerpoint/2010/main" val="939497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3276600" y="361950"/>
            <a:ext cx="2209800"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1800" b="1" u="sng" dirty="0" smtClean="0">
                <a:solidFill>
                  <a:schemeClr val="tx1"/>
                </a:solidFill>
                <a:latin typeface="Times New Roman" panose="02020603050405020304" pitchFamily="18" charset="0"/>
                <a:cs typeface="Times New Roman" panose="02020603050405020304" pitchFamily="18" charset="0"/>
              </a:rPr>
              <a:t>Tauragės regionas</a:t>
            </a:r>
            <a:endParaRPr lang="lt-LT" sz="1800" b="1" u="sng" dirty="0">
              <a:solidFill>
                <a:schemeClr val="tx1"/>
              </a:solidFill>
              <a:latin typeface="Times New Roman" panose="02020603050405020304" pitchFamily="18" charset="0"/>
              <a:cs typeface="Times New Roman" panose="02020603050405020304" pitchFamily="18" charset="0"/>
            </a:endParaRPr>
          </a:p>
        </p:txBody>
      </p:sp>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graphicFrame>
        <p:nvGraphicFramePr>
          <p:cNvPr id="10" name="Lentelė 7"/>
          <p:cNvGraphicFramePr>
            <a:graphicFrameLocks noGrp="1"/>
          </p:cNvGraphicFramePr>
          <p:nvPr>
            <p:extLst>
              <p:ext uri="{D42A27DB-BD31-4B8C-83A1-F6EECF244321}">
                <p14:modId xmlns:p14="http://schemas.microsoft.com/office/powerpoint/2010/main" val="1772278007"/>
              </p:ext>
            </p:extLst>
          </p:nvPr>
        </p:nvGraphicFramePr>
        <p:xfrm>
          <a:off x="289753" y="742950"/>
          <a:ext cx="8661918" cy="3402849"/>
        </p:xfrm>
        <a:graphic>
          <a:graphicData uri="http://schemas.openxmlformats.org/drawingml/2006/table">
            <a:tbl>
              <a:tblPr firstRow="1" bandRow="1">
                <a:tableStyleId>{5C22544A-7EE6-4342-B048-85BDC9FD1C3A}</a:tableStyleId>
              </a:tblPr>
              <a:tblGrid>
                <a:gridCol w="1767647">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2627071">
                  <a:extLst>
                    <a:ext uri="{9D8B030D-6E8A-4147-A177-3AD203B41FA5}">
                      <a16:colId xmlns:a16="http://schemas.microsoft.com/office/drawing/2014/main" val="20002"/>
                    </a:ext>
                  </a:extLst>
                </a:gridCol>
              </a:tblGrid>
              <a:tr h="533416">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Pareiškėjas</a:t>
                      </a:r>
                    </a:p>
                  </a:txBody>
                  <a:tcPr marL="68580" marR="68580" marT="0" marB="0" anchor="ctr"/>
                </a:tc>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Numatomų kurti socialinių paslaugų įstaigų / </a:t>
                      </a:r>
                      <a:endParaRPr lang="lt-LT" sz="1400" b="1" kern="1200" dirty="0" smtClean="0">
                        <a:solidFill>
                          <a:schemeClr val="lt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spcAft>
                          <a:spcPts val="0"/>
                        </a:spcAft>
                      </a:pPr>
                      <a:r>
                        <a:rPr lang="lt-LT" sz="1400" b="1" kern="1200" dirty="0" smtClean="0">
                          <a:solidFill>
                            <a:schemeClr val="lt1"/>
                          </a:solidFill>
                          <a:latin typeface="Times New Roman" panose="02020603050405020304" pitchFamily="18" charset="0"/>
                          <a:ea typeface="+mn-ea"/>
                          <a:cs typeface="Times New Roman" panose="02020603050405020304" pitchFamily="18" charset="0"/>
                        </a:rPr>
                        <a:t>padalinių </a:t>
                      </a:r>
                      <a:r>
                        <a:rPr lang="lt-LT" sz="1400" b="1" kern="1200" dirty="0">
                          <a:solidFill>
                            <a:schemeClr val="lt1"/>
                          </a:solidFill>
                          <a:latin typeface="Times New Roman" panose="02020603050405020304" pitchFamily="18" charset="0"/>
                          <a:ea typeface="+mn-ea"/>
                          <a:cs typeface="Times New Roman" panose="02020603050405020304" pitchFamily="18" charset="0"/>
                        </a:rPr>
                        <a:t>skaičius</a:t>
                      </a:r>
                    </a:p>
                  </a:txBody>
                  <a:tcPr marL="68580" marR="68580" marT="0" marB="0" anchor="ctr"/>
                </a:tc>
                <a:tc>
                  <a:txBody>
                    <a:bodyPr/>
                    <a:lstStyle/>
                    <a:p>
                      <a:pPr algn="ctr"/>
                      <a:r>
                        <a:rPr lang="lt-LT" sz="1400" dirty="0" smtClean="0">
                          <a:latin typeface="Times New Roman" panose="02020603050405020304" pitchFamily="18" charset="0"/>
                          <a:cs typeface="Times New Roman" panose="02020603050405020304" pitchFamily="18" charset="0"/>
                        </a:rPr>
                        <a:t>Maksimalios</a:t>
                      </a:r>
                      <a:r>
                        <a:rPr lang="lt-LT" sz="1400" baseline="0" dirty="0" smtClean="0">
                          <a:latin typeface="Times New Roman" panose="02020603050405020304" pitchFamily="18" charset="0"/>
                          <a:cs typeface="Times New Roman" panose="02020603050405020304" pitchFamily="18" charset="0"/>
                        </a:rPr>
                        <a:t> lėšos, Eur</a:t>
                      </a:r>
                      <a:r>
                        <a:rPr lang="en-US" sz="1400" baseline="0" dirty="0" smtClean="0">
                          <a:latin typeface="Times New Roman" panose="02020603050405020304" pitchFamily="18" charset="0"/>
                          <a:cs typeface="Times New Roman" panose="02020603050405020304" pitchFamily="18" charset="0"/>
                        </a:rPr>
                        <a:t> </a:t>
                      </a:r>
                      <a:endParaRPr lang="lt-LT" sz="1400" baseline="0" dirty="0" smtClean="0">
                        <a:latin typeface="Times New Roman" panose="02020603050405020304" pitchFamily="18" charset="0"/>
                        <a:cs typeface="Times New Roman" panose="02020603050405020304" pitchFamily="18" charset="0"/>
                      </a:endParaRPr>
                    </a:p>
                    <a:p>
                      <a:pPr algn="ctr"/>
                      <a:r>
                        <a:rPr lang="en-US" sz="1400" baseline="0" dirty="0" smtClean="0">
                          <a:latin typeface="Times New Roman" panose="02020603050405020304" pitchFamily="18" charset="0"/>
                          <a:cs typeface="Times New Roman" panose="02020603050405020304" pitchFamily="18" charset="0"/>
                        </a:rPr>
                        <a:t>(be l</a:t>
                      </a:r>
                      <a:r>
                        <a:rPr lang="lt-LT" sz="1400" baseline="0" dirty="0" err="1" smtClean="0">
                          <a:latin typeface="Times New Roman" panose="02020603050405020304" pitchFamily="18" charset="0"/>
                          <a:cs typeface="Times New Roman" panose="02020603050405020304" pitchFamily="18" charset="0"/>
                        </a:rPr>
                        <a:t>ėšų</a:t>
                      </a:r>
                      <a:r>
                        <a:rPr lang="lt-LT" sz="1400" baseline="0" dirty="0" smtClean="0">
                          <a:latin typeface="Times New Roman" panose="02020603050405020304" pitchFamily="18" charset="0"/>
                          <a:cs typeface="Times New Roman" panose="02020603050405020304" pitchFamily="18" charset="0"/>
                        </a:rPr>
                        <a:t> projekto administravimui ir viešinimui)</a:t>
                      </a:r>
                      <a:endParaRPr lang="lt-LT" sz="1400" dirty="0">
                        <a:latin typeface="Times New Roman" panose="02020603050405020304" pitchFamily="18" charset="0"/>
                        <a:cs typeface="Times New Roman" panose="02020603050405020304" pitchFamily="18" charset="0"/>
                      </a:endParaRPr>
                    </a:p>
                  </a:txBody>
                  <a:tcPr marL="91439" marR="91439" marT="45728" marB="45728"/>
                </a:tc>
                <a:extLst>
                  <a:ext uri="{0D108BD9-81ED-4DB2-BD59-A6C34878D82A}">
                    <a16:rowId xmlns:a16="http://schemas.microsoft.com/office/drawing/2014/main" val="10000"/>
                  </a:ext>
                </a:extLst>
              </a:tr>
              <a:tr h="793574">
                <a:tc rowSpan="5">
                  <a:txBody>
                    <a:bodyPr/>
                    <a:lstStyle/>
                    <a:p>
                      <a:pPr marL="90170" algn="l" defTabSz="914400" rtl="0" eaLnBrk="1" latinLnBrk="0" hangingPunct="1">
                        <a:spcAft>
                          <a:spcPts val="0"/>
                        </a:spcAft>
                      </a:pP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Adakavo socialinių paslaugų namai,</a:t>
                      </a:r>
                      <a:r>
                        <a:rPr lang="lt-LT" sz="1400" b="1" i="0" kern="1200" baseline="0" dirty="0" smtClean="0">
                          <a:solidFill>
                            <a:schemeClr val="dk1"/>
                          </a:solidFill>
                          <a:effectLst/>
                          <a:latin typeface="Times New Roman" panose="02020603050405020304" pitchFamily="18" charset="0"/>
                          <a:ea typeface="Times New Roman"/>
                          <a:cs typeface="Times New Roman" panose="02020603050405020304" pitchFamily="18" charset="0"/>
                        </a:rPr>
                        <a:t> (Tauragės r. savivaldybės teritorija)</a:t>
                      </a:r>
                      <a:endParaRPr lang="lt-LT" sz="1400" b="1" i="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l" defTabSz="914400" rtl="0" eaLnBrk="1" latinLnBrk="0" hangingPunct="1">
                        <a:spcAft>
                          <a:spcPts val="0"/>
                        </a:spcAft>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Grupinio/savarankiško </a:t>
                      </a: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gyvenimo namai –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4</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(statyba savivaldybės skirtuose sklypuose Tauragėje ir Skaudvilėje, įrengimas)</a:t>
                      </a:r>
                      <a:endParaRPr lang="lt-LT" sz="1400" kern="12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4">
                  <a:txBody>
                    <a:bodyPr/>
                    <a:lstStyle/>
                    <a:p>
                      <a:pPr marL="90170" algn="ctr" defTabSz="914400" rtl="0" eaLnBrk="1" latinLnBrk="0" hangingPunct="1">
                        <a:spcAft>
                          <a:spcPts val="0"/>
                        </a:spcAft>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1 726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678</a:t>
                      </a:r>
                      <a:endPar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endParaRPr>
                    </a:p>
                    <a:p>
                      <a:pPr marL="90170" algn="ctr" defTabSz="914400" rtl="0" eaLnBrk="1" latinLnBrk="0" hangingPunct="1">
                        <a:spcAft>
                          <a:spcPts val="0"/>
                        </a:spcAft>
                      </a:pP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39630">
                <a:tc vMerge="1">
                  <a:txBody>
                    <a:bodyPr/>
                    <a:lstStyle/>
                    <a:p>
                      <a:pPr marL="90170" algn="l" defTabSz="914400" rtl="0" eaLnBrk="1" latinLnBrk="0" hangingPunct="1">
                        <a:spcAft>
                          <a:spcPts val="0"/>
                        </a:spcAft>
                      </a:pPr>
                      <a:endParaRPr lang="lt-LT" sz="1600" i="0" kern="1200" dirty="0">
                        <a:solidFill>
                          <a:schemeClr val="dk1"/>
                        </a:solidFill>
                        <a:effectLst/>
                        <a:latin typeface="Times New Roman"/>
                        <a:ea typeface="Times New Roman"/>
                        <a:cs typeface="+mn-cs"/>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Apsaugotas būstas – 1 </a:t>
                      </a:r>
                    </a:p>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accent2">
                              <a:lumMod val="75000"/>
                            </a:schemeClr>
                          </a:solidFill>
                          <a:effectLst/>
                          <a:latin typeface="Times New Roman" panose="02020603050405020304" pitchFamily="18" charset="0"/>
                          <a:ea typeface="Times New Roman"/>
                          <a:cs typeface="Times New Roman" panose="02020603050405020304" pitchFamily="18" charset="0"/>
                        </a:rPr>
                        <a:t>(įsigytas butas Tauragėje)</a:t>
                      </a:r>
                      <a:endParaRPr lang="lt-LT" sz="1400" kern="1200" dirty="0">
                        <a:solidFill>
                          <a:schemeClr val="accent2">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pPr marL="90170" algn="ctr" defTabSz="914400" rtl="0" eaLnBrk="1" latinLnBrk="0" hangingPunct="1">
                        <a:spcAft>
                          <a:spcPts val="0"/>
                        </a:spcAft>
                      </a:pPr>
                      <a:endParaRPr lang="lt-LT" sz="18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2"/>
                  </a:ext>
                </a:extLst>
              </a:tr>
              <a:tr h="539630">
                <a:tc vMerge="1">
                  <a:txBody>
                    <a:bodyPr/>
                    <a:lstStyle/>
                    <a:p>
                      <a:pPr marL="90170" algn="l" defTabSz="914400" rtl="0" eaLnBrk="1" latinLnBrk="0" hangingPunct="1">
                        <a:spcAft>
                          <a:spcPts val="0"/>
                        </a:spcAft>
                      </a:pPr>
                      <a:endParaRPr lang="lt-LT" sz="1600" i="0" kern="1200" dirty="0">
                        <a:solidFill>
                          <a:schemeClr val="dk1"/>
                        </a:solidFill>
                        <a:effectLst/>
                        <a:latin typeface="Times New Roman"/>
                        <a:ea typeface="Times New Roman"/>
                        <a:cs typeface="+mn-cs"/>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Specializuota slauga globa </a:t>
                      </a:r>
                      <a:r>
                        <a:rPr lang="lt-LT" sz="1400" kern="1200" dirty="0" smtClean="0">
                          <a:solidFill>
                            <a:schemeClr val="tx1"/>
                          </a:solidFill>
                          <a:effectLst/>
                          <a:latin typeface="Times New Roman" panose="02020603050405020304" pitchFamily="18" charset="0"/>
                          <a:ea typeface="Times New Roman"/>
                          <a:cs typeface="Times New Roman" panose="02020603050405020304" pitchFamily="18" charset="0"/>
                        </a:rPr>
                        <a:t>–</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 1</a:t>
                      </a:r>
                    </a:p>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accent2">
                              <a:lumMod val="75000"/>
                            </a:schemeClr>
                          </a:solidFill>
                          <a:effectLst/>
                          <a:latin typeface="Times New Roman" panose="02020603050405020304" pitchFamily="18" charset="0"/>
                          <a:ea typeface="Times New Roman"/>
                          <a:cs typeface="Times New Roman" panose="02020603050405020304" pitchFamily="18" charset="0"/>
                        </a:rPr>
                        <a:t>(Adakavo spn infrastruktūroje) </a:t>
                      </a:r>
                      <a:endParaRPr lang="lt-LT" sz="1400" kern="1200" dirty="0">
                        <a:solidFill>
                          <a:schemeClr val="accent2">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pPr marL="90170" algn="ctr" defTabSz="914400" rtl="0" eaLnBrk="1" latinLnBrk="0" hangingPunct="1">
                        <a:spcAft>
                          <a:spcPts val="0"/>
                        </a:spcAft>
                      </a:pPr>
                      <a:endParaRPr lang="lt-LT" sz="18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3"/>
                  </a:ext>
                </a:extLst>
              </a:tr>
              <a:tr h="371759">
                <a:tc vMerge="1">
                  <a:txBody>
                    <a:bodyPr/>
                    <a:lstStyle/>
                    <a:p>
                      <a:pPr marL="90170" algn="l" defTabSz="914400" rtl="0" eaLnBrk="1" latinLnBrk="0" hangingPunct="1">
                        <a:spcAft>
                          <a:spcPts val="0"/>
                        </a:spcAft>
                      </a:pPr>
                      <a:endParaRPr lang="lt-LT" sz="1600" i="0" kern="1200" dirty="0">
                        <a:solidFill>
                          <a:schemeClr val="dk1"/>
                        </a:solidFill>
                        <a:effectLst/>
                        <a:latin typeface="Times New Roman"/>
                        <a:ea typeface="Times New Roman"/>
                        <a:cs typeface="+mn-cs"/>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tx1"/>
                          </a:solidFill>
                          <a:effectLst/>
                          <a:latin typeface="Times New Roman" panose="02020603050405020304" pitchFamily="18" charset="0"/>
                          <a:ea typeface="Times New Roman"/>
                          <a:cs typeface="Times New Roman" panose="02020603050405020304" pitchFamily="18" charset="0"/>
                        </a:rPr>
                        <a:t>Socialinės dirbtuvės – 1</a:t>
                      </a:r>
                      <a:endParaRPr lang="lt-LT" sz="1400" kern="1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pPr marL="90170" algn="ctr" defTabSz="914400" rtl="0" eaLnBrk="1" latinLnBrk="0" hangingPunct="1">
                        <a:spcAft>
                          <a:spcPts val="0"/>
                        </a:spcAft>
                      </a:pPr>
                      <a:endParaRPr lang="lt-LT" sz="18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4"/>
                  </a:ext>
                </a:extLst>
              </a:tr>
              <a:tr h="371759">
                <a:tc vMerge="1">
                  <a:txBody>
                    <a:bodyPr/>
                    <a:lstStyle/>
                    <a:p>
                      <a:pPr marL="90170" algn="l" defTabSz="914400" rtl="0" eaLnBrk="1" latinLnBrk="0" hangingPunct="1">
                        <a:spcAft>
                          <a:spcPts val="0"/>
                        </a:spcAft>
                      </a:pPr>
                      <a:endParaRPr lang="lt-LT" sz="1600" i="0" kern="1200" dirty="0">
                        <a:solidFill>
                          <a:schemeClr val="dk1"/>
                        </a:solidFill>
                        <a:effectLst/>
                        <a:latin typeface="Times New Roman"/>
                        <a:ea typeface="Times New Roman"/>
                        <a:cs typeface="+mn-cs"/>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tx1"/>
                          </a:solidFill>
                          <a:effectLst/>
                          <a:latin typeface="Times New Roman" panose="02020603050405020304" pitchFamily="18" charset="0"/>
                          <a:ea typeface="Times New Roman"/>
                          <a:cs typeface="Times New Roman" panose="02020603050405020304" pitchFamily="18" charset="0"/>
                        </a:rPr>
                        <a:t>Dienos užimtumas – 1</a:t>
                      </a:r>
                    </a:p>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tx1"/>
                          </a:solidFill>
                          <a:effectLst/>
                          <a:latin typeface="Times New Roman" panose="02020603050405020304" pitchFamily="18" charset="0"/>
                          <a:ea typeface="Times New Roman"/>
                          <a:cs typeface="Times New Roman" panose="02020603050405020304" pitchFamily="18" charset="0"/>
                        </a:rPr>
                        <a:t>Dienos užimtumas – 1</a:t>
                      </a:r>
                      <a:endParaRPr lang="lt-LT" sz="1400" kern="1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ctr" defTabSz="914400" rtl="0" eaLnBrk="1" latinLnBrk="0" hangingPunct="1">
                        <a:spcAft>
                          <a:spcPts val="0"/>
                        </a:spcAft>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Investicijų nereikia</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13398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graphicFrame>
        <p:nvGraphicFramePr>
          <p:cNvPr id="7" name="Lentelė 7"/>
          <p:cNvGraphicFramePr>
            <a:graphicFrameLocks noGrp="1"/>
          </p:cNvGraphicFramePr>
          <p:nvPr>
            <p:extLst>
              <p:ext uri="{D42A27DB-BD31-4B8C-83A1-F6EECF244321}">
                <p14:modId xmlns:p14="http://schemas.microsoft.com/office/powerpoint/2010/main" val="3222570330"/>
              </p:ext>
            </p:extLst>
          </p:nvPr>
        </p:nvGraphicFramePr>
        <p:xfrm>
          <a:off x="228600" y="361950"/>
          <a:ext cx="8686799" cy="3941921"/>
        </p:xfrm>
        <a:graphic>
          <a:graphicData uri="http://schemas.openxmlformats.org/drawingml/2006/table">
            <a:tbl>
              <a:tblPr firstRow="1" bandRow="1">
                <a:tableStyleId>{5C22544A-7EE6-4342-B048-85BDC9FD1C3A}</a:tableStyleId>
              </a:tblPr>
              <a:tblGrid>
                <a:gridCol w="1676691">
                  <a:extLst>
                    <a:ext uri="{9D8B030D-6E8A-4147-A177-3AD203B41FA5}">
                      <a16:colId xmlns:a16="http://schemas.microsoft.com/office/drawing/2014/main" val="20000"/>
                    </a:ext>
                  </a:extLst>
                </a:gridCol>
                <a:gridCol w="4647909">
                  <a:extLst>
                    <a:ext uri="{9D8B030D-6E8A-4147-A177-3AD203B41FA5}">
                      <a16:colId xmlns:a16="http://schemas.microsoft.com/office/drawing/2014/main" val="20001"/>
                    </a:ext>
                  </a:extLst>
                </a:gridCol>
                <a:gridCol w="2362199">
                  <a:extLst>
                    <a:ext uri="{9D8B030D-6E8A-4147-A177-3AD203B41FA5}">
                      <a16:colId xmlns:a16="http://schemas.microsoft.com/office/drawing/2014/main" val="20002"/>
                    </a:ext>
                  </a:extLst>
                </a:gridCol>
              </a:tblGrid>
              <a:tr h="914416">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Pareiškėjas</a:t>
                      </a:r>
                    </a:p>
                  </a:txBody>
                  <a:tcPr marL="68580" marR="68580" marT="0" marB="0" anchor="ctr"/>
                </a:tc>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Numatomų kurti socialinių paslaugų įstaigų / </a:t>
                      </a:r>
                      <a:endParaRPr lang="lt-LT" sz="1400" b="1" kern="1200" dirty="0" smtClean="0">
                        <a:solidFill>
                          <a:schemeClr val="lt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spcAft>
                          <a:spcPts val="0"/>
                        </a:spcAft>
                      </a:pPr>
                      <a:r>
                        <a:rPr lang="lt-LT" sz="1400" b="1" kern="1200" dirty="0" smtClean="0">
                          <a:solidFill>
                            <a:schemeClr val="lt1"/>
                          </a:solidFill>
                          <a:latin typeface="Times New Roman" panose="02020603050405020304" pitchFamily="18" charset="0"/>
                          <a:ea typeface="+mn-ea"/>
                          <a:cs typeface="Times New Roman" panose="02020603050405020304" pitchFamily="18" charset="0"/>
                        </a:rPr>
                        <a:t>padalinių </a:t>
                      </a:r>
                      <a:r>
                        <a:rPr lang="lt-LT" sz="1400" b="1" kern="1200" dirty="0">
                          <a:solidFill>
                            <a:schemeClr val="lt1"/>
                          </a:solidFill>
                          <a:latin typeface="Times New Roman" panose="02020603050405020304" pitchFamily="18" charset="0"/>
                          <a:ea typeface="+mn-ea"/>
                          <a:cs typeface="Times New Roman" panose="02020603050405020304" pitchFamily="18" charset="0"/>
                        </a:rPr>
                        <a:t>skaičius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smtClean="0">
                          <a:latin typeface="Times New Roman" panose="02020603050405020304" pitchFamily="18" charset="0"/>
                          <a:cs typeface="Times New Roman" panose="02020603050405020304" pitchFamily="18" charset="0"/>
                        </a:rPr>
                        <a:t>Maksimalios</a:t>
                      </a:r>
                      <a:r>
                        <a:rPr lang="lt-LT" sz="1400" baseline="0" dirty="0" smtClean="0">
                          <a:latin typeface="Times New Roman" panose="02020603050405020304" pitchFamily="18" charset="0"/>
                          <a:cs typeface="Times New Roman" panose="02020603050405020304" pitchFamily="18" charset="0"/>
                        </a:rPr>
                        <a:t> lėšos, Eur</a:t>
                      </a:r>
                      <a:r>
                        <a:rPr lang="en-US" sz="1400" baseline="0" dirty="0" smtClean="0">
                          <a:latin typeface="Times New Roman" panose="02020603050405020304" pitchFamily="18" charset="0"/>
                          <a:cs typeface="Times New Roman" panose="02020603050405020304" pitchFamily="18" charset="0"/>
                        </a:rPr>
                        <a:t> (be l</a:t>
                      </a:r>
                      <a:r>
                        <a:rPr lang="lt-LT" sz="1400" baseline="0" dirty="0" smtClean="0">
                          <a:latin typeface="Times New Roman" panose="02020603050405020304" pitchFamily="18" charset="0"/>
                          <a:cs typeface="Times New Roman" panose="02020603050405020304" pitchFamily="18" charset="0"/>
                        </a:rPr>
                        <a:t>ėšų projekto administravimui ir viešinimui)</a:t>
                      </a:r>
                      <a:endParaRPr lang="lt-LT" sz="1400" dirty="0" smtClean="0">
                        <a:latin typeface="Times New Roman" panose="02020603050405020304" pitchFamily="18" charset="0"/>
                        <a:cs typeface="Times New Roman" panose="02020603050405020304" pitchFamily="18" charset="0"/>
                      </a:endParaRPr>
                    </a:p>
                  </a:txBody>
                  <a:tcPr marL="91439" marR="91439" marT="45728" marB="45728"/>
                </a:tc>
                <a:extLst>
                  <a:ext uri="{0D108BD9-81ED-4DB2-BD59-A6C34878D82A}">
                    <a16:rowId xmlns:a16="http://schemas.microsoft.com/office/drawing/2014/main" val="10000"/>
                  </a:ext>
                </a:extLst>
              </a:tr>
              <a:tr h="470132">
                <a:tc rowSpan="3">
                  <a:txBody>
                    <a:bodyPr/>
                    <a:lstStyle/>
                    <a:p>
                      <a:pPr algn="l"/>
                      <a:r>
                        <a:rPr lang="lt-LT" sz="1400" b="1" dirty="0" smtClean="0">
                          <a:latin typeface="Times New Roman" panose="02020603050405020304" pitchFamily="18" charset="0"/>
                          <a:cs typeface="Times New Roman" panose="02020603050405020304" pitchFamily="18" charset="0"/>
                        </a:rPr>
                        <a:t>  Jurbarko </a:t>
                      </a:r>
                      <a:r>
                        <a:rPr lang="lt-LT" sz="1400" b="1" dirty="0" smtClean="0">
                          <a:latin typeface="Times New Roman" panose="02020603050405020304" pitchFamily="18" charset="0"/>
                          <a:cs typeface="Times New Roman" panose="02020603050405020304" pitchFamily="18" charset="0"/>
                        </a:rPr>
                        <a:t>r. sav.</a:t>
                      </a:r>
                      <a:r>
                        <a:rPr lang="lt-LT" sz="1400" b="1" baseline="0" dirty="0" smtClean="0">
                          <a:latin typeface="Times New Roman" panose="02020603050405020304" pitchFamily="18" charset="0"/>
                          <a:cs typeface="Times New Roman" panose="02020603050405020304" pitchFamily="18" charset="0"/>
                        </a:rPr>
                        <a:t> </a:t>
                      </a:r>
                      <a:r>
                        <a:rPr lang="lt-LT" sz="1400" b="1" baseline="0" dirty="0" smtClean="0">
                          <a:latin typeface="Times New Roman" panose="02020603050405020304" pitchFamily="18" charset="0"/>
                          <a:cs typeface="Times New Roman" panose="02020603050405020304" pitchFamily="18" charset="0"/>
                        </a:rPr>
                        <a:t> </a:t>
                      </a:r>
                    </a:p>
                    <a:p>
                      <a:pPr algn="l"/>
                      <a:r>
                        <a:rPr lang="lt-LT" sz="1400" b="1" baseline="0" dirty="0" smtClean="0">
                          <a:latin typeface="Times New Roman" panose="02020603050405020304" pitchFamily="18" charset="0"/>
                          <a:cs typeface="Times New Roman" panose="02020603050405020304" pitchFamily="18" charset="0"/>
                        </a:rPr>
                        <a:t>  administracija </a:t>
                      </a:r>
                      <a:endParaRPr lang="lt-LT" sz="1400" b="1"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90170" algn="l" defTabSz="914400" rtl="0" eaLnBrk="1" latinLnBrk="0" hangingPunct="1">
                        <a:spcAft>
                          <a:spcPts val="0"/>
                        </a:spcAft>
                      </a:pPr>
                      <a:r>
                        <a:rPr lang="lt-LT" sz="1400" kern="1200" dirty="0">
                          <a:solidFill>
                            <a:schemeClr val="dk1"/>
                          </a:solidFill>
                          <a:effectLst/>
                          <a:latin typeface="Times New Roman"/>
                          <a:ea typeface="Times New Roman"/>
                          <a:cs typeface="+mn-cs"/>
                        </a:rPr>
                        <a:t>Grupinio gyvenimo namai – </a:t>
                      </a:r>
                      <a:r>
                        <a:rPr lang="lt-LT" sz="1400" kern="1200" dirty="0" smtClean="0">
                          <a:solidFill>
                            <a:schemeClr val="dk1"/>
                          </a:solidFill>
                          <a:effectLst/>
                          <a:latin typeface="Times New Roman"/>
                          <a:ea typeface="Times New Roman"/>
                          <a:cs typeface="+mn-cs"/>
                        </a:rPr>
                        <a:t>3</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1"/>
                          </a:solidFill>
                          <a:effectLst/>
                          <a:uLnTx/>
                          <a:uFillTx/>
                          <a:latin typeface="Times New Roman"/>
                          <a:ea typeface="Times New Roman"/>
                          <a:cs typeface="+mn-cs"/>
                        </a:rPr>
                        <a:t>(statyba savivaldybės skirtuose sklypuose, įrengimas)</a:t>
                      </a:r>
                      <a:endParaRPr lang="lt-LT" sz="1400" kern="1200" dirty="0">
                        <a:solidFill>
                          <a:schemeClr val="accent1"/>
                        </a:solidFill>
                        <a:effectLst/>
                        <a:latin typeface="Times New Roman"/>
                        <a:ea typeface="Times New Roman"/>
                        <a:cs typeface="+mn-cs"/>
                      </a:endParaRPr>
                    </a:p>
                  </a:txBody>
                  <a:tcPr marL="68580" marR="68580" marT="0" marB="0" anchor="ctr"/>
                </a:tc>
                <a:tc rowSpan="2">
                  <a:txBody>
                    <a:bodyPr/>
                    <a:lstStyle/>
                    <a:p>
                      <a:pPr marL="90170" algn="ctr" defTabSz="914400" rtl="0" eaLnBrk="1" latinLnBrk="0" hangingPunct="1">
                        <a:spcAft>
                          <a:spcPts val="0"/>
                        </a:spcAft>
                      </a:pPr>
                      <a:r>
                        <a:rPr lang="lt-LT" sz="1400" kern="1200" dirty="0" smtClean="0">
                          <a:solidFill>
                            <a:schemeClr val="dk1"/>
                          </a:solidFill>
                          <a:effectLst/>
                          <a:latin typeface="Times New Roman"/>
                          <a:ea typeface="Times New Roman"/>
                          <a:cs typeface="+mn-cs"/>
                        </a:rPr>
                        <a:t>1 108 </a:t>
                      </a:r>
                      <a:r>
                        <a:rPr lang="lt-LT" sz="1400" kern="1200" dirty="0" smtClean="0">
                          <a:solidFill>
                            <a:schemeClr val="dk1"/>
                          </a:solidFill>
                          <a:effectLst/>
                          <a:latin typeface="Times New Roman"/>
                          <a:ea typeface="Times New Roman"/>
                          <a:cs typeface="+mn-cs"/>
                        </a:rPr>
                        <a:t>115</a:t>
                      </a:r>
                      <a:endParaRPr lang="lt-LT" sz="14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1"/>
                  </a:ext>
                </a:extLst>
              </a:tr>
              <a:tr h="250738">
                <a:tc vMerge="1">
                  <a:txBody>
                    <a:bodyPr/>
                    <a:lstStyle/>
                    <a:p>
                      <a:endParaRPr lang="lt-LT" sz="1600" b="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a:ea typeface="Times New Roman"/>
                          <a:cs typeface="+mn-cs"/>
                        </a:rPr>
                        <a:t>Socialinės dirbtuvės - 1</a:t>
                      </a:r>
                      <a:endParaRPr lang="lt-LT" sz="1400" kern="1200" dirty="0">
                        <a:solidFill>
                          <a:schemeClr val="dk1"/>
                        </a:solidFill>
                        <a:effectLst/>
                        <a:latin typeface="Times New Roman"/>
                        <a:ea typeface="Times New Roman"/>
                        <a:cs typeface="+mn-cs"/>
                      </a:endParaRPr>
                    </a:p>
                  </a:txBody>
                  <a:tcPr marL="68580" marR="68580" marT="0" marB="0" anchor="ctr"/>
                </a:tc>
                <a:tc vMerge="1">
                  <a:txBody>
                    <a:bodyPr/>
                    <a:lstStyle/>
                    <a:p>
                      <a:pPr marL="90170" algn="ctr" defTabSz="914400" rtl="0" eaLnBrk="1" latinLnBrk="0" hangingPunct="1">
                        <a:spcAft>
                          <a:spcPts val="0"/>
                        </a:spcAft>
                      </a:pPr>
                      <a:endParaRPr lang="lt-LT" sz="18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2"/>
                  </a:ext>
                </a:extLst>
              </a:tr>
              <a:tr h="289518">
                <a:tc vMerge="1">
                  <a:txBody>
                    <a:bodyPr/>
                    <a:lstStyle/>
                    <a:p>
                      <a:endParaRPr lang="lt-LT" sz="1600" b="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a:ea typeface="Times New Roman"/>
                          <a:cs typeface="+mn-cs"/>
                        </a:rPr>
                        <a:t>Dienos užimtumas – 1 </a:t>
                      </a:r>
                      <a:endParaRPr lang="lt-LT" sz="1400" kern="1200" dirty="0">
                        <a:solidFill>
                          <a:schemeClr val="dk1"/>
                        </a:solidFill>
                        <a:effectLst/>
                        <a:latin typeface="Times New Roman"/>
                        <a:ea typeface="Times New Roman"/>
                        <a:cs typeface="+mn-cs"/>
                      </a:endParaRPr>
                    </a:p>
                  </a:txBody>
                  <a:tcPr marL="68580" marR="68580" marT="0" marB="0" anchor="ctr"/>
                </a:tc>
                <a:tc>
                  <a:txBody>
                    <a:bodyPr/>
                    <a:lstStyle/>
                    <a:p>
                      <a:pPr marL="90170" algn="ctr" defTabSz="914400" rtl="0" eaLnBrk="1" latinLnBrk="0" hangingPunct="1">
                        <a:spcAft>
                          <a:spcPts val="0"/>
                        </a:spcAft>
                      </a:pPr>
                      <a:r>
                        <a:rPr lang="lt-LT" sz="1400" kern="1200" dirty="0" smtClean="0">
                          <a:solidFill>
                            <a:schemeClr val="dk1"/>
                          </a:solidFill>
                          <a:effectLst/>
                          <a:latin typeface="Times New Roman"/>
                          <a:ea typeface="Times New Roman"/>
                          <a:cs typeface="+mn-cs"/>
                        </a:rPr>
                        <a:t>Investicijų nereikia</a:t>
                      </a:r>
                      <a:endParaRPr lang="lt-LT" sz="14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3"/>
                  </a:ext>
                </a:extLst>
              </a:tr>
              <a:tr h="452509">
                <a:tc rowSpan="2">
                  <a:txBody>
                    <a:bodyPr/>
                    <a:lstStyle/>
                    <a:p>
                      <a:pPr marL="90170" algn="l" defTabSz="914400" rtl="0" eaLnBrk="1" latinLnBrk="0" hangingPunct="1">
                        <a:spcAft>
                          <a:spcPts val="0"/>
                        </a:spcAft>
                        <a:tabLst>
                          <a:tab pos="0" algn="ctr"/>
                        </a:tabLst>
                      </a:pPr>
                      <a:r>
                        <a:rPr lang="lt-LT" sz="1400" b="1" i="0" kern="1200" dirty="0" smtClean="0">
                          <a:solidFill>
                            <a:schemeClr val="dk1"/>
                          </a:solidFill>
                          <a:effectLst/>
                          <a:latin typeface="Times New Roman"/>
                          <a:ea typeface="Times New Roman"/>
                          <a:cs typeface="+mn-cs"/>
                        </a:rPr>
                        <a:t>Pagėgių sav.  administracija</a:t>
                      </a:r>
                    </a:p>
                    <a:p>
                      <a:pPr marL="90170" algn="l" defTabSz="914400" rtl="0" eaLnBrk="1" latinLnBrk="0" hangingPunct="1">
                        <a:spcAft>
                          <a:spcPts val="0"/>
                        </a:spcAft>
                      </a:pPr>
                      <a:endParaRPr lang="lt-LT" sz="1400" i="0" kern="1200" dirty="0">
                        <a:solidFill>
                          <a:schemeClr val="dk1"/>
                        </a:solidFill>
                        <a:effectLst/>
                        <a:latin typeface="Times New Roman"/>
                        <a:ea typeface="Times New Roman"/>
                        <a:cs typeface="+mn-cs"/>
                      </a:endParaRPr>
                    </a:p>
                  </a:txBody>
                  <a:tcPr marL="68580" marR="68580" marT="0" marB="0" anchor="ctr"/>
                </a:tc>
                <a:tc>
                  <a:txBody>
                    <a:bodyPr/>
                    <a:lstStyle/>
                    <a:p>
                      <a:pPr marL="90170" marR="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a:ea typeface="Times New Roman"/>
                          <a:cs typeface="+mn-cs"/>
                        </a:rPr>
                        <a:t>Grupinio gyvenimo namai – 1 </a:t>
                      </a:r>
                    </a:p>
                    <a:p>
                      <a:pPr marL="90170" algn="l" defTabSz="914400" rtl="0" eaLnBrk="1" latinLnBrk="0" hangingPunct="1">
                        <a:spcAft>
                          <a:spcPts val="0"/>
                        </a:spcAft>
                      </a:pPr>
                      <a:r>
                        <a:rPr lang="lt-LT" sz="1400" kern="1200" dirty="0" smtClean="0">
                          <a:solidFill>
                            <a:schemeClr val="accent2">
                              <a:lumMod val="75000"/>
                            </a:schemeClr>
                          </a:solidFill>
                          <a:effectLst/>
                          <a:latin typeface="Times New Roman"/>
                          <a:ea typeface="Times New Roman"/>
                          <a:cs typeface="+mn-cs"/>
                        </a:rPr>
                        <a:t>(statyba savivaldybės skirtuose sklypuose, įrengimas)</a:t>
                      </a:r>
                      <a:endParaRPr lang="lt-LT" sz="1400" kern="1200" dirty="0">
                        <a:solidFill>
                          <a:schemeClr val="accent2">
                            <a:lumMod val="75000"/>
                          </a:schemeClr>
                        </a:solidFill>
                        <a:effectLst/>
                        <a:latin typeface="Times New Roman"/>
                        <a:ea typeface="Times New Roman"/>
                        <a:cs typeface="+mn-cs"/>
                      </a:endParaRPr>
                    </a:p>
                  </a:txBody>
                  <a:tcPr marL="68580" marR="68580" marT="0" marB="0" anchor="ctr"/>
                </a:tc>
                <a:tc rowSpan="2">
                  <a:txBody>
                    <a:bodyPr/>
                    <a:lstStyle/>
                    <a:p>
                      <a:pPr marL="90170" algn="ctr" defTabSz="914400" rtl="0" eaLnBrk="1" latinLnBrk="0" hangingPunct="1">
                        <a:spcAft>
                          <a:spcPts val="0"/>
                        </a:spcAft>
                      </a:pPr>
                      <a:r>
                        <a:rPr lang="lt-LT" sz="1400" kern="1200" dirty="0" smtClean="0">
                          <a:solidFill>
                            <a:schemeClr val="dk1"/>
                          </a:solidFill>
                          <a:effectLst/>
                          <a:latin typeface="Times New Roman"/>
                          <a:ea typeface="Times New Roman"/>
                          <a:cs typeface="+mn-cs"/>
                        </a:rPr>
                        <a:t>391 </a:t>
                      </a:r>
                      <a:r>
                        <a:rPr lang="lt-LT" sz="1400" kern="1200" dirty="0" smtClean="0">
                          <a:solidFill>
                            <a:schemeClr val="dk1"/>
                          </a:solidFill>
                          <a:effectLst/>
                          <a:latin typeface="Times New Roman"/>
                          <a:ea typeface="Times New Roman"/>
                          <a:cs typeface="+mn-cs"/>
                        </a:rPr>
                        <a:t>402</a:t>
                      </a:r>
                      <a:endParaRPr lang="lt-LT" sz="14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4"/>
                  </a:ext>
                </a:extLst>
              </a:tr>
              <a:tr h="271506">
                <a:tc vMerge="1">
                  <a:txBody>
                    <a:bodyPr/>
                    <a:lstStyle/>
                    <a:p>
                      <a:endParaRPr lang="lt-LT"/>
                    </a:p>
                  </a:txBody>
                  <a:tcP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a:ea typeface="Times New Roman"/>
                          <a:cs typeface="+mn-cs"/>
                        </a:rPr>
                        <a:t>Dienos užimtumas/socialinės dirbtuvės - 1</a:t>
                      </a:r>
                      <a:endParaRPr lang="lt-LT" sz="1400" kern="1200" dirty="0">
                        <a:solidFill>
                          <a:schemeClr val="dk1"/>
                        </a:solidFill>
                        <a:effectLst/>
                        <a:latin typeface="Times New Roman"/>
                        <a:ea typeface="Times New Roman"/>
                        <a:cs typeface="+mn-cs"/>
                      </a:endParaRPr>
                    </a:p>
                  </a:txBody>
                  <a:tcPr marL="68580" marR="68580" marT="0" marB="0" anchor="ctr"/>
                </a:tc>
                <a:tc vMerge="1">
                  <a:txBody>
                    <a:bodyPr/>
                    <a:lstStyle/>
                    <a:p>
                      <a:endParaRPr lang="lt-LT"/>
                    </a:p>
                  </a:txBody>
                  <a:tcPr/>
                </a:tc>
                <a:extLst>
                  <a:ext uri="{0D108BD9-81ED-4DB2-BD59-A6C34878D82A}">
                    <a16:rowId xmlns:a16="http://schemas.microsoft.com/office/drawing/2014/main" val="10005"/>
                  </a:ext>
                </a:extLst>
              </a:tr>
              <a:tr h="689528">
                <a:tc rowSpan="3">
                  <a:txBody>
                    <a:bodyPr/>
                    <a:lstStyle/>
                    <a:p>
                      <a:pPr marL="90170" algn="l" defTabSz="914400" rtl="0" eaLnBrk="1" latinLnBrk="0" hangingPunct="1">
                        <a:spcAft>
                          <a:spcPts val="0"/>
                        </a:spcAft>
                      </a:pPr>
                      <a:r>
                        <a:rPr lang="lt-LT" sz="1400" b="1" i="0" kern="1200" dirty="0" smtClean="0">
                          <a:solidFill>
                            <a:schemeClr val="dk1"/>
                          </a:solidFill>
                          <a:effectLst/>
                          <a:latin typeface="Times New Roman"/>
                          <a:ea typeface="Times New Roman"/>
                          <a:cs typeface="+mn-cs"/>
                        </a:rPr>
                        <a:t>Šilalės r. sav. administracija</a:t>
                      </a:r>
                      <a:endParaRPr lang="lt-LT" sz="1400" b="1" i="0" kern="1200" dirty="0">
                        <a:solidFill>
                          <a:schemeClr val="dk1"/>
                        </a:solidFill>
                        <a:effectLst/>
                        <a:latin typeface="Times New Roman"/>
                        <a:ea typeface="Times New Roman"/>
                        <a:cs typeface="+mn-cs"/>
                      </a:endParaRPr>
                    </a:p>
                  </a:txBody>
                  <a:tcPr marL="68580" marR="68580" marT="0" marB="0" anchor="ctr"/>
                </a:tc>
                <a:tc>
                  <a:txBody>
                    <a:bodyPr/>
                    <a:lstStyle/>
                    <a:p>
                      <a:pPr marL="90170" algn="l" defTabSz="914400" rtl="0" eaLnBrk="1" latinLnBrk="0" hangingPunct="1">
                        <a:spcAft>
                          <a:spcPts val="0"/>
                        </a:spcAft>
                      </a:pPr>
                      <a:r>
                        <a:rPr lang="lt-LT" sz="1400" kern="1200" dirty="0" smtClean="0">
                          <a:solidFill>
                            <a:schemeClr val="dk1"/>
                          </a:solidFill>
                          <a:effectLst/>
                          <a:latin typeface="Times New Roman"/>
                          <a:ea typeface="Times New Roman"/>
                          <a:cs typeface="+mn-cs"/>
                        </a:rPr>
                        <a:t>Grupinio gyvenimo namai – 2</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1"/>
                          </a:solidFill>
                          <a:effectLst/>
                          <a:uLnTx/>
                          <a:uFillTx/>
                          <a:latin typeface="Times New Roman"/>
                          <a:ea typeface="Times New Roman"/>
                          <a:cs typeface="+mn-cs"/>
                        </a:rPr>
                        <a:t>(vienos pastato rekonstrukcija ir vieno pastato statyba savivaldybės skirtame sklype Kvėdarnoje, įrengimas)</a:t>
                      </a:r>
                      <a:endParaRPr lang="lt-LT" sz="1400" kern="1200" dirty="0">
                        <a:solidFill>
                          <a:schemeClr val="accent1"/>
                        </a:solidFill>
                        <a:effectLst/>
                        <a:latin typeface="Times New Roman"/>
                        <a:ea typeface="Times New Roman"/>
                        <a:cs typeface="+mn-cs"/>
                      </a:endParaRPr>
                    </a:p>
                  </a:txBody>
                  <a:tcPr marL="68580" marR="68580" marT="0" marB="0"/>
                </a:tc>
                <a:tc rowSpan="2">
                  <a:txBody>
                    <a:bodyPr/>
                    <a:lstStyle/>
                    <a:p>
                      <a:pPr marL="90170" algn="ctr" defTabSz="914400" rtl="0" eaLnBrk="1" latinLnBrk="0" hangingPunct="1">
                        <a:spcAft>
                          <a:spcPts val="0"/>
                        </a:spcAft>
                      </a:pPr>
                      <a:r>
                        <a:rPr lang="lt-LT" sz="1400" kern="1200" dirty="0" smtClean="0">
                          <a:solidFill>
                            <a:schemeClr val="dk1"/>
                          </a:solidFill>
                          <a:effectLst/>
                          <a:latin typeface="Times New Roman"/>
                          <a:ea typeface="Times New Roman"/>
                          <a:cs typeface="+mn-cs"/>
                        </a:rPr>
                        <a:t>581 </a:t>
                      </a:r>
                      <a:r>
                        <a:rPr lang="lt-LT" sz="1400" kern="1200" dirty="0" smtClean="0">
                          <a:solidFill>
                            <a:schemeClr val="dk1"/>
                          </a:solidFill>
                          <a:effectLst/>
                          <a:latin typeface="Times New Roman"/>
                          <a:ea typeface="Times New Roman"/>
                          <a:cs typeface="+mn-cs"/>
                        </a:rPr>
                        <a:t>042</a:t>
                      </a:r>
                      <a:endParaRPr lang="lt-LT" sz="14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6"/>
                  </a:ext>
                </a:extLst>
              </a:tr>
              <a:tr h="250738">
                <a:tc vMerge="1">
                  <a:txBody>
                    <a:bodyPr/>
                    <a:lstStyle/>
                    <a:p>
                      <a:endParaRPr lang="lt-LT"/>
                    </a:p>
                  </a:txBody>
                  <a:tcP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a:ea typeface="Times New Roman"/>
                          <a:cs typeface="+mn-cs"/>
                        </a:rPr>
                        <a:t>Socialinės dirbtuvės - 1</a:t>
                      </a:r>
                      <a:endParaRPr lang="lt-LT" sz="1400" kern="1200" dirty="0">
                        <a:solidFill>
                          <a:schemeClr val="dk1"/>
                        </a:solidFill>
                        <a:effectLst/>
                        <a:latin typeface="Times New Roman"/>
                        <a:ea typeface="Times New Roman"/>
                        <a:cs typeface="+mn-cs"/>
                      </a:endParaRPr>
                    </a:p>
                  </a:txBody>
                  <a:tcPr marL="68580" marR="68580" marT="0" marB="0" anchor="ctr"/>
                </a:tc>
                <a:tc vMerge="1">
                  <a:txBody>
                    <a:bodyPr/>
                    <a:lstStyle/>
                    <a:p>
                      <a:endParaRPr lang="lt-LT"/>
                    </a:p>
                  </a:txBody>
                  <a:tcPr/>
                </a:tc>
                <a:extLst>
                  <a:ext uri="{0D108BD9-81ED-4DB2-BD59-A6C34878D82A}">
                    <a16:rowId xmlns:a16="http://schemas.microsoft.com/office/drawing/2014/main" val="10007"/>
                  </a:ext>
                </a:extLst>
              </a:tr>
              <a:tr h="322356">
                <a:tc vMerge="1">
                  <a:txBody>
                    <a:bodyPr/>
                    <a:lstStyle/>
                    <a:p>
                      <a:pPr marL="90170" algn="l" defTabSz="914400" rtl="0" eaLnBrk="1" latinLnBrk="0" hangingPunct="1">
                        <a:spcAft>
                          <a:spcPts val="0"/>
                        </a:spcAft>
                      </a:pPr>
                      <a:endParaRPr lang="lt-LT" sz="1600" i="0" kern="1200" dirty="0">
                        <a:solidFill>
                          <a:schemeClr val="dk1"/>
                        </a:solidFill>
                        <a:effectLst/>
                        <a:latin typeface="Times New Roman"/>
                        <a:ea typeface="Times New Roman"/>
                        <a:cs typeface="+mn-cs"/>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a:ea typeface="Times New Roman"/>
                          <a:cs typeface="+mn-cs"/>
                        </a:rPr>
                        <a:t>Dienos užimtumas – 1 </a:t>
                      </a:r>
                      <a:endParaRPr lang="lt-LT" sz="1400" kern="1200" dirty="0">
                        <a:solidFill>
                          <a:schemeClr val="dk1"/>
                        </a:solidFill>
                        <a:effectLst/>
                        <a:latin typeface="Times New Roman"/>
                        <a:ea typeface="Times New Roman"/>
                        <a:cs typeface="+mn-cs"/>
                      </a:endParaRPr>
                    </a:p>
                  </a:txBody>
                  <a:tcPr marL="68580" marR="68580" marT="0" marB="0" anchor="ctr"/>
                </a:tc>
                <a:tc>
                  <a:txBody>
                    <a:bodyPr/>
                    <a:lstStyle/>
                    <a:p>
                      <a:pPr marL="90170" marR="0" indent="0" algn="ctr"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a:ea typeface="Times New Roman"/>
                          <a:cs typeface="+mn-cs"/>
                        </a:rPr>
                        <a:t>Investicijų nereikia</a:t>
                      </a:r>
                      <a:endParaRPr lang="lt-LT" sz="14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10420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3048000" y="95097"/>
            <a:ext cx="2656388"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1800" b="1" u="sng" dirty="0" smtClean="0">
                <a:solidFill>
                  <a:schemeClr val="tx1"/>
                </a:solidFill>
                <a:latin typeface="Times New Roman" panose="02020603050405020304" pitchFamily="18" charset="0"/>
                <a:cs typeface="Times New Roman" panose="02020603050405020304" pitchFamily="18" charset="0"/>
              </a:rPr>
              <a:t>Marijampolės </a:t>
            </a:r>
            <a:r>
              <a:rPr lang="lt-LT" sz="1800" b="1" u="sng" dirty="0" err="1" smtClean="0">
                <a:solidFill>
                  <a:schemeClr val="tx1"/>
                </a:solidFill>
                <a:latin typeface="Times New Roman" panose="02020603050405020304" pitchFamily="18" charset="0"/>
                <a:cs typeface="Times New Roman" panose="02020603050405020304" pitchFamily="18" charset="0"/>
              </a:rPr>
              <a:t>regiona</a:t>
            </a:r>
            <a:r>
              <a:rPr lang="en-US" sz="1800" b="1" u="sng" dirty="0" smtClean="0">
                <a:solidFill>
                  <a:schemeClr val="tx1"/>
                </a:solidFill>
                <a:latin typeface="Times New Roman" panose="02020603050405020304" pitchFamily="18" charset="0"/>
                <a:cs typeface="Times New Roman" panose="02020603050405020304" pitchFamily="18" charset="0"/>
              </a:rPr>
              <a:t>s</a:t>
            </a:r>
            <a:endParaRPr lang="lt-LT" sz="1800" b="1" u="sng" dirty="0">
              <a:solidFill>
                <a:schemeClr val="tx1"/>
              </a:solidFill>
              <a:latin typeface="Times New Roman" panose="02020603050405020304" pitchFamily="18" charset="0"/>
              <a:cs typeface="Times New Roman" panose="02020603050405020304" pitchFamily="18" charset="0"/>
            </a:endParaRPr>
          </a:p>
        </p:txBody>
      </p:sp>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graphicFrame>
        <p:nvGraphicFramePr>
          <p:cNvPr id="5" name="Lentelė 7"/>
          <p:cNvGraphicFramePr>
            <a:graphicFrameLocks noGrp="1"/>
          </p:cNvGraphicFramePr>
          <p:nvPr>
            <p:extLst>
              <p:ext uri="{D42A27DB-BD31-4B8C-83A1-F6EECF244321}">
                <p14:modId xmlns:p14="http://schemas.microsoft.com/office/powerpoint/2010/main" val="4050048529"/>
              </p:ext>
            </p:extLst>
          </p:nvPr>
        </p:nvGraphicFramePr>
        <p:xfrm>
          <a:off x="152400" y="438150"/>
          <a:ext cx="8839200" cy="457734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762000">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Pareiškėjas</a:t>
                      </a:r>
                    </a:p>
                  </a:txBody>
                  <a:tcPr marL="68580" marR="68580" marT="0" marB="0" anchor="ctr"/>
                </a:tc>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Numatomų kurti socialinių paslaugų įstaigų </a:t>
                      </a:r>
                      <a:r>
                        <a:rPr lang="lt-LT" sz="1400" b="1" kern="1200" dirty="0" smtClean="0">
                          <a:solidFill>
                            <a:schemeClr val="lt1"/>
                          </a:solidFill>
                          <a:latin typeface="Times New Roman" panose="02020603050405020304" pitchFamily="18" charset="0"/>
                          <a:ea typeface="+mn-ea"/>
                          <a:cs typeface="Times New Roman" panose="02020603050405020304" pitchFamily="18" charset="0"/>
                        </a:rPr>
                        <a:t>/ </a:t>
                      </a:r>
                    </a:p>
                    <a:p>
                      <a:pPr marL="0" algn="ctr" defTabSz="914400" rtl="0" eaLnBrk="1" latinLnBrk="0" hangingPunct="1">
                        <a:spcAft>
                          <a:spcPts val="0"/>
                        </a:spcAft>
                      </a:pPr>
                      <a:r>
                        <a:rPr lang="lt-LT" sz="1400" b="1" kern="1200" dirty="0" smtClean="0">
                          <a:solidFill>
                            <a:schemeClr val="lt1"/>
                          </a:solidFill>
                          <a:latin typeface="Times New Roman" panose="02020603050405020304" pitchFamily="18" charset="0"/>
                          <a:ea typeface="+mn-ea"/>
                          <a:cs typeface="Times New Roman" panose="02020603050405020304" pitchFamily="18" charset="0"/>
                        </a:rPr>
                        <a:t>padalinių </a:t>
                      </a:r>
                      <a:r>
                        <a:rPr lang="lt-LT" sz="1400" b="1" kern="1200" dirty="0">
                          <a:solidFill>
                            <a:schemeClr val="lt1"/>
                          </a:solidFill>
                          <a:latin typeface="Times New Roman" panose="02020603050405020304" pitchFamily="18" charset="0"/>
                          <a:ea typeface="+mn-ea"/>
                          <a:cs typeface="Times New Roman" panose="02020603050405020304" pitchFamily="18" charset="0"/>
                        </a:rPr>
                        <a:t>skaičius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smtClean="0">
                          <a:latin typeface="Times New Roman" panose="02020603050405020304" pitchFamily="18" charset="0"/>
                          <a:cs typeface="Times New Roman" panose="02020603050405020304" pitchFamily="18" charset="0"/>
                        </a:rPr>
                        <a:t>Maksimalios</a:t>
                      </a:r>
                      <a:r>
                        <a:rPr lang="lt-LT" sz="1400" baseline="0" dirty="0" smtClean="0">
                          <a:latin typeface="Times New Roman" panose="02020603050405020304" pitchFamily="18" charset="0"/>
                          <a:cs typeface="Times New Roman" panose="02020603050405020304" pitchFamily="18" charset="0"/>
                        </a:rPr>
                        <a:t> lėšos, Eur</a:t>
                      </a:r>
                      <a:r>
                        <a:rPr lang="en-US" sz="1400" baseline="0" dirty="0" smtClean="0">
                          <a:latin typeface="Times New Roman" panose="02020603050405020304" pitchFamily="18" charset="0"/>
                          <a:cs typeface="Times New Roman" panose="02020603050405020304" pitchFamily="18" charset="0"/>
                        </a:rPr>
                        <a:t> (be l</a:t>
                      </a:r>
                      <a:r>
                        <a:rPr lang="lt-LT" sz="1400" baseline="0" dirty="0" smtClean="0">
                          <a:latin typeface="Times New Roman" panose="02020603050405020304" pitchFamily="18" charset="0"/>
                          <a:cs typeface="Times New Roman" panose="02020603050405020304" pitchFamily="18" charset="0"/>
                        </a:rPr>
                        <a:t>ėšų projekto administravimui ir viešinimui)</a:t>
                      </a:r>
                      <a:endParaRPr lang="lt-LT" sz="1400" dirty="0" smtClean="0">
                        <a:latin typeface="Times New Roman" panose="02020603050405020304" pitchFamily="18" charset="0"/>
                        <a:cs typeface="Times New Roman" panose="02020603050405020304" pitchFamily="18" charset="0"/>
                      </a:endParaRPr>
                    </a:p>
                  </a:txBody>
                  <a:tcPr marL="91439" marR="91439" marT="45728" marB="45728"/>
                </a:tc>
                <a:extLst>
                  <a:ext uri="{0D108BD9-81ED-4DB2-BD59-A6C34878D82A}">
                    <a16:rowId xmlns:a16="http://schemas.microsoft.com/office/drawing/2014/main" val="10000"/>
                  </a:ext>
                </a:extLst>
              </a:tr>
              <a:tr h="198104">
                <a:tc rowSpan="3">
                  <a:txBody>
                    <a:bodyPr/>
                    <a:lstStyle/>
                    <a:p>
                      <a:pPr marL="90170" algn="l">
                        <a:spcAft>
                          <a:spcPts val="0"/>
                        </a:spcAft>
                      </a:pPr>
                      <a:r>
                        <a:rPr lang="lt-LT" sz="1400" b="1" i="0" dirty="0">
                          <a:effectLst/>
                          <a:latin typeface="Times New Roman" panose="02020603050405020304" pitchFamily="18" charset="0"/>
                          <a:ea typeface="Times New Roman"/>
                          <a:cs typeface="Times New Roman" panose="02020603050405020304" pitchFamily="18" charset="0"/>
                        </a:rPr>
                        <a:t>Marijampolės </a:t>
                      </a:r>
                      <a:r>
                        <a:rPr lang="lt-LT" sz="1400" b="1" i="0" dirty="0" smtClean="0">
                          <a:effectLst/>
                          <a:latin typeface="Times New Roman" panose="02020603050405020304" pitchFamily="18" charset="0"/>
                          <a:ea typeface="Times New Roman"/>
                          <a:cs typeface="Times New Roman" panose="02020603050405020304" pitchFamily="18" charset="0"/>
                        </a:rPr>
                        <a:t>sav.</a:t>
                      </a:r>
                      <a:r>
                        <a:rPr lang="lt-LT" sz="1400" b="1" i="0" baseline="0" dirty="0" smtClean="0">
                          <a:effectLst/>
                          <a:latin typeface="Times New Roman" panose="02020603050405020304" pitchFamily="18" charset="0"/>
                          <a:ea typeface="Times New Roman"/>
                          <a:cs typeface="Times New Roman" panose="02020603050405020304" pitchFamily="18" charset="0"/>
                        </a:rPr>
                        <a:t> </a:t>
                      </a:r>
                      <a:r>
                        <a:rPr lang="lt-LT" sz="1400" b="1" i="0" dirty="0" smtClean="0">
                          <a:effectLst/>
                          <a:latin typeface="Times New Roman" panose="02020603050405020304" pitchFamily="18" charset="0"/>
                          <a:ea typeface="Times New Roman"/>
                          <a:cs typeface="Times New Roman" panose="02020603050405020304" pitchFamily="18" charset="0"/>
                        </a:rPr>
                        <a:t>administracija</a:t>
                      </a:r>
                      <a:endParaRPr lang="lt-LT" sz="1400" b="1" i="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l" defTabSz="914400" rtl="0" eaLnBrk="1" latinLnBrk="0" hangingPunct="1">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Socialinės dirbtuvės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Marijampolėje – </a:t>
                      </a: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1</a:t>
                      </a:r>
                    </a:p>
                  </a:txBody>
                  <a:tcPr marL="68580" marR="68580" marT="0" marB="0" anchor="ctr"/>
                </a:tc>
                <a:tc rowSpan="3">
                  <a:txBody>
                    <a:bodyPr/>
                    <a:lstStyle/>
                    <a:p>
                      <a:pPr marL="90170" algn="ctr">
                        <a:spcAft>
                          <a:spcPts val="0"/>
                        </a:spcAft>
                      </a:pPr>
                      <a:r>
                        <a:rPr lang="en-US" sz="1400" dirty="0">
                          <a:effectLst/>
                          <a:latin typeface="Times New Roman" panose="02020603050405020304" pitchFamily="18" charset="0"/>
                          <a:ea typeface="Times New Roman"/>
                          <a:cs typeface="Times New Roman" panose="02020603050405020304" pitchFamily="18" charset="0"/>
                        </a:rPr>
                        <a:t>2 404 622</a:t>
                      </a:r>
                      <a:endParaRPr lang="lt-LT"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60040">
                <a:tc vMerge="1">
                  <a:txBody>
                    <a:bodyPr/>
                    <a:lstStyle/>
                    <a:p>
                      <a:endParaRPr lang="lt-LT"/>
                    </a:p>
                  </a:txBody>
                  <a:tcPr/>
                </a:tc>
                <a:tc>
                  <a:txBody>
                    <a:bodyPr/>
                    <a:lstStyle/>
                    <a:p>
                      <a:pPr marL="90170">
                        <a:spcAft>
                          <a:spcPts val="0"/>
                        </a:spcAft>
                      </a:pPr>
                      <a:r>
                        <a:rPr lang="lt-LT" sz="1400" dirty="0">
                          <a:effectLst/>
                          <a:latin typeface="Times New Roman" panose="02020603050405020304" pitchFamily="18" charset="0"/>
                          <a:ea typeface="Times New Roman"/>
                          <a:cs typeface="Times New Roman" panose="02020603050405020304" pitchFamily="18" charset="0"/>
                        </a:rPr>
                        <a:t>Grupinio / savarankiško gyvenimo namai – 6 </a:t>
                      </a:r>
                      <a:endParaRPr lang="lt-LT" sz="1400" dirty="0" smtClean="0">
                        <a:effectLst/>
                        <a:latin typeface="Times New Roman" panose="02020603050405020304" pitchFamily="18" charset="0"/>
                        <a:ea typeface="Times New Roman"/>
                        <a:cs typeface="Times New Roman" panose="02020603050405020304" pitchFamily="18" charset="0"/>
                      </a:endParaRPr>
                    </a:p>
                    <a:p>
                      <a:pPr marL="90170">
                        <a:spcAft>
                          <a:spcPts val="0"/>
                        </a:spcAft>
                      </a:pPr>
                      <a:r>
                        <a:rPr lang="lt-LT" sz="1400" dirty="0" smtClean="0">
                          <a:solidFill>
                            <a:schemeClr val="accent2">
                              <a:lumMod val="75000"/>
                            </a:schemeClr>
                          </a:solidFill>
                          <a:effectLst/>
                          <a:latin typeface="Times New Roman" panose="02020603050405020304" pitchFamily="18" charset="0"/>
                          <a:ea typeface="Times New Roman"/>
                          <a:cs typeface="Times New Roman" panose="02020603050405020304" pitchFamily="18" charset="0"/>
                        </a:rPr>
                        <a:t>(statyba savivaldybės skirtuose sklypuose Marijampolėje, įrengimas)</a:t>
                      </a:r>
                      <a:endParaRPr lang="lt-LT" sz="1400" dirty="0">
                        <a:solidFill>
                          <a:schemeClr val="accent2">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2"/>
                  </a:ext>
                </a:extLst>
              </a:tr>
              <a:tr h="432048">
                <a:tc vMerge="1">
                  <a:txBody>
                    <a:bodyPr/>
                    <a:lstStyle/>
                    <a:p>
                      <a:endParaRPr lang="lt-LT"/>
                    </a:p>
                  </a:txBody>
                  <a:tcPr/>
                </a:tc>
                <a:tc>
                  <a:txBody>
                    <a:bodyPr/>
                    <a:lstStyle/>
                    <a:p>
                      <a:pPr marL="90170">
                        <a:spcAft>
                          <a:spcPts val="0"/>
                        </a:spcAft>
                      </a:pPr>
                      <a:r>
                        <a:rPr lang="lt-LT" sz="1400" dirty="0">
                          <a:effectLst/>
                          <a:latin typeface="Times New Roman" panose="02020603050405020304" pitchFamily="18" charset="0"/>
                          <a:ea typeface="Times New Roman"/>
                          <a:cs typeface="Times New Roman" panose="02020603050405020304" pitchFamily="18" charset="0"/>
                        </a:rPr>
                        <a:t>Apsaugotas būstas – 3 </a:t>
                      </a:r>
                      <a:endParaRPr lang="lt-LT" sz="1400" dirty="0" smtClean="0">
                        <a:effectLst/>
                        <a:latin typeface="Times New Roman" panose="02020603050405020304" pitchFamily="18" charset="0"/>
                        <a:ea typeface="Times New Roman"/>
                        <a:cs typeface="Times New Roman" panose="02020603050405020304" pitchFamily="18" charset="0"/>
                      </a:endParaRPr>
                    </a:p>
                    <a:p>
                      <a:pPr marL="90170">
                        <a:spcAft>
                          <a:spcPts val="0"/>
                        </a:spcAft>
                      </a:pPr>
                      <a:r>
                        <a:rPr lang="lt-LT" sz="1400" dirty="0" smtClean="0">
                          <a:solidFill>
                            <a:schemeClr val="accent2">
                              <a:lumMod val="75000"/>
                            </a:schemeClr>
                          </a:solidFill>
                          <a:effectLst/>
                          <a:latin typeface="Times New Roman" panose="02020603050405020304" pitchFamily="18" charset="0"/>
                          <a:ea typeface="Times New Roman"/>
                          <a:cs typeface="Times New Roman" panose="02020603050405020304" pitchFamily="18" charset="0"/>
                        </a:rPr>
                        <a:t>(butų įsigijimas</a:t>
                      </a:r>
                      <a:r>
                        <a:rPr lang="lt-LT" sz="1400" baseline="0" dirty="0" smtClean="0">
                          <a:solidFill>
                            <a:schemeClr val="accent2">
                              <a:lumMod val="75000"/>
                            </a:schemeClr>
                          </a:solidFill>
                          <a:effectLst/>
                          <a:latin typeface="Times New Roman" panose="02020603050405020304" pitchFamily="18" charset="0"/>
                          <a:ea typeface="Times New Roman"/>
                          <a:cs typeface="Times New Roman" panose="02020603050405020304" pitchFamily="18" charset="0"/>
                        </a:rPr>
                        <a:t> </a:t>
                      </a:r>
                      <a:r>
                        <a:rPr lang="lt-LT" sz="1400" dirty="0" smtClean="0">
                          <a:solidFill>
                            <a:schemeClr val="accent2">
                              <a:lumMod val="75000"/>
                            </a:schemeClr>
                          </a:solidFill>
                          <a:effectLst/>
                          <a:latin typeface="Times New Roman" panose="02020603050405020304" pitchFamily="18" charset="0"/>
                          <a:ea typeface="Times New Roman"/>
                          <a:cs typeface="Times New Roman" panose="02020603050405020304" pitchFamily="18" charset="0"/>
                        </a:rPr>
                        <a:t>Marijampolėje, pritaikymas)</a:t>
                      </a:r>
                      <a:endParaRPr lang="lt-LT" sz="1400" dirty="0">
                        <a:solidFill>
                          <a:schemeClr val="accent2">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3"/>
                  </a:ext>
                </a:extLst>
              </a:tr>
              <a:tr h="129082">
                <a:tc rowSpan="2">
                  <a:txBody>
                    <a:bodyPr/>
                    <a:lstStyle/>
                    <a:p>
                      <a:pPr marL="90170" algn="l">
                        <a:spcAft>
                          <a:spcPts val="0"/>
                        </a:spcAft>
                      </a:pPr>
                      <a:r>
                        <a:rPr lang="lt-LT" sz="1400" b="1" i="0" dirty="0">
                          <a:effectLst/>
                          <a:latin typeface="Times New Roman" panose="02020603050405020304" pitchFamily="18" charset="0"/>
                          <a:ea typeface="Times New Roman"/>
                          <a:cs typeface="Times New Roman" panose="02020603050405020304" pitchFamily="18" charset="0"/>
                        </a:rPr>
                        <a:t>Vilkaviškio </a:t>
                      </a:r>
                      <a:r>
                        <a:rPr lang="lt-LT" sz="1400" b="1" i="0" dirty="0" smtClean="0">
                          <a:effectLst/>
                          <a:latin typeface="Times New Roman" panose="02020603050405020304" pitchFamily="18" charset="0"/>
                          <a:ea typeface="Times New Roman"/>
                          <a:cs typeface="Times New Roman" panose="02020603050405020304" pitchFamily="18" charset="0"/>
                        </a:rPr>
                        <a:t>r. sav.</a:t>
                      </a:r>
                      <a:r>
                        <a:rPr lang="lt-LT" sz="1400" b="1" i="0" baseline="0" dirty="0" smtClean="0">
                          <a:effectLst/>
                          <a:latin typeface="Times New Roman" panose="02020603050405020304" pitchFamily="18" charset="0"/>
                          <a:ea typeface="Times New Roman"/>
                          <a:cs typeface="Times New Roman" panose="02020603050405020304" pitchFamily="18" charset="0"/>
                        </a:rPr>
                        <a:t> </a:t>
                      </a:r>
                      <a:r>
                        <a:rPr lang="lt-LT" sz="1400" b="1" i="0" dirty="0" smtClean="0">
                          <a:effectLst/>
                          <a:latin typeface="Times New Roman" panose="02020603050405020304" pitchFamily="18" charset="0"/>
                          <a:ea typeface="Times New Roman"/>
                          <a:cs typeface="Times New Roman" panose="02020603050405020304" pitchFamily="18" charset="0"/>
                        </a:rPr>
                        <a:t>administracija</a:t>
                      </a:r>
                      <a:endParaRPr lang="lt-LT" sz="1400" b="1" i="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spcAft>
                          <a:spcPts val="0"/>
                        </a:spcAft>
                      </a:pPr>
                      <a:r>
                        <a:rPr lang="lt-LT" sz="1400" dirty="0">
                          <a:effectLst/>
                          <a:latin typeface="Times New Roman" panose="02020603050405020304" pitchFamily="18" charset="0"/>
                          <a:ea typeface="Times New Roman"/>
                          <a:cs typeface="Times New Roman" panose="02020603050405020304" pitchFamily="18" charset="0"/>
                        </a:rPr>
                        <a:t>Socialinės </a:t>
                      </a:r>
                      <a:r>
                        <a:rPr lang="lt-LT" sz="1400" dirty="0" smtClean="0">
                          <a:effectLst/>
                          <a:latin typeface="Times New Roman" panose="02020603050405020304" pitchFamily="18" charset="0"/>
                          <a:ea typeface="Times New Roman"/>
                          <a:cs typeface="Times New Roman" panose="02020603050405020304" pitchFamily="18" charset="0"/>
                        </a:rPr>
                        <a:t>dirbtuvės Kybartuose </a:t>
                      </a:r>
                      <a:r>
                        <a:rPr lang="lt-LT" sz="1400" dirty="0">
                          <a:effectLst/>
                          <a:latin typeface="Times New Roman" panose="02020603050405020304" pitchFamily="18" charset="0"/>
                          <a:ea typeface="Times New Roman"/>
                          <a:cs typeface="Times New Roman" panose="02020603050405020304" pitchFamily="18" charset="0"/>
                        </a:rPr>
                        <a:t>– 1 </a:t>
                      </a:r>
                    </a:p>
                  </a:txBody>
                  <a:tcPr marL="68580" marR="68580" marT="0" marB="0" anchor="ctr"/>
                </a:tc>
                <a:tc rowSpan="2">
                  <a:txBody>
                    <a:bodyPr/>
                    <a:lstStyle/>
                    <a:p>
                      <a:pPr marL="90170" algn="ctr">
                        <a:spcAft>
                          <a:spcPts val="0"/>
                        </a:spcAft>
                      </a:pPr>
                      <a:r>
                        <a:rPr lang="lt-LT" sz="1400" dirty="0">
                          <a:effectLst/>
                          <a:latin typeface="Times New Roman" panose="02020603050405020304" pitchFamily="18" charset="0"/>
                          <a:ea typeface="Times New Roman"/>
                          <a:cs typeface="Times New Roman" panose="02020603050405020304" pitchFamily="18" charset="0"/>
                        </a:rPr>
                        <a:t>787 </a:t>
                      </a:r>
                      <a:r>
                        <a:rPr lang="lt-LT" sz="1400" dirty="0" smtClean="0">
                          <a:effectLst/>
                          <a:latin typeface="Times New Roman" panose="02020603050405020304" pitchFamily="18" charset="0"/>
                          <a:ea typeface="Times New Roman"/>
                          <a:cs typeface="Times New Roman" panose="02020603050405020304" pitchFamily="18" charset="0"/>
                        </a:rPr>
                        <a:t>104</a:t>
                      </a:r>
                      <a:r>
                        <a:rPr lang="lt-LT" sz="1400" dirty="0">
                          <a:effectLst/>
                          <a:latin typeface="Times New Roman" panose="02020603050405020304" pitchFamily="18" charset="0"/>
                          <a:ea typeface="Times New Roman"/>
                          <a:cs typeface="Times New Roman" panose="02020603050405020304" pitchFamily="18" charset="0"/>
                        </a:rPr>
                        <a:t> </a:t>
                      </a:r>
                    </a:p>
                  </a:txBody>
                  <a:tcPr marL="68580" marR="68580" marT="0" marB="0" anchor="ctr"/>
                </a:tc>
                <a:extLst>
                  <a:ext uri="{0D108BD9-81ED-4DB2-BD59-A6C34878D82A}">
                    <a16:rowId xmlns:a16="http://schemas.microsoft.com/office/drawing/2014/main" val="10004"/>
                  </a:ext>
                </a:extLst>
              </a:tr>
              <a:tr h="426720">
                <a:tc vMerge="1">
                  <a:txBody>
                    <a:bodyPr/>
                    <a:lstStyle/>
                    <a:p>
                      <a:endParaRPr lang="lt-LT"/>
                    </a:p>
                  </a:txBody>
                  <a:tcPr/>
                </a:tc>
                <a:tc>
                  <a:txBody>
                    <a:bodyPr/>
                    <a:lstStyle/>
                    <a:p>
                      <a:pPr marL="90170">
                        <a:spcAft>
                          <a:spcPts val="0"/>
                        </a:spcAft>
                      </a:pPr>
                      <a:r>
                        <a:rPr lang="lt-LT" sz="1400" dirty="0">
                          <a:effectLst/>
                          <a:latin typeface="Times New Roman" panose="02020603050405020304" pitchFamily="18" charset="0"/>
                          <a:ea typeface="Times New Roman"/>
                          <a:cs typeface="Times New Roman" panose="02020603050405020304" pitchFamily="18" charset="0"/>
                        </a:rPr>
                        <a:t>Grupinio gyvenimo namai – </a:t>
                      </a:r>
                      <a:r>
                        <a:rPr lang="lt-LT" sz="1400" dirty="0" smtClean="0">
                          <a:effectLst/>
                          <a:latin typeface="Times New Roman" panose="02020603050405020304" pitchFamily="18" charset="0"/>
                          <a:ea typeface="Times New Roman"/>
                          <a:cs typeface="Times New Roman" panose="02020603050405020304" pitchFamily="18" charset="0"/>
                        </a:rPr>
                        <a:t>2</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2">
                              <a:lumMod val="75000"/>
                            </a:schemeClr>
                          </a:solidFill>
                          <a:effectLst/>
                          <a:uLnTx/>
                          <a:uFillTx/>
                          <a:latin typeface="Times New Roman" panose="02020603050405020304" pitchFamily="18" charset="0"/>
                          <a:ea typeface="Times New Roman"/>
                          <a:cs typeface="Times New Roman" panose="02020603050405020304" pitchFamily="18" charset="0"/>
                        </a:rPr>
                        <a:t>(statyba savivaldybės skirtuose sklypuose Kybartuose, įrengimas)</a:t>
                      </a:r>
                      <a:endParaRPr lang="lt-LT" sz="1400" dirty="0">
                        <a:solidFill>
                          <a:schemeClr val="accent2">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5"/>
                  </a:ext>
                </a:extLst>
              </a:tr>
              <a:tr h="34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  </a:t>
                      </a:r>
                      <a:r>
                        <a:rPr lang="lt-LT" sz="1400" b="1" i="0" kern="1200" dirty="0" err="1" smtClean="0">
                          <a:solidFill>
                            <a:schemeClr val="dk1"/>
                          </a:solidFill>
                          <a:effectLst/>
                          <a:latin typeface="Times New Roman" panose="02020603050405020304" pitchFamily="18" charset="0"/>
                          <a:ea typeface="Times New Roman"/>
                          <a:cs typeface="Times New Roman" panose="02020603050405020304" pitchFamily="18" charset="0"/>
                        </a:rPr>
                        <a:t>Didvyžių</a:t>
                      </a: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 socialinės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  globos namai </a:t>
                      </a:r>
                    </a:p>
                  </a:txBody>
                  <a:tcPr marL="68580" marR="68580" marT="0" marB="0" anchor="ctr"/>
                </a:tc>
                <a:tc>
                  <a:txBody>
                    <a:bodyPr/>
                    <a:lstStyle/>
                    <a:p>
                      <a:pPr marL="90170" algn="l" defTabSz="914400" rtl="0" eaLnBrk="1" latinLnBrk="0" hangingPunct="1">
                        <a:spcAft>
                          <a:spcPts val="0"/>
                        </a:spcAft>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Grupinio gyvenimo namai – 2</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(statyba įsigytuose sklypuose Vilkaviškyje, įrengimas)</a:t>
                      </a:r>
                      <a:endParaRPr lang="lt-LT" sz="1400" kern="1200" dirty="0" smtClean="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734 592</a:t>
                      </a:r>
                    </a:p>
                  </a:txBody>
                  <a:tcPr marL="68580" marR="68580" marT="0" marB="0" anchor="ctr"/>
                </a:tc>
                <a:extLst>
                  <a:ext uri="{0D108BD9-81ED-4DB2-BD59-A6C34878D82A}">
                    <a16:rowId xmlns:a16="http://schemas.microsoft.com/office/drawing/2014/main" val="3997846372"/>
                  </a:ext>
                </a:extLst>
              </a:tr>
              <a:tr h="137160">
                <a:tc rowSpan="2">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Šakių r. sav.  administracija</a:t>
                      </a:r>
                    </a:p>
                  </a:txBody>
                  <a:tcPr marL="68580" marR="68580" marT="0" marB="0" anchor="ctr"/>
                </a:tc>
                <a:tc>
                  <a:txBody>
                    <a:bodyPr/>
                    <a:lstStyle/>
                    <a:p>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  Socialinės dirbtuvės Šakiuose, Lukšiuose, Gelgaudiškyje – 3</a:t>
                      </a:r>
                      <a:endParaRPr lang="lt-LT" sz="1400" dirty="0"/>
                    </a:p>
                  </a:txBody>
                  <a:tcPr marL="68580" marR="68580" marT="0" marB="0" anchor="ctr"/>
                </a:tc>
                <a:tc rowSpan="2">
                  <a:txBody>
                    <a:bodyPr/>
                    <a:lstStyle/>
                    <a:p>
                      <a:pPr marL="9017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a:cs typeface="Times New Roman" panose="02020603050405020304" pitchFamily="18" charset="0"/>
                        </a:rPr>
                        <a:t>1 209 247</a:t>
                      </a:r>
                      <a:endPar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155536406"/>
                  </a:ext>
                </a:extLst>
              </a:tr>
              <a:tr h="137160">
                <a:tc vMerge="1">
                  <a:txBody>
                    <a:bodyPr/>
                    <a:lstStyle/>
                    <a:p>
                      <a:endParaRPr lang="lt-LT"/>
                    </a:p>
                  </a:txBody>
                  <a:tcPr/>
                </a:tc>
                <a:tc>
                  <a:txBody>
                    <a:bodyPr/>
                    <a:lstStyle/>
                    <a:p>
                      <a:pPr marL="90170" algn="l" defTabSz="914400" rtl="0" eaLnBrk="1" latinLnBrk="0" hangingPunct="1">
                        <a:spcAft>
                          <a:spcPts val="0"/>
                        </a:spcAft>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Grupinio gyvenimo namai – 3 </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(statyba savivaldybės skirtuose sklypuose Šakiuose, Lukšiuose, Gelgaudiškyje, įrengimas)</a:t>
                      </a:r>
                      <a:endParaRPr lang="lt-LT" sz="1400" kern="1200" dirty="0" smtClean="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79229511"/>
                  </a:ext>
                </a:extLst>
              </a:tr>
              <a:tr h="123754">
                <a:tc rowSpan="2">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Kazlų Rūdos sav.  administracija</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  Socialinės dirbtuvės Kazlų Rūdoje – 1</a:t>
                      </a:r>
                    </a:p>
                  </a:txBody>
                  <a:tcPr marL="68580" marR="68580" marT="0" marB="0" anchor="ctr"/>
                </a:tc>
                <a:tc rowSpan="2">
                  <a:txBody>
                    <a:bodyPr/>
                    <a:lstStyle/>
                    <a:p>
                      <a:pPr marL="9017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a:cs typeface="Times New Roman" panose="02020603050405020304" pitchFamily="18" charset="0"/>
                        </a:rPr>
                        <a:t>826 852</a:t>
                      </a:r>
                      <a:endPar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3773271339"/>
                  </a:ext>
                </a:extLst>
              </a:tr>
              <a:tr h="0">
                <a:tc vMerge="1">
                  <a:txBody>
                    <a:bodyPr/>
                    <a:lstStyle/>
                    <a:p>
                      <a:endParaRPr lang="lt-LT"/>
                    </a:p>
                  </a:txBody>
                  <a:tcPr/>
                </a:tc>
                <a:tc>
                  <a:txBody>
                    <a:bodyPr/>
                    <a:lstStyle/>
                    <a:p>
                      <a:pPr marL="90170" algn="l" defTabSz="914400" rtl="0" eaLnBrk="1" latinLnBrk="0" hangingPunct="1">
                        <a:spcAft>
                          <a:spcPts val="0"/>
                        </a:spcAft>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Grupinio gyvenimo namai – 2</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(statyba įsigytuose sklypuose Kazlų Rūdoje, įrengimas)</a:t>
                      </a:r>
                      <a:endParaRPr lang="lt-LT" sz="1400" kern="1200" dirty="0" smtClean="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2014221437"/>
                  </a:ext>
                </a:extLst>
              </a:tr>
            </a:tbl>
          </a:graphicData>
        </a:graphic>
      </p:graphicFrame>
    </p:spTree>
    <p:extLst>
      <p:ext uri="{BB962C8B-B14F-4D97-AF65-F5344CB8AC3E}">
        <p14:creationId xmlns:p14="http://schemas.microsoft.com/office/powerpoint/2010/main" val="1393608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3048000" y="79194"/>
            <a:ext cx="2656388"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1800" b="1" u="sng" dirty="0" smtClean="0">
                <a:solidFill>
                  <a:schemeClr val="tx1"/>
                </a:solidFill>
                <a:latin typeface="Times New Roman" panose="02020603050405020304" pitchFamily="18" charset="0"/>
                <a:cs typeface="Times New Roman" panose="02020603050405020304" pitchFamily="18" charset="0"/>
              </a:rPr>
              <a:t>Kauno</a:t>
            </a:r>
            <a:r>
              <a:rPr lang="lt-LT" sz="1800" b="1" u="sng" dirty="0" smtClean="0">
                <a:solidFill>
                  <a:schemeClr val="tx1"/>
                </a:solidFill>
                <a:latin typeface="Times New Roman" panose="02020603050405020304" pitchFamily="18" charset="0"/>
                <a:cs typeface="Times New Roman" panose="02020603050405020304" pitchFamily="18" charset="0"/>
              </a:rPr>
              <a:t> </a:t>
            </a:r>
            <a:r>
              <a:rPr lang="lt-LT" sz="1800" b="1" u="sng" dirty="0" smtClean="0">
                <a:solidFill>
                  <a:schemeClr val="tx1"/>
                </a:solidFill>
                <a:latin typeface="Times New Roman" panose="02020603050405020304" pitchFamily="18" charset="0"/>
                <a:cs typeface="Times New Roman" panose="02020603050405020304" pitchFamily="18" charset="0"/>
              </a:rPr>
              <a:t>regiona</a:t>
            </a:r>
            <a:r>
              <a:rPr lang="en-US" sz="1800" b="1" u="sng" dirty="0" smtClean="0">
                <a:solidFill>
                  <a:schemeClr val="tx1"/>
                </a:solidFill>
                <a:latin typeface="Times New Roman" panose="02020603050405020304" pitchFamily="18" charset="0"/>
                <a:cs typeface="Times New Roman" panose="02020603050405020304" pitchFamily="18" charset="0"/>
              </a:rPr>
              <a:t>s</a:t>
            </a:r>
            <a:endParaRPr lang="lt-LT" sz="1800" b="1" u="sng" dirty="0">
              <a:solidFill>
                <a:schemeClr val="tx1"/>
              </a:solidFill>
              <a:latin typeface="Times New Roman" panose="02020603050405020304" pitchFamily="18" charset="0"/>
              <a:cs typeface="Times New Roman" panose="02020603050405020304" pitchFamily="18" charset="0"/>
            </a:endParaRPr>
          </a:p>
        </p:txBody>
      </p:sp>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graphicFrame>
        <p:nvGraphicFramePr>
          <p:cNvPr id="6" name="Lentelė 7"/>
          <p:cNvGraphicFramePr>
            <a:graphicFrameLocks noGrp="1"/>
          </p:cNvGraphicFramePr>
          <p:nvPr>
            <p:extLst>
              <p:ext uri="{D42A27DB-BD31-4B8C-83A1-F6EECF244321}">
                <p14:modId xmlns:p14="http://schemas.microsoft.com/office/powerpoint/2010/main" val="2489297506"/>
              </p:ext>
            </p:extLst>
          </p:nvPr>
        </p:nvGraphicFramePr>
        <p:xfrm>
          <a:off x="353512" y="438150"/>
          <a:ext cx="8534400" cy="3962400"/>
        </p:xfrm>
        <a:graphic>
          <a:graphicData uri="http://schemas.openxmlformats.org/drawingml/2006/table">
            <a:tbl>
              <a:tblPr firstRow="1" bandRow="1">
                <a:tableStyleId>{5C22544A-7EE6-4342-B048-85BDC9FD1C3A}</a:tableStyleId>
              </a:tblPr>
              <a:tblGrid>
                <a:gridCol w="1986455">
                  <a:extLst>
                    <a:ext uri="{9D8B030D-6E8A-4147-A177-3AD203B41FA5}">
                      <a16:colId xmlns:a16="http://schemas.microsoft.com/office/drawing/2014/main" val="20000"/>
                    </a:ext>
                  </a:extLst>
                </a:gridCol>
                <a:gridCol w="3752193">
                  <a:extLst>
                    <a:ext uri="{9D8B030D-6E8A-4147-A177-3AD203B41FA5}">
                      <a16:colId xmlns:a16="http://schemas.microsoft.com/office/drawing/2014/main" val="20001"/>
                    </a:ext>
                  </a:extLst>
                </a:gridCol>
                <a:gridCol w="2795752">
                  <a:extLst>
                    <a:ext uri="{9D8B030D-6E8A-4147-A177-3AD203B41FA5}">
                      <a16:colId xmlns:a16="http://schemas.microsoft.com/office/drawing/2014/main" val="20002"/>
                    </a:ext>
                  </a:extLst>
                </a:gridCol>
              </a:tblGrid>
              <a:tr h="762000">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Pareiškėjas</a:t>
                      </a:r>
                    </a:p>
                  </a:txBody>
                  <a:tcPr marL="68580" marR="68580" marT="0" marB="0" anchor="ctr"/>
                </a:tc>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Numatomų kurti socialinių paslaugų įstaigų </a:t>
                      </a:r>
                      <a:r>
                        <a:rPr lang="lt-LT" sz="1400" b="1" kern="1200" dirty="0" smtClean="0">
                          <a:solidFill>
                            <a:schemeClr val="lt1"/>
                          </a:solidFill>
                          <a:latin typeface="Times New Roman" panose="02020603050405020304" pitchFamily="18" charset="0"/>
                          <a:ea typeface="+mn-ea"/>
                          <a:cs typeface="Times New Roman" panose="02020603050405020304" pitchFamily="18" charset="0"/>
                        </a:rPr>
                        <a:t>/ </a:t>
                      </a:r>
                    </a:p>
                    <a:p>
                      <a:pPr marL="0" algn="ctr" defTabSz="914400" rtl="0" eaLnBrk="1" latinLnBrk="0" hangingPunct="1">
                        <a:spcAft>
                          <a:spcPts val="0"/>
                        </a:spcAft>
                      </a:pPr>
                      <a:r>
                        <a:rPr lang="lt-LT" sz="1400" b="1" kern="1200" dirty="0" smtClean="0">
                          <a:solidFill>
                            <a:schemeClr val="lt1"/>
                          </a:solidFill>
                          <a:latin typeface="Times New Roman" panose="02020603050405020304" pitchFamily="18" charset="0"/>
                          <a:ea typeface="+mn-ea"/>
                          <a:cs typeface="Times New Roman" panose="02020603050405020304" pitchFamily="18" charset="0"/>
                        </a:rPr>
                        <a:t>padalinių </a:t>
                      </a:r>
                      <a:r>
                        <a:rPr lang="lt-LT" sz="1400" b="1" kern="1200" dirty="0">
                          <a:solidFill>
                            <a:schemeClr val="lt1"/>
                          </a:solidFill>
                          <a:latin typeface="Times New Roman" panose="02020603050405020304" pitchFamily="18" charset="0"/>
                          <a:ea typeface="+mn-ea"/>
                          <a:cs typeface="Times New Roman" panose="02020603050405020304" pitchFamily="18" charset="0"/>
                        </a:rPr>
                        <a:t>skaičius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smtClean="0">
                          <a:latin typeface="Times New Roman" panose="02020603050405020304" pitchFamily="18" charset="0"/>
                          <a:cs typeface="Times New Roman" panose="02020603050405020304" pitchFamily="18" charset="0"/>
                        </a:rPr>
                        <a:t>Maksimalios</a:t>
                      </a:r>
                      <a:r>
                        <a:rPr lang="lt-LT" sz="1400" baseline="0" dirty="0" smtClean="0">
                          <a:latin typeface="Times New Roman" panose="02020603050405020304" pitchFamily="18" charset="0"/>
                          <a:cs typeface="Times New Roman" panose="02020603050405020304" pitchFamily="18" charset="0"/>
                        </a:rPr>
                        <a:t> lėšos, </a:t>
                      </a:r>
                      <a:r>
                        <a:rPr lang="lt-LT" sz="1400" baseline="0" dirty="0" smtClean="0">
                          <a:latin typeface="Times New Roman" panose="02020603050405020304" pitchFamily="18" charset="0"/>
                          <a:cs typeface="Times New Roman" panose="02020603050405020304" pitchFamily="18" charset="0"/>
                        </a:rPr>
                        <a:t>Eur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cs typeface="Times New Roman" panose="02020603050405020304" pitchFamily="18" charset="0"/>
                        </a:rPr>
                        <a:t>(be l</a:t>
                      </a:r>
                      <a:r>
                        <a:rPr lang="lt-LT" sz="1400" baseline="0" dirty="0" err="1" smtClean="0">
                          <a:latin typeface="Times New Roman" panose="02020603050405020304" pitchFamily="18" charset="0"/>
                          <a:cs typeface="Times New Roman" panose="02020603050405020304" pitchFamily="18" charset="0"/>
                        </a:rPr>
                        <a:t>ėšų</a:t>
                      </a:r>
                      <a:r>
                        <a:rPr lang="lt-LT" sz="1400" baseline="0" dirty="0" smtClean="0">
                          <a:latin typeface="Times New Roman" panose="02020603050405020304" pitchFamily="18" charset="0"/>
                          <a:cs typeface="Times New Roman" panose="02020603050405020304" pitchFamily="18" charset="0"/>
                        </a:rPr>
                        <a:t> projekto administravimui ir viešinimui)</a:t>
                      </a:r>
                      <a:endParaRPr lang="lt-LT" sz="1400" dirty="0" smtClean="0">
                        <a:latin typeface="Times New Roman" panose="02020603050405020304" pitchFamily="18" charset="0"/>
                        <a:cs typeface="Times New Roman" panose="02020603050405020304" pitchFamily="18" charset="0"/>
                      </a:endParaRPr>
                    </a:p>
                  </a:txBody>
                  <a:tcPr marL="91439" marR="91439" marT="45728" marB="45728"/>
                </a:tc>
                <a:extLst>
                  <a:ext uri="{0D108BD9-81ED-4DB2-BD59-A6C34878D82A}">
                    <a16:rowId xmlns:a16="http://schemas.microsoft.com/office/drawing/2014/main" val="10000"/>
                  </a:ext>
                </a:extLst>
              </a:tr>
              <a:tr h="381000">
                <a:tc rowSpan="3">
                  <a:txBody>
                    <a:bodyPr/>
                    <a:lstStyle/>
                    <a:p>
                      <a:pPr marL="90170">
                        <a:spcAft>
                          <a:spcPts val="0"/>
                        </a:spcAft>
                      </a:pPr>
                      <a:r>
                        <a:rPr lang="lt-LT" sz="1400" b="1" i="0" dirty="0" smtClean="0">
                          <a:effectLst/>
                          <a:latin typeface="Times New Roman" panose="02020603050405020304" pitchFamily="18" charset="0"/>
                          <a:ea typeface="Times New Roman"/>
                          <a:cs typeface="Times New Roman" panose="02020603050405020304" pitchFamily="18" charset="0"/>
                        </a:rPr>
                        <a:t>Kauno m. savivaldybės </a:t>
                      </a:r>
                      <a:r>
                        <a:rPr lang="lt-LT" sz="1400" b="1" i="0" baseline="0" dirty="0" smtClean="0">
                          <a:effectLst/>
                          <a:latin typeface="Times New Roman" panose="02020603050405020304" pitchFamily="18" charset="0"/>
                          <a:ea typeface="Times New Roman"/>
                          <a:cs typeface="Times New Roman" panose="02020603050405020304" pitchFamily="18" charset="0"/>
                        </a:rPr>
                        <a:t> </a:t>
                      </a:r>
                      <a:r>
                        <a:rPr lang="lt-LT" sz="1400" b="1" i="0" dirty="0" smtClean="0">
                          <a:effectLst/>
                          <a:latin typeface="Times New Roman" panose="02020603050405020304" pitchFamily="18" charset="0"/>
                          <a:ea typeface="Times New Roman"/>
                          <a:cs typeface="Times New Roman" panose="02020603050405020304" pitchFamily="18" charset="0"/>
                        </a:rPr>
                        <a:t>administracija</a:t>
                      </a:r>
                      <a:endParaRPr lang="lt-LT" sz="1400" b="1" i="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spcAft>
                          <a:spcPts val="0"/>
                        </a:spcAft>
                      </a:pPr>
                      <a:r>
                        <a:rPr lang="lt-LT" sz="1400" dirty="0" smtClean="0">
                          <a:effectLst/>
                          <a:latin typeface="Times New Roman" panose="02020603050405020304" pitchFamily="18" charset="0"/>
                          <a:ea typeface="Times New Roman"/>
                          <a:cs typeface="Times New Roman" panose="02020603050405020304" pitchFamily="18" charset="0"/>
                        </a:rPr>
                        <a:t>Grupinio gyvenimo namai – 4</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(statyba įsigytuose sklypuose Kaune, įrengimas)</a:t>
                      </a:r>
                      <a:endParaRPr lang="lt-LT" sz="14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3">
                  <a:txBody>
                    <a:bodyPr/>
                    <a:lstStyle/>
                    <a:p>
                      <a:pPr marL="90170" algn="ctr">
                        <a:spcAft>
                          <a:spcPts val="0"/>
                        </a:spcAft>
                      </a:pPr>
                      <a:r>
                        <a:rPr lang="lt-LT" sz="1400" dirty="0" smtClean="0">
                          <a:effectLst/>
                          <a:latin typeface="Times New Roman" panose="02020603050405020304" pitchFamily="18" charset="0"/>
                          <a:ea typeface="Times New Roman"/>
                          <a:cs typeface="Times New Roman" panose="02020603050405020304" pitchFamily="18" charset="0"/>
                        </a:rPr>
                        <a:t>2 273 </a:t>
                      </a:r>
                      <a:r>
                        <a:rPr lang="lt-LT" sz="1400" dirty="0" smtClean="0">
                          <a:effectLst/>
                          <a:latin typeface="Times New Roman" panose="02020603050405020304" pitchFamily="18" charset="0"/>
                          <a:ea typeface="Times New Roman"/>
                          <a:cs typeface="Times New Roman" panose="02020603050405020304" pitchFamily="18" charset="0"/>
                        </a:rPr>
                        <a:t>470</a:t>
                      </a:r>
                      <a:r>
                        <a:rPr lang="lt-LT" sz="1400" dirty="0">
                          <a:effectLst/>
                          <a:latin typeface="Times New Roman" panose="02020603050405020304" pitchFamily="18" charset="0"/>
                          <a:ea typeface="Times New Roman"/>
                          <a:cs typeface="Times New Roman" panose="02020603050405020304" pitchFamily="18" charset="0"/>
                        </a:rPr>
                        <a:t> </a:t>
                      </a:r>
                    </a:p>
                  </a:txBody>
                  <a:tcPr marL="68580" marR="68580" marT="0" marB="0" anchor="ctr"/>
                </a:tc>
                <a:extLst>
                  <a:ext uri="{0D108BD9-81ED-4DB2-BD59-A6C34878D82A}">
                    <a16:rowId xmlns:a16="http://schemas.microsoft.com/office/drawing/2014/main" val="10001"/>
                  </a:ext>
                </a:extLst>
              </a:tr>
              <a:tr h="182880">
                <a:tc vMerge="1">
                  <a:txBody>
                    <a:bodyPr/>
                    <a:lstStyle/>
                    <a:p>
                      <a:endParaRPr lang="lt-LT"/>
                    </a:p>
                  </a:txBody>
                  <a:tcPr/>
                </a:tc>
                <a:tc>
                  <a:txBody>
                    <a:bodyPr/>
                    <a:lstStyle/>
                    <a:p>
                      <a:pPr marL="90170">
                        <a:spcAft>
                          <a:spcPts val="0"/>
                        </a:spcAft>
                      </a:pPr>
                      <a:r>
                        <a:rPr lang="lt-LT" sz="1400" dirty="0" smtClean="0">
                          <a:solidFill>
                            <a:schemeClr val="tx1"/>
                          </a:solidFill>
                          <a:effectLst/>
                          <a:latin typeface="Times New Roman" panose="02020603050405020304" pitchFamily="18" charset="0"/>
                          <a:ea typeface="Times New Roman"/>
                          <a:cs typeface="Times New Roman" panose="02020603050405020304" pitchFamily="18" charset="0"/>
                        </a:rPr>
                        <a:t>Socialinės dirbtuvės</a:t>
                      </a:r>
                      <a:r>
                        <a:rPr lang="lt-LT" sz="1400" baseline="0" dirty="0" smtClean="0">
                          <a:solidFill>
                            <a:schemeClr val="tx1"/>
                          </a:solidFill>
                          <a:effectLst/>
                          <a:latin typeface="Times New Roman" panose="02020603050405020304" pitchFamily="18" charset="0"/>
                          <a:ea typeface="Times New Roman"/>
                          <a:cs typeface="Times New Roman" panose="02020603050405020304" pitchFamily="18" charset="0"/>
                        </a:rPr>
                        <a:t> - 2</a:t>
                      </a:r>
                      <a:endParaRPr lang="lt-LT"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2"/>
                  </a:ext>
                </a:extLst>
              </a:tr>
              <a:tr h="198120">
                <a:tc vMerge="1">
                  <a:txBody>
                    <a:bodyPr/>
                    <a:lstStyle/>
                    <a:p>
                      <a:pPr marL="90170">
                        <a:spcAft>
                          <a:spcPts val="0"/>
                        </a:spcAft>
                      </a:pPr>
                      <a:endParaRPr lang="lt-LT" sz="1600" i="0" dirty="0">
                        <a:effectLst/>
                        <a:latin typeface="Times New Roman"/>
                        <a:ea typeface="Times New Roman"/>
                      </a:endParaRPr>
                    </a:p>
                  </a:txBody>
                  <a:tcPr marL="68580" marR="68580" marT="0" marB="0" anchor="ctr"/>
                </a:tc>
                <a:tc>
                  <a:txBody>
                    <a:bodyPr/>
                    <a:lstStyle/>
                    <a:p>
                      <a:pPr marL="90170">
                        <a:spcAft>
                          <a:spcPts val="0"/>
                        </a:spcAft>
                      </a:pPr>
                      <a:r>
                        <a:rPr lang="lt-LT" sz="1400" dirty="0" smtClean="0">
                          <a:solidFill>
                            <a:schemeClr val="tx1"/>
                          </a:solidFill>
                          <a:effectLst/>
                          <a:latin typeface="Times New Roman" panose="02020603050405020304" pitchFamily="18" charset="0"/>
                          <a:ea typeface="Times New Roman"/>
                          <a:cs typeface="Times New Roman" panose="02020603050405020304" pitchFamily="18" charset="0"/>
                        </a:rPr>
                        <a:t>Dienos užimtumas/socialinės dirbtuvės – 2 </a:t>
                      </a:r>
                      <a:endParaRPr lang="lt-LT"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pPr marL="90170" algn="ctr">
                        <a:spcAft>
                          <a:spcPts val="0"/>
                        </a:spcAft>
                      </a:pPr>
                      <a:endParaRPr lang="lt-LT" sz="18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213360">
                <a:tc rowSpan="2">
                  <a:txBody>
                    <a:bodyPr/>
                    <a:lstStyle/>
                    <a:p>
                      <a:pPr marL="90170">
                        <a:spcAft>
                          <a:spcPts val="0"/>
                        </a:spcAft>
                      </a:pPr>
                      <a:r>
                        <a:rPr lang="lt-LT" sz="1400" b="1" i="0" dirty="0" smtClean="0">
                          <a:effectLst/>
                          <a:latin typeface="Times New Roman" panose="02020603050405020304" pitchFamily="18" charset="0"/>
                          <a:ea typeface="Times New Roman"/>
                          <a:cs typeface="Times New Roman" panose="02020603050405020304" pitchFamily="18" charset="0"/>
                        </a:rPr>
                        <a:t>Vilijampolės sgn</a:t>
                      </a:r>
                      <a:endParaRPr lang="lt-LT" sz="1400" b="1" i="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l" defTabSz="914400" rtl="0" eaLnBrk="1" latinLnBrk="0" hangingPunct="1">
                        <a:spcAft>
                          <a:spcPts val="0"/>
                        </a:spcAft>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Specializuota slauga globa -1 </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2">
                  <a:txBody>
                    <a:bodyPr/>
                    <a:lstStyle/>
                    <a:p>
                      <a:pPr marL="90170" algn="ctr">
                        <a:spcAft>
                          <a:spcPts val="0"/>
                        </a:spcAft>
                      </a:pPr>
                      <a:r>
                        <a:rPr lang="lt-LT" sz="1400" dirty="0" smtClean="0">
                          <a:effectLst/>
                          <a:latin typeface="Times New Roman" panose="02020603050405020304" pitchFamily="18" charset="0"/>
                          <a:ea typeface="Times New Roman"/>
                          <a:cs typeface="Times New Roman" panose="02020603050405020304" pitchFamily="18" charset="0"/>
                        </a:rPr>
                        <a:t>2 613 </a:t>
                      </a:r>
                      <a:r>
                        <a:rPr lang="lt-LT" sz="1400" dirty="0" smtClean="0">
                          <a:effectLst/>
                          <a:latin typeface="Times New Roman" panose="02020603050405020304" pitchFamily="18" charset="0"/>
                          <a:ea typeface="Times New Roman"/>
                          <a:cs typeface="Times New Roman" panose="02020603050405020304" pitchFamily="18" charset="0"/>
                        </a:rPr>
                        <a:t>947</a:t>
                      </a:r>
                      <a:endParaRPr lang="lt-LT"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42623">
                <a:tc vMerge="1">
                  <a:txBody>
                    <a:bodyPr/>
                    <a:lstStyle/>
                    <a:p>
                      <a:endParaRPr lang="lt-LT"/>
                    </a:p>
                  </a:txBody>
                  <a:tcPr/>
                </a:tc>
                <a:tc>
                  <a:txBody>
                    <a:bodyPr/>
                    <a:lstStyle/>
                    <a:p>
                      <a:pPr marL="90170">
                        <a:spcAft>
                          <a:spcPts val="0"/>
                        </a:spcAft>
                      </a:pPr>
                      <a:r>
                        <a:rPr lang="lt-LT" sz="1400" dirty="0">
                          <a:effectLst/>
                          <a:latin typeface="Times New Roman" panose="02020603050405020304" pitchFamily="18" charset="0"/>
                          <a:ea typeface="Times New Roman"/>
                          <a:cs typeface="Times New Roman" panose="02020603050405020304" pitchFamily="18" charset="0"/>
                        </a:rPr>
                        <a:t>Grupinio </a:t>
                      </a:r>
                      <a:r>
                        <a:rPr lang="lt-LT" sz="1400" dirty="0" smtClean="0">
                          <a:effectLst/>
                          <a:latin typeface="Times New Roman" panose="02020603050405020304" pitchFamily="18" charset="0"/>
                          <a:ea typeface="Times New Roman"/>
                          <a:cs typeface="Times New Roman" panose="02020603050405020304" pitchFamily="18" charset="0"/>
                        </a:rPr>
                        <a:t>gyvenimo </a:t>
                      </a:r>
                      <a:r>
                        <a:rPr lang="lt-LT" sz="1400" dirty="0">
                          <a:effectLst/>
                          <a:latin typeface="Times New Roman" panose="02020603050405020304" pitchFamily="18" charset="0"/>
                          <a:ea typeface="Times New Roman"/>
                          <a:cs typeface="Times New Roman" panose="02020603050405020304" pitchFamily="18" charset="0"/>
                        </a:rPr>
                        <a:t>namai – 6 </a:t>
                      </a:r>
                      <a:endParaRPr lang="lt-LT" sz="1400" dirty="0" smtClean="0">
                        <a:effectLst/>
                        <a:latin typeface="Times New Roman" panose="02020603050405020304" pitchFamily="18" charset="0"/>
                        <a:ea typeface="Times New Roman"/>
                        <a:cs typeface="Times New Roman" panose="02020603050405020304" pitchFamily="18" charset="0"/>
                      </a:endParaRPr>
                    </a:p>
                    <a:p>
                      <a:pPr marL="90170">
                        <a:spcAft>
                          <a:spcPts val="0"/>
                        </a:spcAft>
                      </a:pPr>
                      <a:r>
                        <a:rPr lang="lt-LT" sz="1400" dirty="0" smtClean="0">
                          <a:solidFill>
                            <a:schemeClr val="accent1"/>
                          </a:solidFill>
                          <a:effectLst/>
                          <a:latin typeface="Times New Roman" panose="02020603050405020304" pitchFamily="18" charset="0"/>
                          <a:ea typeface="Times New Roman"/>
                          <a:cs typeface="Times New Roman" panose="02020603050405020304" pitchFamily="18" charset="0"/>
                        </a:rPr>
                        <a:t>(statyba įsigytuose sklypuose Kaune, įrengimas)</a:t>
                      </a:r>
                      <a:endParaRPr lang="lt-LT" sz="14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5"/>
                  </a:ext>
                </a:extLst>
              </a:tr>
              <a:tr h="68525">
                <a:tc>
                  <a:txBody>
                    <a:bodyPr/>
                    <a:lstStyle/>
                    <a:p>
                      <a:pPr marL="90170">
                        <a:spcAft>
                          <a:spcPts val="0"/>
                        </a:spcAft>
                      </a:pPr>
                      <a:r>
                        <a:rPr lang="lt-LT" sz="1400" b="1" i="0" dirty="0" smtClean="0">
                          <a:effectLst/>
                          <a:latin typeface="Times New Roman" panose="02020603050405020304" pitchFamily="18" charset="0"/>
                          <a:ea typeface="Times New Roman"/>
                          <a:cs typeface="Times New Roman" panose="02020603050405020304" pitchFamily="18" charset="0"/>
                        </a:rPr>
                        <a:t>Strėvininkų sgn</a:t>
                      </a:r>
                      <a:endParaRPr lang="lt-LT" sz="1400" b="1" i="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marR="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Specializuota slauga globa -1 </a:t>
                      </a:r>
                    </a:p>
                  </a:txBody>
                  <a:tcPr marL="68580" marR="68580" marT="0" marB="0" anchor="ctr"/>
                </a:tc>
                <a:tc>
                  <a:txBody>
                    <a:bodyPr/>
                    <a:lstStyle/>
                    <a:p>
                      <a:pPr marL="90170" algn="ctr">
                        <a:spcAft>
                          <a:spcPts val="0"/>
                        </a:spcAft>
                      </a:pPr>
                      <a:r>
                        <a:rPr lang="lt-LT" sz="1400" dirty="0" smtClean="0">
                          <a:effectLst/>
                          <a:latin typeface="Times New Roman" panose="02020603050405020304" pitchFamily="18" charset="0"/>
                          <a:ea typeface="Times New Roman"/>
                          <a:cs typeface="Times New Roman" panose="02020603050405020304" pitchFamily="18" charset="0"/>
                        </a:rPr>
                        <a:t>1 635 </a:t>
                      </a:r>
                      <a:r>
                        <a:rPr lang="lt-LT" sz="1400" dirty="0" smtClean="0">
                          <a:effectLst/>
                          <a:latin typeface="Times New Roman" panose="02020603050405020304" pitchFamily="18" charset="0"/>
                          <a:ea typeface="Times New Roman"/>
                          <a:cs typeface="Times New Roman" panose="02020603050405020304" pitchFamily="18" charset="0"/>
                        </a:rPr>
                        <a:t>451</a:t>
                      </a:r>
                      <a:endParaRPr lang="lt-LT"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44835">
                <a:tc rowSpan="3">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Kauno r. savivaldybės administracija</a:t>
                      </a:r>
                    </a:p>
                  </a:txBody>
                  <a:tcPr marL="68580" marR="68580" marT="0" marB="0" anchor="ctr"/>
                </a:tc>
                <a:tc>
                  <a:txBody>
                    <a:bodyPr/>
                    <a:lstStyle/>
                    <a:p>
                      <a:pPr marL="90170" algn="l" defTabSz="914400" rtl="0" eaLnBrk="1" latinLnBrk="0" hangingPunct="1">
                        <a:spcAft>
                          <a:spcPts val="0"/>
                        </a:spcAft>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Grupinio gyvenimo namai – 4</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(statyba įsigytuose sklypuose, įrengimas)</a:t>
                      </a:r>
                      <a:endParaRPr lang="lt-LT" sz="1400" kern="1200" dirty="0" smtClean="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3">
                  <a:txBody>
                    <a:bodyPr/>
                    <a:lstStyle/>
                    <a:p>
                      <a:pPr marL="90170" marR="0" lvl="0" indent="0" algn="ctr"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1 989 861</a:t>
                      </a:r>
                    </a:p>
                  </a:txBody>
                  <a:tcPr marL="68580" marR="68580" marT="0" marB="0" anchor="ctr"/>
                </a:tc>
                <a:extLst>
                  <a:ext uri="{0D108BD9-81ED-4DB2-BD59-A6C34878D82A}">
                    <a16:rowId xmlns:a16="http://schemas.microsoft.com/office/drawing/2014/main" val="3142501508"/>
                  </a:ext>
                </a:extLst>
              </a:tr>
              <a:tr h="0">
                <a:tc vMerge="1">
                  <a:txBody>
                    <a:bodyPr/>
                    <a:lstStyle/>
                    <a:p>
                      <a:pPr marL="90170">
                        <a:spcAft>
                          <a:spcPts val="0"/>
                        </a:spcAft>
                      </a:pPr>
                      <a:endParaRPr lang="lt-LT" sz="1400" b="1" i="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Socialinės dirbtuvės – 2 </a:t>
                      </a:r>
                    </a:p>
                  </a:txBody>
                  <a:tcPr marL="68580" marR="68580" marT="0" marB="0" anchor="ctr"/>
                </a:tc>
                <a:tc vMerge="1">
                  <a:txBody>
                    <a:bodyPr/>
                    <a:lstStyle/>
                    <a:p>
                      <a:pPr marL="90170" algn="ctr">
                        <a:spcAft>
                          <a:spcPts val="0"/>
                        </a:spcAft>
                      </a:pPr>
                      <a:endParaRPr lang="lt-LT"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2931409351"/>
                  </a:ext>
                </a:extLst>
              </a:tr>
              <a:tr h="0">
                <a:tc vMerge="1">
                  <a:txBody>
                    <a:bodyPr/>
                    <a:lstStyle/>
                    <a:p>
                      <a:pPr marL="90170">
                        <a:spcAft>
                          <a:spcPts val="0"/>
                        </a:spcAft>
                      </a:pPr>
                      <a:endParaRPr lang="lt-LT" sz="1400" b="1" i="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marR="0" indent="0" algn="l"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Dienos užimtumas/socialinės dirbtuvės – 1</a:t>
                      </a:r>
                      <a:endPar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pPr marL="90170" algn="ctr">
                        <a:spcAft>
                          <a:spcPts val="0"/>
                        </a:spcAft>
                      </a:pPr>
                      <a:endParaRPr lang="lt-LT"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3680456977"/>
                  </a:ext>
                </a:extLst>
              </a:tr>
              <a:tr h="106680">
                <a:tc rowSpan="2">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Raseinių r.</a:t>
                      </a:r>
                      <a:r>
                        <a:rPr lang="lt-LT" sz="1400" b="1" i="0" kern="1200" baseline="0" dirty="0" smtClean="0">
                          <a:solidFill>
                            <a:schemeClr val="dk1"/>
                          </a:solidFill>
                          <a:effectLst/>
                          <a:latin typeface="Times New Roman" panose="02020603050405020304" pitchFamily="18" charset="0"/>
                          <a:ea typeface="Times New Roman"/>
                          <a:cs typeface="Times New Roman" panose="02020603050405020304" pitchFamily="18" charset="0"/>
                        </a:rPr>
                        <a:t> </a:t>
                      </a: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savivaldybės administracija</a:t>
                      </a:r>
                    </a:p>
                  </a:txBody>
                  <a:tcPr marL="68580" marR="68580" marT="0" marB="0" anchor="ctr"/>
                </a:tc>
                <a:tc>
                  <a:txBody>
                    <a:bodyPr/>
                    <a:lstStyle/>
                    <a:p>
                      <a:pPr marL="90170" algn="l" defTabSz="914400" rtl="0" eaLnBrk="1" latinLnBrk="0" hangingPunct="1">
                        <a:spcAft>
                          <a:spcPts val="0"/>
                        </a:spcAft>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Grupinio gyvenimo namai – 1</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(patalpų pritaikymas)</a:t>
                      </a:r>
                      <a:endParaRPr lang="lt-LT" sz="1400" kern="1200" dirty="0" smtClean="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2">
                  <a:txBody>
                    <a:bodyPr/>
                    <a:lstStyle/>
                    <a:p>
                      <a:pPr marL="90170" marR="0" lvl="0" indent="0" algn="ctr" defTabSz="914400" rtl="0" eaLnBrk="1" fontAlgn="auto" latinLnBrk="0" hangingPunct="1">
                        <a:lnSpc>
                          <a:spcPct val="100000"/>
                        </a:lnSpc>
                        <a:spcBef>
                          <a:spcPts val="0"/>
                        </a:spcBef>
                        <a:spcAft>
                          <a:spcPts val="0"/>
                        </a:spcAft>
                        <a:buClrTx/>
                        <a:buSzTx/>
                        <a:buFontTx/>
                        <a:buNone/>
                        <a:tabLst/>
                        <a:defRPr/>
                      </a:pP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460 675 </a:t>
                      </a:r>
                    </a:p>
                  </a:txBody>
                  <a:tcPr marL="68580" marR="68580" marT="0" marB="0" anchor="ctr"/>
                </a:tc>
                <a:extLst>
                  <a:ext uri="{0D108BD9-81ED-4DB2-BD59-A6C34878D82A}">
                    <a16:rowId xmlns:a16="http://schemas.microsoft.com/office/drawing/2014/main" val="2656264296"/>
                  </a:ext>
                </a:extLst>
              </a:tr>
              <a:tr h="0">
                <a:tc vMerge="1">
                  <a:txBody>
                    <a:bodyPr/>
                    <a:lstStyle/>
                    <a:p>
                      <a:pPr marL="90170">
                        <a:spcAft>
                          <a:spcPts val="0"/>
                        </a:spcAft>
                      </a:pPr>
                      <a:endParaRPr lang="lt-LT" sz="1400" b="1" i="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dirty="0" smtClean="0">
                          <a:latin typeface="Times New Roman" panose="02020603050405020304" pitchFamily="18" charset="0"/>
                          <a:cs typeface="Times New Roman" panose="02020603050405020304" pitchFamily="18" charset="0"/>
                        </a:rPr>
                        <a:t>Socialinės dirbtuvės – 1 </a:t>
                      </a:r>
                    </a:p>
                  </a:txBody>
                  <a:tcPr marL="68580" marR="68580" marT="0" marB="0" anchor="ctr"/>
                </a:tc>
                <a:tc vMerge="1">
                  <a:txBody>
                    <a:bodyPr/>
                    <a:lstStyle/>
                    <a:p>
                      <a:pPr marL="90170" algn="ctr">
                        <a:spcAft>
                          <a:spcPts val="0"/>
                        </a:spcAft>
                      </a:pPr>
                      <a:endParaRPr lang="lt-LT"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977489389"/>
                  </a:ext>
                </a:extLst>
              </a:tr>
            </a:tbl>
          </a:graphicData>
        </a:graphic>
      </p:graphicFrame>
    </p:spTree>
    <p:extLst>
      <p:ext uri="{BB962C8B-B14F-4D97-AF65-F5344CB8AC3E}">
        <p14:creationId xmlns:p14="http://schemas.microsoft.com/office/powerpoint/2010/main" val="2331290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3048000" y="206581"/>
            <a:ext cx="2656388"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1800" b="1" u="sng" dirty="0" smtClean="0">
                <a:solidFill>
                  <a:schemeClr val="tx1"/>
                </a:solidFill>
                <a:latin typeface="Times New Roman" panose="02020603050405020304" pitchFamily="18" charset="0"/>
                <a:cs typeface="Times New Roman" panose="02020603050405020304" pitchFamily="18" charset="0"/>
              </a:rPr>
              <a:t>Telšių </a:t>
            </a:r>
            <a:r>
              <a:rPr lang="lt-LT" sz="1800" b="1" u="sng" dirty="0" smtClean="0">
                <a:solidFill>
                  <a:schemeClr val="tx1"/>
                </a:solidFill>
                <a:latin typeface="Times New Roman" panose="02020603050405020304" pitchFamily="18" charset="0"/>
                <a:cs typeface="Times New Roman" panose="02020603050405020304" pitchFamily="18" charset="0"/>
              </a:rPr>
              <a:t>regiona</a:t>
            </a:r>
            <a:r>
              <a:rPr lang="en-US" sz="1800" b="1" u="sng" dirty="0" smtClean="0">
                <a:solidFill>
                  <a:schemeClr val="tx1"/>
                </a:solidFill>
                <a:latin typeface="Times New Roman" panose="02020603050405020304" pitchFamily="18" charset="0"/>
                <a:cs typeface="Times New Roman" panose="02020603050405020304" pitchFamily="18" charset="0"/>
              </a:rPr>
              <a:t>s</a:t>
            </a:r>
            <a:endParaRPr lang="lt-LT" sz="1800" b="1" u="sng" dirty="0">
              <a:solidFill>
                <a:schemeClr val="tx1"/>
              </a:solidFill>
              <a:latin typeface="Times New Roman" panose="02020603050405020304" pitchFamily="18" charset="0"/>
              <a:cs typeface="Times New Roman" panose="02020603050405020304" pitchFamily="18" charset="0"/>
            </a:endParaRPr>
          </a:p>
        </p:txBody>
      </p:sp>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graphicFrame>
        <p:nvGraphicFramePr>
          <p:cNvPr id="5" name="Lentelė 7"/>
          <p:cNvGraphicFramePr>
            <a:graphicFrameLocks noGrp="1"/>
          </p:cNvGraphicFramePr>
          <p:nvPr>
            <p:extLst>
              <p:ext uri="{D42A27DB-BD31-4B8C-83A1-F6EECF244321}">
                <p14:modId xmlns:p14="http://schemas.microsoft.com/office/powerpoint/2010/main" val="3985823864"/>
              </p:ext>
            </p:extLst>
          </p:nvPr>
        </p:nvGraphicFramePr>
        <p:xfrm>
          <a:off x="201112" y="666750"/>
          <a:ext cx="8839200" cy="307849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60040">
                <a:tc>
                  <a:txBody>
                    <a:bodyPr/>
                    <a:lstStyle/>
                    <a:p>
                      <a:pPr marL="0" algn="ctr" defTabSz="914400" rtl="0" eaLnBrk="1" latinLnBrk="0" hangingPunct="1">
                        <a:lnSpc>
                          <a:spcPct val="100000"/>
                        </a:lnSpc>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Pareiškėjas</a:t>
                      </a:r>
                    </a:p>
                  </a:txBody>
                  <a:tcPr marL="68580" marR="68580" marT="0" marB="0" anchor="ctr"/>
                </a:tc>
                <a:tc>
                  <a:txBody>
                    <a:bodyPr/>
                    <a:lstStyle/>
                    <a:p>
                      <a:pPr marL="0" algn="ctr" defTabSz="914400" rtl="0" eaLnBrk="1" latinLnBrk="0" hangingPunct="1">
                        <a:lnSpc>
                          <a:spcPct val="100000"/>
                        </a:lnSpc>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Numatomų kurti socialinių paslaugų įstaigų / </a:t>
                      </a:r>
                      <a:endParaRPr lang="lt-LT" sz="1400" b="1" kern="1200" dirty="0" smtClean="0">
                        <a:solidFill>
                          <a:schemeClr val="lt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lnSpc>
                          <a:spcPct val="100000"/>
                        </a:lnSpc>
                        <a:spcAft>
                          <a:spcPts val="0"/>
                        </a:spcAft>
                      </a:pPr>
                      <a:r>
                        <a:rPr lang="lt-LT" sz="1400" b="1" kern="1200" dirty="0" smtClean="0">
                          <a:solidFill>
                            <a:schemeClr val="lt1"/>
                          </a:solidFill>
                          <a:latin typeface="Times New Roman" panose="02020603050405020304" pitchFamily="18" charset="0"/>
                          <a:ea typeface="+mn-ea"/>
                          <a:cs typeface="Times New Roman" panose="02020603050405020304" pitchFamily="18" charset="0"/>
                        </a:rPr>
                        <a:t>padalinių </a:t>
                      </a:r>
                      <a:r>
                        <a:rPr lang="lt-LT" sz="1400" b="1" kern="1200" dirty="0">
                          <a:solidFill>
                            <a:schemeClr val="lt1"/>
                          </a:solidFill>
                          <a:latin typeface="Times New Roman" panose="02020603050405020304" pitchFamily="18" charset="0"/>
                          <a:ea typeface="+mn-ea"/>
                          <a:cs typeface="Times New Roman" panose="02020603050405020304" pitchFamily="18" charset="0"/>
                        </a:rPr>
                        <a:t>skaičius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smtClean="0">
                          <a:latin typeface="Times New Roman" panose="02020603050405020304" pitchFamily="18" charset="0"/>
                          <a:cs typeface="Times New Roman" panose="02020603050405020304" pitchFamily="18" charset="0"/>
                        </a:rPr>
                        <a:t>Maksimalios</a:t>
                      </a:r>
                      <a:r>
                        <a:rPr lang="lt-LT" sz="1400" baseline="0" dirty="0" smtClean="0">
                          <a:latin typeface="Times New Roman" panose="02020603050405020304" pitchFamily="18" charset="0"/>
                          <a:cs typeface="Times New Roman" panose="02020603050405020304" pitchFamily="18" charset="0"/>
                        </a:rPr>
                        <a:t> lėšos, </a:t>
                      </a:r>
                      <a:r>
                        <a:rPr lang="lt-LT" sz="1400" baseline="0" dirty="0" smtClean="0">
                          <a:latin typeface="Times New Roman" panose="02020603050405020304" pitchFamily="18" charset="0"/>
                          <a:cs typeface="Times New Roman" panose="02020603050405020304" pitchFamily="18" charset="0"/>
                        </a:rPr>
                        <a:t>Eur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cs typeface="Times New Roman" panose="02020603050405020304" pitchFamily="18" charset="0"/>
                        </a:rPr>
                        <a:t>(be l</a:t>
                      </a:r>
                      <a:r>
                        <a:rPr lang="lt-LT" sz="1400" baseline="0" dirty="0" err="1" smtClean="0">
                          <a:latin typeface="Times New Roman" panose="02020603050405020304" pitchFamily="18" charset="0"/>
                          <a:cs typeface="Times New Roman" panose="02020603050405020304" pitchFamily="18" charset="0"/>
                        </a:rPr>
                        <a:t>ėšų</a:t>
                      </a:r>
                      <a:r>
                        <a:rPr lang="lt-LT" sz="1400" baseline="0" dirty="0" smtClean="0">
                          <a:latin typeface="Times New Roman" panose="02020603050405020304" pitchFamily="18" charset="0"/>
                          <a:cs typeface="Times New Roman" panose="02020603050405020304" pitchFamily="18" charset="0"/>
                        </a:rPr>
                        <a:t> projekto administravimui ir viešinimui)</a:t>
                      </a:r>
                      <a:endParaRPr lang="lt-LT" sz="1400" dirty="0" smtClean="0">
                        <a:latin typeface="Times New Roman" panose="02020603050405020304" pitchFamily="18" charset="0"/>
                        <a:cs typeface="Times New Roman" panose="02020603050405020304" pitchFamily="18" charset="0"/>
                      </a:endParaRPr>
                    </a:p>
                  </a:txBody>
                  <a:tcPr marL="91439" marR="91439" marT="45728" marB="45728"/>
                </a:tc>
                <a:extLst>
                  <a:ext uri="{0D108BD9-81ED-4DB2-BD59-A6C34878D82A}">
                    <a16:rowId xmlns:a16="http://schemas.microsoft.com/office/drawing/2014/main" val="10000"/>
                  </a:ext>
                </a:extLst>
              </a:tr>
              <a:tr h="356968">
                <a:tc rowSpan="4">
                  <a:txBody>
                    <a:bodyPr/>
                    <a:lstStyle/>
                    <a:p>
                      <a:pPr marL="90170" algn="l" defTabSz="914400" rtl="0" eaLnBrk="1" latinLnBrk="0" hangingPunct="1">
                        <a:lnSpc>
                          <a:spcPct val="100000"/>
                        </a:lnSpc>
                        <a:spcAft>
                          <a:spcPts val="0"/>
                        </a:spcAft>
                      </a:pP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Telšių r. sav. administracija</a:t>
                      </a:r>
                      <a:endParaRPr lang="lt-LT" sz="1400" b="1" i="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l" defTabSz="914400" rtl="0" eaLnBrk="1" latinLnBrk="0" hangingPunct="1">
                        <a:lnSpc>
                          <a:spcPct val="100000"/>
                        </a:lnSpc>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Specializuoti slaugos ir globos namai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Telšiuose</a:t>
                      </a:r>
                      <a:r>
                        <a:rPr lang="lt-LT" sz="1400" kern="1200" baseline="0" dirty="0" smtClean="0">
                          <a:solidFill>
                            <a:schemeClr val="dk1"/>
                          </a:solidFill>
                          <a:effectLst/>
                          <a:latin typeface="Times New Roman" panose="02020603050405020304" pitchFamily="18" charset="0"/>
                          <a:ea typeface="Times New Roman"/>
                          <a:cs typeface="Times New Roman" panose="02020603050405020304" pitchFamily="18" charset="0"/>
                        </a:rPr>
                        <a:t>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 1</a:t>
                      </a:r>
                    </a:p>
                    <a:p>
                      <a:pPr marL="90170" algn="l" defTabSz="914400" rtl="0" eaLnBrk="1" latinLnBrk="0" hangingPunct="1">
                        <a:lnSpc>
                          <a:spcPct val="100000"/>
                        </a:lnSpc>
                        <a:spcAft>
                          <a:spcPts val="0"/>
                        </a:spcAft>
                      </a:pPr>
                      <a:r>
                        <a:rPr kumimoji="0" lang="lt-LT" sz="1400" b="0" i="0" u="none" strike="noStrike" kern="1200" cap="none" spc="0" normalizeH="0" baseline="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(pastato rekonstrukcija, </a:t>
                      </a: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pritaikymas</a:t>
                      </a:r>
                      <a:r>
                        <a:rPr kumimoji="0" lang="lt-LT" sz="1400" b="0" i="0" u="none" strike="noStrike" kern="1200" cap="none" spc="0" normalizeH="0" baseline="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a:t>
                      </a:r>
                      <a:endParaRPr kumimoji="0" lang="lt-LT" sz="1400" b="0" i="0" u="none" strike="noStrike" kern="1200" cap="none" spc="0" normalizeH="0" baseline="0" dirty="0">
                        <a:ln>
                          <a:noFill/>
                        </a:ln>
                        <a:solidFill>
                          <a:schemeClr val="accent1"/>
                        </a:solidFill>
                        <a:effectLst/>
                        <a:uLnTx/>
                        <a:uFillTx/>
                        <a:latin typeface="Times New Roman" panose="02020603050405020304" pitchFamily="18" charset="0"/>
                        <a:ea typeface="Times New Roman"/>
                        <a:cs typeface="Times New Roman" panose="02020603050405020304" pitchFamily="18" charset="0"/>
                      </a:endParaRPr>
                    </a:p>
                  </a:txBody>
                  <a:tcPr marL="68580" marR="68580" marT="0" marB="0" anchor="ctr"/>
                </a:tc>
                <a:tc rowSpan="4">
                  <a:txBody>
                    <a:bodyPr/>
                    <a:lstStyle/>
                    <a:p>
                      <a:pPr marL="90170" algn="ctr" defTabSz="914400" rtl="0" eaLnBrk="1" latinLnBrk="0" hangingPunct="1">
                        <a:lnSpc>
                          <a:spcPct val="100000"/>
                        </a:lnSpc>
                        <a:spcAft>
                          <a:spcPts val="0"/>
                        </a:spcAft>
                      </a:pPr>
                      <a:r>
                        <a:rPr lang="en-US" sz="1400" dirty="0" smtClean="0">
                          <a:effectLst/>
                          <a:latin typeface="Times New Roman" panose="02020603050405020304" pitchFamily="18" charset="0"/>
                          <a:ea typeface="Calibri"/>
                          <a:cs typeface="Times New Roman" panose="02020603050405020304" pitchFamily="18" charset="0"/>
                        </a:rPr>
                        <a:t>2 898 105</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60040">
                <a:tc vMerge="1">
                  <a:txBody>
                    <a:bodyPr/>
                    <a:lstStyle/>
                    <a:p>
                      <a:pPr marL="90170" algn="l" defTabSz="914400" rtl="0" eaLnBrk="1" latinLnBrk="0" hangingPunct="1">
                        <a:spcAft>
                          <a:spcPts val="0"/>
                        </a:spcAft>
                      </a:pPr>
                      <a:endParaRPr lang="lt-LT" sz="1600" i="0" kern="1200" dirty="0">
                        <a:solidFill>
                          <a:schemeClr val="dk1"/>
                        </a:solidFill>
                        <a:effectLst/>
                        <a:latin typeface="Times New Roman"/>
                        <a:ea typeface="Times New Roman"/>
                        <a:cs typeface="+mn-cs"/>
                      </a:endParaRPr>
                    </a:p>
                  </a:txBody>
                  <a:tcPr marL="68580" marR="68580" marT="0" marB="0" anchor="ctr"/>
                </a:tc>
                <a:tc>
                  <a:txBody>
                    <a:bodyPr/>
                    <a:lstStyle/>
                    <a:p>
                      <a:pPr marL="90170" algn="l" defTabSz="914400" rtl="0" eaLnBrk="1" latinLnBrk="0" hangingPunct="1">
                        <a:lnSpc>
                          <a:spcPct val="100000"/>
                        </a:lnSpc>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Socialinės dirbtuvės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Telšiuose – </a:t>
                      </a: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2</a:t>
                      </a:r>
                    </a:p>
                    <a:p>
                      <a:pPr marL="90170" algn="l" defTabSz="914400" rtl="0" eaLnBrk="1" latinLnBrk="0" hangingPunct="1">
                        <a:lnSpc>
                          <a:spcPct val="100000"/>
                        </a:lnSpc>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Dienos užimtumo centras / socialinės dirbtuvės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Telšiuose – </a:t>
                      </a: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1</a:t>
                      </a:r>
                    </a:p>
                    <a:p>
                      <a:pPr marL="90170" algn="l" defTabSz="914400" rtl="0" eaLnBrk="1" latinLnBrk="0" hangingPunct="1">
                        <a:lnSpc>
                          <a:spcPct val="100000"/>
                        </a:lnSpc>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Dienos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centras Telšiuose </a:t>
                      </a: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 1</a:t>
                      </a:r>
                    </a:p>
                  </a:txBody>
                  <a:tcPr marL="68580" marR="68580" marT="0" marB="0" anchor="ctr"/>
                </a:tc>
                <a:tc vMerge="1">
                  <a:txBody>
                    <a:bodyPr/>
                    <a:lstStyle/>
                    <a:p>
                      <a:pPr marL="90170" algn="ctr" defTabSz="914400" rtl="0" eaLnBrk="1" latinLnBrk="0" hangingPunct="1">
                        <a:spcAft>
                          <a:spcPts val="0"/>
                        </a:spcAft>
                      </a:pPr>
                      <a:endParaRPr lang="lt-LT" sz="18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2"/>
                  </a:ext>
                </a:extLst>
              </a:tr>
              <a:tr h="432048">
                <a:tc vMerge="1">
                  <a:txBody>
                    <a:bodyPr/>
                    <a:lstStyle/>
                    <a:p>
                      <a:endParaRPr lang="lt-LT"/>
                    </a:p>
                  </a:txBody>
                  <a:tcPr/>
                </a:tc>
                <a:tc>
                  <a:txBody>
                    <a:bodyPr/>
                    <a:lstStyle/>
                    <a:p>
                      <a:pPr marL="90170" algn="l" defTabSz="914400" rtl="0" eaLnBrk="1" latinLnBrk="0" hangingPunct="1">
                        <a:lnSpc>
                          <a:spcPct val="100000"/>
                        </a:lnSpc>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Grupinio / savarankiško gyvenimo namai – 4 </a:t>
                      </a:r>
                      <a:endPar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endParaRPr>
                    </a:p>
                    <a:p>
                      <a:pPr marL="90170" algn="l" defTabSz="914400" rtl="0" eaLnBrk="1" latinLnBrk="0" hangingPunct="1">
                        <a:lnSpc>
                          <a:spcPct val="100000"/>
                        </a:lnSpc>
                        <a:spcAft>
                          <a:spcPts val="0"/>
                        </a:spcAft>
                      </a:pPr>
                      <a:r>
                        <a:rPr kumimoji="0" lang="lt-LT" sz="1400" b="0" i="0" u="none" strike="noStrike" kern="1200" cap="none" spc="0" normalizeH="0" baseline="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(įsigytų namų remontas, </a:t>
                      </a: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pritaikymas</a:t>
                      </a:r>
                      <a:r>
                        <a:rPr kumimoji="0" lang="lt-LT" sz="1400" b="0" i="0" u="none" strike="noStrike" kern="1200" cap="none" spc="0" normalizeH="0" baseline="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 (3 </a:t>
                      </a: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a:t>
                      </a:r>
                      <a:r>
                        <a:rPr kumimoji="0" lang="lt-LT" sz="1400" b="0" i="0" u="none" strike="noStrike" kern="1200" cap="none" spc="0" normalizeH="0" baseline="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 Telšiuose, 1 </a:t>
                      </a: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a:t>
                      </a:r>
                      <a:r>
                        <a:rPr kumimoji="0" lang="lt-LT" sz="1400" b="0" i="0" u="none" strike="noStrike" kern="1200" cap="none" spc="0" normalizeH="0" baseline="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Rainiuose, </a:t>
                      </a:r>
                      <a:r>
                        <a:rPr kumimoji="0" lang="lt-LT" sz="1400" b="0" i="0" u="none" strike="noStrike" kern="1200" cap="none" spc="0" normalizeH="0" baseline="0" dirty="0" err="1"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Ryškaičiuose</a:t>
                      </a:r>
                      <a:r>
                        <a:rPr kumimoji="0" lang="lt-LT" sz="1400" b="0" i="0" u="none" strike="noStrike" kern="1200" cap="none" spc="0" normalizeH="0" baseline="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 ar Degaičiuose))</a:t>
                      </a:r>
                      <a:endParaRPr kumimoji="0" lang="lt-LT" sz="1400" b="0" i="0" u="none" strike="noStrike" kern="1200" cap="none" spc="0" normalizeH="0" baseline="0" dirty="0">
                        <a:ln>
                          <a:noFill/>
                        </a:ln>
                        <a:solidFill>
                          <a:schemeClr val="accent1"/>
                        </a:solidFill>
                        <a:effectLst/>
                        <a:uLnTx/>
                        <a:uFillTx/>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3"/>
                  </a:ext>
                </a:extLst>
              </a:tr>
              <a:tr h="342080">
                <a:tc vMerge="1">
                  <a:txBody>
                    <a:bodyPr/>
                    <a:lstStyle/>
                    <a:p>
                      <a:pPr marL="90170" algn="l" defTabSz="914400" rtl="0" eaLnBrk="1" latinLnBrk="0" hangingPunct="1">
                        <a:spcAft>
                          <a:spcPts val="0"/>
                        </a:spcAft>
                      </a:pPr>
                      <a:endParaRPr lang="lt-LT" sz="1600" i="0" kern="1200" dirty="0">
                        <a:solidFill>
                          <a:schemeClr val="dk1"/>
                        </a:solidFill>
                        <a:effectLst/>
                        <a:latin typeface="Times New Roman"/>
                        <a:ea typeface="Times New Roman"/>
                        <a:cs typeface="+mn-cs"/>
                      </a:endParaRPr>
                    </a:p>
                  </a:txBody>
                  <a:tcPr marL="68580" marR="68580" marT="0" marB="0" anchor="ctr"/>
                </a:tc>
                <a:tc>
                  <a:txBody>
                    <a:bodyPr/>
                    <a:lstStyle/>
                    <a:p>
                      <a:pPr marL="90170" algn="l" defTabSz="914400" rtl="0" eaLnBrk="1" latinLnBrk="0" hangingPunct="1">
                        <a:lnSpc>
                          <a:spcPct val="100000"/>
                        </a:lnSpc>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Apsaugotas būstas – 1 </a:t>
                      </a:r>
                      <a:endPar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endParaRPr>
                    </a:p>
                    <a:p>
                      <a:pPr marL="90170" algn="l" defTabSz="914400" rtl="0" eaLnBrk="1" latinLnBrk="0" hangingPunct="1">
                        <a:lnSpc>
                          <a:spcPct val="100000"/>
                        </a:lnSpc>
                        <a:spcAft>
                          <a:spcPts val="0"/>
                        </a:spcAft>
                      </a:pPr>
                      <a:r>
                        <a:rPr kumimoji="0" lang="lt-LT" sz="1400" b="0" i="0" u="none" strike="noStrike" kern="1200" cap="none" spc="0" normalizeH="0" baseline="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(buto pirkimas, pritaikymas Telšiuose)</a:t>
                      </a:r>
                      <a:endParaRPr kumimoji="0" lang="lt-LT" sz="1400" b="0" i="0" u="none" strike="noStrike" kern="1200" cap="none" spc="0" normalizeH="0" baseline="0" dirty="0">
                        <a:ln>
                          <a:noFill/>
                        </a:ln>
                        <a:solidFill>
                          <a:schemeClr val="accent1"/>
                        </a:solidFill>
                        <a:effectLst/>
                        <a:uLnTx/>
                        <a:uFillTx/>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pPr marL="90170" algn="ctr" defTabSz="914400" rtl="0" eaLnBrk="1" latinLnBrk="0" hangingPunct="1">
                        <a:spcAft>
                          <a:spcPts val="0"/>
                        </a:spcAft>
                      </a:pPr>
                      <a:endParaRPr lang="lt-LT" sz="18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8663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graphicFrame>
        <p:nvGraphicFramePr>
          <p:cNvPr id="4" name="Lentelė 7"/>
          <p:cNvGraphicFramePr>
            <a:graphicFrameLocks noGrp="1"/>
          </p:cNvGraphicFramePr>
          <p:nvPr>
            <p:extLst>
              <p:ext uri="{D42A27DB-BD31-4B8C-83A1-F6EECF244321}">
                <p14:modId xmlns:p14="http://schemas.microsoft.com/office/powerpoint/2010/main" val="2145702129"/>
              </p:ext>
            </p:extLst>
          </p:nvPr>
        </p:nvGraphicFramePr>
        <p:xfrm>
          <a:off x="228600" y="577558"/>
          <a:ext cx="8663758" cy="179833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4724399">
                  <a:extLst>
                    <a:ext uri="{9D8B030D-6E8A-4147-A177-3AD203B41FA5}">
                      <a16:colId xmlns:a16="http://schemas.microsoft.com/office/drawing/2014/main" val="20001"/>
                    </a:ext>
                  </a:extLst>
                </a:gridCol>
                <a:gridCol w="2567759">
                  <a:extLst>
                    <a:ext uri="{9D8B030D-6E8A-4147-A177-3AD203B41FA5}">
                      <a16:colId xmlns:a16="http://schemas.microsoft.com/office/drawing/2014/main" val="20002"/>
                    </a:ext>
                  </a:extLst>
                </a:gridCol>
              </a:tblGrid>
              <a:tr h="360040">
                <a:tc>
                  <a:txBody>
                    <a:bodyPr/>
                    <a:lstStyle/>
                    <a:p>
                      <a:pPr marL="0" algn="ctr" defTabSz="914400" rtl="0" eaLnBrk="1" latinLnBrk="0" hangingPunct="1">
                        <a:lnSpc>
                          <a:spcPct val="100000"/>
                        </a:lnSpc>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Pareiškėjas</a:t>
                      </a:r>
                    </a:p>
                  </a:txBody>
                  <a:tcPr marL="68580" marR="68580" marT="0" marB="0" anchor="ctr"/>
                </a:tc>
                <a:tc>
                  <a:txBody>
                    <a:bodyPr/>
                    <a:lstStyle/>
                    <a:p>
                      <a:pPr marL="0" algn="ctr" defTabSz="914400" rtl="0" eaLnBrk="1" latinLnBrk="0" hangingPunct="1">
                        <a:lnSpc>
                          <a:spcPct val="100000"/>
                        </a:lnSpc>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Numatomų kurti socialinių paslaugų įstaigų / </a:t>
                      </a:r>
                      <a:endParaRPr lang="lt-LT" sz="1400" b="1" kern="1200" dirty="0" smtClean="0">
                        <a:solidFill>
                          <a:schemeClr val="lt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lnSpc>
                          <a:spcPct val="100000"/>
                        </a:lnSpc>
                        <a:spcAft>
                          <a:spcPts val="0"/>
                        </a:spcAft>
                      </a:pPr>
                      <a:r>
                        <a:rPr lang="lt-LT" sz="1400" b="1" kern="1200" dirty="0" smtClean="0">
                          <a:solidFill>
                            <a:schemeClr val="lt1"/>
                          </a:solidFill>
                          <a:latin typeface="Times New Roman" panose="02020603050405020304" pitchFamily="18" charset="0"/>
                          <a:ea typeface="+mn-ea"/>
                          <a:cs typeface="Times New Roman" panose="02020603050405020304" pitchFamily="18" charset="0"/>
                        </a:rPr>
                        <a:t>padalinių </a:t>
                      </a:r>
                      <a:r>
                        <a:rPr lang="lt-LT" sz="1400" b="1" kern="1200" dirty="0">
                          <a:solidFill>
                            <a:schemeClr val="lt1"/>
                          </a:solidFill>
                          <a:latin typeface="Times New Roman" panose="02020603050405020304" pitchFamily="18" charset="0"/>
                          <a:ea typeface="+mn-ea"/>
                          <a:cs typeface="Times New Roman" panose="02020603050405020304" pitchFamily="18" charset="0"/>
                        </a:rPr>
                        <a:t>skaičius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smtClean="0">
                          <a:latin typeface="Times New Roman" panose="02020603050405020304" pitchFamily="18" charset="0"/>
                          <a:cs typeface="Times New Roman" panose="02020603050405020304" pitchFamily="18" charset="0"/>
                        </a:rPr>
                        <a:t>Maksimalios</a:t>
                      </a:r>
                      <a:r>
                        <a:rPr lang="lt-LT" sz="1400" baseline="0" dirty="0" smtClean="0">
                          <a:latin typeface="Times New Roman" panose="02020603050405020304" pitchFamily="18" charset="0"/>
                          <a:cs typeface="Times New Roman" panose="02020603050405020304" pitchFamily="18" charset="0"/>
                        </a:rPr>
                        <a:t> lėšos, </a:t>
                      </a:r>
                      <a:r>
                        <a:rPr lang="lt-LT" sz="1400" baseline="0" dirty="0" smtClean="0">
                          <a:latin typeface="Times New Roman" panose="02020603050405020304" pitchFamily="18" charset="0"/>
                          <a:cs typeface="Times New Roman" panose="02020603050405020304" pitchFamily="18" charset="0"/>
                        </a:rPr>
                        <a:t>Eur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cs typeface="Times New Roman" panose="02020603050405020304" pitchFamily="18" charset="0"/>
                        </a:rPr>
                        <a:t>(be l</a:t>
                      </a:r>
                      <a:r>
                        <a:rPr lang="lt-LT" sz="1400" baseline="0" dirty="0" err="1" smtClean="0">
                          <a:latin typeface="Times New Roman" panose="02020603050405020304" pitchFamily="18" charset="0"/>
                          <a:cs typeface="Times New Roman" panose="02020603050405020304" pitchFamily="18" charset="0"/>
                        </a:rPr>
                        <a:t>ėšų</a:t>
                      </a:r>
                      <a:r>
                        <a:rPr lang="lt-LT" sz="1400" baseline="0" dirty="0" smtClean="0">
                          <a:latin typeface="Times New Roman" panose="02020603050405020304" pitchFamily="18" charset="0"/>
                          <a:cs typeface="Times New Roman" panose="02020603050405020304" pitchFamily="18" charset="0"/>
                        </a:rPr>
                        <a:t> projekto administravimui ir viešinimui)</a:t>
                      </a:r>
                      <a:endParaRPr lang="lt-LT" sz="1400" dirty="0" smtClean="0">
                        <a:latin typeface="Times New Roman" panose="02020603050405020304" pitchFamily="18" charset="0"/>
                        <a:cs typeface="Times New Roman" panose="02020603050405020304" pitchFamily="18" charset="0"/>
                      </a:endParaRPr>
                    </a:p>
                  </a:txBody>
                  <a:tcPr marL="91439" marR="91439" marT="45728" marB="45728"/>
                </a:tc>
                <a:extLst>
                  <a:ext uri="{0D108BD9-81ED-4DB2-BD59-A6C34878D82A}">
                    <a16:rowId xmlns:a16="http://schemas.microsoft.com/office/drawing/2014/main" val="10000"/>
                  </a:ext>
                </a:extLst>
              </a:tr>
              <a:tr h="356968">
                <a:tc rowSpan="2">
                  <a:txBody>
                    <a:bodyPr/>
                    <a:lstStyle/>
                    <a:p>
                      <a:pPr marL="90170" algn="l" defTabSz="914400" rtl="0" eaLnBrk="1" latinLnBrk="0" hangingPunct="1">
                        <a:lnSpc>
                          <a:spcPct val="100000"/>
                        </a:lnSpc>
                        <a:spcAft>
                          <a:spcPts val="0"/>
                        </a:spcAft>
                      </a:pPr>
                      <a:r>
                        <a:rPr lang="lt-LT" sz="1400" b="1" i="0" kern="1200" dirty="0">
                          <a:solidFill>
                            <a:schemeClr val="dk1"/>
                          </a:solidFill>
                          <a:effectLst/>
                          <a:latin typeface="Times New Roman" panose="02020603050405020304" pitchFamily="18" charset="0"/>
                          <a:ea typeface="Times New Roman"/>
                          <a:cs typeface="Times New Roman" panose="02020603050405020304" pitchFamily="18" charset="0"/>
                        </a:rPr>
                        <a:t>Plungės </a:t>
                      </a: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r.</a:t>
                      </a:r>
                      <a:r>
                        <a:rPr lang="lt-LT" sz="1400" b="1" i="0" kern="1200" baseline="0" dirty="0" smtClean="0">
                          <a:solidFill>
                            <a:schemeClr val="dk1"/>
                          </a:solidFill>
                          <a:effectLst/>
                          <a:latin typeface="Times New Roman" panose="02020603050405020304" pitchFamily="18" charset="0"/>
                          <a:ea typeface="Times New Roman"/>
                          <a:cs typeface="Times New Roman" panose="02020603050405020304" pitchFamily="18" charset="0"/>
                        </a:rPr>
                        <a:t> </a:t>
                      </a:r>
                      <a:r>
                        <a:rPr lang="lt-LT" sz="1400" b="1" i="0" kern="1200" dirty="0" smtClean="0">
                          <a:solidFill>
                            <a:schemeClr val="dk1"/>
                          </a:solidFill>
                          <a:effectLst/>
                          <a:latin typeface="Times New Roman" panose="02020603050405020304" pitchFamily="18" charset="0"/>
                          <a:ea typeface="Times New Roman"/>
                          <a:cs typeface="Times New Roman" panose="02020603050405020304" pitchFamily="18" charset="0"/>
                        </a:rPr>
                        <a:t>sav. </a:t>
                      </a:r>
                      <a:r>
                        <a:rPr lang="lt-LT" sz="1400" b="1" i="0" kern="1200" dirty="0">
                          <a:solidFill>
                            <a:schemeClr val="dk1"/>
                          </a:solidFill>
                          <a:effectLst/>
                          <a:latin typeface="Times New Roman" panose="02020603050405020304" pitchFamily="18" charset="0"/>
                          <a:ea typeface="Times New Roman"/>
                          <a:cs typeface="Times New Roman" panose="02020603050405020304" pitchFamily="18" charset="0"/>
                        </a:rPr>
                        <a:t>administracija</a:t>
                      </a:r>
                    </a:p>
                  </a:txBody>
                  <a:tcPr marL="68580" marR="68580" marT="0" marB="0" anchor="ctr"/>
                </a:tc>
                <a:tc>
                  <a:txBody>
                    <a:bodyPr/>
                    <a:lstStyle/>
                    <a:p>
                      <a:pPr>
                        <a:lnSpc>
                          <a:spcPct val="100000"/>
                        </a:lnSpc>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Socialinės dirbtuvės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Plungėje – </a:t>
                      </a: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1</a:t>
                      </a:r>
                    </a:p>
                    <a:p>
                      <a:pPr>
                        <a:lnSpc>
                          <a:spcPct val="100000"/>
                        </a:lnSpc>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Dienos užimtumo centras / socialinės dirbtuvės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Plungėje – 1  </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2">
                  <a:txBody>
                    <a:bodyPr/>
                    <a:lstStyle/>
                    <a:p>
                      <a:pPr marL="90170" algn="ctr" defTabSz="914400" rtl="0" eaLnBrk="1" latinLnBrk="0" hangingPunct="1">
                        <a:lnSpc>
                          <a:spcPct val="100000"/>
                        </a:lnSpc>
                        <a:spcAft>
                          <a:spcPts val="0"/>
                        </a:spcAft>
                      </a:pPr>
                      <a:r>
                        <a:rPr lang="en-US" sz="1400" kern="1200" dirty="0">
                          <a:solidFill>
                            <a:schemeClr val="dk1"/>
                          </a:solidFill>
                          <a:effectLst/>
                          <a:latin typeface="Times New Roman" panose="02020603050405020304" pitchFamily="18" charset="0"/>
                          <a:ea typeface="Calibri"/>
                          <a:cs typeface="Times New Roman" panose="02020603050405020304" pitchFamily="18" charset="0"/>
                        </a:rPr>
                        <a:t>1 817 549</a:t>
                      </a:r>
                      <a:endParaRPr lang="lt-LT" sz="1400" kern="1200" dirty="0">
                        <a:solidFill>
                          <a:schemeClr val="dk1"/>
                        </a:solidFill>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6968">
                <a:tc vMerge="1">
                  <a:txBody>
                    <a:bodyPr/>
                    <a:lstStyle/>
                    <a:p>
                      <a:endParaRPr lang="lt-LT"/>
                    </a:p>
                  </a:txBody>
                  <a:tcPr/>
                </a:tc>
                <a:tc>
                  <a:txBody>
                    <a:bodyPr/>
                    <a:lstStyle/>
                    <a:p>
                      <a:pPr>
                        <a:lnSpc>
                          <a:spcPct val="100000"/>
                        </a:lnSpc>
                        <a:spcAft>
                          <a:spcPts val="0"/>
                        </a:spcAft>
                      </a:pPr>
                      <a:r>
                        <a:rPr lang="lt-LT" sz="1400" kern="1200" dirty="0">
                          <a:solidFill>
                            <a:schemeClr val="dk1"/>
                          </a:solidFill>
                          <a:effectLst/>
                          <a:latin typeface="Times New Roman" panose="02020603050405020304" pitchFamily="18" charset="0"/>
                          <a:ea typeface="Times New Roman"/>
                          <a:cs typeface="Times New Roman" panose="02020603050405020304" pitchFamily="18" charset="0"/>
                        </a:rPr>
                        <a:t>Grupinio gyvenimo namai – </a:t>
                      </a:r>
                      <a:r>
                        <a:rPr lang="lt-LT" sz="1400" kern="1200" dirty="0" smtClean="0">
                          <a:solidFill>
                            <a:schemeClr val="dk1"/>
                          </a:solidFill>
                          <a:effectLst/>
                          <a:latin typeface="Times New Roman" panose="02020603050405020304" pitchFamily="18" charset="0"/>
                          <a:ea typeface="Times New Roman"/>
                          <a:cs typeface="Times New Roman" panose="02020603050405020304" pitchFamily="18" charset="0"/>
                        </a:rPr>
                        <a:t>3</a:t>
                      </a:r>
                    </a:p>
                    <a:p>
                      <a:pPr>
                        <a:lnSpc>
                          <a:spcPct val="100000"/>
                        </a:lnSpc>
                        <a:spcAft>
                          <a:spcPts val="0"/>
                        </a:spcAft>
                      </a:pPr>
                      <a:r>
                        <a:rPr kumimoji="0" lang="lt-LT" sz="14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Times New Roman"/>
                          <a:cs typeface="Times New Roman" panose="02020603050405020304" pitchFamily="18" charset="0"/>
                        </a:rPr>
                        <a:t>(2 namų statyba savivaldybės sklypuose Plungėje, 1 įsigyto namo Plungėje remontas, pritaikymas) </a:t>
                      </a:r>
                      <a:endParaRPr lang="lt-LT" sz="1400" kern="12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2"/>
                  </a:ext>
                </a:extLst>
              </a:tr>
            </a:tbl>
          </a:graphicData>
        </a:graphic>
      </p:graphicFrame>
      <p:graphicFrame>
        <p:nvGraphicFramePr>
          <p:cNvPr id="6" name="Lentelė 7"/>
          <p:cNvGraphicFramePr>
            <a:graphicFrameLocks noGrp="1"/>
          </p:cNvGraphicFramePr>
          <p:nvPr>
            <p:extLst>
              <p:ext uri="{D42A27DB-BD31-4B8C-83A1-F6EECF244321}">
                <p14:modId xmlns:p14="http://schemas.microsoft.com/office/powerpoint/2010/main" val="2066255421"/>
              </p:ext>
            </p:extLst>
          </p:nvPr>
        </p:nvGraphicFramePr>
        <p:xfrm>
          <a:off x="228600" y="2375894"/>
          <a:ext cx="8663758" cy="171220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4764288">
                  <a:extLst>
                    <a:ext uri="{9D8B030D-6E8A-4147-A177-3AD203B41FA5}">
                      <a16:colId xmlns:a16="http://schemas.microsoft.com/office/drawing/2014/main" val="20001"/>
                    </a:ext>
                  </a:extLst>
                </a:gridCol>
                <a:gridCol w="2527870">
                  <a:extLst>
                    <a:ext uri="{9D8B030D-6E8A-4147-A177-3AD203B41FA5}">
                      <a16:colId xmlns:a16="http://schemas.microsoft.com/office/drawing/2014/main" val="20002"/>
                    </a:ext>
                  </a:extLst>
                </a:gridCol>
              </a:tblGrid>
              <a:tr h="348256">
                <a:tc rowSpan="2">
                  <a:txBody>
                    <a:bodyPr/>
                    <a:lstStyle/>
                    <a:p>
                      <a:pPr marL="90170" algn="l" defTabSz="914400" rtl="0" eaLnBrk="1" latinLnBrk="0" hangingPunct="1">
                        <a:lnSpc>
                          <a:spcPct val="100000"/>
                        </a:lnSpc>
                        <a:spcAft>
                          <a:spcPts val="0"/>
                        </a:spcAft>
                      </a:pPr>
                      <a:r>
                        <a:rPr lang="lt-LT" sz="1400" b="1" i="0" kern="1200" dirty="0">
                          <a:solidFill>
                            <a:schemeClr val="dk1"/>
                          </a:solidFill>
                          <a:effectLst/>
                          <a:latin typeface="Times New Roman"/>
                          <a:ea typeface="Times New Roman"/>
                          <a:cs typeface="+mn-cs"/>
                        </a:rPr>
                        <a:t>Mažeikių </a:t>
                      </a:r>
                      <a:r>
                        <a:rPr lang="lt-LT" sz="1400" b="1" i="0" kern="1200" dirty="0" smtClean="0">
                          <a:solidFill>
                            <a:schemeClr val="dk1"/>
                          </a:solidFill>
                          <a:effectLst/>
                          <a:latin typeface="Times New Roman"/>
                          <a:ea typeface="Times New Roman"/>
                          <a:cs typeface="+mn-cs"/>
                        </a:rPr>
                        <a:t>r.</a:t>
                      </a:r>
                      <a:r>
                        <a:rPr lang="lt-LT" sz="1400" b="1" i="0" kern="1200" baseline="0" dirty="0" smtClean="0">
                          <a:solidFill>
                            <a:schemeClr val="dk1"/>
                          </a:solidFill>
                          <a:effectLst/>
                          <a:latin typeface="Times New Roman"/>
                          <a:ea typeface="Times New Roman"/>
                          <a:cs typeface="+mn-cs"/>
                        </a:rPr>
                        <a:t> </a:t>
                      </a:r>
                      <a:r>
                        <a:rPr lang="lt-LT" sz="1400" b="1" i="0" kern="1200" dirty="0" smtClean="0">
                          <a:solidFill>
                            <a:schemeClr val="dk1"/>
                          </a:solidFill>
                          <a:effectLst/>
                          <a:latin typeface="Times New Roman"/>
                          <a:ea typeface="Times New Roman"/>
                          <a:cs typeface="+mn-cs"/>
                        </a:rPr>
                        <a:t>sav.</a:t>
                      </a:r>
                      <a:r>
                        <a:rPr lang="lt-LT" sz="1400" b="1" i="0" kern="1200" baseline="0" dirty="0" smtClean="0">
                          <a:solidFill>
                            <a:schemeClr val="dk1"/>
                          </a:solidFill>
                          <a:effectLst/>
                          <a:latin typeface="Times New Roman"/>
                          <a:ea typeface="Times New Roman"/>
                          <a:cs typeface="+mn-cs"/>
                        </a:rPr>
                        <a:t> </a:t>
                      </a:r>
                      <a:r>
                        <a:rPr lang="lt-LT" sz="1400" b="1" i="0" kern="1200" dirty="0" smtClean="0">
                          <a:solidFill>
                            <a:schemeClr val="dk1"/>
                          </a:solidFill>
                          <a:effectLst/>
                          <a:latin typeface="Times New Roman"/>
                          <a:ea typeface="Times New Roman"/>
                          <a:cs typeface="+mn-cs"/>
                        </a:rPr>
                        <a:t> </a:t>
                      </a:r>
                      <a:r>
                        <a:rPr lang="lt-LT" sz="1400" b="1" i="0" kern="1200" dirty="0">
                          <a:solidFill>
                            <a:schemeClr val="dk1"/>
                          </a:solidFill>
                          <a:effectLst/>
                          <a:latin typeface="Times New Roman"/>
                          <a:ea typeface="Times New Roman"/>
                          <a:cs typeface="+mn-cs"/>
                        </a:rPr>
                        <a:t>administracija</a:t>
                      </a:r>
                    </a:p>
                  </a:txBody>
                  <a:tcPr marL="68580" marR="68580" marT="0" marB="0" anchor="ctr">
                    <a:solidFill>
                      <a:schemeClr val="bg2">
                        <a:lumMod val="95000"/>
                      </a:schemeClr>
                    </a:solidFill>
                  </a:tcPr>
                </a:tc>
                <a:tc>
                  <a:txBody>
                    <a:bodyPr/>
                    <a:lstStyle/>
                    <a:p>
                      <a:pPr>
                        <a:lnSpc>
                          <a:spcPct val="100000"/>
                        </a:lnSpc>
                        <a:spcAft>
                          <a:spcPts val="0"/>
                        </a:spcAft>
                      </a:pPr>
                      <a:r>
                        <a:rPr lang="lt-LT" sz="1400" b="0" kern="1200" dirty="0">
                          <a:solidFill>
                            <a:schemeClr val="dk1"/>
                          </a:solidFill>
                          <a:effectLst/>
                          <a:latin typeface="Times New Roman"/>
                          <a:ea typeface="Times New Roman"/>
                          <a:cs typeface="+mn-cs"/>
                        </a:rPr>
                        <a:t>Socialinės dirbtuvės – 1</a:t>
                      </a:r>
                    </a:p>
                    <a:p>
                      <a:pPr>
                        <a:lnSpc>
                          <a:spcPct val="100000"/>
                        </a:lnSpc>
                        <a:spcAft>
                          <a:spcPts val="0"/>
                        </a:spcAft>
                      </a:pPr>
                      <a:r>
                        <a:rPr lang="lt-LT" sz="1400" b="0" kern="1200" dirty="0">
                          <a:solidFill>
                            <a:schemeClr val="dk1"/>
                          </a:solidFill>
                          <a:effectLst/>
                          <a:latin typeface="Times New Roman"/>
                          <a:ea typeface="Times New Roman"/>
                          <a:cs typeface="+mn-cs"/>
                        </a:rPr>
                        <a:t>Dienos užimtumo centras / socialinės dirbtuvės – 2 </a:t>
                      </a:r>
                    </a:p>
                  </a:txBody>
                  <a:tcPr marL="68580" marR="68580" marT="0" marB="0" anchor="ctr">
                    <a:solidFill>
                      <a:schemeClr val="bg2">
                        <a:lumMod val="95000"/>
                      </a:schemeClr>
                    </a:solidFill>
                  </a:tcPr>
                </a:tc>
                <a:tc rowSpan="2">
                  <a:txBody>
                    <a:bodyPr/>
                    <a:lstStyle/>
                    <a:p>
                      <a:pPr marL="90170" algn="ctr" defTabSz="914400" rtl="0" eaLnBrk="1" latinLnBrk="0" hangingPunct="1">
                        <a:lnSpc>
                          <a:spcPct val="100000"/>
                        </a:lnSpc>
                        <a:spcAft>
                          <a:spcPts val="0"/>
                        </a:spcAft>
                      </a:pPr>
                      <a:endParaRPr lang="lt-LT" sz="1400" b="0" kern="1200" dirty="0" smtClean="0">
                        <a:solidFill>
                          <a:schemeClr val="dk1"/>
                        </a:solidFill>
                        <a:effectLst/>
                        <a:latin typeface="Times New Roman"/>
                        <a:ea typeface="Calibri"/>
                        <a:cs typeface="+mn-cs"/>
                      </a:endParaRPr>
                    </a:p>
                    <a:p>
                      <a:pPr marL="90170" algn="ctr" defTabSz="914400" rtl="0" eaLnBrk="1" latinLnBrk="0" hangingPunct="1">
                        <a:lnSpc>
                          <a:spcPct val="100000"/>
                        </a:lnSpc>
                        <a:spcAft>
                          <a:spcPts val="0"/>
                        </a:spcAft>
                      </a:pPr>
                      <a:endParaRPr lang="lt-LT" sz="1400" b="0" kern="1200" dirty="0" smtClean="0">
                        <a:solidFill>
                          <a:schemeClr val="dk1"/>
                        </a:solidFill>
                        <a:effectLst/>
                        <a:latin typeface="Times New Roman"/>
                        <a:ea typeface="Calibri"/>
                        <a:cs typeface="+mn-cs"/>
                      </a:endParaRPr>
                    </a:p>
                    <a:p>
                      <a:pPr marL="90170" algn="ctr" defTabSz="914400" rtl="0" eaLnBrk="1" latinLnBrk="0" hangingPunct="1">
                        <a:lnSpc>
                          <a:spcPct val="100000"/>
                        </a:lnSpc>
                        <a:spcAft>
                          <a:spcPts val="0"/>
                        </a:spcAft>
                      </a:pPr>
                      <a:r>
                        <a:rPr lang="en-US" sz="1400" b="0" kern="1200" dirty="0" smtClean="0">
                          <a:solidFill>
                            <a:schemeClr val="dk1"/>
                          </a:solidFill>
                          <a:effectLst/>
                          <a:latin typeface="Times New Roman"/>
                          <a:ea typeface="Calibri"/>
                          <a:cs typeface="+mn-cs"/>
                        </a:rPr>
                        <a:t>1 </a:t>
                      </a:r>
                      <a:r>
                        <a:rPr lang="en-US" sz="1400" b="0" kern="1200" dirty="0">
                          <a:solidFill>
                            <a:schemeClr val="dk1"/>
                          </a:solidFill>
                          <a:effectLst/>
                          <a:latin typeface="Times New Roman"/>
                          <a:ea typeface="Calibri"/>
                          <a:cs typeface="+mn-cs"/>
                        </a:rPr>
                        <a:t>113 385</a:t>
                      </a:r>
                      <a:endParaRPr lang="lt-LT" sz="1400" b="0" kern="1200" dirty="0">
                        <a:solidFill>
                          <a:schemeClr val="dk1"/>
                        </a:solidFill>
                        <a:effectLst/>
                        <a:latin typeface="Times New Roman"/>
                        <a:ea typeface="Calibri"/>
                        <a:cs typeface="+mn-cs"/>
                      </a:endParaRPr>
                    </a:p>
                  </a:txBody>
                  <a:tcPr marL="91439" marR="91439" marT="45728" marB="45728">
                    <a:solidFill>
                      <a:schemeClr val="bg2">
                        <a:lumMod val="95000"/>
                      </a:schemeClr>
                    </a:solidFill>
                  </a:tcPr>
                </a:tc>
                <a:extLst>
                  <a:ext uri="{0D108BD9-81ED-4DB2-BD59-A6C34878D82A}">
                    <a16:rowId xmlns:a16="http://schemas.microsoft.com/office/drawing/2014/main" val="10000"/>
                  </a:ext>
                </a:extLst>
              </a:tr>
              <a:tr h="432048">
                <a:tc vMerge="1">
                  <a:txBody>
                    <a:bodyPr/>
                    <a:lstStyle/>
                    <a:p>
                      <a:endParaRPr lang="lt-LT"/>
                    </a:p>
                  </a:txBody>
                  <a:tcPr/>
                </a:tc>
                <a:tc>
                  <a:txBody>
                    <a:bodyPr/>
                    <a:lstStyle/>
                    <a:p>
                      <a:pPr>
                        <a:lnSpc>
                          <a:spcPct val="100000"/>
                        </a:lnSpc>
                        <a:spcAft>
                          <a:spcPts val="0"/>
                        </a:spcAft>
                      </a:pPr>
                      <a:r>
                        <a:rPr lang="lt-LT" sz="1400" kern="1200" dirty="0">
                          <a:solidFill>
                            <a:schemeClr val="dk1"/>
                          </a:solidFill>
                          <a:effectLst/>
                          <a:latin typeface="Times New Roman"/>
                          <a:ea typeface="Times New Roman"/>
                          <a:cs typeface="+mn-cs"/>
                        </a:rPr>
                        <a:t>Grupinio gyvenimo namai – 3 </a:t>
                      </a:r>
                      <a:endParaRPr lang="lt-LT" sz="1400" kern="1200" dirty="0" smtClean="0">
                        <a:solidFill>
                          <a:schemeClr val="dk1"/>
                        </a:solidFill>
                        <a:effectLst/>
                        <a:latin typeface="Times New Roman"/>
                        <a:ea typeface="Times New Roman"/>
                        <a:cs typeface="+mn-cs"/>
                      </a:endParaRPr>
                    </a:p>
                    <a:p>
                      <a:pPr>
                        <a:lnSpc>
                          <a:spcPct val="100000"/>
                        </a:lnSpc>
                        <a:spcAft>
                          <a:spcPts val="0"/>
                        </a:spcAft>
                      </a:pPr>
                      <a:r>
                        <a:rPr lang="lt-LT" sz="1400" kern="1200" dirty="0" smtClean="0">
                          <a:solidFill>
                            <a:schemeClr val="accent1"/>
                          </a:solidFill>
                          <a:effectLst/>
                          <a:latin typeface="Times New Roman"/>
                          <a:ea typeface="Times New Roman"/>
                          <a:cs typeface="+mn-cs"/>
                        </a:rPr>
                        <a:t>(</a:t>
                      </a:r>
                      <a:r>
                        <a:rPr kumimoji="0" lang="lt-LT" sz="1400" b="0" i="0" u="none" strike="noStrike" kern="1200" cap="none" spc="0" normalizeH="0" baseline="0" noProof="0" dirty="0" smtClean="0">
                          <a:ln>
                            <a:noFill/>
                          </a:ln>
                          <a:solidFill>
                            <a:schemeClr val="accent1"/>
                          </a:solidFill>
                          <a:effectLst/>
                          <a:uLnTx/>
                          <a:uFillTx/>
                          <a:latin typeface="Times New Roman"/>
                          <a:ea typeface="Times New Roman"/>
                          <a:cs typeface="+mn-cs"/>
                        </a:rPr>
                        <a:t>1 namo statyba įsigytame sklype Mažeikiuose, 2 įsigytų namų (Mažeikiuose, Viekšniuose) remontas, pritaikymas)</a:t>
                      </a:r>
                      <a:endParaRPr lang="lt-LT" sz="1400" kern="1200" dirty="0">
                        <a:solidFill>
                          <a:schemeClr val="accent1"/>
                        </a:solidFill>
                        <a:effectLst/>
                        <a:latin typeface="Times New Roman"/>
                        <a:ea typeface="Times New Roman"/>
                        <a:cs typeface="+mn-cs"/>
                      </a:endParaRPr>
                    </a:p>
                  </a:txBody>
                  <a:tcPr marL="68580" marR="68580" marT="0" marB="0" anchor="ctr"/>
                </a:tc>
                <a:tc vMerge="1">
                  <a:txBody>
                    <a:bodyPr/>
                    <a:lstStyle/>
                    <a:p>
                      <a:endParaRPr lang="lt-LT"/>
                    </a:p>
                  </a:txBody>
                  <a:tcPr/>
                </a:tc>
                <a:extLst>
                  <a:ext uri="{0D108BD9-81ED-4DB2-BD59-A6C34878D82A}">
                    <a16:rowId xmlns:a16="http://schemas.microsoft.com/office/drawing/2014/main" val="10002"/>
                  </a:ext>
                </a:extLst>
              </a:tr>
              <a:tr h="207857">
                <a:tc rowSpan="2">
                  <a:txBody>
                    <a:bodyPr/>
                    <a:lstStyle/>
                    <a:p>
                      <a:pPr marL="90170" algn="l" defTabSz="914400" rtl="0" eaLnBrk="1" latinLnBrk="0" hangingPunct="1">
                        <a:lnSpc>
                          <a:spcPct val="100000"/>
                        </a:lnSpc>
                        <a:spcAft>
                          <a:spcPts val="0"/>
                        </a:spcAft>
                      </a:pPr>
                      <a:r>
                        <a:rPr lang="lt-LT" sz="1400" b="1" i="0" kern="1200" dirty="0">
                          <a:solidFill>
                            <a:schemeClr val="dk1"/>
                          </a:solidFill>
                          <a:effectLst/>
                          <a:latin typeface="Times New Roman"/>
                          <a:ea typeface="Times New Roman"/>
                          <a:cs typeface="+mn-cs"/>
                        </a:rPr>
                        <a:t>Rietavo </a:t>
                      </a:r>
                      <a:r>
                        <a:rPr lang="lt-LT" sz="1400" b="1" i="0" kern="1200" dirty="0" smtClean="0">
                          <a:solidFill>
                            <a:schemeClr val="dk1"/>
                          </a:solidFill>
                          <a:effectLst/>
                          <a:latin typeface="Times New Roman"/>
                          <a:ea typeface="Times New Roman"/>
                          <a:cs typeface="+mn-cs"/>
                        </a:rPr>
                        <a:t>sav. </a:t>
                      </a:r>
                      <a:r>
                        <a:rPr lang="lt-LT" sz="1400" b="1" i="0" kern="1200" dirty="0">
                          <a:solidFill>
                            <a:schemeClr val="dk1"/>
                          </a:solidFill>
                          <a:effectLst/>
                          <a:latin typeface="Times New Roman"/>
                          <a:ea typeface="Times New Roman"/>
                          <a:cs typeface="+mn-cs"/>
                        </a:rPr>
                        <a:t>administracija</a:t>
                      </a:r>
                    </a:p>
                  </a:txBody>
                  <a:tcPr marL="68580" marR="68580" marT="0" marB="0" anchor="ctr"/>
                </a:tc>
                <a:tc>
                  <a:txBody>
                    <a:bodyPr/>
                    <a:lstStyle/>
                    <a:p>
                      <a:pPr>
                        <a:lnSpc>
                          <a:spcPct val="100000"/>
                        </a:lnSpc>
                        <a:spcAft>
                          <a:spcPts val="0"/>
                        </a:spcAft>
                      </a:pPr>
                      <a:r>
                        <a:rPr lang="lt-LT" sz="1400" kern="1200" dirty="0">
                          <a:solidFill>
                            <a:schemeClr val="dk1"/>
                          </a:solidFill>
                          <a:effectLst/>
                          <a:latin typeface="Times New Roman"/>
                          <a:ea typeface="Times New Roman"/>
                          <a:cs typeface="+mn-cs"/>
                        </a:rPr>
                        <a:t>Dienos užimtumo centras / socialinės dirbtuvės – 1 </a:t>
                      </a:r>
                    </a:p>
                  </a:txBody>
                  <a:tcPr marL="68580" marR="68580" marT="0" marB="0"/>
                </a:tc>
                <a:tc rowSpan="2">
                  <a:txBody>
                    <a:bodyPr/>
                    <a:lstStyle/>
                    <a:p>
                      <a:pPr marL="90170" algn="ctr" defTabSz="914400" rtl="0" eaLnBrk="1" latinLnBrk="0" hangingPunct="1">
                        <a:lnSpc>
                          <a:spcPct val="100000"/>
                        </a:lnSpc>
                        <a:spcAft>
                          <a:spcPts val="0"/>
                        </a:spcAft>
                      </a:pPr>
                      <a:r>
                        <a:rPr lang="lt-LT" sz="1400" kern="1200" dirty="0">
                          <a:solidFill>
                            <a:schemeClr val="dk1"/>
                          </a:solidFill>
                          <a:effectLst/>
                          <a:latin typeface="Times New Roman"/>
                          <a:ea typeface="Calibri"/>
                          <a:cs typeface="+mn-cs"/>
                        </a:rPr>
                        <a:t>391 629</a:t>
                      </a:r>
                    </a:p>
                  </a:txBody>
                  <a:tcPr marL="68580" marR="68580" marT="0" marB="0" anchor="ctr"/>
                </a:tc>
                <a:extLst>
                  <a:ext uri="{0D108BD9-81ED-4DB2-BD59-A6C34878D82A}">
                    <a16:rowId xmlns:a16="http://schemas.microsoft.com/office/drawing/2014/main" val="10003"/>
                  </a:ext>
                </a:extLst>
              </a:tr>
              <a:tr h="432048">
                <a:tc vMerge="1">
                  <a:txBody>
                    <a:bodyPr/>
                    <a:lstStyle/>
                    <a:p>
                      <a:endParaRPr lang="lt-LT"/>
                    </a:p>
                  </a:txBody>
                  <a:tcPr/>
                </a:tc>
                <a:tc>
                  <a:txBody>
                    <a:bodyPr/>
                    <a:lstStyle/>
                    <a:p>
                      <a:pPr>
                        <a:lnSpc>
                          <a:spcPct val="100000"/>
                        </a:lnSpc>
                        <a:spcAft>
                          <a:spcPts val="0"/>
                        </a:spcAft>
                      </a:pPr>
                      <a:r>
                        <a:rPr lang="lt-LT" sz="1400" kern="1200" dirty="0">
                          <a:solidFill>
                            <a:schemeClr val="dk1"/>
                          </a:solidFill>
                          <a:effectLst/>
                          <a:latin typeface="Times New Roman"/>
                          <a:ea typeface="Times New Roman"/>
                          <a:cs typeface="+mn-cs"/>
                        </a:rPr>
                        <a:t>Grupinio gyvenimo namai – 1 </a:t>
                      </a:r>
                      <a:endParaRPr lang="lt-LT" sz="1400" kern="1200" dirty="0" smtClean="0">
                        <a:solidFill>
                          <a:schemeClr val="dk1"/>
                        </a:solidFill>
                        <a:effectLst/>
                        <a:latin typeface="Times New Roman"/>
                        <a:ea typeface="Times New Roman"/>
                        <a:cs typeface="+mn-cs"/>
                      </a:endParaRPr>
                    </a:p>
                    <a:p>
                      <a:pPr>
                        <a:lnSpc>
                          <a:spcPct val="100000"/>
                        </a:lnSpc>
                        <a:spcAft>
                          <a:spcPts val="0"/>
                        </a:spcAft>
                      </a:pPr>
                      <a:r>
                        <a:rPr kumimoji="0" lang="lt-LT" sz="1400" b="0" i="0" u="none" strike="noStrike" kern="1200" cap="none" spc="0" normalizeH="0" baseline="0" noProof="0" dirty="0" smtClean="0">
                          <a:ln>
                            <a:noFill/>
                          </a:ln>
                          <a:solidFill>
                            <a:schemeClr val="accent1"/>
                          </a:solidFill>
                          <a:effectLst/>
                          <a:uLnTx/>
                          <a:uFillTx/>
                          <a:latin typeface="Times New Roman"/>
                          <a:ea typeface="Times New Roman"/>
                          <a:cs typeface="+mn-cs"/>
                        </a:rPr>
                        <a:t>(statyba savivaldybės skirtame sklype Rietave, pritaikymas)</a:t>
                      </a:r>
                      <a:endParaRPr lang="lt-LT" sz="1400" kern="1200" dirty="0">
                        <a:solidFill>
                          <a:schemeClr val="accent1"/>
                        </a:solidFill>
                        <a:effectLst/>
                        <a:latin typeface="Times New Roman"/>
                        <a:ea typeface="Times New Roman"/>
                        <a:cs typeface="+mn-cs"/>
                      </a:endParaRPr>
                    </a:p>
                  </a:txBody>
                  <a:tcPr marL="68580" marR="68580" marT="0" marB="0" anchor="ctr"/>
                </a:tc>
                <a:tc vMerge="1">
                  <a:txBody>
                    <a:bodyPr/>
                    <a:lstStyle/>
                    <a:p>
                      <a:endParaRPr lang="lt-LT"/>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9116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3048000" y="206581"/>
            <a:ext cx="2656388"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1800" b="1" u="sng" dirty="0" smtClean="0">
                <a:solidFill>
                  <a:schemeClr val="tx1"/>
                </a:solidFill>
                <a:latin typeface="Times New Roman" panose="02020603050405020304" pitchFamily="18" charset="0"/>
                <a:cs typeface="Times New Roman" panose="02020603050405020304" pitchFamily="18" charset="0"/>
              </a:rPr>
              <a:t>Šiaulių</a:t>
            </a:r>
            <a:r>
              <a:rPr lang="lt-LT" sz="1800" b="1" u="sng" dirty="0" smtClean="0">
                <a:solidFill>
                  <a:schemeClr val="tx1"/>
                </a:solidFill>
                <a:latin typeface="Times New Roman" panose="02020603050405020304" pitchFamily="18" charset="0"/>
                <a:cs typeface="Times New Roman" panose="02020603050405020304" pitchFamily="18" charset="0"/>
              </a:rPr>
              <a:t> </a:t>
            </a:r>
            <a:r>
              <a:rPr lang="lt-LT" sz="1800" b="1" u="sng" dirty="0" smtClean="0">
                <a:solidFill>
                  <a:schemeClr val="tx1"/>
                </a:solidFill>
                <a:latin typeface="Times New Roman" panose="02020603050405020304" pitchFamily="18" charset="0"/>
                <a:cs typeface="Times New Roman" panose="02020603050405020304" pitchFamily="18" charset="0"/>
              </a:rPr>
              <a:t>regiona</a:t>
            </a:r>
            <a:r>
              <a:rPr lang="en-US" sz="1800" b="1" u="sng" dirty="0" smtClean="0">
                <a:solidFill>
                  <a:schemeClr val="tx1"/>
                </a:solidFill>
                <a:latin typeface="Times New Roman" panose="02020603050405020304" pitchFamily="18" charset="0"/>
                <a:cs typeface="Times New Roman" panose="02020603050405020304" pitchFamily="18" charset="0"/>
              </a:rPr>
              <a:t>s</a:t>
            </a:r>
            <a:endParaRPr lang="lt-LT" sz="1800" b="1" u="sng" dirty="0">
              <a:solidFill>
                <a:schemeClr val="tx1"/>
              </a:solidFill>
              <a:latin typeface="Times New Roman" panose="02020603050405020304" pitchFamily="18" charset="0"/>
              <a:cs typeface="Times New Roman" panose="02020603050405020304" pitchFamily="18" charset="0"/>
            </a:endParaRPr>
          </a:p>
        </p:txBody>
      </p:sp>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graphicFrame>
        <p:nvGraphicFramePr>
          <p:cNvPr id="6" name="Lentelė 7"/>
          <p:cNvGraphicFramePr>
            <a:graphicFrameLocks noGrp="1"/>
          </p:cNvGraphicFramePr>
          <p:nvPr>
            <p:extLst>
              <p:ext uri="{D42A27DB-BD31-4B8C-83A1-F6EECF244321}">
                <p14:modId xmlns:p14="http://schemas.microsoft.com/office/powerpoint/2010/main" val="2254371089"/>
              </p:ext>
            </p:extLst>
          </p:nvPr>
        </p:nvGraphicFramePr>
        <p:xfrm>
          <a:off x="152400" y="590550"/>
          <a:ext cx="8763000" cy="3150556"/>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1016972">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Pareiškėjas</a:t>
                      </a:r>
                    </a:p>
                  </a:txBody>
                  <a:tcPr marL="68580" marR="68580" marT="0" marB="0" anchor="ctr"/>
                </a:tc>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Numatomų kurti socialinių paslaugų įstaigų / </a:t>
                      </a:r>
                      <a:endParaRPr lang="lt-LT" sz="1400" b="1" kern="1200" dirty="0" smtClean="0">
                        <a:solidFill>
                          <a:schemeClr val="lt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spcAft>
                          <a:spcPts val="0"/>
                        </a:spcAft>
                      </a:pPr>
                      <a:r>
                        <a:rPr lang="lt-LT" sz="1400" b="1" kern="1200" dirty="0" smtClean="0">
                          <a:solidFill>
                            <a:schemeClr val="lt1"/>
                          </a:solidFill>
                          <a:latin typeface="Times New Roman" panose="02020603050405020304" pitchFamily="18" charset="0"/>
                          <a:ea typeface="+mn-ea"/>
                          <a:cs typeface="Times New Roman" panose="02020603050405020304" pitchFamily="18" charset="0"/>
                        </a:rPr>
                        <a:t>padalinių </a:t>
                      </a:r>
                      <a:r>
                        <a:rPr lang="lt-LT" sz="1400" b="1" kern="1200" dirty="0">
                          <a:solidFill>
                            <a:schemeClr val="lt1"/>
                          </a:solidFill>
                          <a:latin typeface="Times New Roman" panose="02020603050405020304" pitchFamily="18" charset="0"/>
                          <a:ea typeface="+mn-ea"/>
                          <a:cs typeface="Times New Roman" panose="02020603050405020304" pitchFamily="18" charset="0"/>
                        </a:rPr>
                        <a:t>skaičius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smtClean="0">
                          <a:latin typeface="Times New Roman" panose="02020603050405020304" pitchFamily="18" charset="0"/>
                          <a:cs typeface="Times New Roman" panose="02020603050405020304" pitchFamily="18" charset="0"/>
                        </a:rPr>
                        <a:t>Maksimalios</a:t>
                      </a:r>
                      <a:r>
                        <a:rPr lang="lt-LT" sz="1400" baseline="0" dirty="0" smtClean="0">
                          <a:latin typeface="Times New Roman" panose="02020603050405020304" pitchFamily="18" charset="0"/>
                          <a:cs typeface="Times New Roman" panose="02020603050405020304" pitchFamily="18" charset="0"/>
                        </a:rPr>
                        <a:t> lėšos, </a:t>
                      </a:r>
                      <a:r>
                        <a:rPr lang="lt-LT" sz="1400" baseline="0" dirty="0" smtClean="0">
                          <a:latin typeface="Times New Roman" panose="02020603050405020304" pitchFamily="18" charset="0"/>
                          <a:cs typeface="Times New Roman" panose="02020603050405020304" pitchFamily="18" charset="0"/>
                        </a:rPr>
                        <a:t>Eur </a:t>
                      </a:r>
                      <a:r>
                        <a:rPr lang="en-US" sz="1400" baseline="0" dirty="0" smtClean="0">
                          <a:latin typeface="Times New Roman" panose="02020603050405020304" pitchFamily="18" charset="0"/>
                          <a:cs typeface="Times New Roman" panose="02020603050405020304" pitchFamily="18" charset="0"/>
                        </a:rPr>
                        <a:t>(be l</a:t>
                      </a:r>
                      <a:r>
                        <a:rPr lang="lt-LT" sz="1400" baseline="0" dirty="0" err="1" smtClean="0">
                          <a:latin typeface="Times New Roman" panose="02020603050405020304" pitchFamily="18" charset="0"/>
                          <a:cs typeface="Times New Roman" panose="02020603050405020304" pitchFamily="18" charset="0"/>
                        </a:rPr>
                        <a:t>ėšų</a:t>
                      </a:r>
                      <a:r>
                        <a:rPr lang="lt-LT" sz="1400" baseline="0" dirty="0" smtClean="0">
                          <a:latin typeface="Times New Roman" panose="02020603050405020304" pitchFamily="18" charset="0"/>
                          <a:cs typeface="Times New Roman" panose="02020603050405020304" pitchFamily="18" charset="0"/>
                        </a:rPr>
                        <a:t> projekto administravimui ir viešinimui)</a:t>
                      </a:r>
                      <a:endParaRPr lang="lt-LT" sz="1400" dirty="0" smtClean="0">
                        <a:latin typeface="Times New Roman" panose="02020603050405020304" pitchFamily="18" charset="0"/>
                        <a:cs typeface="Times New Roman" panose="02020603050405020304" pitchFamily="18" charset="0"/>
                      </a:endParaRPr>
                    </a:p>
                  </a:txBody>
                  <a:tcPr marL="91439" marR="91439" marT="45728" marB="45728"/>
                </a:tc>
                <a:extLst>
                  <a:ext uri="{0D108BD9-81ED-4DB2-BD59-A6C34878D82A}">
                    <a16:rowId xmlns:a16="http://schemas.microsoft.com/office/drawing/2014/main" val="10000"/>
                  </a:ext>
                </a:extLst>
              </a:tr>
              <a:tr h="380984">
                <a:tc rowSpan="3">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Šiaulių m. savivaldybės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administracija</a:t>
                      </a:r>
                      <a:endParaRPr lang="lt-LT" sz="1400" b="1" i="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l"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Specializuoti slaugos ir globos namai – 1</a:t>
                      </a:r>
                      <a:endParaRPr lang="lt-LT" sz="1400" kern="12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3">
                  <a:txBody>
                    <a:bodyPr/>
                    <a:lstStyle/>
                    <a:p>
                      <a:pPr marL="90170" algn="ctr"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2 572 181</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1999">
                <a:tc vMerge="1">
                  <a:txBody>
                    <a:bodyPr/>
                    <a:lstStyle/>
                    <a:p>
                      <a:pPr marL="90170" algn="l" defTabSz="914400" rtl="0" eaLnBrk="1" latinLnBrk="0" hangingPunct="1">
                        <a:spcAft>
                          <a:spcPts val="0"/>
                        </a:spcAft>
                      </a:pPr>
                      <a:endParaRPr lang="lt-LT" sz="1600" i="0" kern="1200" dirty="0">
                        <a:solidFill>
                          <a:schemeClr val="dk1"/>
                        </a:solidFill>
                        <a:effectLst/>
                        <a:latin typeface="Times New Roman"/>
                        <a:ea typeface="Times New Roman"/>
                        <a:cs typeface="+mn-cs"/>
                      </a:endParaRPr>
                    </a:p>
                  </a:txBody>
                  <a:tcPr marL="68580" marR="68580" marT="0" marB="0" anchor="ctr"/>
                </a:tc>
                <a:tc>
                  <a:txBody>
                    <a:bodyPr/>
                    <a:lstStyle/>
                    <a:p>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Dienos užimtumo centras/socialinės dirbtuvės –1</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pPr marL="90170" algn="ctr" defTabSz="914400" rtl="0" eaLnBrk="1" latinLnBrk="0" hangingPunct="1">
                        <a:spcAft>
                          <a:spcPts val="0"/>
                        </a:spcAft>
                      </a:pPr>
                      <a:endParaRPr lang="lt-LT" sz="18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2"/>
                  </a:ext>
                </a:extLst>
              </a:tr>
              <a:tr h="381000">
                <a:tc vMerge="1">
                  <a:txBody>
                    <a:bodyPr/>
                    <a:lstStyle/>
                    <a:p>
                      <a:endParaRPr lang="lt-LT"/>
                    </a:p>
                  </a:txBody>
                  <a:tcPr/>
                </a:tc>
                <a:tc>
                  <a:txBody>
                    <a:bodyPr/>
                    <a:lstStyle/>
                    <a:p>
                      <a:pPr marL="90170" algn="l"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Grupinio gyvenimo namai – 4</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3"/>
                  </a:ext>
                </a:extLst>
              </a:tr>
              <a:tr h="373801">
                <a:tc rowSpan="3">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Šiaulių r. savivaldybės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administracija</a:t>
                      </a:r>
                      <a:endParaRPr lang="lt-LT" sz="1400" b="1" i="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l"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Socialinės dirbtuvės – 1</a:t>
                      </a:r>
                      <a:endParaRPr lang="lt-LT" sz="1400" kern="12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rowSpan="3">
                  <a:txBody>
                    <a:bodyPr/>
                    <a:lstStyle/>
                    <a:p>
                      <a:pPr marL="90170" algn="ctr"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898 043</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58561">
                <a:tc vMerge="1">
                  <a:txBody>
                    <a:bodyPr/>
                    <a:lstStyle/>
                    <a:p>
                      <a:endParaRPr lang="lt-LT"/>
                    </a:p>
                  </a:txBody>
                  <a:tcP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Grupinio gyvenimo namai – 2</a:t>
                      </a:r>
                      <a:endParaRPr lang="lt-LT" sz="1400" dirty="0" smtClean="0">
                        <a:latin typeface="Times New Roman" panose="02020603050405020304" pitchFamily="18" charset="0"/>
                        <a:cs typeface="Times New Roman" panose="02020603050405020304" pitchFamily="18" charset="0"/>
                      </a:endParaRPr>
                    </a:p>
                  </a:txBody>
                  <a:tcPr marL="68580" marR="68580" marT="0" marB="0"/>
                </a:tc>
                <a:tc vMerge="1">
                  <a:txBody>
                    <a:bodyPr/>
                    <a:lstStyle/>
                    <a:p>
                      <a:endParaRPr lang="lt-LT"/>
                    </a:p>
                  </a:txBody>
                  <a:tcPr/>
                </a:tc>
                <a:extLst>
                  <a:ext uri="{0D108BD9-81ED-4DB2-BD59-A6C34878D82A}">
                    <a16:rowId xmlns:a16="http://schemas.microsoft.com/office/drawing/2014/main" val="3582080052"/>
                  </a:ext>
                </a:extLst>
              </a:tr>
              <a:tr h="327239">
                <a:tc vMerge="1">
                  <a:txBody>
                    <a:bodyPr/>
                    <a:lstStyle/>
                    <a:p>
                      <a:endParaRPr lang="lt-LT"/>
                    </a:p>
                  </a:txBody>
                  <a:tcPr/>
                </a:tc>
                <a:tc>
                  <a:txBody>
                    <a:bodyPr/>
                    <a:lstStyle/>
                    <a:p>
                      <a:pPr algn="l"/>
                      <a:r>
                        <a:rPr lang="lt-LT" sz="1400" dirty="0" smtClean="0">
                          <a:latin typeface="Times New Roman" panose="02020603050405020304" pitchFamily="18" charset="0"/>
                          <a:cs typeface="Times New Roman" panose="02020603050405020304" pitchFamily="18" charset="0"/>
                        </a:rPr>
                        <a:t>  </a:t>
                      </a: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Apsaugotas būstas – 1</a:t>
                      </a:r>
                      <a:endParaRPr lang="lt-LT" sz="1400" dirty="0">
                        <a:latin typeface="Times New Roman" panose="02020603050405020304" pitchFamily="18" charset="0"/>
                        <a:cs typeface="Times New Roman" panose="02020603050405020304" pitchFamily="18" charset="0"/>
                      </a:endParaRPr>
                    </a:p>
                  </a:txBody>
                  <a:tcPr marL="68580" marR="68580" marT="0" marB="0"/>
                </a:tc>
                <a:tc vMerge="1">
                  <a:txBody>
                    <a:bodyPr/>
                    <a:lstStyle/>
                    <a:p>
                      <a:endParaRPr lang="lt-LT"/>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2186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3048000" y="206581"/>
            <a:ext cx="2656388"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1800" b="1" u="sng" dirty="0" smtClean="0">
                <a:solidFill>
                  <a:schemeClr val="tx1"/>
                </a:solidFill>
                <a:latin typeface="Times New Roman" panose="02020603050405020304" pitchFamily="18" charset="0"/>
                <a:cs typeface="Times New Roman" panose="02020603050405020304" pitchFamily="18" charset="0"/>
              </a:rPr>
              <a:t>Vilniaus </a:t>
            </a:r>
            <a:r>
              <a:rPr lang="lt-LT" sz="1800" b="1" u="sng" dirty="0" smtClean="0">
                <a:solidFill>
                  <a:schemeClr val="tx1"/>
                </a:solidFill>
                <a:latin typeface="Times New Roman" panose="02020603050405020304" pitchFamily="18" charset="0"/>
                <a:cs typeface="Times New Roman" panose="02020603050405020304" pitchFamily="18" charset="0"/>
              </a:rPr>
              <a:t>regiona</a:t>
            </a:r>
            <a:r>
              <a:rPr lang="en-US" sz="1800" b="1" u="sng" dirty="0" smtClean="0">
                <a:solidFill>
                  <a:schemeClr val="tx1"/>
                </a:solidFill>
                <a:latin typeface="Times New Roman" panose="02020603050405020304" pitchFamily="18" charset="0"/>
                <a:cs typeface="Times New Roman" panose="02020603050405020304" pitchFamily="18" charset="0"/>
              </a:rPr>
              <a:t>s</a:t>
            </a:r>
            <a:endParaRPr lang="lt-LT" sz="1800" b="1" u="sng" dirty="0">
              <a:solidFill>
                <a:schemeClr val="tx1"/>
              </a:solidFill>
              <a:latin typeface="Times New Roman" panose="02020603050405020304" pitchFamily="18" charset="0"/>
              <a:cs typeface="Times New Roman" panose="02020603050405020304" pitchFamily="18" charset="0"/>
            </a:endParaRPr>
          </a:p>
        </p:txBody>
      </p:sp>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graphicFrame>
        <p:nvGraphicFramePr>
          <p:cNvPr id="5" name="Lentelė 7"/>
          <p:cNvGraphicFramePr>
            <a:graphicFrameLocks noGrp="1"/>
          </p:cNvGraphicFramePr>
          <p:nvPr>
            <p:extLst>
              <p:ext uri="{D42A27DB-BD31-4B8C-83A1-F6EECF244321}">
                <p14:modId xmlns:p14="http://schemas.microsoft.com/office/powerpoint/2010/main" val="2852324743"/>
              </p:ext>
            </p:extLst>
          </p:nvPr>
        </p:nvGraphicFramePr>
        <p:xfrm>
          <a:off x="214856" y="590550"/>
          <a:ext cx="8811711" cy="3322609"/>
        </p:xfrm>
        <a:graphic>
          <a:graphicData uri="http://schemas.openxmlformats.org/drawingml/2006/table">
            <a:tbl>
              <a:tblPr firstRow="1" bandRow="1">
                <a:tableStyleId>{5C22544A-7EE6-4342-B048-85BDC9FD1C3A}</a:tableStyleId>
              </a:tblPr>
              <a:tblGrid>
                <a:gridCol w="2071144">
                  <a:extLst>
                    <a:ext uri="{9D8B030D-6E8A-4147-A177-3AD203B41FA5}">
                      <a16:colId xmlns:a16="http://schemas.microsoft.com/office/drawing/2014/main" val="20000"/>
                    </a:ext>
                  </a:extLst>
                </a:gridCol>
                <a:gridCol w="4344401">
                  <a:extLst>
                    <a:ext uri="{9D8B030D-6E8A-4147-A177-3AD203B41FA5}">
                      <a16:colId xmlns:a16="http://schemas.microsoft.com/office/drawing/2014/main" val="20001"/>
                    </a:ext>
                  </a:extLst>
                </a:gridCol>
                <a:gridCol w="2396166">
                  <a:extLst>
                    <a:ext uri="{9D8B030D-6E8A-4147-A177-3AD203B41FA5}">
                      <a16:colId xmlns:a16="http://schemas.microsoft.com/office/drawing/2014/main" val="20002"/>
                    </a:ext>
                  </a:extLst>
                </a:gridCol>
              </a:tblGrid>
              <a:tr h="914416">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Pareiškėjas</a:t>
                      </a:r>
                    </a:p>
                  </a:txBody>
                  <a:tcPr marL="68580" marR="68580" marT="0" marB="0" anchor="ctr"/>
                </a:tc>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Numatomų kurti socialinių paslaugų įstaigų / </a:t>
                      </a:r>
                      <a:endParaRPr lang="lt-LT" sz="1400" b="1" kern="1200" dirty="0" smtClean="0">
                        <a:solidFill>
                          <a:schemeClr val="lt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spcAft>
                          <a:spcPts val="0"/>
                        </a:spcAft>
                      </a:pPr>
                      <a:r>
                        <a:rPr lang="lt-LT" sz="1400" b="1" kern="1200" dirty="0" smtClean="0">
                          <a:solidFill>
                            <a:schemeClr val="lt1"/>
                          </a:solidFill>
                          <a:latin typeface="Times New Roman" panose="02020603050405020304" pitchFamily="18" charset="0"/>
                          <a:ea typeface="+mn-ea"/>
                          <a:cs typeface="Times New Roman" panose="02020603050405020304" pitchFamily="18" charset="0"/>
                        </a:rPr>
                        <a:t>padalinių </a:t>
                      </a:r>
                      <a:r>
                        <a:rPr lang="lt-LT" sz="1400" b="1" kern="1200" dirty="0">
                          <a:solidFill>
                            <a:schemeClr val="lt1"/>
                          </a:solidFill>
                          <a:latin typeface="Times New Roman" panose="02020603050405020304" pitchFamily="18" charset="0"/>
                          <a:ea typeface="+mn-ea"/>
                          <a:cs typeface="Times New Roman" panose="02020603050405020304" pitchFamily="18" charset="0"/>
                        </a:rPr>
                        <a:t>skaičius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smtClean="0">
                          <a:latin typeface="Times New Roman" panose="02020603050405020304" pitchFamily="18" charset="0"/>
                          <a:cs typeface="Times New Roman" panose="02020603050405020304" pitchFamily="18" charset="0"/>
                        </a:rPr>
                        <a:t>Maksimalios</a:t>
                      </a:r>
                      <a:r>
                        <a:rPr lang="lt-LT" sz="1400" baseline="0" dirty="0" smtClean="0">
                          <a:latin typeface="Times New Roman" panose="02020603050405020304" pitchFamily="18" charset="0"/>
                          <a:cs typeface="Times New Roman" panose="02020603050405020304" pitchFamily="18" charset="0"/>
                        </a:rPr>
                        <a:t> lėšos, Eur</a:t>
                      </a:r>
                      <a:r>
                        <a:rPr lang="en-US" sz="1400" baseline="0" dirty="0" smtClean="0">
                          <a:latin typeface="Times New Roman" panose="02020603050405020304" pitchFamily="18" charset="0"/>
                          <a:cs typeface="Times New Roman" panose="02020603050405020304" pitchFamily="18" charset="0"/>
                        </a:rPr>
                        <a:t> </a:t>
                      </a:r>
                      <a:endParaRPr lang="lt-LT" sz="1400" baseline="0" dirty="0" smtClean="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cs typeface="Times New Roman" panose="02020603050405020304" pitchFamily="18" charset="0"/>
                        </a:rPr>
                        <a:t>(</a:t>
                      </a:r>
                      <a:r>
                        <a:rPr lang="en-US" sz="1400" baseline="0" dirty="0" smtClean="0">
                          <a:latin typeface="Times New Roman" panose="02020603050405020304" pitchFamily="18" charset="0"/>
                          <a:cs typeface="Times New Roman" panose="02020603050405020304" pitchFamily="18" charset="0"/>
                        </a:rPr>
                        <a:t>be l</a:t>
                      </a:r>
                      <a:r>
                        <a:rPr lang="lt-LT" sz="1400" baseline="0" dirty="0" smtClean="0">
                          <a:latin typeface="Times New Roman" panose="02020603050405020304" pitchFamily="18" charset="0"/>
                          <a:cs typeface="Times New Roman" panose="02020603050405020304" pitchFamily="18" charset="0"/>
                        </a:rPr>
                        <a:t>ėšų projekto administravimui ir viešinimui)</a:t>
                      </a:r>
                      <a:endParaRPr lang="lt-LT" sz="1400" dirty="0" smtClean="0">
                        <a:latin typeface="Times New Roman" panose="02020603050405020304" pitchFamily="18" charset="0"/>
                        <a:cs typeface="Times New Roman" panose="02020603050405020304" pitchFamily="18" charset="0"/>
                      </a:endParaRPr>
                    </a:p>
                  </a:txBody>
                  <a:tcPr marL="91439" marR="91439" marT="45728" marB="45728"/>
                </a:tc>
                <a:extLst>
                  <a:ext uri="{0D108BD9-81ED-4DB2-BD59-A6C34878D82A}">
                    <a16:rowId xmlns:a16="http://schemas.microsoft.com/office/drawing/2014/main" val="10000"/>
                  </a:ext>
                </a:extLst>
              </a:tr>
              <a:tr h="470132">
                <a:tc rowSpan="3">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Vilniaus m. savivaldybės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administracija</a:t>
                      </a:r>
                      <a:endParaRPr lang="lt-LT" sz="1400" b="1" i="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Socialinės dirbtuvės – 2</a:t>
                      </a:r>
                    </a:p>
                    <a:p>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Dienos užimtumo centras / socialinės dirbtuvės – 2</a:t>
                      </a:r>
                    </a:p>
                    <a:p>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Dienos centras – 1</a:t>
                      </a:r>
                      <a:endParaRPr lang="lt-LT" sz="1400" kern="12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3">
                  <a:txBody>
                    <a:bodyPr/>
                    <a:lstStyle/>
                    <a:p>
                      <a:pPr marL="90170" algn="ctr"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4 464 664</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0738">
                <a:tc vMerge="1">
                  <a:txBody>
                    <a:bodyPr/>
                    <a:lstStyle/>
                    <a:p>
                      <a:endParaRPr lang="lt-LT" sz="1600" b="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Grupinio / savarankiško gyvenimo namai – 7</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pPr marL="90170" algn="ctr" defTabSz="914400" rtl="0" eaLnBrk="1" latinLnBrk="0" hangingPunct="1">
                        <a:spcAft>
                          <a:spcPts val="0"/>
                        </a:spcAft>
                      </a:pPr>
                      <a:endParaRPr lang="lt-LT" sz="1800" kern="1200" dirty="0">
                        <a:solidFill>
                          <a:schemeClr val="dk1"/>
                        </a:solidFill>
                        <a:effectLst/>
                        <a:latin typeface="Times New Roman"/>
                        <a:ea typeface="Times New Roman"/>
                        <a:cs typeface="+mn-cs"/>
                      </a:endParaRPr>
                    </a:p>
                  </a:txBody>
                  <a:tcPr marL="68580" marR="68580" marT="0" marB="0" anchor="ctr"/>
                </a:tc>
                <a:extLst>
                  <a:ext uri="{0D108BD9-81ED-4DB2-BD59-A6C34878D82A}">
                    <a16:rowId xmlns:a16="http://schemas.microsoft.com/office/drawing/2014/main" val="10002"/>
                  </a:ext>
                </a:extLst>
              </a:tr>
              <a:tr h="289518">
                <a:tc vMerge="1">
                  <a:txBody>
                    <a:bodyPr/>
                    <a:lstStyle/>
                    <a:p>
                      <a:endParaRPr lang="lt-LT" sz="1600" b="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Apsaugotas būstas – 2</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pPr marL="90170" algn="ctr" defTabSz="914400" rtl="0" eaLnBrk="1" latinLnBrk="0" hangingPunct="1">
                        <a:spcAft>
                          <a:spcPts val="0"/>
                        </a:spcAft>
                      </a:pP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52509">
                <a:tc rowSpan="2">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Vilniaus r. savivaldybės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administracija</a:t>
                      </a:r>
                      <a:endParaRPr lang="lt-LT" sz="1400" b="1" i="0" dirty="0" smtClean="0">
                        <a:latin typeface="Times New Roman" panose="02020603050405020304" pitchFamily="18" charset="0"/>
                        <a:cs typeface="Times New Roman" panose="02020603050405020304" pitchFamily="18" charset="0"/>
                      </a:endParaRPr>
                    </a:p>
                    <a:p>
                      <a:pPr marL="90170" algn="ctr" defTabSz="914400" rtl="0" eaLnBrk="1" latinLnBrk="0" hangingPunct="1">
                        <a:spcAft>
                          <a:spcPts val="0"/>
                        </a:spcAft>
                      </a:pPr>
                      <a:endParaRPr lang="lt-LT" sz="1400" i="0" kern="1200" dirty="0">
                        <a:solidFill>
                          <a:schemeClr val="dk1"/>
                        </a:solidFill>
                        <a:effectLst/>
                        <a:latin typeface="Times New Roman"/>
                        <a:ea typeface="Times New Roman"/>
                        <a:cs typeface="+mn-cs"/>
                      </a:endParaRPr>
                    </a:p>
                  </a:txBody>
                  <a:tcPr marL="68580" marR="68580" marT="0" marB="0" anchor="ctr"/>
                </a:tc>
                <a:tc>
                  <a:txBody>
                    <a:bodyPr/>
                    <a:lstStyle/>
                    <a:p>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Socialinės dirbtuvės – 1</a:t>
                      </a:r>
                    </a:p>
                    <a:p>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Dienos užimtumo centras – 1</a:t>
                      </a:r>
                      <a:endParaRPr lang="lt-LT" sz="1400" kern="1200" dirty="0">
                        <a:solidFill>
                          <a:schemeClr val="accent2">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2">
                  <a:txBody>
                    <a:bodyPr/>
                    <a:lstStyle/>
                    <a:p>
                      <a:pPr marL="90170" algn="ctr"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1 056 104</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79010">
                <a:tc vMerge="1">
                  <a:txBody>
                    <a:bodyPr/>
                    <a:lstStyle/>
                    <a:p>
                      <a:endParaRPr lang="lt-LT"/>
                    </a:p>
                  </a:txBody>
                  <a:tcP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Grupinio gyvenimo namai – 2</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5"/>
                  </a:ext>
                </a:extLst>
              </a:tr>
              <a:tr h="252498">
                <a:tc rowSpan="2">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Elektrėnų savivaldybės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administracija</a:t>
                      </a:r>
                      <a:endParaRPr lang="lt-LT" sz="1400" b="1" i="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l"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Dienos užimtumo centras / socialinės dirbtuvės – 1</a:t>
                      </a:r>
                      <a:endParaRPr lang="lt-LT" sz="1400" kern="12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rowSpan="2">
                  <a:txBody>
                    <a:bodyPr/>
                    <a:lstStyle/>
                    <a:p>
                      <a:pPr marL="90170" algn="ctr"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428 030</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5430">
                <a:tc vMerge="1">
                  <a:txBody>
                    <a:bodyPr/>
                    <a:lstStyle/>
                    <a:p>
                      <a:endParaRPr lang="lt-LT"/>
                    </a:p>
                  </a:txBody>
                  <a:tcP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Grupinio gyvenimo namai – 1</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0459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graphicFrame>
        <p:nvGraphicFramePr>
          <p:cNvPr id="5" name="Lentelė 7"/>
          <p:cNvGraphicFramePr>
            <a:graphicFrameLocks noGrp="1"/>
          </p:cNvGraphicFramePr>
          <p:nvPr>
            <p:extLst>
              <p:ext uri="{D42A27DB-BD31-4B8C-83A1-F6EECF244321}">
                <p14:modId xmlns:p14="http://schemas.microsoft.com/office/powerpoint/2010/main" val="2709131937"/>
              </p:ext>
            </p:extLst>
          </p:nvPr>
        </p:nvGraphicFramePr>
        <p:xfrm>
          <a:off x="214857" y="590550"/>
          <a:ext cx="8700543" cy="3093752"/>
        </p:xfrm>
        <a:graphic>
          <a:graphicData uri="http://schemas.openxmlformats.org/drawingml/2006/table">
            <a:tbl>
              <a:tblPr firstRow="1" bandRow="1">
                <a:tableStyleId>{5C22544A-7EE6-4342-B048-85BDC9FD1C3A}</a:tableStyleId>
              </a:tblPr>
              <a:tblGrid>
                <a:gridCol w="2345969">
                  <a:extLst>
                    <a:ext uri="{9D8B030D-6E8A-4147-A177-3AD203B41FA5}">
                      <a16:colId xmlns:a16="http://schemas.microsoft.com/office/drawing/2014/main" val="20000"/>
                    </a:ext>
                  </a:extLst>
                </a:gridCol>
                <a:gridCol w="4143516">
                  <a:extLst>
                    <a:ext uri="{9D8B030D-6E8A-4147-A177-3AD203B41FA5}">
                      <a16:colId xmlns:a16="http://schemas.microsoft.com/office/drawing/2014/main" val="20001"/>
                    </a:ext>
                  </a:extLst>
                </a:gridCol>
                <a:gridCol w="2211058">
                  <a:extLst>
                    <a:ext uri="{9D8B030D-6E8A-4147-A177-3AD203B41FA5}">
                      <a16:colId xmlns:a16="http://schemas.microsoft.com/office/drawing/2014/main" val="20002"/>
                    </a:ext>
                  </a:extLst>
                </a:gridCol>
              </a:tblGrid>
              <a:tr h="762000">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Pareiškėjas</a:t>
                      </a:r>
                    </a:p>
                  </a:txBody>
                  <a:tcPr marL="68580" marR="68580" marT="0" marB="0" anchor="ctr"/>
                </a:tc>
                <a:tc>
                  <a:txBody>
                    <a:bodyPr/>
                    <a:lstStyle/>
                    <a:p>
                      <a:pPr marL="0" algn="ctr" defTabSz="914400" rtl="0" eaLnBrk="1" latinLnBrk="0" hangingPunct="1">
                        <a:spcAft>
                          <a:spcPts val="0"/>
                        </a:spcAft>
                      </a:pPr>
                      <a:r>
                        <a:rPr lang="lt-LT" sz="1400" b="1" kern="1200" dirty="0">
                          <a:solidFill>
                            <a:schemeClr val="lt1"/>
                          </a:solidFill>
                          <a:latin typeface="Times New Roman" panose="02020603050405020304" pitchFamily="18" charset="0"/>
                          <a:ea typeface="+mn-ea"/>
                          <a:cs typeface="Times New Roman" panose="02020603050405020304" pitchFamily="18" charset="0"/>
                        </a:rPr>
                        <a:t>Numatomų kurti socialinių paslaugų įstaigų / </a:t>
                      </a:r>
                      <a:r>
                        <a:rPr lang="lt-LT" sz="1400" b="1" kern="1200" dirty="0" smtClean="0">
                          <a:solidFill>
                            <a:schemeClr val="lt1"/>
                          </a:solidFill>
                          <a:latin typeface="Times New Roman" panose="02020603050405020304" pitchFamily="18" charset="0"/>
                          <a:ea typeface="+mn-ea"/>
                          <a:cs typeface="Times New Roman" panose="02020603050405020304" pitchFamily="18" charset="0"/>
                        </a:rPr>
                        <a:t>padalinių </a:t>
                      </a:r>
                      <a:r>
                        <a:rPr lang="lt-LT" sz="1400" b="1" kern="1200" dirty="0">
                          <a:solidFill>
                            <a:schemeClr val="lt1"/>
                          </a:solidFill>
                          <a:latin typeface="Times New Roman" panose="02020603050405020304" pitchFamily="18" charset="0"/>
                          <a:ea typeface="+mn-ea"/>
                          <a:cs typeface="Times New Roman" panose="02020603050405020304" pitchFamily="18" charset="0"/>
                        </a:rPr>
                        <a:t>skaičius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smtClean="0">
                          <a:latin typeface="Times New Roman" panose="02020603050405020304" pitchFamily="18" charset="0"/>
                          <a:cs typeface="Times New Roman" panose="02020603050405020304" pitchFamily="18" charset="0"/>
                        </a:rPr>
                        <a:t>Maksimalios</a:t>
                      </a:r>
                      <a:r>
                        <a:rPr lang="lt-LT" sz="1400" baseline="0" dirty="0" smtClean="0">
                          <a:latin typeface="Times New Roman" panose="02020603050405020304" pitchFamily="18" charset="0"/>
                          <a:cs typeface="Times New Roman" panose="02020603050405020304" pitchFamily="18" charset="0"/>
                        </a:rPr>
                        <a:t> lėšos, Eur</a:t>
                      </a:r>
                      <a:r>
                        <a:rPr lang="en-US" sz="1400" baseline="0" dirty="0" smtClean="0">
                          <a:latin typeface="Times New Roman" panose="02020603050405020304" pitchFamily="18" charset="0"/>
                          <a:cs typeface="Times New Roman" panose="02020603050405020304" pitchFamily="18" charset="0"/>
                        </a:rPr>
                        <a:t> (be l</a:t>
                      </a:r>
                      <a:r>
                        <a:rPr lang="lt-LT" sz="1400" baseline="0" dirty="0" smtClean="0">
                          <a:latin typeface="Times New Roman" panose="02020603050405020304" pitchFamily="18" charset="0"/>
                          <a:cs typeface="Times New Roman" panose="02020603050405020304" pitchFamily="18" charset="0"/>
                        </a:rPr>
                        <a:t>ėšų projekto administravimui ir viešinimui)</a:t>
                      </a:r>
                      <a:endParaRPr lang="lt-LT" sz="1400" dirty="0" smtClean="0">
                        <a:latin typeface="Times New Roman" panose="02020603050405020304" pitchFamily="18" charset="0"/>
                        <a:cs typeface="Times New Roman" panose="02020603050405020304" pitchFamily="18" charset="0"/>
                      </a:endParaRPr>
                    </a:p>
                  </a:txBody>
                  <a:tcPr marL="91439" marR="91439" marT="45728" marB="45728"/>
                </a:tc>
                <a:extLst>
                  <a:ext uri="{0D108BD9-81ED-4DB2-BD59-A6C34878D82A}">
                    <a16:rowId xmlns:a16="http://schemas.microsoft.com/office/drawing/2014/main" val="10000"/>
                  </a:ext>
                </a:extLst>
              </a:tr>
              <a:tr h="304800">
                <a:tc>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Trakų r. savivaldybės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administracija</a:t>
                      </a:r>
                      <a:endParaRPr lang="lt-LT" sz="1400" b="1" i="0" dirty="0">
                        <a:latin typeface="Times New Roman" panose="02020603050405020304" pitchFamily="18" charset="0"/>
                        <a:cs typeface="Times New Roman" panose="02020603050405020304" pitchFamily="18" charset="0"/>
                      </a:endParaRPr>
                    </a:p>
                  </a:txBody>
                  <a:tcPr marL="68580" marR="68580" marT="0" marB="0" anchor="ctr"/>
                </a:tc>
                <a:tc>
                  <a:txBody>
                    <a:bodyPr/>
                    <a:lstStyle/>
                    <a:p>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Grupinio gyvenimo namai – 1</a:t>
                      </a:r>
                      <a:endParaRPr lang="lt-LT" sz="1400" kern="12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ctr"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389 905</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8616">
                <a:tc rowSpan="2">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Ukmergės r. savivaldybės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administracija</a:t>
                      </a:r>
                      <a:endParaRPr lang="lt-LT" sz="1400" b="1" i="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Socialinės dirbtuvės – 1</a:t>
                      </a:r>
                      <a:endParaRPr lang="lt-LT" sz="1400" kern="1200" dirty="0">
                        <a:solidFill>
                          <a:schemeClr val="accent2">
                            <a:lumMod val="7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2">
                  <a:txBody>
                    <a:bodyPr/>
                    <a:lstStyle/>
                    <a:p>
                      <a:pPr marL="90170" algn="ctr"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408 068</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06664">
                <a:tc vMerge="1">
                  <a:txBody>
                    <a:bodyPr/>
                    <a:lstStyle/>
                    <a:p>
                      <a:endParaRPr lang="lt-LT"/>
                    </a:p>
                  </a:txBody>
                  <a:tcP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Grupinio gyvenimo namai – 1</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vMerge="1">
                  <a:txBody>
                    <a:bodyPr/>
                    <a:lstStyle/>
                    <a:p>
                      <a:endParaRPr lang="lt-LT"/>
                    </a:p>
                  </a:txBody>
                  <a:tcPr/>
                </a:tc>
                <a:extLst>
                  <a:ext uri="{0D108BD9-81ED-4DB2-BD59-A6C34878D82A}">
                    <a16:rowId xmlns:a16="http://schemas.microsoft.com/office/drawing/2014/main" val="10005"/>
                  </a:ext>
                </a:extLst>
              </a:tr>
              <a:tr h="274304">
                <a:tc>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Širvintų r. savivaldybės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administracija</a:t>
                      </a:r>
                      <a:endParaRPr lang="lt-LT" sz="1400" b="1" i="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l"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Grupinio gyvenimo namai – 1</a:t>
                      </a:r>
                      <a:endParaRPr lang="lt-LT" sz="1400" kern="1200" dirty="0">
                        <a:solidFill>
                          <a:schemeClr val="accent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90170" algn="ctr" defTabSz="914400" rtl="0" eaLnBrk="1" latinLnBrk="0" hangingPunct="1">
                        <a:spcAft>
                          <a:spcPts val="0"/>
                        </a:spcAft>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384 050</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60020">
                <a:tc>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Švenčionių r. savivaldybės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administracija</a:t>
                      </a:r>
                      <a:endParaRPr lang="lt-LT" sz="1400" b="1" i="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Dienos užimtumo centras / socialinės dirbtuvės – 1</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33 315</a:t>
                      </a:r>
                      <a:endParaRPr lang="lt-LT" sz="1400" dirty="0">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4634998"/>
                  </a:ext>
                </a:extLst>
              </a:tr>
              <a:tr h="160020">
                <a:tc>
                  <a:txBody>
                    <a:bodyPr/>
                    <a:lstStyle/>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Pabradės socialinės</a:t>
                      </a:r>
                    </a:p>
                    <a:p>
                      <a:r>
                        <a:rPr lang="lt-LT" sz="1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globos namai</a:t>
                      </a:r>
                      <a:endParaRPr lang="lt-LT" sz="1400" b="1" i="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Grupinio gyvenimo namai – 1</a:t>
                      </a:r>
                      <a:endParaRPr lang="lt-LT" sz="1400" kern="1200" dirty="0">
                        <a:solidFill>
                          <a:schemeClr val="dk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r>
                        <a:rPr lang="lt-LT"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357 905</a:t>
                      </a:r>
                      <a:endParaRPr lang="lt-LT" sz="1400" dirty="0">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5266128"/>
                  </a:ext>
                </a:extLst>
              </a:tr>
            </a:tbl>
          </a:graphicData>
        </a:graphic>
      </p:graphicFrame>
    </p:spTree>
    <p:extLst>
      <p:ext uri="{BB962C8B-B14F-4D97-AF65-F5344CB8AC3E}">
        <p14:creationId xmlns:p14="http://schemas.microsoft.com/office/powerpoint/2010/main" val="819034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27045"/>
            <a:ext cx="8368364" cy="356134"/>
          </a:xfrm>
        </p:spPr>
        <p:txBody>
          <a:bodyPr/>
          <a:lstStyle/>
          <a:p>
            <a:r>
              <a:rPr lang="lt-LT" sz="2400" b="1" dirty="0" smtClean="0">
                <a:solidFill>
                  <a:schemeClr val="tx1"/>
                </a:solidFill>
                <a:latin typeface="Times New Roman" panose="02020603050405020304" pitchFamily="18" charset="0"/>
                <a:cs typeface="Times New Roman" panose="02020603050405020304" pitchFamily="18" charset="0"/>
              </a:rPr>
              <a:t>Rodikliai</a:t>
            </a:r>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14" name="Group 37"/>
          <p:cNvGrpSpPr/>
          <p:nvPr/>
        </p:nvGrpSpPr>
        <p:grpSpPr>
          <a:xfrm>
            <a:off x="228600" y="563784"/>
            <a:ext cx="444264" cy="37586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Text Placeholder 3"/>
          <p:cNvSpPr txBox="1">
            <a:spLocks/>
          </p:cNvSpPr>
          <p:nvPr/>
        </p:nvSpPr>
        <p:spPr>
          <a:xfrm>
            <a:off x="812380" y="524813"/>
            <a:ext cx="792480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en-US" dirty="0" smtClean="0">
                <a:solidFill>
                  <a:schemeClr val="tx1"/>
                </a:solidFill>
                <a:latin typeface="Times New Roman" panose="02020603050405020304" pitchFamily="18" charset="0"/>
                <a:cs typeface="Times New Roman" panose="02020603050405020304" pitchFamily="18" charset="0"/>
              </a:rPr>
              <a:t>Projektais turi b</a:t>
            </a:r>
            <a:r>
              <a:rPr lang="lt-LT" dirty="0" smtClean="0">
                <a:solidFill>
                  <a:schemeClr val="tx1"/>
                </a:solidFill>
                <a:latin typeface="Times New Roman" panose="02020603050405020304" pitchFamily="18" charset="0"/>
                <a:cs typeface="Times New Roman" panose="02020603050405020304" pitchFamily="18" charset="0"/>
              </a:rPr>
              <a:t>ū</a:t>
            </a:r>
            <a:r>
              <a:rPr lang="en-US" dirty="0" smtClean="0">
                <a:solidFill>
                  <a:schemeClr val="tx1"/>
                </a:solidFill>
                <a:latin typeface="Times New Roman" panose="02020603050405020304" pitchFamily="18" charset="0"/>
                <a:cs typeface="Times New Roman" panose="02020603050405020304" pitchFamily="18" charset="0"/>
              </a:rPr>
              <a:t>ti siekiama</a:t>
            </a:r>
            <a:r>
              <a:rPr lang="en-US" dirty="0">
                <a:solidFill>
                  <a:schemeClr val="tx1"/>
                </a:solidFill>
                <a:latin typeface="Times New Roman" panose="02020603050405020304" pitchFamily="18" charset="0"/>
                <a:cs typeface="Times New Roman" panose="02020603050405020304" pitchFamily="18" charset="0"/>
              </a:rPr>
              <a:t> </a:t>
            </a:r>
            <a:r>
              <a:rPr lang="lt-LT" dirty="0" smtClean="0">
                <a:solidFill>
                  <a:schemeClr val="tx1"/>
                </a:solidFill>
                <a:latin typeface="Times New Roman" panose="02020603050405020304" pitchFamily="18" charset="0"/>
                <a:cs typeface="Times New Roman" panose="02020603050405020304" pitchFamily="18" charset="0"/>
              </a:rPr>
              <a:t>visų šių </a:t>
            </a:r>
            <a:r>
              <a:rPr lang="en-US" dirty="0" smtClean="0">
                <a:solidFill>
                  <a:schemeClr val="tx1"/>
                </a:solidFill>
                <a:latin typeface="Times New Roman" panose="02020603050405020304" pitchFamily="18" charset="0"/>
                <a:cs typeface="Times New Roman" panose="02020603050405020304" pitchFamily="18" charset="0"/>
              </a:rPr>
              <a:t>3 </a:t>
            </a:r>
            <a:r>
              <a:rPr lang="lt-LT" dirty="0" smtClean="0">
                <a:solidFill>
                  <a:schemeClr val="tx1"/>
                </a:solidFill>
                <a:latin typeface="Times New Roman" panose="02020603050405020304" pitchFamily="18" charset="0"/>
                <a:cs typeface="Times New Roman" panose="02020603050405020304" pitchFamily="18" charset="0"/>
              </a:rPr>
              <a:t>rodiklių, kurių reikšmės bus perkeltos į projektų finansavimo sutartis:</a:t>
            </a:r>
            <a:endParaRPr lang="lt-LT" sz="1400" dirty="0">
              <a:solidFill>
                <a:schemeClr val="tx1"/>
              </a:solidFill>
              <a:latin typeface="Times New Roman" panose="02020603050405020304" pitchFamily="18" charset="0"/>
              <a:cs typeface="Times New Roman" panose="02020603050405020304" pitchFamily="18" charset="0"/>
            </a:endParaRPr>
          </a:p>
        </p:txBody>
      </p:sp>
      <p:sp>
        <p:nvSpPr>
          <p:cNvPr id="21" name="Text Placeholder 3"/>
          <p:cNvSpPr txBox="1">
            <a:spLocks/>
          </p:cNvSpPr>
          <p:nvPr/>
        </p:nvSpPr>
        <p:spPr>
          <a:xfrm>
            <a:off x="391361" y="1272992"/>
            <a:ext cx="8319736" cy="34470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85750" indent="-285750" algn="just" defTabSz="914377">
              <a:spcBef>
                <a:spcPct val="20000"/>
              </a:spcBef>
              <a:buFont typeface="Wingdings" panose="05000000000000000000" pitchFamily="2" charset="2"/>
              <a:buChar char="ü"/>
              <a:defRPr/>
            </a:pPr>
            <a:r>
              <a:rPr lang="lt-LT" sz="1400" b="1" dirty="0" smtClean="0">
                <a:solidFill>
                  <a:schemeClr val="tx1"/>
                </a:solidFill>
                <a:latin typeface="Times New Roman" panose="02020603050405020304" pitchFamily="18" charset="0"/>
                <a:cs typeface="Times New Roman" panose="02020603050405020304" pitchFamily="18" charset="0"/>
              </a:rPr>
              <a:t>Investicijas gavusių socialinių paslaugų infrastruktūros objektų skaičius. </a:t>
            </a:r>
          </a:p>
          <a:p>
            <a:pPr algn="just" defTabSz="914377">
              <a:spcBef>
                <a:spcPct val="20000"/>
              </a:spcBef>
              <a:defRPr/>
            </a:pPr>
            <a:r>
              <a:rPr lang="lt-LT" sz="1400" dirty="0" smtClean="0">
                <a:solidFill>
                  <a:schemeClr val="tx1"/>
                </a:solidFill>
                <a:latin typeface="Times New Roman" panose="02020603050405020304" pitchFamily="18" charset="0"/>
                <a:cs typeface="Times New Roman" panose="02020603050405020304" pitchFamily="18" charset="0"/>
              </a:rPr>
              <a:t>Objektas – tai pastatas </a:t>
            </a:r>
            <a:r>
              <a:rPr lang="lt-LT" sz="1400" dirty="0">
                <a:solidFill>
                  <a:schemeClr val="tx1"/>
                </a:solidFill>
                <a:latin typeface="Times New Roman" panose="02020603050405020304" pitchFamily="18" charset="0"/>
                <a:cs typeface="Times New Roman" panose="02020603050405020304" pitchFamily="18" charset="0"/>
              </a:rPr>
              <a:t>ar pastato dalis, butas, namas, kurie įsigyjami, statomi, rekonstruojami ar remontuojami įgyvendinant projekto veiklas. Siektina rodiklio reikšmė turi atitikti Investiciniame projekte ir Pertvarkos veiksmų plano </a:t>
            </a:r>
            <a:r>
              <a:rPr lang="en-US" sz="1400" dirty="0">
                <a:solidFill>
                  <a:schemeClr val="tx1"/>
                </a:solidFill>
                <a:latin typeface="Times New Roman" panose="02020603050405020304" pitchFamily="18" charset="0"/>
                <a:cs typeface="Times New Roman" panose="02020603050405020304" pitchFamily="18" charset="0"/>
              </a:rPr>
              <a:t>5</a:t>
            </a:r>
            <a:r>
              <a:rPr lang="lt-LT" sz="1400" dirty="0">
                <a:solidFill>
                  <a:schemeClr val="tx1"/>
                </a:solidFill>
                <a:latin typeface="Times New Roman" panose="02020603050405020304" pitchFamily="18" charset="0"/>
                <a:cs typeface="Times New Roman" panose="02020603050405020304" pitchFamily="18" charset="0"/>
              </a:rPr>
              <a:t> priede nurodytą reikšmę. </a:t>
            </a:r>
            <a:endParaRPr lang="lt-LT" sz="1400" dirty="0" smtClean="0">
              <a:solidFill>
                <a:schemeClr val="tx1"/>
              </a:solidFill>
              <a:latin typeface="Times New Roman" panose="02020603050405020304" pitchFamily="18" charset="0"/>
              <a:cs typeface="Times New Roman" panose="02020603050405020304" pitchFamily="18" charset="0"/>
            </a:endParaRPr>
          </a:p>
          <a:p>
            <a:pPr algn="just" defTabSz="914377">
              <a:spcBef>
                <a:spcPct val="20000"/>
              </a:spcBef>
              <a:defRPr/>
            </a:pPr>
            <a:r>
              <a:rPr lang="en-US" sz="1400" dirty="0">
                <a:solidFill>
                  <a:schemeClr val="tx1"/>
                </a:solidFill>
                <a:latin typeface="Times New Roman" panose="02020603050405020304" pitchFamily="18" charset="0"/>
                <a:cs typeface="Times New Roman" panose="02020603050405020304" pitchFamily="18" charset="0"/>
              </a:rPr>
              <a:t>Objektai, </a:t>
            </a:r>
            <a:r>
              <a:rPr lang="lt-LT" sz="1400" dirty="0">
                <a:solidFill>
                  <a:schemeClr val="tx1"/>
                </a:solidFill>
                <a:latin typeface="Times New Roman" panose="02020603050405020304" pitchFamily="18" charset="0"/>
                <a:cs typeface="Times New Roman" panose="02020603050405020304" pitchFamily="18" charset="0"/>
              </a:rPr>
              <a:t>į kuriuos projekto lėšos nėra investuojamos, tačiau juose bus teikiamos užimtumo paslaugos, į rodiklį nėra įskaičiuojami.</a:t>
            </a:r>
          </a:p>
          <a:p>
            <a:pPr algn="just" defTabSz="914377">
              <a:spcBef>
                <a:spcPct val="20000"/>
              </a:spcBef>
              <a:defRPr/>
            </a:pPr>
            <a:r>
              <a:rPr lang="lt-LT" sz="1400" dirty="0" smtClean="0">
                <a:solidFill>
                  <a:schemeClr val="tx1"/>
                </a:solidFill>
                <a:latin typeface="Times New Roman" panose="02020603050405020304" pitchFamily="18" charset="0"/>
                <a:cs typeface="Times New Roman" panose="02020603050405020304" pitchFamily="18" charset="0"/>
              </a:rPr>
              <a:t>Jeigu du skirtingi objektai kuriami viename pastate, jie bus tuo pačiu adresu, darbai vykdomi pagal tą patį techninį projektą, rodiklyje skaičiuojami kaip </a:t>
            </a:r>
            <a:r>
              <a:rPr lang="en-US" sz="1400" dirty="0" smtClean="0">
                <a:solidFill>
                  <a:schemeClr val="tx1"/>
                </a:solidFill>
                <a:latin typeface="Times New Roman" panose="02020603050405020304" pitchFamily="18" charset="0"/>
                <a:cs typeface="Times New Roman" panose="02020603050405020304" pitchFamily="18" charset="0"/>
              </a:rPr>
              <a:t>1</a:t>
            </a:r>
            <a:r>
              <a:rPr lang="lt-LT" sz="1400" dirty="0" smtClean="0">
                <a:solidFill>
                  <a:schemeClr val="tx1"/>
                </a:solidFill>
                <a:latin typeface="Times New Roman" panose="02020603050405020304" pitchFamily="18" charset="0"/>
                <a:cs typeface="Times New Roman" panose="02020603050405020304" pitchFamily="18" charset="0"/>
              </a:rPr>
              <a:t> objektas.</a:t>
            </a:r>
          </a:p>
          <a:p>
            <a:pPr algn="just" defTabSz="914377">
              <a:spcBef>
                <a:spcPct val="20000"/>
              </a:spcBef>
              <a:defRPr/>
            </a:pPr>
            <a:r>
              <a:rPr lang="lt-LT" sz="1400" b="1" dirty="0" smtClean="0">
                <a:solidFill>
                  <a:schemeClr val="tx1"/>
                </a:solidFill>
                <a:latin typeface="Times New Roman" panose="02020603050405020304" pitchFamily="18" charset="0"/>
                <a:cs typeface="Times New Roman" panose="02020603050405020304" pitchFamily="18" charset="0"/>
              </a:rPr>
              <a:t>Pavyzdžiui,</a:t>
            </a:r>
            <a:r>
              <a:rPr lang="lt-LT" sz="1400" dirty="0" smtClean="0">
                <a:solidFill>
                  <a:schemeClr val="tx1"/>
                </a:solidFill>
                <a:latin typeface="Times New Roman" panose="02020603050405020304" pitchFamily="18" charset="0"/>
                <a:cs typeface="Times New Roman" panose="02020603050405020304" pitchFamily="18" charset="0"/>
              </a:rPr>
              <a:t> </a:t>
            </a:r>
            <a:r>
              <a:rPr lang="lt-LT" sz="1400" i="1" dirty="0" smtClean="0">
                <a:solidFill>
                  <a:schemeClr val="tx1"/>
                </a:solidFill>
                <a:latin typeface="Times New Roman" panose="02020603050405020304" pitchFamily="18" charset="0"/>
                <a:cs typeface="Times New Roman" panose="02020603050405020304" pitchFamily="18" charset="0"/>
              </a:rPr>
              <a:t>projektu statomi </a:t>
            </a:r>
            <a:r>
              <a:rPr lang="en-US" sz="1400" i="1" dirty="0" smtClean="0">
                <a:solidFill>
                  <a:schemeClr val="tx1"/>
                </a:solidFill>
                <a:latin typeface="Times New Roman" panose="02020603050405020304" pitchFamily="18" charset="0"/>
                <a:cs typeface="Times New Roman" panose="02020603050405020304" pitchFamily="18" charset="0"/>
              </a:rPr>
              <a:t>4</a:t>
            </a:r>
            <a:r>
              <a:rPr lang="lt-LT" sz="1400" i="1" dirty="0" smtClean="0">
                <a:solidFill>
                  <a:schemeClr val="tx1"/>
                </a:solidFill>
                <a:latin typeface="Times New Roman" panose="02020603050405020304" pitchFamily="18" charset="0"/>
                <a:cs typeface="Times New Roman" panose="02020603050405020304" pitchFamily="18" charset="0"/>
              </a:rPr>
              <a:t> GGN, perkamas </a:t>
            </a:r>
            <a:r>
              <a:rPr lang="en-US" sz="1400" i="1" dirty="0" smtClean="0">
                <a:solidFill>
                  <a:schemeClr val="tx1"/>
                </a:solidFill>
                <a:latin typeface="Times New Roman" panose="02020603050405020304" pitchFamily="18" charset="0"/>
                <a:cs typeface="Times New Roman" panose="02020603050405020304" pitchFamily="18" charset="0"/>
              </a:rPr>
              <a:t>1 AB, 1 </a:t>
            </a:r>
            <a:r>
              <a:rPr lang="en-US" sz="1400" i="1" dirty="0" err="1" smtClean="0">
                <a:solidFill>
                  <a:schemeClr val="tx1"/>
                </a:solidFill>
                <a:latin typeface="Times New Roman" panose="02020603050405020304" pitchFamily="18" charset="0"/>
                <a:cs typeface="Times New Roman" panose="02020603050405020304" pitchFamily="18" charset="0"/>
              </a:rPr>
              <a:t>socialin</a:t>
            </a:r>
            <a:r>
              <a:rPr lang="lt-LT" sz="1400" i="1" dirty="0" smtClean="0">
                <a:solidFill>
                  <a:schemeClr val="tx1"/>
                </a:solidFill>
                <a:latin typeface="Times New Roman" panose="02020603050405020304" pitchFamily="18" charset="0"/>
                <a:cs typeface="Times New Roman" panose="02020603050405020304" pitchFamily="18" charset="0"/>
              </a:rPr>
              <a:t>ė</a:t>
            </a:r>
            <a:r>
              <a:rPr lang="en-US" sz="1400" i="1" dirty="0" smtClean="0">
                <a:solidFill>
                  <a:schemeClr val="tx1"/>
                </a:solidFill>
                <a:latin typeface="Times New Roman" panose="02020603050405020304" pitchFamily="18" charset="0"/>
                <a:cs typeface="Times New Roman" panose="02020603050405020304" pitchFamily="18" charset="0"/>
              </a:rPr>
              <a:t>s </a:t>
            </a:r>
            <a:r>
              <a:rPr lang="en-US" sz="1400" i="1" dirty="0" err="1" smtClean="0">
                <a:solidFill>
                  <a:schemeClr val="tx1"/>
                </a:solidFill>
                <a:latin typeface="Times New Roman" panose="02020603050405020304" pitchFamily="18" charset="0"/>
                <a:cs typeface="Times New Roman" panose="02020603050405020304" pitchFamily="18" charset="0"/>
              </a:rPr>
              <a:t>dirbtuv</a:t>
            </a:r>
            <a:r>
              <a:rPr lang="lt-LT" sz="1400" i="1" dirty="0" smtClean="0">
                <a:solidFill>
                  <a:schemeClr val="tx1"/>
                </a:solidFill>
                <a:latin typeface="Times New Roman" panose="02020603050405020304" pitchFamily="18" charset="0"/>
                <a:cs typeface="Times New Roman" panose="02020603050405020304" pitchFamily="18" charset="0"/>
              </a:rPr>
              <a:t>ė</a:t>
            </a:r>
            <a:r>
              <a:rPr lang="en-US" sz="1400" i="1" dirty="0" smtClean="0">
                <a:solidFill>
                  <a:schemeClr val="tx1"/>
                </a:solidFill>
                <a:latin typeface="Times New Roman" panose="02020603050405020304" pitchFamily="18" charset="0"/>
                <a:cs typeface="Times New Roman" panose="02020603050405020304" pitchFamily="18" charset="0"/>
              </a:rPr>
              <a:t>s ir 1</a:t>
            </a:r>
            <a:r>
              <a:rPr lang="lt-LT" sz="1400" i="1" dirty="0" smtClean="0">
                <a:solidFill>
                  <a:schemeClr val="tx1"/>
                </a:solidFill>
                <a:latin typeface="Times New Roman" panose="02020603050405020304" pitchFamily="18" charset="0"/>
                <a:cs typeface="Times New Roman" panose="02020603050405020304" pitchFamily="18" charset="0"/>
              </a:rPr>
              <a:t> dienos užimtumo centras įkuriami viename pastate, o dar </a:t>
            </a:r>
            <a:r>
              <a:rPr lang="en-US" sz="1400" i="1" dirty="0" smtClean="0">
                <a:solidFill>
                  <a:schemeClr val="tx1"/>
                </a:solidFill>
                <a:latin typeface="Times New Roman" panose="02020603050405020304" pitchFamily="18" charset="0"/>
                <a:cs typeface="Times New Roman" panose="02020603050405020304" pitchFamily="18" charset="0"/>
              </a:rPr>
              <a:t>1</a:t>
            </a:r>
            <a:r>
              <a:rPr lang="lt-LT" sz="1400" i="1" dirty="0" smtClean="0">
                <a:solidFill>
                  <a:schemeClr val="tx1"/>
                </a:solidFill>
                <a:latin typeface="Times New Roman" panose="02020603050405020304" pitchFamily="18" charset="0"/>
                <a:cs typeface="Times New Roman" panose="02020603050405020304" pitchFamily="18" charset="0"/>
              </a:rPr>
              <a:t> užimtumo centras projekte dalyvauja kaip paslaugų teikėjas, bet į jo infrastruktūrą nėra investuojama, rodiklio reikšmė – </a:t>
            </a:r>
            <a:r>
              <a:rPr lang="en-US" sz="1400" i="1" dirty="0" smtClean="0">
                <a:solidFill>
                  <a:schemeClr val="tx1"/>
                </a:solidFill>
                <a:latin typeface="Times New Roman" panose="02020603050405020304" pitchFamily="18" charset="0"/>
                <a:cs typeface="Times New Roman" panose="02020603050405020304" pitchFamily="18" charset="0"/>
              </a:rPr>
              <a:t>6. </a:t>
            </a:r>
            <a:endParaRPr lang="en-US" sz="1400" i="1" dirty="0">
              <a:solidFill>
                <a:schemeClr val="tx1"/>
              </a:solidFill>
              <a:latin typeface="Times New Roman" panose="02020603050405020304" pitchFamily="18" charset="0"/>
              <a:cs typeface="Times New Roman" panose="02020603050405020304" pitchFamily="18" charset="0"/>
            </a:endParaRPr>
          </a:p>
          <a:p>
            <a:pPr algn="just" defTabSz="914377">
              <a:spcBef>
                <a:spcPct val="20000"/>
              </a:spcBef>
              <a:defRPr/>
            </a:pPr>
            <a:r>
              <a:rPr lang="lt-LT" sz="1400" dirty="0">
                <a:solidFill>
                  <a:schemeClr val="tx1"/>
                </a:solidFill>
                <a:latin typeface="Times New Roman" panose="02020603050405020304" pitchFamily="18" charset="0"/>
                <a:cs typeface="Times New Roman" panose="02020603050405020304" pitchFamily="18" charset="0"/>
              </a:rPr>
              <a:t>Rodiklis laikomas pasiektu, kai projekto veiklų įgyvendinimo pabaigoje pasirašomas pastato pripažinimo tinkamu naudoti aktas, deklaracija apie statybos darbų užbaigimą, galutinis atliktų darbų aktas (jei buvo atliktas paprastasis remontas) ir (arba) Nekilnojamojo turto registro centriniame duomenų banke įregistruojama pirkimo–pardavimo sutartis (jei buvo atliktas pirkimas</a:t>
            </a:r>
            <a:r>
              <a:rPr lang="lt-LT" sz="1400" dirty="0" smtClean="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254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833440" y="3486917"/>
            <a:ext cx="8236447" cy="6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eaLnBrk="0" fontAlgn="base" hangingPunct="0">
              <a:spcBef>
                <a:spcPct val="0"/>
              </a:spcBef>
              <a:spcAft>
                <a:spcPts val="225"/>
              </a:spcAft>
            </a:pPr>
            <a:r>
              <a:rPr lang="lt-LT" sz="1200" dirty="0">
                <a:solidFill>
                  <a:srgbClr val="000000"/>
                </a:solidFill>
                <a:latin typeface="Times New Roman" panose="02020603050405020304" pitchFamily="18" charset="0"/>
                <a:cs typeface="Times New Roman" panose="02020603050405020304" pitchFamily="18" charset="0"/>
              </a:rPr>
              <a:t>Lietuvos higienos norma HN 124:2014 „Vaikų socialinės globos įstaigos: bendrieji sveikatos saugos reikalavimai“, patvirtinta </a:t>
            </a:r>
            <a:r>
              <a:rPr lang="en-US" sz="1200" dirty="0">
                <a:solidFill>
                  <a:srgbClr val="000000"/>
                </a:solidFill>
                <a:latin typeface="Times New Roman" panose="02020603050405020304" pitchFamily="18" charset="0"/>
                <a:cs typeface="Times New Roman" panose="02020603050405020304" pitchFamily="18" charset="0"/>
              </a:rPr>
              <a:t>LR </a:t>
            </a:r>
            <a:r>
              <a:rPr lang="lt-LT" sz="1200" dirty="0">
                <a:solidFill>
                  <a:srgbClr val="000000"/>
                </a:solidFill>
                <a:latin typeface="Times New Roman" panose="02020603050405020304" pitchFamily="18" charset="0"/>
                <a:cs typeface="Times New Roman" panose="02020603050405020304" pitchFamily="18" charset="0"/>
              </a:rPr>
              <a:t>sveikatos apsaugos ministro 2009 m. rugsėjo 1 d. įsakymu Nr. </a:t>
            </a:r>
            <a:r>
              <a:rPr lang="lt-LT" sz="1200" dirty="0" smtClean="0">
                <a:solidFill>
                  <a:srgbClr val="000000"/>
                </a:solidFill>
                <a:latin typeface="Times New Roman" panose="02020603050405020304" pitchFamily="18" charset="0"/>
                <a:cs typeface="Times New Roman" panose="02020603050405020304" pitchFamily="18" charset="0"/>
              </a:rPr>
              <a:t>V-714</a:t>
            </a:r>
          </a:p>
          <a:p>
            <a:pPr algn="just" eaLnBrk="0" fontAlgn="base" hangingPunct="0">
              <a:spcBef>
                <a:spcPct val="0"/>
              </a:spcBef>
              <a:spcAft>
                <a:spcPts val="225"/>
              </a:spcAft>
            </a:pPr>
            <a:r>
              <a:rPr lang="en-US" sz="1200" i="1" u="sng" dirty="0">
                <a:solidFill>
                  <a:srgbClr val="000000"/>
                </a:solidFill>
                <a:latin typeface="Times New Roman" panose="02020603050405020304" pitchFamily="18" charset="0"/>
                <a:cs typeface="Times New Roman" panose="02020603050405020304" pitchFamily="18" charset="0"/>
              </a:rPr>
              <a:t>https://e-seimas.lrs.lt/portal/legalAct/lt/TAD/TAIS.351938/asr</a:t>
            </a:r>
            <a:endParaRPr lang="en-US" sz="1200" i="1" u="sng" dirty="0" smtClean="0">
              <a:solidFill>
                <a:srgbClr val="000000"/>
              </a:solidFill>
              <a:latin typeface="Times New Roman" panose="02020603050405020304" pitchFamily="18" charset="0"/>
              <a:cs typeface="Times New Roman" panose="02020603050405020304" pitchFamily="18" charset="0"/>
            </a:endParaRPr>
          </a:p>
        </p:txBody>
      </p:sp>
      <p:sp>
        <p:nvSpPr>
          <p:cNvPr id="8" name="Title 2"/>
          <p:cNvSpPr txBox="1">
            <a:spLocks/>
          </p:cNvSpPr>
          <p:nvPr/>
        </p:nvSpPr>
        <p:spPr>
          <a:xfrm>
            <a:off x="334669" y="98255"/>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kern="1200">
                <a:solidFill>
                  <a:schemeClr val="tx1">
                    <a:lumMod val="50000"/>
                    <a:lumOff val="50000"/>
                  </a:schemeClr>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lt-LT" sz="2400" b="1" dirty="0">
                <a:solidFill>
                  <a:schemeClr val="tx1"/>
                </a:solidFill>
                <a:latin typeface="Times New Roman" panose="02020603050405020304" pitchFamily="18" charset="0"/>
                <a:cs typeface="Times New Roman" panose="02020603050405020304" pitchFamily="18" charset="0"/>
              </a:rPr>
              <a:t>Teisės </a:t>
            </a:r>
            <a:r>
              <a:rPr lang="lt-LT" sz="2400" b="1" dirty="0" smtClean="0">
                <a:solidFill>
                  <a:schemeClr val="tx1"/>
                </a:solidFill>
                <a:latin typeface="Times New Roman" panose="02020603050405020304" pitchFamily="18" charset="0"/>
                <a:cs typeface="Times New Roman" panose="02020603050405020304" pitchFamily="18" charset="0"/>
              </a:rPr>
              <a:t>aktai (</a:t>
            </a:r>
            <a:r>
              <a:rPr lang="en-US" sz="2400" b="1" dirty="0" smtClean="0">
                <a:solidFill>
                  <a:schemeClr val="tx1"/>
                </a:solidFill>
                <a:latin typeface="Times New Roman" panose="02020603050405020304" pitchFamily="18" charset="0"/>
                <a:cs typeface="Times New Roman" panose="02020603050405020304" pitchFamily="18" charset="0"/>
              </a:rPr>
              <a:t>1)</a:t>
            </a:r>
            <a:r>
              <a:rPr lang="lt-LT" sz="2400" b="1" dirty="0" smtClean="0">
                <a:solidFill>
                  <a:schemeClr val="accent1"/>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36068" y="1426524"/>
            <a:ext cx="7889792" cy="487313"/>
          </a:xfrm>
          <a:prstGeom prst="rect">
            <a:avLst/>
          </a:prstGeom>
        </p:spPr>
        <p:txBody>
          <a:bodyPr wrap="square">
            <a:spAutoFit/>
          </a:bodyPr>
          <a:lstStyle/>
          <a:p>
            <a:pPr algn="just" eaLnBrk="0" fontAlgn="base" hangingPunct="0">
              <a:spcBef>
                <a:spcPct val="0"/>
              </a:spcBef>
              <a:spcAft>
                <a:spcPts val="225"/>
              </a:spcAft>
            </a:pPr>
            <a:r>
              <a:rPr lang="lt-LT" sz="1200" dirty="0" smtClean="0">
                <a:latin typeface="Times New Roman" panose="02020603050405020304" pitchFamily="18" charset="0"/>
                <a:cs typeface="Times New Roman" panose="02020603050405020304" pitchFamily="18" charset="0"/>
              </a:rPr>
              <a:t>LR socialinių paslaugų </a:t>
            </a:r>
            <a:r>
              <a:rPr lang="lt-LT" sz="1200" dirty="0" smtClean="0">
                <a:latin typeface="Times New Roman" panose="02020603050405020304" pitchFamily="18" charset="0"/>
                <a:cs typeface="Times New Roman" panose="02020603050405020304" pitchFamily="18" charset="0"/>
              </a:rPr>
              <a:t>įstatymas</a:t>
            </a:r>
          </a:p>
          <a:p>
            <a:pPr algn="just" eaLnBrk="0" fontAlgn="base" hangingPunct="0">
              <a:spcBef>
                <a:spcPct val="0"/>
              </a:spcBef>
              <a:spcAft>
                <a:spcPts val="225"/>
              </a:spcAft>
            </a:pPr>
            <a:r>
              <a:rPr lang="lt-LT" sz="1200" i="1" u="sng" dirty="0">
                <a:latin typeface="Times New Roman" panose="02020603050405020304" pitchFamily="18" charset="0"/>
                <a:cs typeface="Times New Roman" panose="02020603050405020304" pitchFamily="18" charset="0"/>
              </a:rPr>
              <a:t>https://e-seimas.lrs.lt/portal/legalAct/lt/TAD/TAIS.270342/asr</a:t>
            </a:r>
            <a:endParaRPr lang="lt-LT" sz="1200" i="1" u="sng" dirty="0">
              <a:latin typeface="Times New Roman" panose="02020603050405020304" pitchFamily="18" charset="0"/>
              <a:cs typeface="Times New Roman" panose="02020603050405020304" pitchFamily="18" charset="0"/>
            </a:endParaRPr>
          </a:p>
        </p:txBody>
      </p:sp>
      <p:sp>
        <p:nvSpPr>
          <p:cNvPr id="4" name="Rectangle 3"/>
          <p:cNvSpPr/>
          <p:nvPr/>
        </p:nvSpPr>
        <p:spPr>
          <a:xfrm>
            <a:off x="833440" y="2887521"/>
            <a:ext cx="8273226" cy="487313"/>
          </a:xfrm>
          <a:prstGeom prst="rect">
            <a:avLst/>
          </a:prstGeom>
        </p:spPr>
        <p:txBody>
          <a:bodyPr wrap="square">
            <a:spAutoFit/>
          </a:bodyPr>
          <a:lstStyle/>
          <a:p>
            <a:pPr fontAlgn="base">
              <a:spcBef>
                <a:spcPct val="0"/>
              </a:spcBef>
              <a:spcAft>
                <a:spcPts val="225"/>
              </a:spcAft>
            </a:pPr>
            <a:r>
              <a:rPr lang="lt-LT" sz="1200" dirty="0">
                <a:solidFill>
                  <a:srgbClr val="000000"/>
                </a:solidFill>
                <a:latin typeface="Times New Roman" panose="02020603050405020304" pitchFamily="18" charset="0"/>
                <a:cs typeface="Times New Roman" panose="02020603050405020304" pitchFamily="18" charset="0"/>
              </a:rPr>
              <a:t>Socialinės globos </a:t>
            </a:r>
            <a:r>
              <a:rPr lang="lt-LT" sz="1200" dirty="0" smtClean="0">
                <a:solidFill>
                  <a:srgbClr val="000000"/>
                </a:solidFill>
                <a:latin typeface="Times New Roman" panose="02020603050405020304" pitchFamily="18" charset="0"/>
                <a:cs typeface="Times New Roman" panose="02020603050405020304" pitchFamily="18" charset="0"/>
              </a:rPr>
              <a:t>normų aprašas, patvirtintas LR socialinės apsaugos </a:t>
            </a:r>
            <a:r>
              <a:rPr lang="lt-LT" sz="1200" dirty="0">
                <a:solidFill>
                  <a:srgbClr val="000000"/>
                </a:solidFill>
                <a:latin typeface="Times New Roman" panose="02020603050405020304" pitchFamily="18" charset="0"/>
                <a:cs typeface="Times New Roman" panose="02020603050405020304" pitchFamily="18" charset="0"/>
              </a:rPr>
              <a:t>ir darbo ministro 2007 m. vasario 20 d. įsakymu Nr. </a:t>
            </a:r>
            <a:r>
              <a:rPr lang="lt-LT" sz="1200" dirty="0" smtClean="0">
                <a:solidFill>
                  <a:srgbClr val="000000"/>
                </a:solidFill>
                <a:latin typeface="Times New Roman" panose="02020603050405020304" pitchFamily="18" charset="0"/>
                <a:cs typeface="Times New Roman" panose="02020603050405020304" pitchFamily="18" charset="0"/>
              </a:rPr>
              <a:t>A1-46</a:t>
            </a:r>
          </a:p>
          <a:p>
            <a:pPr fontAlgn="base">
              <a:spcBef>
                <a:spcPct val="0"/>
              </a:spcBef>
              <a:spcAft>
                <a:spcPts val="225"/>
              </a:spcAft>
            </a:pPr>
            <a:r>
              <a:rPr lang="en-US" sz="1200" i="1" u="sng" dirty="0">
                <a:solidFill>
                  <a:srgbClr val="000000"/>
                </a:solidFill>
                <a:latin typeface="Times New Roman" panose="02020603050405020304" pitchFamily="18" charset="0"/>
                <a:cs typeface="Times New Roman" panose="02020603050405020304" pitchFamily="18" charset="0"/>
              </a:rPr>
              <a:t>https://e-seimas.lrs.lt/portal/legalAct/lt/TAD/TAIS.292682/asr</a:t>
            </a:r>
            <a:endParaRPr lang="en-US" sz="1200" i="1" u="sng" dirty="0" smtClean="0">
              <a:solidFill>
                <a:srgbClr val="00000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833440" y="534661"/>
            <a:ext cx="8236447"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eaLnBrk="0" fontAlgn="base" hangingPunct="0">
              <a:spcBef>
                <a:spcPct val="0"/>
              </a:spcBef>
            </a:pPr>
            <a:r>
              <a:rPr lang="lt-LT" sz="1200" dirty="0" smtClean="0">
                <a:latin typeface="Times New Roman" panose="02020603050405020304" pitchFamily="18" charset="0"/>
                <a:cs typeface="Times New Roman" panose="02020603050405020304" pitchFamily="18" charset="0"/>
              </a:rPr>
              <a:t>LR socialinės apsaugos ir darbo ministro 2020 m. kovo 16 d. įsakymu Nr. A1-226 patvirtintas priemonės Nr. 08.1.1-CPVA-V-427 „Institucinės globos pertvarka: investicijos į infrastruktūrą“ projektų finansavimo sąlygų aprašas Nr. 2 „Socialinių paslaugų infrastruktūros tinklo kūrimas ir plėtra asmenims, turintiems proto ir (arba) psichikos negalią“</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toliau</a:t>
            </a:r>
            <a:r>
              <a:rPr lang="en-US" sz="1200" dirty="0" smtClean="0">
                <a:latin typeface="Times New Roman" panose="02020603050405020304" pitchFamily="18" charset="0"/>
                <a:cs typeface="Times New Roman" panose="02020603050405020304" pitchFamily="18" charset="0"/>
              </a:rPr>
              <a:t> – Apra</a:t>
            </a:r>
            <a:r>
              <a:rPr lang="lt-LT" sz="1200" dirty="0" err="1" smtClean="0">
                <a:latin typeface="Times New Roman" panose="02020603050405020304" pitchFamily="18" charset="0"/>
                <a:cs typeface="Times New Roman" panose="02020603050405020304" pitchFamily="18" charset="0"/>
              </a:rPr>
              <a:t>šas</a:t>
            </a:r>
            <a:r>
              <a:rPr lang="lt-LT" sz="1200" dirty="0" smtClean="0">
                <a:latin typeface="Times New Roman" panose="02020603050405020304" pitchFamily="18" charset="0"/>
                <a:cs typeface="Times New Roman" panose="02020603050405020304" pitchFamily="18" charset="0"/>
              </a:rPr>
              <a:t>)</a:t>
            </a:r>
          </a:p>
          <a:p>
            <a:pPr algn="just" eaLnBrk="0" fontAlgn="base" hangingPunct="0">
              <a:spcBef>
                <a:spcPct val="0"/>
              </a:spcBef>
            </a:pPr>
            <a:r>
              <a:rPr lang="lt-LT" sz="1200" i="1" u="sng" dirty="0">
                <a:latin typeface="Times New Roman" panose="02020603050405020304" pitchFamily="18" charset="0"/>
                <a:cs typeface="Times New Roman" panose="02020603050405020304" pitchFamily="18" charset="0"/>
              </a:rPr>
              <a:t>https://www.e-tar.lt/portal/lt/legalAct/3c05a530677c11eabee4a336e7e6fdab</a:t>
            </a:r>
            <a:endParaRPr lang="lt-LT" sz="1200" i="1" u="sng"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833440" y="2183874"/>
            <a:ext cx="8236447" cy="461665"/>
          </a:xfrm>
          <a:prstGeom prst="rect">
            <a:avLst/>
          </a:prstGeom>
        </p:spPr>
        <p:txBody>
          <a:bodyPr wrap="square">
            <a:spAutoFit/>
          </a:bodyPr>
          <a:lstStyle/>
          <a:p>
            <a:r>
              <a:rPr lang="lt-LT" sz="1200" b="1" dirty="0">
                <a:solidFill>
                  <a:srgbClr val="000000"/>
                </a:solidFill>
                <a:latin typeface="Times New Roman" panose="02020603050405020304" pitchFamily="18" charset="0"/>
                <a:cs typeface="Times New Roman" panose="02020603050405020304" pitchFamily="18" charset="0"/>
              </a:rPr>
              <a:t>S</a:t>
            </a:r>
            <a:r>
              <a:rPr lang="lt-LT" sz="1200" dirty="0">
                <a:solidFill>
                  <a:srgbClr val="000000"/>
                </a:solidFill>
                <a:latin typeface="Times New Roman" panose="02020603050405020304" pitchFamily="18" charset="0"/>
                <a:cs typeface="Times New Roman" panose="02020603050405020304" pitchFamily="18" charset="0"/>
              </a:rPr>
              <a:t>ocialinių </a:t>
            </a:r>
            <a:r>
              <a:rPr lang="lt-LT" sz="1200" dirty="0" smtClean="0">
                <a:solidFill>
                  <a:srgbClr val="000000"/>
                </a:solidFill>
                <a:latin typeface="Times New Roman" panose="02020603050405020304" pitchFamily="18" charset="0"/>
                <a:cs typeface="Times New Roman" panose="02020603050405020304" pitchFamily="18" charset="0"/>
              </a:rPr>
              <a:t>paslaugų katalogas, patvirtintas LR socialinės apsaugos </a:t>
            </a:r>
            <a:r>
              <a:rPr lang="lt-LT" sz="1200" dirty="0">
                <a:solidFill>
                  <a:srgbClr val="000000"/>
                </a:solidFill>
                <a:latin typeface="Times New Roman" panose="02020603050405020304" pitchFamily="18" charset="0"/>
                <a:cs typeface="Times New Roman" panose="02020603050405020304" pitchFamily="18" charset="0"/>
              </a:rPr>
              <a:t>ir darbo ministro 2006 m. balandžio 5 d. įsakymu Nr. </a:t>
            </a:r>
            <a:r>
              <a:rPr lang="lt-LT" sz="1200" dirty="0" smtClean="0">
                <a:solidFill>
                  <a:srgbClr val="000000"/>
                </a:solidFill>
                <a:latin typeface="Times New Roman" panose="02020603050405020304" pitchFamily="18" charset="0"/>
                <a:cs typeface="Times New Roman" panose="02020603050405020304" pitchFamily="18" charset="0"/>
              </a:rPr>
              <a:t>A1-93</a:t>
            </a:r>
          </a:p>
          <a:p>
            <a:r>
              <a:rPr lang="en-US" sz="1200" i="1" u="sng" dirty="0">
                <a:solidFill>
                  <a:srgbClr val="000000"/>
                </a:solidFill>
                <a:latin typeface="Times New Roman" panose="02020603050405020304" pitchFamily="18" charset="0"/>
                <a:cs typeface="Times New Roman" panose="02020603050405020304" pitchFamily="18" charset="0"/>
              </a:rPr>
              <a:t>https://e-seimas.lrs.lt/portal/legalAct/lt/TAD/TAIS.274453/asr</a:t>
            </a:r>
            <a:endParaRPr lang="en-US" sz="1200" i="1" u="sng" dirty="0" smtClean="0">
              <a:solidFill>
                <a:srgbClr val="000000"/>
              </a:solidFill>
              <a:latin typeface="Times New Roman" panose="02020603050405020304" pitchFamily="18" charset="0"/>
              <a:cs typeface="Times New Roman" panose="02020603050405020304" pitchFamily="18" charset="0"/>
            </a:endParaRPr>
          </a:p>
        </p:txBody>
      </p:sp>
      <p:grpSp>
        <p:nvGrpSpPr>
          <p:cNvPr id="21" name="Group 37"/>
          <p:cNvGrpSpPr/>
          <p:nvPr/>
        </p:nvGrpSpPr>
        <p:grpSpPr>
          <a:xfrm>
            <a:off x="329090" y="631099"/>
            <a:ext cx="444264" cy="375864"/>
            <a:chOff x="7886700" y="1338264"/>
            <a:chExt cx="623973" cy="509586"/>
          </a:xfrm>
        </p:grpSpPr>
        <p:sp>
          <p:nvSpPr>
            <p:cNvPr id="22" name="Rectangle 21"/>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7"/>
          <p:cNvGrpSpPr/>
          <p:nvPr/>
        </p:nvGrpSpPr>
        <p:grpSpPr>
          <a:xfrm>
            <a:off x="329090" y="1383532"/>
            <a:ext cx="444264" cy="375864"/>
            <a:chOff x="7886700" y="1338264"/>
            <a:chExt cx="623973" cy="509586"/>
          </a:xfrm>
        </p:grpSpPr>
        <p:sp>
          <p:nvSpPr>
            <p:cNvPr id="27" name="Rectangle 26"/>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37"/>
          <p:cNvGrpSpPr/>
          <p:nvPr/>
        </p:nvGrpSpPr>
        <p:grpSpPr>
          <a:xfrm>
            <a:off x="323090" y="2115123"/>
            <a:ext cx="444264" cy="375864"/>
            <a:chOff x="7886700" y="1338264"/>
            <a:chExt cx="623973" cy="509586"/>
          </a:xfrm>
        </p:grpSpPr>
        <p:sp>
          <p:nvSpPr>
            <p:cNvPr id="30" name="Rectangle 29"/>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37"/>
          <p:cNvGrpSpPr/>
          <p:nvPr/>
        </p:nvGrpSpPr>
        <p:grpSpPr>
          <a:xfrm>
            <a:off x="334669" y="2825294"/>
            <a:ext cx="444264" cy="375864"/>
            <a:chOff x="7886700" y="1338264"/>
            <a:chExt cx="623973" cy="509586"/>
          </a:xfrm>
        </p:grpSpPr>
        <p:sp>
          <p:nvSpPr>
            <p:cNvPr id="33" name="Rectangle 32"/>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37"/>
          <p:cNvGrpSpPr/>
          <p:nvPr/>
        </p:nvGrpSpPr>
        <p:grpSpPr>
          <a:xfrm>
            <a:off x="329127" y="3544471"/>
            <a:ext cx="444264" cy="375864"/>
            <a:chOff x="7886700" y="1338264"/>
            <a:chExt cx="623973" cy="509586"/>
          </a:xfrm>
        </p:grpSpPr>
        <p:sp>
          <p:nvSpPr>
            <p:cNvPr id="36" name="Rectangle 35"/>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323090" y="4266151"/>
            <a:ext cx="444264" cy="375864"/>
            <a:chOff x="7886700" y="1338264"/>
            <a:chExt cx="623973" cy="509586"/>
          </a:xfrm>
        </p:grpSpPr>
        <p:sp>
          <p:nvSpPr>
            <p:cNvPr id="39" name="Rectangle 38"/>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a:spLocks noChangeArrowheads="1"/>
          </p:cNvSpPr>
          <p:nvPr/>
        </p:nvSpPr>
        <p:spPr bwMode="auto">
          <a:xfrm>
            <a:off x="833439" y="4235838"/>
            <a:ext cx="8236447" cy="6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eaLnBrk="0" fontAlgn="base" hangingPunct="0">
              <a:spcBef>
                <a:spcPct val="0"/>
              </a:spcBef>
              <a:spcAft>
                <a:spcPts val="225"/>
              </a:spcAft>
            </a:pPr>
            <a:r>
              <a:rPr lang="lt-LT" sz="1200" dirty="0">
                <a:solidFill>
                  <a:srgbClr val="000000"/>
                </a:solidFill>
                <a:latin typeface="Times New Roman" panose="02020603050405020304" pitchFamily="18" charset="0"/>
                <a:cs typeface="Times New Roman" panose="02020603050405020304" pitchFamily="18" charset="0"/>
              </a:rPr>
              <a:t>Lietuvos higienos norma HN </a:t>
            </a:r>
            <a:r>
              <a:rPr lang="lt-LT" sz="1200" dirty="0" smtClean="0">
                <a:solidFill>
                  <a:srgbClr val="000000"/>
                </a:solidFill>
                <a:latin typeface="Times New Roman" panose="02020603050405020304" pitchFamily="18" charset="0"/>
                <a:cs typeface="Times New Roman" panose="02020603050405020304" pitchFamily="18" charset="0"/>
              </a:rPr>
              <a:t>12</a:t>
            </a:r>
            <a:r>
              <a:rPr lang="en-US" sz="1200" dirty="0" smtClean="0">
                <a:solidFill>
                  <a:srgbClr val="000000"/>
                </a:solidFill>
                <a:latin typeface="Times New Roman" panose="02020603050405020304" pitchFamily="18" charset="0"/>
                <a:cs typeface="Times New Roman" panose="02020603050405020304" pitchFamily="18" charset="0"/>
              </a:rPr>
              <a:t>5</a:t>
            </a:r>
            <a:r>
              <a:rPr lang="lt-LT" sz="1200" dirty="0" smtClean="0">
                <a:solidFill>
                  <a:srgbClr val="000000"/>
                </a:solidFill>
                <a:latin typeface="Times New Roman" panose="02020603050405020304" pitchFamily="18" charset="0"/>
                <a:cs typeface="Times New Roman" panose="02020603050405020304" pitchFamily="18" charset="0"/>
              </a:rPr>
              <a:t>:201</a:t>
            </a:r>
            <a:r>
              <a:rPr lang="en-US" sz="1200" dirty="0" smtClean="0">
                <a:solidFill>
                  <a:srgbClr val="000000"/>
                </a:solidFill>
                <a:latin typeface="Times New Roman" panose="02020603050405020304" pitchFamily="18" charset="0"/>
                <a:cs typeface="Times New Roman" panose="02020603050405020304" pitchFamily="18" charset="0"/>
              </a:rPr>
              <a:t>1</a:t>
            </a:r>
            <a:r>
              <a:rPr lang="lt-LT" sz="1200" dirty="0" smtClean="0">
                <a:solidFill>
                  <a:srgbClr val="000000"/>
                </a:solidFill>
                <a:latin typeface="Times New Roman" panose="02020603050405020304" pitchFamily="18" charset="0"/>
                <a:cs typeface="Times New Roman" panose="02020603050405020304" pitchFamily="18" charset="0"/>
              </a:rPr>
              <a:t> „Suaugusiųjų asmenų stacionarios socialinės globos įstaigos: bendrieji sveikatos saugos reikalavimai“, </a:t>
            </a:r>
            <a:r>
              <a:rPr lang="lt-LT" sz="1200" dirty="0">
                <a:solidFill>
                  <a:srgbClr val="000000"/>
                </a:solidFill>
                <a:latin typeface="Times New Roman" panose="02020603050405020304" pitchFamily="18" charset="0"/>
                <a:cs typeface="Times New Roman" panose="02020603050405020304" pitchFamily="18" charset="0"/>
              </a:rPr>
              <a:t>patvirtinta </a:t>
            </a:r>
            <a:r>
              <a:rPr lang="en-US" sz="1200" dirty="0">
                <a:solidFill>
                  <a:srgbClr val="000000"/>
                </a:solidFill>
                <a:latin typeface="Times New Roman" panose="02020603050405020304" pitchFamily="18" charset="0"/>
                <a:cs typeface="Times New Roman" panose="02020603050405020304" pitchFamily="18" charset="0"/>
              </a:rPr>
              <a:t>LR </a:t>
            </a:r>
            <a:r>
              <a:rPr lang="lt-LT" sz="1200" dirty="0">
                <a:solidFill>
                  <a:srgbClr val="000000"/>
                </a:solidFill>
                <a:latin typeface="Times New Roman" panose="02020603050405020304" pitchFamily="18" charset="0"/>
                <a:cs typeface="Times New Roman" panose="02020603050405020304" pitchFamily="18" charset="0"/>
              </a:rPr>
              <a:t>sveikatos apsaugos </a:t>
            </a:r>
            <a:r>
              <a:rPr lang="lt-LT" sz="1200" dirty="0" smtClean="0">
                <a:solidFill>
                  <a:srgbClr val="000000"/>
                </a:solidFill>
                <a:latin typeface="Times New Roman" panose="02020603050405020304" pitchFamily="18" charset="0"/>
                <a:cs typeface="Times New Roman" panose="02020603050405020304" pitchFamily="18" charset="0"/>
              </a:rPr>
              <a:t>ministro 2011 m. vasario 10 d</a:t>
            </a:r>
            <a:r>
              <a:rPr lang="lt-LT" sz="1200" dirty="0">
                <a:solidFill>
                  <a:srgbClr val="000000"/>
                </a:solidFill>
                <a:latin typeface="Times New Roman" panose="02020603050405020304" pitchFamily="18" charset="0"/>
                <a:cs typeface="Times New Roman" panose="02020603050405020304" pitchFamily="18" charset="0"/>
              </a:rPr>
              <a:t>. įsakymu Nr. </a:t>
            </a:r>
            <a:r>
              <a:rPr lang="lt-LT" sz="1200" dirty="0" smtClean="0">
                <a:solidFill>
                  <a:srgbClr val="000000"/>
                </a:solidFill>
                <a:latin typeface="Times New Roman" panose="02020603050405020304" pitchFamily="18" charset="0"/>
                <a:cs typeface="Times New Roman" panose="02020603050405020304" pitchFamily="18" charset="0"/>
              </a:rPr>
              <a:t>V-</a:t>
            </a:r>
            <a:r>
              <a:rPr lang="en-US" sz="1200" dirty="0" smtClean="0">
                <a:solidFill>
                  <a:srgbClr val="000000"/>
                </a:solidFill>
                <a:latin typeface="Times New Roman" panose="02020603050405020304" pitchFamily="18" charset="0"/>
                <a:cs typeface="Times New Roman" panose="02020603050405020304" pitchFamily="18" charset="0"/>
              </a:rPr>
              <a:t>133</a:t>
            </a:r>
            <a:endParaRPr lang="lt-LT" sz="1200" dirty="0" smtClean="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ts val="225"/>
              </a:spcAft>
            </a:pPr>
            <a:r>
              <a:rPr lang="en-US" sz="1200" i="1" u="sng" dirty="0">
                <a:solidFill>
                  <a:srgbClr val="000000"/>
                </a:solidFill>
                <a:latin typeface="Times New Roman" panose="02020603050405020304" pitchFamily="18" charset="0"/>
                <a:cs typeface="Times New Roman" panose="02020603050405020304" pitchFamily="18" charset="0"/>
              </a:rPr>
              <a:t>https://e-seimas.lrs.lt/portal/legalAct/lt/TAD/TAIS.392765/asr</a:t>
            </a:r>
            <a:endParaRPr lang="en-US" sz="1200" i="1" u="sng"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27077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27045"/>
            <a:ext cx="8368364" cy="356134"/>
          </a:xfrm>
        </p:spPr>
        <p:txBody>
          <a:bodyPr/>
          <a:lstStyle/>
          <a:p>
            <a:r>
              <a:rPr lang="lt-LT" sz="2400" b="1" dirty="0" smtClean="0">
                <a:solidFill>
                  <a:schemeClr val="tx1"/>
                </a:solidFill>
                <a:latin typeface="Times New Roman" panose="02020603050405020304" pitchFamily="18" charset="0"/>
                <a:cs typeface="Times New Roman" panose="02020603050405020304" pitchFamily="18" charset="0"/>
              </a:rPr>
              <a:t>Rodikliai</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Text Placeholder 3"/>
          <p:cNvSpPr txBox="1">
            <a:spLocks/>
          </p:cNvSpPr>
          <p:nvPr/>
        </p:nvSpPr>
        <p:spPr>
          <a:xfrm>
            <a:off x="838200" y="2499115"/>
            <a:ext cx="7924800" cy="5047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endParaRPr lang="lt-LT" dirty="0" smtClean="0">
              <a:solidFill>
                <a:schemeClr val="tx1"/>
              </a:solidFill>
              <a:latin typeface="Times New Roman" panose="02020603050405020304" pitchFamily="18" charset="0"/>
              <a:cs typeface="Times New Roman" panose="02020603050405020304" pitchFamily="18" charset="0"/>
            </a:endParaRPr>
          </a:p>
          <a:p>
            <a:pPr algn="just" defTabSz="914377">
              <a:spcBef>
                <a:spcPct val="20000"/>
              </a:spcBef>
              <a:defRPr/>
            </a:pPr>
            <a:endParaRPr lang="lt-LT"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9186" y="521029"/>
            <a:ext cx="8763000" cy="1471172"/>
          </a:xfrm>
          <a:prstGeom prst="rect">
            <a:avLst/>
          </a:prstGeom>
        </p:spPr>
        <p:txBody>
          <a:bodyPr wrap="square">
            <a:spAutoFit/>
          </a:bodyPr>
          <a:lstStyle/>
          <a:p>
            <a:pPr marL="285750" indent="-285750" algn="just" defTabSz="914377">
              <a:spcBef>
                <a:spcPct val="20000"/>
              </a:spcBef>
              <a:buFont typeface="Wingdings" panose="05000000000000000000" pitchFamily="2" charset="2"/>
              <a:buChar char="ü"/>
              <a:defRPr/>
            </a:pPr>
            <a:r>
              <a:rPr lang="lt-LT" sz="1400" b="1" dirty="0" smtClean="0">
                <a:latin typeface="Times New Roman" panose="02020603050405020304" pitchFamily="18" charset="0"/>
                <a:cs typeface="Times New Roman" panose="02020603050405020304" pitchFamily="18" charset="0"/>
              </a:rPr>
              <a:t>Pertvarkomų </a:t>
            </a:r>
            <a:r>
              <a:rPr lang="lt-LT" sz="1400" b="1" dirty="0">
                <a:latin typeface="Times New Roman" panose="02020603050405020304" pitchFamily="18" charset="0"/>
                <a:cs typeface="Times New Roman" panose="02020603050405020304" pitchFamily="18" charset="0"/>
              </a:rPr>
              <a:t>įstaigų gyventojai, kurie apsigyveno investicijas gavusiose socialinių paslaugų </a:t>
            </a:r>
            <a:r>
              <a:rPr lang="lt-LT" sz="1400" b="1" dirty="0" smtClean="0">
                <a:latin typeface="Times New Roman" panose="02020603050405020304" pitchFamily="18" charset="0"/>
                <a:cs typeface="Times New Roman" panose="02020603050405020304" pitchFamily="18" charset="0"/>
              </a:rPr>
              <a:t>įstaigose.</a:t>
            </a:r>
          </a:p>
          <a:p>
            <a:pPr algn="just" defTabSz="914377">
              <a:spcBef>
                <a:spcPct val="20000"/>
              </a:spcBef>
              <a:defRPr/>
            </a:pPr>
            <a:r>
              <a:rPr lang="lt-LT" sz="1400" dirty="0">
                <a:latin typeface="Times New Roman" panose="02020603050405020304" pitchFamily="18" charset="0"/>
                <a:cs typeface="Times New Roman" panose="02020603050405020304" pitchFamily="18" charset="0"/>
              </a:rPr>
              <a:t>Skaičiuojamas sumuojant </a:t>
            </a:r>
            <a:r>
              <a:rPr lang="lt-LT" sz="1400" u="sng" dirty="0">
                <a:latin typeface="Times New Roman" panose="02020603050405020304" pitchFamily="18" charset="0"/>
                <a:cs typeface="Times New Roman" panose="02020603050405020304" pitchFamily="18" charset="0"/>
              </a:rPr>
              <a:t>unikalius pertvarkomų įstaigų gyventojus</a:t>
            </a:r>
            <a:r>
              <a:rPr lang="lt-LT" sz="1400" dirty="0">
                <a:latin typeface="Times New Roman" panose="02020603050405020304" pitchFamily="18" charset="0"/>
                <a:cs typeface="Times New Roman" panose="02020603050405020304" pitchFamily="18" charset="0"/>
              </a:rPr>
              <a:t>, kurie per vienerių metų laikotarpį po projekto įgyvendinimo pabaigos </a:t>
            </a:r>
            <a:r>
              <a:rPr lang="lt-LT" sz="1400" u="sng" dirty="0">
                <a:latin typeface="Times New Roman" panose="02020603050405020304" pitchFamily="18" charset="0"/>
                <a:cs typeface="Times New Roman" panose="02020603050405020304" pitchFamily="18" charset="0"/>
              </a:rPr>
              <a:t>buvo apgyvendinti</a:t>
            </a:r>
            <a:r>
              <a:rPr lang="lt-LT" sz="1400" dirty="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investicijas </a:t>
            </a:r>
            <a:r>
              <a:rPr lang="lt-LT" sz="1400" dirty="0">
                <a:latin typeface="Times New Roman" panose="02020603050405020304" pitchFamily="18" charset="0"/>
                <a:cs typeface="Times New Roman" panose="02020603050405020304" pitchFamily="18" charset="0"/>
              </a:rPr>
              <a:t>gavusiose socialinių paslaugų </a:t>
            </a:r>
            <a:r>
              <a:rPr lang="lt-LT" sz="1400" dirty="0" smtClean="0">
                <a:latin typeface="Times New Roman" panose="02020603050405020304" pitchFamily="18" charset="0"/>
                <a:cs typeface="Times New Roman" panose="02020603050405020304" pitchFamily="18" charset="0"/>
              </a:rPr>
              <a:t>įstaigose </a:t>
            </a:r>
            <a:r>
              <a:rPr lang="lt-LT" sz="1400" i="1" dirty="0" smtClean="0">
                <a:solidFill>
                  <a:schemeClr val="accent1"/>
                </a:solidFill>
                <a:latin typeface="Times New Roman" panose="02020603050405020304" pitchFamily="18" charset="0"/>
                <a:cs typeface="Times New Roman" panose="02020603050405020304" pitchFamily="18" charset="0"/>
              </a:rPr>
              <a:t>(</a:t>
            </a:r>
            <a:r>
              <a:rPr lang="lt-LT" sz="1400" i="1"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specializuotuose </a:t>
            </a:r>
            <a:r>
              <a:rPr lang="lt-LT" sz="1400" i="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slaugos ir globos, grupinio gyvenimo ir (ar) savarankiško gyvenimo </a:t>
            </a:r>
            <a:r>
              <a:rPr lang="lt-LT" sz="1400" i="1"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namuose </a:t>
            </a:r>
            <a:r>
              <a:rPr lang="lt-LT" sz="1400" i="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bei </a:t>
            </a:r>
            <a:r>
              <a:rPr lang="lt-LT" sz="1400" i="1"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apsaugotame būste)</a:t>
            </a:r>
            <a:r>
              <a:rPr lang="lt-LT" sz="1400" dirty="0" smtClean="0">
                <a:latin typeface="Times New Roman" panose="02020603050405020304" pitchFamily="18" charset="0"/>
                <a:cs typeface="Times New Roman" panose="02020603050405020304" pitchFamily="18" charset="0"/>
              </a:rPr>
              <a:t>. </a:t>
            </a:r>
          </a:p>
          <a:p>
            <a:pPr algn="just" defTabSz="914377">
              <a:spcBef>
                <a:spcPct val="20000"/>
              </a:spcBef>
              <a:defRPr/>
            </a:pPr>
            <a:r>
              <a:rPr lang="lt-LT" sz="1400" dirty="0" smtClean="0">
                <a:latin typeface="Times New Roman" panose="02020603050405020304" pitchFamily="18" charset="0"/>
                <a:cs typeface="Times New Roman" panose="02020603050405020304" pitchFamily="18" charset="0"/>
              </a:rPr>
              <a:t>Rodiklis </a:t>
            </a:r>
            <a:r>
              <a:rPr lang="lt-LT" sz="1400" dirty="0">
                <a:latin typeface="Times New Roman" panose="02020603050405020304" pitchFamily="18" charset="0"/>
                <a:cs typeface="Times New Roman" panose="02020603050405020304" pitchFamily="18" charset="0"/>
              </a:rPr>
              <a:t>laikomas pasiektu, kai </a:t>
            </a:r>
            <a:r>
              <a:rPr lang="lt-LT" sz="1400" u="sng" dirty="0">
                <a:latin typeface="Times New Roman" panose="02020603050405020304" pitchFamily="18" charset="0"/>
                <a:cs typeface="Times New Roman" panose="02020603050405020304" pitchFamily="18" charset="0"/>
              </a:rPr>
              <a:t>per vienerius metus po projekto įgyvendinimo pabaigos </a:t>
            </a:r>
            <a:r>
              <a:rPr lang="lt-LT" sz="1400" dirty="0">
                <a:latin typeface="Times New Roman" panose="02020603050405020304" pitchFamily="18" charset="0"/>
                <a:cs typeface="Times New Roman" panose="02020603050405020304" pitchFamily="18" charset="0"/>
              </a:rPr>
              <a:t>investicijas gavusiose socialinių paslaugų įstaigose bus apsigyvenęs numatytas pertvarkomos įstaigos gyventojų </a:t>
            </a:r>
            <a:r>
              <a:rPr lang="lt-LT" sz="1400" dirty="0" smtClean="0">
                <a:latin typeface="Times New Roman" panose="02020603050405020304" pitchFamily="18" charset="0"/>
                <a:cs typeface="Times New Roman" panose="02020603050405020304" pitchFamily="18" charset="0"/>
              </a:rPr>
              <a:t>skaičius.</a:t>
            </a:r>
          </a:p>
        </p:txBody>
      </p:sp>
      <p:sp>
        <p:nvSpPr>
          <p:cNvPr id="9" name="Rectangle 8"/>
          <p:cNvSpPr/>
          <p:nvPr/>
        </p:nvSpPr>
        <p:spPr>
          <a:xfrm>
            <a:off x="189186" y="2334231"/>
            <a:ext cx="8778766" cy="2160591"/>
          </a:xfrm>
          <a:prstGeom prst="rect">
            <a:avLst/>
          </a:prstGeom>
        </p:spPr>
        <p:txBody>
          <a:bodyPr wrap="square">
            <a:spAutoFit/>
          </a:bodyPr>
          <a:lstStyle/>
          <a:p>
            <a:pPr marL="285750" indent="-285750" algn="just" defTabSz="914377">
              <a:spcBef>
                <a:spcPct val="20000"/>
              </a:spcBef>
              <a:buFont typeface="Wingdings" panose="05000000000000000000" pitchFamily="2" charset="2"/>
              <a:buChar char="ü"/>
              <a:defRPr/>
            </a:pPr>
            <a:r>
              <a:rPr lang="lt-LT" sz="1400" b="1" dirty="0" smtClean="0">
                <a:latin typeface="Times New Roman" panose="02020603050405020304" pitchFamily="18" charset="0"/>
                <a:cs typeface="Times New Roman" panose="02020603050405020304" pitchFamily="18" charset="0"/>
              </a:rPr>
              <a:t>Investicijas gavusiose socialinių paslaugų įstaigose gyvenantys asmenys, pasinaudoję dienos centrų, dienos užimtumo centrų ir (ar) socialinių dirbtuvių paslaugomis. </a:t>
            </a:r>
          </a:p>
          <a:p>
            <a:pPr algn="just" defTabSz="914377">
              <a:spcBef>
                <a:spcPct val="20000"/>
              </a:spcBef>
              <a:defRPr/>
            </a:pPr>
            <a:r>
              <a:rPr lang="lt-LT" sz="1400" dirty="0">
                <a:latin typeface="Times New Roman" panose="02020603050405020304" pitchFamily="18" charset="0"/>
                <a:cs typeface="Times New Roman" panose="02020603050405020304" pitchFamily="18" charset="0"/>
              </a:rPr>
              <a:t>Skaičiuojamas sumuojant </a:t>
            </a:r>
            <a:r>
              <a:rPr lang="lt-LT" sz="1400" u="sng" dirty="0">
                <a:latin typeface="Times New Roman" panose="02020603050405020304" pitchFamily="18" charset="0"/>
                <a:cs typeface="Times New Roman" panose="02020603050405020304" pitchFamily="18" charset="0"/>
              </a:rPr>
              <a:t>unikalius investicijas gavusiose socialinių paslaugų </a:t>
            </a:r>
            <a:r>
              <a:rPr lang="lt-LT" sz="1400" u="sng" dirty="0" smtClean="0">
                <a:latin typeface="Times New Roman" panose="02020603050405020304" pitchFamily="18" charset="0"/>
                <a:cs typeface="Times New Roman" panose="02020603050405020304" pitchFamily="18" charset="0"/>
              </a:rPr>
              <a:t>įstaigose</a:t>
            </a:r>
            <a:r>
              <a:rPr lang="lt-LT" sz="1400" dirty="0" smtClean="0">
                <a:latin typeface="Times New Roman" panose="02020603050405020304" pitchFamily="18" charset="0"/>
                <a:cs typeface="Times New Roman" panose="02020603050405020304" pitchFamily="18" charset="0"/>
              </a:rPr>
              <a:t> </a:t>
            </a:r>
            <a:r>
              <a:rPr lang="lt-LT" sz="1400" dirty="0" smtClean="0">
                <a:solidFill>
                  <a:schemeClr val="accent1"/>
                </a:solidFill>
                <a:latin typeface="Times New Roman" panose="02020603050405020304" pitchFamily="18" charset="0"/>
                <a:cs typeface="Times New Roman" panose="02020603050405020304" pitchFamily="18" charset="0"/>
              </a:rPr>
              <a:t>(</a:t>
            </a:r>
            <a:r>
              <a:rPr lang="lt-LT" sz="1400" i="1" dirty="0" smtClean="0">
                <a:solidFill>
                  <a:schemeClr val="accent1"/>
                </a:solidFill>
                <a:latin typeface="Times New Roman" panose="02020603050405020304" pitchFamily="18" charset="0"/>
                <a:cs typeface="Times New Roman" panose="02020603050405020304" pitchFamily="18" charset="0"/>
              </a:rPr>
              <a:t>grupinio gyvenimo,  </a:t>
            </a:r>
            <a:r>
              <a:rPr lang="lt-LT" sz="1400" i="1" dirty="0">
                <a:solidFill>
                  <a:schemeClr val="accent1"/>
                </a:solidFill>
                <a:latin typeface="Times New Roman" panose="02020603050405020304" pitchFamily="18" charset="0"/>
                <a:cs typeface="Times New Roman" panose="02020603050405020304" pitchFamily="18" charset="0"/>
              </a:rPr>
              <a:t>savarankiško gyvenimo </a:t>
            </a:r>
            <a:r>
              <a:rPr lang="lt-LT" sz="1400" i="1" dirty="0" smtClean="0">
                <a:solidFill>
                  <a:schemeClr val="accent1"/>
                </a:solidFill>
                <a:latin typeface="Times New Roman" panose="02020603050405020304" pitchFamily="18" charset="0"/>
                <a:cs typeface="Times New Roman" panose="02020603050405020304" pitchFamily="18" charset="0"/>
              </a:rPr>
              <a:t>namuose </a:t>
            </a:r>
            <a:r>
              <a:rPr lang="lt-LT" sz="1400" i="1" dirty="0">
                <a:solidFill>
                  <a:schemeClr val="accent1"/>
                </a:solidFill>
                <a:latin typeface="Times New Roman" panose="02020603050405020304" pitchFamily="18" charset="0"/>
                <a:cs typeface="Times New Roman" panose="02020603050405020304" pitchFamily="18" charset="0"/>
              </a:rPr>
              <a:t>ir (ar) </a:t>
            </a:r>
            <a:r>
              <a:rPr lang="lt-LT" sz="1400" i="1" dirty="0" smtClean="0">
                <a:solidFill>
                  <a:schemeClr val="accent1"/>
                </a:solidFill>
                <a:latin typeface="Times New Roman" panose="02020603050405020304" pitchFamily="18" charset="0"/>
                <a:cs typeface="Times New Roman" panose="02020603050405020304" pitchFamily="18" charset="0"/>
              </a:rPr>
              <a:t>apsaugotame būste)</a:t>
            </a:r>
            <a:r>
              <a:rPr lang="lt-LT" sz="1400" i="1" dirty="0">
                <a:latin typeface="Times New Roman" panose="02020603050405020304" pitchFamily="18" charset="0"/>
                <a:cs typeface="Times New Roman" panose="02020603050405020304" pitchFamily="18" charset="0"/>
              </a:rPr>
              <a:t> </a:t>
            </a:r>
            <a:r>
              <a:rPr lang="lt-LT" sz="1400" u="sng" dirty="0" smtClean="0">
                <a:latin typeface="Times New Roman" panose="02020603050405020304" pitchFamily="18" charset="0"/>
                <a:cs typeface="Times New Roman" panose="02020603050405020304" pitchFamily="18" charset="0"/>
              </a:rPr>
              <a:t>gyvenančius </a:t>
            </a:r>
            <a:r>
              <a:rPr lang="lt-LT" sz="1400" u="sng" dirty="0">
                <a:latin typeface="Times New Roman" panose="02020603050405020304" pitchFamily="18" charset="0"/>
                <a:cs typeface="Times New Roman" panose="02020603050405020304" pitchFamily="18" charset="0"/>
              </a:rPr>
              <a:t>asmenis</a:t>
            </a:r>
            <a:r>
              <a:rPr lang="lt-LT" sz="1400" dirty="0">
                <a:latin typeface="Times New Roman" panose="02020603050405020304" pitchFamily="18" charset="0"/>
                <a:cs typeface="Times New Roman" panose="02020603050405020304" pitchFamily="18" charset="0"/>
              </a:rPr>
              <a:t>, kurie per vienerių metų laikotarpį po projekto įgyvendinimo </a:t>
            </a:r>
            <a:r>
              <a:rPr lang="lt-LT" sz="1400" dirty="0" smtClean="0">
                <a:latin typeface="Times New Roman" panose="02020603050405020304" pitchFamily="18" charset="0"/>
                <a:cs typeface="Times New Roman" panose="02020603050405020304" pitchFamily="18" charset="0"/>
              </a:rPr>
              <a:t>pabaigos </a:t>
            </a:r>
            <a:r>
              <a:rPr lang="lt-LT" sz="1400" dirty="0">
                <a:latin typeface="Times New Roman" panose="02020603050405020304" pitchFamily="18" charset="0"/>
                <a:cs typeface="Times New Roman" panose="02020603050405020304" pitchFamily="18" charset="0"/>
              </a:rPr>
              <a:t>pasinaudojo dienos centrų, dienos užimtumo centrų ir (ar) socialinių dirbtuvių </a:t>
            </a:r>
            <a:r>
              <a:rPr lang="lt-LT" sz="1400" dirty="0" smtClean="0">
                <a:latin typeface="Times New Roman" panose="02020603050405020304" pitchFamily="18" charset="0"/>
                <a:cs typeface="Times New Roman" panose="02020603050405020304" pitchFamily="18" charset="0"/>
              </a:rPr>
              <a:t>paslaugomis. </a:t>
            </a:r>
            <a:endParaRPr lang="lt-LT" sz="1400" dirty="0" smtClean="0">
              <a:latin typeface="Times New Roman" panose="02020603050405020304" pitchFamily="18" charset="0"/>
              <a:cs typeface="Times New Roman" panose="02020603050405020304" pitchFamily="18" charset="0"/>
            </a:endParaRPr>
          </a:p>
          <a:p>
            <a:pPr algn="just" defTabSz="914377">
              <a:spcBef>
                <a:spcPct val="20000"/>
              </a:spcBef>
              <a:defRPr/>
            </a:pPr>
            <a:r>
              <a:rPr lang="lt-LT" sz="1400" dirty="0" smtClean="0">
                <a:latin typeface="Times New Roman" panose="02020603050405020304" pitchFamily="18" charset="0"/>
                <a:cs typeface="Times New Roman" panose="02020603050405020304" pitchFamily="18" charset="0"/>
              </a:rPr>
              <a:t>Rodiklis </a:t>
            </a:r>
            <a:r>
              <a:rPr lang="lt-LT" sz="1400" dirty="0">
                <a:latin typeface="Times New Roman" panose="02020603050405020304" pitchFamily="18" charset="0"/>
                <a:cs typeface="Times New Roman" panose="02020603050405020304" pitchFamily="18" charset="0"/>
              </a:rPr>
              <a:t>laikomas pasiektu, kai per vienerių metų laikotarpį po projekto įgyvendinimo pabaigos dienos centrų, dienos užimtumo centrų ir (ar) socialinių dirbtuvių paslaugomis bus pasinaudojęs nustatytas asmenų </a:t>
            </a:r>
            <a:r>
              <a:rPr lang="lt-LT" sz="1400" dirty="0" smtClean="0">
                <a:latin typeface="Times New Roman" panose="02020603050405020304" pitchFamily="18" charset="0"/>
                <a:cs typeface="Times New Roman" panose="02020603050405020304" pitchFamily="18" charset="0"/>
              </a:rPr>
              <a:t>skaičius.</a:t>
            </a:r>
            <a:endParaRPr lang="lt-LT" sz="1400" dirty="0">
              <a:latin typeface="Times New Roman" panose="02020603050405020304" pitchFamily="18" charset="0"/>
              <a:cs typeface="Times New Roman" panose="02020603050405020304" pitchFamily="18" charset="0"/>
            </a:endParaRPr>
          </a:p>
          <a:p>
            <a:pPr algn="just" defTabSz="914377">
              <a:spcBef>
                <a:spcPct val="20000"/>
              </a:spcBef>
              <a:defRPr/>
            </a:pP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800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9428" y="52090"/>
            <a:ext cx="8368364" cy="356134"/>
          </a:xfrm>
        </p:spPr>
        <p:txBody>
          <a:bodyPr/>
          <a:lstStyle/>
          <a:p>
            <a:r>
              <a:rPr lang="lt-LT" sz="2400" b="1" dirty="0" smtClean="0">
                <a:solidFill>
                  <a:schemeClr val="tx1"/>
                </a:solidFill>
                <a:latin typeface="Times New Roman" panose="02020603050405020304" pitchFamily="18" charset="0"/>
                <a:cs typeface="Times New Roman" panose="02020603050405020304" pitchFamily="18" charset="0"/>
              </a:rPr>
              <a:t>Neįgaliųjų pritaikymo reikalavimai</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ext Placeholder 3"/>
          <p:cNvSpPr txBox="1">
            <a:spLocks/>
          </p:cNvSpPr>
          <p:nvPr/>
        </p:nvSpPr>
        <p:spPr>
          <a:xfrm>
            <a:off x="825062" y="515182"/>
            <a:ext cx="7966694" cy="9848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a:solidFill>
                  <a:schemeClr val="tx1"/>
                </a:solidFill>
                <a:latin typeface="Times New Roman" panose="02020603050405020304" pitchFamily="18" charset="0"/>
                <a:cs typeface="Times New Roman" panose="02020603050405020304" pitchFamily="18" charset="0"/>
              </a:rPr>
              <a:t>Visi naujos statybos objektai ir </a:t>
            </a:r>
            <a:r>
              <a:rPr lang="lt-LT" dirty="0" smtClean="0">
                <a:solidFill>
                  <a:schemeClr val="tx1"/>
                </a:solidFill>
                <a:latin typeface="Times New Roman" panose="02020603050405020304" pitchFamily="18" charset="0"/>
                <a:cs typeface="Times New Roman" panose="02020603050405020304" pitchFamily="18" charset="0"/>
              </a:rPr>
              <a:t>šie rekonstruojami </a:t>
            </a:r>
            <a:r>
              <a:rPr lang="lt-LT" dirty="0">
                <a:solidFill>
                  <a:schemeClr val="tx1"/>
                </a:solidFill>
                <a:latin typeface="Times New Roman" panose="02020603050405020304" pitchFamily="18" charset="0"/>
                <a:cs typeface="Times New Roman" panose="02020603050405020304" pitchFamily="18" charset="0"/>
              </a:rPr>
              <a:t>(remontuojami) </a:t>
            </a:r>
            <a:r>
              <a:rPr lang="lt-LT" dirty="0" smtClean="0">
                <a:solidFill>
                  <a:schemeClr val="tx1"/>
                </a:solidFill>
                <a:latin typeface="Times New Roman" panose="02020603050405020304" pitchFamily="18" charset="0"/>
                <a:cs typeface="Times New Roman" panose="02020603050405020304" pitchFamily="18" charset="0"/>
              </a:rPr>
              <a:t>objektai – specializuoti </a:t>
            </a:r>
            <a:r>
              <a:rPr lang="lt-LT" dirty="0">
                <a:solidFill>
                  <a:schemeClr val="tx1"/>
                </a:solidFill>
                <a:latin typeface="Times New Roman" panose="02020603050405020304" pitchFamily="18" charset="0"/>
                <a:cs typeface="Times New Roman" panose="02020603050405020304" pitchFamily="18" charset="0"/>
              </a:rPr>
              <a:t>slaugos ir globos namai, dienos centrai, dienos užimtumo centrai ir socialinės dirbtuvės, turi būti pritaikyti žmonėms, turintiems judėjimo negalią pagal STR </a:t>
            </a:r>
            <a:r>
              <a:rPr lang="en-US" dirty="0">
                <a:solidFill>
                  <a:schemeClr val="tx1"/>
                </a:solidFill>
                <a:latin typeface="Times New Roman" panose="02020603050405020304" pitchFamily="18" charset="0"/>
                <a:cs typeface="Times New Roman" panose="02020603050405020304" pitchFamily="18" charset="0"/>
              </a:rPr>
              <a:t>2.03.01:2019 </a:t>
            </a:r>
            <a:r>
              <a:rPr lang="lt-LT" dirty="0">
                <a:solidFill>
                  <a:schemeClr val="tx1"/>
                </a:solidFill>
                <a:latin typeface="Times New Roman" panose="02020603050405020304" pitchFamily="18" charset="0"/>
                <a:cs typeface="Times New Roman" panose="02020603050405020304" pitchFamily="18" charset="0"/>
              </a:rPr>
              <a:t>„Statinių prieinamumas“ ir kt. norminiuose teisės aktuose numatytus </a:t>
            </a:r>
            <a:r>
              <a:rPr lang="lt-LT" dirty="0" smtClean="0">
                <a:solidFill>
                  <a:schemeClr val="tx1"/>
                </a:solidFill>
                <a:latin typeface="Times New Roman" panose="02020603050405020304" pitchFamily="18" charset="0"/>
                <a:cs typeface="Times New Roman" panose="02020603050405020304" pitchFamily="18" charset="0"/>
              </a:rPr>
              <a:t>reikalavimus.</a:t>
            </a:r>
            <a:endParaRPr lang="lt-LT" dirty="0">
              <a:solidFill>
                <a:schemeClr val="tx1"/>
              </a:solidFill>
              <a:latin typeface="Times New Roman" panose="02020603050405020304" pitchFamily="18" charset="0"/>
              <a:cs typeface="Times New Roman" panose="02020603050405020304" pitchFamily="18" charset="0"/>
            </a:endParaRPr>
          </a:p>
        </p:txBody>
      </p:sp>
      <p:grpSp>
        <p:nvGrpSpPr>
          <p:cNvPr id="14" name="Group 37"/>
          <p:cNvGrpSpPr/>
          <p:nvPr/>
        </p:nvGrpSpPr>
        <p:grpSpPr>
          <a:xfrm>
            <a:off x="275060" y="607630"/>
            <a:ext cx="444264" cy="37586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37"/>
          <p:cNvGrpSpPr/>
          <p:nvPr/>
        </p:nvGrpSpPr>
        <p:grpSpPr>
          <a:xfrm>
            <a:off x="275060" y="1733793"/>
            <a:ext cx="444264" cy="375864"/>
            <a:chOff x="7886700" y="1338264"/>
            <a:chExt cx="623973" cy="509586"/>
          </a:xfrm>
        </p:grpSpPr>
        <p:sp>
          <p:nvSpPr>
            <p:cNvPr id="26" name="Rectangle 25"/>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Text Placeholder 3"/>
          <p:cNvSpPr txBox="1">
            <a:spLocks/>
          </p:cNvSpPr>
          <p:nvPr/>
        </p:nvSpPr>
        <p:spPr>
          <a:xfrm>
            <a:off x="825062" y="1607025"/>
            <a:ext cx="7966694" cy="177279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Vykdant GGN ir SGN veiklas, įsigyjant ir (ar) rekonstruojant (remontuojant) gyvenamąjį namą, pastato pirmas aukštas turi būti pritaikytas žmonių, turinčių judėjimo negalią, reikmėms, laikantis minėtame STR nustatytų reikalavimų. Pirmame pastato aukšte turi būti bent viena gyvenamoji patalpa ir asmens higienos kambarys. </a:t>
            </a:r>
          </a:p>
          <a:p>
            <a:pPr algn="just" defTabSz="914377">
              <a:spcBef>
                <a:spcPct val="20000"/>
              </a:spcBef>
              <a:defRPr/>
            </a:pPr>
            <a:r>
              <a:rPr lang="lt-LT" dirty="0">
                <a:solidFill>
                  <a:schemeClr val="tx1"/>
                </a:solidFill>
                <a:latin typeface="Times New Roman" panose="02020603050405020304" pitchFamily="18" charset="0"/>
                <a:cs typeface="Times New Roman" panose="02020603050405020304" pitchFamily="18" charset="0"/>
              </a:rPr>
              <a:t>Vykdant GGN ir SGN veiklas, įsigyjant ir (ar) </a:t>
            </a:r>
            <a:r>
              <a:rPr lang="lt-LT" dirty="0" smtClean="0">
                <a:solidFill>
                  <a:schemeClr val="tx1"/>
                </a:solidFill>
                <a:latin typeface="Times New Roman" panose="02020603050405020304" pitchFamily="18" charset="0"/>
                <a:cs typeface="Times New Roman" panose="02020603050405020304" pitchFamily="18" charset="0"/>
              </a:rPr>
              <a:t>remontuojant butą, pritaikymas žmonių, turinčių judėjimo negalią, reikmėms  finansuojamas, jeigu pritaikytame būste gyvens asmuo, kuriam toks pritaikymas reikalingas.</a:t>
            </a:r>
          </a:p>
        </p:txBody>
      </p:sp>
      <p:grpSp>
        <p:nvGrpSpPr>
          <p:cNvPr id="37" name="Group 37"/>
          <p:cNvGrpSpPr/>
          <p:nvPr/>
        </p:nvGrpSpPr>
        <p:grpSpPr>
          <a:xfrm>
            <a:off x="269389" y="3547038"/>
            <a:ext cx="444264" cy="375864"/>
            <a:chOff x="7886700" y="1338264"/>
            <a:chExt cx="623973" cy="509586"/>
          </a:xfrm>
        </p:grpSpPr>
        <p:sp>
          <p:nvSpPr>
            <p:cNvPr id="38" name="Rectangle 37"/>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 name="Group 37"/>
          <p:cNvGrpSpPr/>
          <p:nvPr/>
        </p:nvGrpSpPr>
        <p:grpSpPr>
          <a:xfrm>
            <a:off x="269389" y="4347682"/>
            <a:ext cx="444264" cy="375864"/>
            <a:chOff x="7886700" y="1338264"/>
            <a:chExt cx="623973" cy="509586"/>
          </a:xfrm>
        </p:grpSpPr>
        <p:sp>
          <p:nvSpPr>
            <p:cNvPr id="50" name="Rectangle 49"/>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 Placeholder 3"/>
          <p:cNvSpPr txBox="1">
            <a:spLocks/>
          </p:cNvSpPr>
          <p:nvPr/>
        </p:nvSpPr>
        <p:spPr>
          <a:xfrm>
            <a:off x="825062" y="3486776"/>
            <a:ext cx="7966694"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Vykdant AB veiklą, įsigyjant ir (ar) rekonstruojant (remontuojant) gyvenamąjį namą ar remontuojant butą, pritaikymas žmonių, turinčių judėjimo negalią, reikmėms finansuojamas, jeigu pritaikytame </a:t>
            </a:r>
            <a:r>
              <a:rPr lang="lt-LT" dirty="0">
                <a:solidFill>
                  <a:schemeClr val="tx1"/>
                </a:solidFill>
                <a:latin typeface="Times New Roman" panose="02020603050405020304" pitchFamily="18" charset="0"/>
                <a:cs typeface="Times New Roman" panose="02020603050405020304" pitchFamily="18" charset="0"/>
              </a:rPr>
              <a:t>būste gyvens asmuo, kuriam toks pritaikymas reikalingas.</a:t>
            </a:r>
            <a:endParaRPr lang="lt-LT" dirty="0" smtClean="0">
              <a:solidFill>
                <a:schemeClr val="tx1"/>
              </a:solidFill>
              <a:latin typeface="Times New Roman" panose="02020603050405020304" pitchFamily="18" charset="0"/>
              <a:cs typeface="Times New Roman" panose="02020603050405020304" pitchFamily="18" charset="0"/>
            </a:endParaRPr>
          </a:p>
        </p:txBody>
      </p:sp>
      <p:sp>
        <p:nvSpPr>
          <p:cNvPr id="19" name="Text Placeholder 3"/>
          <p:cNvSpPr txBox="1">
            <a:spLocks/>
          </p:cNvSpPr>
          <p:nvPr/>
        </p:nvSpPr>
        <p:spPr>
          <a:xfrm>
            <a:off x="825062" y="4332398"/>
            <a:ext cx="7556938"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Atsižvelgiant į individualius projekto tikslinės grupės poreikius, pagal Aprašą finansuojami objektai gali būti pritaikyti ir kitą negalią turintiems asmenims, laikantis minėto STR reikalavimų.</a:t>
            </a:r>
          </a:p>
        </p:txBody>
      </p:sp>
    </p:spTree>
    <p:extLst>
      <p:ext uri="{BB962C8B-B14F-4D97-AF65-F5344CB8AC3E}">
        <p14:creationId xmlns:p14="http://schemas.microsoft.com/office/powerpoint/2010/main" val="3729440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0758"/>
            <a:ext cx="9144000" cy="190408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t-LT" b="1" cap="all" dirty="0" smtClean="0">
                <a:solidFill>
                  <a:schemeClr val="tx1"/>
                </a:solidFill>
                <a:latin typeface="Times New Roman" panose="02020603050405020304" pitchFamily="18" charset="0"/>
                <a:cs typeface="Times New Roman" panose="02020603050405020304" pitchFamily="18" charset="0"/>
              </a:rPr>
              <a:t>Reikalavimai investicijas gavusioms įstaigoms</a:t>
            </a:r>
            <a:endParaRPr lang="en-US" b="1" u="sng" cap="all" dirty="0" smtClean="0">
              <a:solidFill>
                <a:schemeClr val="tx1"/>
              </a:solidFill>
              <a:latin typeface="Times New Roman" panose="02020603050405020304" pitchFamily="18" charset="0"/>
              <a:cs typeface="Times New Roman" panose="02020603050405020304" pitchFamily="18" charset="0"/>
            </a:endParaRPr>
          </a:p>
          <a:p>
            <a:pPr algn="ctr"/>
            <a:r>
              <a:rPr lang="en-US" b="1" dirty="0">
                <a:solidFill>
                  <a:schemeClr val="tx1"/>
                </a:solidFill>
                <a:latin typeface="Times New Roman" panose="02020603050405020304" pitchFamily="18" charset="0"/>
                <a:cs typeface="Times New Roman" panose="02020603050405020304" pitchFamily="18" charset="0"/>
              </a:rPr>
              <a:t>(Apra</a:t>
            </a:r>
            <a:r>
              <a:rPr lang="lt-LT" b="1" dirty="0">
                <a:solidFill>
                  <a:schemeClr val="tx1"/>
                </a:solidFill>
                <a:latin typeface="Times New Roman" panose="02020603050405020304" pitchFamily="18" charset="0"/>
                <a:cs typeface="Times New Roman" panose="02020603050405020304" pitchFamily="18" charset="0"/>
              </a:rPr>
              <a:t>šo </a:t>
            </a:r>
            <a:r>
              <a:rPr lang="en-US" b="1" dirty="0" smtClean="0">
                <a:solidFill>
                  <a:schemeClr val="tx1"/>
                </a:solidFill>
                <a:latin typeface="Times New Roman" panose="02020603050405020304" pitchFamily="18" charset="0"/>
                <a:cs typeface="Times New Roman" panose="02020603050405020304" pitchFamily="18" charset="0"/>
              </a:rPr>
              <a:t>35-38 </a:t>
            </a:r>
            <a:r>
              <a:rPr lang="en-US" b="1" dirty="0">
                <a:solidFill>
                  <a:schemeClr val="tx1"/>
                </a:solidFill>
                <a:latin typeface="Times New Roman" panose="02020603050405020304" pitchFamily="18" charset="0"/>
                <a:cs typeface="Times New Roman" panose="02020603050405020304" pitchFamily="18" charset="0"/>
              </a:rPr>
              <a:t>p</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99393" y="742950"/>
            <a:ext cx="8382000" cy="246221"/>
          </a:xfrm>
          <a:prstGeom prst="rect">
            <a:avLst/>
          </a:prstGeom>
        </p:spPr>
        <p:txBody>
          <a:bodyPr wrap="square" lIns="0" tIns="0" rIns="0" bIns="0">
            <a:spAutoFit/>
          </a:bodyPr>
          <a:lstStyle/>
          <a:p>
            <a:pPr algn="ctr"/>
            <a:endParaRPr lang="en-US" sz="1600" dirty="0">
              <a:solidFill>
                <a:schemeClr val="bg1"/>
              </a:solidFill>
            </a:endParaRPr>
          </a:p>
        </p:txBody>
      </p:sp>
      <p:sp>
        <p:nvSpPr>
          <p:cNvPr id="14" name="Rectangle 13"/>
          <p:cNvSpPr/>
          <p:nvPr/>
        </p:nvSpPr>
        <p:spPr>
          <a:xfrm>
            <a:off x="0" y="267694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p:cNvSpPr/>
          <p:nvPr/>
        </p:nvSpPr>
        <p:spPr>
          <a:xfrm>
            <a:off x="0" y="543564"/>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90" y="2722664"/>
            <a:ext cx="4581019" cy="2056915"/>
          </a:xfrm>
          <a:prstGeom prst="rect">
            <a:avLst/>
          </a:prstGeom>
        </p:spPr>
      </p:pic>
    </p:spTree>
    <p:extLst>
      <p:ext uri="{BB962C8B-B14F-4D97-AF65-F5344CB8AC3E}">
        <p14:creationId xmlns:p14="http://schemas.microsoft.com/office/powerpoint/2010/main" val="330596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9428" y="52090"/>
            <a:ext cx="8368364" cy="356134"/>
          </a:xfrm>
        </p:spPr>
        <p:txBody>
          <a:bodyPr/>
          <a:lstStyle/>
          <a:p>
            <a:r>
              <a:rPr lang="en-US" sz="2400" b="1" dirty="0" smtClean="0">
                <a:solidFill>
                  <a:schemeClr val="tx1"/>
                </a:solidFill>
                <a:latin typeface="Times New Roman" panose="02020603050405020304" pitchFamily="18" charset="0"/>
                <a:cs typeface="Times New Roman" panose="02020603050405020304" pitchFamily="18" charset="0"/>
              </a:rPr>
              <a:t>Reikalavimai</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ext Placeholder 3"/>
          <p:cNvSpPr txBox="1">
            <a:spLocks/>
          </p:cNvSpPr>
          <p:nvPr/>
        </p:nvSpPr>
        <p:spPr>
          <a:xfrm>
            <a:off x="825062" y="638293"/>
            <a:ext cx="7966694"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en-US" dirty="0" smtClean="0">
                <a:solidFill>
                  <a:schemeClr val="tx1"/>
                </a:solidFill>
                <a:latin typeface="Times New Roman" panose="02020603050405020304" pitchFamily="18" charset="0"/>
                <a:cs typeface="Times New Roman" panose="02020603050405020304" pitchFamily="18" charset="0"/>
              </a:rPr>
              <a:t>Projekto </a:t>
            </a:r>
            <a:r>
              <a:rPr lang="en-US" dirty="0" err="1" smtClean="0">
                <a:solidFill>
                  <a:schemeClr val="tx1"/>
                </a:solidFill>
                <a:latin typeface="Times New Roman" panose="02020603050405020304" pitchFamily="18" charset="0"/>
                <a:cs typeface="Times New Roman" panose="02020603050405020304" pitchFamily="18" charset="0"/>
              </a:rPr>
              <a:t>vykdytojas</a:t>
            </a:r>
            <a:r>
              <a:rPr lang="en-US" dirty="0" smtClean="0">
                <a:solidFill>
                  <a:schemeClr val="tx1"/>
                </a:solidFill>
                <a:latin typeface="Times New Roman" panose="02020603050405020304" pitchFamily="18" charset="0"/>
                <a:cs typeface="Times New Roman" panose="02020603050405020304" pitchFamily="18" charset="0"/>
              </a:rPr>
              <a:t> ir </a:t>
            </a:r>
            <a:r>
              <a:rPr lang="en-US" dirty="0" err="1" smtClean="0">
                <a:solidFill>
                  <a:schemeClr val="tx1"/>
                </a:solidFill>
                <a:latin typeface="Times New Roman" panose="02020603050405020304" pitchFamily="18" charset="0"/>
                <a:cs typeface="Times New Roman" panose="02020603050405020304" pitchFamily="18" charset="0"/>
              </a:rPr>
              <a:t>partneris</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iai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privalo</a:t>
            </a:r>
            <a:r>
              <a:rPr lang="en-US" dirty="0" smtClean="0">
                <a:solidFill>
                  <a:schemeClr val="tx1"/>
                </a:solidFill>
                <a:latin typeface="Times New Roman" panose="02020603050405020304" pitchFamily="18" charset="0"/>
                <a:cs typeface="Times New Roman" panose="02020603050405020304" pitchFamily="18" charset="0"/>
              </a:rPr>
              <a:t> u</a:t>
            </a:r>
            <a:r>
              <a:rPr lang="lt-LT" dirty="0" smtClean="0">
                <a:solidFill>
                  <a:schemeClr val="tx1"/>
                </a:solidFill>
                <a:latin typeface="Times New Roman" panose="02020603050405020304" pitchFamily="18" charset="0"/>
                <a:cs typeface="Times New Roman" panose="02020603050405020304" pitchFamily="18" charset="0"/>
              </a:rPr>
              <a:t>ž</a:t>
            </a:r>
            <a:r>
              <a:rPr lang="en-US" dirty="0" err="1" smtClean="0">
                <a:solidFill>
                  <a:schemeClr val="tx1"/>
                </a:solidFill>
                <a:latin typeface="Times New Roman" panose="02020603050405020304" pitchFamily="18" charset="0"/>
                <a:cs typeface="Times New Roman" panose="02020603050405020304" pitchFamily="18" charset="0"/>
              </a:rPr>
              <a:t>tikrinti</a:t>
            </a:r>
            <a:r>
              <a:rPr lang="lt-LT" dirty="0" smtClean="0">
                <a:solidFill>
                  <a:schemeClr val="tx1"/>
                </a:solidFill>
                <a:latin typeface="Times New Roman" panose="02020603050405020304" pitchFamily="18" charset="0"/>
                <a:cs typeface="Times New Roman" panose="02020603050405020304" pitchFamily="18" charset="0"/>
              </a:rPr>
              <a:t>, kad visose modernizuotose ir naujai įsteigtose socialinių paslaugų įstaigose būtų apgyvendinta ir paslaugas gautų tikslinė grupė iš pertvarkomų įstaigų, kuriai nustatytas atitinkamas socialinių paslaugų poreikis.</a:t>
            </a:r>
            <a:r>
              <a:rPr lang="en-US" dirty="0" smtClean="0">
                <a:solidFill>
                  <a:schemeClr val="tx1"/>
                </a:solidFill>
                <a:latin typeface="Times New Roman" panose="02020603050405020304" pitchFamily="18" charset="0"/>
                <a:cs typeface="Times New Roman" panose="02020603050405020304" pitchFamily="18" charset="0"/>
              </a:rPr>
              <a:t> </a:t>
            </a:r>
            <a:endParaRPr lang="lt-LT" dirty="0">
              <a:solidFill>
                <a:schemeClr val="tx1"/>
              </a:solidFill>
              <a:latin typeface="Times New Roman" panose="02020603050405020304" pitchFamily="18" charset="0"/>
              <a:cs typeface="Times New Roman" panose="02020603050405020304" pitchFamily="18" charset="0"/>
            </a:endParaRPr>
          </a:p>
        </p:txBody>
      </p:sp>
      <p:grpSp>
        <p:nvGrpSpPr>
          <p:cNvPr id="14" name="Group 37"/>
          <p:cNvGrpSpPr/>
          <p:nvPr/>
        </p:nvGrpSpPr>
        <p:grpSpPr>
          <a:xfrm>
            <a:off x="275060" y="607630"/>
            <a:ext cx="444264" cy="37586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37"/>
          <p:cNvGrpSpPr/>
          <p:nvPr/>
        </p:nvGrpSpPr>
        <p:grpSpPr>
          <a:xfrm>
            <a:off x="275060" y="1733793"/>
            <a:ext cx="444264" cy="375864"/>
            <a:chOff x="7886700" y="1338264"/>
            <a:chExt cx="623973" cy="509586"/>
          </a:xfrm>
        </p:grpSpPr>
        <p:sp>
          <p:nvSpPr>
            <p:cNvPr id="26" name="Rectangle 25"/>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Text Placeholder 3"/>
          <p:cNvSpPr txBox="1">
            <a:spLocks/>
          </p:cNvSpPr>
          <p:nvPr/>
        </p:nvSpPr>
        <p:spPr>
          <a:xfrm>
            <a:off x="825062" y="1607026"/>
            <a:ext cx="7966694" cy="123110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Tik įvykdžius socialinės globos įstaigų pertvarką tiek, kiek numatyta Investiciniuose projektuose, modernizuotose esamose ar naujai įsteigtose socialinių paslaugų įstaigose gali būti apgyventini ir paslaugas gauti savivaldybės gyventojai, laukiantys eilėje į ilgalaikės socialinės globos paslaugas teikiančias įstaigas, arba kiti regiono gyventojai, kuriems nustatytas atitinkamas socialinių paslaugų poreikis.</a:t>
            </a:r>
          </a:p>
        </p:txBody>
      </p:sp>
      <p:grpSp>
        <p:nvGrpSpPr>
          <p:cNvPr id="37" name="Group 37"/>
          <p:cNvGrpSpPr/>
          <p:nvPr/>
        </p:nvGrpSpPr>
        <p:grpSpPr>
          <a:xfrm>
            <a:off x="279720" y="3072226"/>
            <a:ext cx="444264" cy="375864"/>
            <a:chOff x="7886700" y="1338264"/>
            <a:chExt cx="623973" cy="509586"/>
          </a:xfrm>
        </p:grpSpPr>
        <p:sp>
          <p:nvSpPr>
            <p:cNvPr id="38" name="Rectangle 37"/>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 Placeholder 3"/>
          <p:cNvSpPr txBox="1">
            <a:spLocks/>
          </p:cNvSpPr>
          <p:nvPr/>
        </p:nvSpPr>
        <p:spPr>
          <a:xfrm>
            <a:off x="825062" y="3037367"/>
            <a:ext cx="7966694"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Projekto vykdytojas ir (ar) partneris (-</a:t>
            </a:r>
            <a:r>
              <a:rPr lang="lt-LT" dirty="0" err="1" smtClean="0">
                <a:solidFill>
                  <a:schemeClr val="tx1"/>
                </a:solidFill>
                <a:latin typeface="Times New Roman" panose="02020603050405020304" pitchFamily="18" charset="0"/>
                <a:cs typeface="Times New Roman" panose="02020603050405020304" pitchFamily="18" charset="0"/>
              </a:rPr>
              <a:t>iai</a:t>
            </a:r>
            <a:r>
              <a:rPr lang="lt-LT" dirty="0" smtClean="0">
                <a:solidFill>
                  <a:schemeClr val="tx1"/>
                </a:solidFill>
                <a:latin typeface="Times New Roman" panose="02020603050405020304" pitchFamily="18" charset="0"/>
                <a:cs typeface="Times New Roman" panose="02020603050405020304" pitchFamily="18" charset="0"/>
              </a:rPr>
              <a:t>) turi siekti, kad teikiant paslaugas modernizuotuose esamuose ir (ar) naujai įsteigtuose GGN, SGN ir AB, jų gyventojams pagal individualius veiklos planus būtų teikiamos dienos užimtumo, darbinių, socialinių įgūdžių ugdymo paslaugos.</a:t>
            </a:r>
          </a:p>
        </p:txBody>
      </p:sp>
      <p:sp>
        <p:nvSpPr>
          <p:cNvPr id="20" name="Text Placeholder 3"/>
          <p:cNvSpPr txBox="1">
            <a:spLocks/>
          </p:cNvSpPr>
          <p:nvPr/>
        </p:nvSpPr>
        <p:spPr>
          <a:xfrm>
            <a:off x="825062" y="4098376"/>
            <a:ext cx="7966694"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b="1" dirty="0" smtClean="0">
                <a:solidFill>
                  <a:schemeClr val="tx1"/>
                </a:solidFill>
                <a:latin typeface="Times New Roman" panose="02020603050405020304" pitchFamily="18" charset="0"/>
                <a:cs typeface="Times New Roman" panose="02020603050405020304" pitchFamily="18" charset="0"/>
              </a:rPr>
              <a:t>Visi šie reikalavimai turi būti aptarti partnerystės sutartyje, kuri turi būti pateikta kartu su paraiška</a:t>
            </a:r>
            <a:r>
              <a:rPr lang="en-US" b="1" dirty="0" smtClean="0">
                <a:solidFill>
                  <a:schemeClr val="tx1"/>
                </a:solidFill>
                <a:latin typeface="Times New Roman" panose="02020603050405020304" pitchFamily="18" charset="0"/>
                <a:cs typeface="Times New Roman" panose="02020603050405020304" pitchFamily="18" charset="0"/>
              </a:rPr>
              <a:t>!!!</a:t>
            </a:r>
            <a:endParaRPr lang="lt-LT"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46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0758"/>
            <a:ext cx="9144000" cy="190408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cap="all" dirty="0" smtClean="0">
                <a:solidFill>
                  <a:schemeClr val="tx1"/>
                </a:solidFill>
                <a:latin typeface="Times New Roman" panose="02020603050405020304" pitchFamily="18" charset="0"/>
                <a:cs typeface="Times New Roman" panose="02020603050405020304" pitchFamily="18" charset="0"/>
              </a:rPr>
              <a:t>Projekt</a:t>
            </a:r>
            <a:r>
              <a:rPr lang="lt-LT" b="1" cap="all" dirty="0" smtClean="0">
                <a:solidFill>
                  <a:schemeClr val="tx1"/>
                </a:solidFill>
                <a:latin typeface="Times New Roman" panose="02020603050405020304" pitchFamily="18" charset="0"/>
                <a:cs typeface="Times New Roman" panose="02020603050405020304" pitchFamily="18" charset="0"/>
              </a:rPr>
              <a:t>ų parengtumo reikalavimai</a:t>
            </a:r>
            <a:endParaRPr lang="en-US" b="1" u="sng" cap="all" dirty="0" smtClean="0">
              <a:solidFill>
                <a:schemeClr val="tx1"/>
              </a:solidFill>
              <a:latin typeface="Times New Roman" panose="02020603050405020304" pitchFamily="18" charset="0"/>
              <a:cs typeface="Times New Roman" panose="02020603050405020304" pitchFamily="18" charset="0"/>
            </a:endParaRPr>
          </a:p>
          <a:p>
            <a:pPr algn="ctr"/>
            <a:r>
              <a:rPr lang="en-US" b="1" dirty="0">
                <a:solidFill>
                  <a:schemeClr val="tx1"/>
                </a:solidFill>
                <a:latin typeface="Times New Roman" panose="02020603050405020304" pitchFamily="18" charset="0"/>
                <a:cs typeface="Times New Roman" panose="02020603050405020304" pitchFamily="18" charset="0"/>
              </a:rPr>
              <a:t>(Apra</a:t>
            </a:r>
            <a:r>
              <a:rPr lang="lt-LT" b="1" dirty="0">
                <a:solidFill>
                  <a:schemeClr val="tx1"/>
                </a:solidFill>
                <a:latin typeface="Times New Roman" panose="02020603050405020304" pitchFamily="18" charset="0"/>
                <a:cs typeface="Times New Roman" panose="02020603050405020304" pitchFamily="18" charset="0"/>
              </a:rPr>
              <a:t>šo </a:t>
            </a:r>
            <a:r>
              <a:rPr lang="en-US" b="1" dirty="0" smtClean="0">
                <a:solidFill>
                  <a:schemeClr val="tx1"/>
                </a:solidFill>
                <a:latin typeface="Times New Roman" panose="02020603050405020304" pitchFamily="18" charset="0"/>
                <a:cs typeface="Times New Roman" panose="02020603050405020304" pitchFamily="18" charset="0"/>
              </a:rPr>
              <a:t>39 p.)</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99393" y="742950"/>
            <a:ext cx="8382000" cy="246221"/>
          </a:xfrm>
          <a:prstGeom prst="rect">
            <a:avLst/>
          </a:prstGeom>
        </p:spPr>
        <p:txBody>
          <a:bodyPr wrap="square" lIns="0" tIns="0" rIns="0" bIns="0">
            <a:spAutoFit/>
          </a:bodyPr>
          <a:lstStyle/>
          <a:p>
            <a:pPr algn="ctr"/>
            <a:endParaRPr lang="en-US" sz="1600" dirty="0">
              <a:solidFill>
                <a:schemeClr val="bg1"/>
              </a:solidFill>
            </a:endParaRPr>
          </a:p>
        </p:txBody>
      </p:sp>
      <p:sp>
        <p:nvSpPr>
          <p:cNvPr id="14" name="Rectangle 13"/>
          <p:cNvSpPr/>
          <p:nvPr/>
        </p:nvSpPr>
        <p:spPr>
          <a:xfrm>
            <a:off x="0" y="267694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p:cNvSpPr/>
          <p:nvPr/>
        </p:nvSpPr>
        <p:spPr>
          <a:xfrm>
            <a:off x="0" y="543564"/>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2" descr="Vaizdo rezultatas pagal uÅ¾klausÄ âwhole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773146"/>
            <a:ext cx="2587625" cy="237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150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9428" y="52090"/>
            <a:ext cx="8368364" cy="356134"/>
          </a:xfrm>
        </p:spPr>
        <p:txBody>
          <a:bodyPr/>
          <a:lstStyle/>
          <a:p>
            <a:r>
              <a:rPr lang="lt-LT" sz="2400" b="1" dirty="0" smtClean="0">
                <a:solidFill>
                  <a:schemeClr val="tx1"/>
                </a:solidFill>
                <a:latin typeface="Times New Roman" panose="02020603050405020304" pitchFamily="18" charset="0"/>
                <a:cs typeface="Times New Roman" panose="02020603050405020304" pitchFamily="18" charset="0"/>
              </a:rPr>
              <a:t>Daiktinės teisės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ext Placeholder 3"/>
          <p:cNvSpPr txBox="1">
            <a:spLocks/>
          </p:cNvSpPr>
          <p:nvPr/>
        </p:nvSpPr>
        <p:spPr>
          <a:xfrm>
            <a:off x="825062" y="589550"/>
            <a:ext cx="7966694" cy="123110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a:solidFill>
                  <a:schemeClr val="tx1"/>
                </a:solidFill>
                <a:latin typeface="Times New Roman" panose="02020603050405020304" pitchFamily="18" charset="0"/>
                <a:cs typeface="Times New Roman" panose="02020603050405020304" pitchFamily="18" charset="0"/>
              </a:rPr>
              <a:t>P</a:t>
            </a:r>
            <a:r>
              <a:rPr lang="lt-LT" dirty="0" smtClean="0">
                <a:solidFill>
                  <a:schemeClr val="tx1"/>
                </a:solidFill>
                <a:latin typeface="Times New Roman" panose="02020603050405020304" pitchFamily="18" charset="0"/>
                <a:cs typeface="Times New Roman" panose="02020603050405020304" pitchFamily="18" charset="0"/>
              </a:rPr>
              <a:t>rojektuose </a:t>
            </a:r>
            <a:r>
              <a:rPr lang="lt-LT" dirty="0">
                <a:solidFill>
                  <a:schemeClr val="tx1"/>
                </a:solidFill>
                <a:latin typeface="Times New Roman" panose="02020603050405020304" pitchFamily="18" charset="0"/>
                <a:cs typeface="Times New Roman" panose="02020603050405020304" pitchFamily="18" charset="0"/>
              </a:rPr>
              <a:t>numatomi rekonstruoti ar remontuoti pastatai, taip pat žemės sklypai, kuriuose numatoma statyti, rekonstruoti ar remontuoti pastatus, turi būti </a:t>
            </a:r>
            <a:r>
              <a:rPr lang="lt-LT" u="sng" dirty="0">
                <a:solidFill>
                  <a:schemeClr val="tx1"/>
                </a:solidFill>
                <a:latin typeface="Times New Roman" panose="02020603050405020304" pitchFamily="18" charset="0"/>
                <a:cs typeface="Times New Roman" panose="02020603050405020304" pitchFamily="18" charset="0"/>
              </a:rPr>
              <a:t>pareiškėjų (partnerių) valdomi </a:t>
            </a:r>
            <a:r>
              <a:rPr lang="lt-LT" dirty="0">
                <a:solidFill>
                  <a:schemeClr val="tx1"/>
                </a:solidFill>
                <a:latin typeface="Times New Roman" panose="02020603050405020304" pitchFamily="18" charset="0"/>
                <a:cs typeface="Times New Roman" panose="02020603050405020304" pitchFamily="18" charset="0"/>
              </a:rPr>
              <a:t>nuosavybės ar patikėjimo teise arba gauti pagal panaudos (nuomos) sutartis ne trumpesniam kaip projekto įgyvendinimo ir </a:t>
            </a:r>
            <a:r>
              <a:rPr lang="lt-LT" u="sng" dirty="0">
                <a:solidFill>
                  <a:schemeClr val="tx1"/>
                </a:solidFill>
                <a:latin typeface="Times New Roman" panose="02020603050405020304" pitchFamily="18" charset="0"/>
                <a:cs typeface="Times New Roman" panose="02020603050405020304" pitchFamily="18" charset="0"/>
              </a:rPr>
              <a:t>5 metų nuo projekto finansavimo pabaigos </a:t>
            </a:r>
            <a:r>
              <a:rPr lang="lt-LT" dirty="0">
                <a:solidFill>
                  <a:schemeClr val="tx1"/>
                </a:solidFill>
                <a:latin typeface="Times New Roman" panose="02020603050405020304" pitchFamily="18" charset="0"/>
                <a:cs typeface="Times New Roman" panose="02020603050405020304" pitchFamily="18" charset="0"/>
              </a:rPr>
              <a:t>(galutinės ataskaitos patvirtinimo) laikotarpiui. </a:t>
            </a:r>
          </a:p>
        </p:txBody>
      </p:sp>
      <p:grpSp>
        <p:nvGrpSpPr>
          <p:cNvPr id="14" name="Group 37"/>
          <p:cNvGrpSpPr/>
          <p:nvPr/>
        </p:nvGrpSpPr>
        <p:grpSpPr>
          <a:xfrm>
            <a:off x="275060" y="607630"/>
            <a:ext cx="444264" cy="37586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37"/>
          <p:cNvGrpSpPr/>
          <p:nvPr/>
        </p:nvGrpSpPr>
        <p:grpSpPr>
          <a:xfrm>
            <a:off x="275060" y="2598083"/>
            <a:ext cx="444264" cy="375864"/>
            <a:chOff x="7886700" y="1338264"/>
            <a:chExt cx="623973" cy="509586"/>
          </a:xfrm>
        </p:grpSpPr>
        <p:sp>
          <p:nvSpPr>
            <p:cNvPr id="26" name="Rectangle 25"/>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Text Placeholder 3"/>
          <p:cNvSpPr txBox="1">
            <a:spLocks/>
          </p:cNvSpPr>
          <p:nvPr/>
        </p:nvSpPr>
        <p:spPr>
          <a:xfrm>
            <a:off x="825062" y="3728884"/>
            <a:ext cx="7966694" cy="128035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Daiktinės arba pareiškėjo (partnerio) turto valdymo teisės į pastatą ir (ar) žemės sklypą, kuriame įgyvendinant projektą bus vykdomi statybos darbai, turi būti įregistruotos įstatymų nustatyta tvarka. </a:t>
            </a:r>
          </a:p>
          <a:p>
            <a:pPr algn="just"/>
            <a:r>
              <a:rPr lang="lt-LT" u="sng" dirty="0" smtClean="0">
                <a:solidFill>
                  <a:schemeClr val="tx1"/>
                </a:solidFill>
                <a:latin typeface="Times New Roman" panose="02020603050405020304" pitchFamily="18" charset="0"/>
                <a:cs typeface="Times New Roman" panose="02020603050405020304" pitchFamily="18" charset="0"/>
              </a:rPr>
              <a:t>Tikrinami įrašai </a:t>
            </a:r>
            <a:r>
              <a:rPr lang="lt-LT" u="sng" dirty="0">
                <a:solidFill>
                  <a:schemeClr val="tx1"/>
                </a:solidFill>
                <a:latin typeface="Times New Roman" panose="02020603050405020304" pitchFamily="18" charset="0"/>
                <a:cs typeface="Times New Roman" panose="02020603050405020304" pitchFamily="18" charset="0"/>
              </a:rPr>
              <a:t>Nekilnojamojo turto </a:t>
            </a:r>
            <a:r>
              <a:rPr lang="lt-LT" u="sng" dirty="0" smtClean="0">
                <a:solidFill>
                  <a:schemeClr val="tx1"/>
                </a:solidFill>
                <a:latin typeface="Times New Roman" panose="02020603050405020304" pitchFamily="18" charset="0"/>
                <a:cs typeface="Times New Roman" panose="02020603050405020304" pitchFamily="18" charset="0"/>
              </a:rPr>
              <a:t>registre. Registrų </a:t>
            </a:r>
            <a:r>
              <a:rPr lang="lt-LT" u="sng" dirty="0">
                <a:solidFill>
                  <a:schemeClr val="tx1"/>
                </a:solidFill>
                <a:latin typeface="Times New Roman" panose="02020603050405020304" pitchFamily="18" charset="0"/>
                <a:cs typeface="Times New Roman" panose="02020603050405020304" pitchFamily="18" charset="0"/>
              </a:rPr>
              <a:t>centro išrašų su paraiška teikti nereikia.</a:t>
            </a:r>
            <a:endParaRPr lang="en-US" u="sng" dirty="0">
              <a:solidFill>
                <a:schemeClr val="tx1"/>
              </a:solidFill>
              <a:latin typeface="Times New Roman" panose="02020603050405020304" pitchFamily="18" charset="0"/>
              <a:cs typeface="Times New Roman" panose="02020603050405020304" pitchFamily="18" charset="0"/>
            </a:endParaRPr>
          </a:p>
          <a:p>
            <a:pPr algn="just" defTabSz="914377">
              <a:spcBef>
                <a:spcPct val="20000"/>
              </a:spcBef>
              <a:defRPr/>
            </a:pPr>
            <a:endParaRPr lang="lt-LT" dirty="0" smtClean="0">
              <a:solidFill>
                <a:schemeClr val="tx1"/>
              </a:solidFill>
              <a:latin typeface="Times New Roman" panose="02020603050405020304" pitchFamily="18" charset="0"/>
              <a:cs typeface="Times New Roman" panose="02020603050405020304" pitchFamily="18" charset="0"/>
            </a:endParaRPr>
          </a:p>
        </p:txBody>
      </p:sp>
      <p:grpSp>
        <p:nvGrpSpPr>
          <p:cNvPr id="37" name="Group 37"/>
          <p:cNvGrpSpPr/>
          <p:nvPr/>
        </p:nvGrpSpPr>
        <p:grpSpPr>
          <a:xfrm>
            <a:off x="275060" y="3790950"/>
            <a:ext cx="444264" cy="375864"/>
            <a:chOff x="7886700" y="1338264"/>
            <a:chExt cx="623973" cy="509586"/>
          </a:xfrm>
        </p:grpSpPr>
        <p:sp>
          <p:nvSpPr>
            <p:cNvPr id="38" name="Rectangle 37"/>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 Placeholder 3"/>
          <p:cNvSpPr txBox="1">
            <a:spLocks/>
          </p:cNvSpPr>
          <p:nvPr/>
        </p:nvSpPr>
        <p:spPr>
          <a:xfrm>
            <a:off x="825062" y="2372186"/>
            <a:ext cx="7966694" cy="123110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a:solidFill>
                  <a:schemeClr val="tx1"/>
                </a:solidFill>
                <a:latin typeface="Times New Roman" panose="02020603050405020304" pitchFamily="18" charset="0"/>
                <a:cs typeface="Times New Roman" panose="02020603050405020304" pitchFamily="18" charset="0"/>
              </a:rPr>
              <a:t>Jeigu numatomą rekonstruoti ar remontuoti pastatą ir (ar) žemės sklypą, kuriame numatoma statyti, rekonstruoti ar remontuoti pastatą, nuosavybės ar patikėjimo teise valdo arba panaudos (nuomos) teise naudoja savivaldybė ir daiktinės arba turto valdymo teisės nėra perduotos pareiškėjui (partneriui), kuris yra savivaldybei pavaldi įstaiga, savivaldybės taryba turi būti pavedusi pareiškėjui (partneriui) atlikti </a:t>
            </a:r>
            <a:r>
              <a:rPr lang="lt-LT" u="sng" dirty="0">
                <a:solidFill>
                  <a:schemeClr val="tx1"/>
                </a:solidFill>
                <a:latin typeface="Times New Roman" panose="02020603050405020304" pitchFamily="18" charset="0"/>
                <a:cs typeface="Times New Roman" panose="02020603050405020304" pitchFamily="18" charset="0"/>
              </a:rPr>
              <a:t>projekto veiklų (darbų) užsakovo funkciją</a:t>
            </a:r>
            <a:r>
              <a:rPr lang="lt-LT" dirty="0">
                <a:solidFill>
                  <a:schemeClr val="tx1"/>
                </a:solidFill>
                <a:latin typeface="Times New Roman" panose="02020603050405020304" pitchFamily="18" charset="0"/>
                <a:cs typeface="Times New Roman" panose="02020603050405020304" pitchFamily="18" charset="0"/>
              </a:rPr>
              <a:t>. </a:t>
            </a:r>
            <a:endParaRPr lang="lt-LT" dirty="0" smtClean="0">
              <a:solidFill>
                <a:schemeClr val="tx1"/>
              </a:solidFill>
              <a:latin typeface="Times New Roman" panose="02020603050405020304" pitchFamily="18" charset="0"/>
              <a:cs typeface="Times New Roman" panose="02020603050405020304" pitchFamily="18" charset="0"/>
            </a:endParaRPr>
          </a:p>
        </p:txBody>
      </p:sp>
      <p:sp>
        <p:nvSpPr>
          <p:cNvPr id="22" name="Text Placeholder 3"/>
          <p:cNvSpPr txBox="1">
            <a:spLocks/>
          </p:cNvSpPr>
          <p:nvPr/>
        </p:nvSpPr>
        <p:spPr>
          <a:xfrm>
            <a:off x="2667000" y="1940059"/>
            <a:ext cx="4876800"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b="1" dirty="0" smtClean="0">
                <a:solidFill>
                  <a:schemeClr val="tx1"/>
                </a:solidFill>
                <a:latin typeface="Times New Roman" panose="02020603050405020304" pitchFamily="18" charset="0"/>
                <a:cs typeface="Times New Roman" panose="02020603050405020304" pitchFamily="18" charset="0"/>
              </a:rPr>
              <a:t>Savivaldybė        savivaldybės administracija</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2" name="Not Equal 1"/>
          <p:cNvSpPr/>
          <p:nvPr/>
        </p:nvSpPr>
        <p:spPr>
          <a:xfrm>
            <a:off x="3733800" y="1971688"/>
            <a:ext cx="381000" cy="220222"/>
          </a:xfrm>
          <a:prstGeom prst="mathNot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179917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9428" y="52090"/>
            <a:ext cx="8368364" cy="356134"/>
          </a:xfrm>
        </p:spPr>
        <p:txBody>
          <a:bodyPr/>
          <a:lstStyle/>
          <a:p>
            <a:r>
              <a:rPr lang="lt-LT" sz="2400" b="1" dirty="0" smtClean="0">
                <a:solidFill>
                  <a:schemeClr val="tx1"/>
                </a:solidFill>
                <a:latin typeface="Times New Roman" panose="02020603050405020304" pitchFamily="18" charset="0"/>
                <a:cs typeface="Times New Roman" panose="02020603050405020304" pitchFamily="18" charset="0"/>
              </a:rPr>
              <a:t>Daiktinės teisės</a:t>
            </a:r>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14" name="Group 37"/>
          <p:cNvGrpSpPr/>
          <p:nvPr/>
        </p:nvGrpSpPr>
        <p:grpSpPr>
          <a:xfrm>
            <a:off x="275060" y="607630"/>
            <a:ext cx="444264" cy="37586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37"/>
          <p:cNvGrpSpPr/>
          <p:nvPr/>
        </p:nvGrpSpPr>
        <p:grpSpPr>
          <a:xfrm>
            <a:off x="275060" y="1936276"/>
            <a:ext cx="444264" cy="375864"/>
            <a:chOff x="7886700" y="1338264"/>
            <a:chExt cx="623973" cy="509586"/>
          </a:xfrm>
        </p:grpSpPr>
        <p:sp>
          <p:nvSpPr>
            <p:cNvPr id="26" name="Rectangle 25"/>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37"/>
          <p:cNvGrpSpPr/>
          <p:nvPr/>
        </p:nvGrpSpPr>
        <p:grpSpPr>
          <a:xfrm>
            <a:off x="275060" y="2647950"/>
            <a:ext cx="444264" cy="375864"/>
            <a:chOff x="7886700" y="1338264"/>
            <a:chExt cx="623973" cy="509586"/>
          </a:xfrm>
        </p:grpSpPr>
        <p:sp>
          <p:nvSpPr>
            <p:cNvPr id="38" name="Rectangle 37"/>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Text Placeholder 3"/>
          <p:cNvSpPr txBox="1">
            <a:spLocks/>
          </p:cNvSpPr>
          <p:nvPr/>
        </p:nvSpPr>
        <p:spPr>
          <a:xfrm>
            <a:off x="878170" y="490740"/>
            <a:ext cx="7966694" cy="123110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a:solidFill>
                  <a:schemeClr val="tx1"/>
                </a:solidFill>
                <a:latin typeface="Times New Roman" panose="02020603050405020304" pitchFamily="18" charset="0"/>
                <a:cs typeface="Times New Roman" panose="02020603050405020304" pitchFamily="18" charset="0"/>
              </a:rPr>
              <a:t>Reikalavimas turėti nuosavybės teise ar patikėjimo teise arba gauti pagal panaudos (nuomos) sutartį žemės sklypą netaikomas Statybos techninio reglamento 1.05.01:2017 „Statybą leidžiantys dokumentai. Statybos užbaigimas. Statybos sustabdymas. Savavališkos statybos padarinių šalinimas. Statybos pagal neteisėtai išduotą statybą leidžiantį dokumentą padarinių </a:t>
            </a:r>
            <a:r>
              <a:rPr lang="lt-LT" dirty="0" smtClean="0">
                <a:solidFill>
                  <a:schemeClr val="tx1"/>
                </a:solidFill>
                <a:latin typeface="Times New Roman" panose="02020603050405020304" pitchFamily="18" charset="0"/>
                <a:cs typeface="Times New Roman" panose="02020603050405020304" pitchFamily="18" charset="0"/>
              </a:rPr>
              <a:t>šalinimas“ 4 </a:t>
            </a:r>
            <a:r>
              <a:rPr lang="lt-LT" dirty="0">
                <a:solidFill>
                  <a:schemeClr val="tx1"/>
                </a:solidFill>
                <a:latin typeface="Times New Roman" panose="02020603050405020304" pitchFamily="18" charset="0"/>
                <a:cs typeface="Times New Roman" panose="02020603050405020304" pitchFamily="18" charset="0"/>
              </a:rPr>
              <a:t>priede nurodytais atvejais. </a:t>
            </a:r>
            <a:endParaRPr lang="lt-LT" b="1" dirty="0" smtClean="0">
              <a:solidFill>
                <a:schemeClr val="tx1"/>
              </a:solidFill>
              <a:latin typeface="Times New Roman" panose="02020603050405020304" pitchFamily="18" charset="0"/>
              <a:cs typeface="Times New Roman" panose="02020603050405020304" pitchFamily="18" charset="0"/>
            </a:endParaRPr>
          </a:p>
        </p:txBody>
      </p:sp>
      <p:grpSp>
        <p:nvGrpSpPr>
          <p:cNvPr id="17" name="Group 37"/>
          <p:cNvGrpSpPr/>
          <p:nvPr/>
        </p:nvGrpSpPr>
        <p:grpSpPr>
          <a:xfrm>
            <a:off x="275060" y="3998671"/>
            <a:ext cx="444264" cy="375864"/>
            <a:chOff x="7886700" y="1338264"/>
            <a:chExt cx="623973" cy="509586"/>
          </a:xfrm>
        </p:grpSpPr>
        <p:sp>
          <p:nvSpPr>
            <p:cNvPr id="19" name="Rectangle 18"/>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ext Placeholder 3"/>
          <p:cNvSpPr txBox="1">
            <a:spLocks/>
          </p:cNvSpPr>
          <p:nvPr/>
        </p:nvSpPr>
        <p:spPr>
          <a:xfrm>
            <a:off x="857149" y="1887360"/>
            <a:ext cx="7966694"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dirty="0">
                <a:solidFill>
                  <a:schemeClr val="tx1"/>
                </a:solidFill>
                <a:latin typeface="Times New Roman" panose="02020603050405020304" pitchFamily="18" charset="0"/>
                <a:cs typeface="Times New Roman" panose="02020603050405020304" pitchFamily="18" charset="0"/>
              </a:rPr>
              <a:t>Jei pastatas ar žemės sklypas naudojamas pagal panaudos ar nuomos sutartį, pareiškėjas (partneris) turi turėti </a:t>
            </a:r>
            <a:r>
              <a:rPr lang="lt-LT" u="sng" dirty="0">
                <a:solidFill>
                  <a:schemeClr val="tx1"/>
                </a:solidFill>
                <a:latin typeface="Times New Roman" panose="02020603050405020304" pitchFamily="18" charset="0"/>
                <a:cs typeface="Times New Roman" panose="02020603050405020304" pitchFamily="18" charset="0"/>
              </a:rPr>
              <a:t>raštišką panaudos davėjo ar nuomotojo sutikimą vykdyti statybos </a:t>
            </a:r>
            <a:r>
              <a:rPr lang="lt-LT" u="sng" dirty="0" smtClean="0">
                <a:solidFill>
                  <a:schemeClr val="tx1"/>
                </a:solidFill>
                <a:latin typeface="Times New Roman" panose="02020603050405020304" pitchFamily="18" charset="0"/>
                <a:cs typeface="Times New Roman" panose="02020603050405020304" pitchFamily="18" charset="0"/>
              </a:rPr>
              <a:t>veiklas</a:t>
            </a:r>
            <a:r>
              <a:rPr lang="lt-LT" dirty="0" smtClean="0">
                <a:solidFill>
                  <a:schemeClr val="tx1"/>
                </a:solidFill>
                <a:latin typeface="Times New Roman" panose="02020603050405020304" pitchFamily="18" charset="0"/>
                <a:cs typeface="Times New Roman" panose="02020603050405020304" pitchFamily="18" charset="0"/>
              </a:rPr>
              <a:t>. </a:t>
            </a:r>
            <a:endParaRPr lang="lt-LT"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773400" y="3820354"/>
            <a:ext cx="8101781" cy="1323439"/>
          </a:xfrm>
          <a:prstGeom prst="rect">
            <a:avLst/>
          </a:prstGeom>
        </p:spPr>
        <p:txBody>
          <a:bodyPr wrap="square">
            <a:spAutoFit/>
          </a:bodyPr>
          <a:lstStyle/>
          <a:p>
            <a:pPr algn="just"/>
            <a:r>
              <a:rPr lang="en-US" sz="1600" dirty="0" err="1" smtClean="0">
                <a:solidFill>
                  <a:srgbClr val="000000"/>
                </a:solidFill>
                <a:latin typeface="Times New Roman" panose="02020603050405020304" pitchFamily="18" charset="0"/>
                <a:ea typeface="Calibri" panose="020F0502020204030204" pitchFamily="34" charset="0"/>
              </a:rPr>
              <a:t>Jei</a:t>
            </a:r>
            <a:r>
              <a:rPr lang="en-US" sz="1600" dirty="0" smtClean="0">
                <a:solidFill>
                  <a:srgbClr val="000000"/>
                </a:solidFill>
                <a:latin typeface="Times New Roman" panose="02020603050405020304" pitchFamily="18" charset="0"/>
                <a:ea typeface="Calibri" panose="020F0502020204030204" pitchFamily="34" charset="0"/>
              </a:rPr>
              <a:t> </a:t>
            </a:r>
            <a:r>
              <a:rPr lang="en-US" sz="1600" dirty="0" err="1" smtClean="0">
                <a:solidFill>
                  <a:srgbClr val="000000"/>
                </a:solidFill>
                <a:latin typeface="Times New Roman" panose="02020603050405020304" pitchFamily="18" charset="0"/>
                <a:ea typeface="Calibri" panose="020F0502020204030204" pitchFamily="34" charset="0"/>
              </a:rPr>
              <a:t>statinio</a:t>
            </a:r>
            <a:r>
              <a:rPr lang="en-US" sz="1600" dirty="0" smtClean="0">
                <a:solidFill>
                  <a:srgbClr val="000000"/>
                </a:solidFill>
                <a:latin typeface="Times New Roman" panose="02020603050405020304" pitchFamily="18" charset="0"/>
                <a:ea typeface="Calibri" panose="020F0502020204030204" pitchFamily="34" charset="0"/>
              </a:rPr>
              <a:t> </a:t>
            </a:r>
            <a:r>
              <a:rPr lang="en-US" sz="1600" dirty="0" err="1" smtClean="0">
                <a:solidFill>
                  <a:srgbClr val="000000"/>
                </a:solidFill>
                <a:latin typeface="Times New Roman" panose="02020603050405020304" pitchFamily="18" charset="0"/>
                <a:ea typeface="Calibri" panose="020F0502020204030204" pitchFamily="34" charset="0"/>
              </a:rPr>
              <a:t>projektas</a:t>
            </a:r>
            <a:r>
              <a:rPr lang="en-US" sz="1600" dirty="0" smtClean="0">
                <a:solidFill>
                  <a:srgbClr val="000000"/>
                </a:solidFill>
                <a:latin typeface="Times New Roman" panose="02020603050405020304" pitchFamily="18" charset="0"/>
                <a:ea typeface="Calibri" panose="020F0502020204030204" pitchFamily="34" charset="0"/>
              </a:rPr>
              <a:t> </a:t>
            </a:r>
            <a:r>
              <a:rPr lang="en-US" sz="1600" dirty="0" err="1" smtClean="0">
                <a:solidFill>
                  <a:srgbClr val="000000"/>
                </a:solidFill>
                <a:latin typeface="Times New Roman" panose="02020603050405020304" pitchFamily="18" charset="0"/>
                <a:ea typeface="Calibri" panose="020F0502020204030204" pitchFamily="34" charset="0"/>
              </a:rPr>
              <a:t>parengtas</a:t>
            </a:r>
            <a:r>
              <a:rPr lang="en-US" sz="1600" dirty="0" smtClean="0">
                <a:solidFill>
                  <a:srgbClr val="000000"/>
                </a:solidFill>
                <a:latin typeface="Times New Roman" panose="02020603050405020304" pitchFamily="18" charset="0"/>
                <a:ea typeface="Calibri" panose="020F0502020204030204" pitchFamily="34" charset="0"/>
              </a:rPr>
              <a:t>, </a:t>
            </a:r>
            <a:r>
              <a:rPr lang="en-US" sz="1600" dirty="0">
                <a:solidFill>
                  <a:srgbClr val="000000"/>
                </a:solidFill>
                <a:latin typeface="Times New Roman" panose="02020603050405020304" pitchFamily="18" charset="0"/>
                <a:ea typeface="Calibri" panose="020F0502020204030204" pitchFamily="34" charset="0"/>
              </a:rPr>
              <a:t>t</a:t>
            </a:r>
            <a:r>
              <a:rPr lang="lt-LT" sz="1600" dirty="0" smtClean="0">
                <a:solidFill>
                  <a:srgbClr val="000000"/>
                </a:solidFill>
                <a:latin typeface="Times New Roman" panose="02020603050405020304" pitchFamily="18" charset="0"/>
                <a:ea typeface="Calibri" panose="020F0502020204030204" pitchFamily="34" charset="0"/>
              </a:rPr>
              <a:t>uri </a:t>
            </a:r>
            <a:r>
              <a:rPr lang="lt-LT" sz="1600" dirty="0">
                <a:solidFill>
                  <a:srgbClr val="000000"/>
                </a:solidFill>
                <a:latin typeface="Times New Roman" panose="02020603050405020304" pitchFamily="18" charset="0"/>
                <a:ea typeface="Calibri" panose="020F0502020204030204" pitchFamily="34" charset="0"/>
              </a:rPr>
              <a:t>būti išduotas statybą leidžiantis </a:t>
            </a:r>
            <a:r>
              <a:rPr lang="lt-LT" sz="1600" dirty="0" smtClean="0">
                <a:solidFill>
                  <a:srgbClr val="000000"/>
                </a:solidFill>
                <a:latin typeface="Times New Roman" panose="02020603050405020304" pitchFamily="18" charset="0"/>
                <a:ea typeface="Calibri" panose="020F0502020204030204" pitchFamily="34" charset="0"/>
              </a:rPr>
              <a:t>dokumentas.</a:t>
            </a:r>
            <a:r>
              <a:rPr lang="lt-LT" sz="1600" dirty="0" smtClean="0">
                <a:solidFill>
                  <a:srgbClr val="000000"/>
                </a:solidFill>
                <a:latin typeface="Times New Roman" panose="02020603050405020304" pitchFamily="18" charset="0"/>
                <a:ea typeface="Times New Roman" panose="02020603050405020304" pitchFamily="18" charset="0"/>
              </a:rPr>
              <a:t> </a:t>
            </a:r>
            <a:r>
              <a:rPr lang="lt-LT" sz="1600" dirty="0">
                <a:solidFill>
                  <a:srgbClr val="000000"/>
                </a:solidFill>
                <a:latin typeface="Times New Roman" panose="02020603050405020304" pitchFamily="18" charset="0"/>
                <a:ea typeface="Times New Roman" panose="02020603050405020304" pitchFamily="18" charset="0"/>
              </a:rPr>
              <a:t>Statinio projekte turi būti įvertinti </a:t>
            </a:r>
            <a:r>
              <a:rPr lang="lt-LT" sz="1600" dirty="0">
                <a:latin typeface="Times New Roman" panose="02020603050405020304" pitchFamily="18" charset="0"/>
                <a:ea typeface="Times New Roman" panose="02020603050405020304" pitchFamily="18" charset="0"/>
              </a:rPr>
              <a:t>Aprašo 31–34 punktuose nurodyti </a:t>
            </a:r>
            <a:r>
              <a:rPr lang="lt-LT" sz="1600" dirty="0" smtClean="0">
                <a:latin typeface="Times New Roman" panose="02020603050405020304" pitchFamily="18" charset="0"/>
                <a:ea typeface="Times New Roman" panose="02020603050405020304" pitchFamily="18" charset="0"/>
              </a:rPr>
              <a:t>reikalavimai dėl pritaikymo neįgaliems.</a:t>
            </a:r>
            <a:r>
              <a:rPr lang="lt-LT" sz="1600" dirty="0">
                <a:latin typeface="Times New Roman" panose="02020603050405020304" pitchFamily="18" charset="0"/>
                <a:cs typeface="Times New Roman" panose="02020603050405020304" pitchFamily="18" charset="0"/>
              </a:rPr>
              <a:t> Statinio </a:t>
            </a:r>
            <a:r>
              <a:rPr lang="lt-LT" sz="1600" dirty="0" smtClean="0">
                <a:latin typeface="Times New Roman" panose="02020603050405020304" pitchFamily="18" charset="0"/>
                <a:cs typeface="Times New Roman" panose="02020603050405020304" pitchFamily="18" charset="0"/>
              </a:rPr>
              <a:t>projekto kopija turi būti patvirtinta </a:t>
            </a:r>
            <a:r>
              <a:rPr lang="lt-LT" sz="1600" dirty="0">
                <a:latin typeface="Times New Roman" panose="02020603050405020304" pitchFamily="18" charset="0"/>
                <a:cs typeface="Times New Roman" panose="02020603050405020304" pitchFamily="18" charset="0"/>
              </a:rPr>
              <a:t>STR </a:t>
            </a:r>
            <a:r>
              <a:rPr lang="en-US" sz="1600" dirty="0">
                <a:latin typeface="Times New Roman" panose="02020603050405020304" pitchFamily="18" charset="0"/>
                <a:cs typeface="Times New Roman" panose="02020603050405020304" pitchFamily="18" charset="0"/>
              </a:rPr>
              <a:t>1.04.04:2017 </a:t>
            </a:r>
            <a:r>
              <a:rPr lang="lt-LT" sz="1600" dirty="0" smtClean="0">
                <a:latin typeface="Times New Roman" panose="02020603050405020304" pitchFamily="18" charset="0"/>
                <a:cs typeface="Times New Roman" panose="02020603050405020304" pitchFamily="18" charset="0"/>
              </a:rPr>
              <a:t>„Statinio projektavimas, projekto ekspertizė“ nustatyta tvarka ir teikiama </a:t>
            </a:r>
            <a:r>
              <a:rPr lang="lt-LT" sz="1600" dirty="0">
                <a:latin typeface="Times New Roman" panose="02020603050405020304" pitchFamily="18" charset="0"/>
                <a:cs typeface="Times New Roman" panose="02020603050405020304" pitchFamily="18" charset="0"/>
              </a:rPr>
              <a:t>kartu su </a:t>
            </a:r>
            <a:endParaRPr lang="lt-LT" sz="1600" dirty="0" smtClean="0">
              <a:latin typeface="Times New Roman" panose="02020603050405020304" pitchFamily="18" charset="0"/>
              <a:cs typeface="Times New Roman" panose="02020603050405020304" pitchFamily="18" charset="0"/>
            </a:endParaRPr>
          </a:p>
          <a:p>
            <a:pPr algn="just"/>
            <a:r>
              <a:rPr lang="lt-LT" sz="1600" dirty="0" smtClean="0">
                <a:latin typeface="Times New Roman" panose="02020603050405020304" pitchFamily="18" charset="0"/>
                <a:cs typeface="Times New Roman" panose="02020603050405020304" pitchFamily="18" charset="0"/>
              </a:rPr>
              <a:t>skaičiuojamosios </a:t>
            </a:r>
            <a:r>
              <a:rPr lang="lt-LT" sz="1600" dirty="0">
                <a:latin typeface="Times New Roman" panose="02020603050405020304" pitchFamily="18" charset="0"/>
                <a:cs typeface="Times New Roman" panose="02020603050405020304" pitchFamily="18" charset="0"/>
              </a:rPr>
              <a:t>kainos </a:t>
            </a:r>
            <a:r>
              <a:rPr lang="lt-LT" sz="1600" dirty="0" smtClean="0">
                <a:latin typeface="Times New Roman" panose="02020603050405020304" pitchFamily="18" charset="0"/>
                <a:cs typeface="Times New Roman" panose="02020603050405020304" pitchFamily="18" charset="0"/>
              </a:rPr>
              <a:t>dalimi.</a:t>
            </a:r>
            <a:endParaRPr lang="lt-LT" sz="1600" dirty="0"/>
          </a:p>
        </p:txBody>
      </p:sp>
      <p:sp>
        <p:nvSpPr>
          <p:cNvPr id="4" name="Rectangle 3"/>
          <p:cNvSpPr/>
          <p:nvPr/>
        </p:nvSpPr>
        <p:spPr>
          <a:xfrm>
            <a:off x="773400" y="2490566"/>
            <a:ext cx="8039154" cy="1508105"/>
          </a:xfrm>
          <a:prstGeom prst="rect">
            <a:avLst/>
          </a:prstGeom>
        </p:spPr>
        <p:txBody>
          <a:bodyPr wrap="square">
            <a:spAutoFit/>
          </a:bodyPr>
          <a:lstStyle/>
          <a:p>
            <a:pPr algn="just"/>
            <a:r>
              <a:rPr lang="lt-LT" sz="1600" dirty="0" smtClean="0">
                <a:solidFill>
                  <a:srgbClr val="000000"/>
                </a:solidFill>
                <a:latin typeface="Times New Roman" panose="02020603050405020304" pitchFamily="18" charset="0"/>
                <a:ea typeface="Calibri" panose="020F0502020204030204" pitchFamily="34" charset="0"/>
              </a:rPr>
              <a:t>Jei </a:t>
            </a:r>
            <a:r>
              <a:rPr lang="lt-LT" sz="1600" dirty="0">
                <a:solidFill>
                  <a:srgbClr val="000000"/>
                </a:solidFill>
                <a:latin typeface="Times New Roman" panose="02020603050405020304" pitchFamily="18" charset="0"/>
                <a:ea typeface="Calibri" panose="020F0502020204030204" pitchFamily="34" charset="0"/>
              </a:rPr>
              <a:t>statinio projektas neparengtas, turi būti parengta statinio projektavimo užduotis (jei taikoma). </a:t>
            </a:r>
            <a:r>
              <a:rPr lang="lt-LT" sz="1600" dirty="0">
                <a:solidFill>
                  <a:srgbClr val="000000"/>
                </a:solidFill>
                <a:latin typeface="Times New Roman" panose="02020603050405020304" pitchFamily="18" charset="0"/>
                <a:ea typeface="Times New Roman" panose="02020603050405020304" pitchFamily="18" charset="0"/>
              </a:rPr>
              <a:t>Statinio projektavimo užduotyje turi būti įvertinti Aprašo 31–34 punktuose nurodyti </a:t>
            </a:r>
            <a:r>
              <a:rPr lang="lt-LT" sz="1600" dirty="0" smtClean="0">
                <a:solidFill>
                  <a:srgbClr val="000000"/>
                </a:solidFill>
                <a:latin typeface="Times New Roman" panose="02020603050405020304" pitchFamily="18" charset="0"/>
                <a:ea typeface="Times New Roman" panose="02020603050405020304" pitchFamily="18" charset="0"/>
              </a:rPr>
              <a:t>reikalavimai</a:t>
            </a:r>
            <a:r>
              <a:rPr lang="lt-LT" sz="1600" dirty="0">
                <a:solidFill>
                  <a:srgbClr val="000000"/>
                </a:solidFill>
                <a:latin typeface="Times New Roman" panose="02020603050405020304" pitchFamily="18" charset="0"/>
                <a:ea typeface="Times New Roman" panose="02020603050405020304" pitchFamily="18" charset="0"/>
              </a:rPr>
              <a:t> dėl pritaikymo neįgaliems</a:t>
            </a:r>
            <a:r>
              <a:rPr lang="lt-LT" sz="1600" dirty="0" smtClean="0">
                <a:solidFill>
                  <a:srgbClr val="000000"/>
                </a:solidFill>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t>
            </a:r>
            <a:r>
              <a:rPr lang="en-US" sz="1600" dirty="0" err="1" smtClean="0">
                <a:latin typeface="Times New Roman" panose="02020603050405020304" pitchFamily="18" charset="0"/>
                <a:cs typeface="Times New Roman" panose="02020603050405020304" pitchFamily="18" charset="0"/>
              </a:rPr>
              <a:t>uri</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a:t>
            </a:r>
            <a:r>
              <a:rPr lang="lt-LT" sz="1600" dirty="0" err="1">
                <a:latin typeface="Times New Roman" panose="02020603050405020304" pitchFamily="18" charset="0"/>
                <a:cs typeface="Times New Roman" panose="02020603050405020304" pitchFamily="18" charset="0"/>
              </a:rPr>
              <a:t>ūti</a:t>
            </a:r>
            <a:r>
              <a:rPr lang="lt-LT" sz="1600" dirty="0">
                <a:latin typeface="Times New Roman" panose="02020603050405020304" pitchFamily="18" charset="0"/>
                <a:cs typeface="Times New Roman" panose="02020603050405020304" pitchFamily="18" charset="0"/>
              </a:rPr>
              <a:t> patvirtinta </a:t>
            </a:r>
            <a:r>
              <a:rPr lang="lt-LT" sz="1600" dirty="0" smtClean="0">
                <a:latin typeface="Times New Roman" panose="02020603050405020304" pitchFamily="18" charset="0"/>
                <a:cs typeface="Times New Roman" panose="02020603050405020304" pitchFamily="18" charset="0"/>
              </a:rPr>
              <a:t>statytojo/užsakovo</a:t>
            </a:r>
            <a:r>
              <a:rPr lang="en-US" sz="1600" dirty="0" smtClean="0">
                <a:latin typeface="Times New Roman" panose="02020603050405020304" pitchFamily="18" charset="0"/>
                <a:cs typeface="Times New Roman" panose="02020603050405020304" pitchFamily="18" charset="0"/>
              </a:rPr>
              <a:t>.</a:t>
            </a:r>
            <a:endParaRPr lang="lt-LT" sz="1600" dirty="0">
              <a:latin typeface="Times New Roman" panose="02020603050405020304" pitchFamily="18" charset="0"/>
              <a:cs typeface="Times New Roman" panose="02020603050405020304" pitchFamily="18" charset="0"/>
            </a:endParaRPr>
          </a:p>
          <a:p>
            <a:pPr algn="just"/>
            <a:r>
              <a:rPr lang="lt-LT" sz="1400" i="1" dirty="0" smtClean="0">
                <a:latin typeface="Times New Roman" panose="02020603050405020304" pitchFamily="18" charset="0"/>
                <a:cs typeface="Times New Roman" panose="02020603050405020304" pitchFamily="18" charset="0"/>
              </a:rPr>
              <a:t>www.cpva.lt   </a:t>
            </a:r>
            <a:r>
              <a:rPr lang="en-US" sz="1400" i="1" dirty="0" smtClean="0">
                <a:latin typeface="Times New Roman" panose="02020603050405020304" pitchFamily="18" charset="0"/>
                <a:cs typeface="Times New Roman" panose="02020603050405020304" pitchFamily="18" charset="0"/>
              </a:rPr>
              <a:t>    </a:t>
            </a:r>
            <a:r>
              <a:rPr lang="lt-LT" sz="1400" i="1" dirty="0" smtClean="0">
                <a:latin typeface="Times New Roman" panose="02020603050405020304" pitchFamily="18" charset="0"/>
                <a:cs typeface="Times New Roman" panose="02020603050405020304" pitchFamily="18" charset="0"/>
              </a:rPr>
              <a:t>es-fondu-investicijos-2014-2020-m</a:t>
            </a:r>
            <a:r>
              <a:rPr lang="lt-LT" sz="1400" i="1"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   </a:t>
            </a:r>
            <a:r>
              <a:rPr lang="lt-LT" sz="1400" i="1" dirty="0" smtClean="0">
                <a:latin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cs typeface="Times New Roman" panose="02020603050405020304" pitchFamily="18" charset="0"/>
              </a:rPr>
              <a:t>D</a:t>
            </a:r>
            <a:r>
              <a:rPr lang="lt-LT" sz="1400" i="1" dirty="0" err="1" smtClean="0">
                <a:latin typeface="Times New Roman" panose="02020603050405020304" pitchFamily="18" charset="0"/>
                <a:cs typeface="Times New Roman" panose="02020603050405020304" pitchFamily="18" charset="0"/>
              </a:rPr>
              <a:t>okumentai</a:t>
            </a:r>
            <a:r>
              <a:rPr lang="lt-LT"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Pirkim</a:t>
            </a:r>
            <a:r>
              <a:rPr lang="lt-LT" sz="1400" i="1" dirty="0">
                <a:latin typeface="Times New Roman" panose="02020603050405020304" pitchFamily="18" charset="0"/>
                <a:cs typeface="Times New Roman" panose="02020603050405020304" pitchFamily="18" charset="0"/>
              </a:rPr>
              <a:t>ų </a:t>
            </a:r>
            <a:r>
              <a:rPr lang="lt-LT" sz="1400" i="1" dirty="0" smtClean="0">
                <a:latin typeface="Times New Roman" panose="02020603050405020304" pitchFamily="18" charset="0"/>
                <a:cs typeface="Times New Roman" panose="02020603050405020304" pitchFamily="18" charset="0"/>
              </a:rPr>
              <a:t>priežiūra</a:t>
            </a:r>
          </a:p>
          <a:p>
            <a:pPr algn="just"/>
            <a:r>
              <a:rPr lang="lt-LT" sz="1400" i="1" dirty="0" smtClean="0">
                <a:latin typeface="Times New Roman" panose="02020603050405020304" pitchFamily="18" charset="0"/>
                <a:cs typeface="Times New Roman" panose="02020603050405020304" pitchFamily="18" charset="0"/>
              </a:rPr>
              <a:t>Rekomendacijos projektavimo paslaugų techninei užduočiai</a:t>
            </a:r>
            <a:endParaRPr lang="lt-LT" sz="1400" i="1" dirty="0" smtClean="0">
              <a:solidFill>
                <a:schemeClr val="bg1">
                  <a:lumMod val="50000"/>
                </a:schemeClr>
              </a:solidFill>
              <a:latin typeface="Times New Roman" panose="02020603050405020304" pitchFamily="18" charset="0"/>
              <a:cs typeface="Times New Roman" panose="02020603050405020304" pitchFamily="18" charset="0"/>
            </a:endParaRPr>
          </a:p>
          <a:p>
            <a:pPr algn="just"/>
            <a:endParaRPr lang="lt-LT" sz="1600" dirty="0"/>
          </a:p>
        </p:txBody>
      </p:sp>
      <p:cxnSp>
        <p:nvCxnSpPr>
          <p:cNvPr id="23" name="Straight Arrow Connector 22"/>
          <p:cNvCxnSpPr/>
          <p:nvPr/>
        </p:nvCxnSpPr>
        <p:spPr>
          <a:xfrm>
            <a:off x="1752600" y="340995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648200" y="340995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67400" y="339287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467600" y="339287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290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231" y="50391"/>
            <a:ext cx="8368364" cy="356134"/>
          </a:xfrm>
        </p:spPr>
        <p:txBody>
          <a:bodyPr/>
          <a:lstStyle/>
          <a:p>
            <a:r>
              <a:rPr lang="lt-LT" sz="2400" b="1" dirty="0" smtClean="0">
                <a:solidFill>
                  <a:schemeClr val="tx1"/>
                </a:solidFill>
                <a:latin typeface="Times New Roman" panose="02020603050405020304" pitchFamily="18" charset="0"/>
                <a:cs typeface="Times New Roman" panose="02020603050405020304" pitchFamily="18" charset="0"/>
              </a:rPr>
              <a:t>Daiktinės teisės. </a:t>
            </a:r>
            <a:r>
              <a:rPr lang="lt-LT" sz="2000" b="1" dirty="0" smtClean="0">
                <a:solidFill>
                  <a:schemeClr val="tx1"/>
                </a:solidFill>
                <a:latin typeface="Times New Roman" panose="02020603050405020304" pitchFamily="18" charset="0"/>
                <a:cs typeface="Times New Roman" panose="02020603050405020304" pitchFamily="18" charset="0"/>
              </a:rPr>
              <a:t>Teikiami </a:t>
            </a:r>
            <a:r>
              <a:rPr lang="lt-LT" sz="2000" b="1" dirty="0">
                <a:solidFill>
                  <a:schemeClr val="tx1"/>
                </a:solidFill>
                <a:latin typeface="Times New Roman" panose="02020603050405020304" pitchFamily="18" charset="0"/>
                <a:cs typeface="Times New Roman" panose="02020603050405020304" pitchFamily="18" charset="0"/>
              </a:rPr>
              <a:t>d</a:t>
            </a:r>
            <a:r>
              <a:rPr lang="lt-LT" sz="2000" b="1" dirty="0" smtClean="0">
                <a:solidFill>
                  <a:schemeClr val="tx1"/>
                </a:solidFill>
                <a:latin typeface="Times New Roman" panose="02020603050405020304" pitchFamily="18" charset="0"/>
                <a:cs typeface="Times New Roman" panose="02020603050405020304" pitchFamily="18" charset="0"/>
              </a:rPr>
              <a:t>okumentai</a:t>
            </a:r>
            <a:endParaRPr lang="en-US" sz="2000" dirty="0"/>
          </a:p>
        </p:txBody>
      </p:sp>
      <p:grpSp>
        <p:nvGrpSpPr>
          <p:cNvPr id="4" name="Group 21"/>
          <p:cNvGrpSpPr/>
          <p:nvPr/>
        </p:nvGrpSpPr>
        <p:grpSpPr>
          <a:xfrm>
            <a:off x="76200" y="3468342"/>
            <a:ext cx="2784893" cy="289498"/>
            <a:chOff x="324584" y="3981727"/>
            <a:chExt cx="2028092" cy="582103"/>
          </a:xfrm>
        </p:grpSpPr>
        <p:sp>
          <p:nvSpPr>
            <p:cNvPr id="15" name="Rectangle 14"/>
            <p:cNvSpPr/>
            <p:nvPr/>
          </p:nvSpPr>
          <p:spPr>
            <a:xfrm>
              <a:off x="324584" y="3981727"/>
              <a:ext cx="2028092" cy="582103"/>
            </a:xfrm>
            <a:prstGeom prst="rect">
              <a:avLst/>
            </a:prstGeom>
            <a:solidFill>
              <a:schemeClr val="tx2">
                <a:lumMod val="10000"/>
                <a:lumOff val="9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 name="TextBox 16"/>
            <p:cNvSpPr txBox="1"/>
            <p:nvPr/>
          </p:nvSpPr>
          <p:spPr>
            <a:xfrm>
              <a:off x="446722" y="4043013"/>
              <a:ext cx="1840231" cy="246221"/>
            </a:xfrm>
            <a:prstGeom prst="rect">
              <a:avLst/>
            </a:prstGeom>
            <a:noFill/>
          </p:spPr>
          <p:txBody>
            <a:bodyPr wrap="square" rtlCol="0">
              <a:spAutoFit/>
            </a:bodyPr>
            <a:lstStyle/>
            <a:p>
              <a:pPr algn="ctr"/>
              <a:endParaRPr lang="lt-LT" sz="1000" dirty="0">
                <a:solidFill>
                  <a:schemeClr val="tx2">
                    <a:lumMod val="75000"/>
                    <a:lumOff val="25000"/>
                  </a:schemeClr>
                </a:solidFill>
              </a:endParaRPr>
            </a:p>
          </p:txBody>
        </p:sp>
      </p:grpSp>
      <p:sp>
        <p:nvSpPr>
          <p:cNvPr id="48" name="Rectangle 47"/>
          <p:cNvSpPr/>
          <p:nvPr/>
        </p:nvSpPr>
        <p:spPr>
          <a:xfrm>
            <a:off x="76200" y="1442062"/>
            <a:ext cx="5536560" cy="298357"/>
          </a:xfrm>
          <a:prstGeom prst="rect">
            <a:avLst/>
          </a:prstGeom>
          <a:solidFill>
            <a:schemeClr val="accent5">
              <a:lumMod val="20000"/>
              <a:lumOff val="8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chemeClr val="tx1"/>
                </a:solidFill>
                <a:latin typeface="Times New Roman" panose="02020603050405020304" pitchFamily="18" charset="0"/>
                <a:cs typeface="Times New Roman" panose="02020603050405020304" pitchFamily="18" charset="0"/>
              </a:rPr>
              <a:t>Naujos statybos</a:t>
            </a:r>
            <a:r>
              <a:rPr lang="lt-LT" sz="1400" b="1" dirty="0" smtClean="0">
                <a:solidFill>
                  <a:schemeClr val="tx1"/>
                </a:solidFill>
                <a:latin typeface="Times New Roman" panose="02020603050405020304" pitchFamily="18" charset="0"/>
                <a:cs typeface="Times New Roman" panose="02020603050405020304" pitchFamily="18" charset="0"/>
              </a:rPr>
              <a:t>,</a:t>
            </a:r>
            <a:r>
              <a:rPr lang="en-US" sz="1400" b="1" dirty="0" smtClean="0">
                <a:solidFill>
                  <a:schemeClr val="tx1"/>
                </a:solidFill>
                <a:latin typeface="Times New Roman" panose="02020603050405020304" pitchFamily="18" charset="0"/>
                <a:cs typeface="Times New Roman" panose="02020603050405020304" pitchFamily="18" charset="0"/>
              </a:rPr>
              <a:t> rekonstrukcijos </a:t>
            </a:r>
            <a:r>
              <a:rPr lang="en-US" sz="1400" b="1" dirty="0" err="1" smtClean="0">
                <a:solidFill>
                  <a:schemeClr val="tx1"/>
                </a:solidFill>
                <a:latin typeface="Times New Roman" panose="02020603050405020304" pitchFamily="18" charset="0"/>
                <a:cs typeface="Times New Roman" panose="02020603050405020304" pitchFamily="18" charset="0"/>
              </a:rPr>
              <a:t>ar</a:t>
            </a:r>
            <a:r>
              <a:rPr lang="lt-LT" sz="1400" b="1" dirty="0" smtClean="0">
                <a:solidFill>
                  <a:schemeClr val="tx1"/>
                </a:solidFill>
                <a:latin typeface="Times New Roman" panose="02020603050405020304" pitchFamily="18" charset="0"/>
                <a:cs typeface="Times New Roman" panose="02020603050405020304" pitchFamily="18" charset="0"/>
              </a:rPr>
              <a:t> </a:t>
            </a:r>
            <a:r>
              <a:rPr lang="lt-LT" sz="1400" b="1" dirty="0">
                <a:solidFill>
                  <a:schemeClr val="tx1"/>
                </a:solidFill>
                <a:latin typeface="Times New Roman" panose="02020603050405020304" pitchFamily="18" charset="0"/>
                <a:cs typeface="Times New Roman" panose="02020603050405020304" pitchFamily="18" charset="0"/>
              </a:rPr>
              <a:t>kapitalinio </a:t>
            </a:r>
            <a:r>
              <a:rPr lang="lt-LT" sz="1400" b="1" dirty="0" smtClean="0">
                <a:solidFill>
                  <a:schemeClr val="tx1"/>
                </a:solidFill>
                <a:latin typeface="Times New Roman" panose="02020603050405020304" pitchFamily="18" charset="0"/>
                <a:cs typeface="Times New Roman" panose="02020603050405020304" pitchFamily="18" charset="0"/>
              </a:rPr>
              <a:t>remonto atveju</a:t>
            </a:r>
            <a:endParaRPr lang="en-US" sz="1400" b="1" dirty="0">
              <a:solidFill>
                <a:schemeClr val="tx1"/>
              </a:solidFill>
              <a:latin typeface="Times New Roman" panose="02020603050405020304" pitchFamily="18" charset="0"/>
              <a:cs typeface="Times New Roman" panose="02020603050405020304" pitchFamily="18" charset="0"/>
            </a:endParaRPr>
          </a:p>
        </p:txBody>
      </p:sp>
      <p:grpSp>
        <p:nvGrpSpPr>
          <p:cNvPr id="18" name="Group 22"/>
          <p:cNvGrpSpPr/>
          <p:nvPr/>
        </p:nvGrpSpPr>
        <p:grpSpPr>
          <a:xfrm>
            <a:off x="2914289" y="3468343"/>
            <a:ext cx="2698471" cy="289497"/>
            <a:chOff x="2706738" y="3758006"/>
            <a:chExt cx="1971676" cy="769877"/>
          </a:xfrm>
        </p:grpSpPr>
        <p:sp>
          <p:nvSpPr>
            <p:cNvPr id="68" name="Rectangle 67"/>
            <p:cNvSpPr/>
            <p:nvPr/>
          </p:nvSpPr>
          <p:spPr>
            <a:xfrm>
              <a:off x="2706738" y="3758006"/>
              <a:ext cx="1971676" cy="769877"/>
            </a:xfrm>
            <a:prstGeom prst="rect">
              <a:avLst/>
            </a:prstGeom>
            <a:solidFill>
              <a:schemeClr val="tx2">
                <a:lumMod val="10000"/>
                <a:lumOff val="9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 name="TextBox 69"/>
            <p:cNvSpPr txBox="1"/>
            <p:nvPr/>
          </p:nvSpPr>
          <p:spPr>
            <a:xfrm>
              <a:off x="2710359" y="3767323"/>
              <a:ext cx="1840231" cy="338853"/>
            </a:xfrm>
            <a:prstGeom prst="rect">
              <a:avLst/>
            </a:prstGeom>
            <a:noFill/>
          </p:spPr>
          <p:txBody>
            <a:bodyPr wrap="square" rtlCol="0">
              <a:spAutoFit/>
            </a:bodyPr>
            <a:lstStyle/>
            <a:p>
              <a:pPr algn="ctr"/>
              <a:r>
                <a:rPr lang="en-US" sz="1200" b="1" dirty="0" err="1" smtClean="0">
                  <a:latin typeface="Times New Roman" panose="02020603050405020304" pitchFamily="18" charset="0"/>
                  <a:cs typeface="Times New Roman" panose="02020603050405020304" pitchFamily="18" charset="0"/>
                </a:rPr>
                <a:t>Statinio</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projektavimo</a:t>
              </a:r>
              <a:r>
                <a:rPr lang="en-US" sz="1200" b="1" dirty="0" smtClean="0">
                  <a:latin typeface="Times New Roman" panose="02020603050405020304" pitchFamily="18" charset="0"/>
                  <a:cs typeface="Times New Roman" panose="02020603050405020304" pitchFamily="18" charset="0"/>
                </a:rPr>
                <a:t> u</a:t>
              </a:r>
              <a:r>
                <a:rPr lang="lt-LT" sz="1200" b="1" dirty="0" err="1" smtClean="0">
                  <a:latin typeface="Times New Roman" panose="02020603050405020304" pitchFamily="18" charset="0"/>
                  <a:cs typeface="Times New Roman" panose="02020603050405020304" pitchFamily="18" charset="0"/>
                </a:rPr>
                <a:t>žduotį</a:t>
              </a:r>
              <a:endParaRPr lang="en-US" sz="1200" b="1" dirty="0" smtClean="0">
                <a:latin typeface="Times New Roman" panose="02020603050405020304" pitchFamily="18" charset="0"/>
                <a:cs typeface="Times New Roman" panose="02020603050405020304" pitchFamily="18" charset="0"/>
              </a:endParaRPr>
            </a:p>
          </p:txBody>
        </p:sp>
      </p:grpSp>
      <p:grpSp>
        <p:nvGrpSpPr>
          <p:cNvPr id="22" name="Group 23"/>
          <p:cNvGrpSpPr/>
          <p:nvPr/>
        </p:nvGrpSpPr>
        <p:grpSpPr>
          <a:xfrm>
            <a:off x="5791027" y="1980213"/>
            <a:ext cx="3265840" cy="1015663"/>
            <a:chOff x="4622620" y="4043013"/>
            <a:chExt cx="1984556" cy="1015663"/>
          </a:xfrm>
        </p:grpSpPr>
        <p:sp>
          <p:nvSpPr>
            <p:cNvPr id="72" name="Rectangle 71"/>
            <p:cNvSpPr/>
            <p:nvPr/>
          </p:nvSpPr>
          <p:spPr>
            <a:xfrm>
              <a:off x="4635500" y="4044279"/>
              <a:ext cx="1971676" cy="1014397"/>
            </a:xfrm>
            <a:prstGeom prst="rect">
              <a:avLst/>
            </a:prstGeom>
            <a:solidFill>
              <a:schemeClr val="tx2">
                <a:lumMod val="10000"/>
                <a:lumOff val="9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 name="TextBox 73"/>
            <p:cNvSpPr txBox="1"/>
            <p:nvPr/>
          </p:nvSpPr>
          <p:spPr>
            <a:xfrm>
              <a:off x="4622620" y="4043013"/>
              <a:ext cx="1918834" cy="1015663"/>
            </a:xfrm>
            <a:prstGeom prst="rect">
              <a:avLst/>
            </a:prstGeom>
            <a:noFill/>
          </p:spPr>
          <p:txBody>
            <a:bodyPr wrap="square" rtlCol="0">
              <a:spAutoFit/>
            </a:bodyPr>
            <a:lstStyle/>
            <a:p>
              <a:pPr algn="ctr"/>
              <a:r>
                <a:rPr lang="lt-LT" sz="1200" dirty="0">
                  <a:latin typeface="Times New Roman" panose="02020603050405020304" pitchFamily="18" charset="0"/>
                  <a:cs typeface="Times New Roman" panose="02020603050405020304" pitchFamily="18" charset="0"/>
                </a:rPr>
                <a:t>Numatomų rekonstruoti ar remontuoti </a:t>
              </a:r>
              <a:r>
                <a:rPr lang="lt-LT" sz="1200" b="1" dirty="0">
                  <a:latin typeface="Times New Roman" panose="02020603050405020304" pitchFamily="18" charset="0"/>
                  <a:cs typeface="Times New Roman" panose="02020603050405020304" pitchFamily="18" charset="0"/>
                </a:rPr>
                <a:t>patalpų brėžinius iš inventorinės bylos, </a:t>
              </a:r>
              <a:r>
                <a:rPr lang="lt-LT" sz="1200" dirty="0">
                  <a:latin typeface="Times New Roman" panose="02020603050405020304" pitchFamily="18" charset="0"/>
                  <a:cs typeface="Times New Roman" panose="02020603050405020304" pitchFamily="18" charset="0"/>
                </a:rPr>
                <a:t>esamų patalpų būklės įvertinimą ir numatomų atlikti darbų aprašymą, pagrindžiant atitikimą Aprašo </a:t>
              </a:r>
              <a:r>
                <a:rPr lang="en-US" sz="1200" dirty="0">
                  <a:latin typeface="Times New Roman" panose="02020603050405020304" pitchFamily="18" charset="0"/>
                  <a:cs typeface="Times New Roman" panose="02020603050405020304" pitchFamily="18" charset="0"/>
                </a:rPr>
                <a:t>31-34 p. reikalavimams</a:t>
              </a:r>
              <a:endParaRPr lang="lt-LT" sz="1200" dirty="0">
                <a:latin typeface="Times New Roman" panose="02020603050405020304" pitchFamily="18" charset="0"/>
                <a:cs typeface="Times New Roman" panose="02020603050405020304" pitchFamily="18" charset="0"/>
              </a:endParaRPr>
            </a:p>
          </p:txBody>
        </p:sp>
      </p:grpSp>
      <p:grpSp>
        <p:nvGrpSpPr>
          <p:cNvPr id="23" name="Group 21"/>
          <p:cNvGrpSpPr/>
          <p:nvPr/>
        </p:nvGrpSpPr>
        <p:grpSpPr>
          <a:xfrm>
            <a:off x="76200" y="2107180"/>
            <a:ext cx="2784894" cy="1268614"/>
            <a:chOff x="381000" y="3422794"/>
            <a:chExt cx="1905953" cy="1294673"/>
          </a:xfrm>
        </p:grpSpPr>
        <p:sp>
          <p:nvSpPr>
            <p:cNvPr id="76" name="Rectangle 75"/>
            <p:cNvSpPr/>
            <p:nvPr/>
          </p:nvSpPr>
          <p:spPr>
            <a:xfrm>
              <a:off x="381000" y="3561127"/>
              <a:ext cx="1905953" cy="1156340"/>
            </a:xfrm>
            <a:prstGeom prst="rect">
              <a:avLst/>
            </a:prstGeom>
            <a:solidFill>
              <a:schemeClr val="tx2">
                <a:lumMod val="10000"/>
                <a:lumOff val="9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 name="TextBox 77"/>
            <p:cNvSpPr txBox="1"/>
            <p:nvPr/>
          </p:nvSpPr>
          <p:spPr>
            <a:xfrm>
              <a:off x="381000" y="3422794"/>
              <a:ext cx="1873091" cy="246221"/>
            </a:xfrm>
            <a:prstGeom prst="rect">
              <a:avLst/>
            </a:prstGeom>
            <a:noFill/>
          </p:spPr>
          <p:txBody>
            <a:bodyPr wrap="square" rtlCol="0">
              <a:spAutoFit/>
            </a:bodyPr>
            <a:lstStyle/>
            <a:p>
              <a:pPr algn="ctr"/>
              <a:endParaRPr lang="lt-LT" sz="1000" dirty="0">
                <a:solidFill>
                  <a:schemeClr val="tx2">
                    <a:lumMod val="75000"/>
                    <a:lumOff val="25000"/>
                  </a:schemeClr>
                </a:solidFill>
              </a:endParaRPr>
            </a:p>
          </p:txBody>
        </p:sp>
      </p:grpSp>
      <p:sp>
        <p:nvSpPr>
          <p:cNvPr id="51" name="Rectangle 50"/>
          <p:cNvSpPr/>
          <p:nvPr/>
        </p:nvSpPr>
        <p:spPr>
          <a:xfrm>
            <a:off x="5817149" y="1438636"/>
            <a:ext cx="3244643" cy="305207"/>
          </a:xfrm>
          <a:prstGeom prst="rect">
            <a:avLst/>
          </a:prstGeom>
          <a:solidFill>
            <a:schemeClr val="accent5">
              <a:lumMod val="20000"/>
              <a:lumOff val="8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chemeClr val="tx1"/>
                </a:solidFill>
                <a:latin typeface="Times New Roman" panose="02020603050405020304" pitchFamily="18" charset="0"/>
                <a:cs typeface="Times New Roman" panose="02020603050405020304" pitchFamily="18" charset="0"/>
              </a:rPr>
              <a:t>P</a:t>
            </a:r>
            <a:r>
              <a:rPr lang="lt-LT" sz="1400" b="1" dirty="0" smtClean="0">
                <a:solidFill>
                  <a:schemeClr val="tx1"/>
                </a:solidFill>
                <a:latin typeface="Times New Roman" panose="02020603050405020304" pitchFamily="18" charset="0"/>
                <a:cs typeface="Times New Roman" panose="02020603050405020304" pitchFamily="18" charset="0"/>
              </a:rPr>
              <a:t>aprastojo </a:t>
            </a:r>
            <a:r>
              <a:rPr lang="lt-LT" sz="1400" b="1" dirty="0">
                <a:solidFill>
                  <a:schemeClr val="tx1"/>
                </a:solidFill>
                <a:latin typeface="Times New Roman" panose="02020603050405020304" pitchFamily="18" charset="0"/>
                <a:cs typeface="Times New Roman" panose="02020603050405020304" pitchFamily="18" charset="0"/>
              </a:rPr>
              <a:t>remonto atveju</a:t>
            </a:r>
            <a:endParaRPr lang="en-US" sz="1050" b="1" dirty="0">
              <a:solidFill>
                <a:schemeClr val="tx1"/>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76200" y="1802703"/>
            <a:ext cx="2784894" cy="386153"/>
          </a:xfrm>
          <a:prstGeom prst="rect">
            <a:avLst/>
          </a:prstGeom>
          <a:solidFill>
            <a:schemeClr val="accent5">
              <a:lumMod val="20000"/>
              <a:lumOff val="8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JEI STATINIO PROJEKTAS PARENGTAS</a:t>
            </a:r>
          </a:p>
        </p:txBody>
      </p:sp>
      <p:sp>
        <p:nvSpPr>
          <p:cNvPr id="53" name="Rectangle 52"/>
          <p:cNvSpPr/>
          <p:nvPr/>
        </p:nvSpPr>
        <p:spPr>
          <a:xfrm>
            <a:off x="2914289" y="1802703"/>
            <a:ext cx="2698471" cy="386154"/>
          </a:xfrm>
          <a:prstGeom prst="rect">
            <a:avLst/>
          </a:prstGeom>
          <a:solidFill>
            <a:schemeClr val="accent5">
              <a:lumMod val="20000"/>
              <a:lumOff val="8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JEI STATINIO PROJEKTAS </a:t>
            </a:r>
            <a:r>
              <a:rPr lang="lt-LT" sz="1200" b="1" dirty="0" smtClean="0">
                <a:solidFill>
                  <a:schemeClr val="tx1"/>
                </a:solidFill>
                <a:latin typeface="Times New Roman" panose="02020603050405020304" pitchFamily="18" charset="0"/>
                <a:cs typeface="Times New Roman" panose="02020603050405020304" pitchFamily="18" charset="0"/>
              </a:rPr>
              <a:t>NE</a:t>
            </a:r>
            <a:r>
              <a:rPr lang="en-US" sz="1200" b="1" dirty="0" smtClean="0">
                <a:solidFill>
                  <a:schemeClr val="tx1"/>
                </a:solidFill>
                <a:latin typeface="Times New Roman" panose="02020603050405020304" pitchFamily="18" charset="0"/>
                <a:cs typeface="Times New Roman" panose="02020603050405020304" pitchFamily="18" charset="0"/>
              </a:rPr>
              <a:t>PARENGTAS</a:t>
            </a:r>
            <a:endParaRPr lang="en-US" sz="1200" b="1" dirty="0">
              <a:solidFill>
                <a:schemeClr val="tx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76200" y="2250209"/>
            <a:ext cx="2736878" cy="1015663"/>
          </a:xfrm>
          <a:prstGeom prst="rect">
            <a:avLst/>
          </a:prstGeom>
        </p:spPr>
        <p:txBody>
          <a:bodyPr wrap="square">
            <a:spAutoFit/>
          </a:bodyPr>
          <a:lstStyle/>
          <a:p>
            <a:pPr algn="ctr"/>
            <a:r>
              <a:rPr lang="en-US" sz="1200" b="1" dirty="0" smtClean="0">
                <a:latin typeface="Times New Roman" panose="02020603050405020304" pitchFamily="18" charset="0"/>
                <a:cs typeface="Times New Roman" panose="02020603050405020304" pitchFamily="18" charset="0"/>
              </a:rPr>
              <a:t>S</a:t>
            </a:r>
            <a:r>
              <a:rPr lang="lt-LT" sz="1200" b="1" dirty="0">
                <a:latin typeface="Times New Roman" panose="02020603050405020304" pitchFamily="18" charset="0"/>
                <a:cs typeface="Times New Roman" panose="02020603050405020304" pitchFamily="18" charset="0"/>
              </a:rPr>
              <a:t>tatinio projektą</a:t>
            </a:r>
            <a:r>
              <a:rPr lang="lt-LT" sz="1200" dirty="0">
                <a:latin typeface="Times New Roman" panose="02020603050405020304" pitchFamily="18" charset="0"/>
                <a:cs typeface="Times New Roman" panose="02020603050405020304" pitchFamily="18" charset="0"/>
              </a:rPr>
              <a:t>, patvirtintą STR 1.04.04:2017 „Statinio projektavimas, projekto ekspertizė“</a:t>
            </a:r>
            <a:r>
              <a:rPr lang="en-US" sz="1200" dirty="0">
                <a:latin typeface="Times New Roman" panose="02020603050405020304" pitchFamily="18" charset="0"/>
                <a:cs typeface="Times New Roman" panose="02020603050405020304" pitchFamily="18" charset="0"/>
              </a:rPr>
              <a:t> </a:t>
            </a:r>
            <a:r>
              <a:rPr lang="lt-LT" sz="1200" dirty="0">
                <a:latin typeface="Times New Roman" panose="02020603050405020304" pitchFamily="18" charset="0"/>
                <a:cs typeface="Times New Roman" panose="02020603050405020304" pitchFamily="18" charset="0"/>
              </a:rPr>
              <a:t>nustatyta </a:t>
            </a:r>
            <a:r>
              <a:rPr lang="lt-LT" sz="1200" dirty="0" smtClean="0">
                <a:latin typeface="Times New Roman" panose="02020603050405020304" pitchFamily="18" charset="0"/>
                <a:cs typeface="Times New Roman" panose="02020603050405020304" pitchFamily="18" charset="0"/>
              </a:rPr>
              <a:t>tvarka</a:t>
            </a:r>
            <a:r>
              <a:rPr lang="en-US" sz="1200" dirty="0">
                <a:latin typeface="Times New Roman" panose="02020603050405020304" pitchFamily="18" charset="0"/>
                <a:cs typeface="Times New Roman" panose="02020603050405020304" pitchFamily="18" charset="0"/>
              </a:rPr>
              <a:t>.</a:t>
            </a:r>
            <a:endParaRPr lang="lt-LT" sz="1200" dirty="0" smtClean="0">
              <a:latin typeface="Times New Roman" panose="02020603050405020304" pitchFamily="18" charset="0"/>
              <a:cs typeface="Times New Roman" panose="02020603050405020304" pitchFamily="18" charset="0"/>
            </a:endParaRPr>
          </a:p>
          <a:p>
            <a:pPr algn="ctr"/>
            <a:r>
              <a:rPr lang="lt-LT" sz="1200" b="1" dirty="0" smtClean="0">
                <a:latin typeface="Times New Roman" panose="02020603050405020304" pitchFamily="18" charset="0"/>
                <a:cs typeface="Times New Roman" panose="02020603050405020304" pitchFamily="18" charset="0"/>
              </a:rPr>
              <a:t>Svarbu</a:t>
            </a:r>
            <a:r>
              <a:rPr lang="en-US" sz="1200" b="1"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Teikiama</a:t>
            </a:r>
            <a:r>
              <a:rPr lang="en-US" sz="1200" dirty="0" smtClean="0">
                <a:latin typeface="Times New Roman" panose="02020603050405020304" pitchFamily="18" charset="0"/>
                <a:cs typeface="Times New Roman" panose="02020603050405020304" pitchFamily="18" charset="0"/>
              </a:rPr>
              <a:t> </a:t>
            </a:r>
            <a:r>
              <a:rPr lang="lt-LT" sz="1200" dirty="0" smtClean="0">
                <a:latin typeface="Times New Roman" panose="02020603050405020304" pitchFamily="18" charset="0"/>
                <a:cs typeface="Times New Roman" panose="02020603050405020304" pitchFamily="18" charset="0"/>
              </a:rPr>
              <a:t>kartu </a:t>
            </a:r>
            <a:r>
              <a:rPr lang="lt-LT" sz="1200" dirty="0">
                <a:latin typeface="Times New Roman" panose="02020603050405020304" pitchFamily="18" charset="0"/>
                <a:cs typeface="Times New Roman" panose="02020603050405020304" pitchFamily="18" charset="0"/>
              </a:rPr>
              <a:t>su statinio projekto skaičiuojamosios kainos </a:t>
            </a:r>
            <a:r>
              <a:rPr lang="lt-LT" sz="1200" dirty="0" smtClean="0">
                <a:latin typeface="Times New Roman" panose="02020603050405020304" pitchFamily="18" charset="0"/>
                <a:cs typeface="Times New Roman" panose="02020603050405020304" pitchFamily="18" charset="0"/>
              </a:rPr>
              <a:t>dalimi</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30" name="Rectangle 29"/>
          <p:cNvSpPr/>
          <p:nvPr/>
        </p:nvSpPr>
        <p:spPr>
          <a:xfrm>
            <a:off x="331583" y="3497078"/>
            <a:ext cx="2111786" cy="276999"/>
          </a:xfrm>
          <a:prstGeom prst="rect">
            <a:avLst/>
          </a:prstGeom>
        </p:spPr>
        <p:txBody>
          <a:bodyPr wrap="square">
            <a:spAutoFit/>
          </a:bodyPr>
          <a:lstStyle/>
          <a:p>
            <a:pPr algn="ctr"/>
            <a:r>
              <a:rPr lang="en-US" sz="1200" b="1" dirty="0" smtClean="0">
                <a:latin typeface="Times New Roman" panose="02020603050405020304" pitchFamily="18" charset="0"/>
                <a:cs typeface="Times New Roman" panose="02020603050405020304" pitchFamily="18" charset="0"/>
              </a:rPr>
              <a:t>S</a:t>
            </a:r>
            <a:r>
              <a:rPr lang="lt-LT" sz="1200" b="1" dirty="0" err="1">
                <a:latin typeface="Times New Roman" panose="02020603050405020304" pitchFamily="18" charset="0"/>
                <a:cs typeface="Times New Roman" panose="02020603050405020304" pitchFamily="18" charset="0"/>
              </a:rPr>
              <a:t>tatybą</a:t>
            </a:r>
            <a:r>
              <a:rPr lang="lt-LT" sz="1200" b="1" dirty="0">
                <a:latin typeface="Times New Roman" panose="02020603050405020304" pitchFamily="18" charset="0"/>
                <a:cs typeface="Times New Roman" panose="02020603050405020304" pitchFamily="18" charset="0"/>
              </a:rPr>
              <a:t> leidžiantį </a:t>
            </a:r>
            <a:r>
              <a:rPr lang="lt-LT" sz="1200" b="1" dirty="0" smtClean="0">
                <a:latin typeface="Times New Roman" panose="02020603050405020304" pitchFamily="18" charset="0"/>
                <a:cs typeface="Times New Roman" panose="02020603050405020304" pitchFamily="18" charset="0"/>
              </a:rPr>
              <a:t>dokumentą</a:t>
            </a:r>
            <a:endParaRPr lang="en-US" sz="1200" b="1" dirty="0">
              <a:latin typeface="Times New Roman" panose="02020603050405020304" pitchFamily="18" charset="0"/>
              <a:cs typeface="Times New Roman" panose="02020603050405020304" pitchFamily="18" charset="0"/>
            </a:endParaRPr>
          </a:p>
        </p:txBody>
      </p:sp>
      <p:sp>
        <p:nvSpPr>
          <p:cNvPr id="39" name="Rectangle 38"/>
          <p:cNvSpPr/>
          <p:nvPr/>
        </p:nvSpPr>
        <p:spPr>
          <a:xfrm>
            <a:off x="2905375" y="2228312"/>
            <a:ext cx="2707385" cy="1147482"/>
          </a:xfrm>
          <a:prstGeom prst="rect">
            <a:avLst/>
          </a:prstGeom>
          <a:solidFill>
            <a:schemeClr val="tx2">
              <a:lumMod val="10000"/>
              <a:lumOff val="9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 name="TextBox 39"/>
          <p:cNvSpPr txBox="1"/>
          <p:nvPr/>
        </p:nvSpPr>
        <p:spPr>
          <a:xfrm>
            <a:off x="2953782" y="2188856"/>
            <a:ext cx="2686491" cy="1200329"/>
          </a:xfrm>
          <a:prstGeom prst="rect">
            <a:avLst/>
          </a:prstGeom>
          <a:noFill/>
        </p:spPr>
        <p:txBody>
          <a:bodyPr wrap="square" rtlCol="0">
            <a:spAutoFit/>
          </a:bodyPr>
          <a:lstStyle/>
          <a:p>
            <a:pPr algn="ctr"/>
            <a:r>
              <a:rPr lang="lt-LT" sz="1200" dirty="0" smtClean="0">
                <a:latin typeface="Times New Roman" panose="02020603050405020304" pitchFamily="18" charset="0"/>
                <a:cs typeface="Times New Roman" panose="02020603050405020304" pitchFamily="18" charset="0"/>
              </a:rPr>
              <a:t>Numatomų rekonstruoti ar remontuoti </a:t>
            </a:r>
            <a:r>
              <a:rPr lang="lt-LT" sz="1200" b="1" dirty="0" smtClean="0">
                <a:latin typeface="Times New Roman" panose="02020603050405020304" pitchFamily="18" charset="0"/>
                <a:cs typeface="Times New Roman" panose="02020603050405020304" pitchFamily="18" charset="0"/>
              </a:rPr>
              <a:t>patalpų brėžinius iš inventorinės bylos</a:t>
            </a:r>
            <a:r>
              <a:rPr lang="lt-LT" sz="1200" dirty="0" smtClean="0">
                <a:latin typeface="Times New Roman" panose="02020603050405020304" pitchFamily="18" charset="0"/>
                <a:cs typeface="Times New Roman" panose="02020603050405020304" pitchFamily="18" charset="0"/>
              </a:rPr>
              <a:t>, esamų patalpų būklės įvertinimą ir numatomų atlikti darbų aprašymą, pagrindžiant atitikimą Aprašo </a:t>
            </a:r>
            <a:r>
              <a:rPr lang="en-US" sz="1200" dirty="0" smtClean="0">
                <a:latin typeface="Times New Roman" panose="02020603050405020304" pitchFamily="18" charset="0"/>
                <a:cs typeface="Times New Roman" panose="02020603050405020304" pitchFamily="18" charset="0"/>
              </a:rPr>
              <a:t>31-34 p. reikalavimams.</a:t>
            </a:r>
            <a:endParaRPr lang="lt-LT" sz="1200" dirty="0">
              <a:latin typeface="Times New Roman" panose="02020603050405020304" pitchFamily="18" charset="0"/>
              <a:cs typeface="Times New Roman" panose="02020603050405020304" pitchFamily="18" charset="0"/>
            </a:endParaRPr>
          </a:p>
        </p:txBody>
      </p:sp>
      <p:grpSp>
        <p:nvGrpSpPr>
          <p:cNvPr id="41" name="Group 37"/>
          <p:cNvGrpSpPr/>
          <p:nvPr/>
        </p:nvGrpSpPr>
        <p:grpSpPr>
          <a:xfrm>
            <a:off x="287351" y="518995"/>
            <a:ext cx="359115" cy="320839"/>
            <a:chOff x="7886700" y="1338264"/>
            <a:chExt cx="623973" cy="509586"/>
          </a:xfrm>
        </p:grpSpPr>
        <p:sp>
          <p:nvSpPr>
            <p:cNvPr id="42" name="Rectangle 41"/>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Rectangle 4"/>
          <p:cNvSpPr/>
          <p:nvPr/>
        </p:nvSpPr>
        <p:spPr>
          <a:xfrm>
            <a:off x="700307" y="430949"/>
            <a:ext cx="8335537" cy="523220"/>
          </a:xfrm>
          <a:prstGeom prst="rect">
            <a:avLst/>
          </a:prstGeom>
        </p:spPr>
        <p:txBody>
          <a:bodyPr wrap="square">
            <a:spAutoFit/>
          </a:bodyPr>
          <a:lstStyle/>
          <a:p>
            <a:pPr algn="just"/>
            <a:r>
              <a:rPr lang="lt-LT" sz="1400" dirty="0">
                <a:latin typeface="Times New Roman" panose="02020603050405020304" pitchFamily="18" charset="0"/>
                <a:cs typeface="Times New Roman" panose="02020603050405020304" pitchFamily="18" charset="0"/>
              </a:rPr>
              <a:t>Žemės sklypo, kuriame numatoma statyti, rekonstruoti ar remontuoti objektą, valdymo panaudos ar nuomos teise dokumento kopiją (jei taikoma).</a:t>
            </a:r>
            <a:endParaRPr lang="en-US" sz="1400" dirty="0">
              <a:latin typeface="Times New Roman" panose="02020603050405020304" pitchFamily="18" charset="0"/>
              <a:cs typeface="Times New Roman" panose="02020603050405020304" pitchFamily="18" charset="0"/>
            </a:endParaRPr>
          </a:p>
        </p:txBody>
      </p:sp>
      <p:grpSp>
        <p:nvGrpSpPr>
          <p:cNvPr id="46" name="Group 37"/>
          <p:cNvGrpSpPr/>
          <p:nvPr/>
        </p:nvGrpSpPr>
        <p:grpSpPr>
          <a:xfrm>
            <a:off x="279603" y="994671"/>
            <a:ext cx="359115" cy="320839"/>
            <a:chOff x="7886700" y="1338264"/>
            <a:chExt cx="623973" cy="509586"/>
          </a:xfrm>
        </p:grpSpPr>
        <p:sp>
          <p:nvSpPr>
            <p:cNvPr id="47" name="Rectangle 46"/>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700307" y="895963"/>
            <a:ext cx="8335537" cy="523220"/>
          </a:xfrm>
          <a:prstGeom prst="rect">
            <a:avLst/>
          </a:prstGeom>
        </p:spPr>
        <p:txBody>
          <a:bodyPr wrap="square">
            <a:spAutoFit/>
          </a:bodyPr>
          <a:lstStyle/>
          <a:p>
            <a:pPr algn="just"/>
            <a:r>
              <a:rPr lang="lt-LT" sz="1400" dirty="0">
                <a:latin typeface="Times New Roman" panose="02020603050405020304" pitchFamily="18" charset="0"/>
                <a:cs typeface="Times New Roman" panose="02020603050405020304" pitchFamily="18" charset="0"/>
              </a:rPr>
              <a:t>Objekto (pastato ar patalpų), kurį planuojama rekonstruoti ar remontuoti, valdymo panaudos ar nuomos teise dokumento kopiją (jei taikoma).</a:t>
            </a:r>
            <a:endParaRPr lang="en-US" sz="1400" dirty="0">
              <a:latin typeface="Times New Roman" panose="02020603050405020304" pitchFamily="18" charset="0"/>
              <a:cs typeface="Times New Roman" panose="02020603050405020304" pitchFamily="18" charset="0"/>
            </a:endParaRPr>
          </a:p>
        </p:txBody>
      </p:sp>
      <p:grpSp>
        <p:nvGrpSpPr>
          <p:cNvPr id="50" name="Group 22"/>
          <p:cNvGrpSpPr/>
          <p:nvPr/>
        </p:nvGrpSpPr>
        <p:grpSpPr>
          <a:xfrm>
            <a:off x="2855838" y="3836998"/>
            <a:ext cx="2748006" cy="1369423"/>
            <a:chOff x="2670543" y="2788923"/>
            <a:chExt cx="2007870" cy="3192110"/>
          </a:xfrm>
        </p:grpSpPr>
        <p:sp>
          <p:nvSpPr>
            <p:cNvPr id="54" name="Rectangle 53"/>
            <p:cNvSpPr/>
            <p:nvPr/>
          </p:nvSpPr>
          <p:spPr>
            <a:xfrm>
              <a:off x="2706737" y="2845196"/>
              <a:ext cx="1971676" cy="2710332"/>
            </a:xfrm>
            <a:prstGeom prst="rect">
              <a:avLst/>
            </a:prstGeom>
            <a:solidFill>
              <a:schemeClr val="tx2">
                <a:lumMod val="10000"/>
                <a:lumOff val="9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 name="TextBox 54"/>
            <p:cNvSpPr txBox="1"/>
            <p:nvPr/>
          </p:nvSpPr>
          <p:spPr>
            <a:xfrm>
              <a:off x="2670543" y="2788923"/>
              <a:ext cx="1998971" cy="3192110"/>
            </a:xfrm>
            <a:prstGeom prst="rect">
              <a:avLst/>
            </a:prstGeom>
            <a:noFill/>
          </p:spPr>
          <p:txBody>
            <a:bodyPr wrap="square" rtlCol="0">
              <a:spAutoFit/>
            </a:bodyPr>
            <a:lstStyle/>
            <a:p>
              <a:pPr algn="ctr"/>
              <a:r>
                <a:rPr lang="lt-LT" sz="1200" b="1" dirty="0" smtClean="0">
                  <a:latin typeface="Times New Roman" panose="02020603050405020304" pitchFamily="18" charset="0"/>
                  <a:cs typeface="Times New Roman" panose="02020603050405020304" pitchFamily="18" charset="0"/>
                </a:rPr>
                <a:t>Žemės sklypo savininko sutikimą </a:t>
              </a:r>
              <a:r>
                <a:rPr lang="lt-LT" sz="1200" dirty="0" smtClean="0">
                  <a:latin typeface="Times New Roman" panose="02020603050405020304" pitchFamily="18" charset="0"/>
                  <a:cs typeface="Times New Roman" panose="02020603050405020304" pitchFamily="18" charset="0"/>
                </a:rPr>
                <a:t>statyti, rekonstruoti ar remontuoti objektą ir </a:t>
              </a:r>
              <a:r>
                <a:rPr lang="lt-LT" sz="1200" b="1" dirty="0" smtClean="0">
                  <a:latin typeface="Times New Roman" panose="02020603050405020304" pitchFamily="18" charset="0"/>
                  <a:cs typeface="Times New Roman" panose="02020603050405020304" pitchFamily="18" charset="0"/>
                </a:rPr>
                <a:t>objekto savininko sutikimą </a:t>
              </a:r>
              <a:r>
                <a:rPr lang="lt-LT" sz="1200" dirty="0" smtClean="0">
                  <a:latin typeface="Times New Roman" panose="02020603050405020304" pitchFamily="18" charset="0"/>
                  <a:cs typeface="Times New Roman" panose="02020603050405020304" pitchFamily="18" charset="0"/>
                </a:rPr>
                <a:t>rekonstruoti ar remontuoti objektą, kai toks sutikimas nenumatytas panaudos ar nuomos sutartyse</a:t>
              </a:r>
              <a:r>
                <a:rPr lang="en-US" sz="1200" dirty="0" smtClean="0">
                  <a:latin typeface="Times New Roman" panose="02020603050405020304" pitchFamily="18" charset="0"/>
                  <a:cs typeface="Times New Roman" panose="02020603050405020304" pitchFamily="18" charset="0"/>
                </a:rPr>
                <a:t>.</a:t>
              </a:r>
            </a:p>
          </p:txBody>
        </p:sp>
      </p:grpSp>
      <p:grpSp>
        <p:nvGrpSpPr>
          <p:cNvPr id="57" name="Group 22"/>
          <p:cNvGrpSpPr/>
          <p:nvPr/>
        </p:nvGrpSpPr>
        <p:grpSpPr>
          <a:xfrm>
            <a:off x="5812224" y="3073642"/>
            <a:ext cx="3244643" cy="857125"/>
            <a:chOff x="2641527" y="3134465"/>
            <a:chExt cx="2029342" cy="2279406"/>
          </a:xfrm>
        </p:grpSpPr>
        <p:sp>
          <p:nvSpPr>
            <p:cNvPr id="58" name="Rectangle 57"/>
            <p:cNvSpPr/>
            <p:nvPr/>
          </p:nvSpPr>
          <p:spPr>
            <a:xfrm>
              <a:off x="2641527" y="3134465"/>
              <a:ext cx="2029342" cy="2279406"/>
            </a:xfrm>
            <a:prstGeom prst="rect">
              <a:avLst/>
            </a:prstGeom>
            <a:solidFill>
              <a:schemeClr val="tx2">
                <a:lumMod val="10000"/>
                <a:lumOff val="9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 name="TextBox 59"/>
            <p:cNvSpPr txBox="1"/>
            <p:nvPr/>
          </p:nvSpPr>
          <p:spPr>
            <a:xfrm>
              <a:off x="2675942" y="3153288"/>
              <a:ext cx="1960511" cy="2209923"/>
            </a:xfrm>
            <a:prstGeom prst="rect">
              <a:avLst/>
            </a:prstGeom>
            <a:noFill/>
          </p:spPr>
          <p:txBody>
            <a:bodyPr wrap="square" rtlCol="0">
              <a:spAutoFit/>
            </a:bodyPr>
            <a:lstStyle/>
            <a:p>
              <a:pPr algn="ctr"/>
              <a:r>
                <a:rPr lang="lt-LT" sz="1200" b="1" dirty="0" smtClean="0">
                  <a:latin typeface="Times New Roman" panose="02020603050405020304" pitchFamily="18" charset="0"/>
                  <a:cs typeface="Times New Roman" panose="02020603050405020304" pitchFamily="18" charset="0"/>
                </a:rPr>
                <a:t>Žemės sklypo savininko sutikimą </a:t>
              </a:r>
              <a:r>
                <a:rPr lang="lt-LT" sz="1200" dirty="0" smtClean="0">
                  <a:latin typeface="Times New Roman" panose="02020603050405020304" pitchFamily="18" charset="0"/>
                  <a:cs typeface="Times New Roman" panose="02020603050405020304" pitchFamily="18" charset="0"/>
                </a:rPr>
                <a:t>remontuoti objektą, </a:t>
              </a:r>
              <a:r>
                <a:rPr lang="lt-LT" sz="1200" b="1" dirty="0" smtClean="0">
                  <a:latin typeface="Times New Roman" panose="02020603050405020304" pitchFamily="18" charset="0"/>
                  <a:cs typeface="Times New Roman" panose="02020603050405020304" pitchFamily="18" charset="0"/>
                </a:rPr>
                <a:t>kai </a:t>
              </a:r>
              <a:r>
                <a:rPr lang="en-US" sz="1200" b="1" dirty="0" err="1" smtClean="0">
                  <a:latin typeface="Times New Roman" panose="02020603050405020304" pitchFamily="18" charset="0"/>
                  <a:cs typeface="Times New Roman" panose="02020603050405020304" pitchFamily="18" charset="0"/>
                </a:rPr>
                <a:t>kei</a:t>
              </a:r>
              <a:r>
                <a:rPr lang="lt-LT" sz="1200" b="1" dirty="0" err="1" smtClean="0">
                  <a:latin typeface="Times New Roman" panose="02020603050405020304" pitchFamily="18" charset="0"/>
                  <a:cs typeface="Times New Roman" panose="02020603050405020304" pitchFamily="18" charset="0"/>
                </a:rPr>
                <a:t>čiama</a:t>
              </a:r>
              <a:r>
                <a:rPr lang="lt-LT" sz="1200" b="1" dirty="0" smtClean="0">
                  <a:latin typeface="Times New Roman" panose="02020603050405020304" pitchFamily="18" charset="0"/>
                  <a:cs typeface="Times New Roman" panose="02020603050405020304" pitchFamily="18" charset="0"/>
                </a:rPr>
                <a:t> statinio paskirtis </a:t>
              </a:r>
              <a:r>
                <a:rPr lang="lt-LT" sz="1200" dirty="0" smtClean="0">
                  <a:latin typeface="Times New Roman" panose="02020603050405020304" pitchFamily="18" charset="0"/>
                  <a:cs typeface="Times New Roman" panose="02020603050405020304" pitchFamily="18" charset="0"/>
                </a:rPr>
                <a:t>ir toks sutikimas nenumatytas panaudos ar nuomos sutartyse</a:t>
              </a:r>
              <a:endParaRPr lang="en-US" sz="1200" dirty="0" smtClean="0">
                <a:latin typeface="Times New Roman" panose="02020603050405020304" pitchFamily="18" charset="0"/>
                <a:cs typeface="Times New Roman" panose="02020603050405020304" pitchFamily="18" charset="0"/>
              </a:endParaRPr>
            </a:p>
          </p:txBody>
        </p:sp>
      </p:grpSp>
      <p:grpSp>
        <p:nvGrpSpPr>
          <p:cNvPr id="61" name="Group 22"/>
          <p:cNvGrpSpPr/>
          <p:nvPr/>
        </p:nvGrpSpPr>
        <p:grpSpPr>
          <a:xfrm>
            <a:off x="5812223" y="4020914"/>
            <a:ext cx="3244643" cy="857125"/>
            <a:chOff x="2641527" y="3134465"/>
            <a:chExt cx="2029342" cy="2279406"/>
          </a:xfrm>
        </p:grpSpPr>
        <p:sp>
          <p:nvSpPr>
            <p:cNvPr id="62" name="Rectangle 61"/>
            <p:cNvSpPr/>
            <p:nvPr/>
          </p:nvSpPr>
          <p:spPr>
            <a:xfrm>
              <a:off x="2641527" y="3134465"/>
              <a:ext cx="2029342" cy="2279406"/>
            </a:xfrm>
            <a:prstGeom prst="rect">
              <a:avLst/>
            </a:prstGeom>
            <a:solidFill>
              <a:schemeClr val="tx2">
                <a:lumMod val="10000"/>
                <a:lumOff val="9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 name="TextBox 65"/>
            <p:cNvSpPr txBox="1"/>
            <p:nvPr/>
          </p:nvSpPr>
          <p:spPr>
            <a:xfrm>
              <a:off x="2675942" y="3153288"/>
              <a:ext cx="1960511" cy="2209923"/>
            </a:xfrm>
            <a:prstGeom prst="rect">
              <a:avLst/>
            </a:prstGeom>
            <a:noFill/>
          </p:spPr>
          <p:txBody>
            <a:bodyPr wrap="square" rtlCol="0">
              <a:spAutoFit/>
            </a:bodyPr>
            <a:lstStyle/>
            <a:p>
              <a:pPr algn="ctr"/>
              <a:r>
                <a:rPr lang="lt-LT" sz="1200" b="1" dirty="0" smtClean="0">
                  <a:latin typeface="Times New Roman" panose="02020603050405020304" pitchFamily="18" charset="0"/>
                  <a:cs typeface="Times New Roman" panose="02020603050405020304" pitchFamily="18" charset="0"/>
                </a:rPr>
                <a:t>Objekto savininko sutikimą </a:t>
              </a:r>
              <a:r>
                <a:rPr lang="lt-LT" sz="1200" dirty="0" smtClean="0">
                  <a:latin typeface="Times New Roman" panose="02020603050405020304" pitchFamily="18" charset="0"/>
                  <a:cs typeface="Times New Roman" panose="02020603050405020304" pitchFamily="18" charset="0"/>
                </a:rPr>
                <a:t>remontuoti objektą, </a:t>
              </a:r>
              <a:r>
                <a:rPr lang="lt-LT" sz="1200" b="1" dirty="0" smtClean="0">
                  <a:latin typeface="Times New Roman" panose="02020603050405020304" pitchFamily="18" charset="0"/>
                  <a:cs typeface="Times New Roman" panose="02020603050405020304" pitchFamily="18" charset="0"/>
                </a:rPr>
                <a:t>kai </a:t>
              </a:r>
              <a:r>
                <a:rPr lang="en-US" sz="1200" b="1" dirty="0" err="1" smtClean="0">
                  <a:latin typeface="Times New Roman" panose="02020603050405020304" pitchFamily="18" charset="0"/>
                  <a:cs typeface="Times New Roman" panose="02020603050405020304" pitchFamily="18" charset="0"/>
                </a:rPr>
                <a:t>kei</a:t>
              </a:r>
              <a:r>
                <a:rPr lang="lt-LT" sz="1200" b="1" dirty="0" smtClean="0">
                  <a:latin typeface="Times New Roman" panose="02020603050405020304" pitchFamily="18" charset="0"/>
                  <a:cs typeface="Times New Roman" panose="02020603050405020304" pitchFamily="18" charset="0"/>
                </a:rPr>
                <a:t>čiama statinio paskirtis </a:t>
              </a:r>
              <a:r>
                <a:rPr lang="lt-LT" sz="1200" dirty="0" smtClean="0">
                  <a:latin typeface="Times New Roman" panose="02020603050405020304" pitchFamily="18" charset="0"/>
                  <a:cs typeface="Times New Roman" panose="02020603050405020304" pitchFamily="18" charset="0"/>
                </a:rPr>
                <a:t>ir toks sutikimas nenumatytas panaudos ar nuomos sutartyse</a:t>
              </a:r>
              <a:endParaRPr lang="en-US" sz="1200" dirty="0" smtClean="0">
                <a:latin typeface="Times New Roman" panose="02020603050405020304" pitchFamily="18" charset="0"/>
                <a:cs typeface="Times New Roman" panose="02020603050405020304" pitchFamily="18" charset="0"/>
              </a:endParaRPr>
            </a:p>
          </p:txBody>
        </p:sp>
      </p:grpSp>
      <p:grpSp>
        <p:nvGrpSpPr>
          <p:cNvPr id="67" name="Group 22"/>
          <p:cNvGrpSpPr/>
          <p:nvPr/>
        </p:nvGrpSpPr>
        <p:grpSpPr>
          <a:xfrm>
            <a:off x="76804" y="3853990"/>
            <a:ext cx="2784893" cy="1011670"/>
            <a:chOff x="2676956" y="3145921"/>
            <a:chExt cx="2029342" cy="3218366"/>
          </a:xfrm>
        </p:grpSpPr>
        <p:sp>
          <p:nvSpPr>
            <p:cNvPr id="71" name="Rectangle 70"/>
            <p:cNvSpPr/>
            <p:nvPr/>
          </p:nvSpPr>
          <p:spPr>
            <a:xfrm>
              <a:off x="2676956" y="3145921"/>
              <a:ext cx="2029342" cy="3218366"/>
            </a:xfrm>
            <a:prstGeom prst="rect">
              <a:avLst/>
            </a:prstGeom>
            <a:solidFill>
              <a:schemeClr val="tx2">
                <a:lumMod val="10000"/>
                <a:lumOff val="90000"/>
              </a:schemeClr>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 name="TextBox 74"/>
            <p:cNvSpPr txBox="1"/>
            <p:nvPr/>
          </p:nvSpPr>
          <p:spPr>
            <a:xfrm>
              <a:off x="2719137" y="3191034"/>
              <a:ext cx="1959939" cy="2643604"/>
            </a:xfrm>
            <a:prstGeom prst="rect">
              <a:avLst/>
            </a:prstGeom>
            <a:noFill/>
          </p:spPr>
          <p:txBody>
            <a:bodyPr wrap="square" rtlCol="0">
              <a:spAutoFit/>
            </a:bodyPr>
            <a:lstStyle/>
            <a:p>
              <a:pPr algn="ctr"/>
              <a:r>
                <a:rPr lang="lt-LT" sz="1200" b="1" dirty="0" smtClean="0">
                  <a:latin typeface="Times New Roman" panose="02020603050405020304" pitchFamily="18" charset="0"/>
                  <a:cs typeface="Times New Roman" panose="02020603050405020304" pitchFamily="18" charset="0"/>
                </a:rPr>
                <a:t>Objekto savininko sutikimą </a:t>
              </a:r>
              <a:r>
                <a:rPr lang="lt-LT" sz="1200" dirty="0" smtClean="0">
                  <a:latin typeface="Times New Roman" panose="02020603050405020304" pitchFamily="18" charset="0"/>
                  <a:cs typeface="Times New Roman" panose="02020603050405020304" pitchFamily="18" charset="0"/>
                </a:rPr>
                <a:t>rekonstruoti ar remontuoti objektą, kai toks sutikimas nenumatytas panaudos ar nuomos sutartyse</a:t>
              </a:r>
              <a:endParaRPr lang="en-US" sz="1200" dirty="0" smtClean="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8974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802" y="265630"/>
            <a:ext cx="8368364" cy="356134"/>
          </a:xfrm>
        </p:spPr>
        <p:txBody>
          <a:bodyPr/>
          <a:lstStyle/>
          <a:p>
            <a:r>
              <a:rPr lang="lt-LT" sz="2400" b="1" dirty="0" smtClean="0">
                <a:solidFill>
                  <a:schemeClr val="tx1"/>
                </a:solidFill>
                <a:latin typeface="Times New Roman" panose="02020603050405020304" pitchFamily="18" charset="0"/>
                <a:cs typeface="Times New Roman" panose="02020603050405020304" pitchFamily="18" charset="0"/>
              </a:rPr>
              <a:t>Daiktinės teisės</a:t>
            </a:r>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14" name="Group 37"/>
          <p:cNvGrpSpPr/>
          <p:nvPr/>
        </p:nvGrpSpPr>
        <p:grpSpPr>
          <a:xfrm>
            <a:off x="281383" y="895350"/>
            <a:ext cx="444264" cy="37586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Text Placeholder 3"/>
          <p:cNvSpPr txBox="1">
            <a:spLocks/>
          </p:cNvSpPr>
          <p:nvPr/>
        </p:nvSpPr>
        <p:spPr>
          <a:xfrm>
            <a:off x="914400" y="819150"/>
            <a:ext cx="7966694" cy="32008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dirty="0">
                <a:solidFill>
                  <a:schemeClr val="tx1"/>
                </a:solidFill>
                <a:latin typeface="Times New Roman" panose="02020603050405020304" pitchFamily="18" charset="0"/>
                <a:cs typeface="Times New Roman" panose="02020603050405020304" pitchFamily="18" charset="0"/>
              </a:rPr>
              <a:t>P</a:t>
            </a:r>
            <a:r>
              <a:rPr lang="lt-LT" dirty="0" smtClean="0">
                <a:solidFill>
                  <a:schemeClr val="tx1"/>
                </a:solidFill>
                <a:latin typeface="Times New Roman" panose="02020603050405020304" pitchFamily="18" charset="0"/>
                <a:cs typeface="Times New Roman" panose="02020603050405020304" pitchFamily="18" charset="0"/>
              </a:rPr>
              <a:t>areiškėjas </a:t>
            </a:r>
            <a:r>
              <a:rPr lang="lt-LT" dirty="0">
                <a:solidFill>
                  <a:schemeClr val="tx1"/>
                </a:solidFill>
                <a:latin typeface="Times New Roman" panose="02020603050405020304" pitchFamily="18" charset="0"/>
                <a:cs typeface="Times New Roman" panose="02020603050405020304" pitchFamily="18" charset="0"/>
              </a:rPr>
              <a:t>(partneris) turi užtikrinti, kad naujai statomų, rekonstruojamų ar remontuojamų pastatų žemės sklypai būtų numatyti teritorijose, kuriose jau yra nutiesti inžineriniai tinklai bei susisiekimo komunikacijos ir pastatyti kiti inžineriniai statiniai (pvz., katilinės). </a:t>
            </a:r>
            <a:endParaRPr lang="lt-LT" dirty="0" smtClean="0">
              <a:solidFill>
                <a:schemeClr val="tx1"/>
              </a:solidFill>
              <a:latin typeface="Times New Roman" panose="02020603050405020304" pitchFamily="18" charset="0"/>
              <a:cs typeface="Times New Roman" panose="02020603050405020304" pitchFamily="18" charset="0"/>
            </a:endParaRPr>
          </a:p>
          <a:p>
            <a:pPr algn="just"/>
            <a:endParaRPr lang="lt-LT" dirty="0" smtClean="0">
              <a:solidFill>
                <a:schemeClr val="tx1"/>
              </a:solidFill>
              <a:latin typeface="Times New Roman" panose="02020603050405020304" pitchFamily="18" charset="0"/>
              <a:cs typeface="Times New Roman" panose="02020603050405020304" pitchFamily="18" charset="0"/>
            </a:endParaRPr>
          </a:p>
          <a:p>
            <a:pPr algn="just"/>
            <a:r>
              <a:rPr lang="lt-LT" dirty="0" smtClean="0">
                <a:solidFill>
                  <a:schemeClr val="tx1"/>
                </a:solidFill>
                <a:latin typeface="Times New Roman" panose="02020603050405020304" pitchFamily="18" charset="0"/>
                <a:cs typeface="Times New Roman" panose="02020603050405020304" pitchFamily="18" charset="0"/>
              </a:rPr>
              <a:t>Projekto </a:t>
            </a:r>
            <a:r>
              <a:rPr lang="lt-LT" dirty="0">
                <a:solidFill>
                  <a:schemeClr val="tx1"/>
                </a:solidFill>
                <a:latin typeface="Times New Roman" panose="02020603050405020304" pitchFamily="18" charset="0"/>
                <a:cs typeface="Times New Roman" panose="02020603050405020304" pitchFamily="18" charset="0"/>
              </a:rPr>
              <a:t>lėšomis finansuojamos visos statinio inžinerinės sistemos ir inžineriniai tinklai nuo pastato iki artimiausio vandentiekio ir (arba) </a:t>
            </a:r>
            <a:r>
              <a:rPr lang="lt-LT" dirty="0" err="1">
                <a:solidFill>
                  <a:schemeClr val="tx1"/>
                </a:solidFill>
                <a:latin typeface="Times New Roman" panose="02020603050405020304" pitchFamily="18" charset="0"/>
                <a:cs typeface="Times New Roman" panose="02020603050405020304" pitchFamily="18" charset="0"/>
              </a:rPr>
              <a:t>nuotakyno</a:t>
            </a:r>
            <a:r>
              <a:rPr lang="lt-LT" dirty="0">
                <a:solidFill>
                  <a:schemeClr val="tx1"/>
                </a:solidFill>
                <a:latin typeface="Times New Roman" panose="02020603050405020304" pitchFamily="18" charset="0"/>
                <a:cs typeface="Times New Roman" panose="02020603050405020304" pitchFamily="18" charset="0"/>
              </a:rPr>
              <a:t> šulinio, ir (arba) įrengtos uždaromosios armatūros, kurie yra tiesiogiai susiję su modernizuojamu esamu ir (arba) naujai statomu projekto objektu ir kurie pagal Lietuvos Respublikos teisės aktus gali būti pareiškėjo nuosavybė. </a:t>
            </a:r>
            <a:endParaRPr lang="lt-LT" dirty="0" smtClean="0">
              <a:solidFill>
                <a:schemeClr val="tx1"/>
              </a:solidFill>
              <a:latin typeface="Times New Roman" panose="02020603050405020304" pitchFamily="18" charset="0"/>
              <a:cs typeface="Times New Roman" panose="02020603050405020304" pitchFamily="18" charset="0"/>
            </a:endParaRPr>
          </a:p>
          <a:p>
            <a:pPr algn="just"/>
            <a:endParaRPr lang="lt-LT" dirty="0" smtClean="0">
              <a:solidFill>
                <a:schemeClr val="tx1"/>
              </a:solidFill>
              <a:latin typeface="Times New Roman" panose="02020603050405020304" pitchFamily="18" charset="0"/>
              <a:cs typeface="Times New Roman" panose="02020603050405020304" pitchFamily="18" charset="0"/>
            </a:endParaRPr>
          </a:p>
          <a:p>
            <a:pPr algn="just"/>
            <a:r>
              <a:rPr lang="lt-LT" dirty="0" smtClean="0">
                <a:solidFill>
                  <a:schemeClr val="tx1"/>
                </a:solidFill>
                <a:latin typeface="Times New Roman" panose="02020603050405020304" pitchFamily="18" charset="0"/>
                <a:cs typeface="Times New Roman" panose="02020603050405020304" pitchFamily="18" charset="0"/>
              </a:rPr>
              <a:t>Jei </a:t>
            </a:r>
            <a:r>
              <a:rPr lang="lt-LT" dirty="0">
                <a:solidFill>
                  <a:schemeClr val="tx1"/>
                </a:solidFill>
                <a:latin typeface="Times New Roman" panose="02020603050405020304" pitchFamily="18" charset="0"/>
                <a:cs typeface="Times New Roman" panose="02020603050405020304" pitchFamily="18" charset="0"/>
              </a:rPr>
              <a:t>įgyvendinant projektą planuojama tiesti inžinerinius tinklus, susisiekimo komunikacijas ir (arba) statyti kitus inžinerinius statinius, kurie negali būti finansuojami projekto lėšomis, pareiškėjas arba partneris šiuos darbus apmoka savo lėšomis. Nuosavą indėlį įrodantys dokumentai turi būti pateikti įgyvendinančiajai institucijai kartu su paraiška.</a:t>
            </a:r>
          </a:p>
        </p:txBody>
      </p:sp>
    </p:spTree>
    <p:extLst>
      <p:ext uri="{BB962C8B-B14F-4D97-AF65-F5344CB8AC3E}">
        <p14:creationId xmlns:p14="http://schemas.microsoft.com/office/powerpoint/2010/main" val="3471647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0758"/>
            <a:ext cx="9144000" cy="190408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t-LT" b="1" cap="all" dirty="0" smtClean="0">
                <a:solidFill>
                  <a:schemeClr val="tx1"/>
                </a:solidFill>
                <a:latin typeface="Times New Roman" panose="02020603050405020304" pitchFamily="18" charset="0"/>
                <a:cs typeface="Times New Roman" panose="02020603050405020304" pitchFamily="18" charset="0"/>
              </a:rPr>
              <a:t>Tinkamų finansuoti išlaidų ir finansavimo reikalavimai</a:t>
            </a:r>
            <a:endParaRPr lang="en-US" b="1" u="sng" cap="all" dirty="0" smtClean="0">
              <a:solidFill>
                <a:schemeClr val="tx1"/>
              </a:solidFill>
              <a:latin typeface="Times New Roman" panose="02020603050405020304" pitchFamily="18" charset="0"/>
              <a:cs typeface="Times New Roman" panose="02020603050405020304" pitchFamily="18" charset="0"/>
            </a:endParaRPr>
          </a:p>
          <a:p>
            <a:pPr algn="ctr"/>
            <a:r>
              <a:rPr lang="en-US" b="1" dirty="0">
                <a:solidFill>
                  <a:schemeClr val="tx1"/>
                </a:solidFill>
                <a:latin typeface="Times New Roman" panose="02020603050405020304" pitchFamily="18" charset="0"/>
                <a:cs typeface="Times New Roman" panose="02020603050405020304" pitchFamily="18" charset="0"/>
              </a:rPr>
              <a:t>(Apra</a:t>
            </a:r>
            <a:r>
              <a:rPr lang="lt-LT" b="1" dirty="0">
                <a:solidFill>
                  <a:schemeClr val="tx1"/>
                </a:solidFill>
                <a:latin typeface="Times New Roman" panose="02020603050405020304" pitchFamily="18" charset="0"/>
                <a:cs typeface="Times New Roman" panose="02020603050405020304" pitchFamily="18" charset="0"/>
              </a:rPr>
              <a:t>šo </a:t>
            </a:r>
            <a:r>
              <a:rPr lang="en-US" b="1" dirty="0" smtClean="0">
                <a:solidFill>
                  <a:schemeClr val="tx1"/>
                </a:solidFill>
                <a:latin typeface="Times New Roman" panose="02020603050405020304" pitchFamily="18" charset="0"/>
                <a:cs typeface="Times New Roman" panose="02020603050405020304" pitchFamily="18" charset="0"/>
              </a:rPr>
              <a:t>40-46 p.)</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99393" y="742950"/>
            <a:ext cx="8382000" cy="246221"/>
          </a:xfrm>
          <a:prstGeom prst="rect">
            <a:avLst/>
          </a:prstGeom>
        </p:spPr>
        <p:txBody>
          <a:bodyPr wrap="square" lIns="0" tIns="0" rIns="0" bIns="0">
            <a:spAutoFit/>
          </a:bodyPr>
          <a:lstStyle/>
          <a:p>
            <a:pPr algn="ctr"/>
            <a:endParaRPr lang="en-US" sz="1600" dirty="0">
              <a:solidFill>
                <a:schemeClr val="bg1"/>
              </a:solidFill>
            </a:endParaRPr>
          </a:p>
        </p:txBody>
      </p:sp>
      <p:sp>
        <p:nvSpPr>
          <p:cNvPr id="14" name="Rectangle 13"/>
          <p:cNvSpPr/>
          <p:nvPr/>
        </p:nvSpPr>
        <p:spPr>
          <a:xfrm>
            <a:off x="0" y="267694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p:cNvSpPr/>
          <p:nvPr/>
        </p:nvSpPr>
        <p:spPr>
          <a:xfrm>
            <a:off x="0" y="543564"/>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descr="Vaizdo rezultatas pagal uÅ¾klausÄ âexpenditureâ"/>
          <p:cNvPicPr/>
          <p:nvPr/>
        </p:nvPicPr>
        <p:blipFill rotWithShape="1">
          <a:blip r:embed="rId2">
            <a:extLst>
              <a:ext uri="{28A0092B-C50C-407E-A947-70E740481C1C}">
                <a14:useLocalDpi xmlns:a14="http://schemas.microsoft.com/office/drawing/2010/main" val="0"/>
              </a:ext>
            </a:extLst>
          </a:blip>
          <a:srcRect l="26661" t="9606" r="25184" b="8555"/>
          <a:stretch/>
        </p:blipFill>
        <p:spPr bwMode="auto">
          <a:xfrm>
            <a:off x="3152446" y="2722664"/>
            <a:ext cx="2875893" cy="24208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9665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833438" y="4071179"/>
            <a:ext cx="8236447"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eaLnBrk="0" fontAlgn="base" hangingPunct="0">
              <a:spcBef>
                <a:spcPct val="0"/>
              </a:spcBef>
              <a:spcAft>
                <a:spcPts val="225"/>
              </a:spcAft>
            </a:pPr>
            <a:r>
              <a:rPr lang="lt-LT" altLang="lt-LT" sz="1200" dirty="0">
                <a:solidFill>
                  <a:srgbClr val="000000"/>
                </a:solidFill>
                <a:latin typeface="Times New Roman" panose="02020603050405020304" pitchFamily="18" charset="0"/>
                <a:cs typeface="Times New Roman" panose="02020603050405020304" pitchFamily="18" charset="0"/>
              </a:rPr>
              <a:t>Rekomendacijos dėl projektų išlaidų atitikties Europos Sąjungos struktūrinių fondų reikalavimams (toliau – Rekomendacijos</a:t>
            </a:r>
            <a:r>
              <a:rPr lang="lt-LT" altLang="lt-LT" sz="1200" dirty="0" smtClean="0">
                <a:solidFill>
                  <a:srgbClr val="000000"/>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ts val="225"/>
              </a:spcAft>
            </a:pPr>
            <a:r>
              <a:rPr lang="lt-LT" altLang="lt-LT" sz="1200" i="1" u="sng" dirty="0" smtClean="0">
                <a:solidFill>
                  <a:srgbClr val="000000"/>
                </a:solidFill>
                <a:latin typeface="Times New Roman" panose="02020603050405020304" pitchFamily="18" charset="0"/>
                <a:cs typeface="Times New Roman" panose="02020603050405020304" pitchFamily="18" charset="0"/>
              </a:rPr>
              <a:t>https</a:t>
            </a:r>
            <a:r>
              <a:rPr lang="lt-LT" altLang="lt-LT" sz="1200" i="1" u="sng" dirty="0">
                <a:solidFill>
                  <a:srgbClr val="000000"/>
                </a:solidFill>
                <a:latin typeface="Times New Roman" panose="02020603050405020304" pitchFamily="18" charset="0"/>
                <a:cs typeface="Times New Roman" panose="02020603050405020304" pitchFamily="18" charset="0"/>
              </a:rPr>
              <a:t>://www.esinvesticijos.lt/docview/?media=1397&amp;h=b1bc1&amp;t=2014-2020 m. Išlaidų rekomendacijos_2015.01.21_eurai</a:t>
            </a:r>
            <a:endParaRPr lang="lt-LT" altLang="lt-LT" sz="1200" i="1" u="sng" dirty="0">
              <a:solidFill>
                <a:srgbClr val="000000"/>
              </a:solidFill>
              <a:latin typeface="Times New Roman" panose="02020603050405020304" pitchFamily="18" charset="0"/>
              <a:cs typeface="Times New Roman" panose="02020603050405020304" pitchFamily="18" charset="0"/>
            </a:endParaRPr>
          </a:p>
        </p:txBody>
      </p:sp>
      <p:sp>
        <p:nvSpPr>
          <p:cNvPr id="8" name="Title 2"/>
          <p:cNvSpPr txBox="1">
            <a:spLocks/>
          </p:cNvSpPr>
          <p:nvPr/>
        </p:nvSpPr>
        <p:spPr>
          <a:xfrm>
            <a:off x="334669" y="98255"/>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kern="1200">
                <a:solidFill>
                  <a:schemeClr val="tx1">
                    <a:lumMod val="50000"/>
                    <a:lumOff val="50000"/>
                  </a:schemeClr>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lt-LT" sz="2400" b="1" dirty="0">
                <a:solidFill>
                  <a:schemeClr val="tx1"/>
                </a:solidFill>
                <a:latin typeface="Times New Roman" panose="02020603050405020304" pitchFamily="18" charset="0"/>
                <a:cs typeface="Times New Roman" panose="02020603050405020304" pitchFamily="18" charset="0"/>
              </a:rPr>
              <a:t>Teisės </a:t>
            </a:r>
            <a:r>
              <a:rPr lang="lt-LT" sz="2400" b="1" dirty="0" smtClean="0">
                <a:solidFill>
                  <a:schemeClr val="tx1"/>
                </a:solidFill>
                <a:latin typeface="Times New Roman" panose="02020603050405020304" pitchFamily="18" charset="0"/>
                <a:cs typeface="Times New Roman" panose="02020603050405020304" pitchFamily="18" charset="0"/>
              </a:rPr>
              <a:t>aktai (</a:t>
            </a:r>
            <a:r>
              <a:rPr lang="en-US" sz="2400" b="1" dirty="0">
                <a:solidFill>
                  <a:schemeClr val="tx1"/>
                </a:solidFill>
                <a:latin typeface="Times New Roman" panose="02020603050405020304" pitchFamily="18" charset="0"/>
                <a:cs typeface="Times New Roman" panose="02020603050405020304" pitchFamily="18" charset="0"/>
              </a:rPr>
              <a:t>2</a:t>
            </a:r>
            <a:r>
              <a:rPr lang="en-US" sz="2400" b="1" dirty="0" smtClean="0">
                <a:solidFill>
                  <a:schemeClr val="tx1"/>
                </a:solidFill>
                <a:latin typeface="Times New Roman" panose="02020603050405020304" pitchFamily="18" charset="0"/>
                <a:cs typeface="Times New Roman" panose="02020603050405020304" pitchFamily="18" charset="0"/>
              </a:rPr>
              <a:t>)</a:t>
            </a:r>
            <a:r>
              <a:rPr lang="lt-LT" sz="2400" b="1" dirty="0" smtClean="0">
                <a:solidFill>
                  <a:schemeClr val="accent1"/>
                </a:solidFill>
                <a:latin typeface="Times New Roman" panose="02020603050405020304" pitchFamily="18" charset="0"/>
                <a:cs typeface="Times New Roman" panose="02020603050405020304" pitchFamily="18" charset="0"/>
              </a:rPr>
              <a:t>   </a:t>
            </a:r>
            <a:endParaRPr lang="en-US" sz="2400" b="1" dirty="0">
              <a:solidFill>
                <a:schemeClr val="accent1"/>
              </a:solidFill>
              <a:latin typeface="Times New Roman" panose="02020603050405020304" pitchFamily="18" charset="0"/>
              <a:cs typeface="Times New Roman" panose="02020603050405020304" pitchFamily="18" charset="0"/>
            </a:endParaRPr>
          </a:p>
        </p:txBody>
      </p:sp>
      <p:sp>
        <p:nvSpPr>
          <p:cNvPr id="3" name="Rectangle 2"/>
          <p:cNvSpPr/>
          <p:nvPr/>
        </p:nvSpPr>
        <p:spPr>
          <a:xfrm>
            <a:off x="815044" y="1554734"/>
            <a:ext cx="8236447" cy="671979"/>
          </a:xfrm>
          <a:prstGeom prst="rect">
            <a:avLst/>
          </a:prstGeom>
        </p:spPr>
        <p:txBody>
          <a:bodyPr wrap="square">
            <a:spAutoFit/>
          </a:bodyPr>
          <a:lstStyle/>
          <a:p>
            <a:pPr algn="just" eaLnBrk="0" fontAlgn="base" hangingPunct="0">
              <a:spcBef>
                <a:spcPct val="0"/>
              </a:spcBef>
              <a:spcAft>
                <a:spcPts val="225"/>
              </a:spcAft>
            </a:pPr>
            <a:r>
              <a:rPr lang="lt-LT" altLang="lt-LT" sz="1200" dirty="0">
                <a:solidFill>
                  <a:srgbClr val="000000"/>
                </a:solidFill>
                <a:latin typeface="Times New Roman" panose="02020603050405020304" pitchFamily="18" charset="0"/>
                <a:cs typeface="Times New Roman" panose="02020603050405020304" pitchFamily="18" charset="0"/>
              </a:rPr>
              <a:t>Projektų administravimo ir finansavimo taisyklės (toliau – Projektų taisyklės arba PAFT), patvirtintos </a:t>
            </a:r>
            <a:r>
              <a:rPr lang="nn-NO" altLang="lt-LT" sz="1200" dirty="0">
                <a:solidFill>
                  <a:srgbClr val="000000"/>
                </a:solidFill>
                <a:latin typeface="Times New Roman" panose="02020603050405020304" pitchFamily="18" charset="0"/>
                <a:cs typeface="Times New Roman" panose="02020603050405020304" pitchFamily="18" charset="0"/>
              </a:rPr>
              <a:t>2014 m. spalio 8 d</a:t>
            </a:r>
            <a:r>
              <a:rPr lang="lt-LT" altLang="lt-LT" sz="1200" dirty="0">
                <a:solidFill>
                  <a:srgbClr val="000000"/>
                </a:solidFill>
                <a:latin typeface="Times New Roman" panose="02020603050405020304" pitchFamily="18" charset="0"/>
                <a:cs typeface="Times New Roman" panose="02020603050405020304" pitchFamily="18" charset="0"/>
              </a:rPr>
              <a:t>. </a:t>
            </a:r>
            <a:r>
              <a:rPr lang="en-US" altLang="lt-LT" sz="1200" dirty="0">
                <a:solidFill>
                  <a:srgbClr val="000000"/>
                </a:solidFill>
                <a:latin typeface="Times New Roman" panose="02020603050405020304" pitchFamily="18" charset="0"/>
                <a:cs typeface="Times New Roman" panose="02020603050405020304" pitchFamily="18" charset="0"/>
              </a:rPr>
              <a:t>LR </a:t>
            </a:r>
            <a:r>
              <a:rPr lang="lt-LT" altLang="lt-LT" sz="1200" dirty="0">
                <a:solidFill>
                  <a:srgbClr val="000000"/>
                </a:solidFill>
                <a:latin typeface="Times New Roman" panose="02020603050405020304" pitchFamily="18" charset="0"/>
                <a:cs typeface="Times New Roman" panose="02020603050405020304" pitchFamily="18" charset="0"/>
              </a:rPr>
              <a:t>finansų ministro įsakymu Nr. 1K-316 </a:t>
            </a:r>
            <a:r>
              <a:rPr lang="lt-LT" altLang="lt-LT" sz="1200" dirty="0" smtClean="0">
                <a:solidFill>
                  <a:srgbClr val="000000"/>
                </a:solidFill>
                <a:latin typeface="Times New Roman" panose="02020603050405020304" pitchFamily="18" charset="0"/>
                <a:cs typeface="Times New Roman" panose="02020603050405020304" pitchFamily="18" charset="0"/>
              </a:rPr>
              <a:t>(</a:t>
            </a:r>
            <a:r>
              <a:rPr lang="lt-LT" altLang="lt-LT" sz="1200" i="1" dirty="0" smtClean="0">
                <a:solidFill>
                  <a:srgbClr val="000000"/>
                </a:solidFill>
                <a:latin typeface="Times New Roman" panose="02020603050405020304" pitchFamily="18" charset="0"/>
                <a:cs typeface="Times New Roman" panose="02020603050405020304" pitchFamily="18" charset="0"/>
              </a:rPr>
              <a:t>žr. galiojančią suvestinę redakciją</a:t>
            </a:r>
            <a:r>
              <a:rPr lang="lt-LT" altLang="lt-LT" sz="1200" i="1" dirty="0" smtClean="0">
                <a:solidFill>
                  <a:srgbClr val="000000"/>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ts val="225"/>
              </a:spcAft>
            </a:pPr>
            <a:r>
              <a:rPr lang="lt-LT" altLang="lt-LT" sz="1200" i="1" dirty="0">
                <a:solidFill>
                  <a:srgbClr val="000000"/>
                </a:solidFill>
                <a:latin typeface="Times New Roman" panose="02020603050405020304" pitchFamily="18" charset="0"/>
                <a:cs typeface="Times New Roman" panose="02020603050405020304" pitchFamily="18" charset="0"/>
              </a:rPr>
              <a:t> </a:t>
            </a:r>
            <a:r>
              <a:rPr lang="lt-LT" altLang="lt-LT" sz="1200" i="1" u="sng" dirty="0">
                <a:solidFill>
                  <a:srgbClr val="000000"/>
                </a:solidFill>
                <a:latin typeface="Times New Roman" panose="02020603050405020304" pitchFamily="18" charset="0"/>
                <a:cs typeface="Times New Roman" panose="02020603050405020304" pitchFamily="18" charset="0"/>
              </a:rPr>
              <a:t>https://www.e-tar.lt/portal/lt/legalAct/f44986504ed411e49cf986e1802f1de9/asr</a:t>
            </a:r>
            <a:endParaRPr lang="lt-LT" altLang="lt-LT" sz="1200" i="1" u="sng" dirty="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15052" y="3180681"/>
            <a:ext cx="8273226" cy="856645"/>
          </a:xfrm>
          <a:prstGeom prst="rect">
            <a:avLst/>
          </a:prstGeom>
        </p:spPr>
        <p:txBody>
          <a:bodyPr wrap="square">
            <a:spAutoFit/>
          </a:bodyPr>
          <a:lstStyle/>
          <a:p>
            <a:pPr fontAlgn="base">
              <a:spcBef>
                <a:spcPct val="0"/>
              </a:spcBef>
              <a:spcAft>
                <a:spcPts val="225"/>
              </a:spcAft>
            </a:pPr>
            <a:r>
              <a:rPr lang="en-US" sz="1200" dirty="0" smtClean="0">
                <a:solidFill>
                  <a:srgbClr val="000000"/>
                </a:solidFill>
                <a:latin typeface="Times New Roman" panose="02020603050405020304" pitchFamily="18" charset="0"/>
                <a:cs typeface="Times New Roman" panose="02020603050405020304" pitchFamily="18" charset="0"/>
              </a:rPr>
              <a:t>2014–2020 </a:t>
            </a:r>
            <a:r>
              <a:rPr lang="lt-LT" sz="1200" dirty="0" smtClean="0">
                <a:solidFill>
                  <a:srgbClr val="000000"/>
                </a:solidFill>
                <a:latin typeface="Times New Roman" panose="02020603050405020304" pitchFamily="18" charset="0"/>
                <a:cs typeface="Times New Roman" panose="02020603050405020304" pitchFamily="18" charset="0"/>
              </a:rPr>
              <a:t>metų Europos Sąjungos fondų investicijų veiksmų programos prioritetų įgyvendinimo priemonių įgyvendinimo planas ir Nacionalinių stebėsenos rodiklių skaičiavimo aprašas, patvirtinti LR socialinės apsaugos ir darbo ministro </a:t>
            </a:r>
            <a:r>
              <a:rPr lang="en-US" sz="1200" dirty="0" smtClean="0">
                <a:solidFill>
                  <a:srgbClr val="000000"/>
                </a:solidFill>
                <a:latin typeface="Times New Roman" panose="02020603050405020304" pitchFamily="18" charset="0"/>
                <a:cs typeface="Times New Roman" panose="02020603050405020304" pitchFamily="18" charset="0"/>
              </a:rPr>
              <a:t>2015 m. </a:t>
            </a:r>
            <a:r>
              <a:rPr lang="lt-LT" sz="1200" dirty="0" smtClean="0">
                <a:solidFill>
                  <a:srgbClr val="000000"/>
                </a:solidFill>
                <a:latin typeface="Times New Roman" panose="02020603050405020304" pitchFamily="18" charset="0"/>
                <a:cs typeface="Times New Roman" panose="02020603050405020304" pitchFamily="18" charset="0"/>
              </a:rPr>
              <a:t>vasario </a:t>
            </a:r>
            <a:r>
              <a:rPr lang="en-US" sz="1200" dirty="0" smtClean="0">
                <a:solidFill>
                  <a:srgbClr val="000000"/>
                </a:solidFill>
                <a:latin typeface="Times New Roman" panose="02020603050405020304" pitchFamily="18" charset="0"/>
                <a:cs typeface="Times New Roman" panose="02020603050405020304" pitchFamily="18" charset="0"/>
              </a:rPr>
              <a:t>24 d. </a:t>
            </a:r>
            <a:r>
              <a:rPr lang="lt-LT" sz="1200" dirty="0" smtClean="0">
                <a:solidFill>
                  <a:srgbClr val="000000"/>
                </a:solidFill>
                <a:latin typeface="Times New Roman" panose="02020603050405020304" pitchFamily="18" charset="0"/>
                <a:cs typeface="Times New Roman" panose="02020603050405020304" pitchFamily="18" charset="0"/>
              </a:rPr>
              <a:t>įsakymu Nr. </a:t>
            </a:r>
            <a:r>
              <a:rPr lang="en-US" sz="1200" dirty="0" smtClean="0">
                <a:solidFill>
                  <a:srgbClr val="000000"/>
                </a:solidFill>
                <a:latin typeface="Times New Roman" panose="02020603050405020304" pitchFamily="18" charset="0"/>
                <a:cs typeface="Times New Roman" panose="02020603050405020304" pitchFamily="18" charset="0"/>
              </a:rPr>
              <a:t>A1-90 </a:t>
            </a:r>
            <a:r>
              <a:rPr lang="lt-LT" sz="1200" dirty="0" smtClean="0">
                <a:latin typeface="Times New Roman" panose="02020603050405020304" pitchFamily="18" charset="0"/>
                <a:cs typeface="Times New Roman" panose="02020603050405020304" pitchFamily="18" charset="0"/>
              </a:rPr>
              <a:t>(su </a:t>
            </a:r>
            <a:r>
              <a:rPr lang="lt-LT" sz="1200" dirty="0" smtClean="0">
                <a:latin typeface="Times New Roman" panose="02020603050405020304" pitchFamily="18" charset="0"/>
                <a:cs typeface="Times New Roman" panose="02020603050405020304" pitchFamily="18" charset="0"/>
              </a:rPr>
              <a:t>vėlesniais </a:t>
            </a:r>
            <a:r>
              <a:rPr lang="lt-LT" sz="1200" dirty="0">
                <a:latin typeface="Times New Roman" panose="02020603050405020304" pitchFamily="18" charset="0"/>
                <a:cs typeface="Times New Roman" panose="02020603050405020304" pitchFamily="18" charset="0"/>
              </a:rPr>
              <a:t>pakeitimais) </a:t>
            </a:r>
            <a:r>
              <a:rPr lang="lt-LT" sz="1200" dirty="0" smtClean="0">
                <a:latin typeface="Times New Roman" panose="02020603050405020304" pitchFamily="18" charset="0"/>
                <a:cs typeface="Times New Roman" panose="02020603050405020304" pitchFamily="18" charset="0"/>
              </a:rPr>
              <a:t> </a:t>
            </a:r>
          </a:p>
          <a:p>
            <a:pPr fontAlgn="base">
              <a:spcBef>
                <a:spcPct val="0"/>
              </a:spcBef>
              <a:spcAft>
                <a:spcPts val="225"/>
              </a:spcAft>
            </a:pPr>
            <a:r>
              <a:rPr lang="lt-LT" sz="1200" i="1" u="sng" dirty="0" smtClean="0">
                <a:latin typeface="Times New Roman" panose="02020603050405020304" pitchFamily="18" charset="0"/>
                <a:cs typeface="Times New Roman" panose="02020603050405020304" pitchFamily="18" charset="0"/>
              </a:rPr>
              <a:t>https</a:t>
            </a:r>
            <a:r>
              <a:rPr lang="lt-LT" sz="1200" i="1" u="sng" dirty="0">
                <a:latin typeface="Times New Roman" panose="02020603050405020304" pitchFamily="18" charset="0"/>
                <a:cs typeface="Times New Roman" panose="02020603050405020304" pitchFamily="18" charset="0"/>
              </a:rPr>
              <a:t>://e-seimas.lrs.lt/portal/legalAct/lt/TAD/cd81aa10bd3911e49dbcef88c569812c/asr</a:t>
            </a:r>
            <a:endParaRPr lang="en-US" sz="1200" i="1" u="sng" dirty="0" smtClean="0">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815045" y="698556"/>
            <a:ext cx="8236447" cy="8822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eaLnBrk="0" fontAlgn="base" hangingPunct="0">
              <a:spcBef>
                <a:spcPts val="200"/>
              </a:spcBef>
              <a:spcAft>
                <a:spcPts val="225"/>
              </a:spcAft>
            </a:pPr>
            <a:r>
              <a:rPr lang="lt-LT" sz="1200" dirty="0">
                <a:solidFill>
                  <a:srgbClr val="000000"/>
                </a:solidFill>
                <a:latin typeface="Times New Roman" panose="02020603050405020304" pitchFamily="18" charset="0"/>
                <a:cs typeface="Times New Roman" panose="02020603050405020304" pitchFamily="18" charset="0"/>
              </a:rPr>
              <a:t>Perėjimo nuo institucinės globos prie šeimoje ir bendruomenėje teikiamų paslaugų neįgaliesiems ir likusiems be tėvų globos vaikams 2014−2020 metų veiksmų </a:t>
            </a:r>
            <a:r>
              <a:rPr lang="lt-LT" sz="1200" dirty="0" err="1">
                <a:solidFill>
                  <a:srgbClr val="000000"/>
                </a:solidFill>
                <a:latin typeface="Times New Roman" panose="02020603050405020304" pitchFamily="18" charset="0"/>
                <a:cs typeface="Times New Roman" panose="02020603050405020304" pitchFamily="18" charset="0"/>
              </a:rPr>
              <a:t>plan</a:t>
            </a:r>
            <a:r>
              <a:rPr lang="en-US" sz="1200" dirty="0">
                <a:solidFill>
                  <a:srgbClr val="000000"/>
                </a:solidFill>
                <a:latin typeface="Times New Roman" panose="02020603050405020304" pitchFamily="18" charset="0"/>
                <a:cs typeface="Times New Roman" panose="02020603050405020304" pitchFamily="18" charset="0"/>
              </a:rPr>
              <a:t>as</a:t>
            </a:r>
            <a:r>
              <a:rPr lang="lt-LT" sz="1200" dirty="0">
                <a:solidFill>
                  <a:srgbClr val="000000"/>
                </a:solidFill>
                <a:latin typeface="Times New Roman" panose="02020603050405020304" pitchFamily="18" charset="0"/>
                <a:cs typeface="Times New Roman" panose="02020603050405020304" pitchFamily="18" charset="0"/>
              </a:rPr>
              <a:t>, </a:t>
            </a:r>
            <a:r>
              <a:rPr lang="lt-LT" sz="1200" dirty="0" err="1">
                <a:solidFill>
                  <a:srgbClr val="000000"/>
                </a:solidFill>
                <a:latin typeface="Times New Roman" panose="02020603050405020304" pitchFamily="18" charset="0"/>
                <a:cs typeface="Times New Roman" panose="02020603050405020304" pitchFamily="18" charset="0"/>
              </a:rPr>
              <a:t>patvirtint</a:t>
            </a:r>
            <a:r>
              <a:rPr lang="en-US" sz="1200" dirty="0">
                <a:solidFill>
                  <a:srgbClr val="000000"/>
                </a:solidFill>
                <a:latin typeface="Times New Roman" panose="02020603050405020304" pitchFamily="18" charset="0"/>
                <a:cs typeface="Times New Roman" panose="02020603050405020304" pitchFamily="18" charset="0"/>
              </a:rPr>
              <a:t>as</a:t>
            </a:r>
            <a:r>
              <a:rPr lang="lt-LT" sz="1200" dirty="0">
                <a:solidFill>
                  <a:srgbClr val="000000"/>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LR </a:t>
            </a:r>
            <a:r>
              <a:rPr lang="lt-LT" sz="1200" dirty="0">
                <a:solidFill>
                  <a:srgbClr val="000000"/>
                </a:solidFill>
                <a:latin typeface="Times New Roman" panose="02020603050405020304" pitchFamily="18" charset="0"/>
                <a:cs typeface="Times New Roman" panose="02020603050405020304" pitchFamily="18" charset="0"/>
              </a:rPr>
              <a:t>socialinės apsaugos ir darbo ministro 2014 m. vasario 14 d. įsakymu Nr. A1-83</a:t>
            </a:r>
            <a:r>
              <a:rPr lang="en-US" sz="1200" dirty="0">
                <a:solidFill>
                  <a:srgbClr val="000000"/>
                </a:solidFill>
                <a:latin typeface="Times New Roman" panose="02020603050405020304" pitchFamily="18" charset="0"/>
                <a:cs typeface="Times New Roman" panose="02020603050405020304" pitchFamily="18" charset="0"/>
              </a:rPr>
              <a:t> </a:t>
            </a:r>
            <a:r>
              <a:rPr lang="lt-LT" sz="1200" dirty="0">
                <a:solidFill>
                  <a:srgbClr val="000000"/>
                </a:solidFill>
                <a:latin typeface="Times New Roman" panose="02020603050405020304" pitchFamily="18" charset="0"/>
                <a:cs typeface="Times New Roman" panose="02020603050405020304" pitchFamily="18" charset="0"/>
              </a:rPr>
              <a:t> (toliau – Pertvarkos veiksmų planas</a:t>
            </a:r>
            <a:r>
              <a:rPr lang="en-US" sz="1200" dirty="0">
                <a:solidFill>
                  <a:srgbClr val="000000"/>
                </a:solidFill>
                <a:latin typeface="Times New Roman" panose="02020603050405020304" pitchFamily="18" charset="0"/>
                <a:cs typeface="Times New Roman" panose="02020603050405020304" pitchFamily="18" charset="0"/>
              </a:rPr>
              <a:t>) </a:t>
            </a:r>
            <a:endParaRPr lang="lt-LT" sz="1200" dirty="0" smtClean="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ts val="200"/>
              </a:spcBef>
              <a:spcAft>
                <a:spcPts val="225"/>
              </a:spcAft>
            </a:pPr>
            <a:r>
              <a:rPr lang="en-US" sz="1200" i="1" u="sng" dirty="0" smtClean="0">
                <a:solidFill>
                  <a:srgbClr val="000000"/>
                </a:solidFill>
                <a:latin typeface="Times New Roman" panose="02020603050405020304" pitchFamily="18" charset="0"/>
                <a:cs typeface="Times New Roman" panose="02020603050405020304" pitchFamily="18" charset="0"/>
              </a:rPr>
              <a:t>https</a:t>
            </a:r>
            <a:r>
              <a:rPr lang="en-US" sz="1200" i="1" u="sng" dirty="0">
                <a:solidFill>
                  <a:srgbClr val="000000"/>
                </a:solidFill>
                <a:latin typeface="Times New Roman" panose="02020603050405020304" pitchFamily="18" charset="0"/>
                <a:cs typeface="Times New Roman" panose="02020603050405020304" pitchFamily="18" charset="0"/>
              </a:rPr>
              <a:t>://e-seimas.lrs.lt/portal/legalAct/lt/TAD/e4169490984411e3aad2c022318814db/asr</a:t>
            </a:r>
            <a:endParaRPr lang="en-US" sz="1200" i="1" u="sng" dirty="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15045" y="2290183"/>
            <a:ext cx="8236447" cy="646331"/>
          </a:xfrm>
          <a:prstGeom prst="rect">
            <a:avLst/>
          </a:prstGeom>
        </p:spPr>
        <p:txBody>
          <a:bodyPr wrap="square">
            <a:spAutoFit/>
          </a:bodyPr>
          <a:lstStyle/>
          <a:p>
            <a:pPr algn="just" eaLnBrk="0" fontAlgn="base" hangingPunct="0">
              <a:spcBef>
                <a:spcPct val="0"/>
              </a:spcBef>
              <a:spcAft>
                <a:spcPts val="225"/>
              </a:spcAft>
            </a:pPr>
            <a:r>
              <a:rPr lang="lt-LT" altLang="lt-LT" sz="1200" dirty="0">
                <a:solidFill>
                  <a:srgbClr val="000000"/>
                </a:solidFill>
                <a:latin typeface="Times New Roman" panose="02020603050405020304" pitchFamily="18" charset="0"/>
                <a:cs typeface="Times New Roman" panose="02020603050405020304" pitchFamily="18" charset="0"/>
              </a:rPr>
              <a:t>2014–2020 metų Europos Sąjungos fondų investicijų veiksmų programos stebėsenos rodiklių skaičiavimo aprašas (toliau – Rodiklių aprašas), patvirtintas LR finansų ministro 2014 m. gruodžio 30 d. įsakymu Nr. 1K-499 </a:t>
            </a:r>
            <a:r>
              <a:rPr lang="lt-LT" altLang="lt-LT" sz="1200" dirty="0" smtClean="0">
                <a:solidFill>
                  <a:srgbClr val="000000"/>
                </a:solidFill>
                <a:latin typeface="Times New Roman" panose="02020603050405020304" pitchFamily="18" charset="0"/>
                <a:cs typeface="Times New Roman" panose="02020603050405020304" pitchFamily="18" charset="0"/>
              </a:rPr>
              <a:t>(</a:t>
            </a:r>
            <a:r>
              <a:rPr lang="lt-LT" altLang="lt-LT" sz="1200" i="1" dirty="0">
                <a:solidFill>
                  <a:srgbClr val="000000"/>
                </a:solidFill>
                <a:latin typeface="Times New Roman" panose="02020603050405020304" pitchFamily="18" charset="0"/>
                <a:cs typeface="Times New Roman" panose="02020603050405020304" pitchFamily="18" charset="0"/>
              </a:rPr>
              <a:t>žr. galiojančią suvestinę redakciją</a:t>
            </a:r>
            <a:r>
              <a:rPr lang="lt-LT" altLang="lt-LT" sz="1200" dirty="0" smtClean="0">
                <a:solidFill>
                  <a:srgbClr val="000000"/>
                </a:solidFill>
                <a:latin typeface="Times New Roman" panose="02020603050405020304" pitchFamily="18" charset="0"/>
                <a:cs typeface="Times New Roman" panose="02020603050405020304" pitchFamily="18" charset="0"/>
              </a:rPr>
              <a:t>) </a:t>
            </a:r>
            <a:r>
              <a:rPr lang="lt-LT" altLang="lt-LT" sz="1200" i="1" u="sng" dirty="0">
                <a:solidFill>
                  <a:srgbClr val="000000"/>
                </a:solidFill>
                <a:latin typeface="Times New Roman" panose="02020603050405020304" pitchFamily="18" charset="0"/>
                <a:cs typeface="Times New Roman" panose="02020603050405020304" pitchFamily="18" charset="0"/>
              </a:rPr>
              <a:t>https://www.e-tar.lt/portal/lt/legalAct/d3719a50901811e4bb408baba2bdddf3/asr</a:t>
            </a:r>
            <a:endParaRPr lang="en-US" altLang="lt-LT" sz="1200" i="1" u="sng" dirty="0">
              <a:solidFill>
                <a:srgbClr val="000000"/>
              </a:solidFill>
              <a:latin typeface="Times New Roman" panose="02020603050405020304" pitchFamily="18" charset="0"/>
              <a:cs typeface="Times New Roman" panose="02020603050405020304" pitchFamily="18" charset="0"/>
            </a:endParaRPr>
          </a:p>
        </p:txBody>
      </p:sp>
      <p:grpSp>
        <p:nvGrpSpPr>
          <p:cNvPr id="21" name="Group 37"/>
          <p:cNvGrpSpPr/>
          <p:nvPr/>
        </p:nvGrpSpPr>
        <p:grpSpPr>
          <a:xfrm>
            <a:off x="331755" y="790196"/>
            <a:ext cx="444264" cy="375864"/>
            <a:chOff x="7886700" y="1338264"/>
            <a:chExt cx="623973" cy="509586"/>
          </a:xfrm>
        </p:grpSpPr>
        <p:sp>
          <p:nvSpPr>
            <p:cNvPr id="22" name="Rectangle 21"/>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7"/>
          <p:cNvGrpSpPr/>
          <p:nvPr/>
        </p:nvGrpSpPr>
        <p:grpSpPr>
          <a:xfrm>
            <a:off x="320483" y="1593671"/>
            <a:ext cx="444264" cy="375864"/>
            <a:chOff x="7886700" y="1338264"/>
            <a:chExt cx="623973" cy="509586"/>
          </a:xfrm>
        </p:grpSpPr>
        <p:sp>
          <p:nvSpPr>
            <p:cNvPr id="27" name="Rectangle 26"/>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37"/>
          <p:cNvGrpSpPr/>
          <p:nvPr/>
        </p:nvGrpSpPr>
        <p:grpSpPr>
          <a:xfrm>
            <a:off x="321774" y="2386922"/>
            <a:ext cx="444264" cy="375864"/>
            <a:chOff x="7886700" y="1338264"/>
            <a:chExt cx="623973" cy="509586"/>
          </a:xfrm>
        </p:grpSpPr>
        <p:sp>
          <p:nvSpPr>
            <p:cNvPr id="30" name="Rectangle 29"/>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37"/>
          <p:cNvGrpSpPr/>
          <p:nvPr/>
        </p:nvGrpSpPr>
        <p:grpSpPr>
          <a:xfrm>
            <a:off x="317322" y="3240761"/>
            <a:ext cx="444264" cy="375864"/>
            <a:chOff x="7886700" y="1338264"/>
            <a:chExt cx="623973" cy="509586"/>
          </a:xfrm>
        </p:grpSpPr>
        <p:sp>
          <p:nvSpPr>
            <p:cNvPr id="33" name="Rectangle 32"/>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37"/>
          <p:cNvGrpSpPr/>
          <p:nvPr/>
        </p:nvGrpSpPr>
        <p:grpSpPr>
          <a:xfrm>
            <a:off x="332497" y="4002428"/>
            <a:ext cx="444264" cy="375864"/>
            <a:chOff x="7886700" y="1338264"/>
            <a:chExt cx="623973" cy="509586"/>
          </a:xfrm>
        </p:grpSpPr>
        <p:sp>
          <p:nvSpPr>
            <p:cNvPr id="36" name="Rectangle 35"/>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647582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81000" y="694604"/>
            <a:ext cx="8368364" cy="173255"/>
          </a:xfrm>
        </p:spPr>
        <p:txBody>
          <a:bodyPr/>
          <a:lstStyle/>
          <a:p>
            <a:r>
              <a:rPr lang="lt-LT" dirty="0" smtClean="0">
                <a:solidFill>
                  <a:srgbClr val="080808"/>
                </a:solidFill>
                <a:latin typeface="Times New Roman" panose="02020603050405020304" pitchFamily="18" charset="0"/>
                <a:cs typeface="Times New Roman" panose="02020603050405020304" pitchFamily="18" charset="0"/>
              </a:rPr>
              <a:t>Projektų </a:t>
            </a:r>
            <a:r>
              <a:rPr lang="lt-LT" dirty="0">
                <a:solidFill>
                  <a:srgbClr val="080808"/>
                </a:solidFill>
                <a:latin typeface="Times New Roman" panose="02020603050405020304" pitchFamily="18" charset="0"/>
                <a:cs typeface="Times New Roman" panose="02020603050405020304" pitchFamily="18" charset="0"/>
              </a:rPr>
              <a:t>išlaidoms taikomi </a:t>
            </a:r>
            <a:r>
              <a:rPr lang="lt-LT" b="1" dirty="0">
                <a:solidFill>
                  <a:srgbClr val="080808"/>
                </a:solidFill>
                <a:latin typeface="Times New Roman" panose="02020603050405020304" pitchFamily="18" charset="0"/>
                <a:cs typeface="Times New Roman" panose="02020603050405020304" pitchFamily="18" charset="0"/>
              </a:rPr>
              <a:t>bendrieji reikalavimai </a:t>
            </a:r>
            <a:r>
              <a:rPr lang="lt-LT" dirty="0">
                <a:solidFill>
                  <a:srgbClr val="080808"/>
                </a:solidFill>
                <a:latin typeface="Times New Roman" panose="02020603050405020304" pitchFamily="18" charset="0"/>
                <a:cs typeface="Times New Roman" panose="02020603050405020304" pitchFamily="18" charset="0"/>
              </a:rPr>
              <a:t>nustatyti Projektų taisyklių VI </a:t>
            </a:r>
            <a:r>
              <a:rPr lang="lt-LT" dirty="0" err="1">
                <a:solidFill>
                  <a:srgbClr val="080808"/>
                </a:solidFill>
                <a:latin typeface="Times New Roman" panose="02020603050405020304" pitchFamily="18" charset="0"/>
                <a:cs typeface="Times New Roman" panose="02020603050405020304" pitchFamily="18" charset="0"/>
              </a:rPr>
              <a:t>skyri</a:t>
            </a:r>
            <a:r>
              <a:rPr lang="en-US" dirty="0" err="1">
                <a:solidFill>
                  <a:srgbClr val="080808"/>
                </a:solidFill>
                <a:latin typeface="Times New Roman" panose="02020603050405020304" pitchFamily="18" charset="0"/>
                <a:cs typeface="Times New Roman" panose="02020603050405020304" pitchFamily="18" charset="0"/>
              </a:rPr>
              <a:t>aus</a:t>
            </a:r>
            <a:r>
              <a:rPr lang="lt-LT" dirty="0">
                <a:solidFill>
                  <a:srgbClr val="080808"/>
                </a:solidFill>
                <a:latin typeface="Times New Roman" panose="02020603050405020304" pitchFamily="18" charset="0"/>
                <a:cs typeface="Times New Roman" panose="02020603050405020304" pitchFamily="18" charset="0"/>
              </a:rPr>
              <a:t> 32 skirsnyje</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1000" y="192079"/>
            <a:ext cx="8368364"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Išlaidų tinkamumo </a:t>
            </a:r>
            <a:r>
              <a:rPr lang="lt-LT" sz="2400" b="1" dirty="0" smtClean="0">
                <a:solidFill>
                  <a:schemeClr val="tx1"/>
                </a:solidFill>
                <a:latin typeface="Times New Roman" panose="02020603050405020304" pitchFamily="18" charset="0"/>
                <a:cs typeface="Times New Roman" panose="02020603050405020304" pitchFamily="18" charset="0"/>
              </a:rPr>
              <a:t>reikalavimai (</a:t>
            </a:r>
            <a:r>
              <a:rPr lang="en-US" sz="2400" b="1" dirty="0" smtClean="0">
                <a:solidFill>
                  <a:schemeClr val="tx1"/>
                </a:solidFill>
                <a:latin typeface="Times New Roman" panose="02020603050405020304" pitchFamily="18" charset="0"/>
                <a:cs typeface="Times New Roman" panose="02020603050405020304" pitchFamily="18" charset="0"/>
              </a:rPr>
              <a:t>1)</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ext Placeholder 3"/>
          <p:cNvSpPr txBox="1">
            <a:spLocks/>
          </p:cNvSpPr>
          <p:nvPr/>
        </p:nvSpPr>
        <p:spPr>
          <a:xfrm>
            <a:off x="904998" y="1081190"/>
            <a:ext cx="8010402" cy="430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54">
              <a:spcBef>
                <a:spcPct val="20000"/>
              </a:spcBef>
              <a:defRPr/>
            </a:pPr>
            <a:r>
              <a:rPr lang="lt-LT" altLang="lt-LT" sz="1400" u="sng" dirty="0">
                <a:solidFill>
                  <a:srgbClr val="080808"/>
                </a:solidFill>
                <a:latin typeface="Times New Roman" panose="02020603050405020304" pitchFamily="18" charset="0"/>
                <a:cs typeface="Times New Roman" panose="02020603050405020304" pitchFamily="18" charset="0"/>
              </a:rPr>
              <a:t>Išlaidos turi būti būtinos projektams įgyvendinti</a:t>
            </a:r>
            <a:r>
              <a:rPr lang="lt-LT" altLang="lt-LT" sz="1400" dirty="0">
                <a:solidFill>
                  <a:srgbClr val="080808"/>
                </a:solidFill>
                <a:latin typeface="Times New Roman" panose="02020603050405020304" pitchFamily="18" charset="0"/>
                <a:cs typeface="Times New Roman" panose="02020603050405020304" pitchFamily="18" charset="0"/>
              </a:rPr>
              <a:t>, t. y., prisidėti prie projekto tikslų, uždavinių ir rezultatų pasiekimo, </a:t>
            </a:r>
            <a:r>
              <a:rPr lang="lt-LT" altLang="lt-LT" sz="1400" dirty="0" smtClean="0">
                <a:solidFill>
                  <a:srgbClr val="080808"/>
                </a:solidFill>
                <a:latin typeface="Times New Roman" panose="02020603050405020304" pitchFamily="18" charset="0"/>
                <a:cs typeface="Times New Roman" panose="02020603050405020304" pitchFamily="18" charset="0"/>
              </a:rPr>
              <a:t>ir</a:t>
            </a:r>
            <a:r>
              <a:rPr lang="en-US" altLang="lt-LT" sz="1400" dirty="0" smtClean="0">
                <a:solidFill>
                  <a:srgbClr val="080808"/>
                </a:solidFill>
                <a:latin typeface="Times New Roman" panose="02020603050405020304" pitchFamily="18" charset="0"/>
                <a:cs typeface="Times New Roman" panose="02020603050405020304" pitchFamily="18" charset="0"/>
              </a:rPr>
              <a:t> </a:t>
            </a:r>
            <a:r>
              <a:rPr lang="lt-LT" altLang="lt-LT" sz="1400" dirty="0" smtClean="0">
                <a:solidFill>
                  <a:srgbClr val="080808"/>
                </a:solidFill>
                <a:latin typeface="Times New Roman" panose="02020603050405020304" pitchFamily="18" charset="0"/>
                <a:cs typeface="Times New Roman" panose="02020603050405020304" pitchFamily="18" charset="0"/>
              </a:rPr>
              <a:t>turi </a:t>
            </a:r>
            <a:r>
              <a:rPr lang="lt-LT" altLang="lt-LT" sz="1400" dirty="0">
                <a:solidFill>
                  <a:srgbClr val="080808"/>
                </a:solidFill>
                <a:latin typeface="Times New Roman" panose="02020603050405020304" pitchFamily="18" charset="0"/>
                <a:cs typeface="Times New Roman" panose="02020603050405020304" pitchFamily="18" charset="0"/>
              </a:rPr>
              <a:t>būti numatytos projekto </a:t>
            </a:r>
            <a:r>
              <a:rPr lang="lt-LT" altLang="lt-LT" sz="1400" dirty="0" smtClean="0">
                <a:solidFill>
                  <a:srgbClr val="080808"/>
                </a:solidFill>
                <a:latin typeface="Times New Roman" panose="02020603050405020304" pitchFamily="18" charset="0"/>
                <a:cs typeface="Times New Roman" panose="02020603050405020304" pitchFamily="18" charset="0"/>
              </a:rPr>
              <a:t>sutartyje.</a:t>
            </a:r>
            <a:endParaRPr lang="lt-LT" sz="1400" dirty="0">
              <a:solidFill>
                <a:schemeClr val="bg1">
                  <a:lumMod val="50000"/>
                </a:schemeClr>
              </a:solidFill>
              <a:latin typeface="Times New Roman" panose="02020603050405020304" pitchFamily="18" charset="0"/>
              <a:cs typeface="Times New Roman" panose="02020603050405020304" pitchFamily="18" charset="0"/>
            </a:endParaRPr>
          </a:p>
        </p:txBody>
      </p:sp>
      <p:grpSp>
        <p:nvGrpSpPr>
          <p:cNvPr id="14" name="Group 37"/>
          <p:cNvGrpSpPr/>
          <p:nvPr/>
        </p:nvGrpSpPr>
        <p:grpSpPr>
          <a:xfrm>
            <a:off x="381000" y="1151940"/>
            <a:ext cx="360822" cy="29750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Text Placeholder 3"/>
          <p:cNvSpPr txBox="1">
            <a:spLocks/>
          </p:cNvSpPr>
          <p:nvPr/>
        </p:nvSpPr>
        <p:spPr>
          <a:xfrm>
            <a:off x="904998" y="1713026"/>
            <a:ext cx="8010402" cy="6524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54">
              <a:spcBef>
                <a:spcPct val="20000"/>
              </a:spcBef>
              <a:defRPr/>
            </a:pPr>
            <a:r>
              <a:rPr lang="lt-LT" altLang="lt-LT" sz="1400" dirty="0">
                <a:solidFill>
                  <a:srgbClr val="080808"/>
                </a:solidFill>
                <a:latin typeface="Times New Roman" panose="02020603050405020304" pitchFamily="18" charset="0"/>
                <a:cs typeface="Times New Roman" panose="02020603050405020304" pitchFamily="18" charset="0"/>
              </a:rPr>
              <a:t>Išlaidos turi būti patirtos ir apmokėtos </a:t>
            </a:r>
            <a:r>
              <a:rPr lang="en-US" altLang="lt-LT" sz="1400" dirty="0" smtClean="0">
                <a:solidFill>
                  <a:srgbClr val="080808"/>
                </a:solidFill>
                <a:latin typeface="Times New Roman" panose="02020603050405020304" pitchFamily="18" charset="0"/>
                <a:cs typeface="Times New Roman" panose="02020603050405020304" pitchFamily="18" charset="0"/>
              </a:rPr>
              <a:t>ne an</a:t>
            </a:r>
            <a:r>
              <a:rPr lang="lt-LT" altLang="lt-LT" sz="1400" dirty="0" smtClean="0">
                <a:solidFill>
                  <a:srgbClr val="080808"/>
                </a:solidFill>
                <a:latin typeface="Times New Roman" panose="02020603050405020304" pitchFamily="18" charset="0"/>
                <a:cs typeface="Times New Roman" panose="02020603050405020304" pitchFamily="18" charset="0"/>
              </a:rPr>
              <a:t>ksčiau kaip nuo </a:t>
            </a:r>
            <a:r>
              <a:rPr lang="lt-LT" altLang="lt-LT" sz="1400" b="1" dirty="0" smtClean="0">
                <a:solidFill>
                  <a:srgbClr val="080808"/>
                </a:solidFill>
                <a:latin typeface="Times New Roman" panose="02020603050405020304" pitchFamily="18" charset="0"/>
                <a:cs typeface="Times New Roman" panose="02020603050405020304" pitchFamily="18" charset="0"/>
              </a:rPr>
              <a:t>201</a:t>
            </a:r>
            <a:r>
              <a:rPr lang="en-US" altLang="lt-LT" sz="1400" b="1" dirty="0">
                <a:solidFill>
                  <a:srgbClr val="080808"/>
                </a:solidFill>
                <a:latin typeface="Times New Roman" panose="02020603050405020304" pitchFamily="18" charset="0"/>
                <a:cs typeface="Times New Roman" panose="02020603050405020304" pitchFamily="18" charset="0"/>
              </a:rPr>
              <a:t>9</a:t>
            </a:r>
            <a:r>
              <a:rPr lang="lt-LT" altLang="lt-LT" sz="1400" b="1" dirty="0" smtClean="0">
                <a:solidFill>
                  <a:srgbClr val="080808"/>
                </a:solidFill>
                <a:latin typeface="Times New Roman" panose="02020603050405020304" pitchFamily="18" charset="0"/>
                <a:cs typeface="Times New Roman" panose="02020603050405020304" pitchFamily="18" charset="0"/>
              </a:rPr>
              <a:t> </a:t>
            </a:r>
            <a:r>
              <a:rPr lang="lt-LT" altLang="lt-LT" sz="1400" b="1" dirty="0">
                <a:solidFill>
                  <a:srgbClr val="080808"/>
                </a:solidFill>
                <a:latin typeface="Times New Roman" panose="02020603050405020304" pitchFamily="18" charset="0"/>
                <a:cs typeface="Times New Roman" panose="02020603050405020304" pitchFamily="18" charset="0"/>
              </a:rPr>
              <a:t>m. sausio 1 </a:t>
            </a:r>
            <a:r>
              <a:rPr lang="lt-LT" altLang="lt-LT" sz="1400" b="1" dirty="0" smtClean="0">
                <a:solidFill>
                  <a:srgbClr val="080808"/>
                </a:solidFill>
                <a:latin typeface="Times New Roman" panose="02020603050405020304" pitchFamily="18" charset="0"/>
                <a:cs typeface="Times New Roman" panose="02020603050405020304" pitchFamily="18" charset="0"/>
              </a:rPr>
              <a:t>d., </a:t>
            </a:r>
            <a:r>
              <a:rPr lang="lt-LT" altLang="lt-LT" sz="1400" dirty="0" smtClean="0">
                <a:solidFill>
                  <a:schemeClr val="tx1"/>
                </a:solidFill>
                <a:latin typeface="Times New Roman" panose="02020603050405020304" pitchFamily="18" charset="0"/>
                <a:cs typeface="Times New Roman" panose="02020603050405020304" pitchFamily="18" charset="0"/>
              </a:rPr>
              <a:t>su </a:t>
            </a:r>
            <a:r>
              <a:rPr lang="lt-LT" altLang="lt-LT" sz="1400" dirty="0">
                <a:solidFill>
                  <a:schemeClr val="tx1"/>
                </a:solidFill>
                <a:latin typeface="Times New Roman" panose="02020603050405020304" pitchFamily="18" charset="0"/>
                <a:cs typeface="Times New Roman" panose="02020603050405020304" pitchFamily="18" charset="0"/>
              </a:rPr>
              <a:t>sąlyga, kad visos projekto veiklos nėra </a:t>
            </a:r>
            <a:r>
              <a:rPr lang="lt-LT" altLang="lt-LT" sz="1400" dirty="0" smtClean="0">
                <a:solidFill>
                  <a:schemeClr val="tx1"/>
                </a:solidFill>
                <a:latin typeface="Times New Roman" panose="02020603050405020304" pitchFamily="18" charset="0"/>
                <a:cs typeface="Times New Roman" panose="02020603050405020304" pitchFamily="18" charset="0"/>
              </a:rPr>
              <a:t>baigtos vykdyti </a:t>
            </a:r>
            <a:r>
              <a:rPr lang="lt-LT" altLang="lt-LT" sz="1400" dirty="0">
                <a:solidFill>
                  <a:schemeClr val="tx1"/>
                </a:solidFill>
                <a:latin typeface="Times New Roman" panose="02020603050405020304" pitchFamily="18" charset="0"/>
                <a:cs typeface="Times New Roman" panose="02020603050405020304" pitchFamily="18" charset="0"/>
              </a:rPr>
              <a:t>iki pareiškėjui pateikiant </a:t>
            </a:r>
            <a:r>
              <a:rPr lang="lt-LT" altLang="lt-LT" sz="1400" dirty="0" smtClean="0">
                <a:solidFill>
                  <a:schemeClr val="tx1"/>
                </a:solidFill>
                <a:latin typeface="Times New Roman" panose="02020603050405020304" pitchFamily="18" charset="0"/>
                <a:cs typeface="Times New Roman" panose="02020603050405020304" pitchFamily="18" charset="0"/>
              </a:rPr>
              <a:t>paraišką</a:t>
            </a:r>
            <a:r>
              <a:rPr lang="lt-LT" altLang="lt-LT" sz="1400" dirty="0">
                <a:solidFill>
                  <a:schemeClr val="tx1"/>
                </a:solidFill>
                <a:latin typeface="Times New Roman" panose="02020603050405020304" pitchFamily="18" charset="0"/>
                <a:cs typeface="Times New Roman" panose="02020603050405020304" pitchFamily="18" charset="0"/>
              </a:rPr>
              <a:t>.</a:t>
            </a:r>
            <a:endParaRPr lang="en-US" altLang="lt-LT" sz="1400" dirty="0" smtClean="0">
              <a:solidFill>
                <a:schemeClr val="tx1"/>
              </a:solidFill>
              <a:latin typeface="Times New Roman" panose="02020603050405020304" pitchFamily="18" charset="0"/>
              <a:cs typeface="Times New Roman" panose="02020603050405020304" pitchFamily="18" charset="0"/>
            </a:endParaRPr>
          </a:p>
          <a:p>
            <a:pPr algn="l" defTabSz="914354">
              <a:spcBef>
                <a:spcPct val="20000"/>
              </a:spcBef>
              <a:defRPr/>
            </a:pPr>
            <a:endParaRPr lang="lt-LT" sz="1200" dirty="0">
              <a:solidFill>
                <a:schemeClr val="bg1">
                  <a:lumMod val="50000"/>
                </a:schemeClr>
              </a:solidFill>
            </a:endParaRPr>
          </a:p>
        </p:txBody>
      </p:sp>
      <p:sp>
        <p:nvSpPr>
          <p:cNvPr id="21" name="Text Placeholder 3"/>
          <p:cNvSpPr txBox="1">
            <a:spLocks/>
          </p:cNvSpPr>
          <p:nvPr/>
        </p:nvSpPr>
        <p:spPr>
          <a:xfrm>
            <a:off x="919992" y="3834282"/>
            <a:ext cx="7995406" cy="21544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54">
              <a:spcBef>
                <a:spcPct val="20000"/>
              </a:spcBef>
              <a:defRPr/>
            </a:pPr>
            <a:r>
              <a:rPr lang="lt-LT" sz="1400" dirty="0">
                <a:solidFill>
                  <a:schemeClr val="tx1"/>
                </a:solidFill>
                <a:latin typeface="Times New Roman" panose="02020603050405020304" pitchFamily="18" charset="0"/>
                <a:cs typeface="Times New Roman" panose="02020603050405020304" pitchFamily="18" charset="0"/>
              </a:rPr>
              <a:t>Išlaidos </a:t>
            </a:r>
            <a:r>
              <a:rPr lang="en-US" sz="1400" dirty="0">
                <a:solidFill>
                  <a:schemeClr val="tx1"/>
                </a:solidFill>
                <a:latin typeface="Times New Roman" panose="02020603050405020304" pitchFamily="18" charset="0"/>
                <a:cs typeface="Times New Roman" panose="02020603050405020304" pitchFamily="18" charset="0"/>
              </a:rPr>
              <a:t>gali</a:t>
            </a:r>
            <a:r>
              <a:rPr lang="lt-LT" sz="1400" dirty="0">
                <a:solidFill>
                  <a:schemeClr val="tx1"/>
                </a:solidFill>
                <a:latin typeface="Times New Roman" panose="02020603050405020304" pitchFamily="18" charset="0"/>
                <a:cs typeface="Times New Roman" panose="02020603050405020304" pitchFamily="18" charset="0"/>
              </a:rPr>
              <a:t> būti patirtos projekto vykdytojo ir partnerio.</a:t>
            </a:r>
          </a:p>
        </p:txBody>
      </p:sp>
      <p:sp>
        <p:nvSpPr>
          <p:cNvPr id="27" name="Rectangle 26"/>
          <p:cNvSpPr/>
          <p:nvPr/>
        </p:nvSpPr>
        <p:spPr>
          <a:xfrm>
            <a:off x="813473" y="2373975"/>
            <a:ext cx="8106841" cy="523220"/>
          </a:xfrm>
          <a:prstGeom prst="rect">
            <a:avLst/>
          </a:prstGeom>
        </p:spPr>
        <p:txBody>
          <a:bodyPr wrap="square">
            <a:spAutoFit/>
          </a:bodyPr>
          <a:lstStyle/>
          <a:p>
            <a:pPr algn="just"/>
            <a:r>
              <a:rPr lang="lt-LT" sz="1400" dirty="0">
                <a:solidFill>
                  <a:srgbClr val="080808"/>
                </a:solidFill>
                <a:latin typeface="Times New Roman" panose="02020603050405020304" pitchFamily="18" charset="0"/>
                <a:cs typeface="Times New Roman" panose="02020603050405020304" pitchFamily="18" charset="0"/>
              </a:rPr>
              <a:t>P</a:t>
            </a:r>
            <a:r>
              <a:rPr lang="x-none" sz="1400" dirty="0">
                <a:solidFill>
                  <a:srgbClr val="080808"/>
                </a:solidFill>
                <a:latin typeface="Times New Roman" panose="02020603050405020304" pitchFamily="18" charset="0"/>
                <a:cs typeface="Times New Roman" panose="02020603050405020304" pitchFamily="18" charset="0"/>
              </a:rPr>
              <a:t>rojektų finansavimas gali sudaryti iki 100 proc. tinkamų finansuoti projekto išlaidų. </a:t>
            </a:r>
            <a:r>
              <a:rPr lang="lt-LT" sz="1400" dirty="0">
                <a:solidFill>
                  <a:srgbClr val="080808"/>
                </a:solidFill>
                <a:latin typeface="Times New Roman" panose="02020603050405020304" pitchFamily="18" charset="0"/>
                <a:cs typeface="Times New Roman" panose="02020603050405020304" pitchFamily="18" charset="0"/>
              </a:rPr>
              <a:t>Pareiškėjai ir (arba) partneriai savo iniciatyva ir savo, ir (arba) kitų šaltinių lėšomis gali prisidėti prie projekto įgyvendinimo</a:t>
            </a:r>
            <a:r>
              <a:rPr lang="x-none" sz="1400" dirty="0">
                <a:solidFill>
                  <a:srgbClr val="080808"/>
                </a:solidFill>
                <a:latin typeface="Times New Roman" panose="02020603050405020304" pitchFamily="18" charset="0"/>
                <a:cs typeface="Times New Roman" panose="02020603050405020304" pitchFamily="18" charset="0"/>
              </a:rPr>
              <a:t>.</a:t>
            </a:r>
            <a:endParaRPr lang="lt-LT" sz="1400" dirty="0">
              <a:solidFill>
                <a:srgbClr val="080808"/>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813473" y="3028552"/>
            <a:ext cx="8106841" cy="523220"/>
          </a:xfrm>
          <a:prstGeom prst="rect">
            <a:avLst/>
          </a:prstGeom>
        </p:spPr>
        <p:txBody>
          <a:bodyPr wrap="square">
            <a:spAutoFit/>
          </a:bodyPr>
          <a:lstStyle/>
          <a:p>
            <a:pPr algn="just"/>
            <a:r>
              <a:rPr lang="lt-LT" sz="1400" dirty="0">
                <a:solidFill>
                  <a:srgbClr val="080808"/>
                </a:solidFill>
                <a:latin typeface="Times New Roman" panose="02020603050405020304" pitchFamily="18" charset="0"/>
                <a:cs typeface="Times New Roman" panose="02020603050405020304" pitchFamily="18" charset="0"/>
              </a:rPr>
              <a:t>Projektų tinkamų finansuoti išlaidų dalis, kurios nepadengia projektams skiriamo finansavimo lėšos, turi būti finansuojama projektų vykdytojų ir (arba) partnerių </a:t>
            </a:r>
            <a:r>
              <a:rPr lang="lt-LT" sz="1400" dirty="0" smtClean="0">
                <a:solidFill>
                  <a:srgbClr val="080808"/>
                </a:solidFill>
                <a:latin typeface="Times New Roman" panose="02020603050405020304" pitchFamily="18" charset="0"/>
                <a:cs typeface="Times New Roman" panose="02020603050405020304" pitchFamily="18" charset="0"/>
              </a:rPr>
              <a:t>lėšomis.</a:t>
            </a:r>
            <a:endParaRPr lang="lt-LT" sz="1400" dirty="0">
              <a:solidFill>
                <a:srgbClr val="080808"/>
              </a:solidFill>
              <a:latin typeface="Times New Roman" panose="02020603050405020304" pitchFamily="18" charset="0"/>
              <a:cs typeface="Times New Roman" panose="02020603050405020304" pitchFamily="18" charset="0"/>
            </a:endParaRPr>
          </a:p>
        </p:txBody>
      </p:sp>
      <p:grpSp>
        <p:nvGrpSpPr>
          <p:cNvPr id="30" name="Group 37"/>
          <p:cNvGrpSpPr/>
          <p:nvPr/>
        </p:nvGrpSpPr>
        <p:grpSpPr>
          <a:xfrm>
            <a:off x="381000" y="1764109"/>
            <a:ext cx="360822" cy="297504"/>
            <a:chOff x="7886700" y="1338264"/>
            <a:chExt cx="623973" cy="509586"/>
          </a:xfrm>
        </p:grpSpPr>
        <p:sp>
          <p:nvSpPr>
            <p:cNvPr id="31" name="Rectangle 30"/>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37"/>
          <p:cNvGrpSpPr/>
          <p:nvPr/>
        </p:nvGrpSpPr>
        <p:grpSpPr>
          <a:xfrm>
            <a:off x="381000" y="2471541"/>
            <a:ext cx="360822" cy="297504"/>
            <a:chOff x="7886700" y="1338264"/>
            <a:chExt cx="623973" cy="509586"/>
          </a:xfrm>
        </p:grpSpPr>
        <p:sp>
          <p:nvSpPr>
            <p:cNvPr id="47" name="Rectangle 46"/>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 name="Group 37"/>
          <p:cNvGrpSpPr/>
          <p:nvPr/>
        </p:nvGrpSpPr>
        <p:grpSpPr>
          <a:xfrm>
            <a:off x="381000" y="3138492"/>
            <a:ext cx="360822" cy="297504"/>
            <a:chOff x="7886700" y="1338264"/>
            <a:chExt cx="623973" cy="509586"/>
          </a:xfrm>
        </p:grpSpPr>
        <p:sp>
          <p:nvSpPr>
            <p:cNvPr id="50" name="Rectangle 49"/>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 37"/>
          <p:cNvGrpSpPr/>
          <p:nvPr/>
        </p:nvGrpSpPr>
        <p:grpSpPr>
          <a:xfrm>
            <a:off x="395174" y="3820194"/>
            <a:ext cx="360822" cy="297504"/>
            <a:chOff x="7886700" y="1338264"/>
            <a:chExt cx="623973" cy="509586"/>
          </a:xfrm>
        </p:grpSpPr>
        <p:sp>
          <p:nvSpPr>
            <p:cNvPr id="53" name="Rectangle 52"/>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Rectangle 3"/>
          <p:cNvSpPr/>
          <p:nvPr/>
        </p:nvSpPr>
        <p:spPr>
          <a:xfrm>
            <a:off x="813472" y="4249422"/>
            <a:ext cx="8101925" cy="523220"/>
          </a:xfrm>
          <a:prstGeom prst="rect">
            <a:avLst/>
          </a:prstGeom>
        </p:spPr>
        <p:txBody>
          <a:bodyPr wrap="square">
            <a:spAutoFit/>
          </a:bodyPr>
          <a:lstStyle/>
          <a:p>
            <a:pPr algn="just">
              <a:defRPr/>
            </a:pPr>
            <a:r>
              <a:rPr lang="lt-LT" sz="1400" dirty="0">
                <a:solidFill>
                  <a:srgbClr val="000000"/>
                </a:solidFill>
                <a:latin typeface="Times New Roman" panose="02020603050405020304" pitchFamily="18" charset="0"/>
                <a:cs typeface="Times New Roman" panose="02020603050405020304" pitchFamily="18" charset="0"/>
              </a:rPr>
              <a:t>Projekto biudžete nurodomos </a:t>
            </a:r>
            <a:r>
              <a:rPr lang="lt-LT" sz="1400" dirty="0" smtClean="0">
                <a:solidFill>
                  <a:srgbClr val="000000"/>
                </a:solidFill>
                <a:latin typeface="Times New Roman" panose="02020603050405020304" pitchFamily="18" charset="0"/>
                <a:cs typeface="Times New Roman" panose="02020603050405020304" pitchFamily="18" charset="0"/>
              </a:rPr>
              <a:t>visos </a:t>
            </a:r>
            <a:r>
              <a:rPr lang="lt-LT" sz="1400" dirty="0">
                <a:solidFill>
                  <a:srgbClr val="000000"/>
                </a:solidFill>
                <a:latin typeface="Times New Roman" panose="02020603050405020304" pitchFamily="18" charset="0"/>
                <a:cs typeface="Times New Roman" panose="02020603050405020304" pitchFamily="18" charset="0"/>
              </a:rPr>
              <a:t>tinkamos finansuoti </a:t>
            </a:r>
            <a:r>
              <a:rPr lang="lt-LT" sz="1400" dirty="0" smtClean="0">
                <a:solidFill>
                  <a:srgbClr val="000000"/>
                </a:solidFill>
                <a:latin typeface="Times New Roman" panose="02020603050405020304" pitchFamily="18" charset="0"/>
                <a:cs typeface="Times New Roman" panose="02020603050405020304" pitchFamily="18" charset="0"/>
              </a:rPr>
              <a:t>ir projektui įgyvendinti būtinos išlaidos. </a:t>
            </a:r>
          </a:p>
          <a:p>
            <a:pPr algn="just">
              <a:defRPr/>
            </a:pPr>
            <a:r>
              <a:rPr lang="lt-LT" sz="1400" dirty="0" smtClean="0">
                <a:solidFill>
                  <a:srgbClr val="000000"/>
                </a:solidFill>
                <a:latin typeface="Times New Roman" panose="02020603050405020304" pitchFamily="18" charset="0"/>
                <a:cs typeface="Times New Roman" panose="02020603050405020304" pitchFamily="18" charset="0"/>
              </a:rPr>
              <a:t>Netinkamos finansuoti, bet būtinos projektui įgyvendinti, išlaidos nurodomos Paraiškos 12 lentelėje.</a:t>
            </a:r>
            <a:endParaRPr lang="lt-LT" sz="1400" dirty="0">
              <a:solidFill>
                <a:srgbClr val="000000"/>
              </a:solidFill>
              <a:latin typeface="Times New Roman" panose="02020603050405020304" pitchFamily="18" charset="0"/>
              <a:cs typeface="Times New Roman" panose="02020603050405020304" pitchFamily="18" charset="0"/>
            </a:endParaRPr>
          </a:p>
        </p:txBody>
      </p:sp>
      <p:grpSp>
        <p:nvGrpSpPr>
          <p:cNvPr id="25" name="Group 37"/>
          <p:cNvGrpSpPr/>
          <p:nvPr/>
        </p:nvGrpSpPr>
        <p:grpSpPr>
          <a:xfrm>
            <a:off x="390155" y="4292111"/>
            <a:ext cx="360822" cy="297504"/>
            <a:chOff x="7886700" y="1338264"/>
            <a:chExt cx="623973" cy="509586"/>
          </a:xfrm>
        </p:grpSpPr>
        <p:sp>
          <p:nvSpPr>
            <p:cNvPr id="26" name="Rectangle 25"/>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127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81000" y="606621"/>
            <a:ext cx="8368364" cy="173255"/>
          </a:xfrm>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Netinkamos</a:t>
            </a:r>
            <a:r>
              <a:rPr lang="en-US" b="1" dirty="0" smtClean="0">
                <a:solidFill>
                  <a:srgbClr val="FF0000"/>
                </a:solidFill>
                <a:latin typeface="Times New Roman" panose="02020603050405020304" pitchFamily="18" charset="0"/>
                <a:cs typeface="Times New Roman" panose="02020603050405020304" pitchFamily="18" charset="0"/>
              </a:rPr>
              <a:t> finansuoti </a:t>
            </a:r>
            <a:r>
              <a:rPr lang="en-US" b="1" dirty="0" err="1" smtClean="0">
                <a:solidFill>
                  <a:srgbClr val="FF0000"/>
                </a:solidFill>
                <a:latin typeface="Times New Roman" panose="02020603050405020304" pitchFamily="18" charset="0"/>
                <a:cs typeface="Times New Roman" panose="02020603050405020304" pitchFamily="18" charset="0"/>
              </a:rPr>
              <a:t>i</a:t>
            </a:r>
            <a:r>
              <a:rPr lang="lt-LT" b="1" dirty="0" err="1" smtClean="0">
                <a:solidFill>
                  <a:srgbClr val="FF0000"/>
                </a:solidFill>
                <a:latin typeface="Times New Roman" panose="02020603050405020304" pitchFamily="18" charset="0"/>
                <a:cs typeface="Times New Roman" panose="02020603050405020304" pitchFamily="18" charset="0"/>
              </a:rPr>
              <a:t>šlaidos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1000" y="192079"/>
            <a:ext cx="8368364"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Išlaidų tinkamumo </a:t>
            </a:r>
            <a:r>
              <a:rPr lang="lt-LT" sz="2400" b="1" dirty="0" smtClean="0">
                <a:solidFill>
                  <a:schemeClr val="tx1"/>
                </a:solidFill>
                <a:latin typeface="Times New Roman" panose="02020603050405020304" pitchFamily="18" charset="0"/>
                <a:cs typeface="Times New Roman" panose="02020603050405020304" pitchFamily="18" charset="0"/>
              </a:rPr>
              <a:t>reikalavimai</a:t>
            </a:r>
            <a:r>
              <a:rPr lang="en-US" sz="2400" b="1" dirty="0" smtClean="0">
                <a:solidFill>
                  <a:schemeClr val="tx1"/>
                </a:solidFill>
                <a:latin typeface="Times New Roman" panose="02020603050405020304" pitchFamily="18" charset="0"/>
                <a:cs typeface="Times New Roman" panose="02020603050405020304" pitchFamily="18" charset="0"/>
              </a:rPr>
              <a:t> (2)</a:t>
            </a:r>
            <a:r>
              <a:rPr lang="lt-LT" sz="2400" b="1" dirty="0" smtClean="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ext Placeholder 3"/>
          <p:cNvSpPr txBox="1">
            <a:spLocks/>
          </p:cNvSpPr>
          <p:nvPr/>
        </p:nvSpPr>
        <p:spPr>
          <a:xfrm>
            <a:off x="380999" y="980206"/>
            <a:ext cx="5784539"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spcAft>
                <a:spcPts val="1200"/>
              </a:spcAft>
              <a:defRPr/>
            </a:pPr>
            <a:r>
              <a:rPr lang="lt-LT" dirty="0">
                <a:solidFill>
                  <a:srgbClr val="000000"/>
                </a:solidFill>
                <a:latin typeface="Times New Roman" panose="02020603050405020304" pitchFamily="18" charset="0"/>
                <a:cs typeface="Times New Roman" panose="02020603050405020304" pitchFamily="18" charset="0"/>
              </a:rPr>
              <a:t>Detalus netinkamų finansuoti išlaidų sąrašas pateikiamas Projektų taisyklių VI skyriaus 34 skirsnyje bei detalizuotas Aprašo </a:t>
            </a:r>
            <a:r>
              <a:rPr lang="en-US" dirty="0" smtClean="0">
                <a:solidFill>
                  <a:srgbClr val="000000"/>
                </a:solidFill>
                <a:latin typeface="Times New Roman" panose="02020603050405020304" pitchFamily="18" charset="0"/>
                <a:cs typeface="Times New Roman" panose="02020603050405020304" pitchFamily="18" charset="0"/>
              </a:rPr>
              <a:t>44-45 p.</a:t>
            </a:r>
            <a:endParaRPr lang="lt-LT" dirty="0">
              <a:solidFill>
                <a:srgbClr val="000000"/>
              </a:solidFill>
              <a:latin typeface="Times New Roman" panose="02020603050405020304" pitchFamily="18" charset="0"/>
              <a:cs typeface="Times New Roman" panose="02020603050405020304" pitchFamily="18" charset="0"/>
            </a:endParaRPr>
          </a:p>
        </p:txBody>
      </p:sp>
      <p:sp>
        <p:nvSpPr>
          <p:cNvPr id="17" name="Text Placeholder 3"/>
          <p:cNvSpPr txBox="1">
            <a:spLocks/>
          </p:cNvSpPr>
          <p:nvPr/>
        </p:nvSpPr>
        <p:spPr>
          <a:xfrm>
            <a:off x="609600" y="1537819"/>
            <a:ext cx="4481162" cy="21544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spcAft>
                <a:spcPts val="1200"/>
              </a:spcAft>
              <a:defRPr/>
            </a:pPr>
            <a:r>
              <a:rPr lang="lt-LT" sz="1400" b="1" dirty="0" smtClean="0">
                <a:solidFill>
                  <a:srgbClr val="000000"/>
                </a:solidFill>
                <a:latin typeface="Times New Roman" panose="02020603050405020304" pitchFamily="18" charset="0"/>
                <a:cs typeface="Times New Roman" panose="02020603050405020304" pitchFamily="18" charset="0"/>
              </a:rPr>
              <a:t>Netinkamos </a:t>
            </a:r>
            <a:r>
              <a:rPr lang="lt-LT" sz="1400" b="1" dirty="0">
                <a:solidFill>
                  <a:srgbClr val="000000"/>
                </a:solidFill>
                <a:latin typeface="Times New Roman" panose="02020603050405020304" pitchFamily="18" charset="0"/>
                <a:cs typeface="Times New Roman" panose="02020603050405020304" pitchFamily="18" charset="0"/>
              </a:rPr>
              <a:t>finansuoti išlaidos (pavyzdžiai):</a:t>
            </a:r>
          </a:p>
        </p:txBody>
      </p:sp>
      <p:sp>
        <p:nvSpPr>
          <p:cNvPr id="25" name="Rectangle 24"/>
          <p:cNvSpPr/>
          <p:nvPr/>
        </p:nvSpPr>
        <p:spPr>
          <a:xfrm>
            <a:off x="509714" y="1753263"/>
            <a:ext cx="6043486" cy="3231654"/>
          </a:xfrm>
          <a:prstGeom prst="rect">
            <a:avLst/>
          </a:prstGeom>
        </p:spPr>
        <p:txBody>
          <a:bodyPr wrap="square">
            <a:spAutoFit/>
          </a:bodyPr>
          <a:lstStyle/>
          <a:p>
            <a:pPr algn="just">
              <a:spcAft>
                <a:spcPts val="1200"/>
              </a:spcAft>
              <a:defRPr/>
            </a:pPr>
            <a:r>
              <a:rPr lang="lt-LT" sz="1400" dirty="0">
                <a:solidFill>
                  <a:srgbClr val="000000"/>
                </a:solidFill>
                <a:latin typeface="Times New Roman" panose="02020603050405020304" pitchFamily="18" charset="0"/>
                <a:cs typeface="Times New Roman" panose="02020603050405020304" pitchFamily="18" charset="0"/>
              </a:rPr>
              <a:t>Išlaidos, kurios padidina projekto sąnaudas, </a:t>
            </a:r>
            <a:r>
              <a:rPr lang="lt-LT" sz="1400" dirty="0" smtClean="0">
                <a:solidFill>
                  <a:srgbClr val="000000"/>
                </a:solidFill>
                <a:latin typeface="Times New Roman" panose="02020603050405020304" pitchFamily="18" charset="0"/>
                <a:cs typeface="Times New Roman" panose="02020603050405020304" pitchFamily="18" charset="0"/>
              </a:rPr>
              <a:t>proporcingai</a:t>
            </a:r>
            <a:r>
              <a:rPr lang="en-US" sz="1400" dirty="0" smtClean="0">
                <a:solidFill>
                  <a:srgbClr val="000000"/>
                </a:solidFill>
                <a:latin typeface="Times New Roman" panose="02020603050405020304" pitchFamily="18" charset="0"/>
                <a:cs typeface="Times New Roman" panose="02020603050405020304" pitchFamily="18" charset="0"/>
              </a:rPr>
              <a:t> </a:t>
            </a:r>
            <a:r>
              <a:rPr lang="lt-LT" sz="1400" dirty="0" smtClean="0">
                <a:solidFill>
                  <a:srgbClr val="000000"/>
                </a:solidFill>
                <a:latin typeface="Times New Roman" panose="02020603050405020304" pitchFamily="18" charset="0"/>
                <a:cs typeface="Times New Roman" panose="02020603050405020304" pitchFamily="18" charset="0"/>
              </a:rPr>
              <a:t>nesukurdamos </a:t>
            </a:r>
            <a:r>
              <a:rPr lang="lt-LT" sz="1400" dirty="0">
                <a:solidFill>
                  <a:srgbClr val="000000"/>
                </a:solidFill>
                <a:latin typeface="Times New Roman" panose="02020603050405020304" pitchFamily="18" charset="0"/>
                <a:cs typeface="Times New Roman" panose="02020603050405020304" pitchFamily="18" charset="0"/>
              </a:rPr>
              <a:t>pridėtinės vertės (</a:t>
            </a:r>
            <a:r>
              <a:rPr lang="lt-LT" sz="1400" b="1" dirty="0">
                <a:solidFill>
                  <a:srgbClr val="000000"/>
                </a:solidFill>
                <a:latin typeface="Times New Roman" panose="02020603050405020304" pitchFamily="18" charset="0"/>
                <a:cs typeface="Times New Roman" panose="02020603050405020304" pitchFamily="18" charset="0"/>
              </a:rPr>
              <a:t>projektinio pasiūlymo ir paraiškos  rengimo išlaidos</a:t>
            </a:r>
            <a:r>
              <a:rPr lang="lt-LT" sz="1400" dirty="0" smtClean="0">
                <a:solidFill>
                  <a:srgbClr val="000000"/>
                </a:solidFill>
                <a:latin typeface="Times New Roman" panose="02020603050405020304" pitchFamily="18" charset="0"/>
                <a:cs typeface="Times New Roman" panose="02020603050405020304" pitchFamily="18" charset="0"/>
              </a:rPr>
              <a:t>);</a:t>
            </a:r>
            <a:endParaRPr lang="en-US" sz="1400" dirty="0" smtClean="0">
              <a:solidFill>
                <a:srgbClr val="000000"/>
              </a:solidFill>
              <a:latin typeface="Times New Roman" panose="02020603050405020304" pitchFamily="18" charset="0"/>
              <a:cs typeface="Times New Roman" panose="02020603050405020304" pitchFamily="18" charset="0"/>
            </a:endParaRPr>
          </a:p>
          <a:p>
            <a:pPr algn="just">
              <a:spcAft>
                <a:spcPts val="1200"/>
              </a:spcAft>
              <a:defRPr/>
            </a:pPr>
            <a:r>
              <a:rPr lang="lt-LT" sz="1400" dirty="0">
                <a:solidFill>
                  <a:srgbClr val="000000"/>
                </a:solidFill>
                <a:latin typeface="Times New Roman" panose="02020603050405020304" pitchFamily="18" charset="0"/>
                <a:cs typeface="Times New Roman" panose="02020603050405020304" pitchFamily="18" charset="0"/>
              </a:rPr>
              <a:t>Nepagrįstai didelės išlaidos</a:t>
            </a:r>
            <a:r>
              <a:rPr lang="lt-LT" sz="1400" i="1" dirty="0">
                <a:solidFill>
                  <a:srgbClr val="000000"/>
                </a:solidFill>
                <a:latin typeface="Times New Roman" panose="02020603050405020304" pitchFamily="18" charset="0"/>
                <a:cs typeface="Times New Roman" panose="02020603050405020304" pitchFamily="18" charset="0"/>
              </a:rPr>
              <a:t>. </a:t>
            </a:r>
            <a:r>
              <a:rPr lang="lt-LT" sz="1400" dirty="0">
                <a:solidFill>
                  <a:srgbClr val="000000"/>
                </a:solidFill>
                <a:latin typeface="Times New Roman" panose="02020603050405020304" pitchFamily="18" charset="0"/>
                <a:cs typeface="Times New Roman" panose="02020603050405020304" pitchFamily="18" charset="0"/>
              </a:rPr>
              <a:t>Įgyvendinančioji institucija turi teisę atlikusi rinkos kainų analizę pripažinti netinkamomis finansuoti tą išlaidų dalį, kuri viršija analizės išvadoje nurodytą konkrečiai investicijai nustatytą didžiausią rinkos kainą</a:t>
            </a:r>
            <a:r>
              <a:rPr lang="lt-LT" sz="1400" dirty="0" smtClean="0">
                <a:solidFill>
                  <a:srgbClr val="000000"/>
                </a:solidFill>
                <a:latin typeface="Times New Roman" panose="02020603050405020304" pitchFamily="18" charset="0"/>
                <a:cs typeface="Times New Roman" panose="02020603050405020304" pitchFamily="18" charset="0"/>
              </a:rPr>
              <a:t>;</a:t>
            </a:r>
            <a:endParaRPr lang="en-US" sz="1400" dirty="0" smtClean="0">
              <a:solidFill>
                <a:srgbClr val="000000"/>
              </a:solidFill>
              <a:latin typeface="Times New Roman" panose="02020603050405020304" pitchFamily="18" charset="0"/>
              <a:cs typeface="Times New Roman" panose="02020603050405020304" pitchFamily="18" charset="0"/>
            </a:endParaRPr>
          </a:p>
          <a:p>
            <a:pPr algn="just">
              <a:spcAft>
                <a:spcPts val="1200"/>
              </a:spcAft>
              <a:defRPr/>
            </a:pPr>
            <a:r>
              <a:rPr lang="lt-LT" sz="1400" dirty="0">
                <a:solidFill>
                  <a:srgbClr val="000000"/>
                </a:solidFill>
                <a:latin typeface="Times New Roman" panose="02020603050405020304" pitchFamily="18" charset="0"/>
                <a:cs typeface="Times New Roman" panose="02020603050405020304" pitchFamily="18" charset="0"/>
              </a:rPr>
              <a:t>Išlaidos, patirtos vykdant sutartis (jų dalį), sudarytas su tarpininkais ar konsultantais, kuriose darbų ar paslaugų kaina siejama su išlaidų dydžiu, nepagrįstu faktine atlikto darbo ar suteiktų paslaugų verte (</a:t>
            </a:r>
            <a:r>
              <a:rPr lang="lt-LT" sz="1400" i="1" dirty="0">
                <a:solidFill>
                  <a:srgbClr val="000000"/>
                </a:solidFill>
                <a:latin typeface="Times New Roman" panose="02020603050405020304" pitchFamily="18" charset="0"/>
                <a:cs typeface="Times New Roman" panose="02020603050405020304" pitchFamily="18" charset="0"/>
              </a:rPr>
              <a:t>sėkmės mokestis mokamas konsultantams už paraiškos parengimą</a:t>
            </a:r>
            <a:r>
              <a:rPr lang="lt-LT" sz="1400" dirty="0">
                <a:solidFill>
                  <a:srgbClr val="000000"/>
                </a:solidFill>
                <a:latin typeface="Times New Roman" panose="02020603050405020304" pitchFamily="18" charset="0"/>
                <a:cs typeface="Times New Roman" panose="02020603050405020304" pitchFamily="18" charset="0"/>
              </a:rPr>
              <a:t>).</a:t>
            </a:r>
          </a:p>
          <a:p>
            <a:pPr algn="just">
              <a:spcAft>
                <a:spcPts val="1200"/>
              </a:spcAft>
              <a:defRPr/>
            </a:pPr>
            <a:endParaRPr lang="lt-LT" sz="1200" dirty="0">
              <a:solidFill>
                <a:srgbClr val="000000"/>
              </a:solidFill>
            </a:endParaRPr>
          </a:p>
          <a:p>
            <a:pPr algn="just">
              <a:spcAft>
                <a:spcPts val="1200"/>
              </a:spcAft>
              <a:defRPr/>
            </a:pPr>
            <a:endParaRPr lang="lt-LT" sz="1200" dirty="0">
              <a:solidFill>
                <a:srgbClr val="000000"/>
              </a:solidFill>
            </a:endParaRPr>
          </a:p>
        </p:txBody>
      </p:sp>
      <p:pic>
        <p:nvPicPr>
          <p:cNvPr id="46" name="Picture 45" descr="Vaizdo rezultatas pagal uÅ¾klausÄ âwallet iconâ"/>
          <p:cNvPicPr/>
          <p:nvPr/>
        </p:nvPicPr>
        <p:blipFill rotWithShape="1">
          <a:blip r:embed="rId3" cstate="print">
            <a:extLst>
              <a:ext uri="{28A0092B-C50C-407E-A947-70E740481C1C}">
                <a14:useLocalDpi xmlns:a14="http://schemas.microsoft.com/office/drawing/2010/main" val="0"/>
              </a:ext>
            </a:extLst>
          </a:blip>
          <a:srcRect/>
          <a:stretch/>
        </p:blipFill>
        <p:spPr bwMode="auto">
          <a:xfrm>
            <a:off x="6553200" y="177945"/>
            <a:ext cx="2508250" cy="25082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248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60012" y="71560"/>
            <a:ext cx="4838700"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Išlaidų tinkamumo </a:t>
            </a:r>
            <a:r>
              <a:rPr lang="lt-LT" sz="2400" b="1" dirty="0" smtClean="0">
                <a:solidFill>
                  <a:schemeClr val="tx1"/>
                </a:solidFill>
                <a:latin typeface="Times New Roman" panose="02020603050405020304" pitchFamily="18" charset="0"/>
                <a:cs typeface="Times New Roman" panose="02020603050405020304" pitchFamily="18" charset="0"/>
              </a:rPr>
              <a:t>reikalavimai</a:t>
            </a:r>
            <a:r>
              <a:rPr lang="en-US" sz="2400" b="1" dirty="0" smtClean="0">
                <a:solidFill>
                  <a:schemeClr val="tx1"/>
                </a:solidFill>
                <a:latin typeface="Times New Roman" panose="02020603050405020304" pitchFamily="18" charset="0"/>
                <a:cs typeface="Times New Roman" panose="02020603050405020304" pitchFamily="18" charset="0"/>
              </a:rPr>
              <a:t> (3)</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pic>
        <p:nvPicPr>
          <p:cNvPr id="3" name="Picture 2"/>
          <p:cNvPicPr>
            <a:picLocks noChangeAspect="1"/>
          </p:cNvPicPr>
          <p:nvPr/>
        </p:nvPicPr>
        <p:blipFill>
          <a:blip r:embed="rId4"/>
          <a:stretch>
            <a:fillRect/>
          </a:stretch>
        </p:blipFill>
        <p:spPr>
          <a:xfrm>
            <a:off x="260012" y="843431"/>
            <a:ext cx="721829" cy="718621"/>
          </a:xfrm>
          <a:prstGeom prst="rect">
            <a:avLst/>
          </a:prstGeom>
        </p:spPr>
      </p:pic>
      <p:sp>
        <p:nvSpPr>
          <p:cNvPr id="4" name="Rectangle 3"/>
          <p:cNvSpPr/>
          <p:nvPr/>
        </p:nvSpPr>
        <p:spPr>
          <a:xfrm>
            <a:off x="1038313" y="497473"/>
            <a:ext cx="675185" cy="338554"/>
          </a:xfrm>
          <a:prstGeom prst="rect">
            <a:avLst/>
          </a:prstGeom>
        </p:spPr>
        <p:txBody>
          <a:bodyPr wrap="none">
            <a:spAutoFit/>
          </a:bodyPr>
          <a:lstStyle/>
          <a:p>
            <a:r>
              <a:rPr lang="lt-LT" sz="1600" b="1" dirty="0">
                <a:latin typeface="Times New Roman" panose="02020603050405020304" pitchFamily="18" charset="0"/>
                <a:ea typeface="Times New Roman" panose="02020603050405020304" pitchFamily="18" charset="0"/>
              </a:rPr>
              <a:t>Žemė</a:t>
            </a:r>
            <a:endParaRPr lang="lt-LT" sz="1600" dirty="0"/>
          </a:p>
        </p:txBody>
      </p:sp>
      <p:sp>
        <p:nvSpPr>
          <p:cNvPr id="5" name="Rectangle 4"/>
          <p:cNvSpPr/>
          <p:nvPr/>
        </p:nvSpPr>
        <p:spPr>
          <a:xfrm>
            <a:off x="1038313" y="806700"/>
            <a:ext cx="8006951" cy="4278094"/>
          </a:xfrm>
          <a:prstGeom prst="rect">
            <a:avLst/>
          </a:prstGeom>
        </p:spPr>
        <p:txBody>
          <a:bodyPr wrap="square">
            <a:spAutoFit/>
          </a:bodyPr>
          <a:lstStyle/>
          <a:p>
            <a:pPr marL="285750" indent="-285750" algn="just">
              <a:buFont typeface="Arial" panose="020B0604020202020204" pitchFamily="34" charset="0"/>
              <a:buChar char="•"/>
            </a:pPr>
            <a:r>
              <a:rPr lang="lt-LT" sz="1600" dirty="0" smtClean="0">
                <a:latin typeface="Times New Roman" panose="02020603050405020304" pitchFamily="18" charset="0"/>
                <a:cs typeface="Times New Roman" panose="02020603050405020304" pitchFamily="18" charset="0"/>
              </a:rPr>
              <a:t>Žemės pirkimo išlaidos, jeigu neviršija </a:t>
            </a:r>
            <a:r>
              <a:rPr lang="en-US" sz="1600" dirty="0" smtClean="0">
                <a:latin typeface="Times New Roman" panose="02020603050405020304" pitchFamily="18" charset="0"/>
                <a:cs typeface="Times New Roman" panose="02020603050405020304" pitchFamily="18" charset="0"/>
              </a:rPr>
              <a:t>10 %</a:t>
            </a:r>
            <a:r>
              <a:rPr lang="lt-LT" sz="1600" dirty="0" smtClean="0">
                <a:latin typeface="Times New Roman" panose="02020603050405020304" pitchFamily="18" charset="0"/>
                <a:cs typeface="Times New Roman" panose="02020603050405020304" pitchFamily="18" charset="0"/>
              </a:rPr>
              <a:t> visų tinkamų finansuoti projekto išlaidų, išskyrus žemės </a:t>
            </a:r>
            <a:r>
              <a:rPr lang="lt-LT" sz="1600" u="sng" dirty="0" smtClean="0">
                <a:latin typeface="Times New Roman" panose="02020603050405020304" pitchFamily="18" charset="0"/>
                <a:cs typeface="Times New Roman" panose="02020603050405020304" pitchFamily="18" charset="0"/>
              </a:rPr>
              <a:t>nuomos išlaidas</a:t>
            </a:r>
            <a:r>
              <a:rPr lang="lt-LT" sz="1600" dirty="0" smtClean="0">
                <a:latin typeface="Times New Roman" panose="02020603050405020304" pitchFamily="18" charset="0"/>
                <a:cs typeface="Times New Roman" panose="02020603050405020304" pitchFamily="18" charset="0"/>
              </a:rPr>
              <a:t>, kurios yra </a:t>
            </a:r>
            <a:r>
              <a:rPr lang="lt-LT" sz="1600" u="sng" dirty="0" smtClean="0">
                <a:latin typeface="Times New Roman" panose="02020603050405020304" pitchFamily="18" charset="0"/>
                <a:cs typeface="Times New Roman" panose="02020603050405020304" pitchFamily="18" charset="0"/>
              </a:rPr>
              <a:t>netinkamos</a:t>
            </a:r>
            <a:r>
              <a:rPr lang="lt-LT" sz="1600" dirty="0" smtClean="0">
                <a:latin typeface="Times New Roman" panose="02020603050405020304" pitchFamily="18" charset="0"/>
                <a:cs typeface="Times New Roman" panose="02020603050405020304" pitchFamily="18" charset="0"/>
              </a:rPr>
              <a:t> finansuoti.</a:t>
            </a:r>
            <a:endParaRPr lang="lt-LT"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lt-LT" sz="1600" dirty="0" smtClean="0">
                <a:latin typeface="Times New Roman" panose="02020603050405020304" pitchFamily="18" charset="0"/>
                <a:cs typeface="Times New Roman" panose="02020603050405020304" pitchFamily="18" charset="0"/>
              </a:rPr>
              <a:t>Negali būti teisinių ir kitų kliūčių įsigytoje žemėje vykdyti veiklas, t.y. </a:t>
            </a:r>
            <a:r>
              <a:rPr lang="lt-LT" sz="1600" dirty="0">
                <a:latin typeface="Times New Roman" panose="02020603050405020304" pitchFamily="18" charset="0"/>
                <a:cs typeface="Times New Roman" panose="02020603050405020304" pitchFamily="18" charset="0"/>
              </a:rPr>
              <a:t>ž</a:t>
            </a:r>
            <a:r>
              <a:rPr lang="lt-LT" sz="1600" dirty="0" smtClean="0">
                <a:latin typeface="Times New Roman" panose="02020603050405020304" pitchFamily="18" charset="0"/>
                <a:cs typeface="Times New Roman" panose="02020603050405020304" pitchFamily="18" charset="0"/>
              </a:rPr>
              <a:t>emės naudojimo paskirtis turi būti tinkama numatytoms projekto veikloms vykdyti.</a:t>
            </a:r>
          </a:p>
          <a:p>
            <a:pPr marL="285750" indent="-285750">
              <a:buFont typeface="Arial" panose="020B0604020202020204" pitchFamily="34" charset="0"/>
              <a:buChar char="•"/>
            </a:pPr>
            <a:r>
              <a:rPr lang="lt-LT" sz="1600" dirty="0">
                <a:latin typeface="Times New Roman" panose="02020603050405020304" pitchFamily="18" charset="0"/>
                <a:cs typeface="Times New Roman" panose="02020603050405020304" pitchFamily="18" charset="0"/>
              </a:rPr>
              <a:t>Žemės rinkos vertės nustatymo </a:t>
            </a:r>
            <a:r>
              <a:rPr lang="lt-LT" sz="1600" dirty="0" smtClean="0">
                <a:latin typeface="Times New Roman" panose="02020603050405020304" pitchFamily="18" charset="0"/>
                <a:cs typeface="Times New Roman" panose="02020603050405020304" pitchFamily="18" charset="0"/>
              </a:rPr>
              <a:t>ataskaitos parengimo išlaidos.</a:t>
            </a:r>
            <a:endParaRPr lang="lt-LT"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lt-LT" sz="1600" dirty="0" smtClean="0">
                <a:latin typeface="Times New Roman" panose="02020603050405020304" pitchFamily="18" charset="0"/>
                <a:cs typeface="Times New Roman" panose="02020603050405020304" pitchFamily="18" charset="0"/>
              </a:rPr>
              <a:t>Registrų centro arba nepriklausomo turto vertintojo bendros panašių žemės sklypų rinkos vertės nustatymo ataskaitos parengimo išlaidos.</a:t>
            </a:r>
          </a:p>
          <a:p>
            <a:pPr marL="285750" indent="-285750" algn="just">
              <a:buFont typeface="Arial" panose="020B0604020202020204" pitchFamily="34" charset="0"/>
              <a:buChar char="•"/>
            </a:pPr>
            <a:r>
              <a:rPr lang="lt-LT" sz="1600" dirty="0">
                <a:latin typeface="Times New Roman" panose="02020603050405020304" pitchFamily="18" charset="0"/>
                <a:cs typeface="Times New Roman" panose="02020603050405020304" pitchFamily="18" charset="0"/>
              </a:rPr>
              <a:t>Išlaidos notarui už sandorio įforminimą;</a:t>
            </a:r>
            <a:r>
              <a:rPr lang="en-US" sz="1600" dirty="0">
                <a:latin typeface="Times New Roman" panose="02020603050405020304" pitchFamily="18" charset="0"/>
                <a:cs typeface="Times New Roman" panose="02020603050405020304" pitchFamily="18" charset="0"/>
              </a:rPr>
              <a:t> turto registracijos </a:t>
            </a:r>
            <a:r>
              <a:rPr lang="en-US" sz="1600" dirty="0" err="1">
                <a:latin typeface="Times New Roman" panose="02020603050405020304" pitchFamily="18" charset="0"/>
                <a:cs typeface="Times New Roman" panose="02020603050405020304" pitchFamily="18" charset="0"/>
              </a:rPr>
              <a:t>i</a:t>
            </a:r>
            <a:r>
              <a:rPr lang="lt-LT" sz="1600" dirty="0">
                <a:latin typeface="Times New Roman" panose="02020603050405020304" pitchFamily="18" charset="0"/>
                <a:cs typeface="Times New Roman" panose="02020603050405020304" pitchFamily="18" charset="0"/>
              </a:rPr>
              <a:t>šlaidos ir </a:t>
            </a:r>
            <a:r>
              <a:rPr lang="lt-LT" sz="1600" dirty="0" smtClean="0">
                <a:latin typeface="Times New Roman" panose="02020603050405020304" pitchFamily="18" charset="0"/>
                <a:cs typeface="Times New Roman" panose="02020603050405020304" pitchFamily="18" charset="0"/>
              </a:rPr>
              <a:t>pan. </a:t>
            </a:r>
          </a:p>
          <a:p>
            <a:pPr algn="just"/>
            <a:r>
              <a:rPr lang="lt-LT" sz="1400" i="1" dirty="0" smtClean="0">
                <a:latin typeface="Times New Roman" panose="02020603050405020304" pitchFamily="18" charset="0"/>
                <a:cs typeface="Times New Roman" panose="02020603050405020304" pitchFamily="18" charset="0"/>
              </a:rPr>
              <a:t>Vadovaujantis </a:t>
            </a:r>
            <a:r>
              <a:rPr lang="lt-LT" sz="1400" i="1" dirty="0">
                <a:latin typeface="Times New Roman" panose="02020603050405020304" pitchFamily="18" charset="0"/>
                <a:cs typeface="Times New Roman" panose="02020603050405020304" pitchFamily="18" charset="0"/>
              </a:rPr>
              <a:t>2017 m. gruodžio 7 d. </a:t>
            </a:r>
            <a:r>
              <a:rPr lang="lt-LT" sz="1400" i="1" dirty="0" smtClean="0">
                <a:latin typeface="Times New Roman" panose="02020603050405020304" pitchFamily="18" charset="0"/>
                <a:cs typeface="Times New Roman" panose="02020603050405020304" pitchFamily="18" charset="0"/>
              </a:rPr>
              <a:t>LR </a:t>
            </a:r>
            <a:r>
              <a:rPr lang="lt-LT" sz="1400" i="1" dirty="0">
                <a:latin typeface="Times New Roman" panose="02020603050405020304" pitchFamily="18" charset="0"/>
                <a:cs typeface="Times New Roman" panose="02020603050405020304" pitchFamily="18" charset="0"/>
              </a:rPr>
              <a:t>Valstybės informacinių išteklių valdymo įstatymo Nr. XI-1807 25, 27, 29, 35 ir 38 str. pakeitimo įstatymu Nr. XIII-848, kuris įsigaliojo nuo 2019 m. sausio 1 d., </a:t>
            </a:r>
            <a:r>
              <a:rPr lang="lt-LT" sz="1400" i="1" u="sng" dirty="0">
                <a:latin typeface="Times New Roman" panose="02020603050405020304" pitchFamily="18" charset="0"/>
                <a:cs typeface="Times New Roman" panose="02020603050405020304" pitchFamily="18" charset="0"/>
              </a:rPr>
              <a:t>valstybės ir savivaldybių institucijoms ir įstaigoms registro objekto registravimo paslaugos turi būti teikiamos neatlygintinai</a:t>
            </a:r>
            <a:r>
              <a:rPr lang="lt-LT" sz="1400" i="1"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lt-LT" sz="1600" dirty="0" smtClean="0">
                <a:latin typeface="Times New Roman" panose="02020603050405020304" pitchFamily="18" charset="0"/>
                <a:cs typeface="Times New Roman" panose="02020603050405020304" pitchFamily="18" charset="0"/>
              </a:rPr>
              <a:t>Projekto lėšomis </a:t>
            </a:r>
            <a:r>
              <a:rPr lang="lt-LT" sz="1600" u="sng" dirty="0" smtClean="0">
                <a:latin typeface="Times New Roman" panose="02020603050405020304" pitchFamily="18" charset="0"/>
                <a:cs typeface="Times New Roman" panose="02020603050405020304" pitchFamily="18" charset="0"/>
              </a:rPr>
              <a:t>finansuojama tik </a:t>
            </a:r>
            <a:r>
              <a:rPr lang="lt-LT" sz="1600" dirty="0" smtClean="0">
                <a:latin typeface="Times New Roman" panose="02020603050405020304" pitchFamily="18" charset="0"/>
                <a:cs typeface="Times New Roman" panose="02020603050405020304" pitchFamily="18" charset="0"/>
              </a:rPr>
              <a:t>žemės vertinimo ataskaitoje nustatytą </a:t>
            </a:r>
            <a:r>
              <a:rPr lang="lt-LT" sz="1600" u="sng" dirty="0" smtClean="0">
                <a:latin typeface="Times New Roman" panose="02020603050405020304" pitchFamily="18" charset="0"/>
                <a:cs typeface="Times New Roman" panose="02020603050405020304" pitchFamily="18" charset="0"/>
              </a:rPr>
              <a:t>rinkos kainą atitinkanti žemės pirkimo sandorio dalis</a:t>
            </a:r>
            <a:r>
              <a:rPr lang="lt-LT" sz="1600" dirty="0" smtClean="0">
                <a:latin typeface="Times New Roman" panose="02020603050405020304" pitchFamily="18" charset="0"/>
                <a:cs typeface="Times New Roman" panose="02020603050405020304" pitchFamily="18" charset="0"/>
              </a:rPr>
              <a:t>. Rinkos kainą viršijanti sandorio dalis nefinansuojama projekto lėšomis.</a:t>
            </a:r>
          </a:p>
          <a:p>
            <a:pPr marL="285750" indent="-285750" algn="just">
              <a:buFont typeface="Arial" panose="020B0604020202020204" pitchFamily="34" charset="0"/>
              <a:buChar char="•"/>
            </a:pPr>
            <a:r>
              <a:rPr lang="lt-LT" sz="1600" dirty="0" smtClean="0">
                <a:latin typeface="Times New Roman" panose="02020603050405020304" pitchFamily="18" charset="0"/>
                <a:cs typeface="Times New Roman" panose="02020603050405020304" pitchFamily="18" charset="0"/>
              </a:rPr>
              <a:t>Žemės pirkimas </a:t>
            </a:r>
            <a:r>
              <a:rPr lang="lt-LT" sz="1600" dirty="0">
                <a:latin typeface="Times New Roman" panose="02020603050405020304" pitchFamily="18" charset="0"/>
                <a:cs typeface="Times New Roman" panose="02020603050405020304" pitchFamily="18" charset="0"/>
              </a:rPr>
              <a:t>vykdomas vadovaujantis Žemės, esamų pastatų ar kitų </a:t>
            </a:r>
            <a:endParaRPr lang="lt-LT" sz="1600" dirty="0" smtClean="0">
              <a:latin typeface="Times New Roman" panose="02020603050405020304" pitchFamily="18" charset="0"/>
              <a:cs typeface="Times New Roman" panose="02020603050405020304" pitchFamily="18" charset="0"/>
            </a:endParaRPr>
          </a:p>
          <a:p>
            <a:pPr algn="just"/>
            <a:r>
              <a:rPr lang="lt-LT" sz="1600" dirty="0" smtClean="0">
                <a:latin typeface="Times New Roman" panose="02020603050405020304" pitchFamily="18" charset="0"/>
                <a:cs typeface="Times New Roman" panose="02020603050405020304" pitchFamily="18" charset="0"/>
              </a:rPr>
              <a:t>nekilnojamųjų </a:t>
            </a:r>
            <a:r>
              <a:rPr lang="lt-LT" sz="1600" dirty="0">
                <a:latin typeface="Times New Roman" panose="02020603050405020304" pitchFamily="18" charset="0"/>
                <a:cs typeface="Times New Roman" panose="02020603050405020304" pitchFamily="18" charset="0"/>
              </a:rPr>
              <a:t>daiktų pirkimų arba nuomos ar teisių į šiuos daiktus įsigijimų tvarkos </a:t>
            </a:r>
            <a:r>
              <a:rPr lang="lt-LT" sz="1600" dirty="0" smtClean="0">
                <a:latin typeface="Times New Roman" panose="02020603050405020304" pitchFamily="18" charset="0"/>
                <a:cs typeface="Times New Roman" panose="02020603050405020304" pitchFamily="18" charset="0"/>
              </a:rPr>
              <a:t>aprašu.</a:t>
            </a:r>
            <a:endParaRPr lang="lt-L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201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331" y="86353"/>
            <a:ext cx="8368364"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Išlaidų tinkamumo reikalavimai</a:t>
            </a:r>
            <a:r>
              <a:rPr lang="en-US" sz="2400" b="1" dirty="0">
                <a:solidFill>
                  <a:schemeClr val="tx1"/>
                </a:solidFill>
                <a:latin typeface="Times New Roman" panose="02020603050405020304" pitchFamily="18" charset="0"/>
                <a:cs typeface="Times New Roman" panose="02020603050405020304" pitchFamily="18" charset="0"/>
              </a:rPr>
              <a:t> (3</a:t>
            </a:r>
            <a:r>
              <a:rPr lang="en-US" sz="2400" b="1" dirty="0" smtClean="0">
                <a:solidFill>
                  <a:schemeClr val="tx1"/>
                </a:solidFill>
                <a:latin typeface="Times New Roman" panose="02020603050405020304" pitchFamily="18" charset="0"/>
                <a:cs typeface="Times New Roman" panose="02020603050405020304" pitchFamily="18" charset="0"/>
              </a:rPr>
              <a:t>)</a:t>
            </a:r>
            <a:r>
              <a:rPr lang="lt-LT" sz="2400" b="1" dirty="0" smtClean="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ext Placeholder 3"/>
          <p:cNvSpPr txBox="1">
            <a:spLocks/>
          </p:cNvSpPr>
          <p:nvPr/>
        </p:nvSpPr>
        <p:spPr>
          <a:xfrm>
            <a:off x="1066800" y="898839"/>
            <a:ext cx="7718740" cy="334860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54">
              <a:spcBef>
                <a:spcPct val="20000"/>
              </a:spcBef>
              <a:defRPr/>
            </a:pPr>
            <a:r>
              <a:rPr lang="lt-LT" u="sng" dirty="0" smtClean="0">
                <a:latin typeface="Times New Roman" panose="02020603050405020304" pitchFamily="18" charset="0"/>
                <a:cs typeface="Times New Roman" panose="02020603050405020304" pitchFamily="18" charset="0"/>
              </a:rPr>
              <a:t>Kartu su paraiška teikiami dokumentai</a:t>
            </a:r>
            <a:r>
              <a:rPr lang="lt-LT" dirty="0" smtClean="0">
                <a:latin typeface="Times New Roman" panose="02020603050405020304" pitchFamily="18" charset="0"/>
                <a:cs typeface="Times New Roman" panose="02020603050405020304" pitchFamily="18" charset="0"/>
              </a:rPr>
              <a:t>, atsižvelgiant į esamą situaciją:</a:t>
            </a:r>
          </a:p>
          <a:p>
            <a:pPr marL="285750" indent="-285750" algn="just" defTabSz="914354">
              <a:spcBef>
                <a:spcPct val="20000"/>
              </a:spcBef>
              <a:buFont typeface="Wingdings" panose="05000000000000000000" pitchFamily="2" charset="2"/>
              <a:buChar char="ü"/>
              <a:defRPr/>
            </a:pPr>
            <a:r>
              <a:rPr lang="lt-LT" dirty="0" smtClean="0">
                <a:solidFill>
                  <a:schemeClr val="tx1"/>
                </a:solidFill>
                <a:latin typeface="Times New Roman" panose="02020603050405020304" pitchFamily="18" charset="0"/>
                <a:cs typeface="Times New Roman" panose="02020603050405020304" pitchFamily="18" charset="0"/>
              </a:rPr>
              <a:t>Jeigu žemė nupirkta iki paraiškos pateikimo dienos, žemės pirkimo–pardavimo sutarties kopija ir žemės rinkos vertės nustatymo ataskaita. Jeigu žemė perkama su nugriauti skirtais statiniais, turi būti pateikta ir numatomo griauti turto rinkos vertės nustatymo ataskaita;</a:t>
            </a:r>
          </a:p>
          <a:p>
            <a:pPr marL="285750" indent="-285750" algn="just" defTabSz="914354">
              <a:spcBef>
                <a:spcPct val="20000"/>
              </a:spcBef>
              <a:buFont typeface="Wingdings" panose="05000000000000000000" pitchFamily="2" charset="2"/>
              <a:buChar char="ü"/>
              <a:defRPr/>
            </a:pPr>
            <a:r>
              <a:rPr lang="lt-LT" dirty="0" smtClean="0">
                <a:solidFill>
                  <a:schemeClr val="tx1"/>
                </a:solidFill>
                <a:latin typeface="Times New Roman" panose="02020603050405020304" pitchFamily="18" charset="0"/>
                <a:cs typeface="Times New Roman" panose="02020603050405020304" pitchFamily="18" charset="0"/>
              </a:rPr>
              <a:t>Jeigu numatyta pirkti konkretų žemės sklypą, preliminarios žemės pirkimo–pardavimo sutarties kopija (jei tokia sudaroma) ir žemės rinkos vertės nustatymo ataskaita. Jei </a:t>
            </a:r>
            <a:r>
              <a:rPr lang="lt-LT" dirty="0">
                <a:solidFill>
                  <a:schemeClr val="tx1"/>
                </a:solidFill>
                <a:latin typeface="Times New Roman" panose="02020603050405020304" pitchFamily="18" charset="0"/>
                <a:cs typeface="Times New Roman" panose="02020603050405020304" pitchFamily="18" charset="0"/>
              </a:rPr>
              <a:t>numatoma pirkti </a:t>
            </a:r>
            <a:r>
              <a:rPr lang="lt-LT" dirty="0" smtClean="0">
                <a:solidFill>
                  <a:schemeClr val="tx1"/>
                </a:solidFill>
                <a:latin typeface="Times New Roman" panose="02020603050405020304" pitchFamily="18" charset="0"/>
                <a:cs typeface="Times New Roman" panose="02020603050405020304" pitchFamily="18" charset="0"/>
              </a:rPr>
              <a:t>žemę su </a:t>
            </a:r>
            <a:r>
              <a:rPr lang="lt-LT" dirty="0">
                <a:solidFill>
                  <a:schemeClr val="tx1"/>
                </a:solidFill>
                <a:latin typeface="Times New Roman" panose="02020603050405020304" pitchFamily="18" charset="0"/>
                <a:cs typeface="Times New Roman" panose="02020603050405020304" pitchFamily="18" charset="0"/>
              </a:rPr>
              <a:t>nugriauti skirtais statiniais, turi būti pateikta ir numatomo griauti turto rinkos vertės nustatymo ataskaita;</a:t>
            </a:r>
          </a:p>
          <a:p>
            <a:pPr marL="285750" indent="-285750" algn="just" defTabSz="914354">
              <a:spcBef>
                <a:spcPct val="20000"/>
              </a:spcBef>
              <a:buFont typeface="Wingdings" panose="05000000000000000000" pitchFamily="2" charset="2"/>
              <a:buChar char="ü"/>
              <a:defRPr/>
            </a:pPr>
            <a:r>
              <a:rPr lang="lt-LT" dirty="0" smtClean="0">
                <a:solidFill>
                  <a:schemeClr val="tx1"/>
                </a:solidFill>
                <a:latin typeface="Times New Roman" panose="02020603050405020304" pitchFamily="18" charset="0"/>
                <a:cs typeface="Times New Roman" panose="02020603050405020304" pitchFamily="18" charset="0"/>
              </a:rPr>
              <a:t>Jeigu numatyta tik vietovė, kurioje planuojama pirkti žemės sklypą, turi būti pateikta VĮ Registrų centro arba nepriklausomo turto vertintojo išduota bendra panašių žemės sklypų rinkos vertės nustatymo ataskaita, kurioje turi būti nurodytos vidutinės toje vietovėje esančių žemės sklypų kainos.</a:t>
            </a:r>
            <a:endParaRPr lang="lt-LT" dirty="0">
              <a:solidFill>
                <a:schemeClr val="tx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175331" y="729562"/>
            <a:ext cx="721829" cy="718621"/>
          </a:xfrm>
          <a:prstGeom prst="rect">
            <a:avLst/>
          </a:prstGeom>
        </p:spPr>
      </p:pic>
      <p:sp>
        <p:nvSpPr>
          <p:cNvPr id="12" name="Rectangle 11"/>
          <p:cNvSpPr/>
          <p:nvPr/>
        </p:nvSpPr>
        <p:spPr>
          <a:xfrm>
            <a:off x="990600" y="560285"/>
            <a:ext cx="675185" cy="338554"/>
          </a:xfrm>
          <a:prstGeom prst="rect">
            <a:avLst/>
          </a:prstGeom>
        </p:spPr>
        <p:txBody>
          <a:bodyPr wrap="none">
            <a:spAutoFit/>
          </a:bodyPr>
          <a:lstStyle/>
          <a:p>
            <a:r>
              <a:rPr lang="lt-LT" sz="1600" b="1" dirty="0">
                <a:latin typeface="Times New Roman" panose="02020603050405020304" pitchFamily="18" charset="0"/>
                <a:ea typeface="Times New Roman" panose="02020603050405020304" pitchFamily="18" charset="0"/>
              </a:rPr>
              <a:t>Žemė</a:t>
            </a:r>
            <a:endParaRPr lang="lt-LT" sz="1600" dirty="0"/>
          </a:p>
        </p:txBody>
      </p:sp>
    </p:spTree>
    <p:extLst>
      <p:ext uri="{BB962C8B-B14F-4D97-AF65-F5344CB8AC3E}">
        <p14:creationId xmlns:p14="http://schemas.microsoft.com/office/powerpoint/2010/main" val="1138603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60012" y="71560"/>
            <a:ext cx="4838700"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Išlaidų tinkamumo </a:t>
            </a:r>
            <a:r>
              <a:rPr lang="lt-LT" sz="2400" b="1" dirty="0" smtClean="0">
                <a:solidFill>
                  <a:schemeClr val="tx1"/>
                </a:solidFill>
                <a:latin typeface="Times New Roman" panose="02020603050405020304" pitchFamily="18" charset="0"/>
                <a:cs typeface="Times New Roman" panose="02020603050405020304" pitchFamily="18" charset="0"/>
              </a:rPr>
              <a:t>reikalavimai</a:t>
            </a:r>
            <a:r>
              <a:rPr lang="en-US" sz="2400" b="1" dirty="0" smtClean="0">
                <a:solidFill>
                  <a:schemeClr val="tx1"/>
                </a:solidFill>
                <a:latin typeface="Times New Roman" panose="02020603050405020304" pitchFamily="18" charset="0"/>
                <a:cs typeface="Times New Roman" panose="02020603050405020304" pitchFamily="18" charset="0"/>
              </a:rPr>
              <a:t> (4)</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pic>
        <p:nvPicPr>
          <p:cNvPr id="22" name="Picture 21" descr="Vaizdo rezultatas pagal uÅ¾klausÄ âhouse iconâ"/>
          <p:cNvPicPr/>
          <p:nvPr/>
        </p:nvPicPr>
        <p:blipFill rotWithShape="1">
          <a:blip r:embed="rId4" cstate="print">
            <a:extLst>
              <a:ext uri="{28A0092B-C50C-407E-A947-70E740481C1C}">
                <a14:useLocalDpi xmlns:a14="http://schemas.microsoft.com/office/drawing/2010/main" val="0"/>
              </a:ext>
            </a:extLst>
          </a:blip>
          <a:srcRect b="8837"/>
          <a:stretch/>
        </p:blipFill>
        <p:spPr bwMode="auto">
          <a:xfrm>
            <a:off x="195431" y="666750"/>
            <a:ext cx="829442" cy="760842"/>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030128" y="497473"/>
            <a:ext cx="2109873" cy="338554"/>
          </a:xfrm>
          <a:prstGeom prst="rect">
            <a:avLst/>
          </a:prstGeom>
        </p:spPr>
        <p:txBody>
          <a:bodyPr wrap="none">
            <a:spAutoFit/>
          </a:bodyPr>
          <a:lstStyle/>
          <a:p>
            <a:r>
              <a:rPr lang="lt-LT" sz="1600" b="1" dirty="0">
                <a:latin typeface="Times New Roman" panose="02020603050405020304" pitchFamily="18" charset="0"/>
                <a:ea typeface="Times New Roman" panose="02020603050405020304" pitchFamily="18" charset="0"/>
              </a:rPr>
              <a:t>Nekilnojamasis turtas</a:t>
            </a:r>
          </a:p>
        </p:txBody>
      </p:sp>
      <p:sp>
        <p:nvSpPr>
          <p:cNvPr id="7" name="Rectangle 6"/>
          <p:cNvSpPr/>
          <p:nvPr/>
        </p:nvSpPr>
        <p:spPr>
          <a:xfrm>
            <a:off x="1053776" y="827487"/>
            <a:ext cx="7918833" cy="4439677"/>
          </a:xfrm>
          <a:prstGeom prst="rect">
            <a:avLst/>
          </a:prstGeom>
        </p:spPr>
        <p:txBody>
          <a:bodyPr wrap="square">
            <a:spAutoFit/>
          </a:bodyPr>
          <a:lstStyle/>
          <a:p>
            <a:pPr marL="171450" indent="-171450" algn="just">
              <a:buFont typeface="Arial" panose="020B0604020202020204" pitchFamily="34" charset="0"/>
              <a:buChar char="•"/>
            </a:pPr>
            <a:r>
              <a:rPr lang="en-US" sz="1600" dirty="0" err="1" smtClean="0">
                <a:latin typeface="Times New Roman" panose="02020603050405020304" pitchFamily="18" charset="0"/>
                <a:cs typeface="Times New Roman" panose="02020603050405020304" pitchFamily="18" charset="0"/>
              </a:rPr>
              <a:t>Negali</a:t>
            </a:r>
            <a:r>
              <a:rPr lang="en-US" sz="1600" dirty="0" smtClean="0">
                <a:latin typeface="Times New Roman" panose="02020603050405020304" pitchFamily="18" charset="0"/>
                <a:cs typeface="Times New Roman" panose="02020603050405020304" pitchFamily="18" charset="0"/>
              </a:rPr>
              <a:t> b</a:t>
            </a:r>
            <a:r>
              <a:rPr lang="lt-LT" sz="1600" dirty="0" err="1" smtClean="0">
                <a:latin typeface="Times New Roman" panose="02020603050405020304" pitchFamily="18" charset="0"/>
                <a:cs typeface="Times New Roman" panose="02020603050405020304" pitchFamily="18" charset="0"/>
              </a:rPr>
              <a:t>ūti</a:t>
            </a:r>
            <a:r>
              <a:rPr lang="lt-LT" sz="1600" dirty="0" smtClean="0">
                <a:latin typeface="Times New Roman" panose="02020603050405020304" pitchFamily="18" charset="0"/>
                <a:cs typeface="Times New Roman" panose="02020603050405020304" pitchFamily="18" charset="0"/>
              </a:rPr>
              <a:t> teisinių ar kitų kliūčių įsigytame nekilnojamame turte vykdyti numatytas veiklas, t.y. nekilnojamo turto paskirtis turi būti tinkama numatytoms projekto veikloms vykdyti</a:t>
            </a:r>
            <a:r>
              <a:rPr lang="lt-LT"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N</a:t>
            </a:r>
            <a:r>
              <a:rPr lang="lt-LT" sz="1600" dirty="0" err="1" smtClean="0">
                <a:latin typeface="Times New Roman" panose="02020603050405020304" pitchFamily="18" charset="0"/>
                <a:cs typeface="Times New Roman" panose="02020603050405020304" pitchFamily="18" charset="0"/>
              </a:rPr>
              <a:t>ekilnojamojo</a:t>
            </a:r>
            <a:r>
              <a:rPr lang="lt-LT" sz="1600" dirty="0" smtClean="0">
                <a:latin typeface="Times New Roman" panose="02020603050405020304" pitchFamily="18" charset="0"/>
                <a:cs typeface="Times New Roman" panose="02020603050405020304" pitchFamily="18" charset="0"/>
              </a:rPr>
              <a:t> </a:t>
            </a:r>
            <a:r>
              <a:rPr lang="lt-LT" sz="1600" dirty="0">
                <a:latin typeface="Times New Roman" panose="02020603050405020304" pitchFamily="18" charset="0"/>
                <a:cs typeface="Times New Roman" panose="02020603050405020304" pitchFamily="18" charset="0"/>
              </a:rPr>
              <a:t>turto rinkos vertės ataskaitos parengimo </a:t>
            </a:r>
            <a:r>
              <a:rPr lang="lt-LT" sz="1600" dirty="0" smtClean="0">
                <a:latin typeface="Times New Roman" panose="02020603050405020304" pitchFamily="18" charset="0"/>
                <a:cs typeface="Times New Roman" panose="02020603050405020304" pitchFamily="18" charset="0"/>
              </a:rPr>
              <a:t>išlaidos.</a:t>
            </a:r>
            <a:endParaRPr lang="lt-LT" sz="16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lt-LT" sz="1600" dirty="0">
                <a:latin typeface="Times New Roman" panose="02020603050405020304" pitchFamily="18" charset="0"/>
                <a:cs typeface="Times New Roman" panose="02020603050405020304" pitchFamily="18" charset="0"/>
              </a:rPr>
              <a:t>Registrų centro arba nepriklausomo turto vertintojo bendros panašių </a:t>
            </a:r>
            <a:r>
              <a:rPr lang="lt-LT" sz="1600" dirty="0" smtClean="0">
                <a:latin typeface="Times New Roman" panose="02020603050405020304" pitchFamily="18" charset="0"/>
                <a:cs typeface="Times New Roman" panose="02020603050405020304" pitchFamily="18" charset="0"/>
              </a:rPr>
              <a:t>nekilnojamo turto objektų grupės rinkos </a:t>
            </a:r>
            <a:r>
              <a:rPr lang="lt-LT" sz="1600" dirty="0">
                <a:latin typeface="Times New Roman" panose="02020603050405020304" pitchFamily="18" charset="0"/>
                <a:cs typeface="Times New Roman" panose="02020603050405020304" pitchFamily="18" charset="0"/>
              </a:rPr>
              <a:t>vertės nustatymo ataskaitos parengimo išlaidos</a:t>
            </a:r>
            <a:r>
              <a:rPr lang="lt-LT" sz="16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lt-LT" sz="1600" dirty="0" smtClean="0">
                <a:latin typeface="Times New Roman" panose="02020603050405020304" pitchFamily="18" charset="0"/>
                <a:cs typeface="Times New Roman" panose="02020603050405020304" pitchFamily="18" charset="0"/>
              </a:rPr>
              <a:t>Išlaidos </a:t>
            </a:r>
            <a:r>
              <a:rPr lang="lt-LT" sz="1600" dirty="0">
                <a:latin typeface="Times New Roman" panose="02020603050405020304" pitchFamily="18" charset="0"/>
                <a:cs typeface="Times New Roman" panose="02020603050405020304" pitchFamily="18" charset="0"/>
              </a:rPr>
              <a:t>notarui už sandorio įforminimą;</a:t>
            </a:r>
            <a:r>
              <a:rPr lang="en-US" sz="1600" dirty="0">
                <a:latin typeface="Times New Roman" panose="02020603050405020304" pitchFamily="18" charset="0"/>
                <a:cs typeface="Times New Roman" panose="02020603050405020304" pitchFamily="18" charset="0"/>
              </a:rPr>
              <a:t> turto registracijos </a:t>
            </a:r>
            <a:r>
              <a:rPr lang="en-US" sz="1600" dirty="0" err="1">
                <a:latin typeface="Times New Roman" panose="02020603050405020304" pitchFamily="18" charset="0"/>
                <a:cs typeface="Times New Roman" panose="02020603050405020304" pitchFamily="18" charset="0"/>
              </a:rPr>
              <a:t>i</a:t>
            </a:r>
            <a:r>
              <a:rPr lang="lt-LT" sz="1600" dirty="0">
                <a:latin typeface="Times New Roman" panose="02020603050405020304" pitchFamily="18" charset="0"/>
                <a:cs typeface="Times New Roman" panose="02020603050405020304" pitchFamily="18" charset="0"/>
              </a:rPr>
              <a:t>šlaidos ir pan. </a:t>
            </a:r>
            <a:endParaRPr lang="lt-LT" sz="1600" dirty="0" smtClean="0">
              <a:latin typeface="Times New Roman" panose="02020603050405020304" pitchFamily="18" charset="0"/>
              <a:cs typeface="Times New Roman" panose="02020603050405020304" pitchFamily="18" charset="0"/>
            </a:endParaRPr>
          </a:p>
          <a:p>
            <a:pPr algn="just"/>
            <a:r>
              <a:rPr lang="lt-LT" sz="1400" i="1" dirty="0" smtClean="0">
                <a:latin typeface="Times New Roman" panose="02020603050405020304" pitchFamily="18" charset="0"/>
                <a:cs typeface="Times New Roman" panose="02020603050405020304" pitchFamily="18" charset="0"/>
              </a:rPr>
              <a:t>Vadovaujantis </a:t>
            </a:r>
            <a:r>
              <a:rPr lang="lt-LT" sz="1400" i="1" dirty="0">
                <a:latin typeface="Times New Roman" panose="02020603050405020304" pitchFamily="18" charset="0"/>
                <a:cs typeface="Times New Roman" panose="02020603050405020304" pitchFamily="18" charset="0"/>
              </a:rPr>
              <a:t>2017 m. gruodžio 7 d. LR Valstybės informacinių išteklių valdymo įstatymo Nr. XI-1807 25, 27, 29, 35 ir 38 str. pakeitimo įstatymu Nr. XIII-848, kuris įsigaliojo nuo 2019 m. sausio 1 d., </a:t>
            </a:r>
            <a:r>
              <a:rPr lang="lt-LT" sz="1400" i="1" u="sng" dirty="0">
                <a:latin typeface="Times New Roman" panose="02020603050405020304" pitchFamily="18" charset="0"/>
                <a:cs typeface="Times New Roman" panose="02020603050405020304" pitchFamily="18" charset="0"/>
              </a:rPr>
              <a:t>valstybės ir savivaldybių institucijoms ir įstaigoms registro objekto registravimo paslaugos turi būti teikiamos neatlygintinai</a:t>
            </a:r>
            <a:r>
              <a:rPr lang="lt-LT" sz="1400" i="1"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lt-LT" sz="1600" dirty="0" smtClean="0">
                <a:latin typeface="Times New Roman" panose="02020603050405020304" pitchFamily="18" charset="0"/>
                <a:cs typeface="Times New Roman" panose="02020603050405020304" pitchFamily="18" charset="0"/>
              </a:rPr>
              <a:t>Projekto </a:t>
            </a:r>
            <a:r>
              <a:rPr lang="lt-LT" sz="1600" dirty="0">
                <a:latin typeface="Times New Roman" panose="02020603050405020304" pitchFamily="18" charset="0"/>
                <a:cs typeface="Times New Roman" panose="02020603050405020304" pitchFamily="18" charset="0"/>
              </a:rPr>
              <a:t>lėšomis </a:t>
            </a:r>
            <a:r>
              <a:rPr lang="lt-LT" sz="1600" u="sng" dirty="0">
                <a:latin typeface="Times New Roman" panose="02020603050405020304" pitchFamily="18" charset="0"/>
                <a:cs typeface="Times New Roman" panose="02020603050405020304" pitchFamily="18" charset="0"/>
              </a:rPr>
              <a:t>finansuojama tik</a:t>
            </a:r>
            <a:r>
              <a:rPr lang="lt-LT" sz="1600" dirty="0">
                <a:latin typeface="Times New Roman" panose="02020603050405020304" pitchFamily="18" charset="0"/>
                <a:cs typeface="Times New Roman" panose="02020603050405020304" pitchFamily="18" charset="0"/>
              </a:rPr>
              <a:t> </a:t>
            </a:r>
            <a:r>
              <a:rPr lang="lt-LT" sz="1600" dirty="0" smtClean="0">
                <a:latin typeface="Times New Roman" panose="02020603050405020304" pitchFamily="18" charset="0"/>
                <a:cs typeface="Times New Roman" panose="02020603050405020304" pitchFamily="18" charset="0"/>
              </a:rPr>
              <a:t>nekilnojamo turto </a:t>
            </a:r>
            <a:r>
              <a:rPr lang="lt-LT" sz="1600" dirty="0">
                <a:latin typeface="Times New Roman" panose="02020603050405020304" pitchFamily="18" charset="0"/>
                <a:cs typeface="Times New Roman" panose="02020603050405020304" pitchFamily="18" charset="0"/>
              </a:rPr>
              <a:t>vertinimo ataskaitoje nustatytą </a:t>
            </a:r>
            <a:r>
              <a:rPr lang="lt-LT" sz="1600" u="sng" dirty="0">
                <a:latin typeface="Times New Roman" panose="02020603050405020304" pitchFamily="18" charset="0"/>
                <a:cs typeface="Times New Roman" panose="02020603050405020304" pitchFamily="18" charset="0"/>
              </a:rPr>
              <a:t>rinkos kainą atitinkanti </a:t>
            </a:r>
            <a:r>
              <a:rPr lang="lt-LT" sz="1600" u="sng" dirty="0" smtClean="0">
                <a:latin typeface="Times New Roman" panose="02020603050405020304" pitchFamily="18" charset="0"/>
                <a:cs typeface="Times New Roman" panose="02020603050405020304" pitchFamily="18" charset="0"/>
              </a:rPr>
              <a:t>nekilnojamo turto </a:t>
            </a:r>
            <a:r>
              <a:rPr lang="lt-LT" sz="1600" u="sng" dirty="0">
                <a:latin typeface="Times New Roman" panose="02020603050405020304" pitchFamily="18" charset="0"/>
                <a:cs typeface="Times New Roman" panose="02020603050405020304" pitchFamily="18" charset="0"/>
              </a:rPr>
              <a:t>pirkimo sandorio dal</a:t>
            </a:r>
            <a:r>
              <a:rPr lang="lt-LT" sz="1600" dirty="0">
                <a:latin typeface="Times New Roman" panose="02020603050405020304" pitchFamily="18" charset="0"/>
                <a:cs typeface="Times New Roman" panose="02020603050405020304" pitchFamily="18" charset="0"/>
              </a:rPr>
              <a:t>is. Rinkos kainą viršijanti sandorio dalis nefinansuojama projekto lėšomis.</a:t>
            </a:r>
          </a:p>
          <a:p>
            <a:pPr marL="171450" indent="-171450" algn="just">
              <a:buFont typeface="Arial" panose="020B0604020202020204" pitchFamily="34" charset="0"/>
              <a:buChar char="•"/>
            </a:pPr>
            <a:r>
              <a:rPr lang="lt-LT" sz="1600" dirty="0" smtClean="0">
                <a:latin typeface="Times New Roman" panose="02020603050405020304" pitchFamily="18" charset="0"/>
                <a:cs typeface="Times New Roman" panose="02020603050405020304" pitchFamily="18" charset="0"/>
              </a:rPr>
              <a:t>Nekilnojamo </a:t>
            </a:r>
            <a:r>
              <a:rPr lang="lt-LT" sz="1600" dirty="0">
                <a:latin typeface="Times New Roman" panose="02020603050405020304" pitchFamily="18" charset="0"/>
                <a:cs typeface="Times New Roman" panose="02020603050405020304" pitchFamily="18" charset="0"/>
              </a:rPr>
              <a:t>turto pirkimas vykdomas vadovaujantis Žemės, esamų pastatų ar </a:t>
            </a:r>
            <a:r>
              <a:rPr lang="lt-LT" sz="1600" dirty="0" smtClean="0">
                <a:latin typeface="Times New Roman" panose="02020603050405020304" pitchFamily="18" charset="0"/>
                <a:cs typeface="Times New Roman" panose="02020603050405020304" pitchFamily="18" charset="0"/>
              </a:rPr>
              <a:t>kitų </a:t>
            </a:r>
            <a:r>
              <a:rPr lang="lt-LT" sz="1600" dirty="0">
                <a:latin typeface="Times New Roman" panose="02020603050405020304" pitchFamily="18" charset="0"/>
                <a:cs typeface="Times New Roman" panose="02020603050405020304" pitchFamily="18" charset="0"/>
              </a:rPr>
              <a:t>nekilnojamųjų daiktų pirkimų arba nuomos ar teisių į šiuos daiktus įsigijimų tvarkos </a:t>
            </a:r>
            <a:endParaRPr lang="lt-LT" sz="1600" dirty="0" smtClean="0">
              <a:latin typeface="Times New Roman" panose="02020603050405020304" pitchFamily="18" charset="0"/>
              <a:cs typeface="Times New Roman" panose="02020603050405020304" pitchFamily="18" charset="0"/>
            </a:endParaRPr>
          </a:p>
          <a:p>
            <a:pPr algn="just"/>
            <a:r>
              <a:rPr lang="lt-LT" sz="1600" dirty="0">
                <a:latin typeface="Times New Roman" panose="02020603050405020304" pitchFamily="18" charset="0"/>
                <a:cs typeface="Times New Roman" panose="02020603050405020304" pitchFamily="18" charset="0"/>
              </a:rPr>
              <a:t> </a:t>
            </a:r>
            <a:r>
              <a:rPr lang="lt-LT" sz="1600" dirty="0" smtClean="0">
                <a:latin typeface="Times New Roman" panose="02020603050405020304" pitchFamily="18" charset="0"/>
                <a:cs typeface="Times New Roman" panose="02020603050405020304" pitchFamily="18" charset="0"/>
              </a:rPr>
              <a:t>  aprašu.</a:t>
            </a:r>
            <a:endParaRPr lang="lt-LT" sz="1600" dirty="0">
              <a:latin typeface="Times New Roman" panose="02020603050405020304" pitchFamily="18" charset="0"/>
              <a:cs typeface="Times New Roman" panose="02020603050405020304" pitchFamily="18" charset="0"/>
            </a:endParaRPr>
          </a:p>
          <a:p>
            <a:pPr algn="just"/>
            <a:endParaRPr lang="lt-LT" sz="1050" dirty="0">
              <a:solidFill>
                <a:schemeClr val="tx1">
                  <a:lumMod val="75000"/>
                  <a:lumOff val="25000"/>
                </a:schemeClr>
              </a:solidFill>
            </a:endParaRPr>
          </a:p>
        </p:txBody>
      </p:sp>
    </p:spTree>
    <p:extLst>
      <p:ext uri="{BB962C8B-B14F-4D97-AF65-F5344CB8AC3E}">
        <p14:creationId xmlns:p14="http://schemas.microsoft.com/office/powerpoint/2010/main" val="216644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331" y="86353"/>
            <a:ext cx="8368364"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Išlaidų tinkamumo reikalavimai</a:t>
            </a:r>
            <a:r>
              <a:rPr lang="en-US" sz="2400" b="1" dirty="0">
                <a:solidFill>
                  <a:schemeClr val="tx1"/>
                </a:solidFill>
                <a:latin typeface="Times New Roman" panose="02020603050405020304" pitchFamily="18" charset="0"/>
                <a:cs typeface="Times New Roman" panose="02020603050405020304" pitchFamily="18" charset="0"/>
              </a:rPr>
              <a:t> (4)</a:t>
            </a:r>
          </a:p>
        </p:txBody>
      </p:sp>
      <p:sp>
        <p:nvSpPr>
          <p:cNvPr id="26" name="Text Placeholder 3"/>
          <p:cNvSpPr txBox="1">
            <a:spLocks/>
          </p:cNvSpPr>
          <p:nvPr/>
        </p:nvSpPr>
        <p:spPr>
          <a:xfrm>
            <a:off x="1143000" y="836027"/>
            <a:ext cx="7705602" cy="28561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defTabSz="914354">
              <a:spcBef>
                <a:spcPct val="20000"/>
              </a:spcBef>
              <a:defRPr/>
            </a:pPr>
            <a:r>
              <a:rPr lang="lt-LT" u="sng" dirty="0">
                <a:solidFill>
                  <a:srgbClr val="262626"/>
                </a:solidFill>
                <a:latin typeface="Times New Roman" panose="02020603050405020304" pitchFamily="18" charset="0"/>
                <a:cs typeface="Times New Roman" panose="02020603050405020304" pitchFamily="18" charset="0"/>
              </a:rPr>
              <a:t>Kartu su paraiška teikiami dokumentai</a:t>
            </a:r>
            <a:r>
              <a:rPr lang="lt-LT" dirty="0">
                <a:solidFill>
                  <a:srgbClr val="262626"/>
                </a:solidFill>
                <a:latin typeface="Times New Roman" panose="02020603050405020304" pitchFamily="18" charset="0"/>
                <a:cs typeface="Times New Roman" panose="02020603050405020304" pitchFamily="18" charset="0"/>
              </a:rPr>
              <a:t>, atsižvelgiant į esamą situaciją:</a:t>
            </a:r>
          </a:p>
          <a:p>
            <a:pPr marL="285750" indent="-285750" algn="just" defTabSz="914354">
              <a:spcBef>
                <a:spcPct val="20000"/>
              </a:spcBef>
              <a:buFont typeface="Wingdings" panose="05000000000000000000" pitchFamily="2" charset="2"/>
              <a:buChar char="ü"/>
              <a:defRPr/>
            </a:pPr>
            <a:r>
              <a:rPr lang="lt-LT" dirty="0" smtClean="0">
                <a:solidFill>
                  <a:schemeClr val="tx1"/>
                </a:solidFill>
                <a:latin typeface="Times New Roman" panose="02020603050405020304" pitchFamily="18" charset="0"/>
                <a:cs typeface="Times New Roman" panose="02020603050405020304" pitchFamily="18" charset="0"/>
              </a:rPr>
              <a:t>Jeigu NT nupirktas iki paraiškos pateikimo dienos, NT pirkimo–pardavimo sutarties kopija ir NT rinkos vertės nustatymo ataskaita, kurioje nurodyta įsigyto NT (ir kartu su juo įsigyto žemės sklypo) rinkos vertė;</a:t>
            </a:r>
          </a:p>
          <a:p>
            <a:pPr marL="285750" indent="-285750" algn="just" defTabSz="914354">
              <a:spcBef>
                <a:spcPct val="20000"/>
              </a:spcBef>
              <a:buFont typeface="Wingdings" panose="05000000000000000000" pitchFamily="2" charset="2"/>
              <a:buChar char="ü"/>
              <a:defRPr/>
            </a:pPr>
            <a:r>
              <a:rPr lang="lt-LT" dirty="0" smtClean="0">
                <a:solidFill>
                  <a:schemeClr val="tx1"/>
                </a:solidFill>
                <a:latin typeface="Times New Roman" panose="02020603050405020304" pitchFamily="18" charset="0"/>
                <a:cs typeface="Times New Roman" panose="02020603050405020304" pitchFamily="18" charset="0"/>
              </a:rPr>
              <a:t>Jeigu numatyta pirkti konkretų NT objektą, konkretaus NT </a:t>
            </a:r>
            <a:r>
              <a:rPr lang="lt-LT" dirty="0">
                <a:solidFill>
                  <a:schemeClr val="tx1"/>
                </a:solidFill>
                <a:latin typeface="Times New Roman" panose="02020603050405020304" pitchFamily="18" charset="0"/>
                <a:cs typeface="Times New Roman" panose="02020603050405020304" pitchFamily="18" charset="0"/>
              </a:rPr>
              <a:t>rinkos vertės nustatymo ataskaita, kurioje nurodyta </a:t>
            </a:r>
            <a:r>
              <a:rPr lang="lt-LT" dirty="0" smtClean="0">
                <a:solidFill>
                  <a:schemeClr val="tx1"/>
                </a:solidFill>
                <a:latin typeface="Times New Roman" panose="02020603050405020304" pitchFamily="18" charset="0"/>
                <a:cs typeface="Times New Roman" panose="02020603050405020304" pitchFamily="18" charset="0"/>
              </a:rPr>
              <a:t>numatomo įsigyti </a:t>
            </a:r>
            <a:r>
              <a:rPr lang="lt-LT" dirty="0">
                <a:solidFill>
                  <a:schemeClr val="tx1"/>
                </a:solidFill>
                <a:latin typeface="Times New Roman" panose="02020603050405020304" pitchFamily="18" charset="0"/>
                <a:cs typeface="Times New Roman" panose="02020603050405020304" pitchFamily="18" charset="0"/>
              </a:rPr>
              <a:t>NT </a:t>
            </a:r>
            <a:r>
              <a:rPr lang="lt-LT" dirty="0" smtClean="0">
                <a:solidFill>
                  <a:schemeClr val="tx1"/>
                </a:solidFill>
                <a:latin typeface="Times New Roman" panose="02020603050405020304" pitchFamily="18" charset="0"/>
                <a:cs typeface="Times New Roman" panose="02020603050405020304" pitchFamily="18" charset="0"/>
              </a:rPr>
              <a:t>objekto (ir </a:t>
            </a:r>
            <a:r>
              <a:rPr lang="lt-LT" dirty="0">
                <a:solidFill>
                  <a:schemeClr val="tx1"/>
                </a:solidFill>
                <a:latin typeface="Times New Roman" panose="02020603050405020304" pitchFamily="18" charset="0"/>
                <a:cs typeface="Times New Roman" panose="02020603050405020304" pitchFamily="18" charset="0"/>
              </a:rPr>
              <a:t>kartu su </a:t>
            </a:r>
            <a:r>
              <a:rPr lang="lt-LT" dirty="0" smtClean="0">
                <a:solidFill>
                  <a:schemeClr val="tx1"/>
                </a:solidFill>
                <a:latin typeface="Times New Roman" panose="02020603050405020304" pitchFamily="18" charset="0"/>
                <a:cs typeface="Times New Roman" panose="02020603050405020304" pitchFamily="18" charset="0"/>
              </a:rPr>
              <a:t>įsigyjamo žemės </a:t>
            </a:r>
            <a:r>
              <a:rPr lang="lt-LT" dirty="0">
                <a:solidFill>
                  <a:schemeClr val="tx1"/>
                </a:solidFill>
                <a:latin typeface="Times New Roman" panose="02020603050405020304" pitchFamily="18" charset="0"/>
                <a:cs typeface="Times New Roman" panose="02020603050405020304" pitchFamily="18" charset="0"/>
              </a:rPr>
              <a:t>sklypo) rinkos vertė</a:t>
            </a:r>
            <a:r>
              <a:rPr lang="lt-LT" dirty="0" smtClean="0">
                <a:solidFill>
                  <a:schemeClr val="tx1"/>
                </a:solidFill>
                <a:latin typeface="Times New Roman" panose="02020603050405020304" pitchFamily="18" charset="0"/>
                <a:cs typeface="Times New Roman" panose="02020603050405020304" pitchFamily="18" charset="0"/>
              </a:rPr>
              <a:t>;</a:t>
            </a:r>
            <a:endParaRPr lang="lt-LT" dirty="0">
              <a:solidFill>
                <a:schemeClr val="tx1"/>
              </a:solidFill>
              <a:latin typeface="Times New Roman" panose="02020603050405020304" pitchFamily="18" charset="0"/>
              <a:cs typeface="Times New Roman" panose="02020603050405020304" pitchFamily="18" charset="0"/>
            </a:endParaRPr>
          </a:p>
          <a:p>
            <a:pPr marL="285750" indent="-285750" algn="just" defTabSz="914354">
              <a:spcBef>
                <a:spcPct val="20000"/>
              </a:spcBef>
              <a:buFont typeface="Wingdings" panose="05000000000000000000" pitchFamily="2" charset="2"/>
              <a:buChar char="ü"/>
              <a:defRPr/>
            </a:pPr>
            <a:r>
              <a:rPr lang="lt-LT" dirty="0" smtClean="0">
                <a:solidFill>
                  <a:schemeClr val="tx1"/>
                </a:solidFill>
                <a:latin typeface="Times New Roman" panose="02020603050405020304" pitchFamily="18" charset="0"/>
                <a:cs typeface="Times New Roman" panose="02020603050405020304" pitchFamily="18" charset="0"/>
              </a:rPr>
              <a:t>Jeigu numatyta tik vietovė, kurioje planuojama pirkti NT, turi būti pateikta VĮ Registrų centro arba nepriklausomo turto vertintojo išduota bendra panašių NT objektų grupės rinkos vertės nustatymo ataskaita, kurioje turi būti nurodytos vidutinės toje vietovėje esančio NT kainos.</a:t>
            </a:r>
            <a:endParaRPr lang="lt-LT" dirty="0">
              <a:solidFill>
                <a:schemeClr val="tx1"/>
              </a:solidFill>
              <a:latin typeface="Times New Roman" panose="02020603050405020304" pitchFamily="18" charset="0"/>
              <a:cs typeface="Times New Roman" panose="02020603050405020304" pitchFamily="18" charset="0"/>
            </a:endParaRPr>
          </a:p>
        </p:txBody>
      </p:sp>
      <p:pic>
        <p:nvPicPr>
          <p:cNvPr id="11" name="Picture 10" descr="Vaizdo rezultatas pagal uÅ¾klausÄ âhouse iconâ"/>
          <p:cNvPicPr/>
          <p:nvPr/>
        </p:nvPicPr>
        <p:blipFill rotWithShape="1">
          <a:blip r:embed="rId3" cstate="print">
            <a:extLst>
              <a:ext uri="{28A0092B-C50C-407E-A947-70E740481C1C}">
                <a14:useLocalDpi xmlns:a14="http://schemas.microsoft.com/office/drawing/2010/main" val="0"/>
              </a:ext>
            </a:extLst>
          </a:blip>
          <a:srcRect b="8837"/>
          <a:stretch/>
        </p:blipFill>
        <p:spPr bwMode="auto">
          <a:xfrm>
            <a:off x="195431" y="666750"/>
            <a:ext cx="829442" cy="760842"/>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030128" y="497473"/>
            <a:ext cx="2109873" cy="338554"/>
          </a:xfrm>
          <a:prstGeom prst="rect">
            <a:avLst/>
          </a:prstGeom>
        </p:spPr>
        <p:txBody>
          <a:bodyPr wrap="none">
            <a:spAutoFit/>
          </a:bodyPr>
          <a:lstStyle/>
          <a:p>
            <a:r>
              <a:rPr lang="lt-LT" sz="1600" b="1" dirty="0">
                <a:latin typeface="Times New Roman" panose="02020603050405020304" pitchFamily="18" charset="0"/>
                <a:ea typeface="Times New Roman" panose="02020603050405020304" pitchFamily="18" charset="0"/>
              </a:rPr>
              <a:t>Nekilnojamasis turtas</a:t>
            </a:r>
          </a:p>
        </p:txBody>
      </p:sp>
    </p:spTree>
    <p:extLst>
      <p:ext uri="{BB962C8B-B14F-4D97-AF65-F5344CB8AC3E}">
        <p14:creationId xmlns:p14="http://schemas.microsoft.com/office/powerpoint/2010/main" val="1794788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60012" y="71560"/>
            <a:ext cx="4838700"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Išlaidų tinkamumo </a:t>
            </a:r>
            <a:r>
              <a:rPr lang="lt-LT" sz="2400" b="1" dirty="0" smtClean="0">
                <a:solidFill>
                  <a:schemeClr val="tx1"/>
                </a:solidFill>
                <a:latin typeface="Times New Roman" panose="02020603050405020304" pitchFamily="18" charset="0"/>
                <a:cs typeface="Times New Roman" panose="02020603050405020304" pitchFamily="18" charset="0"/>
              </a:rPr>
              <a:t>reikalavimai</a:t>
            </a:r>
            <a:r>
              <a:rPr lang="en-US" sz="2400" b="1" dirty="0" smtClean="0">
                <a:solidFill>
                  <a:schemeClr val="tx1"/>
                </a:solidFill>
                <a:latin typeface="Times New Roman" panose="02020603050405020304" pitchFamily="18" charset="0"/>
                <a:cs typeface="Times New Roman" panose="02020603050405020304" pitchFamily="18" charset="0"/>
              </a:rPr>
              <a:t> (5)</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pic>
        <p:nvPicPr>
          <p:cNvPr id="23" name="Picture 22" descr="Vaizdo rezultatas pagal uÅ¾klausÄ âconstruction iconâ"/>
          <p:cNvPicPr/>
          <p:nvPr/>
        </p:nvPicPr>
        <p:blipFill rotWithShape="1">
          <a:blip r:embed="rId4">
            <a:extLst>
              <a:ext uri="{28A0092B-C50C-407E-A947-70E740481C1C}">
                <a14:useLocalDpi xmlns:a14="http://schemas.microsoft.com/office/drawing/2010/main" val="0"/>
              </a:ext>
            </a:extLst>
          </a:blip>
          <a:srcRect l="69501" t="55008" r="7823" b="12151"/>
          <a:stretch/>
        </p:blipFill>
        <p:spPr bwMode="auto">
          <a:xfrm>
            <a:off x="204831" y="701626"/>
            <a:ext cx="743998" cy="728793"/>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976495" y="494170"/>
            <a:ext cx="4572000" cy="338554"/>
          </a:xfrm>
          <a:prstGeom prst="rect">
            <a:avLst/>
          </a:prstGeom>
        </p:spPr>
        <p:txBody>
          <a:bodyPr>
            <a:spAutoFit/>
          </a:bodyPr>
          <a:lstStyle/>
          <a:p>
            <a:r>
              <a:rPr lang="lt-LT" sz="1600" b="1" dirty="0">
                <a:latin typeface="Times New Roman" panose="02020603050405020304" pitchFamily="18" charset="0"/>
                <a:ea typeface="Times New Roman" panose="02020603050405020304" pitchFamily="18" charset="0"/>
              </a:rPr>
              <a:t>Statyba, rekonstravimas, remontas ir kiti darbai</a:t>
            </a:r>
          </a:p>
        </p:txBody>
      </p:sp>
      <p:sp>
        <p:nvSpPr>
          <p:cNvPr id="9" name="Rectangle 8"/>
          <p:cNvSpPr/>
          <p:nvPr/>
        </p:nvSpPr>
        <p:spPr>
          <a:xfrm>
            <a:off x="976495" y="781324"/>
            <a:ext cx="7678723" cy="2031325"/>
          </a:xfrm>
          <a:prstGeom prst="rect">
            <a:avLst/>
          </a:prstGeom>
        </p:spPr>
        <p:txBody>
          <a:bodyPr wrap="square">
            <a:spAutoFit/>
          </a:bodyPr>
          <a:lstStyle/>
          <a:p>
            <a:pPr marL="171450" indent="-171450" algn="just">
              <a:spcAft>
                <a:spcPts val="0"/>
              </a:spcAft>
              <a:buFont typeface="Arial" panose="020B0604020202020204" pitchFamily="34" charset="0"/>
              <a:buChar char="•"/>
            </a:pPr>
            <a:r>
              <a:rPr lang="lt-LT" sz="1400" dirty="0" smtClean="0">
                <a:latin typeface="Times New Roman" panose="02020603050405020304" pitchFamily="18" charset="0"/>
                <a:ea typeface="Times New Roman" panose="02020603050405020304" pitchFamily="18" charset="0"/>
                <a:cs typeface="Times New Roman" panose="02020603050405020304" pitchFamily="18" charset="0"/>
              </a:rPr>
              <a:t>Visoms Aprašu remiamoms veikloms yra tinkami </a:t>
            </a:r>
            <a:r>
              <a:rPr lang="lt-LT" sz="1400" dirty="0">
                <a:latin typeface="Times New Roman" panose="02020603050405020304" pitchFamily="18" charset="0"/>
                <a:ea typeface="Times New Roman" panose="02020603050405020304" pitchFamily="18" charset="0"/>
                <a:cs typeface="Times New Roman" panose="02020603050405020304" pitchFamily="18" charset="0"/>
              </a:rPr>
              <a:t>finansuoti naujos statybos, rekonstrukcijos ir kapitalinio bei paprastojo remonto </a:t>
            </a:r>
            <a:r>
              <a:rPr lang="lt-LT" sz="1400" dirty="0" smtClean="0">
                <a:latin typeface="Times New Roman" panose="02020603050405020304" pitchFamily="18" charset="0"/>
                <a:ea typeface="Times New Roman" panose="02020603050405020304" pitchFamily="18" charset="0"/>
                <a:cs typeface="Times New Roman" panose="02020603050405020304" pitchFamily="18" charset="0"/>
              </a:rPr>
              <a:t>darbai, išskyrus projektų lėšomis pritaikomus </a:t>
            </a:r>
            <a:r>
              <a:rPr lang="lt-LT" sz="1400" u="sng" dirty="0" smtClean="0">
                <a:latin typeface="Times New Roman" panose="02020603050405020304" pitchFamily="18" charset="0"/>
                <a:ea typeface="Times New Roman" panose="02020603050405020304" pitchFamily="18" charset="0"/>
                <a:cs typeface="Times New Roman" panose="02020603050405020304" pitchFamily="18" charset="0"/>
              </a:rPr>
              <a:t>butus, kuriuose gali būti atliekamas tik paprastas remontas</a:t>
            </a:r>
            <a:r>
              <a:rPr lang="lt-LT"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lt-LT" sz="1400" dirty="0">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r>
              <a:rPr lang="lt-LT" sz="1400" dirty="0">
                <a:latin typeface="Times New Roman" panose="02020603050405020304" pitchFamily="18" charset="0"/>
                <a:ea typeface="Times New Roman" panose="02020603050405020304" pitchFamily="18" charset="0"/>
                <a:cs typeface="Times New Roman" panose="02020603050405020304" pitchFamily="18" charset="0"/>
              </a:rPr>
              <a:t>Tinkamos finansuoti projektavimo ir inžinerinės paslaugos (jei privalomos pagal teisės aktus</a:t>
            </a:r>
            <a:r>
              <a:rPr lang="lt-LT"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lt-LT" sz="1400" dirty="0">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r>
              <a:rPr lang="lt-LT" sz="1400" dirty="0" smtClean="0">
                <a:latin typeface="Times New Roman" panose="02020603050405020304" pitchFamily="18" charset="0"/>
                <a:cs typeface="Times New Roman" panose="02020603050405020304" pitchFamily="18" charset="0"/>
              </a:rPr>
              <a:t>Netinkami </a:t>
            </a:r>
            <a:r>
              <a:rPr lang="lt-LT" sz="1400" dirty="0">
                <a:latin typeface="Times New Roman" panose="02020603050405020304" pitchFamily="18" charset="0"/>
                <a:cs typeface="Times New Roman" panose="02020603050405020304" pitchFamily="18" charset="0"/>
              </a:rPr>
              <a:t>finansuoti lauko inžinerinių tinklų ir susisiekimo komunikacijų tiesimo ir (arba) kitų inžinerinių statinių statybos darbai, išskyrus visas statinio inžinerines sistemas ir inžinerinius tinklus nuo pastato iki artimiausio vandentiekio ir (arba) nuotakyno šulinio, ir (arba) įrengtos uždaromosios </a:t>
            </a:r>
            <a:r>
              <a:rPr lang="lt-LT" sz="1400" dirty="0" smtClean="0">
                <a:latin typeface="Times New Roman" panose="02020603050405020304" pitchFamily="18" charset="0"/>
                <a:cs typeface="Times New Roman" panose="02020603050405020304" pitchFamily="18" charset="0"/>
              </a:rPr>
              <a:t>armatūros, kurie yra tiesiogiai susiję su modernizuojamu esamu ir (arba) naujai statomu projekto objektu ir kurie pagal LR teisės aktus gali būti pareiškėjo nuosavybė</a:t>
            </a:r>
            <a:r>
              <a:rPr lang="en-US" sz="1400" dirty="0" smtClean="0">
                <a:latin typeface="Times New Roman" panose="02020603050405020304" pitchFamily="18" charset="0"/>
                <a:cs typeface="Times New Roman" panose="02020603050405020304" pitchFamily="18" charset="0"/>
              </a:rPr>
              <a:t>.</a:t>
            </a:r>
            <a:endParaRPr lang="lt-LT" sz="1400" dirty="0">
              <a:latin typeface="Times New Roman" panose="02020603050405020304" pitchFamily="18" charset="0"/>
              <a:cs typeface="Times New Roman" panose="02020603050405020304" pitchFamily="18" charset="0"/>
            </a:endParaRPr>
          </a:p>
        </p:txBody>
      </p:sp>
      <p:pic>
        <p:nvPicPr>
          <p:cNvPr id="17" name="Picture 16" descr="Vaizdo rezultatas pagal uÅ¾klausÄ âhome stuff iconâ"/>
          <p:cNvPicPr/>
          <p:nvPr/>
        </p:nvPicPr>
        <p:blipFill rotWithShape="1">
          <a:blip r:embed="rId5" cstate="print">
            <a:extLst>
              <a:ext uri="{28A0092B-C50C-407E-A947-70E740481C1C}">
                <a14:useLocalDpi xmlns:a14="http://schemas.microsoft.com/office/drawing/2010/main" val="0"/>
              </a:ext>
            </a:extLst>
          </a:blip>
          <a:srcRect r="71984" b="74371"/>
          <a:stretch/>
        </p:blipFill>
        <p:spPr bwMode="auto">
          <a:xfrm>
            <a:off x="260012" y="3024680"/>
            <a:ext cx="688817" cy="694399"/>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1041508" y="2889749"/>
            <a:ext cx="2971263" cy="338554"/>
          </a:xfrm>
          <a:prstGeom prst="rect">
            <a:avLst/>
          </a:prstGeom>
        </p:spPr>
        <p:txBody>
          <a:bodyPr wrap="none">
            <a:spAutoFit/>
          </a:bodyPr>
          <a:lstStyle/>
          <a:p>
            <a:r>
              <a:rPr lang="lt-LT" sz="1600" b="1" dirty="0">
                <a:latin typeface="Times New Roman" panose="02020603050405020304" pitchFamily="18" charset="0"/>
                <a:ea typeface="Times New Roman" panose="02020603050405020304" pitchFamily="18" charset="0"/>
              </a:rPr>
              <a:t>Įranga, įrenginiai ir kitas turtas</a:t>
            </a:r>
          </a:p>
        </p:txBody>
      </p:sp>
      <p:sp>
        <p:nvSpPr>
          <p:cNvPr id="18" name="Rectangle 17"/>
          <p:cNvSpPr/>
          <p:nvPr/>
        </p:nvSpPr>
        <p:spPr>
          <a:xfrm>
            <a:off x="948829" y="3210403"/>
            <a:ext cx="7678723" cy="2092881"/>
          </a:xfrm>
          <a:prstGeom prst="rect">
            <a:avLst/>
          </a:prstGeom>
        </p:spPr>
        <p:txBody>
          <a:bodyPr wrap="square">
            <a:spAutoFit/>
          </a:bodyPr>
          <a:lstStyle/>
          <a:p>
            <a:pPr marL="171450" indent="-171450" algn="just">
              <a:spcAft>
                <a:spcPts val="0"/>
              </a:spcAft>
              <a:buFont typeface="Arial" panose="020B0604020202020204" pitchFamily="34" charset="0"/>
              <a:buChar char="•"/>
            </a:pPr>
            <a:r>
              <a:rPr lang="lt-LT" sz="1400" dirty="0" smtClean="0">
                <a:latin typeface="Times New Roman" panose="02020603050405020304" pitchFamily="18" charset="0"/>
                <a:ea typeface="Times New Roman" panose="02020603050405020304" pitchFamily="18" charset="0"/>
                <a:cs typeface="Times New Roman" panose="02020603050405020304" pitchFamily="18" charset="0"/>
              </a:rPr>
              <a:t>Įsigyjamas turtas (įranga, įrenginiai) turi būti skirtas veiklai vykdyti ir turi tenkinti visas šias sąlygas:</a:t>
            </a:r>
            <a:endParaRPr lang="lt-LT" dirty="0"/>
          </a:p>
          <a:p>
            <a:pPr marL="285750" indent="-285750" algn="just">
              <a:spcAft>
                <a:spcPts val="0"/>
              </a:spcAft>
              <a:buFont typeface="Wingdings" panose="05000000000000000000" pitchFamily="2" charset="2"/>
              <a:buChar char="ü"/>
            </a:pPr>
            <a:r>
              <a:rPr lang="lt-LT" sz="1400" dirty="0" smtClean="0">
                <a:latin typeface="Times New Roman" panose="02020603050405020304" pitchFamily="18" charset="0"/>
                <a:cs typeface="Times New Roman" panose="02020603050405020304" pitchFamily="18" charset="0"/>
              </a:rPr>
              <a:t>naudojant </a:t>
            </a:r>
            <a:r>
              <a:rPr lang="lt-LT" sz="1400" dirty="0">
                <a:latin typeface="Times New Roman" panose="02020603050405020304" pitchFamily="18" charset="0"/>
                <a:cs typeface="Times New Roman" panose="02020603050405020304" pitchFamily="18" charset="0"/>
              </a:rPr>
              <a:t>pagal paskirtį</a:t>
            </a:r>
            <a:r>
              <a:rPr lang="lt-LT" sz="1400" dirty="0" smtClean="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naudingo tarnavimo laikas, įskaitant priežiūros ir techninės priežiūros laiką, yra ilgesnis nei vieni metai, išskyrus trumpalaikį </a:t>
            </a:r>
            <a:r>
              <a:rPr lang="lt-LT" sz="1400" dirty="0" smtClean="0">
                <a:latin typeface="Times New Roman" panose="02020603050405020304" pitchFamily="18" charset="0"/>
                <a:cs typeface="Times New Roman" panose="02020603050405020304" pitchFamily="18" charset="0"/>
              </a:rPr>
              <a:t>turtą;</a:t>
            </a:r>
          </a:p>
          <a:p>
            <a:pPr marL="285750" indent="-285750" algn="just">
              <a:spcAft>
                <a:spcPts val="0"/>
              </a:spcAft>
              <a:buFont typeface="Wingdings" panose="05000000000000000000" pitchFamily="2" charset="2"/>
              <a:buChar char="ü"/>
            </a:pPr>
            <a:r>
              <a:rPr lang="lt-LT" sz="1400" dirty="0" smtClean="0">
                <a:latin typeface="Times New Roman" panose="02020603050405020304" pitchFamily="18" charset="0"/>
                <a:cs typeface="Times New Roman" panose="02020603050405020304" pitchFamily="18" charset="0"/>
              </a:rPr>
              <a:t>naudojamas </a:t>
            </a:r>
            <a:r>
              <a:rPr lang="lt-LT" sz="1400" dirty="0">
                <a:latin typeface="Times New Roman" panose="02020603050405020304" pitchFamily="18" charset="0"/>
                <a:cs typeface="Times New Roman" panose="02020603050405020304" pitchFamily="18" charset="0"/>
              </a:rPr>
              <a:t>jis išlaiko savo pradinę formą ir </a:t>
            </a:r>
            <a:r>
              <a:rPr lang="lt-LT" sz="1400" dirty="0" smtClean="0">
                <a:latin typeface="Times New Roman" panose="02020603050405020304" pitchFamily="18" charset="0"/>
                <a:cs typeface="Times New Roman" panose="02020603050405020304" pitchFamily="18" charset="0"/>
              </a:rPr>
              <a:t>išvaizdą;</a:t>
            </a:r>
          </a:p>
          <a:p>
            <a:pPr marL="285750" indent="-285750" algn="just">
              <a:spcAft>
                <a:spcPts val="0"/>
              </a:spcAft>
              <a:buFont typeface="Wingdings" panose="05000000000000000000" pitchFamily="2" charset="2"/>
              <a:buChar char="ü"/>
            </a:pPr>
            <a:r>
              <a:rPr lang="lt-LT" sz="1400" dirty="0" smtClean="0">
                <a:latin typeface="Times New Roman" panose="02020603050405020304" pitchFamily="18" charset="0"/>
                <a:cs typeface="Times New Roman" panose="02020603050405020304" pitchFamily="18" charset="0"/>
              </a:rPr>
              <a:t>jį </a:t>
            </a:r>
            <a:r>
              <a:rPr lang="lt-LT" sz="1400" dirty="0">
                <a:latin typeface="Times New Roman" panose="02020603050405020304" pitchFamily="18" charset="0"/>
                <a:cs typeface="Times New Roman" panose="02020603050405020304" pitchFamily="18" charset="0"/>
              </a:rPr>
              <a:t>sugadinus, pametus kai kurias dalis ar joms susidėvėjus, jį tikslingiau taisyti, nei keisti visiškai nauju; </a:t>
            </a:r>
            <a:endParaRPr lang="lt-LT" sz="1400" dirty="0" smtClean="0">
              <a:latin typeface="Times New Roman" panose="02020603050405020304" pitchFamily="18" charset="0"/>
              <a:cs typeface="Times New Roman" panose="02020603050405020304" pitchFamily="18" charset="0"/>
            </a:endParaRPr>
          </a:p>
          <a:p>
            <a:pPr marL="285750" indent="-285750" algn="just">
              <a:spcAft>
                <a:spcPts val="0"/>
              </a:spcAft>
              <a:buFont typeface="Wingdings" panose="05000000000000000000" pitchFamily="2" charset="2"/>
              <a:buChar char="ü"/>
            </a:pPr>
            <a:r>
              <a:rPr lang="lt-LT" sz="1400" dirty="0" smtClean="0">
                <a:latin typeface="Times New Roman" panose="02020603050405020304" pitchFamily="18" charset="0"/>
                <a:cs typeface="Times New Roman" panose="02020603050405020304" pitchFamily="18" charset="0"/>
              </a:rPr>
              <a:t>jis </a:t>
            </a:r>
            <a:r>
              <a:rPr lang="lt-LT" sz="1400" dirty="0">
                <a:latin typeface="Times New Roman" panose="02020603050405020304" pitchFamily="18" charset="0"/>
                <a:cs typeface="Times New Roman" panose="02020603050405020304" pitchFamily="18" charset="0"/>
              </a:rPr>
              <a:t>nepraranda savo tapatumo (galimybės atlikti funkcijas) net ir sujungtas į kitą sudėtingesnį vienetą</a:t>
            </a:r>
            <a:r>
              <a:rPr lang="lt-LT" sz="1400" dirty="0" smtClean="0">
                <a:latin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lt-LT" sz="1400" dirty="0" smtClean="0">
                <a:latin typeface="Times New Roman" panose="02020603050405020304" pitchFamily="18" charset="0"/>
                <a:cs typeface="Times New Roman" panose="02020603050405020304" pitchFamily="18" charset="0"/>
              </a:rPr>
              <a:t>Įsigyjamos tikslinės transporto priemonės turi būti pritaikytos neįgaliųjų poreikiams. </a:t>
            </a:r>
            <a:endParaRPr lang="lt-LT" sz="1400" dirty="0">
              <a:latin typeface="Times New Roman" panose="02020603050405020304" pitchFamily="18" charset="0"/>
              <a:cs typeface="Times New Roman" panose="02020603050405020304" pitchFamily="18" charset="0"/>
            </a:endParaRPr>
          </a:p>
          <a:p>
            <a:r>
              <a:rPr lang="lt-LT" dirty="0"/>
              <a:t> </a:t>
            </a: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977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83837"/>
            <a:ext cx="4838700"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Išlaidų tinkamumo reikalavimai </a:t>
            </a:r>
            <a:r>
              <a:rPr lang="lt-LT" sz="2400" b="1" dirty="0" smtClean="0">
                <a:solidFill>
                  <a:schemeClr val="tx1"/>
                </a:solidFill>
                <a:latin typeface="Times New Roman" panose="02020603050405020304" pitchFamily="18" charset="0"/>
                <a:cs typeface="Times New Roman" panose="02020603050405020304" pitchFamily="18" charset="0"/>
              </a:rPr>
              <a:t>(</a:t>
            </a:r>
            <a:r>
              <a:rPr lang="en-US" sz="2400" b="1" dirty="0">
                <a:solidFill>
                  <a:schemeClr val="tx1"/>
                </a:solidFill>
                <a:latin typeface="Times New Roman" panose="02020603050405020304" pitchFamily="18" charset="0"/>
                <a:cs typeface="Times New Roman" panose="02020603050405020304" pitchFamily="18" charset="0"/>
              </a:rPr>
              <a:t>6</a:t>
            </a:r>
            <a:r>
              <a:rPr lang="lt-LT" sz="2400" b="1"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sp>
        <p:nvSpPr>
          <p:cNvPr id="8" name="Rectangle 7"/>
          <p:cNvSpPr/>
          <p:nvPr/>
        </p:nvSpPr>
        <p:spPr>
          <a:xfrm>
            <a:off x="890045" y="536541"/>
            <a:ext cx="4572000" cy="338554"/>
          </a:xfrm>
          <a:prstGeom prst="rect">
            <a:avLst/>
          </a:prstGeom>
        </p:spPr>
        <p:txBody>
          <a:bodyPr>
            <a:spAutoFit/>
          </a:bodyPr>
          <a:lstStyle/>
          <a:p>
            <a:r>
              <a:rPr lang="lt-LT" sz="1600" b="1" dirty="0">
                <a:latin typeface="Times New Roman" panose="02020603050405020304" pitchFamily="18" charset="0"/>
                <a:ea typeface="Times New Roman" panose="02020603050405020304" pitchFamily="18" charset="0"/>
              </a:rPr>
              <a:t>Projekto </a:t>
            </a:r>
            <a:r>
              <a:rPr lang="lt-LT" sz="1600" b="1" dirty="0" smtClean="0">
                <a:latin typeface="Times New Roman" panose="02020603050405020304" pitchFamily="18" charset="0"/>
                <a:ea typeface="Times New Roman" panose="02020603050405020304" pitchFamily="18" charset="0"/>
              </a:rPr>
              <a:t>vykdymas</a:t>
            </a:r>
            <a:r>
              <a:rPr lang="en-US" sz="1600" b="1" dirty="0" smtClean="0">
                <a:latin typeface="Times New Roman" panose="02020603050405020304" pitchFamily="18" charset="0"/>
                <a:ea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rPr>
              <a:t>Netinkama finansuoti</a:t>
            </a:r>
            <a:endParaRPr lang="lt-LT" sz="1400" dirty="0">
              <a:latin typeface="Times New Roman" panose="02020603050405020304" pitchFamily="18" charset="0"/>
              <a:ea typeface="Times New Roman" panose="02020603050405020304" pitchFamily="18" charset="0"/>
            </a:endParaRPr>
          </a:p>
        </p:txBody>
      </p:sp>
      <p:pic>
        <p:nvPicPr>
          <p:cNvPr id="18" name="Picture 17" descr="Vaizdo rezultatas pagal uÅ¾klausÄ âwriting iconâ"/>
          <p:cNvPicPr/>
          <p:nvPr/>
        </p:nvPicPr>
        <p:blipFill rotWithShape="1">
          <a:blip r:embed="rId4" cstate="print">
            <a:extLst>
              <a:ext uri="{28A0092B-C50C-407E-A947-70E740481C1C}">
                <a14:useLocalDpi xmlns:a14="http://schemas.microsoft.com/office/drawing/2010/main" val="0"/>
              </a:ext>
            </a:extLst>
          </a:blip>
          <a:srcRect b="7538"/>
          <a:stretch/>
        </p:blipFill>
        <p:spPr bwMode="auto">
          <a:xfrm>
            <a:off x="357621" y="536541"/>
            <a:ext cx="480579" cy="435009"/>
          </a:xfrm>
          <a:prstGeom prst="rect">
            <a:avLst/>
          </a:prstGeom>
          <a:noFill/>
          <a:ln>
            <a:noFill/>
          </a:ln>
          <a:extLst>
            <a:ext uri="{53640926-AAD7-44D8-BBD7-CCE9431645EC}">
              <a14:shadowObscured xmlns:a14="http://schemas.microsoft.com/office/drawing/2010/main"/>
            </a:ext>
          </a:extLst>
        </p:spPr>
      </p:pic>
      <p:pic>
        <p:nvPicPr>
          <p:cNvPr id="19" name="Picture 18" descr="File:Circle-icons-news.sv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90" y="1049733"/>
            <a:ext cx="475252" cy="448514"/>
          </a:xfrm>
          <a:prstGeom prst="rect">
            <a:avLst/>
          </a:prstGeom>
          <a:noFill/>
          <a:ln>
            <a:noFill/>
          </a:ln>
        </p:spPr>
      </p:pic>
      <p:sp>
        <p:nvSpPr>
          <p:cNvPr id="10" name="Rectangle 9"/>
          <p:cNvSpPr/>
          <p:nvPr/>
        </p:nvSpPr>
        <p:spPr>
          <a:xfrm>
            <a:off x="890045" y="891158"/>
            <a:ext cx="8016581" cy="830997"/>
          </a:xfrm>
          <a:prstGeom prst="rect">
            <a:avLst/>
          </a:prstGeom>
        </p:spPr>
        <p:txBody>
          <a:bodyPr wrap="square">
            <a:spAutoFit/>
          </a:bodyPr>
          <a:lstStyle/>
          <a:p>
            <a:r>
              <a:rPr lang="lt-LT" sz="1600" b="1" dirty="0">
                <a:latin typeface="Times New Roman" panose="02020603050405020304" pitchFamily="18" charset="0"/>
                <a:ea typeface="Times New Roman" panose="02020603050405020304" pitchFamily="18" charset="0"/>
              </a:rPr>
              <a:t>Informavimas apie </a:t>
            </a:r>
            <a:r>
              <a:rPr lang="lt-LT" sz="1600" b="1" dirty="0" smtClean="0">
                <a:latin typeface="Times New Roman" panose="02020603050405020304" pitchFamily="18" charset="0"/>
                <a:ea typeface="Times New Roman" panose="02020603050405020304" pitchFamily="18" charset="0"/>
              </a:rPr>
              <a:t>projektą </a:t>
            </a:r>
          </a:p>
          <a:p>
            <a:r>
              <a:rPr lang="lt-LT" sz="1400" dirty="0" smtClean="0">
                <a:latin typeface="Times New Roman" panose="02020603050405020304" pitchFamily="18" charset="0"/>
                <a:cs typeface="Times New Roman" panose="02020603050405020304" pitchFamily="18" charset="0"/>
              </a:rPr>
              <a:t>Daugiau </a:t>
            </a:r>
            <a:r>
              <a:rPr lang="lt-LT" sz="1400" dirty="0">
                <a:latin typeface="Times New Roman" panose="02020603050405020304" pitchFamily="18" charset="0"/>
                <a:cs typeface="Times New Roman" panose="02020603050405020304" pitchFamily="18" charset="0"/>
              </a:rPr>
              <a:t>apie viešinimą: </a:t>
            </a:r>
            <a:r>
              <a:rPr lang="lt-LT" sz="1400" i="1" u="sng" dirty="0">
                <a:latin typeface="Times New Roman" panose="02020603050405020304" pitchFamily="18" charset="0"/>
                <a:cs typeface="Times New Roman" panose="02020603050405020304" pitchFamily="18" charset="0"/>
              </a:rPr>
              <a:t>https://www.cpva.lt/es-fondu-investicijos-2014-2020-m./viesinimas/614</a:t>
            </a:r>
            <a:endParaRPr lang="en-US" sz="1400" i="1" u="sng" dirty="0">
              <a:latin typeface="Times New Roman" panose="02020603050405020304" pitchFamily="18" charset="0"/>
              <a:cs typeface="Times New Roman" panose="02020603050405020304" pitchFamily="18" charset="0"/>
            </a:endParaRPr>
          </a:p>
          <a:p>
            <a:r>
              <a:rPr lang="lt-LT" sz="1600" b="1" dirty="0" smtClean="0">
                <a:latin typeface="Times New Roman" panose="02020603050405020304" pitchFamily="18" charset="0"/>
                <a:ea typeface="Times New Roman" panose="02020603050405020304" pitchFamily="18" charset="0"/>
              </a:rPr>
              <a:t> </a:t>
            </a:r>
            <a:endParaRPr lang="lt-LT" sz="1600" b="1" dirty="0">
              <a:latin typeface="Times New Roman" panose="02020603050405020304" pitchFamily="18" charset="0"/>
              <a:ea typeface="Times New Roman" panose="02020603050405020304" pitchFamily="18" charset="0"/>
            </a:endParaRPr>
          </a:p>
        </p:txBody>
      </p:sp>
      <p:sp>
        <p:nvSpPr>
          <p:cNvPr id="11" name="Rectangle 10"/>
          <p:cNvSpPr/>
          <p:nvPr/>
        </p:nvSpPr>
        <p:spPr>
          <a:xfrm>
            <a:off x="890045" y="1429856"/>
            <a:ext cx="8025355" cy="3539430"/>
          </a:xfrm>
          <a:prstGeom prst="rect">
            <a:avLst/>
          </a:prstGeom>
        </p:spPr>
        <p:txBody>
          <a:bodyPr wrap="square">
            <a:spAutoFit/>
          </a:bodyPr>
          <a:lstStyle/>
          <a:p>
            <a:pPr algn="just">
              <a:spcAft>
                <a:spcPts val="0"/>
              </a:spcAft>
            </a:pPr>
            <a:r>
              <a:rPr lang="lt-LT" sz="1400" dirty="0">
                <a:latin typeface="Times New Roman" panose="02020603050405020304" pitchFamily="18" charset="0"/>
                <a:cs typeface="Times New Roman" panose="02020603050405020304" pitchFamily="18" charset="0"/>
              </a:rPr>
              <a:t>Tinkamomis finansuoti išlaidomis laikomos </a:t>
            </a:r>
            <a:r>
              <a:rPr lang="lt-LT" sz="1400" b="1" dirty="0">
                <a:latin typeface="Times New Roman" panose="02020603050405020304" pitchFamily="18" charset="0"/>
                <a:cs typeface="Times New Roman" panose="02020603050405020304" pitchFamily="18" charset="0"/>
              </a:rPr>
              <a:t>privalomų</a:t>
            </a:r>
            <a:r>
              <a:rPr lang="lt-LT" sz="1400" dirty="0">
                <a:latin typeface="Times New Roman" panose="02020603050405020304" pitchFamily="18" charset="0"/>
                <a:cs typeface="Times New Roman" panose="02020603050405020304" pitchFamily="18" charset="0"/>
              </a:rPr>
              <a:t> viešinimo priemonių, nurodytų </a:t>
            </a:r>
            <a:r>
              <a:rPr lang="lt-LT" sz="1400" dirty="0" smtClean="0">
                <a:latin typeface="Times New Roman" panose="02020603050405020304" pitchFamily="18" charset="0"/>
                <a:cs typeface="Times New Roman" panose="02020603050405020304" pitchFamily="18" charset="0"/>
              </a:rPr>
              <a:t>Projektų </a:t>
            </a:r>
            <a:r>
              <a:rPr lang="lt-LT" sz="1400" dirty="0">
                <a:latin typeface="Times New Roman" panose="02020603050405020304" pitchFamily="18" charset="0"/>
                <a:cs typeface="Times New Roman" panose="02020603050405020304" pitchFamily="18" charset="0"/>
              </a:rPr>
              <a:t>taisyklių VII skyriaus trisdešimt septintajame skirsnyje, </a:t>
            </a:r>
            <a:r>
              <a:rPr lang="lt-LT" sz="1400" dirty="0" smtClean="0">
                <a:latin typeface="Times New Roman" panose="02020603050405020304" pitchFamily="18" charset="0"/>
                <a:cs typeface="Times New Roman" panose="02020603050405020304" pitchFamily="18" charset="0"/>
              </a:rPr>
              <a:t>išlaidos:</a:t>
            </a:r>
          </a:p>
          <a:p>
            <a:pPr algn="just"/>
            <a:r>
              <a:rPr lang="en-US" sz="1400" dirty="0" smtClean="0">
                <a:latin typeface="Times New Roman" panose="02020603050405020304" pitchFamily="18" charset="0"/>
                <a:cs typeface="Times New Roman" panose="02020603050405020304" pitchFamily="18" charset="0"/>
              </a:rPr>
              <a:t>1. </a:t>
            </a:r>
            <a:r>
              <a:rPr lang="lt-LT" sz="1400" b="1" dirty="0" smtClean="0">
                <a:solidFill>
                  <a:schemeClr val="accent1"/>
                </a:solidFill>
                <a:latin typeface="Times New Roman" panose="02020603050405020304" pitchFamily="18" charset="0"/>
                <a:cs typeface="Times New Roman" panose="02020603050405020304" pitchFamily="18" charset="0"/>
              </a:rPr>
              <a:t>privaloma</a:t>
            </a:r>
            <a:r>
              <a:rPr lang="lt-LT" sz="1400" dirty="0" smtClean="0">
                <a:latin typeface="Times New Roman" panose="02020603050405020304" pitchFamily="18" charset="0"/>
                <a:cs typeface="Times New Roman" panose="02020603050405020304" pitchFamily="18" charset="0"/>
              </a:rPr>
              <a:t> </a:t>
            </a:r>
            <a:r>
              <a:rPr lang="en-US" sz="1400" b="1" dirty="0" smtClean="0">
                <a:solidFill>
                  <a:schemeClr val="accent1"/>
                </a:solidFill>
                <a:latin typeface="Times New Roman" panose="02020603050405020304" pitchFamily="18" charset="0"/>
                <a:cs typeface="Times New Roman" panose="02020603050405020304" pitchFamily="18" charset="0"/>
              </a:rPr>
              <a:t>visiems projektams </a:t>
            </a:r>
            <a:r>
              <a:rPr lang="en-US" sz="1400" dirty="0" smtClean="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interneto </a:t>
            </a:r>
            <a:r>
              <a:rPr lang="lt-LT" sz="1400" dirty="0">
                <a:latin typeface="Times New Roman" panose="02020603050405020304" pitchFamily="18" charset="0"/>
                <a:cs typeface="Times New Roman" panose="02020603050405020304" pitchFamily="18" charset="0"/>
              </a:rPr>
              <a:t>svetainėje (jei projekto </a:t>
            </a:r>
            <a:r>
              <a:rPr lang="lt-LT" sz="1400" dirty="0" smtClean="0">
                <a:latin typeface="Times New Roman" panose="02020603050405020304" pitchFamily="18" charset="0"/>
                <a:cs typeface="Times New Roman" panose="02020603050405020304" pitchFamily="18" charset="0"/>
              </a:rPr>
              <a:t>vykdytojas/partneris </a:t>
            </a:r>
            <a:r>
              <a:rPr lang="lt-LT" sz="1400" dirty="0">
                <a:latin typeface="Times New Roman" panose="02020603050405020304" pitchFamily="18" charset="0"/>
                <a:cs typeface="Times New Roman" panose="02020603050405020304" pitchFamily="18" charset="0"/>
              </a:rPr>
              <a:t>tokią turi) paskelbti informaciją apie įgyvendinamą projektą, apibūdinti jo tikslus, rezultatus ir informuoti apie finansavimą iš atitinkamo (-ų) ES struktūrinio (-ių) fondo (-ų) </a:t>
            </a:r>
            <a:r>
              <a:rPr lang="lt-LT" sz="1400" dirty="0" smtClean="0">
                <a:latin typeface="Times New Roman" panose="02020603050405020304" pitchFamily="18" charset="0"/>
                <a:cs typeface="Times New Roman" panose="02020603050405020304" pitchFamily="18" charset="0"/>
              </a:rPr>
              <a:t>lėšų</a:t>
            </a:r>
            <a:r>
              <a:rPr lang="en-US" sz="1400" dirty="0" smtClean="0">
                <a:latin typeface="Times New Roman" panose="02020603050405020304" pitchFamily="18" charset="0"/>
                <a:cs typeface="Times New Roman" panose="02020603050405020304" pitchFamily="18" charset="0"/>
              </a:rPr>
              <a:t>;</a:t>
            </a:r>
            <a:endParaRPr lang="lt-LT" sz="1400" dirty="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2. </a:t>
            </a:r>
            <a:r>
              <a:rPr lang="lt-LT" sz="1400" b="1" dirty="0" smtClean="0">
                <a:solidFill>
                  <a:schemeClr val="accent1"/>
                </a:solidFill>
                <a:latin typeface="Times New Roman" panose="02020603050405020304" pitchFamily="18" charset="0"/>
                <a:cs typeface="Times New Roman" panose="02020603050405020304" pitchFamily="18" charset="0"/>
              </a:rPr>
              <a:t>privaloma,</a:t>
            </a:r>
            <a:r>
              <a:rPr lang="lt-LT" sz="1400" dirty="0" smtClean="0">
                <a:latin typeface="Times New Roman" panose="02020603050405020304" pitchFamily="18" charset="0"/>
                <a:cs typeface="Times New Roman" panose="02020603050405020304" pitchFamily="18" charset="0"/>
              </a:rPr>
              <a:t> </a:t>
            </a:r>
            <a:r>
              <a:rPr lang="lt-LT" sz="1400" b="1" dirty="0" smtClean="0">
                <a:solidFill>
                  <a:schemeClr val="accent1"/>
                </a:solidFill>
                <a:latin typeface="Times New Roman" panose="02020603050405020304" pitchFamily="18" charset="0"/>
                <a:cs typeface="Times New Roman" panose="02020603050405020304" pitchFamily="18" charset="0"/>
              </a:rPr>
              <a:t>kai</a:t>
            </a:r>
            <a:r>
              <a:rPr lang="en-US" sz="1400" b="1" dirty="0" smtClean="0">
                <a:solidFill>
                  <a:schemeClr val="accent1"/>
                </a:solidFill>
                <a:latin typeface="Times New Roman" panose="02020603050405020304" pitchFamily="18" charset="0"/>
                <a:cs typeface="Times New Roman" panose="02020603050405020304" pitchFamily="18" charset="0"/>
              </a:rPr>
              <a:t> </a:t>
            </a:r>
            <a:r>
              <a:rPr lang="en-US" sz="1400" b="1" dirty="0" smtClean="0">
                <a:solidFill>
                  <a:schemeClr val="accent1"/>
                </a:solidFill>
                <a:latin typeface="Times New Roman" panose="02020603050405020304" pitchFamily="18" charset="0"/>
                <a:cs typeface="Times New Roman" panose="02020603050405020304" pitchFamily="18" charset="0"/>
              </a:rPr>
              <a:t>projekto vert</a:t>
            </a:r>
            <a:r>
              <a:rPr lang="lt-LT" sz="1400" b="1" dirty="0" smtClean="0">
                <a:solidFill>
                  <a:schemeClr val="accent1"/>
                </a:solidFill>
                <a:latin typeface="Times New Roman" panose="02020603050405020304" pitchFamily="18" charset="0"/>
                <a:cs typeface="Times New Roman" panose="02020603050405020304" pitchFamily="18" charset="0"/>
              </a:rPr>
              <a:t>ė neviršija </a:t>
            </a:r>
            <a:r>
              <a:rPr lang="en-US" sz="1400" b="1" dirty="0" smtClean="0">
                <a:solidFill>
                  <a:schemeClr val="accent1"/>
                </a:solidFill>
                <a:latin typeface="Times New Roman" panose="02020603050405020304" pitchFamily="18" charset="0"/>
                <a:cs typeface="Times New Roman" panose="02020603050405020304" pitchFamily="18" charset="0"/>
              </a:rPr>
              <a:t>500 000 Eur, </a:t>
            </a:r>
            <a:r>
              <a:rPr lang="lt-LT" sz="1400" dirty="0" smtClean="0">
                <a:latin typeface="Times New Roman" panose="02020603050405020304" pitchFamily="18" charset="0"/>
                <a:cs typeface="Times New Roman" panose="02020603050405020304" pitchFamily="18" charset="0"/>
              </a:rPr>
              <a:t>projekto </a:t>
            </a:r>
            <a:r>
              <a:rPr lang="lt-LT" sz="1400" dirty="0">
                <a:latin typeface="Times New Roman" panose="02020603050405020304" pitchFamily="18" charset="0"/>
                <a:cs typeface="Times New Roman" panose="02020603050405020304" pitchFamily="18" charset="0"/>
              </a:rPr>
              <a:t>įgyvendinimo pražioje visuomenei gerai matomoje vietoje </a:t>
            </a:r>
            <a:r>
              <a:rPr lang="lt-LT" sz="1400" dirty="0" smtClean="0">
                <a:latin typeface="Times New Roman" panose="02020603050405020304" pitchFamily="18" charset="0"/>
                <a:cs typeface="Times New Roman" panose="02020603050405020304" pitchFamily="18" charset="0"/>
              </a:rPr>
              <a:t>pakabinti </a:t>
            </a:r>
            <a:r>
              <a:rPr lang="lt-LT" sz="1400" dirty="0">
                <a:latin typeface="Times New Roman" panose="02020603050405020304" pitchFamily="18" charset="0"/>
                <a:cs typeface="Times New Roman" panose="02020603050405020304" pitchFamily="18" charset="0"/>
              </a:rPr>
              <a:t>bent vieną plakatą (ne mažesnį kaip A3 formato), kuriame turi būti pateikta informacija apie įgyvendinamą projektą ir finansavimą iš atitinkamo (-ų) ES struktūrinio (-ių) fondo (-ų) lėšų</a:t>
            </a:r>
            <a:r>
              <a:rPr lang="lt-LT" sz="1400" dirty="0" smtClean="0">
                <a:latin typeface="Times New Roman" panose="02020603050405020304" pitchFamily="18" charset="0"/>
                <a:cs typeface="Times New Roman" panose="02020603050405020304" pitchFamily="18" charset="0"/>
              </a:rPr>
              <a:t>.</a:t>
            </a:r>
          </a:p>
          <a:p>
            <a:pPr algn="just"/>
            <a:r>
              <a:rPr lang="lt-LT" sz="1400" i="1" u="sng" dirty="0" smtClean="0">
                <a:latin typeface="Times New Roman" panose="02020603050405020304" pitchFamily="18" charset="0"/>
                <a:cs typeface="Times New Roman" panose="02020603050405020304" pitchFamily="18" charset="0"/>
              </a:rPr>
              <a:t>Plakatai šalia GGN, SGN ir AB objektų</a:t>
            </a:r>
            <a:r>
              <a:rPr lang="lt-LT" sz="1400" i="1" u="sng" dirty="0">
                <a:latin typeface="Times New Roman" panose="02020603050405020304" pitchFamily="18" charset="0"/>
                <a:cs typeface="Times New Roman" panose="02020603050405020304" pitchFamily="18" charset="0"/>
              </a:rPr>
              <a:t> neturi būti kabinami</a:t>
            </a:r>
            <a:r>
              <a:rPr lang="lt-LT" sz="1400" i="1" u="sng" dirty="0" smtClean="0">
                <a:latin typeface="Times New Roman" panose="02020603050405020304" pitchFamily="18" charset="0"/>
                <a:cs typeface="Times New Roman" panose="02020603050405020304" pitchFamily="18" charset="0"/>
              </a:rPr>
              <a:t>. Tokiu atveju, plakatas gali būti kabinamas savivaldybės patalpose.</a:t>
            </a:r>
            <a:endParaRPr lang="en-US" sz="1400" i="1" u="sng" dirty="0" smtClean="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3. </a:t>
            </a:r>
            <a:r>
              <a:rPr lang="lt-LT" sz="1400" b="1" dirty="0" smtClean="0">
                <a:solidFill>
                  <a:schemeClr val="accent1"/>
                </a:solidFill>
                <a:latin typeface="Times New Roman" panose="02020603050405020304" pitchFamily="18" charset="0"/>
                <a:cs typeface="Times New Roman" panose="02020603050405020304" pitchFamily="18" charset="0"/>
              </a:rPr>
              <a:t>privaloma,</a:t>
            </a:r>
            <a:r>
              <a:rPr lang="lt-LT" sz="1400" dirty="0" smtClean="0">
                <a:latin typeface="Times New Roman" panose="02020603050405020304" pitchFamily="18" charset="0"/>
                <a:cs typeface="Times New Roman" panose="02020603050405020304" pitchFamily="18" charset="0"/>
              </a:rPr>
              <a:t> </a:t>
            </a:r>
            <a:r>
              <a:rPr lang="lt-LT" sz="1400" b="1" dirty="0" smtClean="0">
                <a:solidFill>
                  <a:schemeClr val="accent1"/>
                </a:solidFill>
                <a:latin typeface="Times New Roman" panose="02020603050405020304" pitchFamily="18" charset="0"/>
                <a:cs typeface="Times New Roman" panose="02020603050405020304" pitchFamily="18" charset="0"/>
              </a:rPr>
              <a:t>kai</a:t>
            </a:r>
            <a:r>
              <a:rPr lang="en-US" sz="1400" b="1" dirty="0" smtClean="0">
                <a:solidFill>
                  <a:schemeClr val="accent1"/>
                </a:solidFill>
                <a:latin typeface="Times New Roman" panose="02020603050405020304" pitchFamily="18" charset="0"/>
                <a:cs typeface="Times New Roman" panose="02020603050405020304" pitchFamily="18" charset="0"/>
              </a:rPr>
              <a:t> </a:t>
            </a:r>
            <a:r>
              <a:rPr lang="en-US" sz="1400" b="1" dirty="0" smtClean="0">
                <a:solidFill>
                  <a:schemeClr val="accent1"/>
                </a:solidFill>
                <a:latin typeface="Times New Roman" panose="02020603050405020304" pitchFamily="18" charset="0"/>
                <a:cs typeface="Times New Roman" panose="02020603050405020304" pitchFamily="18" charset="0"/>
              </a:rPr>
              <a:t>projekto vert</a:t>
            </a:r>
            <a:r>
              <a:rPr lang="lt-LT" sz="1400" b="1" dirty="0" smtClean="0">
                <a:solidFill>
                  <a:schemeClr val="accent1"/>
                </a:solidFill>
                <a:latin typeface="Times New Roman" panose="02020603050405020304" pitchFamily="18" charset="0"/>
                <a:cs typeface="Times New Roman" panose="02020603050405020304" pitchFamily="18" charset="0"/>
              </a:rPr>
              <a:t>ė viršija </a:t>
            </a:r>
            <a:r>
              <a:rPr lang="en-US" sz="1400" b="1" dirty="0" smtClean="0">
                <a:solidFill>
                  <a:schemeClr val="accent1"/>
                </a:solidFill>
                <a:latin typeface="Times New Roman" panose="02020603050405020304" pitchFamily="18" charset="0"/>
                <a:cs typeface="Times New Roman" panose="02020603050405020304" pitchFamily="18" charset="0"/>
              </a:rPr>
              <a:t>500 000 Eur</a:t>
            </a:r>
            <a:r>
              <a:rPr lang="lt-LT" sz="1400" b="1" dirty="0" smtClean="0">
                <a:solidFill>
                  <a:schemeClr val="accent1"/>
                </a:solidFill>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projekto </a:t>
            </a:r>
            <a:r>
              <a:rPr lang="lt-LT" sz="1400" dirty="0">
                <a:latin typeface="Times New Roman" panose="02020603050405020304" pitchFamily="18" charset="0"/>
                <a:cs typeface="Times New Roman" panose="02020603050405020304" pitchFamily="18" charset="0"/>
              </a:rPr>
              <a:t>įgyvendinimo pradžioje pakabinti </a:t>
            </a:r>
            <a:r>
              <a:rPr lang="lt-LT" sz="1400" b="1" dirty="0">
                <a:latin typeface="Times New Roman" panose="02020603050405020304" pitchFamily="18" charset="0"/>
                <a:cs typeface="Times New Roman" panose="02020603050405020304" pitchFamily="18" charset="0"/>
              </a:rPr>
              <a:t>laikiną</a:t>
            </a:r>
            <a:r>
              <a:rPr lang="lt-LT" sz="1400" dirty="0">
                <a:latin typeface="Times New Roman" panose="02020603050405020304" pitchFamily="18" charset="0"/>
                <a:cs typeface="Times New Roman" panose="02020603050405020304" pitchFamily="18" charset="0"/>
              </a:rPr>
              <a:t> informacinę lentelę ar pastatyti laikiną informacinį </a:t>
            </a:r>
            <a:r>
              <a:rPr lang="lt-LT" sz="1400" dirty="0" smtClean="0">
                <a:latin typeface="Times New Roman" panose="02020603050405020304" pitchFamily="18" charset="0"/>
                <a:cs typeface="Times New Roman" panose="02020603050405020304" pitchFamily="18" charset="0"/>
              </a:rPr>
              <a:t>stendą</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ir</a:t>
            </a:r>
            <a:r>
              <a:rPr lang="lt-LT" sz="1400" dirty="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iki </a:t>
            </a:r>
            <a:r>
              <a:rPr lang="lt-LT" sz="1400" dirty="0">
                <a:latin typeface="Times New Roman" panose="02020603050405020304" pitchFamily="18" charset="0"/>
                <a:cs typeface="Times New Roman" panose="02020603050405020304" pitchFamily="18" charset="0"/>
              </a:rPr>
              <a:t>galutinio mokėjimo prašymo pateikimo dienos pakabinti </a:t>
            </a:r>
            <a:r>
              <a:rPr lang="lt-LT" sz="1400" b="1" dirty="0">
                <a:latin typeface="Times New Roman" panose="02020603050405020304" pitchFamily="18" charset="0"/>
                <a:cs typeface="Times New Roman" panose="02020603050405020304" pitchFamily="18" charset="0"/>
              </a:rPr>
              <a:t>nuolatinę</a:t>
            </a:r>
            <a:r>
              <a:rPr lang="lt-LT" sz="1400" dirty="0">
                <a:latin typeface="Times New Roman" panose="02020603050405020304" pitchFamily="18" charset="0"/>
                <a:cs typeface="Times New Roman" panose="02020603050405020304" pitchFamily="18" charset="0"/>
              </a:rPr>
              <a:t> informacinę lentelę ar pastatyti nuolatinį informacinį </a:t>
            </a:r>
            <a:r>
              <a:rPr lang="lt-LT" sz="1400" dirty="0" smtClean="0">
                <a:latin typeface="Times New Roman" panose="02020603050405020304" pitchFamily="18" charset="0"/>
                <a:cs typeface="Times New Roman" panose="02020603050405020304" pitchFamily="18" charset="0"/>
              </a:rPr>
              <a:t>stendą</a:t>
            </a:r>
            <a:r>
              <a:rPr lang="en-US" sz="1400" dirty="0" smtClean="0">
                <a:latin typeface="Times New Roman" panose="02020603050405020304" pitchFamily="18" charset="0"/>
                <a:cs typeface="Times New Roman" panose="02020603050405020304" pitchFamily="18" charset="0"/>
              </a:rPr>
              <a:t>.</a:t>
            </a:r>
            <a:r>
              <a:rPr lang="lt-LT" sz="1400" dirty="0" smtClean="0">
                <a:latin typeface="Times New Roman" panose="02020603050405020304" pitchFamily="18" charset="0"/>
                <a:cs typeface="Times New Roman" panose="02020603050405020304" pitchFamily="18" charset="0"/>
              </a:rPr>
              <a:t> </a:t>
            </a:r>
          </a:p>
          <a:p>
            <a:pPr algn="just">
              <a:spcAft>
                <a:spcPts val="0"/>
              </a:spcAft>
            </a:pPr>
            <a:r>
              <a:rPr lang="lt-LT" sz="1400" i="1" u="sng" dirty="0" smtClean="0">
                <a:latin typeface="Times New Roman" panose="02020603050405020304" pitchFamily="18" charset="0"/>
                <a:cs typeface="Times New Roman" panose="02020603050405020304" pitchFamily="18" charset="0"/>
              </a:rPr>
              <a:t>Informaciniai stendai statomi prie visų naujai statomų/rekonstruojamų/remontuojamų objektų. Jeigu objektas perkamas arba atliekami vidaus patalpų paprasto remonto darbai, informacinio stendo statyti nereikia. </a:t>
            </a:r>
          </a:p>
          <a:p>
            <a:pPr algn="just">
              <a:spcAft>
                <a:spcPts val="0"/>
              </a:spcAft>
            </a:pPr>
            <a:r>
              <a:rPr lang="lt-LT" sz="1400" i="1" u="sng" dirty="0" smtClean="0">
                <a:latin typeface="Times New Roman" panose="02020603050405020304" pitchFamily="18" charset="0"/>
                <a:cs typeface="Times New Roman" panose="02020603050405020304" pitchFamily="18" charset="0"/>
              </a:rPr>
              <a:t>Nuolatinę lentelę/stendą būtina įrengti prie visų įsigytų ir/ar tvarkytų objektų, išskyrus GGN, SGN ir AB.</a:t>
            </a:r>
            <a:endParaRPr lang="lt-LT" sz="1400"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210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83837"/>
            <a:ext cx="4838700"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Išlaidų tinkamumo reikalavimai </a:t>
            </a:r>
            <a:r>
              <a:rPr lang="lt-LT" sz="2400" b="1" dirty="0" smtClean="0">
                <a:solidFill>
                  <a:schemeClr val="tx1"/>
                </a:solidFill>
                <a:latin typeface="Times New Roman" panose="02020603050405020304" pitchFamily="18" charset="0"/>
                <a:cs typeface="Times New Roman" panose="02020603050405020304" pitchFamily="18" charset="0"/>
              </a:rPr>
              <a:t>(</a:t>
            </a:r>
            <a:r>
              <a:rPr lang="en-US" sz="2400" b="1" dirty="0" smtClean="0">
                <a:solidFill>
                  <a:schemeClr val="tx1"/>
                </a:solidFill>
                <a:latin typeface="Times New Roman" panose="02020603050405020304" pitchFamily="18" charset="0"/>
                <a:cs typeface="Times New Roman" panose="02020603050405020304" pitchFamily="18" charset="0"/>
              </a:rPr>
              <a:t>7</a:t>
            </a:r>
            <a:r>
              <a:rPr lang="lt-LT" sz="2400" b="1"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pic>
        <p:nvPicPr>
          <p:cNvPr id="25" name="Picture 24" descr="Vaizdo rezultatas pagal uÅ¾klausÄ âcalculator iconâ"/>
          <p:cNvPicPr/>
          <p:nvPr/>
        </p:nvPicPr>
        <p:blipFill rotWithShape="1">
          <a:blip r:embed="rId4" cstate="print">
            <a:extLst>
              <a:ext uri="{28A0092B-C50C-407E-A947-70E740481C1C}">
                <a14:useLocalDpi xmlns:a14="http://schemas.microsoft.com/office/drawing/2010/main" val="0"/>
              </a:ext>
            </a:extLst>
          </a:blip>
          <a:srcRect l="4889" t="3999" r="4889" b="2001"/>
          <a:stretch/>
        </p:blipFill>
        <p:spPr bwMode="auto">
          <a:xfrm>
            <a:off x="381000" y="740905"/>
            <a:ext cx="606997" cy="609600"/>
          </a:xfrm>
          <a:prstGeom prst="rect">
            <a:avLst/>
          </a:prstGeom>
          <a:noFill/>
          <a:ln>
            <a:noFill/>
          </a:ln>
          <a:extLst>
            <a:ext uri="{53640926-AAD7-44D8-BBD7-CCE9431645EC}">
              <a14:shadowObscured xmlns:a14="http://schemas.microsoft.com/office/drawing/2010/main"/>
            </a:ext>
          </a:extLst>
        </p:spPr>
      </p:pic>
      <p:sp>
        <p:nvSpPr>
          <p:cNvPr id="24" name="Rectangle 23"/>
          <p:cNvSpPr/>
          <p:nvPr/>
        </p:nvSpPr>
        <p:spPr>
          <a:xfrm>
            <a:off x="1143000" y="587016"/>
            <a:ext cx="7739430" cy="338554"/>
          </a:xfrm>
          <a:prstGeom prst="rect">
            <a:avLst/>
          </a:prstGeom>
        </p:spPr>
        <p:txBody>
          <a:bodyPr wrap="square">
            <a:spAutoFit/>
          </a:bodyPr>
          <a:lstStyle/>
          <a:p>
            <a:r>
              <a:rPr lang="lt-LT" sz="1600" b="1" dirty="0">
                <a:latin typeface="Times New Roman" panose="02020603050405020304" pitchFamily="18" charset="0"/>
                <a:ea typeface="Times New Roman" panose="02020603050405020304" pitchFamily="18" charset="0"/>
              </a:rPr>
              <a:t>Netiesioginės išlaidos ir kitos išlaidos pagal fiksuotąją projekto išlaidų normą</a:t>
            </a:r>
          </a:p>
        </p:txBody>
      </p:sp>
      <p:sp>
        <p:nvSpPr>
          <p:cNvPr id="26" name="Rectangle 25"/>
          <p:cNvSpPr/>
          <p:nvPr/>
        </p:nvSpPr>
        <p:spPr>
          <a:xfrm>
            <a:off x="1066800" y="944277"/>
            <a:ext cx="7535750" cy="3323987"/>
          </a:xfrm>
          <a:prstGeom prst="rect">
            <a:avLst/>
          </a:prstGeom>
        </p:spPr>
        <p:txBody>
          <a:bodyPr wrap="square">
            <a:spAutoFit/>
          </a:bodyPr>
          <a:lstStyle/>
          <a:p>
            <a:pPr marL="171450" indent="-1714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a:t>
            </a:r>
            <a:r>
              <a:rPr lang="lt-LT" sz="1400" dirty="0" smtClean="0">
                <a:latin typeface="Times New Roman" panose="02020603050405020304" pitchFamily="18" charset="0"/>
                <a:cs typeface="Times New Roman" panose="02020603050405020304" pitchFamily="18" charset="0"/>
              </a:rPr>
              <a:t>iksuotoji </a:t>
            </a:r>
            <a:r>
              <a:rPr lang="lt-LT" sz="1400" dirty="0">
                <a:latin typeface="Times New Roman" panose="02020603050405020304" pitchFamily="18" charset="0"/>
                <a:cs typeface="Times New Roman" panose="02020603050405020304" pitchFamily="18" charset="0"/>
              </a:rPr>
              <a:t>projekto išlaidų norma, apskaičiuojama vadovaujantis Projektų taisyklių 10 priedu</a:t>
            </a:r>
            <a:r>
              <a:rPr lang="lt-LT" sz="1400" dirty="0" smtClean="0">
                <a:latin typeface="Times New Roman" panose="02020603050405020304" pitchFamily="18" charset="0"/>
                <a:cs typeface="Times New Roman" panose="02020603050405020304" pitchFamily="18" charset="0"/>
              </a:rPr>
              <a:t>. </a:t>
            </a:r>
            <a:r>
              <a:rPr lang="lt-LT" sz="1400" i="1" dirty="0" smtClean="0">
                <a:latin typeface="Times New Roman" panose="02020603050405020304" pitchFamily="18" charset="0"/>
                <a:cs typeface="Times New Roman" panose="02020603050405020304" pitchFamily="18" charset="0"/>
              </a:rPr>
              <a:t>Apskaičiavimo pavyzdys pateiktas paraiškos pildymo skaidrėse.</a:t>
            </a:r>
            <a:endParaRPr lang="en-US" sz="1400" i="1" dirty="0" smtClean="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lt-LT" sz="1400" dirty="0">
                <a:latin typeface="Times New Roman" panose="02020603050405020304" pitchFamily="18" charset="0"/>
                <a:cs typeface="Times New Roman" panose="02020603050405020304" pitchFamily="18" charset="0"/>
              </a:rPr>
              <a:t>Jei visos projekto išlaidos (įskaitant administracinio pobūdžio išlaidas) patiriamos išimtinai (100 proc.) kaip veiklų rangos išlaidos, t. y</a:t>
            </a:r>
            <a:r>
              <a:rPr lang="lt-LT" sz="1400" dirty="0" smtClean="0">
                <a:latin typeface="Times New Roman" panose="02020603050405020304" pitchFamily="18" charset="0"/>
                <a:cs typeface="Times New Roman" panose="02020603050405020304" pitchFamily="18" charset="0"/>
              </a:rPr>
              <a:t>. ir </a:t>
            </a:r>
            <a:r>
              <a:rPr lang="lt-LT" sz="1400" dirty="0">
                <a:latin typeface="Times New Roman" panose="02020603050405020304" pitchFamily="18" charset="0"/>
                <a:cs typeface="Times New Roman" panose="02020603050405020304" pitchFamily="18" charset="0"/>
              </a:rPr>
              <a:t>projekto administravimo paslaugos perkamos, </a:t>
            </a:r>
            <a:r>
              <a:rPr lang="en-US" sz="1400" dirty="0" smtClean="0">
                <a:latin typeface="Times New Roman" panose="02020603050405020304" pitchFamily="18" charset="0"/>
                <a:cs typeface="Times New Roman" panose="02020603050405020304" pitchFamily="18" charset="0"/>
              </a:rPr>
              <a:t>tokiu atveju </a:t>
            </a:r>
            <a:r>
              <a:rPr lang="lt-LT" sz="1400" dirty="0" smtClean="0">
                <a:latin typeface="Times New Roman" panose="02020603050405020304" pitchFamily="18" charset="0"/>
                <a:cs typeface="Times New Roman" panose="02020603050405020304" pitchFamily="18" charset="0"/>
              </a:rPr>
              <a:t>projekto </a:t>
            </a:r>
            <a:r>
              <a:rPr lang="lt-LT" sz="1400" dirty="0">
                <a:latin typeface="Times New Roman" panose="02020603050405020304" pitchFamily="18" charset="0"/>
                <a:cs typeface="Times New Roman" panose="02020603050405020304" pitchFamily="18" charset="0"/>
              </a:rPr>
              <a:t>netiesioginės išlaidos apmokamos neviršijant nurodytų fiksuotųjų </a:t>
            </a:r>
            <a:r>
              <a:rPr lang="lt-LT" sz="1400" dirty="0" smtClean="0">
                <a:latin typeface="Times New Roman" panose="02020603050405020304" pitchFamily="18" charset="0"/>
                <a:cs typeface="Times New Roman" panose="02020603050405020304" pitchFamily="18" charset="0"/>
              </a:rPr>
              <a:t>normų</a:t>
            </a:r>
            <a:r>
              <a:rPr lang="en-US" sz="1400" dirty="0" smtClean="0">
                <a:latin typeface="Times New Roman" panose="02020603050405020304" pitchFamily="18" charset="0"/>
                <a:cs typeface="Times New Roman" panose="02020603050405020304" pitchFamily="18" charset="0"/>
              </a:rPr>
              <a:t>, ta</a:t>
            </a:r>
            <a:r>
              <a:rPr lang="lt-LT" sz="1400" dirty="0" smtClean="0">
                <a:latin typeface="Times New Roman" panose="02020603050405020304" pitchFamily="18" charset="0"/>
                <a:cs typeface="Times New Roman" panose="02020603050405020304" pitchFamily="18" charset="0"/>
              </a:rPr>
              <a:t>čiau turi </a:t>
            </a:r>
            <a:r>
              <a:rPr lang="lt-LT" sz="1400" dirty="0">
                <a:latin typeface="Times New Roman" panose="02020603050405020304" pitchFamily="18" charset="0"/>
                <a:cs typeface="Times New Roman" panose="02020603050405020304" pitchFamily="18" charset="0"/>
              </a:rPr>
              <a:t>būti pagrįstos išlaidų pagrindimo ir jų apmokėjimo įrodymo dokumentais</a:t>
            </a:r>
            <a:r>
              <a:rPr lang="lt-LT"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lt-LT" sz="1400" dirty="0">
                <a:latin typeface="Times New Roman" panose="02020603050405020304" pitchFamily="18" charset="0"/>
                <a:cs typeface="Times New Roman" panose="02020603050405020304" pitchFamily="18" charset="0"/>
              </a:rPr>
              <a:t>Tiesioginėms projekto išlaidoms negali būti priskiriamos projekto administravimo išlaidos (pvz., darbo užmokesčio, projekto administravimo paslaugų ir kitos išlaidos, susijusios su projekto administravimu</a:t>
            </a:r>
            <a:r>
              <a:rPr lang="lt-LT"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lt-LT" sz="1400" dirty="0">
                <a:latin typeface="Times New Roman" panose="02020603050405020304" pitchFamily="18" charset="0"/>
                <a:cs typeface="Times New Roman" panose="02020603050405020304" pitchFamily="18" charset="0"/>
              </a:rPr>
              <a:t>Projekto sutartyje nustačius fiksuotąją normą, projekto įgyvendinimo metu ji </a:t>
            </a:r>
            <a:r>
              <a:rPr lang="lt-LT" sz="1400" b="1" dirty="0">
                <a:latin typeface="Times New Roman" panose="02020603050405020304" pitchFamily="18" charset="0"/>
                <a:cs typeface="Times New Roman" panose="02020603050405020304" pitchFamily="18" charset="0"/>
              </a:rPr>
              <a:t>negali būti keičiama</a:t>
            </a:r>
            <a:r>
              <a:rPr lang="lt-LT" sz="1400" dirty="0">
                <a:latin typeface="Times New Roman" panose="02020603050405020304" pitchFamily="18" charset="0"/>
                <a:cs typeface="Times New Roman" panose="02020603050405020304" pitchFamily="18" charset="0"/>
              </a:rPr>
              <a:t>, išskyrus atvejus, </a:t>
            </a:r>
            <a:r>
              <a:rPr lang="lt-LT" sz="1400" dirty="0" smtClean="0">
                <a:latin typeface="Times New Roman" panose="02020603050405020304" pitchFamily="18" charset="0"/>
                <a:cs typeface="Times New Roman" panose="02020603050405020304" pitchFamily="18" charset="0"/>
              </a:rPr>
              <a:t>kai:</a:t>
            </a:r>
            <a:r>
              <a:rPr lang="en-US" sz="1400" dirty="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mažėja </a:t>
            </a:r>
            <a:r>
              <a:rPr lang="lt-LT" sz="1400" dirty="0">
                <a:latin typeface="Times New Roman" panose="02020603050405020304" pitchFamily="18" charset="0"/>
                <a:cs typeface="Times New Roman" panose="02020603050405020304" pitchFamily="18" charset="0"/>
              </a:rPr>
              <a:t>projekto tinkamų finansuoti išlaidų suma</a:t>
            </a:r>
            <a:r>
              <a:rPr lang="lt-LT"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skiriamas </a:t>
            </a:r>
            <a:r>
              <a:rPr lang="lt-LT" sz="1400" dirty="0">
                <a:latin typeface="Times New Roman" panose="02020603050405020304" pitchFamily="18" charset="0"/>
                <a:cs typeface="Times New Roman" panose="02020603050405020304" pitchFamily="18" charset="0"/>
              </a:rPr>
              <a:t>papildomas </a:t>
            </a:r>
            <a:r>
              <a:rPr lang="lt-LT" sz="1400" dirty="0" smtClean="0">
                <a:latin typeface="Times New Roman" panose="02020603050405020304" pitchFamily="18" charset="0"/>
                <a:cs typeface="Times New Roman" panose="02020603050405020304" pitchFamily="18" charset="0"/>
              </a:rPr>
              <a:t>finansavimas,</a:t>
            </a:r>
            <a:r>
              <a:rPr lang="en-US" sz="1400" dirty="0" smtClean="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pasikeičia </a:t>
            </a:r>
            <a:r>
              <a:rPr lang="lt-LT" sz="1400" dirty="0">
                <a:latin typeface="Times New Roman" panose="02020603050405020304" pitchFamily="18" charset="0"/>
                <a:cs typeface="Times New Roman" panose="02020603050405020304" pitchFamily="18" charset="0"/>
              </a:rPr>
              <a:t>fiksuotosios normos taikymą reglamentuojantys teisės aktai. </a:t>
            </a:r>
            <a:endParaRPr lang="lt-LT" sz="14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lt-LT" sz="1400" dirty="0" smtClean="0">
                <a:latin typeface="Times New Roman" panose="02020603050405020304" pitchFamily="18" charset="0"/>
                <a:cs typeface="Times New Roman" panose="02020603050405020304" pitchFamily="18" charset="0"/>
              </a:rPr>
              <a:t>Projekto </a:t>
            </a:r>
            <a:r>
              <a:rPr lang="lt-LT" sz="1400" dirty="0" smtClean="0">
                <a:latin typeface="Times New Roman" panose="02020603050405020304" pitchFamily="18" charset="0"/>
                <a:cs typeface="Times New Roman" panose="02020603050405020304" pitchFamily="18" charset="0"/>
              </a:rPr>
              <a:t>administravimo išlaidos nėra įskaičiuotos į maksimalią projektams įgyvendinti galimų skirti lėšų sumą, nurodytą Pertvarkos veiksmų plano </a:t>
            </a:r>
            <a:r>
              <a:rPr lang="en-US" sz="1400" dirty="0" smtClean="0">
                <a:latin typeface="Times New Roman" panose="02020603050405020304" pitchFamily="18" charset="0"/>
                <a:cs typeface="Times New Roman" panose="02020603050405020304" pitchFamily="18" charset="0"/>
              </a:rPr>
              <a:t>5 priede</a:t>
            </a:r>
            <a:r>
              <a:rPr lang="lt-LT" sz="1400" dirty="0" smtClean="0">
                <a:latin typeface="Times New Roman" panose="02020603050405020304" pitchFamily="18" charset="0"/>
                <a:cs typeface="Times New Roman" panose="02020603050405020304" pitchFamily="18" charset="0"/>
              </a:rPr>
              <a:t>, tačiau laikomos tinkamomis finansuoti</a:t>
            </a:r>
            <a:r>
              <a:rPr lang="en-US" sz="1400" dirty="0" smtClean="0">
                <a:latin typeface="Times New Roman" panose="02020603050405020304" pitchFamily="18" charset="0"/>
                <a:cs typeface="Times New Roman" panose="02020603050405020304" pitchFamily="18" charset="0"/>
              </a:rPr>
              <a:t> ir gali b</a:t>
            </a:r>
            <a:r>
              <a:rPr lang="lt-LT" sz="1400" dirty="0" err="1" smtClean="0">
                <a:latin typeface="Times New Roman" panose="02020603050405020304" pitchFamily="18" charset="0"/>
                <a:cs typeface="Times New Roman" panose="02020603050405020304" pitchFamily="18" charset="0"/>
              </a:rPr>
              <a:t>ūti</a:t>
            </a:r>
            <a:r>
              <a:rPr lang="lt-LT" sz="1400" dirty="0" smtClean="0">
                <a:latin typeface="Times New Roman" panose="02020603050405020304" pitchFamily="18" charset="0"/>
                <a:cs typeface="Times New Roman" panose="02020603050405020304" pitchFamily="18" charset="0"/>
              </a:rPr>
              <a:t> numatytos Projekto biudžete</a:t>
            </a:r>
            <a:r>
              <a:rPr lang="lt-LT" sz="1400" dirty="0" smtClean="0">
                <a:latin typeface="Times New Roman" panose="02020603050405020304" pitchFamily="18" charset="0"/>
                <a:cs typeface="Times New Roman" panose="02020603050405020304" pitchFamily="18" charset="0"/>
              </a:rPr>
              <a:t>.</a:t>
            </a:r>
            <a:endParaRPr lang="lt-LT"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355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a:xfrm>
            <a:off x="396587" y="148815"/>
            <a:ext cx="6172200" cy="406770"/>
          </a:xfrm>
        </p:spPr>
        <p:txBody>
          <a:bodyPr/>
          <a:lstStyle/>
          <a:p>
            <a:pPr algn="l"/>
            <a:r>
              <a:rPr lang="lt-LT" sz="2400" b="1" dirty="0">
                <a:latin typeface="Times New Roman" panose="02020603050405020304" pitchFamily="18" charset="0"/>
                <a:cs typeface="Times New Roman" panose="02020603050405020304" pitchFamily="18" charset="0"/>
              </a:rPr>
              <a:t>Terminai ir laiko planavimas</a:t>
            </a:r>
            <a:endParaRPr lang="lt-LT" altLang="lt-LT" sz="24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9890849"/>
              </p:ext>
            </p:extLst>
          </p:nvPr>
        </p:nvGraphicFramePr>
        <p:xfrm>
          <a:off x="1451480" y="880319"/>
          <a:ext cx="6286500" cy="3670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5236" name="Right Brace 6"/>
          <p:cNvSpPr>
            <a:spLocks/>
          </p:cNvSpPr>
          <p:nvPr/>
        </p:nvSpPr>
        <p:spPr bwMode="auto">
          <a:xfrm rot="-5400000">
            <a:off x="2361010" y="1457325"/>
            <a:ext cx="514350" cy="685800"/>
          </a:xfrm>
          <a:prstGeom prst="rightBrace">
            <a:avLst>
              <a:gd name="adj1" fmla="val 8333"/>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eaLnBrk="1" hangingPunct="1"/>
            <a:endParaRPr lang="lt-LT" altLang="lt-LT" sz="1500">
              <a:solidFill>
                <a:srgbClr val="404040"/>
              </a:solidFill>
            </a:endParaRPr>
          </a:p>
        </p:txBody>
      </p:sp>
      <p:sp>
        <p:nvSpPr>
          <p:cNvPr id="95237" name="Right Brace 7"/>
          <p:cNvSpPr>
            <a:spLocks/>
          </p:cNvSpPr>
          <p:nvPr/>
        </p:nvSpPr>
        <p:spPr bwMode="auto">
          <a:xfrm rot="-5400000">
            <a:off x="3732611" y="771525"/>
            <a:ext cx="514350" cy="2057401"/>
          </a:xfrm>
          <a:prstGeom prst="rightBrace">
            <a:avLst>
              <a:gd name="adj1" fmla="val 8324"/>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eaLnBrk="1" hangingPunct="1"/>
            <a:endParaRPr lang="lt-LT" altLang="lt-LT" sz="1500">
              <a:solidFill>
                <a:srgbClr val="404040"/>
              </a:solidFill>
            </a:endParaRPr>
          </a:p>
        </p:txBody>
      </p:sp>
      <p:sp>
        <p:nvSpPr>
          <p:cNvPr id="95238" name="Right Brace 8"/>
          <p:cNvSpPr>
            <a:spLocks/>
          </p:cNvSpPr>
          <p:nvPr/>
        </p:nvSpPr>
        <p:spPr bwMode="auto">
          <a:xfrm rot="-5400000">
            <a:off x="5326449" y="1400671"/>
            <a:ext cx="514350" cy="809978"/>
          </a:xfrm>
          <a:prstGeom prst="rightBrace">
            <a:avLst>
              <a:gd name="adj1" fmla="val 8336"/>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eaLnBrk="1" hangingPunct="1"/>
            <a:endParaRPr lang="lt-LT" altLang="lt-LT" sz="1500">
              <a:solidFill>
                <a:srgbClr val="404040"/>
              </a:solidFill>
            </a:endParaRPr>
          </a:p>
        </p:txBody>
      </p:sp>
      <p:sp>
        <p:nvSpPr>
          <p:cNvPr id="95239" name="Right Brace 9"/>
          <p:cNvSpPr>
            <a:spLocks/>
          </p:cNvSpPr>
          <p:nvPr/>
        </p:nvSpPr>
        <p:spPr bwMode="auto">
          <a:xfrm rot="-5400000">
            <a:off x="6459505" y="1092839"/>
            <a:ext cx="514350" cy="1425641"/>
          </a:xfrm>
          <a:prstGeom prst="rightBrace">
            <a:avLst>
              <a:gd name="adj1" fmla="val 8326"/>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eaLnBrk="1" hangingPunct="1"/>
            <a:endParaRPr lang="lt-LT" altLang="lt-LT" sz="1500">
              <a:solidFill>
                <a:srgbClr val="404040"/>
              </a:solidFill>
            </a:endParaRPr>
          </a:p>
        </p:txBody>
      </p:sp>
      <p:sp>
        <p:nvSpPr>
          <p:cNvPr id="95240" name="TextBox 10"/>
          <p:cNvSpPr txBox="1">
            <a:spLocks noChangeArrowheads="1"/>
          </p:cNvSpPr>
          <p:nvPr/>
        </p:nvSpPr>
        <p:spPr bwMode="auto">
          <a:xfrm>
            <a:off x="2176463" y="1314450"/>
            <a:ext cx="937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a:lnSpc>
                <a:spcPct val="100000"/>
              </a:lnSpc>
              <a:spcAft>
                <a:spcPct val="0"/>
              </a:spcAft>
              <a:buFontTx/>
              <a:buNone/>
            </a:pPr>
            <a:r>
              <a:rPr lang="lt-LT" altLang="lt-LT" sz="1500" dirty="0">
                <a:solidFill>
                  <a:srgbClr val="020202"/>
                </a:solidFill>
              </a:rPr>
              <a:t>2-3 mėn.</a:t>
            </a:r>
          </a:p>
        </p:txBody>
      </p:sp>
      <p:sp>
        <p:nvSpPr>
          <p:cNvPr id="95241" name="TextBox 11"/>
          <p:cNvSpPr txBox="1">
            <a:spLocks noChangeArrowheads="1"/>
          </p:cNvSpPr>
          <p:nvPr/>
        </p:nvSpPr>
        <p:spPr bwMode="auto">
          <a:xfrm>
            <a:off x="3251896" y="1336775"/>
            <a:ext cx="8501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a:lnSpc>
                <a:spcPct val="100000"/>
              </a:lnSpc>
              <a:spcAft>
                <a:spcPct val="0"/>
              </a:spcAft>
              <a:buFontTx/>
              <a:buNone/>
            </a:pPr>
            <a:r>
              <a:rPr lang="lt-LT" altLang="lt-LT" sz="1500" dirty="0">
                <a:solidFill>
                  <a:srgbClr val="020202"/>
                </a:solidFill>
              </a:rPr>
              <a:t>5 mėn.</a:t>
            </a:r>
          </a:p>
        </p:txBody>
      </p:sp>
      <p:sp>
        <p:nvSpPr>
          <p:cNvPr id="95242" name="TextBox 12"/>
          <p:cNvSpPr txBox="1">
            <a:spLocks noChangeArrowheads="1"/>
          </p:cNvSpPr>
          <p:nvPr/>
        </p:nvSpPr>
        <p:spPr bwMode="auto">
          <a:xfrm>
            <a:off x="5156320" y="1329249"/>
            <a:ext cx="74871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a:lnSpc>
                <a:spcPct val="100000"/>
              </a:lnSpc>
              <a:spcAft>
                <a:spcPct val="0"/>
              </a:spcAft>
              <a:buFontTx/>
              <a:buNone/>
            </a:pPr>
            <a:r>
              <a:rPr lang="lt-LT" altLang="lt-LT" sz="1500" dirty="0">
                <a:solidFill>
                  <a:srgbClr val="020202"/>
                </a:solidFill>
              </a:rPr>
              <a:t>3 mėn.</a:t>
            </a:r>
          </a:p>
        </p:txBody>
      </p:sp>
      <p:sp>
        <p:nvSpPr>
          <p:cNvPr id="95243" name="TextBox 13"/>
          <p:cNvSpPr txBox="1">
            <a:spLocks noChangeArrowheads="1"/>
          </p:cNvSpPr>
          <p:nvPr/>
        </p:nvSpPr>
        <p:spPr bwMode="auto">
          <a:xfrm>
            <a:off x="5986572" y="1341745"/>
            <a:ext cx="1164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a:lnSpc>
                <a:spcPct val="100000"/>
              </a:lnSpc>
              <a:spcAft>
                <a:spcPct val="0"/>
              </a:spcAft>
              <a:buFontTx/>
              <a:buNone/>
            </a:pPr>
            <a:r>
              <a:rPr lang="lt-LT" altLang="lt-LT" sz="1500" dirty="0">
                <a:solidFill>
                  <a:srgbClr val="020202"/>
                </a:solidFill>
              </a:rPr>
              <a:t>12-18 mėn.</a:t>
            </a:r>
          </a:p>
        </p:txBody>
      </p:sp>
      <p:cxnSp>
        <p:nvCxnSpPr>
          <p:cNvPr id="95244" name="Straight Arrow Connector 17"/>
          <p:cNvCxnSpPr>
            <a:cxnSpLocks noChangeShapeType="1"/>
          </p:cNvCxnSpPr>
          <p:nvPr/>
        </p:nvCxnSpPr>
        <p:spPr bwMode="auto">
          <a:xfrm>
            <a:off x="1828800" y="1085850"/>
            <a:ext cx="5600700" cy="0"/>
          </a:xfrm>
          <a:prstGeom prst="straightConnector1">
            <a:avLst/>
          </a:prstGeom>
          <a:noFill/>
          <a:ln w="28575" algn="ctr">
            <a:solidFill>
              <a:srgbClr val="0070C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245" name="TextBox 18"/>
          <p:cNvSpPr txBox="1">
            <a:spLocks noChangeArrowheads="1"/>
          </p:cNvSpPr>
          <p:nvPr/>
        </p:nvSpPr>
        <p:spPr bwMode="auto">
          <a:xfrm>
            <a:off x="3360416" y="728478"/>
            <a:ext cx="2415778" cy="30777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a:lnSpc>
                <a:spcPct val="100000"/>
              </a:lnSpc>
              <a:spcAft>
                <a:spcPct val="0"/>
              </a:spcAft>
              <a:buFontTx/>
              <a:buNone/>
            </a:pPr>
            <a:r>
              <a:rPr lang="lt-LT" altLang="lt-LT" sz="1400" dirty="0" smtClean="0">
                <a:solidFill>
                  <a:srgbClr val="020202"/>
                </a:solidFill>
                <a:latin typeface="Times New Roman" panose="02020603050405020304" pitchFamily="18" charset="0"/>
                <a:cs typeface="Times New Roman" panose="02020603050405020304" pitchFamily="18" charset="0"/>
              </a:rPr>
              <a:t>Projekto veiklų trukmė</a:t>
            </a:r>
            <a:endParaRPr lang="lt-LT" altLang="lt-LT" sz="1400"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680119" y="3490125"/>
            <a:ext cx="941767" cy="664012"/>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algn="ctr">
              <a:defRPr/>
            </a:pPr>
            <a:r>
              <a:rPr lang="lt-LT" altLang="lt-LT" sz="1100" i="1" dirty="0">
                <a:solidFill>
                  <a:srgbClr val="020202"/>
                </a:solidFill>
                <a:latin typeface="Times New Roman" panose="02020603050405020304" pitchFamily="18" charset="0"/>
                <a:cs typeface="Times New Roman" panose="02020603050405020304" pitchFamily="18" charset="0"/>
              </a:rPr>
              <a:t>Įrangos pirkimai ir pristatymas</a:t>
            </a:r>
          </a:p>
        </p:txBody>
      </p:sp>
      <p:sp>
        <p:nvSpPr>
          <p:cNvPr id="21" name="TextBox 20"/>
          <p:cNvSpPr txBox="1"/>
          <p:nvPr/>
        </p:nvSpPr>
        <p:spPr>
          <a:xfrm>
            <a:off x="5156320" y="4348341"/>
            <a:ext cx="1417046" cy="476726"/>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algn="ctr">
              <a:defRPr/>
            </a:pPr>
            <a:r>
              <a:rPr lang="lt-LT" altLang="lt-LT" sz="1100" i="1" dirty="0">
                <a:solidFill>
                  <a:srgbClr val="020202"/>
                </a:solidFill>
                <a:latin typeface="Times New Roman" panose="02020603050405020304" pitchFamily="18" charset="0"/>
                <a:cs typeface="Times New Roman" panose="02020603050405020304" pitchFamily="18" charset="0"/>
              </a:rPr>
              <a:t>Pirkimo dokumentų  rengimas, derinimas</a:t>
            </a:r>
          </a:p>
        </p:txBody>
      </p:sp>
      <p:cxnSp>
        <p:nvCxnSpPr>
          <p:cNvPr id="95248" name="Straight Arrow Connector 22"/>
          <p:cNvCxnSpPr>
            <a:cxnSpLocks noChangeShapeType="1"/>
          </p:cNvCxnSpPr>
          <p:nvPr/>
        </p:nvCxnSpPr>
        <p:spPr bwMode="auto">
          <a:xfrm flipV="1">
            <a:off x="1492432" y="1964532"/>
            <a:ext cx="0" cy="1712119"/>
          </a:xfrm>
          <a:prstGeom prst="straightConnector1">
            <a:avLst/>
          </a:prstGeom>
          <a:noFill/>
          <a:ln w="28575" algn="ctr">
            <a:solidFill>
              <a:srgbClr val="C0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249" name="Straight Arrow Connector 24"/>
          <p:cNvCxnSpPr>
            <a:cxnSpLocks noChangeShapeType="1"/>
          </p:cNvCxnSpPr>
          <p:nvPr/>
        </p:nvCxnSpPr>
        <p:spPr bwMode="auto">
          <a:xfrm flipV="1">
            <a:off x="5076929" y="1908573"/>
            <a:ext cx="0" cy="2153996"/>
          </a:xfrm>
          <a:prstGeom prst="straightConnector1">
            <a:avLst/>
          </a:prstGeom>
          <a:noFill/>
          <a:ln w="28575" algn="ctr">
            <a:solidFill>
              <a:srgbClr val="C0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250" name="Straight Arrow Connector 25"/>
          <p:cNvCxnSpPr>
            <a:cxnSpLocks noChangeShapeType="1"/>
          </p:cNvCxnSpPr>
          <p:nvPr/>
        </p:nvCxnSpPr>
        <p:spPr bwMode="auto">
          <a:xfrm flipH="1" flipV="1">
            <a:off x="7535941" y="1933233"/>
            <a:ext cx="23813" cy="1528816"/>
          </a:xfrm>
          <a:prstGeom prst="straightConnector1">
            <a:avLst/>
          </a:prstGeom>
          <a:noFill/>
          <a:ln w="28575" algn="ctr">
            <a:solidFill>
              <a:srgbClr val="C0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4824338" y="4051355"/>
            <a:ext cx="585402" cy="276999"/>
          </a:xfrm>
          <a:prstGeom prst="rect">
            <a:avLst/>
          </a:prstGeom>
          <a:noFill/>
        </p:spPr>
        <p:txBody>
          <a:bodyPr>
            <a:spAutoFit/>
          </a:bodyPr>
          <a:lstStyle>
            <a:defPPr>
              <a:defRPr lang="lt-LT"/>
            </a:defPPr>
            <a:lvl1pPr>
              <a:defRPr sz="1600">
                <a:ln>
                  <a:solidFill>
                    <a:srgbClr val="C00000"/>
                  </a:solidFill>
                </a:ln>
              </a:defRPr>
            </a:lvl1pPr>
          </a:lstStyle>
          <a:p>
            <a:pPr>
              <a:defRPr/>
            </a:pPr>
            <a:r>
              <a:rPr lang="lt-LT" sz="1200" dirty="0">
                <a:solidFill>
                  <a:srgbClr val="404040"/>
                </a:solidFill>
                <a:ea typeface="MS PGothic" panose="020B0600070205080204" pitchFamily="34" charset="-128"/>
              </a:rPr>
              <a:t>? mėn</a:t>
            </a:r>
          </a:p>
        </p:txBody>
      </p:sp>
      <p:sp>
        <p:nvSpPr>
          <p:cNvPr id="29" name="TextBox 28"/>
          <p:cNvSpPr txBox="1"/>
          <p:nvPr/>
        </p:nvSpPr>
        <p:spPr>
          <a:xfrm>
            <a:off x="1302430" y="3612759"/>
            <a:ext cx="830285" cy="276999"/>
          </a:xfrm>
          <a:prstGeom prst="rect">
            <a:avLst/>
          </a:prstGeom>
          <a:noFill/>
        </p:spPr>
        <p:txBody>
          <a:bodyPr>
            <a:spAutoFit/>
          </a:bodyPr>
          <a:lstStyle>
            <a:defPPr>
              <a:defRPr lang="lt-LT"/>
            </a:defPPr>
            <a:lvl1pPr>
              <a:defRPr sz="1600">
                <a:ln>
                  <a:solidFill>
                    <a:srgbClr val="C00000"/>
                  </a:solidFill>
                </a:ln>
              </a:defRPr>
            </a:lvl1pPr>
          </a:lstStyle>
          <a:p>
            <a:pPr>
              <a:defRPr/>
            </a:pPr>
            <a:r>
              <a:rPr lang="lt-LT" sz="1200" dirty="0">
                <a:solidFill>
                  <a:srgbClr val="404040"/>
                </a:solidFill>
                <a:ea typeface="MS PGothic" panose="020B0600070205080204" pitchFamily="34" charset="-128"/>
              </a:rPr>
              <a:t>? mėn</a:t>
            </a:r>
          </a:p>
        </p:txBody>
      </p:sp>
      <p:cxnSp>
        <p:nvCxnSpPr>
          <p:cNvPr id="95254" name="Straight Arrow Connector 30"/>
          <p:cNvCxnSpPr>
            <a:cxnSpLocks noChangeShapeType="1"/>
          </p:cNvCxnSpPr>
          <p:nvPr/>
        </p:nvCxnSpPr>
        <p:spPr bwMode="auto">
          <a:xfrm flipV="1">
            <a:off x="1257300" y="1908572"/>
            <a:ext cx="0" cy="1980009"/>
          </a:xfrm>
          <a:prstGeom prst="straightConnector1">
            <a:avLst/>
          </a:prstGeom>
          <a:noFill/>
          <a:ln w="28575" algn="ctr">
            <a:solidFill>
              <a:srgbClr val="C0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1156657" y="4144272"/>
            <a:ext cx="1506622" cy="664012"/>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lt-LT"/>
            </a:defPPr>
            <a:lvl1pPr>
              <a:defRPr sz="1600" i="1">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a:defRPr/>
            </a:pPr>
            <a:r>
              <a:rPr lang="en-US" sz="1100" dirty="0" err="1">
                <a:solidFill>
                  <a:srgbClr val="020202"/>
                </a:solidFill>
                <a:latin typeface="Times New Roman" panose="02020603050405020304" pitchFamily="18" charset="0"/>
                <a:cs typeface="Times New Roman" panose="02020603050405020304" pitchFamily="18" charset="0"/>
              </a:rPr>
              <a:t>Administravimo</a:t>
            </a:r>
            <a:r>
              <a:rPr lang="en-US" sz="1100" dirty="0">
                <a:solidFill>
                  <a:srgbClr val="020202"/>
                </a:solidFill>
                <a:latin typeface="Times New Roman" panose="02020603050405020304" pitchFamily="18" charset="0"/>
                <a:cs typeface="Times New Roman" panose="02020603050405020304" pitchFamily="18" charset="0"/>
              </a:rPr>
              <a:t>  </a:t>
            </a:r>
            <a:r>
              <a:rPr lang="en-US" sz="1100" dirty="0" err="1">
                <a:solidFill>
                  <a:srgbClr val="020202"/>
                </a:solidFill>
                <a:latin typeface="Times New Roman" panose="02020603050405020304" pitchFamily="18" charset="0"/>
                <a:cs typeface="Times New Roman" panose="02020603050405020304" pitchFamily="18" charset="0"/>
              </a:rPr>
              <a:t>komand</a:t>
            </a:r>
            <a:r>
              <a:rPr lang="lt-LT" sz="1100" dirty="0" err="1">
                <a:solidFill>
                  <a:srgbClr val="020202"/>
                </a:solidFill>
                <a:latin typeface="Times New Roman" panose="02020603050405020304" pitchFamily="18" charset="0"/>
                <a:cs typeface="Times New Roman" panose="02020603050405020304" pitchFamily="18" charset="0"/>
              </a:rPr>
              <a:t>os</a:t>
            </a:r>
            <a:r>
              <a:rPr lang="en-US" sz="1100" dirty="0">
                <a:solidFill>
                  <a:srgbClr val="020202"/>
                </a:solidFill>
                <a:latin typeface="Times New Roman" panose="02020603050405020304" pitchFamily="18" charset="0"/>
                <a:cs typeface="Times New Roman" panose="02020603050405020304" pitchFamily="18" charset="0"/>
              </a:rPr>
              <a:t> </a:t>
            </a:r>
          </a:p>
          <a:p>
            <a:pPr>
              <a:defRPr/>
            </a:pPr>
            <a:r>
              <a:rPr lang="en-US" sz="1100" dirty="0" err="1">
                <a:solidFill>
                  <a:srgbClr val="020202"/>
                </a:solidFill>
                <a:latin typeface="Times New Roman" panose="02020603050405020304" pitchFamily="18" charset="0"/>
                <a:cs typeface="Times New Roman" panose="02020603050405020304" pitchFamily="18" charset="0"/>
              </a:rPr>
              <a:t>sudarymas</a:t>
            </a:r>
            <a:r>
              <a:rPr lang="en-US" sz="1100" dirty="0">
                <a:solidFill>
                  <a:srgbClr val="020202"/>
                </a:solidFill>
                <a:latin typeface="Times New Roman" panose="02020603050405020304" pitchFamily="18" charset="0"/>
                <a:cs typeface="Times New Roman" panose="02020603050405020304" pitchFamily="18" charset="0"/>
              </a:rPr>
              <a:t>/</a:t>
            </a:r>
            <a:r>
              <a:rPr lang="en-US" sz="1100" dirty="0" err="1">
                <a:solidFill>
                  <a:srgbClr val="020202"/>
                </a:solidFill>
                <a:latin typeface="Times New Roman" panose="02020603050405020304" pitchFamily="18" charset="0"/>
                <a:cs typeface="Times New Roman" panose="02020603050405020304" pitchFamily="18" charset="0"/>
              </a:rPr>
              <a:t>pirkimas</a:t>
            </a:r>
            <a:endParaRPr lang="lt-LT" sz="1100" dirty="0">
              <a:solidFill>
                <a:srgbClr val="020202"/>
              </a:solidFill>
              <a:latin typeface="Times New Roman" panose="02020603050405020304" pitchFamily="18" charset="0"/>
              <a:cs typeface="Times New Roman" panose="02020603050405020304" pitchFamily="18" charset="0"/>
            </a:endParaRPr>
          </a:p>
        </p:txBody>
      </p:sp>
      <p:cxnSp>
        <p:nvCxnSpPr>
          <p:cNvPr id="95256" name="Straight Arrow Connector 32"/>
          <p:cNvCxnSpPr>
            <a:cxnSpLocks noChangeShapeType="1"/>
          </p:cNvCxnSpPr>
          <p:nvPr/>
        </p:nvCxnSpPr>
        <p:spPr bwMode="auto">
          <a:xfrm flipV="1">
            <a:off x="7900964" y="1909277"/>
            <a:ext cx="0" cy="2235700"/>
          </a:xfrm>
          <a:prstGeom prst="straightConnector1">
            <a:avLst/>
          </a:prstGeom>
          <a:noFill/>
          <a:ln w="28575" algn="ctr">
            <a:solidFill>
              <a:srgbClr val="C0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7108553" y="4310867"/>
            <a:ext cx="894159" cy="476726"/>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spAutoFit/>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algn="ctr">
              <a:defRPr/>
            </a:pPr>
            <a:r>
              <a:rPr lang="en-US" altLang="lt-LT" sz="1100" i="1" dirty="0">
                <a:solidFill>
                  <a:srgbClr val="020202"/>
                </a:solidFill>
                <a:latin typeface="Times New Roman" panose="02020603050405020304" pitchFamily="18" charset="0"/>
                <a:cs typeface="Times New Roman" panose="02020603050405020304" pitchFamily="18" charset="0"/>
              </a:rPr>
              <a:t>Projekto  u</a:t>
            </a:r>
            <a:r>
              <a:rPr lang="lt-LT" altLang="lt-LT" sz="1100" i="1" dirty="0">
                <a:solidFill>
                  <a:srgbClr val="020202"/>
                </a:solidFill>
                <a:latin typeface="Times New Roman" panose="02020603050405020304" pitchFamily="18" charset="0"/>
                <a:cs typeface="Times New Roman" panose="02020603050405020304" pitchFamily="18" charset="0"/>
              </a:rPr>
              <a:t>ž</a:t>
            </a:r>
            <a:r>
              <a:rPr lang="en-US" altLang="lt-LT" sz="1100" i="1" dirty="0">
                <a:solidFill>
                  <a:srgbClr val="020202"/>
                </a:solidFill>
                <a:latin typeface="Times New Roman" panose="02020603050405020304" pitchFamily="18" charset="0"/>
                <a:cs typeface="Times New Roman" panose="02020603050405020304" pitchFamily="18" charset="0"/>
              </a:rPr>
              <a:t>baigimas</a:t>
            </a:r>
            <a:endParaRPr lang="lt-LT" altLang="lt-LT" sz="1100" i="1" dirty="0">
              <a:solidFill>
                <a:srgbClr val="020202"/>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399621" y="4091353"/>
            <a:ext cx="830285" cy="276999"/>
          </a:xfrm>
          <a:prstGeom prst="rect">
            <a:avLst/>
          </a:prstGeom>
          <a:noFill/>
        </p:spPr>
        <p:txBody>
          <a:bodyPr>
            <a:spAutoFit/>
          </a:bodyPr>
          <a:lstStyle>
            <a:defPPr>
              <a:defRPr lang="lt-LT"/>
            </a:defPPr>
            <a:lvl1pPr>
              <a:defRPr sz="1600">
                <a:ln>
                  <a:solidFill>
                    <a:srgbClr val="C00000"/>
                  </a:solidFill>
                </a:ln>
              </a:defRPr>
            </a:lvl1pPr>
          </a:lstStyle>
          <a:p>
            <a:pPr>
              <a:defRPr/>
            </a:pPr>
            <a:r>
              <a:rPr lang="lt-LT" sz="1200" dirty="0">
                <a:solidFill>
                  <a:srgbClr val="404040"/>
                </a:solidFill>
                <a:ea typeface="MS PGothic" panose="020B0600070205080204" pitchFamily="34" charset="-128"/>
              </a:rPr>
              <a:t>? mėn</a:t>
            </a:r>
          </a:p>
        </p:txBody>
      </p:sp>
      <p:sp>
        <p:nvSpPr>
          <p:cNvPr id="31" name="TextBox 30"/>
          <p:cNvSpPr txBox="1"/>
          <p:nvPr/>
        </p:nvSpPr>
        <p:spPr>
          <a:xfrm>
            <a:off x="1781968" y="3478419"/>
            <a:ext cx="1578448" cy="664012"/>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algn="ctr">
              <a:defRPr/>
            </a:pPr>
            <a:r>
              <a:rPr lang="lt-LT" altLang="lt-LT" sz="1100" i="1" dirty="0">
                <a:solidFill>
                  <a:srgbClr val="020202"/>
                </a:solidFill>
                <a:latin typeface="Times New Roman" panose="02020603050405020304" pitchFamily="18" charset="0"/>
                <a:cs typeface="Times New Roman" panose="02020603050405020304" pitchFamily="18" charset="0"/>
              </a:rPr>
              <a:t>Pirkimų planas, pirkimo dokumentų  rengimas, derinimas</a:t>
            </a:r>
          </a:p>
        </p:txBody>
      </p:sp>
      <p:sp>
        <p:nvSpPr>
          <p:cNvPr id="33" name="TextBox 32"/>
          <p:cNvSpPr txBox="1"/>
          <p:nvPr/>
        </p:nvSpPr>
        <p:spPr>
          <a:xfrm>
            <a:off x="1177001" y="3926682"/>
            <a:ext cx="585402" cy="276999"/>
          </a:xfrm>
          <a:prstGeom prst="rect">
            <a:avLst/>
          </a:prstGeom>
          <a:noFill/>
        </p:spPr>
        <p:txBody>
          <a:bodyPr>
            <a:spAutoFit/>
          </a:bodyPr>
          <a:lstStyle>
            <a:defPPr>
              <a:defRPr lang="lt-LT"/>
            </a:defPPr>
            <a:lvl1pPr>
              <a:defRPr sz="1600">
                <a:ln>
                  <a:solidFill>
                    <a:srgbClr val="C00000"/>
                  </a:solidFill>
                </a:ln>
              </a:defRPr>
            </a:lvl1pPr>
          </a:lstStyle>
          <a:p>
            <a:pPr>
              <a:defRPr/>
            </a:pPr>
            <a:r>
              <a:rPr lang="lt-LT" sz="1200" dirty="0">
                <a:solidFill>
                  <a:srgbClr val="404040"/>
                </a:solidFill>
                <a:ea typeface="MS PGothic" panose="020B0600070205080204" pitchFamily="34" charset="-128"/>
              </a:rPr>
              <a:t>? mėn</a:t>
            </a:r>
          </a:p>
        </p:txBody>
      </p:sp>
      <p:sp>
        <p:nvSpPr>
          <p:cNvPr id="95261" name="Rounded Rectangle 1"/>
          <p:cNvSpPr>
            <a:spLocks noChangeArrowheads="1"/>
          </p:cNvSpPr>
          <p:nvPr/>
        </p:nvSpPr>
        <p:spPr bwMode="auto">
          <a:xfrm>
            <a:off x="3319463" y="3676650"/>
            <a:ext cx="685800" cy="6858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eaLnBrk="1" hangingPunct="1"/>
            <a:endParaRPr lang="lt-LT" altLang="lt-LT" sz="1500">
              <a:solidFill>
                <a:srgbClr val="404040"/>
              </a:solidFill>
            </a:endParaRPr>
          </a:p>
        </p:txBody>
      </p:sp>
      <p:sp>
        <p:nvSpPr>
          <p:cNvPr id="9526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500"/>
              </a:lnSpc>
              <a:spcAft>
                <a:spcPts val="600"/>
              </a:spcAft>
              <a:buFont typeface="Wingdings" panose="05000000000000000000" pitchFamily="2" charset="2"/>
              <a:buBlip>
                <a:blip r:embed="rId8"/>
              </a:buBlip>
              <a:defRPr sz="1500">
                <a:solidFill>
                  <a:schemeClr val="tx1"/>
                </a:solidFill>
                <a:latin typeface="Calibri" panose="020F0502020204030204" pitchFamily="34" charset="0"/>
              </a:defRPr>
            </a:lvl1pPr>
            <a:lvl2pPr marL="557213" indent="-214313">
              <a:lnSpc>
                <a:spcPts val="1500"/>
              </a:lnSpc>
              <a:spcAft>
                <a:spcPts val="600"/>
              </a:spcAft>
              <a:buFont typeface="Wingdings" panose="05000000000000000000" pitchFamily="2" charset="2"/>
              <a:buBlip>
                <a:blip r:embed="rId8"/>
              </a:buBlip>
              <a:defRPr sz="1500">
                <a:solidFill>
                  <a:schemeClr val="tx1"/>
                </a:solidFill>
                <a:latin typeface="Calibri" panose="020F0502020204030204" pitchFamily="34" charset="0"/>
              </a:defRPr>
            </a:lvl2pPr>
            <a:lvl3pPr marL="857250" indent="-171450">
              <a:lnSpc>
                <a:spcPts val="1500"/>
              </a:lnSpc>
              <a:spcAft>
                <a:spcPts val="600"/>
              </a:spcAft>
              <a:buFont typeface="Wingdings" panose="05000000000000000000" pitchFamily="2" charset="2"/>
              <a:buBlip>
                <a:blip r:embed="rId8"/>
              </a:buBlip>
              <a:defRPr sz="1500">
                <a:solidFill>
                  <a:schemeClr val="tx1"/>
                </a:solidFill>
                <a:latin typeface="Calibri" panose="020F0502020204030204" pitchFamily="34" charset="0"/>
              </a:defRPr>
            </a:lvl3pPr>
            <a:lvl4pPr marL="1200150" indent="-171450">
              <a:lnSpc>
                <a:spcPts val="1500"/>
              </a:lnSpc>
              <a:spcAft>
                <a:spcPts val="600"/>
              </a:spcAft>
              <a:buFont typeface="Wingdings" panose="05000000000000000000" pitchFamily="2" charset="2"/>
              <a:buBlip>
                <a:blip r:embed="rId8"/>
              </a:buBlip>
              <a:defRPr sz="1500">
                <a:solidFill>
                  <a:schemeClr val="tx1"/>
                </a:solidFill>
                <a:latin typeface="Calibri" panose="020F0502020204030204" pitchFamily="34" charset="0"/>
              </a:defRPr>
            </a:lvl4pPr>
            <a:lvl5pPr marL="1543050" indent="-171450">
              <a:lnSpc>
                <a:spcPts val="1500"/>
              </a:lnSpc>
              <a:spcAft>
                <a:spcPts val="600"/>
              </a:spcAft>
              <a:buFont typeface="Wingdings" panose="05000000000000000000" pitchFamily="2" charset="2"/>
              <a:buBlip>
                <a:blip r:embed="rId8"/>
              </a:buBlip>
              <a:defRPr sz="1500">
                <a:solidFill>
                  <a:schemeClr val="tx1"/>
                </a:solidFill>
                <a:latin typeface="Calibri" panose="020F0502020204030204" pitchFamily="34" charset="0"/>
              </a:defRPr>
            </a:lvl5pPr>
            <a:lvl6pPr marL="1885950" indent="-171450" eaLnBrk="0" fontAlgn="base" hangingPunct="0">
              <a:lnSpc>
                <a:spcPts val="1500"/>
              </a:lnSpc>
              <a:spcBef>
                <a:spcPct val="0"/>
              </a:spcBef>
              <a:spcAft>
                <a:spcPts val="600"/>
              </a:spcAft>
              <a:buFont typeface="Wingdings" panose="05000000000000000000" pitchFamily="2" charset="2"/>
              <a:buBlip>
                <a:blip r:embed="rId8"/>
              </a:buBlip>
              <a:defRPr sz="1500">
                <a:solidFill>
                  <a:schemeClr val="tx1"/>
                </a:solidFill>
                <a:latin typeface="Calibri" panose="020F0502020204030204" pitchFamily="34" charset="0"/>
              </a:defRPr>
            </a:lvl6pPr>
            <a:lvl7pPr marL="2228850" indent="-171450" eaLnBrk="0" fontAlgn="base" hangingPunct="0">
              <a:lnSpc>
                <a:spcPts val="1500"/>
              </a:lnSpc>
              <a:spcBef>
                <a:spcPct val="0"/>
              </a:spcBef>
              <a:spcAft>
                <a:spcPts val="600"/>
              </a:spcAft>
              <a:buFont typeface="Wingdings" panose="05000000000000000000" pitchFamily="2" charset="2"/>
              <a:buBlip>
                <a:blip r:embed="rId8"/>
              </a:buBlip>
              <a:defRPr sz="1500">
                <a:solidFill>
                  <a:schemeClr val="tx1"/>
                </a:solidFill>
                <a:latin typeface="Calibri" panose="020F0502020204030204" pitchFamily="34" charset="0"/>
              </a:defRPr>
            </a:lvl7pPr>
            <a:lvl8pPr marL="2571750" indent="-171450" eaLnBrk="0" fontAlgn="base" hangingPunct="0">
              <a:lnSpc>
                <a:spcPts val="1500"/>
              </a:lnSpc>
              <a:spcBef>
                <a:spcPct val="0"/>
              </a:spcBef>
              <a:spcAft>
                <a:spcPts val="600"/>
              </a:spcAft>
              <a:buFont typeface="Wingdings" panose="05000000000000000000" pitchFamily="2" charset="2"/>
              <a:buBlip>
                <a:blip r:embed="rId8"/>
              </a:buBlip>
              <a:defRPr sz="1500">
                <a:solidFill>
                  <a:schemeClr val="tx1"/>
                </a:solidFill>
                <a:latin typeface="Calibri" panose="020F0502020204030204" pitchFamily="34" charset="0"/>
              </a:defRPr>
            </a:lvl8pPr>
            <a:lvl9pPr marL="2914650" indent="-171450" eaLnBrk="0" fontAlgn="base" hangingPunct="0">
              <a:lnSpc>
                <a:spcPts val="1500"/>
              </a:lnSpc>
              <a:spcBef>
                <a:spcPct val="0"/>
              </a:spcBef>
              <a:spcAft>
                <a:spcPts val="600"/>
              </a:spcAft>
              <a:buFont typeface="Wingdings" panose="05000000000000000000" pitchFamily="2" charset="2"/>
              <a:buBlip>
                <a:blip r:embed="rId8"/>
              </a:buBlip>
              <a:defRPr sz="1500">
                <a:solidFill>
                  <a:schemeClr val="tx1"/>
                </a:solidFill>
                <a:latin typeface="Calibri" panose="020F0502020204030204" pitchFamily="34" charset="0"/>
              </a:defRPr>
            </a:lvl9pPr>
          </a:lstStyle>
          <a:p>
            <a:pPr>
              <a:lnSpc>
                <a:spcPct val="100000"/>
              </a:lnSpc>
              <a:spcAft>
                <a:spcPct val="0"/>
              </a:spcAft>
              <a:buFontTx/>
              <a:buNone/>
            </a:pPr>
            <a:r>
              <a:rPr lang="lt-LT" altLang="lt-LT" sz="900" dirty="0">
                <a:solidFill>
                  <a:schemeClr val="bg1"/>
                </a:solidFill>
              </a:rPr>
              <a:t>2014 – 2020 m. Europos Sąjungos struktūrinė parama</a:t>
            </a:r>
          </a:p>
        </p:txBody>
      </p:sp>
      <p:sp>
        <p:nvSpPr>
          <p:cNvPr id="37" name="Right Brace 8"/>
          <p:cNvSpPr>
            <a:spLocks/>
          </p:cNvSpPr>
          <p:nvPr/>
        </p:nvSpPr>
        <p:spPr bwMode="auto">
          <a:xfrm rot="-5400000">
            <a:off x="4346379" y="1381126"/>
            <a:ext cx="514350" cy="829865"/>
          </a:xfrm>
          <a:prstGeom prst="rightBrace">
            <a:avLst>
              <a:gd name="adj1" fmla="val 8336"/>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eaLnBrk="1" hangingPunct="1"/>
            <a:endParaRPr lang="lt-LT" altLang="lt-LT" sz="1500">
              <a:solidFill>
                <a:srgbClr val="404040"/>
              </a:solidFill>
            </a:endParaRPr>
          </a:p>
        </p:txBody>
      </p:sp>
      <p:sp>
        <p:nvSpPr>
          <p:cNvPr id="38" name="TextBox 11"/>
          <p:cNvSpPr txBox="1">
            <a:spLocks noChangeArrowheads="1"/>
          </p:cNvSpPr>
          <p:nvPr/>
        </p:nvSpPr>
        <p:spPr bwMode="auto">
          <a:xfrm>
            <a:off x="4222553" y="1328559"/>
            <a:ext cx="8501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a:lnSpc>
                <a:spcPct val="100000"/>
              </a:lnSpc>
              <a:spcAft>
                <a:spcPct val="0"/>
              </a:spcAft>
              <a:buFontTx/>
              <a:buNone/>
            </a:pPr>
            <a:r>
              <a:rPr lang="lt-LT" altLang="lt-LT" sz="1500" dirty="0">
                <a:solidFill>
                  <a:srgbClr val="020202"/>
                </a:solidFill>
              </a:rPr>
              <a:t>1</a:t>
            </a:r>
            <a:r>
              <a:rPr lang="lt-LT" altLang="lt-LT" sz="1500" dirty="0" smtClean="0">
                <a:solidFill>
                  <a:srgbClr val="020202"/>
                </a:solidFill>
              </a:rPr>
              <a:t> </a:t>
            </a:r>
            <a:r>
              <a:rPr lang="lt-LT" altLang="lt-LT" sz="1500" dirty="0">
                <a:solidFill>
                  <a:srgbClr val="020202"/>
                </a:solidFill>
              </a:rPr>
              <a:t>mėn.</a:t>
            </a:r>
          </a:p>
        </p:txBody>
      </p:sp>
      <p:sp>
        <p:nvSpPr>
          <p:cNvPr id="39" name="TextBox 38"/>
          <p:cNvSpPr txBox="1"/>
          <p:nvPr/>
        </p:nvSpPr>
        <p:spPr>
          <a:xfrm>
            <a:off x="3859496" y="4348341"/>
            <a:ext cx="1218415" cy="476726"/>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pPr algn="ctr">
              <a:defRPr/>
            </a:pPr>
            <a:r>
              <a:rPr lang="lt-LT" altLang="lt-LT" sz="1100" i="1" dirty="0">
                <a:solidFill>
                  <a:srgbClr val="020202"/>
                </a:solidFill>
                <a:latin typeface="Times New Roman" panose="02020603050405020304" pitchFamily="18" charset="0"/>
                <a:cs typeface="Times New Roman" panose="02020603050405020304" pitchFamily="18" charset="0"/>
              </a:rPr>
              <a:t>Statybos leidimo gavimas</a:t>
            </a:r>
          </a:p>
        </p:txBody>
      </p:sp>
      <p:sp>
        <p:nvSpPr>
          <p:cNvPr id="57" name="Right Brace 8"/>
          <p:cNvSpPr>
            <a:spLocks/>
          </p:cNvSpPr>
          <p:nvPr/>
        </p:nvSpPr>
        <p:spPr bwMode="auto">
          <a:xfrm rot="-5400000">
            <a:off x="7164695" y="1390727"/>
            <a:ext cx="514350" cy="829865"/>
          </a:xfrm>
          <a:prstGeom prst="rightBrace">
            <a:avLst>
              <a:gd name="adj1" fmla="val 8336"/>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eaLnBrk="1" hangingPunct="1"/>
            <a:endParaRPr lang="lt-LT" altLang="lt-LT" sz="1500">
              <a:solidFill>
                <a:srgbClr val="404040"/>
              </a:solidFill>
            </a:endParaRPr>
          </a:p>
        </p:txBody>
      </p:sp>
      <p:sp>
        <p:nvSpPr>
          <p:cNvPr id="58" name="TextBox 12"/>
          <p:cNvSpPr txBox="1">
            <a:spLocks noChangeArrowheads="1"/>
          </p:cNvSpPr>
          <p:nvPr/>
        </p:nvSpPr>
        <p:spPr bwMode="auto">
          <a:xfrm>
            <a:off x="6997058" y="1333346"/>
            <a:ext cx="9039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a:lnSpc>
                <a:spcPct val="100000"/>
              </a:lnSpc>
              <a:spcAft>
                <a:spcPct val="0"/>
              </a:spcAft>
              <a:buFontTx/>
              <a:buNone/>
            </a:pPr>
            <a:r>
              <a:rPr lang="lt-LT" altLang="lt-LT" sz="1500" dirty="0">
                <a:solidFill>
                  <a:srgbClr val="020202"/>
                </a:solidFill>
              </a:rPr>
              <a:t>3-4 mėn.</a:t>
            </a:r>
          </a:p>
        </p:txBody>
      </p:sp>
    </p:spTree>
    <p:extLst>
      <p:ext uri="{BB962C8B-B14F-4D97-AF65-F5344CB8AC3E}">
        <p14:creationId xmlns:p14="http://schemas.microsoft.com/office/powerpoint/2010/main" val="3934273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
          <p:cNvSpPr txBox="1">
            <a:spLocks/>
          </p:cNvSpPr>
          <p:nvPr/>
        </p:nvSpPr>
        <p:spPr>
          <a:xfrm>
            <a:off x="712327" y="1063409"/>
            <a:ext cx="5020140"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lt-LT" b="1" dirty="0" smtClean="0">
                <a:solidFill>
                  <a:schemeClr val="tx1"/>
                </a:solidFill>
                <a:latin typeface="Times New Roman" panose="02020603050405020304" pitchFamily="18" charset="0"/>
                <a:cs typeface="Times New Roman" panose="02020603050405020304" pitchFamily="18" charset="0"/>
              </a:rPr>
              <a:t>Specializuoti slaugos ir globos namai;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3" name="Text Placeholder 3"/>
          <p:cNvSpPr txBox="1">
            <a:spLocks/>
          </p:cNvSpPr>
          <p:nvPr/>
        </p:nvSpPr>
        <p:spPr>
          <a:xfrm>
            <a:off x="712327" y="1505499"/>
            <a:ext cx="4964959"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smtClean="0">
                <a:solidFill>
                  <a:schemeClr val="tx1"/>
                </a:solidFill>
                <a:latin typeface="Times New Roman" panose="02020603050405020304" pitchFamily="18" charset="0"/>
                <a:cs typeface="Times New Roman" panose="02020603050405020304" pitchFamily="18" charset="0"/>
              </a:rPr>
              <a:t>Grupinio gyvenimo namai (GGN);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9" name="Text Placeholder 3"/>
          <p:cNvSpPr txBox="1">
            <a:spLocks/>
          </p:cNvSpPr>
          <p:nvPr/>
        </p:nvSpPr>
        <p:spPr>
          <a:xfrm>
            <a:off x="725465" y="1947589"/>
            <a:ext cx="5044608"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b="1" dirty="0" smtClean="0">
                <a:solidFill>
                  <a:schemeClr val="tx1"/>
                </a:solidFill>
                <a:latin typeface="Times New Roman" panose="02020603050405020304" pitchFamily="18" charset="0"/>
                <a:cs typeface="Times New Roman" panose="02020603050405020304" pitchFamily="18" charset="0"/>
              </a:rPr>
              <a:t>Savarankiško gyvenimo namai (SGN);</a:t>
            </a:r>
            <a:endParaRPr lang="lt-LT" dirty="0" smtClean="0">
              <a:solidFill>
                <a:schemeClr val="tx1"/>
              </a:solidFill>
              <a:latin typeface="Times New Roman" panose="02020603050405020304" pitchFamily="18" charset="0"/>
              <a:cs typeface="Times New Roman" panose="02020603050405020304" pitchFamily="18" charset="0"/>
            </a:endParaRPr>
          </a:p>
        </p:txBody>
      </p:sp>
      <p:sp>
        <p:nvSpPr>
          <p:cNvPr id="27" name="Text Placeholder 3"/>
          <p:cNvSpPr txBox="1">
            <a:spLocks/>
          </p:cNvSpPr>
          <p:nvPr/>
        </p:nvSpPr>
        <p:spPr>
          <a:xfrm>
            <a:off x="205124" y="127935"/>
            <a:ext cx="8710276" cy="7694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sz="1800" b="1" dirty="0" smtClean="0">
                <a:solidFill>
                  <a:schemeClr val="tx1"/>
                </a:solidFill>
                <a:latin typeface="Times New Roman" panose="02020603050405020304" pitchFamily="18" charset="0"/>
                <a:ea typeface="Calibri" panose="020F0502020204030204" pitchFamily="34" charset="0"/>
              </a:rPr>
              <a:t>Pagal Aprašą remiama veikla </a:t>
            </a:r>
            <a:r>
              <a:rPr lang="lt-LT" dirty="0" smtClean="0">
                <a:solidFill>
                  <a:schemeClr val="tx1"/>
                </a:solidFill>
                <a:latin typeface="Times New Roman" panose="02020603050405020304" pitchFamily="18" charset="0"/>
                <a:ea typeface="Calibri" panose="020F0502020204030204" pitchFamily="34" charset="0"/>
              </a:rPr>
              <a:t>– socialinių paslaugų infrastruktūros, asmenims, turintiems proto ir (arba) psichikos negalią, plėtra, t. y. numatyta modernizuoti ir (arba) kurti naujas šio tipo socialinių paslaugų įstaigas (Aprašo </a:t>
            </a:r>
            <a:r>
              <a:rPr lang="en-US" dirty="0" smtClean="0">
                <a:solidFill>
                  <a:schemeClr val="tx1"/>
                </a:solidFill>
                <a:latin typeface="Times New Roman" panose="02020603050405020304" pitchFamily="18" charset="0"/>
                <a:ea typeface="Calibri" panose="020F0502020204030204" pitchFamily="34" charset="0"/>
              </a:rPr>
              <a:t>10 </a:t>
            </a:r>
            <a:r>
              <a:rPr lang="lt-LT" dirty="0" smtClean="0">
                <a:solidFill>
                  <a:schemeClr val="tx1"/>
                </a:solidFill>
                <a:latin typeface="Times New Roman" panose="02020603050405020304" pitchFamily="18" charset="0"/>
                <a:ea typeface="Calibri" panose="020F0502020204030204" pitchFamily="34" charset="0"/>
              </a:rPr>
              <a:t>p.):</a:t>
            </a:r>
            <a:endParaRPr lang="en-US" dirty="0">
              <a:solidFill>
                <a:schemeClr val="tx1"/>
              </a:solidFill>
              <a:latin typeface="Times New Roman" panose="02020603050405020304" pitchFamily="18" charset="0"/>
              <a:ea typeface="Calibri" panose="020F0502020204030204" pitchFamily="34" charset="0"/>
            </a:endParaRPr>
          </a:p>
        </p:txBody>
      </p:sp>
      <p:grpSp>
        <p:nvGrpSpPr>
          <p:cNvPr id="28" name="Group 37"/>
          <p:cNvGrpSpPr/>
          <p:nvPr/>
        </p:nvGrpSpPr>
        <p:grpSpPr>
          <a:xfrm>
            <a:off x="230760" y="1070620"/>
            <a:ext cx="336795" cy="265003"/>
            <a:chOff x="7886700" y="1338264"/>
            <a:chExt cx="623973" cy="509586"/>
          </a:xfrm>
        </p:grpSpPr>
        <p:sp>
          <p:nvSpPr>
            <p:cNvPr id="29" name="Rectangle 28"/>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Text Placeholder 3"/>
          <p:cNvSpPr txBox="1">
            <a:spLocks/>
          </p:cNvSpPr>
          <p:nvPr/>
        </p:nvSpPr>
        <p:spPr>
          <a:xfrm>
            <a:off x="712327" y="2371454"/>
            <a:ext cx="5044608"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b="1" dirty="0" smtClean="0">
                <a:solidFill>
                  <a:schemeClr val="tx1"/>
                </a:solidFill>
                <a:latin typeface="Times New Roman" panose="02020603050405020304" pitchFamily="18" charset="0"/>
                <a:cs typeface="Times New Roman" panose="02020603050405020304" pitchFamily="18" charset="0"/>
              </a:rPr>
              <a:t>Apsaugotas būstas (AB);</a:t>
            </a:r>
            <a:endParaRPr lang="lt-LT" dirty="0" smtClean="0">
              <a:solidFill>
                <a:schemeClr val="tx1"/>
              </a:solidFill>
              <a:latin typeface="Times New Roman" panose="02020603050405020304" pitchFamily="18" charset="0"/>
              <a:cs typeface="Times New Roman" panose="02020603050405020304" pitchFamily="18" charset="0"/>
            </a:endParaRPr>
          </a:p>
        </p:txBody>
      </p:sp>
      <p:sp>
        <p:nvSpPr>
          <p:cNvPr id="64" name="Text Placeholder 3"/>
          <p:cNvSpPr txBox="1">
            <a:spLocks/>
          </p:cNvSpPr>
          <p:nvPr/>
        </p:nvSpPr>
        <p:spPr>
          <a:xfrm>
            <a:off x="725465" y="2841042"/>
            <a:ext cx="5044608"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b="1" dirty="0" smtClean="0">
                <a:solidFill>
                  <a:schemeClr val="tx1"/>
                </a:solidFill>
                <a:latin typeface="Times New Roman" panose="02020603050405020304" pitchFamily="18" charset="0"/>
                <a:cs typeface="Times New Roman" panose="02020603050405020304" pitchFamily="18" charset="0"/>
              </a:rPr>
              <a:t>Dienos centras;</a:t>
            </a:r>
            <a:endParaRPr lang="lt-LT" dirty="0" smtClean="0">
              <a:solidFill>
                <a:schemeClr val="tx1"/>
              </a:solidFill>
              <a:latin typeface="Times New Roman" panose="02020603050405020304" pitchFamily="18" charset="0"/>
              <a:cs typeface="Times New Roman" panose="02020603050405020304" pitchFamily="18" charset="0"/>
            </a:endParaRPr>
          </a:p>
        </p:txBody>
      </p:sp>
      <p:sp>
        <p:nvSpPr>
          <p:cNvPr id="68" name="Text Placeholder 3"/>
          <p:cNvSpPr txBox="1">
            <a:spLocks/>
          </p:cNvSpPr>
          <p:nvPr/>
        </p:nvSpPr>
        <p:spPr>
          <a:xfrm>
            <a:off x="725465" y="3285596"/>
            <a:ext cx="5044608"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b="1" dirty="0" smtClean="0">
                <a:solidFill>
                  <a:schemeClr val="tx1"/>
                </a:solidFill>
                <a:latin typeface="Times New Roman" panose="02020603050405020304" pitchFamily="18" charset="0"/>
                <a:cs typeface="Times New Roman" panose="02020603050405020304" pitchFamily="18" charset="0"/>
              </a:rPr>
              <a:t>Dienos užimtumo centras/socialinės dirbtuvės;</a:t>
            </a:r>
            <a:endParaRPr lang="lt-LT" dirty="0" smtClean="0">
              <a:solidFill>
                <a:schemeClr val="tx1"/>
              </a:solidFill>
              <a:latin typeface="Times New Roman" panose="02020603050405020304" pitchFamily="18" charset="0"/>
              <a:cs typeface="Times New Roman" panose="02020603050405020304" pitchFamily="18" charset="0"/>
            </a:endParaRPr>
          </a:p>
        </p:txBody>
      </p:sp>
      <p:sp>
        <p:nvSpPr>
          <p:cNvPr id="72" name="Text Placeholder 3"/>
          <p:cNvSpPr txBox="1">
            <a:spLocks/>
          </p:cNvSpPr>
          <p:nvPr/>
        </p:nvSpPr>
        <p:spPr>
          <a:xfrm>
            <a:off x="712327" y="3747422"/>
            <a:ext cx="5044608"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b="1" dirty="0" smtClean="0">
                <a:solidFill>
                  <a:schemeClr val="tx1"/>
                </a:solidFill>
                <a:latin typeface="Times New Roman" panose="02020603050405020304" pitchFamily="18" charset="0"/>
                <a:cs typeface="Times New Roman" panose="02020603050405020304" pitchFamily="18" charset="0"/>
              </a:rPr>
              <a:t>Socialinės dirbtuvės.</a:t>
            </a:r>
            <a:endParaRPr lang="lt-LT" dirty="0" smtClean="0">
              <a:solidFill>
                <a:schemeClr val="tx1"/>
              </a:solidFill>
              <a:latin typeface="Times New Roman" panose="02020603050405020304" pitchFamily="18" charset="0"/>
              <a:cs typeface="Times New Roman" panose="02020603050405020304" pitchFamily="18" charset="0"/>
            </a:endParaRPr>
          </a:p>
        </p:txBody>
      </p:sp>
      <p:grpSp>
        <p:nvGrpSpPr>
          <p:cNvPr id="73" name="Group 37"/>
          <p:cNvGrpSpPr/>
          <p:nvPr/>
        </p:nvGrpSpPr>
        <p:grpSpPr>
          <a:xfrm>
            <a:off x="233915" y="1499786"/>
            <a:ext cx="336795" cy="265003"/>
            <a:chOff x="7886700" y="1338264"/>
            <a:chExt cx="623973" cy="509586"/>
          </a:xfrm>
        </p:grpSpPr>
        <p:sp>
          <p:nvSpPr>
            <p:cNvPr id="74" name="Rectangle 73"/>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37"/>
          <p:cNvGrpSpPr/>
          <p:nvPr/>
        </p:nvGrpSpPr>
        <p:grpSpPr>
          <a:xfrm>
            <a:off x="228560" y="1937359"/>
            <a:ext cx="336795" cy="265003"/>
            <a:chOff x="7886700" y="1338264"/>
            <a:chExt cx="623973" cy="509586"/>
          </a:xfrm>
        </p:grpSpPr>
        <p:sp>
          <p:nvSpPr>
            <p:cNvPr id="77" name="Rectangle 76"/>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37"/>
          <p:cNvGrpSpPr/>
          <p:nvPr/>
        </p:nvGrpSpPr>
        <p:grpSpPr>
          <a:xfrm>
            <a:off x="237105" y="2387057"/>
            <a:ext cx="336795" cy="265003"/>
            <a:chOff x="7886700" y="1338264"/>
            <a:chExt cx="623973" cy="509586"/>
          </a:xfrm>
        </p:grpSpPr>
        <p:sp>
          <p:nvSpPr>
            <p:cNvPr id="80" name="Rectangle 79"/>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37"/>
          <p:cNvGrpSpPr/>
          <p:nvPr/>
        </p:nvGrpSpPr>
        <p:grpSpPr>
          <a:xfrm>
            <a:off x="245650" y="2831341"/>
            <a:ext cx="336795" cy="265003"/>
            <a:chOff x="7886700" y="1338264"/>
            <a:chExt cx="623973" cy="509586"/>
          </a:xfrm>
        </p:grpSpPr>
        <p:sp>
          <p:nvSpPr>
            <p:cNvPr id="83" name="Rectangle 82"/>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37"/>
          <p:cNvGrpSpPr/>
          <p:nvPr/>
        </p:nvGrpSpPr>
        <p:grpSpPr>
          <a:xfrm>
            <a:off x="228560" y="3275895"/>
            <a:ext cx="336795" cy="265003"/>
            <a:chOff x="7886700" y="1338264"/>
            <a:chExt cx="623973" cy="509586"/>
          </a:xfrm>
        </p:grpSpPr>
        <p:sp>
          <p:nvSpPr>
            <p:cNvPr id="86" name="Rectangle 85"/>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 name="Group 37"/>
          <p:cNvGrpSpPr/>
          <p:nvPr/>
        </p:nvGrpSpPr>
        <p:grpSpPr>
          <a:xfrm>
            <a:off x="228560" y="3747422"/>
            <a:ext cx="336795" cy="265003"/>
            <a:chOff x="7886700" y="1338264"/>
            <a:chExt cx="623973" cy="509586"/>
          </a:xfrm>
        </p:grpSpPr>
        <p:sp>
          <p:nvSpPr>
            <p:cNvPr id="89" name="Rectangle 88"/>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Text Placeholder 3"/>
          <p:cNvSpPr txBox="1">
            <a:spLocks/>
          </p:cNvSpPr>
          <p:nvPr/>
        </p:nvSpPr>
        <p:spPr>
          <a:xfrm>
            <a:off x="492428" y="4374898"/>
            <a:ext cx="8041972" cy="5232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sz="1800" b="1" dirty="0" smtClean="0">
                <a:solidFill>
                  <a:schemeClr val="tx1"/>
                </a:solidFill>
                <a:latin typeface="Times New Roman" panose="02020603050405020304" pitchFamily="18" charset="0"/>
                <a:ea typeface="Calibri" panose="020F0502020204030204" pitchFamily="34" charset="0"/>
              </a:rPr>
              <a:t>Tinkama projekto tikslinė grupė </a:t>
            </a:r>
            <a:r>
              <a:rPr lang="lt-LT" dirty="0" smtClean="0">
                <a:solidFill>
                  <a:schemeClr val="tx1"/>
                </a:solidFill>
                <a:latin typeface="Times New Roman" panose="02020603050405020304" pitchFamily="18" charset="0"/>
                <a:ea typeface="Calibri" panose="020F0502020204030204" pitchFamily="34" charset="0"/>
              </a:rPr>
              <a:t>– proto ir (arba) psichikos negalią turintys vaikai ir (ar) darbingo amžiaus asmenys (Aprašo </a:t>
            </a:r>
            <a:r>
              <a:rPr lang="en-US" dirty="0" smtClean="0">
                <a:solidFill>
                  <a:schemeClr val="tx1"/>
                </a:solidFill>
                <a:latin typeface="Times New Roman" panose="02020603050405020304" pitchFamily="18" charset="0"/>
                <a:ea typeface="Calibri" panose="020F0502020204030204" pitchFamily="34" charset="0"/>
              </a:rPr>
              <a:t>23 p.)</a:t>
            </a:r>
            <a:endParaRPr lang="en-US"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9976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0758"/>
            <a:ext cx="9144000" cy="190408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t-LT" b="1" cap="all" dirty="0" smtClean="0">
                <a:solidFill>
                  <a:schemeClr val="tx1"/>
                </a:solidFill>
                <a:latin typeface="Times New Roman" panose="02020603050405020304" pitchFamily="18" charset="0"/>
                <a:cs typeface="Times New Roman" panose="02020603050405020304" pitchFamily="18" charset="0"/>
              </a:rPr>
              <a:t>Kiti Paraiškos </a:t>
            </a:r>
            <a:r>
              <a:rPr lang="lt-LT" b="1" cap="all" dirty="0" smtClean="0">
                <a:solidFill>
                  <a:schemeClr val="tx1"/>
                </a:solidFill>
                <a:latin typeface="Times New Roman" panose="02020603050405020304" pitchFamily="18" charset="0"/>
                <a:cs typeface="Times New Roman" panose="02020603050405020304" pitchFamily="18" charset="0"/>
              </a:rPr>
              <a:t>priedai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99393" y="742950"/>
            <a:ext cx="8382000" cy="246221"/>
          </a:xfrm>
          <a:prstGeom prst="rect">
            <a:avLst/>
          </a:prstGeom>
        </p:spPr>
        <p:txBody>
          <a:bodyPr wrap="square" lIns="0" tIns="0" rIns="0" bIns="0">
            <a:spAutoFit/>
          </a:bodyPr>
          <a:lstStyle/>
          <a:p>
            <a:pPr algn="ctr"/>
            <a:endParaRPr lang="en-US" sz="1600" dirty="0">
              <a:solidFill>
                <a:schemeClr val="bg1"/>
              </a:solidFill>
            </a:endParaRPr>
          </a:p>
        </p:txBody>
      </p:sp>
      <p:sp>
        <p:nvSpPr>
          <p:cNvPr id="14" name="Rectangle 13"/>
          <p:cNvSpPr/>
          <p:nvPr/>
        </p:nvSpPr>
        <p:spPr>
          <a:xfrm>
            <a:off x="0" y="267694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p:cNvSpPr/>
          <p:nvPr/>
        </p:nvSpPr>
        <p:spPr>
          <a:xfrm>
            <a:off x="0" y="543564"/>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830168"/>
            <a:ext cx="2133601" cy="1906486"/>
          </a:xfrm>
          <a:prstGeom prst="rect">
            <a:avLst/>
          </a:prstGeom>
        </p:spPr>
      </p:pic>
    </p:spTree>
    <p:extLst>
      <p:ext uri="{BB962C8B-B14F-4D97-AF65-F5344CB8AC3E}">
        <p14:creationId xmlns:p14="http://schemas.microsoft.com/office/powerpoint/2010/main" val="1967386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020" y="96607"/>
            <a:ext cx="8368364"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Kiti su paraiška teikiami dokumentai: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ext Placeholder 3"/>
          <p:cNvSpPr txBox="1">
            <a:spLocks/>
          </p:cNvSpPr>
          <p:nvPr/>
        </p:nvSpPr>
        <p:spPr>
          <a:xfrm>
            <a:off x="861692" y="472086"/>
            <a:ext cx="8010402"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54">
              <a:spcBef>
                <a:spcPct val="20000"/>
              </a:spcBef>
              <a:defRPr/>
            </a:pPr>
            <a:r>
              <a:rPr lang="lt-LT" sz="1200" dirty="0">
                <a:latin typeface="Times New Roman" panose="02020603050405020304" pitchFamily="18" charset="0"/>
                <a:cs typeface="Times New Roman" panose="02020603050405020304" pitchFamily="18" charset="0"/>
              </a:rPr>
              <a:t>Partnerio (-ių) deklaraciją (-</a:t>
            </a:r>
            <a:r>
              <a:rPr lang="lt-LT" sz="1200" dirty="0" err="1">
                <a:latin typeface="Times New Roman" panose="02020603050405020304" pitchFamily="18" charset="0"/>
                <a:cs typeface="Times New Roman" panose="02020603050405020304" pitchFamily="18" charset="0"/>
              </a:rPr>
              <a:t>as</a:t>
            </a:r>
            <a:r>
              <a:rPr lang="lt-LT" sz="1200" dirty="0">
                <a:latin typeface="Times New Roman" panose="02020603050405020304" pitchFamily="18" charset="0"/>
                <a:cs typeface="Times New Roman" panose="02020603050405020304" pitchFamily="18" charset="0"/>
              </a:rPr>
              <a:t>), jei projektą numatyta įgyvendinti kartu su partneriais (Partnerio deklaracijos forma įtraukta į pildomą paraiškos formą</a:t>
            </a:r>
            <a:r>
              <a:rPr lang="lt-LT" sz="1200" dirty="0" smtClean="0">
                <a:latin typeface="Times New Roman" panose="02020603050405020304" pitchFamily="18" charset="0"/>
                <a:cs typeface="Times New Roman" panose="02020603050405020304" pitchFamily="18" charset="0"/>
              </a:rPr>
              <a:t>)</a:t>
            </a:r>
            <a:r>
              <a:rPr lang="lt-LT" altLang="lt-LT" sz="1200" dirty="0" smtClean="0">
                <a:solidFill>
                  <a:srgbClr val="080808"/>
                </a:solidFill>
                <a:latin typeface="Times New Roman" panose="02020603050405020304" pitchFamily="18" charset="0"/>
                <a:cs typeface="Times New Roman" panose="02020603050405020304" pitchFamily="18" charset="0"/>
              </a:rPr>
              <a:t>.</a:t>
            </a:r>
            <a:endParaRPr lang="lt-LT" sz="1200" dirty="0">
              <a:solidFill>
                <a:schemeClr val="bg1">
                  <a:lumMod val="50000"/>
                </a:schemeClr>
              </a:solidFill>
              <a:latin typeface="Times New Roman" panose="02020603050405020304" pitchFamily="18" charset="0"/>
              <a:cs typeface="Times New Roman" panose="02020603050405020304" pitchFamily="18" charset="0"/>
            </a:endParaRPr>
          </a:p>
        </p:txBody>
      </p:sp>
      <p:grpSp>
        <p:nvGrpSpPr>
          <p:cNvPr id="14" name="Group 37"/>
          <p:cNvGrpSpPr/>
          <p:nvPr/>
        </p:nvGrpSpPr>
        <p:grpSpPr>
          <a:xfrm>
            <a:off x="385043" y="523404"/>
            <a:ext cx="360822" cy="29750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Text Placeholder 3"/>
          <p:cNvSpPr txBox="1">
            <a:spLocks/>
          </p:cNvSpPr>
          <p:nvPr/>
        </p:nvSpPr>
        <p:spPr>
          <a:xfrm>
            <a:off x="861692" y="1363556"/>
            <a:ext cx="8010402" cy="96180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spcAft>
                <a:spcPts val="250"/>
              </a:spcAft>
              <a:buSzPct val="120000"/>
            </a:pPr>
            <a:r>
              <a:rPr lang="lt-LT" sz="1200" dirty="0">
                <a:latin typeface="Times New Roman" panose="02020603050405020304" pitchFamily="18" charset="0"/>
                <a:cs typeface="Times New Roman" panose="02020603050405020304" pitchFamily="18" charset="0"/>
              </a:rPr>
              <a:t>Užpildytą Klausimyną apie pirkimo ir (arba) importo pridėtinės vertės mokesčio tinkamumą finansuoti iš Europos Sąjungos struktūrinių fondų ir (arba) Lietuvos Respublikos biudžeto lėšų, jei pareiškėjas prašo PVM išlaidas pripažinti tinkamomis finansuoti, t. y. įtraukia šias išlaidas į projekto </a:t>
            </a:r>
            <a:r>
              <a:rPr lang="lt-LT" sz="1200" dirty="0" smtClean="0">
                <a:latin typeface="Times New Roman" panose="02020603050405020304" pitchFamily="18" charset="0"/>
                <a:cs typeface="Times New Roman" panose="02020603050405020304" pitchFamily="18" charset="0"/>
              </a:rPr>
              <a:t>biudžetą</a:t>
            </a:r>
            <a:r>
              <a:rPr lang="lt-LT" sz="1200" dirty="0" smtClean="0">
                <a:latin typeface="Times New Roman" panose="02020603050405020304" pitchFamily="18" charset="0"/>
                <a:cs typeface="Times New Roman" panose="02020603050405020304" pitchFamily="18" charset="0"/>
              </a:rPr>
              <a:t>.</a:t>
            </a:r>
          </a:p>
          <a:p>
            <a:pPr algn="just">
              <a:spcAft>
                <a:spcPts val="250"/>
              </a:spcAft>
              <a:buSzPct val="120000"/>
            </a:pPr>
            <a:r>
              <a:rPr lang="lt-LT" sz="1200" i="1" u="sng" dirty="0">
                <a:latin typeface="Times New Roman" panose="02020603050405020304" pitchFamily="18" charset="0"/>
                <a:cs typeface="Times New Roman" panose="02020603050405020304" pitchFamily="18" charset="0"/>
              </a:rPr>
              <a:t>https://www.esinvesticijos.lt/lt/dokumentai/4-priedas-klausimynas-apie-pirkimo-ir-arba-importo-pridetines-vertes-mokescio-tinkamuma-finansuoti-is-europos-sajungos-strukturiniu-fondu-ir-arba-lietuvos-respublikos-biudzeto-lesu</a:t>
            </a:r>
            <a:endParaRPr lang="lt-LT" sz="1200" i="1" u="sng" dirty="0">
              <a:latin typeface="Times New Roman" panose="02020603050405020304" pitchFamily="18" charset="0"/>
              <a:cs typeface="Times New Roman" panose="02020603050405020304" pitchFamily="18" charset="0"/>
            </a:endParaRPr>
          </a:p>
        </p:txBody>
      </p:sp>
      <p:sp>
        <p:nvSpPr>
          <p:cNvPr id="21" name="Text Placeholder 3"/>
          <p:cNvSpPr txBox="1">
            <a:spLocks/>
          </p:cNvSpPr>
          <p:nvPr/>
        </p:nvSpPr>
        <p:spPr>
          <a:xfrm>
            <a:off x="861692" y="4062246"/>
            <a:ext cx="799540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54">
              <a:spcBef>
                <a:spcPct val="20000"/>
              </a:spcBef>
              <a:defRPr/>
            </a:pPr>
            <a:r>
              <a:rPr lang="en-US" sz="1200" dirty="0" smtClean="0">
                <a:solidFill>
                  <a:schemeClr val="tx1"/>
                </a:solidFill>
                <a:latin typeface="Times New Roman" panose="02020603050405020304" pitchFamily="18" charset="0"/>
                <a:cs typeface="Times New Roman" panose="02020603050405020304" pitchFamily="18" charset="0"/>
              </a:rPr>
              <a:t>Jeigu </a:t>
            </a:r>
            <a:r>
              <a:rPr lang="en-US" sz="1200" dirty="0" err="1" smtClean="0">
                <a:solidFill>
                  <a:schemeClr val="tx1"/>
                </a:solidFill>
                <a:latin typeface="Times New Roman" panose="02020603050405020304" pitchFamily="18" charset="0"/>
                <a:cs typeface="Times New Roman" panose="02020603050405020304" pitchFamily="18" charset="0"/>
              </a:rPr>
              <a:t>projektas</a:t>
            </a:r>
            <a:r>
              <a:rPr lang="en-US" sz="1200" dirty="0" smtClean="0">
                <a:solidFill>
                  <a:schemeClr val="tx1"/>
                </a:solidFill>
                <a:latin typeface="Times New Roman" panose="02020603050405020304" pitchFamily="18" charset="0"/>
                <a:cs typeface="Times New Roman" panose="02020603050405020304" pitchFamily="18" charset="0"/>
              </a:rPr>
              <a:t> </a:t>
            </a:r>
            <a:r>
              <a:rPr lang="lt-LT" sz="1200" dirty="0">
                <a:solidFill>
                  <a:schemeClr val="tx1"/>
                </a:solidFill>
                <a:latin typeface="Times New Roman" panose="02020603050405020304" pitchFamily="18" charset="0"/>
                <a:cs typeface="Times New Roman" panose="02020603050405020304" pitchFamily="18" charset="0"/>
              </a:rPr>
              <a:t>į</a:t>
            </a:r>
            <a:r>
              <a:rPr lang="en-US" sz="1200" dirty="0" err="1" smtClean="0">
                <a:solidFill>
                  <a:schemeClr val="tx1"/>
                </a:solidFill>
                <a:latin typeface="Times New Roman" panose="02020603050405020304" pitchFamily="18" charset="0"/>
                <a:cs typeface="Times New Roman" panose="02020603050405020304" pitchFamily="18" charset="0"/>
              </a:rPr>
              <a:t>gyvendinamas</a:t>
            </a:r>
            <a:r>
              <a:rPr lang="en-US" sz="1200" dirty="0" smtClean="0">
                <a:solidFill>
                  <a:schemeClr val="tx1"/>
                </a:solidFill>
                <a:latin typeface="Times New Roman" panose="02020603050405020304" pitchFamily="18" charset="0"/>
                <a:cs typeface="Times New Roman" panose="02020603050405020304" pitchFamily="18" charset="0"/>
              </a:rPr>
              <a:t> </a:t>
            </a:r>
            <a:r>
              <a:rPr lang="lt-LT" sz="1200" dirty="0" smtClean="0">
                <a:solidFill>
                  <a:schemeClr val="tx1"/>
                </a:solidFill>
                <a:latin typeface="Times New Roman" panose="02020603050405020304" pitchFamily="18" charset="0"/>
                <a:cs typeface="Times New Roman" panose="02020603050405020304" pitchFamily="18" charset="0"/>
              </a:rPr>
              <a:t>kartu su partneriu (-</a:t>
            </a:r>
            <a:r>
              <a:rPr lang="lt-LT" sz="1200" dirty="0" err="1" smtClean="0">
                <a:solidFill>
                  <a:schemeClr val="tx1"/>
                </a:solidFill>
                <a:latin typeface="Times New Roman" panose="02020603050405020304" pitchFamily="18" charset="0"/>
                <a:cs typeface="Times New Roman" panose="02020603050405020304" pitchFamily="18" charset="0"/>
              </a:rPr>
              <a:t>iais</a:t>
            </a:r>
            <a:r>
              <a:rPr lang="lt-LT" sz="1200" dirty="0" smtClean="0">
                <a:solidFill>
                  <a:schemeClr val="tx1"/>
                </a:solidFill>
                <a:latin typeface="Times New Roman" panose="02020603050405020304" pitchFamily="18" charset="0"/>
                <a:cs typeface="Times New Roman" panose="02020603050405020304" pitchFamily="18" charset="0"/>
              </a:rPr>
              <a:t>), sutarties, kurioje nustatytos tarpusavio teisės ir pareigos įgyvendinant projektą bei numatyti įsipareigojimai laikytis Aprašo </a:t>
            </a:r>
            <a:r>
              <a:rPr lang="en-US" sz="1200" dirty="0" smtClean="0">
                <a:solidFill>
                  <a:schemeClr val="tx1"/>
                </a:solidFill>
                <a:latin typeface="Times New Roman" panose="02020603050405020304" pitchFamily="18" charset="0"/>
                <a:cs typeface="Times New Roman" panose="02020603050405020304" pitchFamily="18" charset="0"/>
              </a:rPr>
              <a:t>36-38 </a:t>
            </a:r>
            <a:r>
              <a:rPr lang="lt-LT" sz="1200" dirty="0" smtClean="0">
                <a:solidFill>
                  <a:schemeClr val="tx1"/>
                </a:solidFill>
                <a:latin typeface="Times New Roman" panose="02020603050405020304" pitchFamily="18" charset="0"/>
                <a:cs typeface="Times New Roman" panose="02020603050405020304" pitchFamily="18" charset="0"/>
              </a:rPr>
              <a:t>punktų reikalavimų, kopiją.</a:t>
            </a:r>
            <a:endParaRPr lang="lt-LT" sz="1200" dirty="0">
              <a:solidFill>
                <a:schemeClr val="tx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96759" y="2389611"/>
            <a:ext cx="8106841" cy="869469"/>
          </a:xfrm>
          <a:prstGeom prst="rect">
            <a:avLst/>
          </a:prstGeom>
        </p:spPr>
        <p:txBody>
          <a:bodyPr wrap="square">
            <a:spAutoFit/>
          </a:bodyPr>
          <a:lstStyle/>
          <a:p>
            <a:pPr algn="just">
              <a:spcAft>
                <a:spcPts val="250"/>
              </a:spcAft>
              <a:buSzPct val="120000"/>
            </a:pPr>
            <a:r>
              <a:rPr lang="lt-LT" sz="1200" dirty="0">
                <a:latin typeface="Times New Roman" panose="02020603050405020304" pitchFamily="18" charset="0"/>
                <a:cs typeface="Times New Roman" panose="02020603050405020304" pitchFamily="18" charset="0"/>
              </a:rPr>
              <a:t>Informaciją apie projektui taikomus aplinkosauginius reikalavimus </a:t>
            </a:r>
            <a:r>
              <a:rPr lang="lt-LT" sz="1200" dirty="0" smtClean="0">
                <a:latin typeface="Times New Roman" panose="02020603050405020304" pitchFamily="18" charset="0"/>
                <a:cs typeface="Times New Roman" panose="02020603050405020304" pitchFamily="18" charset="0"/>
              </a:rPr>
              <a:t>(</a:t>
            </a:r>
            <a:r>
              <a:rPr lang="lt-LT" sz="1200" dirty="0">
                <a:latin typeface="Times New Roman" panose="02020603050405020304" pitchFamily="18" charset="0"/>
                <a:cs typeface="Times New Roman" panose="02020603050405020304" pitchFamily="18" charset="0"/>
              </a:rPr>
              <a:t>taikoma, kai planuojama vykdyti ūkinė veikla, kaip ji apibrėžta Lietuvos Respublikos planuojamos ūkinės veiklos poveikio aplinkai vertinimo įstatymo 2 </a:t>
            </a:r>
            <a:r>
              <a:rPr lang="lt-LT" sz="1200" dirty="0" smtClean="0">
                <a:latin typeface="Times New Roman" panose="02020603050405020304" pitchFamily="18" charset="0"/>
                <a:cs typeface="Times New Roman" panose="02020603050405020304" pitchFamily="18" charset="0"/>
              </a:rPr>
              <a:t>str. </a:t>
            </a:r>
            <a:r>
              <a:rPr lang="lt-LT" sz="1200" dirty="0">
                <a:latin typeface="Times New Roman" panose="02020603050405020304" pitchFamily="18" charset="0"/>
                <a:cs typeface="Times New Roman" panose="02020603050405020304" pitchFamily="18" charset="0"/>
              </a:rPr>
              <a:t>2 </a:t>
            </a:r>
            <a:r>
              <a:rPr lang="lt-LT" sz="1200" dirty="0" smtClean="0">
                <a:latin typeface="Times New Roman" panose="02020603050405020304" pitchFamily="18" charset="0"/>
                <a:cs typeface="Times New Roman" panose="02020603050405020304" pitchFamily="18" charset="0"/>
              </a:rPr>
              <a:t>d., </a:t>
            </a:r>
            <a:r>
              <a:rPr lang="lt-LT" sz="1200" dirty="0">
                <a:latin typeface="Times New Roman" panose="02020603050405020304" pitchFamily="18" charset="0"/>
                <a:cs typeface="Times New Roman" panose="02020603050405020304" pitchFamily="18" charset="0"/>
              </a:rPr>
              <a:t>gali turėti poveikį aplinkai arba yra susijusi su „</a:t>
            </a:r>
            <a:r>
              <a:rPr lang="lt-LT" sz="1200" dirty="0" err="1">
                <a:latin typeface="Times New Roman" panose="02020603050405020304" pitchFamily="18" charset="0"/>
                <a:cs typeface="Times New Roman" panose="02020603050405020304" pitchFamily="18" charset="0"/>
              </a:rPr>
              <a:t>Natura</a:t>
            </a:r>
            <a:r>
              <a:rPr lang="lt-LT" sz="1200" dirty="0">
                <a:latin typeface="Times New Roman" panose="02020603050405020304" pitchFamily="18" charset="0"/>
                <a:cs typeface="Times New Roman" panose="02020603050405020304" pitchFamily="18" charset="0"/>
              </a:rPr>
              <a:t> 2000“ </a:t>
            </a:r>
            <a:r>
              <a:rPr lang="lt-LT" sz="1200" dirty="0" smtClean="0">
                <a:latin typeface="Times New Roman" panose="02020603050405020304" pitchFamily="18" charset="0"/>
                <a:cs typeface="Times New Roman" panose="02020603050405020304" pitchFamily="18" charset="0"/>
              </a:rPr>
              <a:t>teritorijomis).</a:t>
            </a:r>
          </a:p>
          <a:p>
            <a:pPr algn="just">
              <a:spcAft>
                <a:spcPts val="250"/>
              </a:spcAft>
              <a:buSzPct val="120000"/>
            </a:pPr>
            <a:r>
              <a:rPr lang="lt-LT" sz="1200" i="1" u="sng" dirty="0">
                <a:latin typeface="Times New Roman" panose="02020603050405020304" pitchFamily="18" charset="0"/>
                <a:cs typeface="Times New Roman" panose="02020603050405020304" pitchFamily="18" charset="0"/>
              </a:rPr>
              <a:t>https://esinvesticijos.lt/main/lt/dokumentai/informacija-apie-projektui-taikomus-aplinkosauginius-reikalavimus-1</a:t>
            </a:r>
            <a:endParaRPr lang="lt-LT" sz="1200" i="1" u="sng" dirty="0">
              <a:latin typeface="Times New Roman" panose="02020603050405020304" pitchFamily="18" charset="0"/>
              <a:cs typeface="Times New Roman" panose="02020603050405020304" pitchFamily="18" charset="0"/>
            </a:endParaRPr>
          </a:p>
        </p:txBody>
      </p:sp>
      <p:sp>
        <p:nvSpPr>
          <p:cNvPr id="28" name="Rectangle 27"/>
          <p:cNvSpPr/>
          <p:nvPr/>
        </p:nvSpPr>
        <p:spPr>
          <a:xfrm>
            <a:off x="787015" y="3279859"/>
            <a:ext cx="8106841" cy="646331"/>
          </a:xfrm>
          <a:prstGeom prst="rect">
            <a:avLst/>
          </a:prstGeom>
        </p:spPr>
        <p:txBody>
          <a:bodyPr wrap="square">
            <a:spAutoFit/>
          </a:bodyPr>
          <a:lstStyle/>
          <a:p>
            <a:pPr algn="just"/>
            <a:r>
              <a:rPr lang="lt-LT" sz="1200" dirty="0" smtClean="0">
                <a:latin typeface="Times New Roman" panose="02020603050405020304" pitchFamily="18" charset="0"/>
                <a:cs typeface="Times New Roman" panose="02020603050405020304" pitchFamily="18" charset="0"/>
              </a:rPr>
              <a:t>Informaciją apie pajamas, gaunamas iš ES struktūrinių fondų lėšomis bendrai finansuojamų projektų (taikoma, jei projekto tinkamų finansuoti išlaidų suma iki pajamų vertinimo viršija </a:t>
            </a:r>
            <a:r>
              <a:rPr lang="en-US" sz="1200" dirty="0" smtClean="0">
                <a:latin typeface="Times New Roman" panose="02020603050405020304" pitchFamily="18" charset="0"/>
                <a:cs typeface="Times New Roman" panose="02020603050405020304" pitchFamily="18" charset="0"/>
              </a:rPr>
              <a:t>1 </a:t>
            </a:r>
            <a:r>
              <a:rPr lang="en-US" sz="1200" dirty="0" err="1" smtClean="0">
                <a:latin typeface="Times New Roman" panose="02020603050405020304" pitchFamily="18" charset="0"/>
                <a:cs typeface="Times New Roman" panose="02020603050405020304" pitchFamily="18" charset="0"/>
              </a:rPr>
              <a:t>mln</a:t>
            </a:r>
            <a:r>
              <a:rPr lang="en-US" sz="1200" dirty="0" smtClean="0">
                <a:latin typeface="Times New Roman" panose="02020603050405020304" pitchFamily="18" charset="0"/>
                <a:cs typeface="Times New Roman" panose="02020603050405020304" pitchFamily="18" charset="0"/>
              </a:rPr>
              <a:t>. Eur)</a:t>
            </a:r>
            <a:r>
              <a:rPr lang="lt-LT" sz="1200" dirty="0" smtClean="0">
                <a:latin typeface="Times New Roman" panose="02020603050405020304" pitchFamily="18" charset="0"/>
                <a:cs typeface="Times New Roman" panose="02020603050405020304" pitchFamily="18" charset="0"/>
              </a:rPr>
              <a:t>.</a:t>
            </a:r>
            <a:r>
              <a:rPr lang="lt-LT" sz="1200" dirty="0">
                <a:latin typeface="Times New Roman" panose="02020603050405020304" pitchFamily="18" charset="0"/>
                <a:cs typeface="Times New Roman" panose="02020603050405020304" pitchFamily="18" charset="0"/>
              </a:rPr>
              <a:t> </a:t>
            </a:r>
            <a:endParaRPr lang="lt-LT" sz="1200" dirty="0">
              <a:latin typeface="Times New Roman" panose="02020603050405020304" pitchFamily="18" charset="0"/>
              <a:cs typeface="Times New Roman" panose="02020603050405020304" pitchFamily="18" charset="0"/>
            </a:endParaRPr>
          </a:p>
          <a:p>
            <a:pPr algn="just"/>
            <a:r>
              <a:rPr lang="lt-LT" sz="1200" i="1" u="sng" dirty="0" smtClean="0">
                <a:latin typeface="Times New Roman" panose="02020603050405020304" pitchFamily="18" charset="0"/>
                <a:cs typeface="Times New Roman" panose="02020603050405020304" pitchFamily="18" charset="0"/>
              </a:rPr>
              <a:t>http</a:t>
            </a:r>
            <a:r>
              <a:rPr lang="lt-LT" sz="1200" i="1" u="sng" dirty="0">
                <a:latin typeface="Times New Roman" panose="02020603050405020304" pitchFamily="18" charset="0"/>
                <a:cs typeface="Times New Roman" panose="02020603050405020304" pitchFamily="18" charset="0"/>
              </a:rPr>
              <a:t>://www.esinvesticijos.lt/lt/dokumentai/projektu-diskontuotu-grynuju-pajamu-skaiciavimo-ir-prieziuros-metodikos-priedas</a:t>
            </a:r>
            <a:endParaRPr lang="lt-LT" sz="1200" i="1" u="sng" dirty="0">
              <a:solidFill>
                <a:srgbClr val="FF0000"/>
              </a:solidFill>
              <a:latin typeface="Times New Roman" panose="02020603050405020304" pitchFamily="18" charset="0"/>
              <a:cs typeface="Times New Roman" panose="02020603050405020304" pitchFamily="18" charset="0"/>
            </a:endParaRPr>
          </a:p>
        </p:txBody>
      </p:sp>
      <p:grpSp>
        <p:nvGrpSpPr>
          <p:cNvPr id="30" name="Group 37"/>
          <p:cNvGrpSpPr/>
          <p:nvPr/>
        </p:nvGrpSpPr>
        <p:grpSpPr>
          <a:xfrm>
            <a:off x="388175" y="1446761"/>
            <a:ext cx="360822" cy="297504"/>
            <a:chOff x="7886700" y="1338264"/>
            <a:chExt cx="623973" cy="509586"/>
          </a:xfrm>
        </p:grpSpPr>
        <p:sp>
          <p:nvSpPr>
            <p:cNvPr id="31" name="Rectangle 30"/>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37"/>
          <p:cNvGrpSpPr/>
          <p:nvPr/>
        </p:nvGrpSpPr>
        <p:grpSpPr>
          <a:xfrm>
            <a:off x="391208" y="2434898"/>
            <a:ext cx="360822" cy="297504"/>
            <a:chOff x="7886700" y="1338264"/>
            <a:chExt cx="623973" cy="509586"/>
          </a:xfrm>
        </p:grpSpPr>
        <p:sp>
          <p:nvSpPr>
            <p:cNvPr id="47" name="Rectangle 46"/>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 name="Group 37"/>
          <p:cNvGrpSpPr/>
          <p:nvPr/>
        </p:nvGrpSpPr>
        <p:grpSpPr>
          <a:xfrm>
            <a:off x="407882" y="3335411"/>
            <a:ext cx="360822" cy="297504"/>
            <a:chOff x="7886700" y="1338264"/>
            <a:chExt cx="623973" cy="509586"/>
          </a:xfrm>
        </p:grpSpPr>
        <p:sp>
          <p:nvSpPr>
            <p:cNvPr id="50" name="Rectangle 49"/>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 37"/>
          <p:cNvGrpSpPr/>
          <p:nvPr/>
        </p:nvGrpSpPr>
        <p:grpSpPr>
          <a:xfrm>
            <a:off x="403354" y="4087172"/>
            <a:ext cx="360822" cy="297504"/>
            <a:chOff x="7886700" y="1338264"/>
            <a:chExt cx="623973" cy="509586"/>
          </a:xfrm>
        </p:grpSpPr>
        <p:sp>
          <p:nvSpPr>
            <p:cNvPr id="53" name="Rectangle 52"/>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37"/>
          <p:cNvGrpSpPr/>
          <p:nvPr/>
        </p:nvGrpSpPr>
        <p:grpSpPr>
          <a:xfrm>
            <a:off x="412509" y="4626935"/>
            <a:ext cx="360822" cy="297504"/>
            <a:chOff x="7886700" y="1338264"/>
            <a:chExt cx="623973" cy="509586"/>
          </a:xfrm>
        </p:grpSpPr>
        <p:sp>
          <p:nvSpPr>
            <p:cNvPr id="24" name="Rectangle 23"/>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 name="Text Placeholder 3"/>
          <p:cNvSpPr txBox="1">
            <a:spLocks/>
          </p:cNvSpPr>
          <p:nvPr/>
        </p:nvSpPr>
        <p:spPr>
          <a:xfrm>
            <a:off x="861692" y="4567634"/>
            <a:ext cx="799540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sz="1200" dirty="0">
                <a:latin typeface="Times New Roman" panose="02020603050405020304" pitchFamily="18" charset="0"/>
                <a:cs typeface="Times New Roman" panose="02020603050405020304" pitchFamily="18" charset="0"/>
              </a:rPr>
              <a:t>S</a:t>
            </a:r>
            <a:r>
              <a:rPr lang="lt-LT" sz="1200" dirty="0" smtClean="0">
                <a:latin typeface="Times New Roman" panose="02020603050405020304" pitchFamily="18" charset="0"/>
                <a:cs typeface="Times New Roman" panose="02020603050405020304" pitchFamily="18" charset="0"/>
              </a:rPr>
              <a:t>avivaldybės </a:t>
            </a:r>
            <a:r>
              <a:rPr lang="lt-LT" sz="1200" dirty="0">
                <a:latin typeface="Times New Roman" panose="02020603050405020304" pitchFamily="18" charset="0"/>
                <a:cs typeface="Times New Roman" panose="02020603050405020304" pitchFamily="18" charset="0"/>
              </a:rPr>
              <a:t>tarybos sprendimo, kuriuo pavedama pareiškėjui (partneriui), kuris yra savivaldybei </a:t>
            </a:r>
            <a:r>
              <a:rPr lang="lt-LT" sz="1200" dirty="0" smtClean="0">
                <a:latin typeface="Times New Roman" panose="02020603050405020304" pitchFamily="18" charset="0"/>
                <a:cs typeface="Times New Roman" panose="02020603050405020304" pitchFamily="18" charset="0"/>
              </a:rPr>
              <a:t>pavaldi </a:t>
            </a:r>
            <a:r>
              <a:rPr lang="lt-LT" sz="1200" dirty="0">
                <a:latin typeface="Times New Roman" panose="02020603050405020304" pitchFamily="18" charset="0"/>
                <a:cs typeface="Times New Roman" panose="02020603050405020304" pitchFamily="18" charset="0"/>
              </a:rPr>
              <a:t>įstaiga, atlikti </a:t>
            </a:r>
            <a:endParaRPr lang="lt-LT" sz="1200" dirty="0" smtClean="0">
              <a:latin typeface="Times New Roman" panose="02020603050405020304" pitchFamily="18" charset="0"/>
              <a:cs typeface="Times New Roman" panose="02020603050405020304" pitchFamily="18" charset="0"/>
            </a:endParaRPr>
          </a:p>
          <a:p>
            <a:pPr algn="just"/>
            <a:r>
              <a:rPr lang="lt-LT" sz="1200" dirty="0" smtClean="0">
                <a:latin typeface="Times New Roman" panose="02020603050405020304" pitchFamily="18" charset="0"/>
                <a:cs typeface="Times New Roman" panose="02020603050405020304" pitchFamily="18" charset="0"/>
              </a:rPr>
              <a:t>projekto </a:t>
            </a:r>
            <a:r>
              <a:rPr lang="lt-LT" sz="1200" dirty="0">
                <a:latin typeface="Times New Roman" panose="02020603050405020304" pitchFamily="18" charset="0"/>
                <a:cs typeface="Times New Roman" panose="02020603050405020304" pitchFamily="18" charset="0"/>
              </a:rPr>
              <a:t>veiklų (darbų) užsakovo funkciją, kopiją;</a:t>
            </a:r>
          </a:p>
        </p:txBody>
      </p:sp>
      <p:sp>
        <p:nvSpPr>
          <p:cNvPr id="2" name="Rectangle 1"/>
          <p:cNvSpPr/>
          <p:nvPr/>
        </p:nvSpPr>
        <p:spPr>
          <a:xfrm>
            <a:off x="796759" y="974879"/>
            <a:ext cx="8214057" cy="276999"/>
          </a:xfrm>
          <a:prstGeom prst="rect">
            <a:avLst/>
          </a:prstGeom>
        </p:spPr>
        <p:txBody>
          <a:bodyPr wrap="square">
            <a:spAutoFit/>
          </a:bodyPr>
          <a:lstStyle/>
          <a:p>
            <a:pPr algn="just"/>
            <a:r>
              <a:rPr lang="lt-LT" sz="1200" dirty="0" smtClean="0">
                <a:solidFill>
                  <a:srgbClr val="000000"/>
                </a:solidFill>
                <a:latin typeface="Times New Roman" panose="02020603050405020304" pitchFamily="18" charset="0"/>
                <a:ea typeface="Calibri" panose="020F0502020204030204" pitchFamily="34" charset="0"/>
              </a:rPr>
              <a:t>Įgaliojimą </a:t>
            </a:r>
            <a:r>
              <a:rPr lang="lt-LT" sz="1200" dirty="0">
                <a:solidFill>
                  <a:srgbClr val="000000"/>
                </a:solidFill>
                <a:latin typeface="Times New Roman" panose="02020603050405020304" pitchFamily="18" charset="0"/>
                <a:ea typeface="Calibri" panose="020F0502020204030204" pitchFamily="34" charset="0"/>
              </a:rPr>
              <a:t>pasirašyti paraišką, jei ją pasirašo ne pareiškėjo organizacijos </a:t>
            </a:r>
            <a:r>
              <a:rPr lang="lt-LT" sz="1200" dirty="0" smtClean="0">
                <a:solidFill>
                  <a:srgbClr val="000000"/>
                </a:solidFill>
                <a:latin typeface="Times New Roman" panose="02020603050405020304" pitchFamily="18" charset="0"/>
                <a:ea typeface="Calibri" panose="020F0502020204030204" pitchFamily="34" charset="0"/>
              </a:rPr>
              <a:t>vadovas.</a:t>
            </a:r>
            <a:endParaRPr lang="lt-LT" sz="1200" dirty="0"/>
          </a:p>
        </p:txBody>
      </p:sp>
      <p:grpSp>
        <p:nvGrpSpPr>
          <p:cNvPr id="29" name="Group 37"/>
          <p:cNvGrpSpPr/>
          <p:nvPr/>
        </p:nvGrpSpPr>
        <p:grpSpPr>
          <a:xfrm>
            <a:off x="387522" y="973772"/>
            <a:ext cx="360822" cy="297504"/>
            <a:chOff x="7886700" y="1338264"/>
            <a:chExt cx="623973" cy="509586"/>
          </a:xfrm>
        </p:grpSpPr>
        <p:sp>
          <p:nvSpPr>
            <p:cNvPr id="33" name="Rectangle 32"/>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77772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00" y="108502"/>
            <a:ext cx="8368364" cy="356134"/>
          </a:xfrm>
        </p:spPr>
        <p:txBody>
          <a:bodyPr/>
          <a:lstStyle/>
          <a:p>
            <a:r>
              <a:rPr lang="lt-LT" sz="2400" b="1" dirty="0" smtClean="0">
                <a:solidFill>
                  <a:schemeClr val="tx1"/>
                </a:solidFill>
                <a:latin typeface="Times New Roman" panose="02020603050405020304" pitchFamily="18" charset="0"/>
                <a:cs typeface="Times New Roman" panose="02020603050405020304" pitchFamily="18" charset="0"/>
              </a:rPr>
              <a:t>Kiti su </a:t>
            </a:r>
            <a:r>
              <a:rPr lang="lt-LT" sz="2400" b="1" dirty="0">
                <a:solidFill>
                  <a:schemeClr val="tx1"/>
                </a:solidFill>
                <a:latin typeface="Times New Roman" panose="02020603050405020304" pitchFamily="18" charset="0"/>
                <a:cs typeface="Times New Roman" panose="02020603050405020304" pitchFamily="18" charset="0"/>
              </a:rPr>
              <a:t>paraiška </a:t>
            </a:r>
            <a:r>
              <a:rPr lang="lt-LT" sz="2400" b="1" dirty="0" smtClean="0">
                <a:solidFill>
                  <a:schemeClr val="tx1"/>
                </a:solidFill>
                <a:latin typeface="Times New Roman" panose="02020603050405020304" pitchFamily="18" charset="0"/>
                <a:cs typeface="Times New Roman" panose="02020603050405020304" pitchFamily="18" charset="0"/>
              </a:rPr>
              <a:t>teikiami dokumentai: </a:t>
            </a:r>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14" name="Group 37"/>
          <p:cNvGrpSpPr/>
          <p:nvPr/>
        </p:nvGrpSpPr>
        <p:grpSpPr>
          <a:xfrm>
            <a:off x="385355" y="639103"/>
            <a:ext cx="360822" cy="29750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Text Placeholder 3"/>
          <p:cNvSpPr txBox="1">
            <a:spLocks/>
          </p:cNvSpPr>
          <p:nvPr/>
        </p:nvSpPr>
        <p:spPr>
          <a:xfrm>
            <a:off x="914400" y="556969"/>
            <a:ext cx="7995406" cy="12926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sz="1400" dirty="0">
                <a:latin typeface="Times New Roman" panose="02020603050405020304" pitchFamily="18" charset="0"/>
                <a:cs typeface="Times New Roman" panose="02020603050405020304" pitchFamily="18" charset="0"/>
              </a:rPr>
              <a:t>P</a:t>
            </a:r>
            <a:r>
              <a:rPr lang="lt-LT" sz="1400" dirty="0" smtClean="0">
                <a:latin typeface="Times New Roman" panose="02020603050405020304" pitchFamily="18" charset="0"/>
                <a:cs typeface="Times New Roman" panose="02020603050405020304" pitchFamily="18" charset="0"/>
              </a:rPr>
              <a:t>areiškėjo </a:t>
            </a:r>
            <a:r>
              <a:rPr lang="lt-LT" sz="1400" dirty="0">
                <a:latin typeface="Times New Roman" panose="02020603050405020304" pitchFamily="18" charset="0"/>
                <a:cs typeface="Times New Roman" panose="02020603050405020304" pitchFamily="18" charset="0"/>
              </a:rPr>
              <a:t>ir (ar) partnerio (-ių) įsipareigojimo padengti netinkamas finansuoti, tačiau šiam projektui įgyvendinti būtinas išlaidas ir tinkamas išlaidas, kurių nepadengia projekto finansavimas, pagrindimo ir projekto rezultatų tęstinumo 5 metus baigus įgyvendinti projektą užtikrinimo dokumentų kopijas (savivaldybės tarybos sprendimo, teisę priimti sprendimus turinčio įstaigos valdymo organo sprendimo ir kt.). Reikalavimas su paraiška pateikti pagrindimo dokumento kopiją netaikomas, jeigu pareiškėjo ar partnerio (-ių) asignavimų valdytoja yra </a:t>
            </a:r>
            <a:r>
              <a:rPr lang="lt-LT" sz="1400" dirty="0" smtClean="0">
                <a:latin typeface="Times New Roman" panose="02020603050405020304" pitchFamily="18" charset="0"/>
                <a:cs typeface="Times New Roman" panose="02020603050405020304" pitchFamily="18" charset="0"/>
              </a:rPr>
              <a:t>LR Socialinės apsaugos ir darbo ministerija.</a:t>
            </a:r>
            <a:endParaRPr lang="lt-LT" sz="1400" dirty="0">
              <a:latin typeface="Times New Roman" panose="02020603050405020304" pitchFamily="18" charset="0"/>
              <a:cs typeface="Times New Roman" panose="02020603050405020304" pitchFamily="18" charset="0"/>
            </a:endParaRPr>
          </a:p>
        </p:txBody>
      </p:sp>
      <p:grpSp>
        <p:nvGrpSpPr>
          <p:cNvPr id="30" name="Group 37"/>
          <p:cNvGrpSpPr/>
          <p:nvPr/>
        </p:nvGrpSpPr>
        <p:grpSpPr>
          <a:xfrm>
            <a:off x="394511" y="2036384"/>
            <a:ext cx="360822" cy="297504"/>
            <a:chOff x="7886700" y="1338264"/>
            <a:chExt cx="623973" cy="509586"/>
          </a:xfrm>
        </p:grpSpPr>
        <p:sp>
          <p:nvSpPr>
            <p:cNvPr id="31" name="Rectangle 30"/>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37"/>
          <p:cNvGrpSpPr/>
          <p:nvPr/>
        </p:nvGrpSpPr>
        <p:grpSpPr>
          <a:xfrm>
            <a:off x="376200" y="2976905"/>
            <a:ext cx="360822" cy="297504"/>
            <a:chOff x="7886700" y="1338264"/>
            <a:chExt cx="623973" cy="509586"/>
          </a:xfrm>
        </p:grpSpPr>
        <p:sp>
          <p:nvSpPr>
            <p:cNvPr id="47" name="Rectangle 46"/>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 name="Group 37"/>
          <p:cNvGrpSpPr/>
          <p:nvPr/>
        </p:nvGrpSpPr>
        <p:grpSpPr>
          <a:xfrm>
            <a:off x="376200" y="3856706"/>
            <a:ext cx="360822" cy="297504"/>
            <a:chOff x="7886700" y="1338264"/>
            <a:chExt cx="623973" cy="509586"/>
          </a:xfrm>
        </p:grpSpPr>
        <p:sp>
          <p:nvSpPr>
            <p:cNvPr id="50" name="Rectangle 49"/>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 37"/>
          <p:cNvGrpSpPr/>
          <p:nvPr/>
        </p:nvGrpSpPr>
        <p:grpSpPr>
          <a:xfrm>
            <a:off x="376200" y="4524439"/>
            <a:ext cx="360822" cy="297504"/>
            <a:chOff x="7886700" y="1338264"/>
            <a:chExt cx="623973" cy="509586"/>
          </a:xfrm>
        </p:grpSpPr>
        <p:sp>
          <p:nvSpPr>
            <p:cNvPr id="53" name="Rectangle 52"/>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p:nvSpPr>
        <p:spPr>
          <a:xfrm>
            <a:off x="838261" y="1902869"/>
            <a:ext cx="8121241" cy="954107"/>
          </a:xfrm>
          <a:prstGeom prst="rect">
            <a:avLst/>
          </a:prstGeom>
        </p:spPr>
        <p:txBody>
          <a:bodyPr wrap="square">
            <a:spAutoFit/>
          </a:bodyPr>
          <a:lstStyle/>
          <a:p>
            <a:pPr algn="just"/>
            <a:r>
              <a:rPr lang="lt-LT" sz="1400" dirty="0" smtClean="0">
                <a:solidFill>
                  <a:srgbClr val="000000"/>
                </a:solidFill>
                <a:latin typeface="Times New Roman" panose="02020603050405020304" pitchFamily="18" charset="0"/>
                <a:ea typeface="Calibri" panose="020F0502020204030204" pitchFamily="34" charset="0"/>
              </a:rPr>
              <a:t>Darbų </a:t>
            </a:r>
            <a:r>
              <a:rPr lang="lt-LT" sz="1400" dirty="0">
                <a:solidFill>
                  <a:srgbClr val="000000"/>
                </a:solidFill>
                <a:latin typeface="Times New Roman" panose="02020603050405020304" pitchFamily="18" charset="0"/>
                <a:ea typeface="Calibri" panose="020F0502020204030204" pitchFamily="34" charset="0"/>
              </a:rPr>
              <a:t>pirkimo sutarties kopiją darbų išlaidoms pagrįsti (jeigu darbai nupirkti iki paraiškos pateikimo) arba statybos kainos skaičiavimus, parengtus pagal valstybės įmonės Statybos produkcijos sertifikavimo centro registre paskelbtas rekomendacijas dėl statinių statybos skaičiuojamųjų kainų nustatymo (pvz., remiantis UAB „Sistela“ kainynais) (jeigu statinio projektas nėra parengtas</a:t>
            </a:r>
            <a:r>
              <a:rPr lang="lt-LT" sz="1400" dirty="0" smtClean="0">
                <a:solidFill>
                  <a:srgbClr val="000000"/>
                </a:solidFill>
                <a:latin typeface="Times New Roman" panose="02020603050405020304" pitchFamily="18" charset="0"/>
                <a:ea typeface="Calibri" panose="020F0502020204030204" pitchFamily="34" charset="0"/>
              </a:rPr>
              <a:t>).</a:t>
            </a:r>
            <a:endParaRPr lang="lt-LT" sz="1400" dirty="0"/>
          </a:p>
        </p:txBody>
      </p:sp>
      <p:sp>
        <p:nvSpPr>
          <p:cNvPr id="8" name="Rectangle 7"/>
          <p:cNvSpPr/>
          <p:nvPr/>
        </p:nvSpPr>
        <p:spPr>
          <a:xfrm>
            <a:off x="838261" y="2918532"/>
            <a:ext cx="8071545" cy="738664"/>
          </a:xfrm>
          <a:prstGeom prst="rect">
            <a:avLst/>
          </a:prstGeom>
        </p:spPr>
        <p:txBody>
          <a:bodyPr wrap="square">
            <a:spAutoFit/>
          </a:bodyPr>
          <a:lstStyle/>
          <a:p>
            <a:pPr algn="just"/>
            <a:r>
              <a:rPr lang="lt-LT" sz="1400" dirty="0" smtClean="0">
                <a:solidFill>
                  <a:srgbClr val="000000"/>
                </a:solidFill>
                <a:latin typeface="Times New Roman" panose="02020603050405020304" pitchFamily="18" charset="0"/>
                <a:ea typeface="Calibri" panose="020F0502020204030204" pitchFamily="34" charset="0"/>
              </a:rPr>
              <a:t>Preliminarius </a:t>
            </a:r>
            <a:r>
              <a:rPr lang="lt-LT" sz="1400" dirty="0">
                <a:solidFill>
                  <a:srgbClr val="000000"/>
                </a:solidFill>
                <a:latin typeface="Times New Roman" panose="02020603050405020304" pitchFamily="18" charset="0"/>
                <a:ea typeface="Calibri" panose="020F0502020204030204" pitchFamily="34" charset="0"/>
              </a:rPr>
              <a:t>prekių tiekėjų ir (arba) paslaugų teikėjų komercinius pasiūlymus ir (arba) kainų apklausos suvestines išlaidų dydžiui pagrįsti arba sudarytas sutartis bei kitų planuojamas išlaidas pagrindžiančių dokumentų </a:t>
            </a:r>
            <a:r>
              <a:rPr lang="lt-LT" sz="1400" dirty="0" smtClean="0">
                <a:solidFill>
                  <a:srgbClr val="000000"/>
                </a:solidFill>
                <a:latin typeface="Times New Roman" panose="02020603050405020304" pitchFamily="18" charset="0"/>
                <a:ea typeface="Calibri" panose="020F0502020204030204" pitchFamily="34" charset="0"/>
              </a:rPr>
              <a:t>kopijas.</a:t>
            </a:r>
            <a:endParaRPr lang="lt-LT" sz="1400" dirty="0"/>
          </a:p>
        </p:txBody>
      </p:sp>
      <p:sp>
        <p:nvSpPr>
          <p:cNvPr id="9" name="Rectangle 8"/>
          <p:cNvSpPr/>
          <p:nvPr/>
        </p:nvSpPr>
        <p:spPr>
          <a:xfrm>
            <a:off x="819613" y="3718752"/>
            <a:ext cx="8184980" cy="738664"/>
          </a:xfrm>
          <a:prstGeom prst="rect">
            <a:avLst/>
          </a:prstGeom>
        </p:spPr>
        <p:txBody>
          <a:bodyPr wrap="square">
            <a:spAutoFit/>
          </a:bodyPr>
          <a:lstStyle/>
          <a:p>
            <a:pPr algn="just"/>
            <a:r>
              <a:rPr lang="lt-LT" sz="1400" dirty="0" smtClean="0">
                <a:solidFill>
                  <a:srgbClr val="000000"/>
                </a:solidFill>
                <a:latin typeface="Times New Roman" panose="02020603050405020304" pitchFamily="18" charset="0"/>
                <a:ea typeface="Calibri" panose="020F0502020204030204" pitchFamily="34" charset="0"/>
              </a:rPr>
              <a:t>Įvykdytų </a:t>
            </a:r>
            <a:r>
              <a:rPr lang="lt-LT" sz="1400" dirty="0">
                <a:solidFill>
                  <a:srgbClr val="000000"/>
                </a:solidFill>
                <a:latin typeface="Times New Roman" panose="02020603050405020304" pitchFamily="18" charset="0"/>
                <a:ea typeface="Calibri" panose="020F0502020204030204" pitchFamily="34" charset="0"/>
              </a:rPr>
              <a:t>viešųjų pirkimų, viršijančių tarptautinio pirkimo vertę, apibrėžtą Lietuvos Respublikos viešųjų pirkimų įstatymo 4 straipsnyje, kurių prašoma finansuoti įgyvendinant projektą suma viršija 175 000 Eur, </a:t>
            </a:r>
            <a:r>
              <a:rPr lang="lt-LT" sz="1400" dirty="0" smtClean="0">
                <a:solidFill>
                  <a:srgbClr val="000000"/>
                </a:solidFill>
                <a:latin typeface="Times New Roman" panose="02020603050405020304" pitchFamily="18" charset="0"/>
                <a:ea typeface="Calibri" panose="020F0502020204030204" pitchFamily="34" charset="0"/>
              </a:rPr>
              <a:t>dokumentus;</a:t>
            </a:r>
            <a:endParaRPr lang="lt-LT" sz="1400" dirty="0"/>
          </a:p>
        </p:txBody>
      </p:sp>
      <p:sp>
        <p:nvSpPr>
          <p:cNvPr id="10" name="Rectangle 9"/>
          <p:cNvSpPr/>
          <p:nvPr/>
        </p:nvSpPr>
        <p:spPr>
          <a:xfrm>
            <a:off x="819613" y="4457416"/>
            <a:ext cx="7631567" cy="523220"/>
          </a:xfrm>
          <a:prstGeom prst="rect">
            <a:avLst/>
          </a:prstGeom>
        </p:spPr>
        <p:txBody>
          <a:bodyPr wrap="square">
            <a:spAutoFit/>
          </a:bodyPr>
          <a:lstStyle/>
          <a:p>
            <a:pPr algn="just"/>
            <a:r>
              <a:rPr lang="lt-LT" sz="1400" dirty="0" smtClean="0">
                <a:latin typeface="Times New Roman" panose="02020603050405020304" pitchFamily="18" charset="0"/>
                <a:cs typeface="Times New Roman" panose="02020603050405020304" pitchFamily="18" charset="0"/>
              </a:rPr>
              <a:t>Pagrindinio </a:t>
            </a:r>
            <a:r>
              <a:rPr lang="lt-LT" sz="1400" dirty="0">
                <a:latin typeface="Times New Roman" panose="02020603050405020304" pitchFamily="18" charset="0"/>
                <a:cs typeface="Times New Roman" panose="02020603050405020304" pitchFamily="18" charset="0"/>
              </a:rPr>
              <a:t>projekto pirkimo, kuriam finansuoti prašoma suma sudaro didžiausią projekto biudžeto dalį, dokumentus, jeigu šis pirkimas teikiant projekto paraišką yra </a:t>
            </a:r>
            <a:r>
              <a:rPr lang="lt-LT" sz="1400" dirty="0" smtClean="0">
                <a:latin typeface="Times New Roman" panose="02020603050405020304" pitchFamily="18" charset="0"/>
                <a:cs typeface="Times New Roman" panose="02020603050405020304" pitchFamily="18" charset="0"/>
              </a:rPr>
              <a:t>įvykdytas.</a:t>
            </a: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652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9393" y="742950"/>
            <a:ext cx="8382000" cy="246221"/>
          </a:xfrm>
          <a:prstGeom prst="rect">
            <a:avLst/>
          </a:prstGeom>
        </p:spPr>
        <p:txBody>
          <a:bodyPr wrap="square" lIns="0" tIns="0" rIns="0" bIns="0">
            <a:spAutoFit/>
          </a:bodyPr>
          <a:lstStyle/>
          <a:p>
            <a:pPr algn="ctr"/>
            <a:endParaRPr lang="en-US" sz="16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76" y="1123950"/>
            <a:ext cx="4572000" cy="2800350"/>
          </a:xfrm>
          <a:prstGeom prst="rect">
            <a:avLst/>
          </a:prstGeom>
        </p:spPr>
      </p:pic>
      <p:sp>
        <p:nvSpPr>
          <p:cNvPr id="11" name="Text Placeholder 3"/>
          <p:cNvSpPr txBox="1">
            <a:spLocks/>
          </p:cNvSpPr>
          <p:nvPr/>
        </p:nvSpPr>
        <p:spPr>
          <a:xfrm>
            <a:off x="399393" y="506084"/>
            <a:ext cx="5029200"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54">
              <a:spcBef>
                <a:spcPct val="20000"/>
              </a:spcBef>
              <a:defRPr/>
            </a:pPr>
            <a:r>
              <a:rPr lang="lt-LT" sz="1800" b="1" dirty="0" smtClean="0">
                <a:latin typeface="Times New Roman" panose="02020603050405020304" pitchFamily="18" charset="0"/>
                <a:cs typeface="Times New Roman" panose="02020603050405020304" pitchFamily="18" charset="0"/>
              </a:rPr>
              <a:t>Sėkmingo projekto įgyvendinimo siekime kartu</a:t>
            </a:r>
            <a:r>
              <a:rPr lang="en-US" sz="1800" b="1" dirty="0" smtClean="0">
                <a:latin typeface="Times New Roman" panose="02020603050405020304" pitchFamily="18" charset="0"/>
                <a:cs typeface="Times New Roman" panose="02020603050405020304" pitchFamily="18" charset="0"/>
              </a:rPr>
              <a:t>!!!</a:t>
            </a:r>
            <a:endParaRPr lang="lt-LT" sz="1800" b="1" dirty="0">
              <a:solidFill>
                <a:schemeClr val="tx1"/>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6324600" y="2820597"/>
            <a:ext cx="835121" cy="721506"/>
            <a:chOff x="1336643" y="1864874"/>
            <a:chExt cx="835121" cy="721506"/>
          </a:xfrm>
        </p:grpSpPr>
        <p:sp>
          <p:nvSpPr>
            <p:cNvPr id="7" name="Rounded Rectangle 6"/>
            <p:cNvSpPr/>
            <p:nvPr/>
          </p:nvSpPr>
          <p:spPr>
            <a:xfrm>
              <a:off x="1336643" y="1864874"/>
              <a:ext cx="835121" cy="7215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rgbClr val="262626">
                    <a:lumMod val="75000"/>
                    <a:lumOff val="25000"/>
                  </a:srgbClr>
                </a:solidFill>
                <a:latin typeface="FontAwesome" pitchFamily="2" charset="0"/>
              </a:endParaRPr>
            </a:p>
          </p:txBody>
        </p:sp>
        <p:sp>
          <p:nvSpPr>
            <p:cNvPr id="9" name="Freeform 8"/>
            <p:cNvSpPr>
              <a:spLocks noEditPoints="1"/>
            </p:cNvSpPr>
            <p:nvPr/>
          </p:nvSpPr>
          <p:spPr bwMode="auto">
            <a:xfrm>
              <a:off x="1548178" y="1997027"/>
              <a:ext cx="412049" cy="457199"/>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262626"/>
                </a:solidFill>
              </a:endParaRPr>
            </a:p>
          </p:txBody>
        </p:sp>
      </p:grpSp>
      <p:sp>
        <p:nvSpPr>
          <p:cNvPr id="2" name="Rectangle 1"/>
          <p:cNvSpPr/>
          <p:nvPr/>
        </p:nvSpPr>
        <p:spPr>
          <a:xfrm>
            <a:off x="4535557" y="3562350"/>
            <a:ext cx="4572000" cy="1224951"/>
          </a:xfrm>
          <a:prstGeom prst="rect">
            <a:avLst/>
          </a:prstGeom>
        </p:spPr>
        <p:txBody>
          <a:bodyPr>
            <a:spAutoFit/>
          </a:bodyPr>
          <a:lstStyle/>
          <a:p>
            <a:pPr lvl="0" algn="ctr">
              <a:spcBef>
                <a:spcPct val="20000"/>
              </a:spcBef>
              <a:defRPr/>
            </a:pPr>
            <a:r>
              <a:rPr lang="lt-LT" sz="1600" dirty="0" smtClean="0">
                <a:latin typeface="Times New Roman" panose="02020603050405020304" pitchFamily="18" charset="0"/>
                <a:cs typeface="Times New Roman" panose="02020603050405020304" pitchFamily="18" charset="0"/>
              </a:rPr>
              <a:t>Aprašo ir paraiškų pildymo </a:t>
            </a:r>
            <a:r>
              <a:rPr lang="lt-LT" sz="1600" dirty="0">
                <a:latin typeface="Times New Roman" panose="02020603050405020304" pitchFamily="18" charset="0"/>
                <a:cs typeface="Times New Roman" panose="02020603050405020304" pitchFamily="18" charset="0"/>
              </a:rPr>
              <a:t>klausimais konsultuoja</a:t>
            </a:r>
          </a:p>
          <a:p>
            <a:pPr lvl="0" algn="ctr">
              <a:spcBef>
                <a:spcPct val="20000"/>
              </a:spcBef>
              <a:defRPr/>
            </a:pPr>
            <a:r>
              <a:rPr lang="lt-LT" sz="1600" dirty="0" smtClean="0">
                <a:latin typeface="Times New Roman" panose="02020603050405020304" pitchFamily="18" charset="0"/>
                <a:cs typeface="Times New Roman" panose="02020603050405020304" pitchFamily="18" charset="0"/>
              </a:rPr>
              <a:t>Auksė Šuliauskaitė</a:t>
            </a:r>
            <a:endParaRPr lang="lt-LT" sz="1600" dirty="0">
              <a:latin typeface="Times New Roman" panose="02020603050405020304" pitchFamily="18" charset="0"/>
              <a:cs typeface="Times New Roman" panose="02020603050405020304" pitchFamily="18" charset="0"/>
            </a:endParaRPr>
          </a:p>
          <a:p>
            <a:pPr lvl="0" algn="ctr">
              <a:spcBef>
                <a:spcPct val="20000"/>
              </a:spcBef>
              <a:defRPr/>
            </a:pPr>
            <a:r>
              <a:rPr lang="lt-LT" sz="1600"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el</a:t>
            </a:r>
            <a:r>
              <a:rPr lang="lt-LT"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8 </a:t>
            </a:r>
            <a:r>
              <a:rPr lang="lt-LT" sz="1600" dirty="0">
                <a:latin typeface="Times New Roman" panose="02020603050405020304" pitchFamily="18" charset="0"/>
                <a:cs typeface="Times New Roman" panose="02020603050405020304" pitchFamily="18" charset="0"/>
              </a:rPr>
              <a:t>5</a:t>
            </a:r>
            <a:r>
              <a:rPr lang="en-US" sz="1600" dirty="0">
                <a:latin typeface="Times New Roman" panose="02020603050405020304" pitchFamily="18" charset="0"/>
                <a:cs typeface="Times New Roman" panose="02020603050405020304" pitchFamily="18" charset="0"/>
              </a:rPr>
              <a:t> </a:t>
            </a:r>
            <a:r>
              <a:rPr lang="lt-LT" sz="1600" dirty="0" smtClean="0">
                <a:latin typeface="Times New Roman" panose="02020603050405020304" pitchFamily="18" charset="0"/>
                <a:cs typeface="Times New Roman" panose="02020603050405020304" pitchFamily="18" charset="0"/>
              </a:rPr>
              <a:t>2748714</a:t>
            </a:r>
            <a:endParaRPr lang="lt-LT" sz="1600" dirty="0">
              <a:latin typeface="Times New Roman" panose="02020603050405020304" pitchFamily="18" charset="0"/>
              <a:cs typeface="Times New Roman" panose="02020603050405020304" pitchFamily="18" charset="0"/>
            </a:endParaRPr>
          </a:p>
          <a:p>
            <a:pPr lvl="0" algn="ctr">
              <a:spcBef>
                <a:spcPct val="20000"/>
              </a:spcBef>
              <a:defRPr/>
            </a:pPr>
            <a:r>
              <a:rPr lang="lt-LT" sz="1600" dirty="0" err="1" smtClean="0">
                <a:latin typeface="Times New Roman" panose="02020603050405020304" pitchFamily="18" charset="0"/>
                <a:cs typeface="Times New Roman" panose="02020603050405020304" pitchFamily="18" charset="0"/>
              </a:rPr>
              <a:t>a.suliauskaite</a:t>
            </a:r>
            <a:r>
              <a:rPr lang="en-US" sz="1600" dirty="0" smtClean="0">
                <a:latin typeface="Times New Roman" panose="02020603050405020304" pitchFamily="18" charset="0"/>
                <a:cs typeface="Times New Roman" panose="02020603050405020304" pitchFamily="18" charset="0"/>
              </a:rPr>
              <a:t>@</a:t>
            </a:r>
            <a:r>
              <a:rPr lang="lt-LT" sz="1600" dirty="0" err="1">
                <a:latin typeface="Times New Roman" panose="02020603050405020304" pitchFamily="18" charset="0"/>
                <a:cs typeface="Times New Roman" panose="02020603050405020304" pitchFamily="18" charset="0"/>
              </a:rPr>
              <a:t>cpva.lt</a:t>
            </a:r>
            <a:endParaRPr lang="lt-L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031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0758"/>
            <a:ext cx="9144000" cy="190408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t-LT" b="1" cap="all" dirty="0">
                <a:solidFill>
                  <a:schemeClr val="tx1"/>
                </a:solidFill>
                <a:latin typeface="Times New Roman" panose="02020603050405020304" pitchFamily="18" charset="0"/>
                <a:cs typeface="Times New Roman" panose="02020603050405020304" pitchFamily="18" charset="0"/>
              </a:rPr>
              <a:t>Reikalavimai pareiškėjams ir </a:t>
            </a:r>
            <a:r>
              <a:rPr lang="lt-LT" b="1" cap="all" dirty="0" smtClean="0">
                <a:solidFill>
                  <a:schemeClr val="tx1"/>
                </a:solidFill>
                <a:latin typeface="Times New Roman" panose="02020603050405020304" pitchFamily="18" charset="0"/>
                <a:cs typeface="Times New Roman" panose="02020603050405020304" pitchFamily="18" charset="0"/>
              </a:rPr>
              <a:t>partneriams</a:t>
            </a:r>
            <a:r>
              <a:rPr lang="en-US" b="1" cap="all" dirty="0" smtClean="0">
                <a:solidFill>
                  <a:schemeClr val="tx1"/>
                </a:solidFill>
                <a:latin typeface="Times New Roman" panose="02020603050405020304" pitchFamily="18" charset="0"/>
                <a:cs typeface="Times New Roman" panose="02020603050405020304" pitchFamily="18" charset="0"/>
              </a:rPr>
              <a:t> </a:t>
            </a:r>
          </a:p>
          <a:p>
            <a:pPr algn="ctr"/>
            <a:r>
              <a:rPr lang="en-US" b="1" dirty="0" smtClean="0">
                <a:solidFill>
                  <a:schemeClr val="tx1"/>
                </a:solidFill>
                <a:latin typeface="Times New Roman" panose="02020603050405020304" pitchFamily="18" charset="0"/>
                <a:cs typeface="Times New Roman" panose="02020603050405020304" pitchFamily="18" charset="0"/>
              </a:rPr>
              <a:t>(Apra</a:t>
            </a:r>
            <a:r>
              <a:rPr lang="lt-LT" b="1" dirty="0" err="1" smtClean="0">
                <a:solidFill>
                  <a:schemeClr val="tx1"/>
                </a:solidFill>
                <a:latin typeface="Times New Roman" panose="02020603050405020304" pitchFamily="18" charset="0"/>
                <a:cs typeface="Times New Roman" panose="02020603050405020304" pitchFamily="18" charset="0"/>
              </a:rPr>
              <a:t>šo</a:t>
            </a:r>
            <a:r>
              <a:rPr lang="lt-LT" b="1" dirty="0" smtClean="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12-16 p.)</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99393" y="742950"/>
            <a:ext cx="8382000" cy="246221"/>
          </a:xfrm>
          <a:prstGeom prst="rect">
            <a:avLst/>
          </a:prstGeom>
        </p:spPr>
        <p:txBody>
          <a:bodyPr wrap="square" lIns="0" tIns="0" rIns="0" bIns="0">
            <a:spAutoFit/>
          </a:bodyPr>
          <a:lstStyle/>
          <a:p>
            <a:pPr algn="ctr"/>
            <a:endParaRPr lang="en-US" sz="1600" dirty="0">
              <a:solidFill>
                <a:schemeClr val="bg1"/>
              </a:solidFill>
            </a:endParaRPr>
          </a:p>
        </p:txBody>
      </p:sp>
      <p:sp>
        <p:nvSpPr>
          <p:cNvPr id="14" name="Rectangle 13"/>
          <p:cNvSpPr/>
          <p:nvPr/>
        </p:nvSpPr>
        <p:spPr>
          <a:xfrm>
            <a:off x="0" y="267694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p:cNvSpPr/>
          <p:nvPr/>
        </p:nvSpPr>
        <p:spPr>
          <a:xfrm>
            <a:off x="0" y="543564"/>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Vaizdo rezultatas pagal uÅ¾klausÄ âpartnershipâ"/>
          <p:cNvPicPr/>
          <p:nvPr/>
        </p:nvPicPr>
        <p:blipFill>
          <a:blip r:embed="rId2">
            <a:extLst>
              <a:ext uri="{28A0092B-C50C-407E-A947-70E740481C1C}">
                <a14:useLocalDpi xmlns:a14="http://schemas.microsoft.com/office/drawing/2010/main" val="0"/>
              </a:ext>
            </a:extLst>
          </a:blip>
          <a:srcRect/>
          <a:stretch>
            <a:fillRect/>
          </a:stretch>
        </p:blipFill>
        <p:spPr bwMode="auto">
          <a:xfrm>
            <a:off x="2633662" y="2732477"/>
            <a:ext cx="3876675" cy="2220595"/>
          </a:xfrm>
          <a:prstGeom prst="rect">
            <a:avLst/>
          </a:prstGeom>
          <a:noFill/>
          <a:extLst/>
        </p:spPr>
      </p:pic>
    </p:spTree>
    <p:extLst>
      <p:ext uri="{BB962C8B-B14F-4D97-AF65-F5344CB8AC3E}">
        <p14:creationId xmlns:p14="http://schemas.microsoft.com/office/powerpoint/2010/main" val="2180767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38645" y="251707"/>
            <a:ext cx="8368364" cy="332188"/>
          </a:xfrm>
        </p:spPr>
        <p:txBody>
          <a:bodyPr/>
          <a:lstStyle/>
          <a:p>
            <a:endParaRPr lang="lt-LT" sz="1800" dirty="0" smtClean="0">
              <a:solidFill>
                <a:srgbClr val="0070C0"/>
              </a:solidFill>
            </a:endParaRPr>
          </a:p>
          <a:p>
            <a:r>
              <a:rPr lang="lt-LT" sz="1800" b="1" dirty="0" smtClean="0">
                <a:solidFill>
                  <a:schemeClr val="accent1"/>
                </a:solidFill>
                <a:latin typeface="Times New Roman" panose="02020603050405020304" pitchFamily="18" charset="0"/>
                <a:cs typeface="Times New Roman" panose="02020603050405020304" pitchFamily="18" charset="0"/>
              </a:rPr>
              <a:t>Galimi pareiškėjai </a:t>
            </a:r>
            <a:r>
              <a:rPr lang="lt-LT" sz="1800" dirty="0" smtClean="0">
                <a:solidFill>
                  <a:schemeClr val="tx1"/>
                </a:solidFill>
                <a:latin typeface="Times New Roman" panose="02020603050405020304" pitchFamily="18" charset="0"/>
                <a:cs typeface="Times New Roman" panose="02020603050405020304" pitchFamily="18" charset="0"/>
              </a:rPr>
              <a:t>(nurodyti Pertvarkos veiksmų plano </a:t>
            </a:r>
            <a:r>
              <a:rPr lang="en-US" sz="1800" dirty="0" smtClean="0">
                <a:solidFill>
                  <a:schemeClr val="tx1"/>
                </a:solidFill>
                <a:latin typeface="Times New Roman" panose="02020603050405020304" pitchFamily="18" charset="0"/>
                <a:cs typeface="Times New Roman" panose="02020603050405020304" pitchFamily="18" charset="0"/>
              </a:rPr>
              <a:t>5</a:t>
            </a:r>
            <a:r>
              <a:rPr lang="lt-LT" sz="1800" dirty="0" smtClean="0">
                <a:solidFill>
                  <a:schemeClr val="tx1"/>
                </a:solidFill>
                <a:latin typeface="Times New Roman" panose="02020603050405020304" pitchFamily="18" charset="0"/>
                <a:cs typeface="Times New Roman" panose="02020603050405020304" pitchFamily="18" charset="0"/>
              </a:rPr>
              <a:t> priede)</a:t>
            </a:r>
            <a:r>
              <a:rPr lang="lt-LT" sz="1800" b="1" dirty="0" smtClean="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p>
            <a:endParaRPr lang="en-US" sz="1800" dirty="0"/>
          </a:p>
        </p:txBody>
      </p:sp>
      <p:sp>
        <p:nvSpPr>
          <p:cNvPr id="13" name="Text Placeholder 3"/>
          <p:cNvSpPr txBox="1">
            <a:spLocks/>
          </p:cNvSpPr>
          <p:nvPr/>
        </p:nvSpPr>
        <p:spPr>
          <a:xfrm>
            <a:off x="1000896" y="811831"/>
            <a:ext cx="8184646"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smtClean="0">
                <a:solidFill>
                  <a:schemeClr val="tx2"/>
                </a:solidFill>
                <a:latin typeface="Times New Roman" panose="02020603050405020304" pitchFamily="18" charset="0"/>
                <a:cs typeface="Times New Roman" panose="02020603050405020304" pitchFamily="18" charset="0"/>
              </a:rPr>
              <a:t>Kauno, Marijampolės, Šiaulių, Tauragės, Telšių, Vilniaus regionų </a:t>
            </a:r>
            <a:r>
              <a:rPr lang="lt-LT" dirty="0" smtClean="0">
                <a:solidFill>
                  <a:schemeClr val="tx2"/>
                </a:solidFill>
                <a:latin typeface="Times New Roman" panose="02020603050405020304" pitchFamily="18" charset="0"/>
                <a:cs typeface="Times New Roman" panose="02020603050405020304" pitchFamily="18" charset="0"/>
              </a:rPr>
              <a:t>savivaldybių administracijos;</a:t>
            </a:r>
            <a:endParaRPr lang="lt-LT" dirty="0">
              <a:solidFill>
                <a:schemeClr val="tx2"/>
              </a:solidFill>
              <a:latin typeface="Times New Roman" panose="02020603050405020304" pitchFamily="18" charset="0"/>
              <a:cs typeface="Times New Roman" panose="02020603050405020304" pitchFamily="18" charset="0"/>
            </a:endParaRPr>
          </a:p>
        </p:txBody>
      </p:sp>
      <p:grpSp>
        <p:nvGrpSpPr>
          <p:cNvPr id="14" name="Group 37"/>
          <p:cNvGrpSpPr/>
          <p:nvPr/>
        </p:nvGrpSpPr>
        <p:grpSpPr>
          <a:xfrm>
            <a:off x="460020" y="756444"/>
            <a:ext cx="444264" cy="37586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Text Placeholder 3"/>
          <p:cNvSpPr txBox="1">
            <a:spLocks/>
          </p:cNvSpPr>
          <p:nvPr/>
        </p:nvSpPr>
        <p:spPr>
          <a:xfrm>
            <a:off x="995640" y="2852743"/>
            <a:ext cx="3468977"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dirty="0">
                <a:latin typeface="Times New Roman" panose="02020603050405020304" pitchFamily="18" charset="0"/>
                <a:cs typeface="Times New Roman" panose="02020603050405020304" pitchFamily="18" charset="0"/>
              </a:rPr>
              <a:t>B</a:t>
            </a:r>
            <a:r>
              <a:rPr lang="lt-LT" dirty="0" smtClean="0">
                <a:latin typeface="Times New Roman" panose="02020603050405020304" pitchFamily="18" charset="0"/>
                <a:cs typeface="Times New Roman" panose="02020603050405020304" pitchFamily="18" charset="0"/>
              </a:rPr>
              <a:t>iudžetinės </a:t>
            </a:r>
            <a:r>
              <a:rPr lang="lt-LT" dirty="0">
                <a:latin typeface="Times New Roman" panose="02020603050405020304" pitchFamily="18" charset="0"/>
                <a:cs typeface="Times New Roman" panose="02020603050405020304" pitchFamily="18" charset="0"/>
              </a:rPr>
              <a:t>įstaigos</a:t>
            </a:r>
            <a:endParaRPr lang="lt-LT" dirty="0">
              <a:solidFill>
                <a:schemeClr val="tx2"/>
              </a:solidFill>
              <a:latin typeface="Times New Roman" panose="02020603050405020304" pitchFamily="18" charset="0"/>
              <a:cs typeface="Times New Roman" panose="02020603050405020304" pitchFamily="18" charset="0"/>
            </a:endParaRPr>
          </a:p>
        </p:txBody>
      </p:sp>
      <p:sp>
        <p:nvSpPr>
          <p:cNvPr id="21" name="Text Placeholder 3"/>
          <p:cNvSpPr txBox="1">
            <a:spLocks/>
          </p:cNvSpPr>
          <p:nvPr/>
        </p:nvSpPr>
        <p:spPr>
          <a:xfrm>
            <a:off x="1000895" y="3362055"/>
            <a:ext cx="3912212"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dirty="0">
                <a:solidFill>
                  <a:schemeClr val="tx2"/>
                </a:solidFill>
                <a:latin typeface="Times New Roman" panose="02020603050405020304" pitchFamily="18" charset="0"/>
                <a:cs typeface="Times New Roman" panose="02020603050405020304" pitchFamily="18" charset="0"/>
              </a:rPr>
              <a:t>Viešosios </a:t>
            </a:r>
            <a:r>
              <a:rPr lang="lt-LT" dirty="0" smtClean="0">
                <a:solidFill>
                  <a:schemeClr val="tx2"/>
                </a:solidFill>
                <a:latin typeface="Times New Roman" panose="02020603050405020304" pitchFamily="18" charset="0"/>
                <a:cs typeface="Times New Roman" panose="02020603050405020304" pitchFamily="18" charset="0"/>
              </a:rPr>
              <a:t>įstaigos</a:t>
            </a:r>
            <a:endParaRPr lang="lt-LT" dirty="0">
              <a:solidFill>
                <a:schemeClr val="tx2"/>
              </a:solidFill>
              <a:latin typeface="Times New Roman" panose="02020603050405020304" pitchFamily="18" charset="0"/>
              <a:cs typeface="Times New Roman" panose="02020603050405020304" pitchFamily="18" charset="0"/>
            </a:endParaRPr>
          </a:p>
        </p:txBody>
      </p:sp>
      <p:sp>
        <p:nvSpPr>
          <p:cNvPr id="25" name="Text Placeholder 3"/>
          <p:cNvSpPr txBox="1">
            <a:spLocks/>
          </p:cNvSpPr>
          <p:nvPr/>
        </p:nvSpPr>
        <p:spPr>
          <a:xfrm>
            <a:off x="1000895" y="3914787"/>
            <a:ext cx="3468977"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dirty="0" smtClean="0">
                <a:solidFill>
                  <a:schemeClr val="tx2"/>
                </a:solidFill>
                <a:latin typeface="Times New Roman" panose="02020603050405020304" pitchFamily="18" charset="0"/>
                <a:cs typeface="Times New Roman" panose="02020603050405020304" pitchFamily="18" charset="0"/>
              </a:rPr>
              <a:t>Asociacijos</a:t>
            </a:r>
            <a:endParaRPr lang="lt-LT" dirty="0">
              <a:solidFill>
                <a:schemeClr val="tx2"/>
              </a:solidFill>
              <a:latin typeface="Times New Roman" panose="02020603050405020304" pitchFamily="18" charset="0"/>
              <a:cs typeface="Times New Roman" panose="02020603050405020304" pitchFamily="18" charset="0"/>
            </a:endParaRPr>
          </a:p>
        </p:txBody>
      </p:sp>
      <p:sp>
        <p:nvSpPr>
          <p:cNvPr id="29" name="Text Placeholder 3"/>
          <p:cNvSpPr txBox="1">
            <a:spLocks/>
          </p:cNvSpPr>
          <p:nvPr/>
        </p:nvSpPr>
        <p:spPr>
          <a:xfrm>
            <a:off x="1000895" y="4437041"/>
            <a:ext cx="7685905"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dirty="0" smtClean="0">
                <a:solidFill>
                  <a:schemeClr val="tx2"/>
                </a:solidFill>
                <a:latin typeface="Times New Roman" panose="02020603050405020304" pitchFamily="18" charset="0"/>
                <a:cs typeface="Times New Roman" panose="02020603050405020304" pitchFamily="18" charset="0"/>
              </a:rPr>
              <a:t>Religinės bendruomenės ar bendrijos; labdaros ir paramos fondai </a:t>
            </a:r>
          </a:p>
        </p:txBody>
      </p:sp>
      <p:sp>
        <p:nvSpPr>
          <p:cNvPr id="38" name="Rectangle 37"/>
          <p:cNvSpPr/>
          <p:nvPr/>
        </p:nvSpPr>
        <p:spPr>
          <a:xfrm>
            <a:off x="438645" y="4446229"/>
            <a:ext cx="7162800" cy="261610"/>
          </a:xfrm>
          <a:prstGeom prst="rect">
            <a:avLst/>
          </a:prstGeom>
        </p:spPr>
        <p:txBody>
          <a:bodyPr wrap="square">
            <a:spAutoFit/>
          </a:bodyPr>
          <a:lstStyle/>
          <a:p>
            <a:pPr>
              <a:defRPr/>
            </a:pPr>
            <a:endParaRPr lang="lt-LT" sz="1100" b="1" dirty="0"/>
          </a:p>
        </p:txBody>
      </p:sp>
      <p:sp>
        <p:nvSpPr>
          <p:cNvPr id="39" name="Text Placeholder 1"/>
          <p:cNvSpPr txBox="1">
            <a:spLocks/>
          </p:cNvSpPr>
          <p:nvPr/>
        </p:nvSpPr>
        <p:spPr>
          <a:xfrm>
            <a:off x="438645" y="1879113"/>
            <a:ext cx="8368364" cy="270337"/>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lt-LT" sz="1800" b="1" dirty="0" smtClean="0">
                <a:solidFill>
                  <a:schemeClr val="accent1"/>
                </a:solidFill>
                <a:latin typeface="Times New Roman" panose="02020603050405020304" pitchFamily="18" charset="0"/>
                <a:cs typeface="Times New Roman" panose="02020603050405020304" pitchFamily="18" charset="0"/>
              </a:rPr>
              <a:t>Galimi parteriai:</a:t>
            </a:r>
            <a:endParaRPr lang="en-US" sz="1800" b="1" dirty="0" smtClean="0">
              <a:solidFill>
                <a:schemeClr val="accent1"/>
              </a:solidFill>
              <a:latin typeface="Times New Roman" panose="02020603050405020304" pitchFamily="18" charset="0"/>
              <a:cs typeface="Times New Roman" panose="02020603050405020304" pitchFamily="18" charset="0"/>
            </a:endParaRPr>
          </a:p>
        </p:txBody>
      </p:sp>
      <p:grpSp>
        <p:nvGrpSpPr>
          <p:cNvPr id="40" name="Group 37"/>
          <p:cNvGrpSpPr/>
          <p:nvPr/>
        </p:nvGrpSpPr>
        <p:grpSpPr>
          <a:xfrm>
            <a:off x="443264" y="1402702"/>
            <a:ext cx="444264" cy="375864"/>
            <a:chOff x="7886700" y="1338264"/>
            <a:chExt cx="623973" cy="509586"/>
          </a:xfrm>
        </p:grpSpPr>
        <p:sp>
          <p:nvSpPr>
            <p:cNvPr id="41" name="Rectangle 40"/>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Text Placeholder 3"/>
          <p:cNvSpPr txBox="1">
            <a:spLocks/>
          </p:cNvSpPr>
          <p:nvPr/>
        </p:nvSpPr>
        <p:spPr>
          <a:xfrm>
            <a:off x="1000896" y="1457992"/>
            <a:ext cx="8184646"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smtClean="0">
                <a:solidFill>
                  <a:schemeClr val="tx2"/>
                </a:solidFill>
                <a:latin typeface="Times New Roman" panose="02020603050405020304" pitchFamily="18" charset="0"/>
                <a:cs typeface="Times New Roman" panose="02020603050405020304" pitchFamily="18" charset="0"/>
              </a:rPr>
              <a:t>Biudžetinės įstaigos (pertvarkomos socialinės globos įstaigos).</a:t>
            </a:r>
            <a:endParaRPr lang="lt-LT" dirty="0">
              <a:solidFill>
                <a:schemeClr val="tx2"/>
              </a:solidFill>
              <a:latin typeface="Times New Roman" panose="02020603050405020304" pitchFamily="18" charset="0"/>
              <a:cs typeface="Times New Roman" panose="02020603050405020304" pitchFamily="18" charset="0"/>
            </a:endParaRPr>
          </a:p>
        </p:txBody>
      </p:sp>
      <p:grpSp>
        <p:nvGrpSpPr>
          <p:cNvPr id="44" name="Group 37"/>
          <p:cNvGrpSpPr/>
          <p:nvPr/>
        </p:nvGrpSpPr>
        <p:grpSpPr>
          <a:xfrm>
            <a:off x="460020" y="2292685"/>
            <a:ext cx="336795" cy="337225"/>
            <a:chOff x="7886700" y="1338264"/>
            <a:chExt cx="623973" cy="509586"/>
          </a:xfrm>
        </p:grpSpPr>
        <p:sp>
          <p:nvSpPr>
            <p:cNvPr id="45" name="Rectangle 4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37"/>
          <p:cNvGrpSpPr/>
          <p:nvPr/>
        </p:nvGrpSpPr>
        <p:grpSpPr>
          <a:xfrm>
            <a:off x="464215" y="2820860"/>
            <a:ext cx="332600" cy="337225"/>
            <a:chOff x="7886700" y="1338264"/>
            <a:chExt cx="623973" cy="509586"/>
          </a:xfrm>
        </p:grpSpPr>
        <p:sp>
          <p:nvSpPr>
            <p:cNvPr id="48" name="Rectangle 47"/>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37"/>
          <p:cNvGrpSpPr/>
          <p:nvPr/>
        </p:nvGrpSpPr>
        <p:grpSpPr>
          <a:xfrm>
            <a:off x="460020" y="3332478"/>
            <a:ext cx="336795" cy="307628"/>
            <a:chOff x="7886700" y="1338264"/>
            <a:chExt cx="623973" cy="509586"/>
          </a:xfrm>
        </p:grpSpPr>
        <p:sp>
          <p:nvSpPr>
            <p:cNvPr id="51" name="Rectangle 50"/>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37"/>
          <p:cNvGrpSpPr/>
          <p:nvPr/>
        </p:nvGrpSpPr>
        <p:grpSpPr>
          <a:xfrm>
            <a:off x="460020" y="3897746"/>
            <a:ext cx="325523" cy="329896"/>
            <a:chOff x="7886700" y="1338264"/>
            <a:chExt cx="623973" cy="509586"/>
          </a:xfrm>
        </p:grpSpPr>
        <p:sp>
          <p:nvSpPr>
            <p:cNvPr id="54" name="Rectangle 53"/>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37"/>
          <p:cNvGrpSpPr/>
          <p:nvPr/>
        </p:nvGrpSpPr>
        <p:grpSpPr>
          <a:xfrm>
            <a:off x="473897" y="4412315"/>
            <a:ext cx="325523" cy="329896"/>
            <a:chOff x="7886700" y="1338264"/>
            <a:chExt cx="623973" cy="509586"/>
          </a:xfrm>
        </p:grpSpPr>
        <p:sp>
          <p:nvSpPr>
            <p:cNvPr id="57" name="Rectangle 56"/>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 name="Text Placeholder 3"/>
          <p:cNvSpPr txBox="1">
            <a:spLocks/>
          </p:cNvSpPr>
          <p:nvPr/>
        </p:nvSpPr>
        <p:spPr>
          <a:xfrm>
            <a:off x="995640" y="2330785"/>
            <a:ext cx="8184646"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dirty="0" smtClean="0">
                <a:solidFill>
                  <a:schemeClr val="tx2"/>
                </a:solidFill>
                <a:latin typeface="Times New Roman" panose="02020603050405020304" pitchFamily="18" charset="0"/>
                <a:cs typeface="Times New Roman" panose="02020603050405020304" pitchFamily="18" charset="0"/>
              </a:rPr>
              <a:t>Kauno, Marijampolės, Šiaulių, Tauragės, Telšių, Vilniaus regionų savivaldybių administracijos;</a:t>
            </a:r>
            <a:endParaRPr lang="lt-LT"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10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lt-LT" dirty="0" smtClean="0">
              <a:solidFill>
                <a:srgbClr val="0070C0"/>
              </a:solidFill>
            </a:endParaRPr>
          </a:p>
          <a:p>
            <a:endParaRPr lang="en-US" dirty="0"/>
          </a:p>
        </p:txBody>
      </p:sp>
      <p:sp>
        <p:nvSpPr>
          <p:cNvPr id="3" name="Title 2"/>
          <p:cNvSpPr>
            <a:spLocks noGrp="1"/>
          </p:cNvSpPr>
          <p:nvPr>
            <p:ph type="title"/>
          </p:nvPr>
        </p:nvSpPr>
        <p:spPr>
          <a:xfrm>
            <a:off x="142524" y="138498"/>
            <a:ext cx="8368364" cy="356134"/>
          </a:xfrm>
        </p:spPr>
        <p:txBody>
          <a:bodyPr/>
          <a:lstStyle/>
          <a:p>
            <a:r>
              <a:rPr lang="lt-LT" sz="2400" b="1" dirty="0">
                <a:solidFill>
                  <a:schemeClr val="tx1"/>
                </a:solidFill>
                <a:latin typeface="Times New Roman" panose="02020603050405020304" pitchFamily="18" charset="0"/>
                <a:cs typeface="Times New Roman" panose="02020603050405020304" pitchFamily="18" charset="0"/>
              </a:rPr>
              <a:t>R</a:t>
            </a:r>
            <a:r>
              <a:rPr lang="en-US" sz="2400" b="1" dirty="0">
                <a:solidFill>
                  <a:schemeClr val="tx1"/>
                </a:solidFill>
                <a:latin typeface="Times New Roman" panose="02020603050405020304" pitchFamily="18" charset="0"/>
                <a:cs typeface="Times New Roman" panose="02020603050405020304" pitchFamily="18" charset="0"/>
              </a:rPr>
              <a:t>eikalavimai p</a:t>
            </a:r>
            <a:r>
              <a:rPr lang="lt-LT" sz="2400" b="1" dirty="0">
                <a:solidFill>
                  <a:schemeClr val="tx1"/>
                </a:solidFill>
                <a:latin typeface="Times New Roman" panose="02020603050405020304" pitchFamily="18" charset="0"/>
                <a:cs typeface="Times New Roman" panose="02020603050405020304" pitchFamily="18" charset="0"/>
              </a:rPr>
              <a:t>areiškėjams ir </a:t>
            </a:r>
            <a:r>
              <a:rPr lang="lt-LT" sz="2400" b="1" dirty="0" smtClean="0">
                <a:solidFill>
                  <a:schemeClr val="tx1"/>
                </a:solidFill>
                <a:latin typeface="Times New Roman" panose="02020603050405020304" pitchFamily="18" charset="0"/>
                <a:cs typeface="Times New Roman" panose="02020603050405020304" pitchFamily="18" charset="0"/>
              </a:rPr>
              <a:t>partneriams: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ext Placeholder 3"/>
          <p:cNvSpPr txBox="1">
            <a:spLocks/>
          </p:cNvSpPr>
          <p:nvPr/>
        </p:nvSpPr>
        <p:spPr>
          <a:xfrm>
            <a:off x="660392" y="650652"/>
            <a:ext cx="7979144"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dirty="0">
                <a:solidFill>
                  <a:schemeClr val="tx1"/>
                </a:solidFill>
                <a:latin typeface="Times New Roman" panose="02020603050405020304" pitchFamily="18" charset="0"/>
                <a:ea typeface="Calibri" panose="020F0502020204030204" pitchFamily="34" charset="0"/>
              </a:rPr>
              <a:t>R</a:t>
            </a:r>
            <a:r>
              <a:rPr lang="lt-LT" dirty="0" smtClean="0">
                <a:solidFill>
                  <a:schemeClr val="tx1"/>
                </a:solidFill>
                <a:latin typeface="Times New Roman" panose="02020603050405020304" pitchFamily="18" charset="0"/>
                <a:ea typeface="Calibri" panose="020F0502020204030204" pitchFamily="34" charset="0"/>
              </a:rPr>
              <a:t>ekomenduojama vienam pareiškėjui teikti tik vieną projekto paraišką.</a:t>
            </a:r>
            <a:endParaRPr lang="en-US" sz="1400" dirty="0">
              <a:solidFill>
                <a:schemeClr val="tx1"/>
              </a:solidFill>
              <a:latin typeface="Times New Roman" panose="02020603050405020304" pitchFamily="18" charset="0"/>
              <a:ea typeface="Calibri" panose="020F0502020204030204" pitchFamily="34" charset="0"/>
            </a:endParaRPr>
          </a:p>
        </p:txBody>
      </p:sp>
      <p:grpSp>
        <p:nvGrpSpPr>
          <p:cNvPr id="14" name="Group 37"/>
          <p:cNvGrpSpPr/>
          <p:nvPr/>
        </p:nvGrpSpPr>
        <p:grpSpPr>
          <a:xfrm>
            <a:off x="142524" y="624762"/>
            <a:ext cx="367568" cy="336541"/>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7" name="Straight Connector 36"/>
          <p:cNvCxnSpPr/>
          <p:nvPr/>
        </p:nvCxnSpPr>
        <p:spPr>
          <a:xfrm flipV="1">
            <a:off x="708411" y="5360909"/>
            <a:ext cx="7236590" cy="47088"/>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5" name="Group 37"/>
          <p:cNvGrpSpPr/>
          <p:nvPr/>
        </p:nvGrpSpPr>
        <p:grpSpPr>
          <a:xfrm>
            <a:off x="142524" y="1294867"/>
            <a:ext cx="367568" cy="336541"/>
            <a:chOff x="7886700" y="1338264"/>
            <a:chExt cx="623973" cy="509586"/>
          </a:xfrm>
        </p:grpSpPr>
        <p:sp>
          <p:nvSpPr>
            <p:cNvPr id="26" name="Rectangle 25"/>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Text Placeholder 3"/>
          <p:cNvSpPr txBox="1">
            <a:spLocks/>
          </p:cNvSpPr>
          <p:nvPr/>
        </p:nvSpPr>
        <p:spPr>
          <a:xfrm>
            <a:off x="660392" y="1030579"/>
            <a:ext cx="8331208" cy="98488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dirty="0" smtClean="0">
                <a:solidFill>
                  <a:schemeClr val="tx1"/>
                </a:solidFill>
                <a:latin typeface="Times New Roman" panose="02020603050405020304" pitchFamily="18" charset="0"/>
                <a:ea typeface="Calibri" panose="020F0502020204030204" pitchFamily="34" charset="0"/>
              </a:rPr>
              <a:t>Partnerių atranką iki projektinio pasiūlymo pateikimo atliko savivaldybių administracijos. </a:t>
            </a:r>
          </a:p>
          <a:p>
            <a:pPr algn="just"/>
            <a:r>
              <a:rPr lang="lt-LT" dirty="0" smtClean="0">
                <a:solidFill>
                  <a:schemeClr val="tx1"/>
                </a:solidFill>
                <a:latin typeface="Times New Roman" panose="02020603050405020304" pitchFamily="18" charset="0"/>
                <a:ea typeface="Calibri" panose="020F0502020204030204" pitchFamily="34" charset="0"/>
              </a:rPr>
              <a:t>CPVA su partnerių atranka susijusių dokumentų nevertina, jų teikti nereikia.</a:t>
            </a:r>
          </a:p>
          <a:p>
            <a:pPr algn="just"/>
            <a:r>
              <a:rPr lang="lt-LT" dirty="0" smtClean="0">
                <a:solidFill>
                  <a:schemeClr val="tx1"/>
                </a:solidFill>
                <a:latin typeface="Times New Roman" panose="02020603050405020304" pitchFamily="18" charset="0"/>
                <a:ea typeface="Calibri" panose="020F0502020204030204" pitchFamily="34" charset="0"/>
              </a:rPr>
              <a:t>Partnerių atrankos reikalavimai netaikomi, jeigu partneris yra savivaldybės administracija arba pertvarkoma socialinės globos įstaiga.</a:t>
            </a:r>
            <a:endParaRPr lang="en-US" dirty="0">
              <a:solidFill>
                <a:schemeClr val="tx1"/>
              </a:solidFill>
              <a:latin typeface="Times New Roman" panose="02020603050405020304" pitchFamily="18" charset="0"/>
              <a:ea typeface="Calibri" panose="020F0502020204030204" pitchFamily="34" charset="0"/>
            </a:endParaRPr>
          </a:p>
        </p:txBody>
      </p:sp>
      <p:grpSp>
        <p:nvGrpSpPr>
          <p:cNvPr id="29" name="Group 37"/>
          <p:cNvGrpSpPr/>
          <p:nvPr/>
        </p:nvGrpSpPr>
        <p:grpSpPr>
          <a:xfrm>
            <a:off x="140855" y="2297797"/>
            <a:ext cx="367568" cy="336541"/>
            <a:chOff x="7886700" y="1338264"/>
            <a:chExt cx="623973" cy="509586"/>
          </a:xfrm>
        </p:grpSpPr>
        <p:sp>
          <p:nvSpPr>
            <p:cNvPr id="30" name="Rectangle 29"/>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Text Placeholder 3"/>
          <p:cNvSpPr txBox="1">
            <a:spLocks/>
          </p:cNvSpPr>
          <p:nvPr/>
        </p:nvSpPr>
        <p:spPr>
          <a:xfrm>
            <a:off x="660392" y="2151475"/>
            <a:ext cx="8331208"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dirty="0" smtClean="0">
                <a:solidFill>
                  <a:schemeClr val="tx1"/>
                </a:solidFill>
                <a:latin typeface="Times New Roman" panose="02020603050405020304" pitchFamily="18" charset="0"/>
                <a:ea typeface="Calibri" panose="020F0502020204030204" pitchFamily="34" charset="0"/>
              </a:rPr>
              <a:t>Pertvarkoma socialinės globos įstaiga privalo būti projekto, kurį įgyvendinant numatyta modernizuoti esamas ar kurti naujas socialinių paslaugų įstaigas, teiksiančias apgyvendinimo paslaugas tikslinei grupei iš pertvarkos socialinės globos įstaigos, pareiškėja arba partnerė</a:t>
            </a:r>
            <a:r>
              <a:rPr lang="en-US" dirty="0" smtClean="0">
                <a:solidFill>
                  <a:schemeClr val="tx1"/>
                </a:solidFill>
                <a:latin typeface="Times New Roman" panose="02020603050405020304" pitchFamily="18" charset="0"/>
                <a:ea typeface="Calibri" panose="020F0502020204030204" pitchFamily="34" charset="0"/>
              </a:rPr>
              <a:t>.</a:t>
            </a:r>
            <a:endParaRPr lang="en-US" sz="1400" dirty="0">
              <a:solidFill>
                <a:schemeClr val="tx1"/>
              </a:solidFill>
              <a:latin typeface="Times New Roman" panose="02020603050405020304" pitchFamily="18" charset="0"/>
              <a:ea typeface="Calibri" panose="020F0502020204030204" pitchFamily="34" charset="0"/>
            </a:endParaRPr>
          </a:p>
        </p:txBody>
      </p:sp>
      <p:grpSp>
        <p:nvGrpSpPr>
          <p:cNvPr id="36" name="Group 37"/>
          <p:cNvGrpSpPr/>
          <p:nvPr/>
        </p:nvGrpSpPr>
        <p:grpSpPr>
          <a:xfrm>
            <a:off x="140855" y="3276733"/>
            <a:ext cx="367568" cy="336541"/>
            <a:chOff x="7886700" y="1338264"/>
            <a:chExt cx="623973" cy="509586"/>
          </a:xfrm>
        </p:grpSpPr>
        <p:sp>
          <p:nvSpPr>
            <p:cNvPr id="39" name="Rectangle 38"/>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Text Placeholder 3"/>
          <p:cNvSpPr txBox="1">
            <a:spLocks/>
          </p:cNvSpPr>
          <p:nvPr/>
        </p:nvSpPr>
        <p:spPr>
          <a:xfrm>
            <a:off x="661260" y="3082474"/>
            <a:ext cx="8330340"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b="1" dirty="0" smtClean="0">
                <a:solidFill>
                  <a:schemeClr val="tx1"/>
                </a:solidFill>
                <a:latin typeface="Times New Roman" panose="02020603050405020304" pitchFamily="18" charset="0"/>
                <a:ea typeface="Calibri" panose="020F0502020204030204" pitchFamily="34" charset="0"/>
              </a:rPr>
              <a:t>Partnerystės sutartis</a:t>
            </a:r>
            <a:r>
              <a:rPr lang="en-US" b="1" dirty="0" smtClean="0">
                <a:solidFill>
                  <a:schemeClr val="tx1"/>
                </a:solidFill>
                <a:latin typeface="Times New Roman" panose="02020603050405020304" pitchFamily="18" charset="0"/>
                <a:ea typeface="Calibri" panose="020F0502020204030204" pitchFamily="34" charset="0"/>
              </a:rPr>
              <a:t>!!!</a:t>
            </a:r>
            <a:r>
              <a:rPr lang="lt-LT" b="1" dirty="0" smtClean="0">
                <a:solidFill>
                  <a:schemeClr val="tx1"/>
                </a:solidFill>
                <a:latin typeface="Times New Roman" panose="02020603050405020304" pitchFamily="18" charset="0"/>
                <a:ea typeface="Calibri" panose="020F0502020204030204" pitchFamily="34" charset="0"/>
              </a:rPr>
              <a:t> </a:t>
            </a:r>
            <a:r>
              <a:rPr lang="lt-LT" dirty="0" smtClean="0">
                <a:solidFill>
                  <a:schemeClr val="tx1"/>
                </a:solidFill>
                <a:latin typeface="Times New Roman" panose="02020603050405020304" pitchFamily="18" charset="0"/>
                <a:ea typeface="Calibri" panose="020F0502020204030204" pitchFamily="34" charset="0"/>
              </a:rPr>
              <a:t>Aprašo </a:t>
            </a:r>
            <a:r>
              <a:rPr lang="en-US" dirty="0" smtClean="0">
                <a:solidFill>
                  <a:schemeClr val="tx1"/>
                </a:solidFill>
                <a:latin typeface="Times New Roman" panose="02020603050405020304" pitchFamily="18" charset="0"/>
                <a:ea typeface="Calibri" panose="020F0502020204030204" pitchFamily="34" charset="0"/>
              </a:rPr>
              <a:t>16 p. – </a:t>
            </a:r>
            <a:r>
              <a:rPr lang="en-US" dirty="0" err="1" smtClean="0">
                <a:solidFill>
                  <a:schemeClr val="tx1"/>
                </a:solidFill>
                <a:latin typeface="Times New Roman" panose="02020603050405020304" pitchFamily="18" charset="0"/>
                <a:ea typeface="Calibri" panose="020F0502020204030204" pitchFamily="34" charset="0"/>
              </a:rPr>
              <a:t>iki</a:t>
            </a:r>
            <a:r>
              <a:rPr lang="en-US" dirty="0" smtClean="0">
                <a:solidFill>
                  <a:schemeClr val="tx1"/>
                </a:solidFill>
                <a:latin typeface="Times New Roman" panose="02020603050405020304" pitchFamily="18" charset="0"/>
                <a:ea typeface="Calibri" panose="020F0502020204030204" pitchFamily="34" charset="0"/>
              </a:rPr>
              <a:t> </a:t>
            </a:r>
            <a:r>
              <a:rPr lang="en-US" dirty="0" err="1" smtClean="0">
                <a:solidFill>
                  <a:schemeClr val="tx1"/>
                </a:solidFill>
                <a:latin typeface="Times New Roman" panose="02020603050405020304" pitchFamily="18" charset="0"/>
                <a:ea typeface="Calibri" panose="020F0502020204030204" pitchFamily="34" charset="0"/>
              </a:rPr>
              <a:t>parai</a:t>
            </a:r>
            <a:r>
              <a:rPr lang="lt-LT" dirty="0" smtClean="0">
                <a:solidFill>
                  <a:schemeClr val="tx1"/>
                </a:solidFill>
                <a:latin typeface="Times New Roman" panose="02020603050405020304" pitchFamily="18" charset="0"/>
                <a:ea typeface="Calibri" panose="020F0502020204030204" pitchFamily="34" charset="0"/>
              </a:rPr>
              <a:t>š</a:t>
            </a:r>
            <a:r>
              <a:rPr lang="en-US" dirty="0" err="1" smtClean="0">
                <a:solidFill>
                  <a:schemeClr val="tx1"/>
                </a:solidFill>
                <a:latin typeface="Times New Roman" panose="02020603050405020304" pitchFamily="18" charset="0"/>
                <a:ea typeface="Calibri" panose="020F0502020204030204" pitchFamily="34" charset="0"/>
              </a:rPr>
              <a:t>kos</a:t>
            </a:r>
            <a:r>
              <a:rPr lang="en-US" dirty="0" smtClean="0">
                <a:solidFill>
                  <a:schemeClr val="tx1"/>
                </a:solidFill>
                <a:latin typeface="Times New Roman" panose="02020603050405020304" pitchFamily="18" charset="0"/>
                <a:ea typeface="Calibri" panose="020F0502020204030204" pitchFamily="34" charset="0"/>
              </a:rPr>
              <a:t> </a:t>
            </a:r>
            <a:r>
              <a:rPr lang="en-US" dirty="0" err="1" smtClean="0">
                <a:solidFill>
                  <a:schemeClr val="tx1"/>
                </a:solidFill>
                <a:latin typeface="Times New Roman" panose="02020603050405020304" pitchFamily="18" charset="0"/>
                <a:ea typeface="Calibri" panose="020F0502020204030204" pitchFamily="34" charset="0"/>
              </a:rPr>
              <a:t>pateikimo</a:t>
            </a:r>
            <a:r>
              <a:rPr lang="en-US" dirty="0" smtClean="0">
                <a:solidFill>
                  <a:schemeClr val="tx1"/>
                </a:solidFill>
                <a:latin typeface="Times New Roman" panose="02020603050405020304" pitchFamily="18" charset="0"/>
                <a:ea typeface="Calibri" panose="020F0502020204030204" pitchFamily="34" charset="0"/>
              </a:rPr>
              <a:t> </a:t>
            </a:r>
            <a:r>
              <a:rPr lang="en-US" dirty="0" err="1" smtClean="0">
                <a:solidFill>
                  <a:schemeClr val="tx1"/>
                </a:solidFill>
                <a:latin typeface="Times New Roman" panose="02020603050405020304" pitchFamily="18" charset="0"/>
                <a:ea typeface="Calibri" panose="020F0502020204030204" pitchFamily="34" charset="0"/>
              </a:rPr>
              <a:t>parei</a:t>
            </a:r>
            <a:r>
              <a:rPr lang="lt-LT" dirty="0" smtClean="0">
                <a:solidFill>
                  <a:schemeClr val="tx1"/>
                </a:solidFill>
                <a:latin typeface="Times New Roman" panose="02020603050405020304" pitchFamily="18" charset="0"/>
                <a:ea typeface="Calibri" panose="020F0502020204030204" pitchFamily="34" charset="0"/>
              </a:rPr>
              <a:t>š</a:t>
            </a:r>
            <a:r>
              <a:rPr lang="en-US" dirty="0" smtClean="0">
                <a:solidFill>
                  <a:schemeClr val="tx1"/>
                </a:solidFill>
                <a:latin typeface="Times New Roman" panose="02020603050405020304" pitchFamily="18" charset="0"/>
                <a:ea typeface="Calibri" panose="020F0502020204030204" pitchFamily="34" charset="0"/>
              </a:rPr>
              <a:t>k</a:t>
            </a:r>
            <a:r>
              <a:rPr lang="lt-LT" dirty="0" smtClean="0">
                <a:solidFill>
                  <a:schemeClr val="tx1"/>
                </a:solidFill>
                <a:latin typeface="Times New Roman" panose="02020603050405020304" pitchFamily="18" charset="0"/>
                <a:ea typeface="Calibri" panose="020F0502020204030204" pitchFamily="34" charset="0"/>
              </a:rPr>
              <a:t>ė</a:t>
            </a:r>
            <a:r>
              <a:rPr lang="en-US" dirty="0" err="1" smtClean="0">
                <a:solidFill>
                  <a:schemeClr val="tx1"/>
                </a:solidFill>
                <a:latin typeface="Times New Roman" panose="02020603050405020304" pitchFamily="18" charset="0"/>
                <a:ea typeface="Calibri" panose="020F0502020204030204" pitchFamily="34" charset="0"/>
              </a:rPr>
              <a:t>jas</a:t>
            </a:r>
            <a:r>
              <a:rPr lang="en-US" dirty="0" smtClean="0">
                <a:solidFill>
                  <a:schemeClr val="tx1"/>
                </a:solidFill>
                <a:latin typeface="Times New Roman" panose="02020603050405020304" pitchFamily="18" charset="0"/>
                <a:ea typeface="Calibri" panose="020F0502020204030204" pitchFamily="34" charset="0"/>
              </a:rPr>
              <a:t> </a:t>
            </a:r>
            <a:r>
              <a:rPr lang="en-US" dirty="0" err="1" smtClean="0">
                <a:solidFill>
                  <a:schemeClr val="tx1"/>
                </a:solidFill>
                <a:latin typeface="Times New Roman" panose="02020603050405020304" pitchFamily="18" charset="0"/>
                <a:ea typeface="Calibri" panose="020F0502020204030204" pitchFamily="34" charset="0"/>
              </a:rPr>
              <a:t>su</a:t>
            </a:r>
            <a:r>
              <a:rPr lang="en-US" dirty="0" smtClean="0">
                <a:solidFill>
                  <a:schemeClr val="tx1"/>
                </a:solidFill>
                <a:latin typeface="Times New Roman" panose="02020603050405020304" pitchFamily="18" charset="0"/>
                <a:ea typeface="Calibri" panose="020F0502020204030204" pitchFamily="34" charset="0"/>
              </a:rPr>
              <a:t> </a:t>
            </a:r>
            <a:r>
              <a:rPr lang="en-US" dirty="0" err="1" smtClean="0">
                <a:solidFill>
                  <a:schemeClr val="tx1"/>
                </a:solidFill>
                <a:latin typeface="Times New Roman" panose="02020603050405020304" pitchFamily="18" charset="0"/>
                <a:ea typeface="Calibri" panose="020F0502020204030204" pitchFamily="34" charset="0"/>
              </a:rPr>
              <a:t>partneriu</a:t>
            </a:r>
            <a:r>
              <a:rPr lang="en-US" dirty="0" smtClean="0">
                <a:solidFill>
                  <a:schemeClr val="tx1"/>
                </a:solidFill>
                <a:latin typeface="Times New Roman" panose="02020603050405020304" pitchFamily="18" charset="0"/>
                <a:ea typeface="Calibri" panose="020F0502020204030204" pitchFamily="34" charset="0"/>
              </a:rPr>
              <a:t> (-</a:t>
            </a:r>
            <a:r>
              <a:rPr lang="lt-LT" dirty="0" err="1" smtClean="0">
                <a:solidFill>
                  <a:schemeClr val="tx1"/>
                </a:solidFill>
                <a:latin typeface="Times New Roman" panose="02020603050405020304" pitchFamily="18" charset="0"/>
                <a:ea typeface="Calibri" panose="020F0502020204030204" pitchFamily="34" charset="0"/>
              </a:rPr>
              <a:t>iais</a:t>
            </a:r>
            <a:r>
              <a:rPr lang="lt-LT" dirty="0" smtClean="0">
                <a:solidFill>
                  <a:schemeClr val="tx1"/>
                </a:solidFill>
                <a:latin typeface="Times New Roman" panose="02020603050405020304" pitchFamily="18" charset="0"/>
                <a:ea typeface="Calibri" panose="020F0502020204030204" pitchFamily="34" charset="0"/>
              </a:rPr>
              <a:t>) sudaro sutartį, kurioje nustato tarpusavio teises ir pareigas įgyvendinant projektą, </a:t>
            </a:r>
            <a:r>
              <a:rPr lang="lt-LT" u="sng" dirty="0" smtClean="0">
                <a:solidFill>
                  <a:schemeClr val="tx1"/>
                </a:solidFill>
                <a:latin typeface="Times New Roman" panose="02020603050405020304" pitchFamily="18" charset="0"/>
                <a:ea typeface="Calibri" panose="020F0502020204030204" pitchFamily="34" charset="0"/>
              </a:rPr>
              <a:t>taip pat numato įsipareigojimus laikytis Aprašo </a:t>
            </a:r>
            <a:r>
              <a:rPr lang="en-US" u="sng" dirty="0" smtClean="0">
                <a:solidFill>
                  <a:schemeClr val="tx1"/>
                </a:solidFill>
                <a:latin typeface="Times New Roman" panose="02020603050405020304" pitchFamily="18" charset="0"/>
                <a:ea typeface="Calibri" panose="020F0502020204030204" pitchFamily="34" charset="0"/>
              </a:rPr>
              <a:t>36–38</a:t>
            </a:r>
            <a:r>
              <a:rPr lang="lt-LT" u="sng" dirty="0" smtClean="0">
                <a:solidFill>
                  <a:schemeClr val="tx1"/>
                </a:solidFill>
                <a:latin typeface="Times New Roman" panose="02020603050405020304" pitchFamily="18" charset="0"/>
                <a:ea typeface="Calibri" panose="020F0502020204030204" pitchFamily="34" charset="0"/>
              </a:rPr>
              <a:t> punktų reikalavimus. </a:t>
            </a:r>
            <a:r>
              <a:rPr lang="en-US" u="sng" dirty="0" smtClean="0">
                <a:solidFill>
                  <a:schemeClr val="tx1"/>
                </a:solidFill>
                <a:latin typeface="Times New Roman" panose="02020603050405020304" pitchFamily="18" charset="0"/>
                <a:ea typeface="Calibri" panose="020F0502020204030204" pitchFamily="34" charset="0"/>
              </a:rPr>
              <a:t> </a:t>
            </a:r>
            <a:endParaRPr lang="en-US" sz="1400" u="sng" dirty="0">
              <a:solidFill>
                <a:schemeClr val="tx1"/>
              </a:solidFill>
              <a:latin typeface="Times New Roman" panose="02020603050405020304" pitchFamily="18" charset="0"/>
              <a:ea typeface="Calibri" panose="020F0502020204030204" pitchFamily="34" charset="0"/>
            </a:endParaRPr>
          </a:p>
        </p:txBody>
      </p:sp>
      <p:grpSp>
        <p:nvGrpSpPr>
          <p:cNvPr id="42" name="Group 37"/>
          <p:cNvGrpSpPr/>
          <p:nvPr/>
        </p:nvGrpSpPr>
        <p:grpSpPr>
          <a:xfrm>
            <a:off x="140855" y="4110463"/>
            <a:ext cx="367568" cy="336541"/>
            <a:chOff x="7886700" y="1338264"/>
            <a:chExt cx="623973" cy="509586"/>
          </a:xfrm>
        </p:grpSpPr>
        <p:sp>
          <p:nvSpPr>
            <p:cNvPr id="43" name="Rectangle 42"/>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Text Placeholder 3"/>
          <p:cNvSpPr txBox="1">
            <a:spLocks/>
          </p:cNvSpPr>
          <p:nvPr/>
        </p:nvSpPr>
        <p:spPr>
          <a:xfrm>
            <a:off x="660391" y="4040261"/>
            <a:ext cx="8331209"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b="1" dirty="0" smtClean="0">
                <a:solidFill>
                  <a:schemeClr val="tx1"/>
                </a:solidFill>
                <a:latin typeface="Times New Roman" panose="02020603050405020304" pitchFamily="18" charset="0"/>
                <a:ea typeface="Calibri" panose="020F0502020204030204" pitchFamily="34" charset="0"/>
              </a:rPr>
              <a:t>Už projekto parengimą, įgyvendinimą ir rezultatus atsakingas pareiškėjas</a:t>
            </a:r>
            <a:r>
              <a:rPr lang="en-US" b="1" dirty="0" smtClean="0">
                <a:solidFill>
                  <a:schemeClr val="tx1"/>
                </a:solidFill>
                <a:latin typeface="Times New Roman" panose="02020603050405020304" pitchFamily="18" charset="0"/>
                <a:ea typeface="Calibri" panose="020F0502020204030204" pitchFamily="34" charset="0"/>
              </a:rPr>
              <a:t> </a:t>
            </a:r>
            <a:r>
              <a:rPr lang="en-US" dirty="0" smtClean="0">
                <a:solidFill>
                  <a:schemeClr val="tx1"/>
                </a:solidFill>
                <a:latin typeface="Times New Roman" panose="02020603050405020304" pitchFamily="18" charset="0"/>
                <a:ea typeface="Calibri" panose="020F0502020204030204" pitchFamily="34" charset="0"/>
              </a:rPr>
              <a:t>(</a:t>
            </a:r>
            <a:r>
              <a:rPr lang="en-US" dirty="0" err="1" smtClean="0">
                <a:solidFill>
                  <a:schemeClr val="tx1"/>
                </a:solidFill>
                <a:latin typeface="Times New Roman" panose="02020603050405020304" pitchFamily="18" charset="0"/>
                <a:ea typeface="Calibri" panose="020F0502020204030204" pitchFamily="34" charset="0"/>
              </a:rPr>
              <a:t>nors</a:t>
            </a:r>
            <a:r>
              <a:rPr lang="en-US" dirty="0" smtClean="0">
                <a:solidFill>
                  <a:schemeClr val="tx1"/>
                </a:solidFill>
                <a:latin typeface="Times New Roman" panose="02020603050405020304" pitchFamily="18" charset="0"/>
                <a:ea typeface="Calibri" panose="020F0502020204030204" pitchFamily="34" charset="0"/>
              </a:rPr>
              <a:t> </a:t>
            </a:r>
            <a:r>
              <a:rPr lang="en-US" dirty="0" err="1" smtClean="0">
                <a:solidFill>
                  <a:schemeClr val="tx1"/>
                </a:solidFill>
                <a:latin typeface="Times New Roman" panose="02020603050405020304" pitchFamily="18" charset="0"/>
                <a:ea typeface="Calibri" panose="020F0502020204030204" pitchFamily="34" charset="0"/>
              </a:rPr>
              <a:t>projektas</a:t>
            </a:r>
            <a:r>
              <a:rPr lang="en-US" dirty="0" smtClean="0">
                <a:solidFill>
                  <a:schemeClr val="tx1"/>
                </a:solidFill>
                <a:latin typeface="Times New Roman" panose="02020603050405020304" pitchFamily="18" charset="0"/>
                <a:ea typeface="Calibri" panose="020F0502020204030204" pitchFamily="34" charset="0"/>
              </a:rPr>
              <a:t> </a:t>
            </a:r>
            <a:r>
              <a:rPr lang="lt-LT" dirty="0" smtClean="0">
                <a:solidFill>
                  <a:schemeClr val="tx1"/>
                </a:solidFill>
                <a:latin typeface="Times New Roman" panose="02020603050405020304" pitchFamily="18" charset="0"/>
                <a:ea typeface="Calibri" panose="020F0502020204030204" pitchFamily="34" charset="0"/>
              </a:rPr>
              <a:t>įgyvendinamas su partneriais)</a:t>
            </a:r>
            <a:r>
              <a:rPr lang="en-US" b="1" dirty="0" smtClean="0">
                <a:solidFill>
                  <a:schemeClr val="tx1"/>
                </a:solidFill>
                <a:latin typeface="Times New Roman" panose="02020603050405020304" pitchFamily="18" charset="0"/>
                <a:ea typeface="Calibri" panose="020F0502020204030204" pitchFamily="34" charset="0"/>
              </a:rPr>
              <a:t>!!!</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45666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0758"/>
            <a:ext cx="9144000" cy="190408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t-LT" b="1" cap="all" dirty="0" smtClean="0">
                <a:solidFill>
                  <a:schemeClr val="tx1"/>
                </a:solidFill>
                <a:latin typeface="Times New Roman" panose="02020603050405020304" pitchFamily="18" charset="0"/>
                <a:cs typeface="Times New Roman" panose="02020603050405020304" pitchFamily="18" charset="0"/>
              </a:rPr>
              <a:t>Bendrieji ir specialieji </a:t>
            </a:r>
            <a:r>
              <a:rPr lang="en-US" b="1" cap="all" dirty="0" smtClean="0">
                <a:solidFill>
                  <a:schemeClr val="tx1"/>
                </a:solidFill>
                <a:latin typeface="Times New Roman" panose="02020603050405020304" pitchFamily="18" charset="0"/>
                <a:cs typeface="Times New Roman" panose="02020603050405020304" pitchFamily="18" charset="0"/>
              </a:rPr>
              <a:t>projekt</a:t>
            </a:r>
            <a:r>
              <a:rPr lang="lt-LT" b="1" cap="all" dirty="0" smtClean="0">
                <a:solidFill>
                  <a:schemeClr val="tx1"/>
                </a:solidFill>
                <a:latin typeface="Times New Roman" panose="02020603050405020304" pitchFamily="18" charset="0"/>
                <a:cs typeface="Times New Roman" panose="02020603050405020304" pitchFamily="18" charset="0"/>
              </a:rPr>
              <a:t>ų reikalavimai</a:t>
            </a:r>
            <a:endParaRPr lang="en-US" b="1" cap="all" dirty="0" smtClean="0">
              <a:solidFill>
                <a:schemeClr val="tx1"/>
              </a:solidFill>
              <a:latin typeface="Times New Roman" panose="02020603050405020304" pitchFamily="18" charset="0"/>
              <a:cs typeface="Times New Roman" panose="02020603050405020304" pitchFamily="18" charset="0"/>
            </a:endParaRPr>
          </a:p>
          <a:p>
            <a:pPr algn="ctr"/>
            <a:r>
              <a:rPr lang="en-US" b="1" dirty="0">
                <a:solidFill>
                  <a:schemeClr val="tx1"/>
                </a:solidFill>
                <a:latin typeface="Times New Roman" panose="02020603050405020304" pitchFamily="18" charset="0"/>
                <a:cs typeface="Times New Roman" panose="02020603050405020304" pitchFamily="18" charset="0"/>
              </a:rPr>
              <a:t>(Apra</a:t>
            </a:r>
            <a:r>
              <a:rPr lang="lt-LT" b="1" dirty="0">
                <a:solidFill>
                  <a:schemeClr val="tx1"/>
                </a:solidFill>
                <a:latin typeface="Times New Roman" panose="02020603050405020304" pitchFamily="18" charset="0"/>
                <a:cs typeface="Times New Roman" panose="02020603050405020304" pitchFamily="18" charset="0"/>
              </a:rPr>
              <a:t>šo </a:t>
            </a:r>
            <a:r>
              <a:rPr lang="en-US" b="1" dirty="0" smtClean="0">
                <a:solidFill>
                  <a:schemeClr val="tx1"/>
                </a:solidFill>
                <a:latin typeface="Times New Roman" panose="02020603050405020304" pitchFamily="18" charset="0"/>
                <a:cs typeface="Times New Roman" panose="02020603050405020304" pitchFamily="18" charset="0"/>
              </a:rPr>
              <a:t>17-34 </a:t>
            </a:r>
            <a:r>
              <a:rPr lang="en-US" b="1" dirty="0">
                <a:solidFill>
                  <a:schemeClr val="tx1"/>
                </a:solidFill>
                <a:latin typeface="Times New Roman" panose="02020603050405020304" pitchFamily="18" charset="0"/>
                <a:cs typeface="Times New Roman" panose="02020603050405020304" pitchFamily="18" charset="0"/>
              </a:rPr>
              <a:t>p</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99393" y="742950"/>
            <a:ext cx="8382000" cy="246221"/>
          </a:xfrm>
          <a:prstGeom prst="rect">
            <a:avLst/>
          </a:prstGeom>
        </p:spPr>
        <p:txBody>
          <a:bodyPr wrap="square" lIns="0" tIns="0" rIns="0" bIns="0">
            <a:spAutoFit/>
          </a:bodyPr>
          <a:lstStyle/>
          <a:p>
            <a:pPr algn="ctr"/>
            <a:endParaRPr lang="en-US" sz="1600" dirty="0">
              <a:solidFill>
                <a:schemeClr val="bg1"/>
              </a:solidFill>
            </a:endParaRPr>
          </a:p>
        </p:txBody>
      </p:sp>
      <p:sp>
        <p:nvSpPr>
          <p:cNvPr id="14" name="Rectangle 13"/>
          <p:cNvSpPr/>
          <p:nvPr/>
        </p:nvSpPr>
        <p:spPr>
          <a:xfrm>
            <a:off x="0" y="2676945"/>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p:cNvSpPr/>
          <p:nvPr/>
        </p:nvSpPr>
        <p:spPr>
          <a:xfrm>
            <a:off x="0" y="543564"/>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2" descr="Vaizdo rezultatas pagal uÅ¾klausÄ ârequirements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7393" y="2722664"/>
            <a:ext cx="2589213" cy="242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2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791" y="52100"/>
            <a:ext cx="8368364" cy="356134"/>
          </a:xfrm>
        </p:spPr>
        <p:txBody>
          <a:bodyPr/>
          <a:lstStyle/>
          <a:p>
            <a:r>
              <a:rPr lang="lt-LT" sz="2400" b="1" dirty="0" smtClean="0">
                <a:solidFill>
                  <a:schemeClr val="tx1"/>
                </a:solidFill>
                <a:latin typeface="Times New Roman" panose="02020603050405020304" pitchFamily="18" charset="0"/>
                <a:cs typeface="Times New Roman" panose="02020603050405020304" pitchFamily="18" charset="0"/>
              </a:rPr>
              <a:t>Bendrieji reikalavimai</a:t>
            </a:r>
            <a:r>
              <a:rPr lang="en-US" sz="2400" b="1" dirty="0" smtClean="0">
                <a:solidFill>
                  <a:schemeClr val="tx1"/>
                </a:solidFill>
                <a:latin typeface="Times New Roman" panose="02020603050405020304" pitchFamily="18" charset="0"/>
                <a:cs typeface="Times New Roman" panose="02020603050405020304" pitchFamily="18" charset="0"/>
              </a:rPr>
              <a:t> </a:t>
            </a:r>
            <a:r>
              <a:rPr lang="lt-LT" sz="2400" b="1" dirty="0" smtClean="0">
                <a:solidFill>
                  <a:schemeClr val="tx1"/>
                </a:solidFill>
                <a:latin typeface="Times New Roman" panose="02020603050405020304" pitchFamily="18" charset="0"/>
                <a:cs typeface="Times New Roman" panose="02020603050405020304" pitchFamily="18" charset="0"/>
              </a:rPr>
              <a:t>projektams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Text Placeholder 3"/>
          <p:cNvSpPr txBox="1">
            <a:spLocks/>
          </p:cNvSpPr>
          <p:nvPr/>
        </p:nvSpPr>
        <p:spPr>
          <a:xfrm>
            <a:off x="838200" y="491255"/>
            <a:ext cx="7966694"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Pareiškėjai, projektai (numatomos kurti socialinių paslaugų įstaigos) ir jiems įgyvendinti numatytos lėšų sumos turi atitikti Pertvarkos veiksmų plano </a:t>
            </a:r>
            <a:r>
              <a:rPr lang="en-US" dirty="0" smtClean="0">
                <a:solidFill>
                  <a:schemeClr val="tx1"/>
                </a:solidFill>
                <a:latin typeface="Times New Roman" panose="02020603050405020304" pitchFamily="18" charset="0"/>
                <a:cs typeface="Times New Roman" panose="02020603050405020304" pitchFamily="18" charset="0"/>
              </a:rPr>
              <a:t>5</a:t>
            </a:r>
            <a:r>
              <a:rPr lang="lt-LT" dirty="0" smtClean="0">
                <a:solidFill>
                  <a:schemeClr val="tx1"/>
                </a:solidFill>
                <a:latin typeface="Times New Roman" panose="02020603050405020304" pitchFamily="18" charset="0"/>
                <a:cs typeface="Times New Roman" panose="02020603050405020304" pitchFamily="18" charset="0"/>
              </a:rPr>
              <a:t> priedą.</a:t>
            </a:r>
          </a:p>
        </p:txBody>
      </p:sp>
      <p:grpSp>
        <p:nvGrpSpPr>
          <p:cNvPr id="14" name="Group 37"/>
          <p:cNvGrpSpPr/>
          <p:nvPr/>
        </p:nvGrpSpPr>
        <p:grpSpPr>
          <a:xfrm>
            <a:off x="257022" y="545733"/>
            <a:ext cx="444264" cy="375864"/>
            <a:chOff x="7886700" y="1338264"/>
            <a:chExt cx="623973" cy="509586"/>
          </a:xfrm>
        </p:grpSpPr>
        <p:sp>
          <p:nvSpPr>
            <p:cNvPr id="15" name="Rectangle 1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Text Placeholder 1"/>
          <p:cNvSpPr txBox="1">
            <a:spLocks/>
          </p:cNvSpPr>
          <p:nvPr/>
        </p:nvSpPr>
        <p:spPr>
          <a:xfrm>
            <a:off x="436530" y="1310089"/>
            <a:ext cx="8368364" cy="173255"/>
          </a:xfrm>
          <a:prstGeom prst="rect">
            <a:avLst/>
          </a:prstGeom>
        </p:spPr>
        <p:txBody>
          <a:bodyPr wrap="none" lIns="0" tIns="0" rIns="0" bIns="0" anchor="ctr">
            <a:noAutofit/>
          </a:bodyPr>
          <a:lstStyle>
            <a:lvl1pPr marL="0" indent="0" algn="l" defTabSz="914400" rtl="0" eaLnBrk="1" latinLnBrk="0" hangingPunct="1">
              <a:spcBef>
                <a:spcPct val="20000"/>
              </a:spcBef>
              <a:buFont typeface="Arial" pitchFamily="34" charset="0"/>
              <a:buNone/>
              <a:defRPr sz="1600" b="0" kern="1200" baseline="0">
                <a:solidFill>
                  <a:schemeClr val="bg1">
                    <a:lumMod val="75000"/>
                  </a:schemeClr>
                </a:solidFill>
                <a:latin typeface="+mj-lt"/>
                <a:ea typeface="Roboto" panose="02000000000000000000" pitchFamily="2" charset="0"/>
                <a:cs typeface="+mn-cs"/>
              </a:defRPr>
            </a:lvl1pPr>
            <a:lvl2pPr marL="457189"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377"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566"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754"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5943"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131"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32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509"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lt-LT" sz="1800" dirty="0" smtClean="0">
              <a:solidFill>
                <a:srgbClr val="0070C0"/>
              </a:solidFill>
            </a:endParaRPr>
          </a:p>
        </p:txBody>
      </p:sp>
      <p:sp>
        <p:nvSpPr>
          <p:cNvPr id="28" name="Text Placeholder 3"/>
          <p:cNvSpPr txBox="1">
            <a:spLocks/>
          </p:cNvSpPr>
          <p:nvPr/>
        </p:nvSpPr>
        <p:spPr>
          <a:xfrm>
            <a:off x="838200" y="1135563"/>
            <a:ext cx="7966694" cy="152657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Projektai ir jų veiklos turi atitikti Kauno, Marijampolės, </a:t>
            </a:r>
            <a:r>
              <a:rPr lang="lt-LT" u="sng" dirty="0" smtClean="0">
                <a:solidFill>
                  <a:schemeClr val="tx1"/>
                </a:solidFill>
                <a:latin typeface="Times New Roman" panose="02020603050405020304" pitchFamily="18" charset="0"/>
                <a:cs typeface="Times New Roman" panose="02020603050405020304" pitchFamily="18" charset="0"/>
              </a:rPr>
              <a:t>Tauragės,</a:t>
            </a:r>
            <a:r>
              <a:rPr lang="lt-LT" dirty="0" smtClean="0">
                <a:solidFill>
                  <a:schemeClr val="tx1"/>
                </a:solidFill>
                <a:latin typeface="Times New Roman" panose="02020603050405020304" pitchFamily="18" charset="0"/>
                <a:cs typeface="Times New Roman" panose="02020603050405020304" pitchFamily="18" charset="0"/>
              </a:rPr>
              <a:t> Telšių, Vilniaus ir Šiaulių regionams rengtus investicinius projektus (techninius, finansinius ir ekonominius sprendinius). Investiciniai projektai skelbiami www.pertvarka.lt </a:t>
            </a:r>
          </a:p>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Pareiškėjas </a:t>
            </a:r>
            <a:r>
              <a:rPr lang="lt-LT" dirty="0">
                <a:solidFill>
                  <a:schemeClr val="tx1"/>
                </a:solidFill>
                <a:latin typeface="Times New Roman" panose="02020603050405020304" pitchFamily="18" charset="0"/>
                <a:cs typeface="Times New Roman" panose="02020603050405020304" pitchFamily="18" charset="0"/>
              </a:rPr>
              <a:t>gali keisti Investiciniame projekte numatytų dienos centrų, dienos užimtumo centrų ir socialinių dirbtuvių veiklos pobūdį, nekeisdamas Investiciniame projekte numatyto paslaugų gavėjų skaičiaus ir nedidindamas investicijų.</a:t>
            </a:r>
            <a:r>
              <a:rPr lang="en-US" dirty="0">
                <a:solidFill>
                  <a:schemeClr val="tx1"/>
                </a:solidFill>
                <a:latin typeface="Times New Roman" panose="02020603050405020304" pitchFamily="18" charset="0"/>
                <a:cs typeface="Times New Roman" panose="02020603050405020304" pitchFamily="18" charset="0"/>
              </a:rPr>
              <a:t> </a:t>
            </a:r>
            <a:endParaRPr lang="lt-LT" dirty="0">
              <a:solidFill>
                <a:schemeClr val="tx1"/>
              </a:solidFill>
              <a:latin typeface="Times New Roman" panose="02020603050405020304" pitchFamily="18" charset="0"/>
              <a:cs typeface="Times New Roman" panose="02020603050405020304" pitchFamily="18" charset="0"/>
            </a:endParaRPr>
          </a:p>
        </p:txBody>
      </p:sp>
      <p:grpSp>
        <p:nvGrpSpPr>
          <p:cNvPr id="37" name="Group 37"/>
          <p:cNvGrpSpPr/>
          <p:nvPr/>
        </p:nvGrpSpPr>
        <p:grpSpPr>
          <a:xfrm>
            <a:off x="257022" y="1208784"/>
            <a:ext cx="444264" cy="375864"/>
            <a:chOff x="7886700" y="1338264"/>
            <a:chExt cx="623973" cy="509586"/>
          </a:xfrm>
        </p:grpSpPr>
        <p:sp>
          <p:nvSpPr>
            <p:cNvPr id="38" name="Rectangle 37"/>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Text Placeholder 3"/>
          <p:cNvSpPr txBox="1">
            <a:spLocks/>
          </p:cNvSpPr>
          <p:nvPr/>
        </p:nvSpPr>
        <p:spPr>
          <a:xfrm>
            <a:off x="838200" y="3459783"/>
            <a:ext cx="7966694"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chemeClr val="tx1"/>
                </a:solidFill>
                <a:latin typeface="Times New Roman" panose="02020603050405020304" pitchFamily="18" charset="0"/>
                <a:cs typeface="Times New Roman" panose="02020603050405020304" pitchFamily="18" charset="0"/>
              </a:rPr>
              <a:t>Teikiamų projektų įgyvendinimo trukmė turi būti pagrįsta ir pakankama projekto veikloms vykdyti ir rezultatams pasiekti. Visais atvejais projektų veiklos turi būti baigtos vykdyti iki </a:t>
            </a:r>
            <a:r>
              <a:rPr lang="en-US" dirty="0" smtClean="0">
                <a:solidFill>
                  <a:schemeClr val="tx1"/>
                </a:solidFill>
                <a:latin typeface="Times New Roman" panose="02020603050405020304" pitchFamily="18" charset="0"/>
                <a:cs typeface="Times New Roman" panose="02020603050405020304" pitchFamily="18" charset="0"/>
              </a:rPr>
              <a:t>2023 m. kovo 1 d. </a:t>
            </a:r>
            <a:endParaRPr lang="lt-LT" dirty="0" smtClean="0">
              <a:solidFill>
                <a:schemeClr val="tx1"/>
              </a:solidFill>
              <a:latin typeface="Times New Roman" panose="02020603050405020304" pitchFamily="18" charset="0"/>
              <a:cs typeface="Times New Roman" panose="02020603050405020304" pitchFamily="18" charset="0"/>
            </a:endParaRPr>
          </a:p>
        </p:txBody>
      </p:sp>
      <p:grpSp>
        <p:nvGrpSpPr>
          <p:cNvPr id="49" name="Group 37"/>
          <p:cNvGrpSpPr/>
          <p:nvPr/>
        </p:nvGrpSpPr>
        <p:grpSpPr>
          <a:xfrm>
            <a:off x="232791" y="3520074"/>
            <a:ext cx="444264" cy="375864"/>
            <a:chOff x="7886700" y="1338264"/>
            <a:chExt cx="623973" cy="509586"/>
          </a:xfrm>
        </p:grpSpPr>
        <p:sp>
          <p:nvSpPr>
            <p:cNvPr id="50" name="Rectangle 49"/>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37"/>
          <p:cNvGrpSpPr/>
          <p:nvPr/>
        </p:nvGrpSpPr>
        <p:grpSpPr>
          <a:xfrm>
            <a:off x="232791" y="4332418"/>
            <a:ext cx="444264" cy="375864"/>
            <a:chOff x="7886700" y="1338264"/>
            <a:chExt cx="623973" cy="509586"/>
          </a:xfrm>
        </p:grpSpPr>
        <p:sp>
          <p:nvSpPr>
            <p:cNvPr id="55" name="Rectangle 54"/>
            <p:cNvSpPr/>
            <p:nvPr/>
          </p:nvSpPr>
          <p:spPr>
            <a:xfrm>
              <a:off x="7886700" y="1390650"/>
              <a:ext cx="457200" cy="4572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13"/>
            <p:cNvSpPr>
              <a:spLocks/>
            </p:cNvSpPr>
            <p:nvPr/>
          </p:nvSpPr>
          <p:spPr bwMode="auto">
            <a:xfrm>
              <a:off x="7918365" y="1338264"/>
              <a:ext cx="592308" cy="492124"/>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Text Placeholder 3"/>
          <p:cNvSpPr txBox="1">
            <a:spLocks/>
          </p:cNvSpPr>
          <p:nvPr/>
        </p:nvSpPr>
        <p:spPr>
          <a:xfrm>
            <a:off x="838200" y="4267171"/>
            <a:ext cx="7966694"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dirty="0" smtClean="0">
                <a:solidFill>
                  <a:srgbClr val="FF0000"/>
                </a:solidFill>
                <a:latin typeface="Times New Roman" panose="02020603050405020304" pitchFamily="18" charset="0"/>
                <a:cs typeface="Times New Roman" panose="02020603050405020304" pitchFamily="18" charset="0"/>
              </a:rPr>
              <a:t>Specializuotų slaugos ir globos namų veiklai vykdyti gali būti numatyta ne daugiau kaip </a:t>
            </a:r>
            <a:r>
              <a:rPr lang="en-US" dirty="0" smtClean="0">
                <a:solidFill>
                  <a:srgbClr val="FF0000"/>
                </a:solidFill>
                <a:latin typeface="Times New Roman" panose="02020603050405020304" pitchFamily="18" charset="0"/>
                <a:cs typeface="Times New Roman" panose="02020603050405020304" pitchFamily="18" charset="0"/>
              </a:rPr>
              <a:t>3.495.207 Eur ERPF l</a:t>
            </a:r>
            <a:r>
              <a:rPr lang="lt-LT" dirty="0" err="1" smtClean="0">
                <a:solidFill>
                  <a:srgbClr val="FF0000"/>
                </a:solidFill>
                <a:latin typeface="Times New Roman" panose="02020603050405020304" pitchFamily="18" charset="0"/>
                <a:cs typeface="Times New Roman" panose="02020603050405020304" pitchFamily="18" charset="0"/>
              </a:rPr>
              <a:t>ėšų</a:t>
            </a:r>
            <a:r>
              <a:rPr lang="lt-LT" dirty="0" smtClean="0">
                <a:solidFill>
                  <a:srgbClr val="FF0000"/>
                </a:solidFill>
                <a:latin typeface="Times New Roman" panose="02020603050405020304" pitchFamily="18" charset="0"/>
                <a:cs typeface="Times New Roman" panose="02020603050405020304" pitchFamily="18" charset="0"/>
              </a:rPr>
              <a:t> numatytų šiuo Aprašu finansuojamiems projektams. </a:t>
            </a:r>
            <a:endParaRPr lang="lt-LT" dirty="0" smtClean="0">
              <a:solidFill>
                <a:srgbClr val="FF0000"/>
              </a:solidFill>
              <a:latin typeface="Times New Roman" panose="02020603050405020304" pitchFamily="18" charset="0"/>
              <a:cs typeface="Times New Roman" panose="02020603050405020304" pitchFamily="18" charset="0"/>
            </a:endParaRPr>
          </a:p>
        </p:txBody>
      </p:sp>
      <p:sp>
        <p:nvSpPr>
          <p:cNvPr id="58" name="Text Placeholder 3"/>
          <p:cNvSpPr txBox="1">
            <a:spLocks/>
          </p:cNvSpPr>
          <p:nvPr/>
        </p:nvSpPr>
        <p:spPr>
          <a:xfrm>
            <a:off x="1173167" y="2899259"/>
            <a:ext cx="6487612"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a:spcBef>
                <a:spcPct val="20000"/>
              </a:spcBef>
              <a:defRPr/>
            </a:pPr>
            <a:r>
              <a:rPr lang="lt-LT" sz="1800" b="1" dirty="0" smtClean="0">
                <a:solidFill>
                  <a:schemeClr val="tx1"/>
                </a:solidFill>
                <a:latin typeface="Times New Roman" panose="02020603050405020304" pitchFamily="18" charset="0"/>
                <a:cs typeface="Times New Roman" panose="02020603050405020304" pitchFamily="18" charset="0"/>
              </a:rPr>
              <a:t>Investicinis projektas          Projektinis pasiūlymas           Paraiška</a:t>
            </a:r>
          </a:p>
        </p:txBody>
      </p:sp>
      <p:sp>
        <p:nvSpPr>
          <p:cNvPr id="6" name="Right Arrow 5"/>
          <p:cNvSpPr/>
          <p:nvPr/>
        </p:nvSpPr>
        <p:spPr>
          <a:xfrm>
            <a:off x="3352800" y="2988526"/>
            <a:ext cx="304800" cy="1398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9" name="Right Arrow 58"/>
          <p:cNvSpPr/>
          <p:nvPr/>
        </p:nvSpPr>
        <p:spPr>
          <a:xfrm>
            <a:off x="6172200" y="2988526"/>
            <a:ext cx="304800" cy="1398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835705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7_Custom Design">
  <a:themeElements>
    <a:clrScheme name="7_Custom Design 1">
      <a:dk1>
        <a:srgbClr val="404040"/>
      </a:dk1>
      <a:lt1>
        <a:srgbClr val="FFFFFF"/>
      </a:lt1>
      <a:dk2>
        <a:srgbClr val="404040"/>
      </a:dk2>
      <a:lt2>
        <a:srgbClr val="FFFFFF"/>
      </a:lt2>
      <a:accent1>
        <a:srgbClr val="3A7FCD"/>
      </a:accent1>
      <a:accent2>
        <a:srgbClr val="FA8C1C"/>
      </a:accent2>
      <a:accent3>
        <a:srgbClr val="FFFFFF"/>
      </a:accent3>
      <a:accent4>
        <a:srgbClr val="353535"/>
      </a:accent4>
      <a:accent5>
        <a:srgbClr val="AEC0E3"/>
      </a:accent5>
      <a:accent6>
        <a:srgbClr val="E37E18"/>
      </a:accent6>
      <a:hlink>
        <a:srgbClr val="666666"/>
      </a:hlink>
      <a:folHlink>
        <a:srgbClr val="666666"/>
      </a:folHlink>
    </a:clrScheme>
    <a:fontScheme name="7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000"/>
          </a:lnSpc>
          <a:spcBef>
            <a:spcPct val="0"/>
          </a:spcBef>
          <a:spcAft>
            <a:spcPts val="800"/>
          </a:spcAft>
          <a:buClrTx/>
          <a:buSzTx/>
          <a:buFont typeface="Wingdings" pitchFamily="2" charset="2"/>
          <a:buBlip>
            <a:blip xmlns:r="http://schemas.openxmlformats.org/officeDocument/2006/relationships" r:embed="rId1"/>
          </a:buBlip>
          <a:tabLst/>
          <a:defRPr kumimoji="0" lang="lt-LT" sz="20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000"/>
          </a:lnSpc>
          <a:spcBef>
            <a:spcPct val="0"/>
          </a:spcBef>
          <a:spcAft>
            <a:spcPts val="800"/>
          </a:spcAft>
          <a:buClrTx/>
          <a:buSzTx/>
          <a:buFont typeface="Wingdings" pitchFamily="2" charset="2"/>
          <a:buBlip>
            <a:blip xmlns:r="http://schemas.openxmlformats.org/officeDocument/2006/relationships" r:embed="rId1"/>
          </a:buBlip>
          <a:tabLst/>
          <a:defRPr kumimoji="0" lang="lt-LT" sz="20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7_Custom Design 1">
        <a:dk1>
          <a:srgbClr val="404040"/>
        </a:dk1>
        <a:lt1>
          <a:srgbClr val="FFFFFF"/>
        </a:lt1>
        <a:dk2>
          <a:srgbClr val="404040"/>
        </a:dk2>
        <a:lt2>
          <a:srgbClr val="FFFFFF"/>
        </a:lt2>
        <a:accent1>
          <a:srgbClr val="3A7FCD"/>
        </a:accent1>
        <a:accent2>
          <a:srgbClr val="FA8C1C"/>
        </a:accent2>
        <a:accent3>
          <a:srgbClr val="FFFFFF"/>
        </a:accent3>
        <a:accent4>
          <a:srgbClr val="353535"/>
        </a:accent4>
        <a:accent5>
          <a:srgbClr val="AEC0E3"/>
        </a:accent5>
        <a:accent6>
          <a:srgbClr val="E37E18"/>
        </a:accent6>
        <a:hlink>
          <a:srgbClr val="666666"/>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5890</TotalTime>
  <Words>6359</Words>
  <Application>Microsoft Office PowerPoint</Application>
  <PresentationFormat>On-screen Show (16:9)</PresentationFormat>
  <Paragraphs>555</Paragraphs>
  <Slides>43</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Arial</vt:lpstr>
      <vt:lpstr>MS PGothic</vt:lpstr>
      <vt:lpstr>Wingdings</vt:lpstr>
      <vt:lpstr>HP Simplified</vt:lpstr>
      <vt:lpstr>Calibri</vt:lpstr>
      <vt:lpstr>FontAwesome</vt:lpstr>
      <vt:lpstr>MS PGothic</vt:lpstr>
      <vt:lpstr>Times New Roman</vt:lpstr>
      <vt:lpstr>Roboto</vt:lpstr>
      <vt:lpstr>Default Theme</vt:lpstr>
      <vt:lpstr>7_Custom Design</vt:lpstr>
      <vt:lpstr>PowerPoint Presentation</vt:lpstr>
      <vt:lpstr>PowerPoint Presentation</vt:lpstr>
      <vt:lpstr>PowerPoint Presentation</vt:lpstr>
      <vt:lpstr>PowerPoint Presentation</vt:lpstr>
      <vt:lpstr>PowerPoint Presentation</vt:lpstr>
      <vt:lpstr>PowerPoint Presentation</vt:lpstr>
      <vt:lpstr>Reikalavimai pareiškėjams ir partneriams:</vt:lpstr>
      <vt:lpstr>PowerPoint Presentation</vt:lpstr>
      <vt:lpstr>Bendrieji reikalavimai projektams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Rodikliai</vt:lpstr>
      <vt:lpstr>Rodikliai</vt:lpstr>
      <vt:lpstr>Neįgaliųjų pritaikymo reikalavimai</vt:lpstr>
      <vt:lpstr>PowerPoint Presentation</vt:lpstr>
      <vt:lpstr>Reikalavimai</vt:lpstr>
      <vt:lpstr>PowerPoint Presentation</vt:lpstr>
      <vt:lpstr>Daiktinės teisės</vt:lpstr>
      <vt:lpstr>Daiktinės teisės</vt:lpstr>
      <vt:lpstr>Daiktinės teisės. Teikiami dokumentai</vt:lpstr>
      <vt:lpstr>Daiktinės teisės</vt:lpstr>
      <vt:lpstr>PowerPoint Presentation</vt:lpstr>
      <vt:lpstr>Išlaidų tinkamumo reikalavimai (1)</vt:lpstr>
      <vt:lpstr>Išlaidų tinkamumo reikalavimai (2) </vt:lpstr>
      <vt:lpstr>Išlaidų tinkamumo reikalavimai (3)</vt:lpstr>
      <vt:lpstr>Išlaidų tinkamumo reikalavimai (3) </vt:lpstr>
      <vt:lpstr>Išlaidų tinkamumo reikalavimai (4)</vt:lpstr>
      <vt:lpstr>Išlaidų tinkamumo reikalavimai (4)</vt:lpstr>
      <vt:lpstr>Išlaidų tinkamumo reikalavimai (5)</vt:lpstr>
      <vt:lpstr>Išlaidų tinkamumo reikalavimai (6)</vt:lpstr>
      <vt:lpstr>Išlaidų tinkamumo reikalavimai (7)</vt:lpstr>
      <vt:lpstr>Terminai ir laiko planavimas</vt:lpstr>
      <vt:lpstr>PowerPoint Presentation</vt:lpstr>
      <vt:lpstr>Kiti su paraiška teikiami dokumentai: </vt:lpstr>
      <vt:lpstr>Kiti su paraiška teikiami dokumentai: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CPVA</dc:creator>
  <cp:lastModifiedBy>Vaida Lisauskienė</cp:lastModifiedBy>
  <cp:revision>800</cp:revision>
  <dcterms:created xsi:type="dcterms:W3CDTF">2015-09-08T18:46:55Z</dcterms:created>
  <dcterms:modified xsi:type="dcterms:W3CDTF">2020-05-13T14:44:22Z</dcterms:modified>
</cp:coreProperties>
</file>