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handoutMasterIdLst>
    <p:handoutMasterId r:id="rId44"/>
  </p:handoutMasterIdLst>
  <p:sldIdLst>
    <p:sldId id="854" r:id="rId2"/>
    <p:sldId id="797" r:id="rId3"/>
    <p:sldId id="799" r:id="rId4"/>
    <p:sldId id="577" r:id="rId5"/>
    <p:sldId id="800" r:id="rId6"/>
    <p:sldId id="801" r:id="rId7"/>
    <p:sldId id="802" r:id="rId8"/>
    <p:sldId id="855" r:id="rId9"/>
    <p:sldId id="856" r:id="rId10"/>
    <p:sldId id="808" r:id="rId11"/>
    <p:sldId id="810" r:id="rId12"/>
    <p:sldId id="631" r:id="rId13"/>
    <p:sldId id="812" r:id="rId14"/>
    <p:sldId id="814" r:id="rId15"/>
    <p:sldId id="816" r:id="rId16"/>
    <p:sldId id="820" r:id="rId17"/>
    <p:sldId id="819" r:id="rId18"/>
    <p:sldId id="821" r:id="rId19"/>
    <p:sldId id="822" r:id="rId20"/>
    <p:sldId id="857" r:id="rId21"/>
    <p:sldId id="830" r:id="rId22"/>
    <p:sldId id="824" r:id="rId23"/>
    <p:sldId id="858" r:id="rId24"/>
    <p:sldId id="825" r:id="rId25"/>
    <p:sldId id="827" r:id="rId26"/>
    <p:sldId id="838" r:id="rId27"/>
    <p:sldId id="832" r:id="rId28"/>
    <p:sldId id="836" r:id="rId29"/>
    <p:sldId id="837" r:id="rId30"/>
    <p:sldId id="839" r:id="rId31"/>
    <p:sldId id="840" r:id="rId32"/>
    <p:sldId id="841" r:id="rId33"/>
    <p:sldId id="843" r:id="rId34"/>
    <p:sldId id="844" r:id="rId35"/>
    <p:sldId id="845" r:id="rId36"/>
    <p:sldId id="846" r:id="rId37"/>
    <p:sldId id="847" r:id="rId38"/>
    <p:sldId id="842" r:id="rId39"/>
    <p:sldId id="850" r:id="rId40"/>
    <p:sldId id="851" r:id="rId41"/>
    <p:sldId id="852" r:id="rId42"/>
  </p:sldIdLst>
  <p:sldSz cx="9144000" cy="5143500" type="screen16x9"/>
  <p:notesSz cx="6858000" cy="9144000"/>
  <p:embeddedFontLst>
    <p:embeddedFont>
      <p:font typeface="MS PGothic" panose="020B0600070205080204" pitchFamily="34" charset="-128"/>
      <p:regular r:id="rId45"/>
    </p:embeddedFont>
    <p:embeddedFont>
      <p:font typeface="HP Simplified"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MS PGothic" panose="020B0600070205080204" pitchFamily="34" charset="-128"/>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F28"/>
    <a:srgbClr val="2D3E50"/>
    <a:srgbClr val="081C2A"/>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43" autoAdjust="0"/>
    <p:restoredTop sz="94343" autoAdjust="0"/>
  </p:normalViewPr>
  <p:slideViewPr>
    <p:cSldViewPr>
      <p:cViewPr varScale="1">
        <p:scale>
          <a:sx n="97" d="100"/>
          <a:sy n="97" d="100"/>
        </p:scale>
        <p:origin x="384"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926"/>
    </p:cViewPr>
  </p:sorterViewPr>
  <p:notesViewPr>
    <p:cSldViewPr>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6C008-213C-442E-94AF-74B21B263718}" type="doc">
      <dgm:prSet loTypeId="urn:microsoft.com/office/officeart/2005/8/layout/process1" loCatId="process" qsTypeId="urn:microsoft.com/office/officeart/2005/8/quickstyle/simple1" qsCatId="simple" csTypeId="urn:microsoft.com/office/officeart/2005/8/colors/accent1_3" csCatId="accent1" phldr="1"/>
      <dgm:spPr/>
    </dgm:pt>
    <dgm:pt modelId="{AC402620-4D7A-4089-AD63-F836C1F8044C}">
      <dgm:prSet phldrT="[Text]" custT="1"/>
      <dgm:spPr>
        <a:solidFill>
          <a:schemeClr val="accent2"/>
        </a:solidFill>
      </dgm:spPr>
      <dgm:t>
        <a:bodyPr/>
        <a:lstStyle/>
        <a:p>
          <a:pPr>
            <a:lnSpc>
              <a:spcPct val="100000"/>
            </a:lnSpc>
            <a:spcAft>
              <a:spcPts val="1200"/>
            </a:spcAft>
          </a:pPr>
          <a:r>
            <a:rPr lang="lt-LT" sz="1200" b="1" dirty="0" smtClean="0">
              <a:solidFill>
                <a:schemeClr val="bg1"/>
              </a:solidFill>
              <a:latin typeface="Times New Roman" panose="02020603050405020304" pitchFamily="18" charset="0"/>
              <a:cs typeface="Times New Roman" panose="02020603050405020304" pitchFamily="18" charset="0"/>
            </a:rPr>
            <a:t>Paklausimas dėl paraiškos </a:t>
          </a:r>
          <a:endParaRPr lang="lt-LT" sz="1200" b="1" dirty="0">
            <a:solidFill>
              <a:schemeClr val="bg1"/>
            </a:solidFill>
            <a:latin typeface="Times New Roman" panose="02020603050405020304" pitchFamily="18" charset="0"/>
            <a:cs typeface="Times New Roman" panose="02020603050405020304" pitchFamily="18" charset="0"/>
          </a:endParaRPr>
        </a:p>
      </dgm:t>
    </dgm:pt>
    <dgm:pt modelId="{4D732540-29D4-4E0F-9285-A46C46E1C596}" type="parTrans" cxnId="{45C3EF23-558F-4475-8C25-E5F7E02DA7C6}">
      <dgm:prSet/>
      <dgm:spPr/>
      <dgm:t>
        <a:bodyPr/>
        <a:lstStyle/>
        <a:p>
          <a:endParaRPr lang="lt-LT"/>
        </a:p>
      </dgm:t>
    </dgm:pt>
    <dgm:pt modelId="{BAB0F17C-584F-4E1C-9BD3-BF5363CB41F1}" type="sibTrans" cxnId="{45C3EF23-558F-4475-8C25-E5F7E02DA7C6}">
      <dgm:prSet/>
      <dgm:spPr>
        <a:solidFill>
          <a:schemeClr val="accent1"/>
        </a:solidFill>
      </dgm:spPr>
      <dgm:t>
        <a:bodyPr/>
        <a:lstStyle/>
        <a:p>
          <a:endParaRPr lang="lt-LT"/>
        </a:p>
      </dgm:t>
    </dgm:pt>
    <dgm:pt modelId="{AF31EC32-1141-453B-A653-1AC44D4C68D8}">
      <dgm:prSet phldrT="[Text]" custT="1"/>
      <dgm:spPr>
        <a:solidFill>
          <a:schemeClr val="accent2"/>
        </a:solidFill>
      </dgm:spPr>
      <dgm:t>
        <a:bodyPr/>
        <a:lstStyle/>
        <a:p>
          <a:pPr>
            <a:lnSpc>
              <a:spcPct val="100000"/>
            </a:lnSpc>
            <a:spcAft>
              <a:spcPts val="1200"/>
            </a:spcAft>
          </a:pPr>
          <a:r>
            <a:rPr lang="lt-LT" sz="1200" b="1" dirty="0" smtClean="0">
              <a:solidFill>
                <a:schemeClr val="bg1"/>
              </a:solidFill>
              <a:latin typeface="Times New Roman" panose="02020603050405020304" pitchFamily="18" charset="0"/>
              <a:cs typeface="Times New Roman" panose="02020603050405020304" pitchFamily="18" charset="0"/>
            </a:rPr>
            <a:t>Pareiškėjo atsakymas </a:t>
          </a:r>
          <a:endParaRPr lang="lt-LT" sz="1200" b="1" dirty="0">
            <a:solidFill>
              <a:schemeClr val="bg1"/>
            </a:solidFill>
            <a:latin typeface="Times New Roman" panose="02020603050405020304" pitchFamily="18" charset="0"/>
            <a:cs typeface="Times New Roman" panose="02020603050405020304" pitchFamily="18" charset="0"/>
          </a:endParaRPr>
        </a:p>
      </dgm:t>
    </dgm:pt>
    <dgm:pt modelId="{7088B7B4-06A1-4035-BC74-02A9F301407E}" type="parTrans" cxnId="{0543B7CC-432B-4FC5-B8E3-1FB8D1435888}">
      <dgm:prSet/>
      <dgm:spPr/>
      <dgm:t>
        <a:bodyPr/>
        <a:lstStyle/>
        <a:p>
          <a:endParaRPr lang="lt-LT"/>
        </a:p>
      </dgm:t>
    </dgm:pt>
    <dgm:pt modelId="{AA9FF477-4791-4382-86AB-259275DE6A8B}" type="sibTrans" cxnId="{0543B7CC-432B-4FC5-B8E3-1FB8D1435888}">
      <dgm:prSet/>
      <dgm:spPr>
        <a:solidFill>
          <a:schemeClr val="accent1"/>
        </a:solidFill>
      </dgm:spPr>
      <dgm:t>
        <a:bodyPr/>
        <a:lstStyle/>
        <a:p>
          <a:endParaRPr lang="lt-LT"/>
        </a:p>
      </dgm:t>
    </dgm:pt>
    <dgm:pt modelId="{76989857-95DB-4749-8659-B50EAAD30FAD}">
      <dgm:prSet phldrT="[Text]" custT="1"/>
      <dgm:spPr>
        <a:solidFill>
          <a:schemeClr val="accent1"/>
        </a:solidFill>
      </dgm:spPr>
      <dgm:t>
        <a:bodyPr/>
        <a:lstStyle/>
        <a:p>
          <a:pPr>
            <a:lnSpc>
              <a:spcPct val="100000"/>
            </a:lnSpc>
            <a:spcAft>
              <a:spcPts val="1200"/>
            </a:spcAft>
          </a:pPr>
          <a:r>
            <a:rPr lang="lt-LT" sz="1600" b="1" dirty="0" smtClean="0">
              <a:solidFill>
                <a:schemeClr val="bg1"/>
              </a:solidFill>
              <a:latin typeface="Times New Roman" panose="02020603050405020304" pitchFamily="18" charset="0"/>
              <a:cs typeface="Times New Roman" panose="02020603050405020304" pitchFamily="18" charset="0"/>
            </a:rPr>
            <a:t>Paraiška</a:t>
          </a:r>
          <a:r>
            <a:rPr lang="lt-LT" sz="1600" b="1" baseline="0" dirty="0" smtClean="0">
              <a:solidFill>
                <a:schemeClr val="bg1"/>
              </a:solidFill>
              <a:latin typeface="Times New Roman" panose="02020603050405020304" pitchFamily="18" charset="0"/>
              <a:cs typeface="Times New Roman" panose="02020603050405020304" pitchFamily="18" charset="0"/>
            </a:rPr>
            <a:t> </a:t>
          </a:r>
          <a:endParaRPr lang="lt-LT" sz="1600" b="1" dirty="0">
            <a:solidFill>
              <a:schemeClr val="bg1"/>
            </a:solidFill>
            <a:latin typeface="Times New Roman" panose="02020603050405020304" pitchFamily="18" charset="0"/>
            <a:cs typeface="Times New Roman" panose="02020603050405020304" pitchFamily="18" charset="0"/>
          </a:endParaRPr>
        </a:p>
      </dgm:t>
    </dgm:pt>
    <dgm:pt modelId="{2290FAC2-8943-489D-8643-A18450E09EB0}" type="parTrans" cxnId="{FB87982C-04CD-415E-BEC1-E138F7CD38A6}">
      <dgm:prSet/>
      <dgm:spPr/>
      <dgm:t>
        <a:bodyPr/>
        <a:lstStyle/>
        <a:p>
          <a:endParaRPr lang="lt-LT"/>
        </a:p>
      </dgm:t>
    </dgm:pt>
    <dgm:pt modelId="{F7B2F50E-4B8D-469E-A967-2830AC2DEB1E}" type="sibTrans" cxnId="{FB87982C-04CD-415E-BEC1-E138F7CD38A6}">
      <dgm:prSet/>
      <dgm:spPr>
        <a:solidFill>
          <a:schemeClr val="accent1"/>
        </a:solidFill>
      </dgm:spPr>
      <dgm:t>
        <a:bodyPr/>
        <a:lstStyle/>
        <a:p>
          <a:endParaRPr lang="lt-LT" dirty="0"/>
        </a:p>
      </dgm:t>
    </dgm:pt>
    <dgm:pt modelId="{5E4FA1E1-24EC-4EBE-80AB-13A936DB5417}">
      <dgm:prSet phldrT="[Text]"/>
      <dgm:spPr>
        <a:solidFill>
          <a:schemeClr val="accent1"/>
        </a:solidFill>
      </dgm:spPr>
      <dgm:t>
        <a:bodyPr/>
        <a:lstStyle/>
        <a:p>
          <a:pPr>
            <a:lnSpc>
              <a:spcPct val="100000"/>
            </a:lnSpc>
            <a:spcAft>
              <a:spcPts val="1200"/>
            </a:spcAft>
          </a:pPr>
          <a:r>
            <a:rPr lang="lt-LT" b="1" dirty="0" smtClean="0">
              <a:solidFill>
                <a:schemeClr val="bg1"/>
              </a:solidFill>
              <a:latin typeface="Times New Roman" panose="02020603050405020304" pitchFamily="18" charset="0"/>
              <a:cs typeface="Times New Roman" panose="02020603050405020304" pitchFamily="18" charset="0"/>
            </a:rPr>
            <a:t>Vertinimo ataskaita</a:t>
          </a:r>
          <a:endParaRPr lang="lt-LT" b="1" dirty="0">
            <a:solidFill>
              <a:schemeClr val="bg1"/>
            </a:solidFill>
            <a:latin typeface="Times New Roman" panose="02020603050405020304" pitchFamily="18" charset="0"/>
            <a:cs typeface="Times New Roman" panose="02020603050405020304" pitchFamily="18" charset="0"/>
          </a:endParaRPr>
        </a:p>
      </dgm:t>
    </dgm:pt>
    <dgm:pt modelId="{036E999F-0EE7-403E-8BE4-F0CB4FA6B3C0}" type="parTrans" cxnId="{C035F917-8D81-4280-A90B-0D4B4C5D7D7C}">
      <dgm:prSet/>
      <dgm:spPr/>
      <dgm:t>
        <a:bodyPr/>
        <a:lstStyle/>
        <a:p>
          <a:endParaRPr lang="lt-LT"/>
        </a:p>
      </dgm:t>
    </dgm:pt>
    <dgm:pt modelId="{533B92CB-976F-4220-AFFE-E3EB5A5D900F}" type="sibTrans" cxnId="{C035F917-8D81-4280-A90B-0D4B4C5D7D7C}">
      <dgm:prSet/>
      <dgm:spPr>
        <a:solidFill>
          <a:schemeClr val="accent1"/>
        </a:solidFill>
      </dgm:spPr>
      <dgm:t>
        <a:bodyPr/>
        <a:lstStyle/>
        <a:p>
          <a:endParaRPr lang="lt-LT"/>
        </a:p>
      </dgm:t>
    </dgm:pt>
    <dgm:pt modelId="{C1CA8FF5-AB3E-4655-9459-0D985BC6E4CF}">
      <dgm:prSet phldrT="[Text]"/>
      <dgm:spPr>
        <a:solidFill>
          <a:schemeClr val="accent1"/>
        </a:solidFill>
      </dgm:spPr>
      <dgm:t>
        <a:bodyPr/>
        <a:lstStyle/>
        <a:p>
          <a:pPr>
            <a:lnSpc>
              <a:spcPct val="100000"/>
            </a:lnSpc>
            <a:spcAft>
              <a:spcPts val="1200"/>
            </a:spcAft>
          </a:pPr>
          <a:r>
            <a:rPr lang="lt-LT" b="1" dirty="0" smtClean="0">
              <a:solidFill>
                <a:schemeClr val="bg1"/>
              </a:solidFill>
              <a:latin typeface="Times New Roman" panose="02020603050405020304" pitchFamily="18" charset="0"/>
              <a:cs typeface="Times New Roman" panose="02020603050405020304" pitchFamily="18" charset="0"/>
            </a:rPr>
            <a:t>SADM</a:t>
          </a:r>
          <a:r>
            <a:rPr lang="lt-LT" b="1" baseline="0" dirty="0" smtClean="0">
              <a:solidFill>
                <a:schemeClr val="bg1"/>
              </a:solidFill>
              <a:latin typeface="Times New Roman" panose="02020603050405020304" pitchFamily="18" charset="0"/>
              <a:cs typeface="Times New Roman" panose="02020603050405020304" pitchFamily="18" charset="0"/>
            </a:rPr>
            <a:t> įsakymas</a:t>
          </a:r>
          <a:endParaRPr lang="lt-LT" b="1" dirty="0">
            <a:solidFill>
              <a:schemeClr val="bg1"/>
            </a:solidFill>
            <a:latin typeface="Times New Roman" panose="02020603050405020304" pitchFamily="18" charset="0"/>
            <a:cs typeface="Times New Roman" panose="02020603050405020304" pitchFamily="18" charset="0"/>
          </a:endParaRPr>
        </a:p>
      </dgm:t>
    </dgm:pt>
    <dgm:pt modelId="{239701D8-57D3-49E6-96A1-EBA28FD535BF}" type="parTrans" cxnId="{283219F0-8599-4235-86EA-DF01FB10BB48}">
      <dgm:prSet/>
      <dgm:spPr/>
      <dgm:t>
        <a:bodyPr/>
        <a:lstStyle/>
        <a:p>
          <a:endParaRPr lang="lt-LT"/>
        </a:p>
      </dgm:t>
    </dgm:pt>
    <dgm:pt modelId="{D63F8BA0-266C-426D-A883-42B87C51456B}" type="sibTrans" cxnId="{283219F0-8599-4235-86EA-DF01FB10BB48}">
      <dgm:prSet/>
      <dgm:spPr>
        <a:solidFill>
          <a:schemeClr val="accent1"/>
        </a:solidFill>
      </dgm:spPr>
      <dgm:t>
        <a:bodyPr/>
        <a:lstStyle/>
        <a:p>
          <a:endParaRPr lang="lt-LT"/>
        </a:p>
      </dgm:t>
    </dgm:pt>
    <dgm:pt modelId="{B19EEB63-778B-4C84-B1D1-043A3B940675}">
      <dgm:prSet phldrT="[Text]"/>
      <dgm:spPr>
        <a:solidFill>
          <a:schemeClr val="accent1"/>
        </a:solidFill>
      </dgm:spPr>
      <dgm:t>
        <a:bodyPr/>
        <a:lstStyle/>
        <a:p>
          <a:pPr>
            <a:lnSpc>
              <a:spcPct val="100000"/>
            </a:lnSpc>
            <a:spcAft>
              <a:spcPts val="1200"/>
            </a:spcAft>
          </a:pPr>
          <a:r>
            <a:rPr lang="lt-LT" b="1" dirty="0" smtClean="0">
              <a:solidFill>
                <a:schemeClr val="bg1"/>
              </a:solidFill>
              <a:latin typeface="Times New Roman" panose="02020603050405020304" pitchFamily="18" charset="0"/>
              <a:cs typeface="Times New Roman" panose="02020603050405020304" pitchFamily="18" charset="0"/>
            </a:rPr>
            <a:t>Projekto sutartis</a:t>
          </a:r>
          <a:endParaRPr lang="lt-LT" b="1" dirty="0">
            <a:solidFill>
              <a:schemeClr val="bg1"/>
            </a:solidFill>
            <a:latin typeface="Times New Roman" panose="02020603050405020304" pitchFamily="18" charset="0"/>
            <a:cs typeface="Times New Roman" panose="02020603050405020304" pitchFamily="18" charset="0"/>
          </a:endParaRPr>
        </a:p>
      </dgm:t>
    </dgm:pt>
    <dgm:pt modelId="{9FF478F2-3CC6-4F06-9131-C5C8328E5706}" type="sibTrans" cxnId="{2C9919FB-816D-4325-B24D-615781FF7E8D}">
      <dgm:prSet/>
      <dgm:spPr/>
      <dgm:t>
        <a:bodyPr/>
        <a:lstStyle/>
        <a:p>
          <a:endParaRPr lang="lt-LT"/>
        </a:p>
      </dgm:t>
    </dgm:pt>
    <dgm:pt modelId="{3D289D19-B638-4389-88FE-4523F22E0CF3}" type="parTrans" cxnId="{2C9919FB-816D-4325-B24D-615781FF7E8D}">
      <dgm:prSet/>
      <dgm:spPr/>
      <dgm:t>
        <a:bodyPr/>
        <a:lstStyle/>
        <a:p>
          <a:endParaRPr lang="lt-LT"/>
        </a:p>
      </dgm:t>
    </dgm:pt>
    <dgm:pt modelId="{80BFEF9E-8B85-47BF-A102-EE9117D7D8A2}" type="pres">
      <dgm:prSet presAssocID="{A5C6C008-213C-442E-94AF-74B21B263718}" presName="Name0" presStyleCnt="0">
        <dgm:presLayoutVars>
          <dgm:dir/>
          <dgm:resizeHandles val="exact"/>
        </dgm:presLayoutVars>
      </dgm:prSet>
      <dgm:spPr/>
    </dgm:pt>
    <dgm:pt modelId="{30F1BC7C-FA42-41D9-9B37-C854D3FD8344}" type="pres">
      <dgm:prSet presAssocID="{76989857-95DB-4749-8659-B50EAAD30FAD}" presName="node" presStyleLbl="node1" presStyleIdx="0" presStyleCnt="6" custLinFactNeighborX="-55908" custLinFactNeighborY="-972">
        <dgm:presLayoutVars>
          <dgm:bulletEnabled val="1"/>
        </dgm:presLayoutVars>
      </dgm:prSet>
      <dgm:spPr>
        <a:prstGeom prst="flowChartDocument">
          <a:avLst/>
        </a:prstGeom>
      </dgm:spPr>
      <dgm:t>
        <a:bodyPr/>
        <a:lstStyle/>
        <a:p>
          <a:endParaRPr lang="lt-LT"/>
        </a:p>
      </dgm:t>
    </dgm:pt>
    <dgm:pt modelId="{530E740E-4992-4D73-9523-9DEB21723B1D}" type="pres">
      <dgm:prSet presAssocID="{F7B2F50E-4B8D-469E-A967-2830AC2DEB1E}" presName="sibTrans" presStyleLbl="sibTrans2D1" presStyleIdx="0" presStyleCnt="5" custLinFactNeighborX="-4876" custLinFactNeighborY="12124"/>
      <dgm:spPr/>
      <dgm:t>
        <a:bodyPr/>
        <a:lstStyle/>
        <a:p>
          <a:endParaRPr lang="lt-LT"/>
        </a:p>
      </dgm:t>
    </dgm:pt>
    <dgm:pt modelId="{02F8A42F-911E-4C67-BA4C-A3DCF2D41565}" type="pres">
      <dgm:prSet presAssocID="{F7B2F50E-4B8D-469E-A967-2830AC2DEB1E}" presName="connectorText" presStyleLbl="sibTrans2D1" presStyleIdx="0" presStyleCnt="5"/>
      <dgm:spPr/>
      <dgm:t>
        <a:bodyPr/>
        <a:lstStyle/>
        <a:p>
          <a:endParaRPr lang="lt-LT"/>
        </a:p>
      </dgm:t>
    </dgm:pt>
    <dgm:pt modelId="{DE3CC264-C5DF-49FC-A35F-DEBCF8FCDF8F}" type="pres">
      <dgm:prSet presAssocID="{AC402620-4D7A-4089-AD63-F836C1F8044C}" presName="node" presStyleLbl="node1" presStyleIdx="1" presStyleCnt="6" custScaleX="131590">
        <dgm:presLayoutVars>
          <dgm:bulletEnabled val="1"/>
        </dgm:presLayoutVars>
      </dgm:prSet>
      <dgm:spPr>
        <a:prstGeom prst="flowChartDocument">
          <a:avLst/>
        </a:prstGeom>
      </dgm:spPr>
      <dgm:t>
        <a:bodyPr/>
        <a:lstStyle/>
        <a:p>
          <a:endParaRPr lang="lt-LT"/>
        </a:p>
      </dgm:t>
    </dgm:pt>
    <dgm:pt modelId="{1B446AAE-5048-41C7-98CB-B1CAEEBBC115}" type="pres">
      <dgm:prSet presAssocID="{BAB0F17C-584F-4E1C-9BD3-BF5363CB41F1}" presName="sibTrans" presStyleLbl="sibTrans2D1" presStyleIdx="1" presStyleCnt="5"/>
      <dgm:spPr/>
      <dgm:t>
        <a:bodyPr/>
        <a:lstStyle/>
        <a:p>
          <a:endParaRPr lang="lt-LT"/>
        </a:p>
      </dgm:t>
    </dgm:pt>
    <dgm:pt modelId="{FDC12862-4853-4B54-BF94-0E656D0CEA9F}" type="pres">
      <dgm:prSet presAssocID="{BAB0F17C-584F-4E1C-9BD3-BF5363CB41F1}" presName="connectorText" presStyleLbl="sibTrans2D1" presStyleIdx="1" presStyleCnt="5"/>
      <dgm:spPr/>
      <dgm:t>
        <a:bodyPr/>
        <a:lstStyle/>
        <a:p>
          <a:endParaRPr lang="lt-LT"/>
        </a:p>
      </dgm:t>
    </dgm:pt>
    <dgm:pt modelId="{26A29522-B198-48E2-976F-87A857A02F63}" type="pres">
      <dgm:prSet presAssocID="{AF31EC32-1141-453B-A653-1AC44D4C68D8}" presName="node" presStyleLbl="node1" presStyleIdx="2" presStyleCnt="6" custScaleX="127687">
        <dgm:presLayoutVars>
          <dgm:bulletEnabled val="1"/>
        </dgm:presLayoutVars>
      </dgm:prSet>
      <dgm:spPr>
        <a:prstGeom prst="flowChartDocument">
          <a:avLst/>
        </a:prstGeom>
      </dgm:spPr>
      <dgm:t>
        <a:bodyPr/>
        <a:lstStyle/>
        <a:p>
          <a:endParaRPr lang="lt-LT"/>
        </a:p>
      </dgm:t>
    </dgm:pt>
    <dgm:pt modelId="{EB9876FD-1F52-419E-85B9-740BB8AF6107}" type="pres">
      <dgm:prSet presAssocID="{AA9FF477-4791-4382-86AB-259275DE6A8B}" presName="sibTrans" presStyleLbl="sibTrans2D1" presStyleIdx="2" presStyleCnt="5"/>
      <dgm:spPr/>
      <dgm:t>
        <a:bodyPr/>
        <a:lstStyle/>
        <a:p>
          <a:endParaRPr lang="lt-LT"/>
        </a:p>
      </dgm:t>
    </dgm:pt>
    <dgm:pt modelId="{0E1030C1-D022-4CCD-BE51-177D4CF89923}" type="pres">
      <dgm:prSet presAssocID="{AA9FF477-4791-4382-86AB-259275DE6A8B}" presName="connectorText" presStyleLbl="sibTrans2D1" presStyleIdx="2" presStyleCnt="5"/>
      <dgm:spPr/>
      <dgm:t>
        <a:bodyPr/>
        <a:lstStyle/>
        <a:p>
          <a:endParaRPr lang="lt-LT"/>
        </a:p>
      </dgm:t>
    </dgm:pt>
    <dgm:pt modelId="{868844FA-6D08-46CC-ADD6-1207E457B927}" type="pres">
      <dgm:prSet presAssocID="{5E4FA1E1-24EC-4EBE-80AB-13A936DB5417}" presName="node" presStyleLbl="node1" presStyleIdx="3" presStyleCnt="6">
        <dgm:presLayoutVars>
          <dgm:bulletEnabled val="1"/>
        </dgm:presLayoutVars>
      </dgm:prSet>
      <dgm:spPr>
        <a:prstGeom prst="flowChartDocument">
          <a:avLst/>
        </a:prstGeom>
      </dgm:spPr>
      <dgm:t>
        <a:bodyPr/>
        <a:lstStyle/>
        <a:p>
          <a:endParaRPr lang="lt-LT"/>
        </a:p>
      </dgm:t>
    </dgm:pt>
    <dgm:pt modelId="{1CD83C42-3857-43AA-B665-DF398312C60B}" type="pres">
      <dgm:prSet presAssocID="{533B92CB-976F-4220-AFFE-E3EB5A5D900F}" presName="sibTrans" presStyleLbl="sibTrans2D1" presStyleIdx="3" presStyleCnt="5"/>
      <dgm:spPr/>
      <dgm:t>
        <a:bodyPr/>
        <a:lstStyle/>
        <a:p>
          <a:endParaRPr lang="lt-LT"/>
        </a:p>
      </dgm:t>
    </dgm:pt>
    <dgm:pt modelId="{A89E1530-AA17-4CB1-B7C6-ECCB68AC3B73}" type="pres">
      <dgm:prSet presAssocID="{533B92CB-976F-4220-AFFE-E3EB5A5D900F}" presName="connectorText" presStyleLbl="sibTrans2D1" presStyleIdx="3" presStyleCnt="5"/>
      <dgm:spPr/>
      <dgm:t>
        <a:bodyPr/>
        <a:lstStyle/>
        <a:p>
          <a:endParaRPr lang="lt-LT"/>
        </a:p>
      </dgm:t>
    </dgm:pt>
    <dgm:pt modelId="{85B9CC88-CDED-4600-B061-5AACC38DD725}" type="pres">
      <dgm:prSet presAssocID="{C1CA8FF5-AB3E-4655-9459-0D985BC6E4CF}" presName="node" presStyleLbl="node1" presStyleIdx="4" presStyleCnt="6">
        <dgm:presLayoutVars>
          <dgm:bulletEnabled val="1"/>
        </dgm:presLayoutVars>
      </dgm:prSet>
      <dgm:spPr>
        <a:prstGeom prst="flowChartDocument">
          <a:avLst/>
        </a:prstGeom>
      </dgm:spPr>
      <dgm:t>
        <a:bodyPr/>
        <a:lstStyle/>
        <a:p>
          <a:endParaRPr lang="lt-LT"/>
        </a:p>
      </dgm:t>
    </dgm:pt>
    <dgm:pt modelId="{372E2CB4-8944-4AFF-9E07-193C231FEA9C}" type="pres">
      <dgm:prSet presAssocID="{D63F8BA0-266C-426D-A883-42B87C51456B}" presName="sibTrans" presStyleLbl="sibTrans2D1" presStyleIdx="4" presStyleCnt="5"/>
      <dgm:spPr/>
      <dgm:t>
        <a:bodyPr/>
        <a:lstStyle/>
        <a:p>
          <a:endParaRPr lang="lt-LT"/>
        </a:p>
      </dgm:t>
    </dgm:pt>
    <dgm:pt modelId="{1E43C650-072A-4126-AD45-AA4811D806DE}" type="pres">
      <dgm:prSet presAssocID="{D63F8BA0-266C-426D-A883-42B87C51456B}" presName="connectorText" presStyleLbl="sibTrans2D1" presStyleIdx="4" presStyleCnt="5"/>
      <dgm:spPr/>
      <dgm:t>
        <a:bodyPr/>
        <a:lstStyle/>
        <a:p>
          <a:endParaRPr lang="lt-LT"/>
        </a:p>
      </dgm:t>
    </dgm:pt>
    <dgm:pt modelId="{60384484-D970-4311-B26C-81D1EE10B1DA}" type="pres">
      <dgm:prSet presAssocID="{B19EEB63-778B-4C84-B1D1-043A3B940675}" presName="node" presStyleLbl="node1" presStyleIdx="5" presStyleCnt="6">
        <dgm:presLayoutVars>
          <dgm:bulletEnabled val="1"/>
        </dgm:presLayoutVars>
      </dgm:prSet>
      <dgm:spPr>
        <a:prstGeom prst="flowChartDocument">
          <a:avLst/>
        </a:prstGeom>
      </dgm:spPr>
      <dgm:t>
        <a:bodyPr/>
        <a:lstStyle/>
        <a:p>
          <a:endParaRPr lang="lt-LT"/>
        </a:p>
      </dgm:t>
    </dgm:pt>
  </dgm:ptLst>
  <dgm:cxnLst>
    <dgm:cxn modelId="{45C3EF23-558F-4475-8C25-E5F7E02DA7C6}" srcId="{A5C6C008-213C-442E-94AF-74B21B263718}" destId="{AC402620-4D7A-4089-AD63-F836C1F8044C}" srcOrd="1" destOrd="0" parTransId="{4D732540-29D4-4E0F-9285-A46C46E1C596}" sibTransId="{BAB0F17C-584F-4E1C-9BD3-BF5363CB41F1}"/>
    <dgm:cxn modelId="{74711E19-9AD5-4A4C-85CD-F110558B9A03}" type="presOf" srcId="{5E4FA1E1-24EC-4EBE-80AB-13A936DB5417}" destId="{868844FA-6D08-46CC-ADD6-1207E457B927}" srcOrd="0" destOrd="0" presId="urn:microsoft.com/office/officeart/2005/8/layout/process1"/>
    <dgm:cxn modelId="{A51949D3-D1C3-45EF-AB8C-20890D887797}" type="presOf" srcId="{D63F8BA0-266C-426D-A883-42B87C51456B}" destId="{372E2CB4-8944-4AFF-9E07-193C231FEA9C}" srcOrd="0" destOrd="0" presId="urn:microsoft.com/office/officeart/2005/8/layout/process1"/>
    <dgm:cxn modelId="{432EF29A-394C-47C8-B26C-B0172D6F9DC0}" type="presOf" srcId="{76989857-95DB-4749-8659-B50EAAD30FAD}" destId="{30F1BC7C-FA42-41D9-9B37-C854D3FD8344}" srcOrd="0" destOrd="0" presId="urn:microsoft.com/office/officeart/2005/8/layout/process1"/>
    <dgm:cxn modelId="{C035F917-8D81-4280-A90B-0D4B4C5D7D7C}" srcId="{A5C6C008-213C-442E-94AF-74B21B263718}" destId="{5E4FA1E1-24EC-4EBE-80AB-13A936DB5417}" srcOrd="3" destOrd="0" parTransId="{036E999F-0EE7-403E-8BE4-F0CB4FA6B3C0}" sibTransId="{533B92CB-976F-4220-AFFE-E3EB5A5D900F}"/>
    <dgm:cxn modelId="{48DE07B8-C7CB-4EE2-88A3-18AC0438001E}" type="presOf" srcId="{C1CA8FF5-AB3E-4655-9459-0D985BC6E4CF}" destId="{85B9CC88-CDED-4600-B061-5AACC38DD725}" srcOrd="0" destOrd="0" presId="urn:microsoft.com/office/officeart/2005/8/layout/process1"/>
    <dgm:cxn modelId="{E0D99AFE-040D-4149-8467-EF85029B9E7B}" type="presOf" srcId="{D63F8BA0-266C-426D-A883-42B87C51456B}" destId="{1E43C650-072A-4126-AD45-AA4811D806DE}" srcOrd="1" destOrd="0" presId="urn:microsoft.com/office/officeart/2005/8/layout/process1"/>
    <dgm:cxn modelId="{FDBC3DA0-A509-4DDB-93EF-A0E558FC2CBB}" type="presOf" srcId="{AA9FF477-4791-4382-86AB-259275DE6A8B}" destId="{0E1030C1-D022-4CCD-BE51-177D4CF89923}" srcOrd="1" destOrd="0" presId="urn:microsoft.com/office/officeart/2005/8/layout/process1"/>
    <dgm:cxn modelId="{1F0DCB3B-8606-4B9E-B8DB-532586A3473E}" type="presOf" srcId="{AF31EC32-1141-453B-A653-1AC44D4C68D8}" destId="{26A29522-B198-48E2-976F-87A857A02F63}" srcOrd="0" destOrd="0" presId="urn:microsoft.com/office/officeart/2005/8/layout/process1"/>
    <dgm:cxn modelId="{DFCAAEB5-0C51-401E-A7D9-5B60BFED73BF}" type="presOf" srcId="{A5C6C008-213C-442E-94AF-74B21B263718}" destId="{80BFEF9E-8B85-47BF-A102-EE9117D7D8A2}" srcOrd="0" destOrd="0" presId="urn:microsoft.com/office/officeart/2005/8/layout/process1"/>
    <dgm:cxn modelId="{AF66C39C-D941-4AB7-8CBF-01C8BAD1C39C}" type="presOf" srcId="{AA9FF477-4791-4382-86AB-259275DE6A8B}" destId="{EB9876FD-1F52-419E-85B9-740BB8AF6107}" srcOrd="0" destOrd="0" presId="urn:microsoft.com/office/officeart/2005/8/layout/process1"/>
    <dgm:cxn modelId="{AD4DAF1D-EA09-4B30-959E-35BA2EA8C82F}" type="presOf" srcId="{F7B2F50E-4B8D-469E-A967-2830AC2DEB1E}" destId="{530E740E-4992-4D73-9523-9DEB21723B1D}" srcOrd="0" destOrd="0" presId="urn:microsoft.com/office/officeart/2005/8/layout/process1"/>
    <dgm:cxn modelId="{0543B7CC-432B-4FC5-B8E3-1FB8D1435888}" srcId="{A5C6C008-213C-442E-94AF-74B21B263718}" destId="{AF31EC32-1141-453B-A653-1AC44D4C68D8}" srcOrd="2" destOrd="0" parTransId="{7088B7B4-06A1-4035-BC74-02A9F301407E}" sibTransId="{AA9FF477-4791-4382-86AB-259275DE6A8B}"/>
    <dgm:cxn modelId="{9CBD8259-CCBF-4693-8044-F27C2C99C427}" type="presOf" srcId="{B19EEB63-778B-4C84-B1D1-043A3B940675}" destId="{60384484-D970-4311-B26C-81D1EE10B1DA}" srcOrd="0" destOrd="0" presId="urn:microsoft.com/office/officeart/2005/8/layout/process1"/>
    <dgm:cxn modelId="{E4C41F0B-7E8E-4131-ABA4-214013EFA812}" type="presOf" srcId="{533B92CB-976F-4220-AFFE-E3EB5A5D900F}" destId="{A89E1530-AA17-4CB1-B7C6-ECCB68AC3B73}" srcOrd="1" destOrd="0" presId="urn:microsoft.com/office/officeart/2005/8/layout/process1"/>
    <dgm:cxn modelId="{283219F0-8599-4235-86EA-DF01FB10BB48}" srcId="{A5C6C008-213C-442E-94AF-74B21B263718}" destId="{C1CA8FF5-AB3E-4655-9459-0D985BC6E4CF}" srcOrd="4" destOrd="0" parTransId="{239701D8-57D3-49E6-96A1-EBA28FD535BF}" sibTransId="{D63F8BA0-266C-426D-A883-42B87C51456B}"/>
    <dgm:cxn modelId="{2C9919FB-816D-4325-B24D-615781FF7E8D}" srcId="{A5C6C008-213C-442E-94AF-74B21B263718}" destId="{B19EEB63-778B-4C84-B1D1-043A3B940675}" srcOrd="5" destOrd="0" parTransId="{3D289D19-B638-4389-88FE-4523F22E0CF3}" sibTransId="{9FF478F2-3CC6-4F06-9131-C5C8328E5706}"/>
    <dgm:cxn modelId="{2AC34094-F921-4670-9FD7-AD8D25D0FEA4}" type="presOf" srcId="{533B92CB-976F-4220-AFFE-E3EB5A5D900F}" destId="{1CD83C42-3857-43AA-B665-DF398312C60B}" srcOrd="0" destOrd="0" presId="urn:microsoft.com/office/officeart/2005/8/layout/process1"/>
    <dgm:cxn modelId="{B5A48592-183C-4650-8248-020693B6A8A1}" type="presOf" srcId="{BAB0F17C-584F-4E1C-9BD3-BF5363CB41F1}" destId="{1B446AAE-5048-41C7-98CB-B1CAEEBBC115}" srcOrd="0" destOrd="0" presId="urn:microsoft.com/office/officeart/2005/8/layout/process1"/>
    <dgm:cxn modelId="{FB87982C-04CD-415E-BEC1-E138F7CD38A6}" srcId="{A5C6C008-213C-442E-94AF-74B21B263718}" destId="{76989857-95DB-4749-8659-B50EAAD30FAD}" srcOrd="0" destOrd="0" parTransId="{2290FAC2-8943-489D-8643-A18450E09EB0}" sibTransId="{F7B2F50E-4B8D-469E-A967-2830AC2DEB1E}"/>
    <dgm:cxn modelId="{4244BD45-3093-49F1-8897-CE56957970BC}" type="presOf" srcId="{BAB0F17C-584F-4E1C-9BD3-BF5363CB41F1}" destId="{FDC12862-4853-4B54-BF94-0E656D0CEA9F}" srcOrd="1" destOrd="0" presId="urn:microsoft.com/office/officeart/2005/8/layout/process1"/>
    <dgm:cxn modelId="{208B9629-2F0D-4710-A122-6196686B3D90}" type="presOf" srcId="{F7B2F50E-4B8D-469E-A967-2830AC2DEB1E}" destId="{02F8A42F-911E-4C67-BA4C-A3DCF2D41565}" srcOrd="1" destOrd="0" presId="urn:microsoft.com/office/officeart/2005/8/layout/process1"/>
    <dgm:cxn modelId="{BCDA2694-2A09-4422-8F6B-6C2F27394B64}" type="presOf" srcId="{AC402620-4D7A-4089-AD63-F836C1F8044C}" destId="{DE3CC264-C5DF-49FC-A35F-DEBCF8FCDF8F}" srcOrd="0" destOrd="0" presId="urn:microsoft.com/office/officeart/2005/8/layout/process1"/>
    <dgm:cxn modelId="{1FA08EFD-15D0-4F9D-AFC5-0D226C0EEA6D}" type="presParOf" srcId="{80BFEF9E-8B85-47BF-A102-EE9117D7D8A2}" destId="{30F1BC7C-FA42-41D9-9B37-C854D3FD8344}" srcOrd="0" destOrd="0" presId="urn:microsoft.com/office/officeart/2005/8/layout/process1"/>
    <dgm:cxn modelId="{77DD993D-A8B6-41C6-BB09-FEFA8A028E2C}" type="presParOf" srcId="{80BFEF9E-8B85-47BF-A102-EE9117D7D8A2}" destId="{530E740E-4992-4D73-9523-9DEB21723B1D}" srcOrd="1" destOrd="0" presId="urn:microsoft.com/office/officeart/2005/8/layout/process1"/>
    <dgm:cxn modelId="{95D2EE46-05EE-419A-8B6D-EEBF7A9F1732}" type="presParOf" srcId="{530E740E-4992-4D73-9523-9DEB21723B1D}" destId="{02F8A42F-911E-4C67-BA4C-A3DCF2D41565}" srcOrd="0" destOrd="0" presId="urn:microsoft.com/office/officeart/2005/8/layout/process1"/>
    <dgm:cxn modelId="{ECD051EB-F024-49B3-91B6-D2DF914C359E}" type="presParOf" srcId="{80BFEF9E-8B85-47BF-A102-EE9117D7D8A2}" destId="{DE3CC264-C5DF-49FC-A35F-DEBCF8FCDF8F}" srcOrd="2" destOrd="0" presId="urn:microsoft.com/office/officeart/2005/8/layout/process1"/>
    <dgm:cxn modelId="{BB35FEB3-E863-49DB-A821-18C35E87A1A6}" type="presParOf" srcId="{80BFEF9E-8B85-47BF-A102-EE9117D7D8A2}" destId="{1B446AAE-5048-41C7-98CB-B1CAEEBBC115}" srcOrd="3" destOrd="0" presId="urn:microsoft.com/office/officeart/2005/8/layout/process1"/>
    <dgm:cxn modelId="{02F08280-19C9-43DD-A1C9-F33CA71BCF9D}" type="presParOf" srcId="{1B446AAE-5048-41C7-98CB-B1CAEEBBC115}" destId="{FDC12862-4853-4B54-BF94-0E656D0CEA9F}" srcOrd="0" destOrd="0" presId="urn:microsoft.com/office/officeart/2005/8/layout/process1"/>
    <dgm:cxn modelId="{78C4825E-D587-467C-9027-D83E420EB4BE}" type="presParOf" srcId="{80BFEF9E-8B85-47BF-A102-EE9117D7D8A2}" destId="{26A29522-B198-48E2-976F-87A857A02F63}" srcOrd="4" destOrd="0" presId="urn:microsoft.com/office/officeart/2005/8/layout/process1"/>
    <dgm:cxn modelId="{0EF10AF2-1231-4896-8799-3ED8ADD8B780}" type="presParOf" srcId="{80BFEF9E-8B85-47BF-A102-EE9117D7D8A2}" destId="{EB9876FD-1F52-419E-85B9-740BB8AF6107}" srcOrd="5" destOrd="0" presId="urn:microsoft.com/office/officeart/2005/8/layout/process1"/>
    <dgm:cxn modelId="{60DDA80F-D963-4E31-8B93-F1FC16DF9B59}" type="presParOf" srcId="{EB9876FD-1F52-419E-85B9-740BB8AF6107}" destId="{0E1030C1-D022-4CCD-BE51-177D4CF89923}" srcOrd="0" destOrd="0" presId="urn:microsoft.com/office/officeart/2005/8/layout/process1"/>
    <dgm:cxn modelId="{BAA4DB79-9077-462B-BEE1-D24D155B0899}" type="presParOf" srcId="{80BFEF9E-8B85-47BF-A102-EE9117D7D8A2}" destId="{868844FA-6D08-46CC-ADD6-1207E457B927}" srcOrd="6" destOrd="0" presId="urn:microsoft.com/office/officeart/2005/8/layout/process1"/>
    <dgm:cxn modelId="{90C8104F-C17F-408B-B0EF-A1F9CECFA8BD}" type="presParOf" srcId="{80BFEF9E-8B85-47BF-A102-EE9117D7D8A2}" destId="{1CD83C42-3857-43AA-B665-DF398312C60B}" srcOrd="7" destOrd="0" presId="urn:microsoft.com/office/officeart/2005/8/layout/process1"/>
    <dgm:cxn modelId="{3AA4C713-0AA6-4320-964B-E49ED4C00BD2}" type="presParOf" srcId="{1CD83C42-3857-43AA-B665-DF398312C60B}" destId="{A89E1530-AA17-4CB1-B7C6-ECCB68AC3B73}" srcOrd="0" destOrd="0" presId="urn:microsoft.com/office/officeart/2005/8/layout/process1"/>
    <dgm:cxn modelId="{B8D7E6D9-E56F-466D-96DC-3485BCFD191E}" type="presParOf" srcId="{80BFEF9E-8B85-47BF-A102-EE9117D7D8A2}" destId="{85B9CC88-CDED-4600-B061-5AACC38DD725}" srcOrd="8" destOrd="0" presId="urn:microsoft.com/office/officeart/2005/8/layout/process1"/>
    <dgm:cxn modelId="{992FF645-3A2A-4B28-9701-E736DF02E7C1}" type="presParOf" srcId="{80BFEF9E-8B85-47BF-A102-EE9117D7D8A2}" destId="{372E2CB4-8944-4AFF-9E07-193C231FEA9C}" srcOrd="9" destOrd="0" presId="urn:microsoft.com/office/officeart/2005/8/layout/process1"/>
    <dgm:cxn modelId="{3511A2FD-09C4-4965-A1B4-0378CA8D7694}" type="presParOf" srcId="{372E2CB4-8944-4AFF-9E07-193C231FEA9C}" destId="{1E43C650-072A-4126-AD45-AA4811D806DE}" srcOrd="0" destOrd="0" presId="urn:microsoft.com/office/officeart/2005/8/layout/process1"/>
    <dgm:cxn modelId="{B43860AC-B8C0-4CD3-B820-A7EE0F0B4E73}" type="presParOf" srcId="{80BFEF9E-8B85-47BF-A102-EE9117D7D8A2}" destId="{60384484-D970-4311-B26C-81D1EE10B1DA}"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1BC7C-FA42-41D9-9B37-C854D3FD8344}">
      <dsp:nvSpPr>
        <dsp:cNvPr id="0" name=""/>
        <dsp:cNvSpPr/>
      </dsp:nvSpPr>
      <dsp:spPr>
        <a:xfrm>
          <a:off x="0" y="646256"/>
          <a:ext cx="1013064" cy="750300"/>
        </a:xfrm>
        <a:prstGeom prst="flowChartDocumen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1200"/>
            </a:spcAft>
          </a:pPr>
          <a:r>
            <a:rPr lang="lt-LT" sz="1600" b="1" kern="1200" dirty="0" smtClean="0">
              <a:solidFill>
                <a:schemeClr val="bg1"/>
              </a:solidFill>
              <a:latin typeface="Times New Roman" panose="02020603050405020304" pitchFamily="18" charset="0"/>
              <a:cs typeface="Times New Roman" panose="02020603050405020304" pitchFamily="18" charset="0"/>
            </a:rPr>
            <a:t>Paraiška</a:t>
          </a:r>
          <a:r>
            <a:rPr lang="lt-LT" sz="1600" b="1" kern="1200" baseline="0" dirty="0" smtClean="0">
              <a:solidFill>
                <a:schemeClr val="bg1"/>
              </a:solidFill>
              <a:latin typeface="Times New Roman" panose="02020603050405020304" pitchFamily="18" charset="0"/>
              <a:cs typeface="Times New Roman" panose="02020603050405020304" pitchFamily="18" charset="0"/>
            </a:rPr>
            <a:t> </a:t>
          </a:r>
          <a:endParaRPr lang="lt-LT" sz="1600" b="1" kern="1200" dirty="0">
            <a:solidFill>
              <a:schemeClr val="bg1"/>
            </a:solidFill>
            <a:latin typeface="Times New Roman" panose="02020603050405020304" pitchFamily="18" charset="0"/>
            <a:cs typeface="Times New Roman" panose="02020603050405020304" pitchFamily="18" charset="0"/>
          </a:endParaRPr>
        </a:p>
      </dsp:txBody>
      <dsp:txXfrm>
        <a:off x="0" y="646256"/>
        <a:ext cx="1013064" cy="601699"/>
      </dsp:txXfrm>
    </dsp:sp>
    <dsp:sp modelId="{530E740E-4992-4D73-9523-9DEB21723B1D}">
      <dsp:nvSpPr>
        <dsp:cNvPr id="0" name=""/>
        <dsp:cNvSpPr/>
      </dsp:nvSpPr>
      <dsp:spPr>
        <a:xfrm rot="15868">
          <a:off x="1104265" y="929552"/>
          <a:ext cx="215642" cy="251239"/>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lt-LT" sz="1000" kern="1200" dirty="0"/>
        </a:p>
      </dsp:txBody>
      <dsp:txXfrm>
        <a:off x="1104265" y="979651"/>
        <a:ext cx="150949" cy="150743"/>
      </dsp:txXfrm>
    </dsp:sp>
    <dsp:sp modelId="{DE3CC264-C5DF-49FC-A35F-DEBCF8FCDF8F}">
      <dsp:nvSpPr>
        <dsp:cNvPr id="0" name=""/>
        <dsp:cNvSpPr/>
      </dsp:nvSpPr>
      <dsp:spPr>
        <a:xfrm>
          <a:off x="1419932" y="653549"/>
          <a:ext cx="1333091" cy="750300"/>
        </a:xfrm>
        <a:prstGeom prst="flowChartDocumen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100000"/>
            </a:lnSpc>
            <a:spcBef>
              <a:spcPct val="0"/>
            </a:spcBef>
            <a:spcAft>
              <a:spcPts val="1200"/>
            </a:spcAft>
          </a:pPr>
          <a:r>
            <a:rPr lang="lt-LT" sz="1200" b="1" kern="1200" dirty="0" smtClean="0">
              <a:solidFill>
                <a:schemeClr val="bg1"/>
              </a:solidFill>
              <a:latin typeface="Times New Roman" panose="02020603050405020304" pitchFamily="18" charset="0"/>
              <a:cs typeface="Times New Roman" panose="02020603050405020304" pitchFamily="18" charset="0"/>
            </a:rPr>
            <a:t>Paklausimas dėl paraiškos </a:t>
          </a:r>
          <a:endParaRPr lang="lt-LT" sz="1200" b="1" kern="1200" dirty="0">
            <a:solidFill>
              <a:schemeClr val="bg1"/>
            </a:solidFill>
            <a:latin typeface="Times New Roman" panose="02020603050405020304" pitchFamily="18" charset="0"/>
            <a:cs typeface="Times New Roman" panose="02020603050405020304" pitchFamily="18" charset="0"/>
          </a:endParaRPr>
        </a:p>
      </dsp:txBody>
      <dsp:txXfrm>
        <a:off x="1419932" y="653549"/>
        <a:ext cx="1333091" cy="601699"/>
      </dsp:txXfrm>
    </dsp:sp>
    <dsp:sp modelId="{1B446AAE-5048-41C7-98CB-B1CAEEBBC115}">
      <dsp:nvSpPr>
        <dsp:cNvPr id="0" name=""/>
        <dsp:cNvSpPr/>
      </dsp:nvSpPr>
      <dsp:spPr>
        <a:xfrm>
          <a:off x="2854329" y="903080"/>
          <a:ext cx="214769" cy="251239"/>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lt-LT" sz="1000" kern="1200"/>
        </a:p>
      </dsp:txBody>
      <dsp:txXfrm>
        <a:off x="2854329" y="953328"/>
        <a:ext cx="150338" cy="150743"/>
      </dsp:txXfrm>
    </dsp:sp>
    <dsp:sp modelId="{26A29522-B198-48E2-976F-87A857A02F63}">
      <dsp:nvSpPr>
        <dsp:cNvPr id="0" name=""/>
        <dsp:cNvSpPr/>
      </dsp:nvSpPr>
      <dsp:spPr>
        <a:xfrm>
          <a:off x="3158248" y="653549"/>
          <a:ext cx="1293551" cy="750300"/>
        </a:xfrm>
        <a:prstGeom prst="flowChartDocumen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100000"/>
            </a:lnSpc>
            <a:spcBef>
              <a:spcPct val="0"/>
            </a:spcBef>
            <a:spcAft>
              <a:spcPts val="1200"/>
            </a:spcAft>
          </a:pPr>
          <a:r>
            <a:rPr lang="lt-LT" sz="1200" b="1" kern="1200" dirty="0" smtClean="0">
              <a:solidFill>
                <a:schemeClr val="bg1"/>
              </a:solidFill>
              <a:latin typeface="Times New Roman" panose="02020603050405020304" pitchFamily="18" charset="0"/>
              <a:cs typeface="Times New Roman" panose="02020603050405020304" pitchFamily="18" charset="0"/>
            </a:rPr>
            <a:t>Pareiškėjo atsakymas </a:t>
          </a:r>
          <a:endParaRPr lang="lt-LT" sz="1200" b="1" kern="1200" dirty="0">
            <a:solidFill>
              <a:schemeClr val="bg1"/>
            </a:solidFill>
            <a:latin typeface="Times New Roman" panose="02020603050405020304" pitchFamily="18" charset="0"/>
            <a:cs typeface="Times New Roman" panose="02020603050405020304" pitchFamily="18" charset="0"/>
          </a:endParaRPr>
        </a:p>
      </dsp:txBody>
      <dsp:txXfrm>
        <a:off x="3158248" y="653549"/>
        <a:ext cx="1293551" cy="601699"/>
      </dsp:txXfrm>
    </dsp:sp>
    <dsp:sp modelId="{EB9876FD-1F52-419E-85B9-740BB8AF6107}">
      <dsp:nvSpPr>
        <dsp:cNvPr id="0" name=""/>
        <dsp:cNvSpPr/>
      </dsp:nvSpPr>
      <dsp:spPr>
        <a:xfrm>
          <a:off x="4553106" y="903080"/>
          <a:ext cx="214769" cy="251239"/>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lt-LT" sz="1000" kern="1200"/>
        </a:p>
      </dsp:txBody>
      <dsp:txXfrm>
        <a:off x="4553106" y="953328"/>
        <a:ext cx="150338" cy="150743"/>
      </dsp:txXfrm>
    </dsp:sp>
    <dsp:sp modelId="{868844FA-6D08-46CC-ADD6-1207E457B927}">
      <dsp:nvSpPr>
        <dsp:cNvPr id="0" name=""/>
        <dsp:cNvSpPr/>
      </dsp:nvSpPr>
      <dsp:spPr>
        <a:xfrm>
          <a:off x="4857025" y="653549"/>
          <a:ext cx="1013064" cy="750300"/>
        </a:xfrm>
        <a:prstGeom prst="flowChartDocumen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1200"/>
            </a:spcAft>
          </a:pPr>
          <a:r>
            <a:rPr lang="lt-LT" sz="1600" b="1" kern="1200" dirty="0" smtClean="0">
              <a:solidFill>
                <a:schemeClr val="bg1"/>
              </a:solidFill>
              <a:latin typeface="Times New Roman" panose="02020603050405020304" pitchFamily="18" charset="0"/>
              <a:cs typeface="Times New Roman" panose="02020603050405020304" pitchFamily="18" charset="0"/>
            </a:rPr>
            <a:t>Vertinimo ataskaita</a:t>
          </a:r>
          <a:endParaRPr lang="lt-LT" sz="1600" b="1" kern="1200" dirty="0">
            <a:solidFill>
              <a:schemeClr val="bg1"/>
            </a:solidFill>
            <a:latin typeface="Times New Roman" panose="02020603050405020304" pitchFamily="18" charset="0"/>
            <a:cs typeface="Times New Roman" panose="02020603050405020304" pitchFamily="18" charset="0"/>
          </a:endParaRPr>
        </a:p>
      </dsp:txBody>
      <dsp:txXfrm>
        <a:off x="4857025" y="653549"/>
        <a:ext cx="1013064" cy="601699"/>
      </dsp:txXfrm>
    </dsp:sp>
    <dsp:sp modelId="{1CD83C42-3857-43AA-B665-DF398312C60B}">
      <dsp:nvSpPr>
        <dsp:cNvPr id="0" name=""/>
        <dsp:cNvSpPr/>
      </dsp:nvSpPr>
      <dsp:spPr>
        <a:xfrm>
          <a:off x="5971396" y="903080"/>
          <a:ext cx="214769" cy="251239"/>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lt-LT" sz="1000" kern="1200"/>
        </a:p>
      </dsp:txBody>
      <dsp:txXfrm>
        <a:off x="5971396" y="953328"/>
        <a:ext cx="150338" cy="150743"/>
      </dsp:txXfrm>
    </dsp:sp>
    <dsp:sp modelId="{85B9CC88-CDED-4600-B061-5AACC38DD725}">
      <dsp:nvSpPr>
        <dsp:cNvPr id="0" name=""/>
        <dsp:cNvSpPr/>
      </dsp:nvSpPr>
      <dsp:spPr>
        <a:xfrm>
          <a:off x="6275315" y="653549"/>
          <a:ext cx="1013064" cy="750300"/>
        </a:xfrm>
        <a:prstGeom prst="flowChartDocumen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1200"/>
            </a:spcAft>
          </a:pPr>
          <a:r>
            <a:rPr lang="lt-LT" sz="1600" b="1" kern="1200" dirty="0" smtClean="0">
              <a:solidFill>
                <a:schemeClr val="bg1"/>
              </a:solidFill>
              <a:latin typeface="Times New Roman" panose="02020603050405020304" pitchFamily="18" charset="0"/>
              <a:cs typeface="Times New Roman" panose="02020603050405020304" pitchFamily="18" charset="0"/>
            </a:rPr>
            <a:t>SADM</a:t>
          </a:r>
          <a:r>
            <a:rPr lang="lt-LT" sz="1600" b="1" kern="1200" baseline="0" dirty="0" smtClean="0">
              <a:solidFill>
                <a:schemeClr val="bg1"/>
              </a:solidFill>
              <a:latin typeface="Times New Roman" panose="02020603050405020304" pitchFamily="18" charset="0"/>
              <a:cs typeface="Times New Roman" panose="02020603050405020304" pitchFamily="18" charset="0"/>
            </a:rPr>
            <a:t> įsakymas</a:t>
          </a:r>
          <a:endParaRPr lang="lt-LT" sz="1600" b="1" kern="1200" dirty="0">
            <a:solidFill>
              <a:schemeClr val="bg1"/>
            </a:solidFill>
            <a:latin typeface="Times New Roman" panose="02020603050405020304" pitchFamily="18" charset="0"/>
            <a:cs typeface="Times New Roman" panose="02020603050405020304" pitchFamily="18" charset="0"/>
          </a:endParaRPr>
        </a:p>
      </dsp:txBody>
      <dsp:txXfrm>
        <a:off x="6275315" y="653549"/>
        <a:ext cx="1013064" cy="601699"/>
      </dsp:txXfrm>
    </dsp:sp>
    <dsp:sp modelId="{372E2CB4-8944-4AFF-9E07-193C231FEA9C}">
      <dsp:nvSpPr>
        <dsp:cNvPr id="0" name=""/>
        <dsp:cNvSpPr/>
      </dsp:nvSpPr>
      <dsp:spPr>
        <a:xfrm>
          <a:off x="7389686" y="903080"/>
          <a:ext cx="214769" cy="251239"/>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lt-LT" sz="1000" kern="1200"/>
        </a:p>
      </dsp:txBody>
      <dsp:txXfrm>
        <a:off x="7389686" y="953328"/>
        <a:ext cx="150338" cy="150743"/>
      </dsp:txXfrm>
    </dsp:sp>
    <dsp:sp modelId="{60384484-D970-4311-B26C-81D1EE10B1DA}">
      <dsp:nvSpPr>
        <dsp:cNvPr id="0" name=""/>
        <dsp:cNvSpPr/>
      </dsp:nvSpPr>
      <dsp:spPr>
        <a:xfrm>
          <a:off x="7693605" y="653549"/>
          <a:ext cx="1013064" cy="750300"/>
        </a:xfrm>
        <a:prstGeom prst="flowChartDocumen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1200"/>
            </a:spcAft>
          </a:pPr>
          <a:r>
            <a:rPr lang="lt-LT" sz="1600" b="1" kern="1200" dirty="0" smtClean="0">
              <a:solidFill>
                <a:schemeClr val="bg1"/>
              </a:solidFill>
              <a:latin typeface="Times New Roman" panose="02020603050405020304" pitchFamily="18" charset="0"/>
              <a:cs typeface="Times New Roman" panose="02020603050405020304" pitchFamily="18" charset="0"/>
            </a:rPr>
            <a:t>Projekto sutartis</a:t>
          </a:r>
          <a:endParaRPr lang="lt-LT" sz="1600" b="1" kern="1200" dirty="0">
            <a:solidFill>
              <a:schemeClr val="bg1"/>
            </a:solidFill>
            <a:latin typeface="Times New Roman" panose="02020603050405020304" pitchFamily="18" charset="0"/>
            <a:cs typeface="Times New Roman" panose="02020603050405020304" pitchFamily="18" charset="0"/>
          </a:endParaRPr>
        </a:p>
      </dsp:txBody>
      <dsp:txXfrm>
        <a:off x="7693605" y="653549"/>
        <a:ext cx="1013064" cy="6016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D0CDCF-B072-4CC6-B2A3-B1C4F4AE3FFA}" type="datetimeFigureOut">
              <a:rPr lang="en-US" smtClean="0"/>
              <a:pPr/>
              <a:t>5/15/2020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8A0187-CA69-4ACB-9811-75164F281DE0}" type="slidenum">
              <a:rPr lang="en-US" smtClean="0"/>
              <a:pPr/>
              <a:t>‹#›</a:t>
            </a:fld>
            <a:endParaRPr lang="en-US"/>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5/15/2020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t-LT" altLang="lt-LT" dirty="0" smtClean="0"/>
          </a:p>
        </p:txBody>
      </p:sp>
      <p:sp>
        <p:nvSpPr>
          <p:cNvPr id="1669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fld id="{2F25D564-29BC-46FB-A021-27EC87A56979}" type="slidenum">
              <a:rPr lang="lt-LT" altLang="lt-LT" sz="1200" smtClean="0">
                <a:solidFill>
                  <a:prstClr val="black"/>
                </a:solidFill>
              </a:rPr>
              <a:pPr/>
              <a:t>3</a:t>
            </a:fld>
            <a:endParaRPr lang="lt-LT" altLang="lt-LT" sz="1200" smtClean="0">
              <a:solidFill>
                <a:prstClr val="black"/>
              </a:solidFill>
            </a:endParaRPr>
          </a:p>
        </p:txBody>
      </p:sp>
    </p:spTree>
    <p:extLst>
      <p:ext uri="{BB962C8B-B14F-4D97-AF65-F5344CB8AC3E}">
        <p14:creationId xmlns:p14="http://schemas.microsoft.com/office/powerpoint/2010/main" val="358862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2E7D2F9E-D167-4ED3-83EC-AE46EA34BEC3}" type="slidenum">
              <a:rPr lang="en-US" smtClean="0"/>
              <a:pPr/>
              <a:t>18</a:t>
            </a:fld>
            <a:endParaRPr lang="en-US" dirty="0"/>
          </a:p>
        </p:txBody>
      </p:sp>
    </p:spTree>
    <p:extLst>
      <p:ext uri="{BB962C8B-B14F-4D97-AF65-F5344CB8AC3E}">
        <p14:creationId xmlns:p14="http://schemas.microsoft.com/office/powerpoint/2010/main" val="253277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2E7D2F9E-D167-4ED3-83EC-AE46EA34BEC3}" type="slidenum">
              <a:rPr lang="en-US" smtClean="0"/>
              <a:pPr/>
              <a:t>19</a:t>
            </a:fld>
            <a:endParaRPr lang="en-US" dirty="0"/>
          </a:p>
        </p:txBody>
      </p:sp>
    </p:spTree>
    <p:extLst>
      <p:ext uri="{BB962C8B-B14F-4D97-AF65-F5344CB8AC3E}">
        <p14:creationId xmlns:p14="http://schemas.microsoft.com/office/powerpoint/2010/main" val="27208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2E7D2F9E-D167-4ED3-83EC-AE46EA34BEC3}" type="slidenum">
              <a:rPr lang="en-US" smtClean="0"/>
              <a:pPr/>
              <a:t>20</a:t>
            </a:fld>
            <a:endParaRPr lang="en-US" dirty="0"/>
          </a:p>
        </p:txBody>
      </p:sp>
    </p:spTree>
    <p:extLst>
      <p:ext uri="{BB962C8B-B14F-4D97-AF65-F5344CB8AC3E}">
        <p14:creationId xmlns:p14="http://schemas.microsoft.com/office/powerpoint/2010/main" val="2875148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Calibri" pitchFamily="34" charset="0"/>
                <a:ea typeface="MS PGothic" panose="020B0600070205080204" pitchFamily="34" charset="-128"/>
                <a:cs typeface="ＭＳ Ｐゴシック" charset="0"/>
              </a:rPr>
              <a:t>Jei bus viršijami </a:t>
            </a:r>
            <a:r>
              <a:rPr lang="lt-LT" sz="1200" kern="1200" baseline="0" dirty="0" err="1" smtClean="0">
                <a:solidFill>
                  <a:schemeClr val="tx1"/>
                </a:solidFill>
                <a:effectLst/>
                <a:latin typeface="Calibri" pitchFamily="34" charset="0"/>
                <a:ea typeface="MS PGothic" panose="020B0600070205080204" pitchFamily="34" charset="-128"/>
                <a:cs typeface="ＭＳ Ｐゴシック" charset="0"/>
              </a:rPr>
              <a:t>sistelos</a:t>
            </a:r>
            <a:r>
              <a:rPr lang="lt-LT" sz="1200" kern="1200" baseline="0" dirty="0" smtClean="0">
                <a:solidFill>
                  <a:schemeClr val="tx1"/>
                </a:solidFill>
                <a:effectLst/>
                <a:latin typeface="Calibri" pitchFamily="34" charset="0"/>
                <a:ea typeface="MS PGothic" panose="020B0600070205080204" pitchFamily="34" charset="-128"/>
                <a:cs typeface="ＭＳ Ｐゴシック" charset="0"/>
              </a:rPr>
              <a:t> įkainiai – galimai lėšos nebus finansuojamos, turės prisidėti patys.</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Calibri" pitchFamily="34" charset="0"/>
                <a:ea typeface="MS PGothic" panose="020B0600070205080204" pitchFamily="34" charset="-128"/>
                <a:cs typeface="ＭＳ Ｐゴシック" charset="0"/>
              </a:rPr>
              <a:t>Jei per maža suma – taip pat kelsim klausimus.</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Calibri" pitchFamily="34" charset="0"/>
                <a:ea typeface="MS PGothic" panose="020B0600070205080204" pitchFamily="34" charset="-128"/>
                <a:cs typeface="ＭＳ Ｐゴシック" charset="0"/>
              </a:rPr>
              <a:t>Komercinių vidurkis – jei artimos kainos. </a:t>
            </a:r>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71186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8643A398-C714-4BAE-87C8-5BAC8F48AD53}" type="slidenum">
              <a:rPr lang="lt-LT" altLang="lt-LT" smtClean="0"/>
              <a:pPr>
                <a:defRPr/>
              </a:pPr>
              <a:t>26</a:t>
            </a:fld>
            <a:endParaRPr lang="lt-LT" altLang="lt-LT"/>
          </a:p>
        </p:txBody>
      </p:sp>
    </p:spTree>
    <p:extLst>
      <p:ext uri="{BB962C8B-B14F-4D97-AF65-F5344CB8AC3E}">
        <p14:creationId xmlns:p14="http://schemas.microsoft.com/office/powerpoint/2010/main" val="27737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2E7D2F9E-D167-4ED3-83EC-AE46EA34BEC3}" type="slidenum">
              <a:rPr lang="en-US" smtClean="0"/>
              <a:pPr/>
              <a:t>28</a:t>
            </a:fld>
            <a:endParaRPr lang="en-US" dirty="0"/>
          </a:p>
        </p:txBody>
      </p:sp>
    </p:spTree>
    <p:extLst>
      <p:ext uri="{BB962C8B-B14F-4D97-AF65-F5344CB8AC3E}">
        <p14:creationId xmlns:p14="http://schemas.microsoft.com/office/powerpoint/2010/main" val="1596350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2E7D2F9E-D167-4ED3-83EC-AE46EA34BEC3}" type="slidenum">
              <a:rPr lang="en-US" smtClean="0"/>
              <a:pPr/>
              <a:t>34</a:t>
            </a:fld>
            <a:endParaRPr lang="en-US" dirty="0"/>
          </a:p>
        </p:txBody>
      </p:sp>
    </p:spTree>
    <p:extLst>
      <p:ext uri="{BB962C8B-B14F-4D97-AF65-F5344CB8AC3E}">
        <p14:creationId xmlns:p14="http://schemas.microsoft.com/office/powerpoint/2010/main" val="1557106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2E7D2F9E-D167-4ED3-83EC-AE46EA34BEC3}" type="slidenum">
              <a:rPr lang="en-US" smtClean="0"/>
              <a:pPr/>
              <a:t>35</a:t>
            </a:fld>
            <a:endParaRPr lang="en-US" dirty="0"/>
          </a:p>
        </p:txBody>
      </p:sp>
    </p:spTree>
    <p:extLst>
      <p:ext uri="{BB962C8B-B14F-4D97-AF65-F5344CB8AC3E}">
        <p14:creationId xmlns:p14="http://schemas.microsoft.com/office/powerpoint/2010/main" val="2664048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36</a:t>
            </a:fld>
            <a:endParaRPr lang="en-US" dirty="0"/>
          </a:p>
        </p:txBody>
      </p:sp>
    </p:spTree>
    <p:extLst>
      <p:ext uri="{BB962C8B-B14F-4D97-AF65-F5344CB8AC3E}">
        <p14:creationId xmlns:p14="http://schemas.microsoft.com/office/powerpoint/2010/main" val="3922084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37</a:t>
            </a:fld>
            <a:endParaRPr lang="en-US" dirty="0"/>
          </a:p>
        </p:txBody>
      </p:sp>
    </p:spTree>
    <p:extLst>
      <p:ext uri="{BB962C8B-B14F-4D97-AF65-F5344CB8AC3E}">
        <p14:creationId xmlns:p14="http://schemas.microsoft.com/office/powerpoint/2010/main" val="1125132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4</a:t>
            </a:fld>
            <a:endParaRPr lang="en-US" dirty="0"/>
          </a:p>
        </p:txBody>
      </p:sp>
    </p:spTree>
    <p:extLst>
      <p:ext uri="{BB962C8B-B14F-4D97-AF65-F5344CB8AC3E}">
        <p14:creationId xmlns:p14="http://schemas.microsoft.com/office/powerpoint/2010/main" val="305797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229683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My First Template</a:t>
            </a:r>
            <a:endParaRPr lang="en-US" dirty="0">
              <a:solidFill>
                <a:prstClr val="black"/>
              </a:solidFill>
            </a:endParaRPr>
          </a:p>
        </p:txBody>
      </p:sp>
    </p:spTree>
    <p:extLst>
      <p:ext uri="{BB962C8B-B14F-4D97-AF65-F5344CB8AC3E}">
        <p14:creationId xmlns:p14="http://schemas.microsoft.com/office/powerpoint/2010/main" val="2071597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6</a:t>
            </a:fld>
            <a:endParaRPr lang="en-US" dirty="0"/>
          </a:p>
        </p:txBody>
      </p:sp>
    </p:spTree>
    <p:extLst>
      <p:ext uri="{BB962C8B-B14F-4D97-AF65-F5344CB8AC3E}">
        <p14:creationId xmlns:p14="http://schemas.microsoft.com/office/powerpoint/2010/main" val="387052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lt-LT"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972173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8643A398-C714-4BAE-87C8-5BAC8F48AD53}" type="slidenum">
              <a:rPr lang="lt-LT" altLang="lt-LT" smtClean="0"/>
              <a:pPr>
                <a:defRPr/>
              </a:pPr>
              <a:t>9</a:t>
            </a:fld>
            <a:endParaRPr lang="lt-LT" altLang="lt-LT"/>
          </a:p>
        </p:txBody>
      </p:sp>
    </p:spTree>
    <p:extLst>
      <p:ext uri="{BB962C8B-B14F-4D97-AF65-F5344CB8AC3E}">
        <p14:creationId xmlns:p14="http://schemas.microsoft.com/office/powerpoint/2010/main" val="382604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8643A398-C714-4BAE-87C8-5BAC8F48AD53}" type="slidenum">
              <a:rPr lang="lt-LT" altLang="lt-LT" smtClean="0"/>
              <a:pPr>
                <a:defRPr/>
              </a:pPr>
              <a:t>10</a:t>
            </a:fld>
            <a:endParaRPr lang="lt-LT" altLang="lt-LT"/>
          </a:p>
        </p:txBody>
      </p:sp>
    </p:spTree>
    <p:extLst>
      <p:ext uri="{BB962C8B-B14F-4D97-AF65-F5344CB8AC3E}">
        <p14:creationId xmlns:p14="http://schemas.microsoft.com/office/powerpoint/2010/main" val="3987637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Reikia detalizuoti, kaip aprašyti tikslinę grupę, ar rašyti skaičius,</a:t>
            </a:r>
          </a:p>
          <a:p>
            <a:r>
              <a:rPr lang="lt-LT" dirty="0" smtClean="0"/>
              <a:t>Va čia reikia nurodyti strateginius, veiklas ir pan. </a:t>
            </a:r>
            <a:endParaRPr lang="en-US" dirty="0"/>
          </a:p>
        </p:txBody>
      </p:sp>
      <p:sp>
        <p:nvSpPr>
          <p:cNvPr id="4" name="Slide Number Placeholder 3"/>
          <p:cNvSpPr>
            <a:spLocks noGrp="1"/>
          </p:cNvSpPr>
          <p:nvPr>
            <p:ph type="sldNum" sz="quarter" idx="10"/>
          </p:nvPr>
        </p:nvSpPr>
        <p:spPr/>
        <p:txBody>
          <a:bodyPr/>
          <a:lstStyle/>
          <a:p>
            <a:pPr>
              <a:defRPr/>
            </a:pPr>
            <a:fld id="{8643A398-C714-4BAE-87C8-5BAC8F48AD53}" type="slidenum">
              <a:rPr lang="lt-LT" altLang="lt-LT" smtClean="0"/>
              <a:pPr>
                <a:defRPr/>
              </a:pPr>
              <a:t>11</a:t>
            </a:fld>
            <a:endParaRPr lang="lt-LT" altLang="lt-LT"/>
          </a:p>
        </p:txBody>
      </p:sp>
    </p:spTree>
    <p:extLst>
      <p:ext uri="{BB962C8B-B14F-4D97-AF65-F5344CB8AC3E}">
        <p14:creationId xmlns:p14="http://schemas.microsoft.com/office/powerpoint/2010/main" val="231181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Gairėse esame pateikę labiausiai</a:t>
            </a:r>
            <a:r>
              <a:rPr lang="lt-LT" baseline="0" dirty="0" smtClean="0"/>
              <a:t> tikėtinų rizikų sąrašą su </a:t>
            </a:r>
            <a:r>
              <a:rPr lang="lt-LT" baseline="0" smtClean="0"/>
              <a:t>jų aprašymais. </a:t>
            </a:r>
            <a:endParaRPr lang="lt-LT"/>
          </a:p>
        </p:txBody>
      </p:sp>
      <p:sp>
        <p:nvSpPr>
          <p:cNvPr id="4" name="Slide Number Placeholder 3"/>
          <p:cNvSpPr>
            <a:spLocks noGrp="1"/>
          </p:cNvSpPr>
          <p:nvPr>
            <p:ph type="sldNum" sz="quarter" idx="10"/>
          </p:nvPr>
        </p:nvSpPr>
        <p:spPr/>
        <p:txBody>
          <a:bodyPr/>
          <a:lstStyle/>
          <a:p>
            <a:pPr>
              <a:defRPr/>
            </a:pPr>
            <a:fld id="{8643A398-C714-4BAE-87C8-5BAC8F48AD53}" type="slidenum">
              <a:rPr lang="lt-LT" altLang="lt-LT" smtClean="0"/>
              <a:pPr>
                <a:defRPr/>
              </a:pPr>
              <a:t>14</a:t>
            </a:fld>
            <a:endParaRPr lang="lt-LT" altLang="lt-LT"/>
          </a:p>
        </p:txBody>
      </p:sp>
    </p:spTree>
    <p:extLst>
      <p:ext uri="{BB962C8B-B14F-4D97-AF65-F5344CB8AC3E}">
        <p14:creationId xmlns:p14="http://schemas.microsoft.com/office/powerpoint/2010/main" val="180563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9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Oval 47"/>
          <p:cNvSpPr/>
          <p:nvPr userDrawn="1"/>
        </p:nvSpPr>
        <p:spPr>
          <a:xfrm>
            <a:off x="641158" y="1625800"/>
            <a:ext cx="1521994" cy="152199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765868"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491123" y="3239772"/>
            <a:ext cx="182206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29" name="Text Placeholder 3"/>
          <p:cNvSpPr>
            <a:spLocks noGrp="1"/>
          </p:cNvSpPr>
          <p:nvPr>
            <p:ph type="body" sz="quarter" idx="17" hasCustomPrompt="1"/>
          </p:nvPr>
        </p:nvSpPr>
        <p:spPr>
          <a:xfrm>
            <a:off x="491123" y="3520723"/>
            <a:ext cx="1822064"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Oval 34"/>
          <p:cNvSpPr/>
          <p:nvPr userDrawn="1"/>
        </p:nvSpPr>
        <p:spPr>
          <a:xfrm>
            <a:off x="2787426" y="1625800"/>
            <a:ext cx="1521994" cy="15219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7"/>
          <p:cNvSpPr>
            <a:spLocks noGrp="1"/>
          </p:cNvSpPr>
          <p:nvPr>
            <p:ph type="pic" sz="quarter" idx="20" hasCustomPrompt="1"/>
          </p:nvPr>
        </p:nvSpPr>
        <p:spPr>
          <a:xfrm>
            <a:off x="2912136"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637391" y="3239772"/>
            <a:ext cx="182206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0" name="Text Placeholder 3"/>
          <p:cNvSpPr>
            <a:spLocks noGrp="1"/>
          </p:cNvSpPr>
          <p:nvPr>
            <p:ph type="body" sz="quarter" idx="22" hasCustomPrompt="1"/>
          </p:nvPr>
        </p:nvSpPr>
        <p:spPr>
          <a:xfrm>
            <a:off x="2637391" y="3520723"/>
            <a:ext cx="1822064"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52" name="Oval 51"/>
          <p:cNvSpPr/>
          <p:nvPr userDrawn="1"/>
        </p:nvSpPr>
        <p:spPr>
          <a:xfrm>
            <a:off x="4894505" y="1625800"/>
            <a:ext cx="1521994" cy="15219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Picture Placeholder 7"/>
          <p:cNvSpPr>
            <a:spLocks noGrp="1"/>
          </p:cNvSpPr>
          <p:nvPr>
            <p:ph type="pic" sz="quarter" idx="23" hasCustomPrompt="1"/>
          </p:nvPr>
        </p:nvSpPr>
        <p:spPr>
          <a:xfrm>
            <a:off x="5019215"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4744470" y="3239772"/>
            <a:ext cx="182206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55" name="Text Placeholder 3"/>
          <p:cNvSpPr>
            <a:spLocks noGrp="1"/>
          </p:cNvSpPr>
          <p:nvPr>
            <p:ph type="body" sz="quarter" idx="25" hasCustomPrompt="1"/>
          </p:nvPr>
        </p:nvSpPr>
        <p:spPr>
          <a:xfrm>
            <a:off x="4744470" y="3520723"/>
            <a:ext cx="1822064"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1" name="Oval 60"/>
          <p:cNvSpPr/>
          <p:nvPr userDrawn="1"/>
        </p:nvSpPr>
        <p:spPr>
          <a:xfrm>
            <a:off x="6996229" y="1625800"/>
            <a:ext cx="1521994" cy="152199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2" name="Picture Placeholder 7"/>
          <p:cNvSpPr>
            <a:spLocks noGrp="1"/>
          </p:cNvSpPr>
          <p:nvPr>
            <p:ph type="pic" sz="quarter" idx="26" hasCustomPrompt="1"/>
          </p:nvPr>
        </p:nvSpPr>
        <p:spPr>
          <a:xfrm>
            <a:off x="7120939"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6846194" y="3239772"/>
            <a:ext cx="182206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64" name="Text Placeholder 3"/>
          <p:cNvSpPr>
            <a:spLocks noGrp="1"/>
          </p:cNvSpPr>
          <p:nvPr>
            <p:ph type="body" sz="quarter" idx="28" hasCustomPrompt="1"/>
          </p:nvPr>
        </p:nvSpPr>
        <p:spPr>
          <a:xfrm>
            <a:off x="6846194" y="3520723"/>
            <a:ext cx="1822064"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41307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Diamond 47"/>
          <p:cNvSpPr/>
          <p:nvPr userDrawn="1"/>
        </p:nvSpPr>
        <p:spPr>
          <a:xfrm>
            <a:off x="390525" y="1625800"/>
            <a:ext cx="1521994" cy="1521994"/>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51523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444324" y="3239772"/>
            <a:ext cx="1414396"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29" name="Text Placeholder 3"/>
          <p:cNvSpPr>
            <a:spLocks noGrp="1"/>
          </p:cNvSpPr>
          <p:nvPr>
            <p:ph type="body" sz="quarter" idx="17" hasCustomPrompt="1"/>
          </p:nvPr>
        </p:nvSpPr>
        <p:spPr>
          <a:xfrm>
            <a:off x="444324" y="3520723"/>
            <a:ext cx="1414396"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Diamond 34"/>
          <p:cNvSpPr/>
          <p:nvPr userDrawn="1"/>
        </p:nvSpPr>
        <p:spPr>
          <a:xfrm>
            <a:off x="2143125" y="1625800"/>
            <a:ext cx="1521994" cy="1521994"/>
          </a:xfrm>
          <a:prstGeom prst="diamond">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7"/>
          <p:cNvSpPr>
            <a:spLocks noGrp="1"/>
          </p:cNvSpPr>
          <p:nvPr>
            <p:ph type="pic" sz="quarter" idx="20" hasCustomPrompt="1"/>
          </p:nvPr>
        </p:nvSpPr>
        <p:spPr>
          <a:xfrm>
            <a:off x="226783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196924" y="3239772"/>
            <a:ext cx="1414396"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40" name="Text Placeholder 3"/>
          <p:cNvSpPr>
            <a:spLocks noGrp="1"/>
          </p:cNvSpPr>
          <p:nvPr>
            <p:ph type="body" sz="quarter" idx="22" hasCustomPrompt="1"/>
          </p:nvPr>
        </p:nvSpPr>
        <p:spPr>
          <a:xfrm>
            <a:off x="2196924" y="3520723"/>
            <a:ext cx="1414396"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52" name="Diamond 51"/>
          <p:cNvSpPr/>
          <p:nvPr userDrawn="1"/>
        </p:nvSpPr>
        <p:spPr>
          <a:xfrm>
            <a:off x="3867150" y="1625800"/>
            <a:ext cx="1521994" cy="1521994"/>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Picture Placeholder 7"/>
          <p:cNvSpPr>
            <a:spLocks noGrp="1"/>
          </p:cNvSpPr>
          <p:nvPr>
            <p:ph type="pic" sz="quarter" idx="23" hasCustomPrompt="1"/>
          </p:nvPr>
        </p:nvSpPr>
        <p:spPr>
          <a:xfrm>
            <a:off x="3991860"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3920949"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55" name="Text Placeholder 3"/>
          <p:cNvSpPr>
            <a:spLocks noGrp="1"/>
          </p:cNvSpPr>
          <p:nvPr>
            <p:ph type="body" sz="quarter" idx="25" hasCustomPrompt="1"/>
          </p:nvPr>
        </p:nvSpPr>
        <p:spPr>
          <a:xfrm>
            <a:off x="3920949"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1" name="Diamond 60"/>
          <p:cNvSpPr/>
          <p:nvPr userDrawn="1"/>
        </p:nvSpPr>
        <p:spPr>
          <a:xfrm>
            <a:off x="5562600" y="1625800"/>
            <a:ext cx="1521994" cy="1521994"/>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2" name="Picture Placeholder 7"/>
          <p:cNvSpPr>
            <a:spLocks noGrp="1"/>
          </p:cNvSpPr>
          <p:nvPr>
            <p:ph type="pic" sz="quarter" idx="26" hasCustomPrompt="1"/>
          </p:nvPr>
        </p:nvSpPr>
        <p:spPr>
          <a:xfrm>
            <a:off x="5687310"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5616399"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64" name="Text Placeholder 3"/>
          <p:cNvSpPr>
            <a:spLocks noGrp="1"/>
          </p:cNvSpPr>
          <p:nvPr>
            <p:ph type="body" sz="quarter" idx="28" hasCustomPrompt="1"/>
          </p:nvPr>
        </p:nvSpPr>
        <p:spPr>
          <a:xfrm>
            <a:off x="5616399"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6" name="Diamond 45"/>
          <p:cNvSpPr/>
          <p:nvPr userDrawn="1"/>
        </p:nvSpPr>
        <p:spPr>
          <a:xfrm>
            <a:off x="7238115" y="1625800"/>
            <a:ext cx="1521994" cy="1521994"/>
          </a:xfrm>
          <a:prstGeom prst="diamond">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7" name="Picture Placeholder 7"/>
          <p:cNvSpPr>
            <a:spLocks noGrp="1"/>
          </p:cNvSpPr>
          <p:nvPr>
            <p:ph type="pic" sz="quarter" idx="29" hasCustomPrompt="1"/>
          </p:nvPr>
        </p:nvSpPr>
        <p:spPr>
          <a:xfrm>
            <a:off x="736282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0" name="Text Placeholder 3"/>
          <p:cNvSpPr>
            <a:spLocks noGrp="1"/>
          </p:cNvSpPr>
          <p:nvPr>
            <p:ph type="body" sz="quarter" idx="30" hasCustomPrompt="1"/>
          </p:nvPr>
        </p:nvSpPr>
        <p:spPr>
          <a:xfrm>
            <a:off x="7291914"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51" name="Text Placeholder 3"/>
          <p:cNvSpPr>
            <a:spLocks noGrp="1"/>
          </p:cNvSpPr>
          <p:nvPr>
            <p:ph type="body" sz="quarter" idx="31" hasCustomPrompt="1"/>
          </p:nvPr>
        </p:nvSpPr>
        <p:spPr>
          <a:xfrm>
            <a:off x="7291914"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53864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p:cTn id="103" dur="500" fill="hold"/>
                                        <p:tgtEl>
                                          <p:spTgt spid="46"/>
                                        </p:tgtEl>
                                        <p:attrNameLst>
                                          <p:attrName>ppt_w</p:attrName>
                                        </p:attrNameLst>
                                      </p:cBhvr>
                                      <p:tavLst>
                                        <p:tav tm="0">
                                          <p:val>
                                            <p:fltVal val="0"/>
                                          </p:val>
                                        </p:tav>
                                        <p:tav tm="100000">
                                          <p:val>
                                            <p:strVal val="#ppt_w"/>
                                          </p:val>
                                        </p:tav>
                                      </p:tavLst>
                                    </p:anim>
                                    <p:anim calcmode="lin" valueType="num">
                                      <p:cBhvr>
                                        <p:cTn id="104" dur="500" fill="hold"/>
                                        <p:tgtEl>
                                          <p:spTgt spid="46"/>
                                        </p:tgtEl>
                                        <p:attrNameLst>
                                          <p:attrName>ppt_h</p:attrName>
                                        </p:attrNameLst>
                                      </p:cBhvr>
                                      <p:tavLst>
                                        <p:tav tm="0">
                                          <p:val>
                                            <p:fltVal val="0"/>
                                          </p:val>
                                        </p:tav>
                                        <p:tav tm="100000">
                                          <p:val>
                                            <p:strVal val="#ppt_h"/>
                                          </p:val>
                                        </p:tav>
                                      </p:tavLst>
                                    </p:anim>
                                    <p:animEffect transition="in" filter="fade">
                                      <p:cBhvr>
                                        <p:cTn id="105" dur="500"/>
                                        <p:tgtEl>
                                          <p:spTgt spid="46"/>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p:cTn id="109" dur="500" fill="hold"/>
                                        <p:tgtEl>
                                          <p:spTgt spid="47"/>
                                        </p:tgtEl>
                                        <p:attrNameLst>
                                          <p:attrName>ppt_w</p:attrName>
                                        </p:attrNameLst>
                                      </p:cBhvr>
                                      <p:tavLst>
                                        <p:tav tm="0">
                                          <p:val>
                                            <p:fltVal val="0"/>
                                          </p:val>
                                        </p:tav>
                                        <p:tav tm="100000">
                                          <p:val>
                                            <p:strVal val="#ppt_w"/>
                                          </p:val>
                                        </p:tav>
                                      </p:tavLst>
                                    </p:anim>
                                    <p:anim calcmode="lin" valueType="num">
                                      <p:cBhvr>
                                        <p:cTn id="110" dur="500" fill="hold"/>
                                        <p:tgtEl>
                                          <p:spTgt spid="47"/>
                                        </p:tgtEl>
                                        <p:attrNameLst>
                                          <p:attrName>ppt_h</p:attrName>
                                        </p:attrNameLst>
                                      </p:cBhvr>
                                      <p:tavLst>
                                        <p:tav tm="0">
                                          <p:val>
                                            <p:fltVal val="0"/>
                                          </p:val>
                                        </p:tav>
                                        <p:tav tm="100000">
                                          <p:val>
                                            <p:strVal val="#ppt_h"/>
                                          </p:val>
                                        </p:tav>
                                      </p:tavLst>
                                    </p:anim>
                                    <p:animEffect transition="in" filter="fade">
                                      <p:cBhvr>
                                        <p:cTn id="111" dur="500"/>
                                        <p:tgtEl>
                                          <p:spTgt spid="47"/>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50">
                                            <p:txEl>
                                              <p:pRg st="0" end="0"/>
                                            </p:txEl>
                                          </p:spTgt>
                                        </p:tgtEl>
                                        <p:attrNameLst>
                                          <p:attrName>style.visibility</p:attrName>
                                        </p:attrNameLst>
                                      </p:cBhvr>
                                      <p:to>
                                        <p:strVal val="visible"/>
                                      </p:to>
                                    </p:set>
                                    <p:anim calcmode="lin" valueType="num">
                                      <p:cBhvr>
                                        <p:cTn id="115" dur="5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50">
                                            <p:txEl>
                                              <p:pRg st="0" end="0"/>
                                            </p:txEl>
                                          </p:spTgt>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51">
                                            <p:txEl>
                                              <p:pRg st="0" end="0"/>
                                            </p:txEl>
                                          </p:spTgt>
                                        </p:tgtEl>
                                        <p:attrNameLst>
                                          <p:attrName>style.visibility</p:attrName>
                                        </p:attrNameLst>
                                      </p:cBhvr>
                                      <p:to>
                                        <p:strVal val="visible"/>
                                      </p:to>
                                    </p:set>
                                    <p:anim calcmode="lin" valueType="num">
                                      <p:cBhvr>
                                        <p:cTn id="121"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P spid="46" grpId="0" animBg="1"/>
      <p:bldP spid="47" grpId="0" animBg="1"/>
      <p:bldP spid="50" grpId="0" build="p">
        <p:tmplLst>
          <p:tmpl lvl="1">
            <p:tnLst>
              <p:par>
                <p:cTn presetID="53" presetClass="entr" presetSubtype="16"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500" fill="hold"/>
                        <p:tgtEl>
                          <p:spTgt spid="50"/>
                        </p:tgtEl>
                        <p:attrNameLst>
                          <p:attrName>ppt_w</p:attrName>
                        </p:attrNameLst>
                      </p:cBhvr>
                      <p:tavLst>
                        <p:tav tm="0">
                          <p:val>
                            <p:fltVal val="0"/>
                          </p:val>
                        </p:tav>
                        <p:tav tm="100000">
                          <p:val>
                            <p:strVal val="#ppt_w"/>
                          </p:val>
                        </p:tav>
                      </p:tavLst>
                    </p:anim>
                    <p:anim calcmode="lin" valueType="num">
                      <p:cBhvr>
                        <p:cTn dur="500" fill="hold"/>
                        <p:tgtEl>
                          <p:spTgt spid="50"/>
                        </p:tgtEl>
                        <p:attrNameLst>
                          <p:attrName>ppt_h</p:attrName>
                        </p:attrNameLst>
                      </p:cBhvr>
                      <p:tavLst>
                        <p:tav tm="0">
                          <p:val>
                            <p:fltVal val="0"/>
                          </p:val>
                        </p:tav>
                        <p:tav tm="100000">
                          <p:val>
                            <p:strVal val="#ppt_h"/>
                          </p:val>
                        </p:tav>
                      </p:tavLst>
                    </p:anim>
                    <p:animEffect transition="in" filter="fade">
                      <p:cBhvr>
                        <p:cTn dur="500"/>
                        <p:tgtEl>
                          <p:spTgt spid="50"/>
                        </p:tgtEl>
                      </p:cBhvr>
                    </p:animEffect>
                  </p:childTnLst>
                </p:cTn>
              </p:par>
            </p:tnLst>
          </p:tmpl>
        </p:tmplLst>
      </p:bldP>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7_Image Layouts">
    <p:spTree>
      <p:nvGrpSpPr>
        <p:cNvPr id="1" name=""/>
        <p:cNvGrpSpPr/>
        <p:nvPr/>
      </p:nvGrpSpPr>
      <p:grpSpPr>
        <a:xfrm>
          <a:off x="0" y="0"/>
          <a:ext cx="0" cy="0"/>
          <a:chOff x="0" y="0"/>
          <a:chExt cx="0" cy="0"/>
        </a:xfrm>
      </p:grpSpPr>
      <p:sp>
        <p:nvSpPr>
          <p:cNvPr id="8" name="Rounded Rectangle 7"/>
          <p:cNvSpPr/>
          <p:nvPr userDrawn="1"/>
        </p:nvSpPr>
        <p:spPr>
          <a:xfrm rot="16200000">
            <a:off x="1727078" y="56591"/>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837797" y="1314346"/>
            <a:ext cx="1276750" cy="1276750"/>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0" name="Text Placeholder 3"/>
          <p:cNvSpPr>
            <a:spLocks noGrp="1"/>
          </p:cNvSpPr>
          <p:nvPr userDrawn="1">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userDrawn="1">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911983" y="1388532"/>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2285587" y="1396080"/>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3" name="Text Placeholder 3"/>
          <p:cNvSpPr>
            <a:spLocks noGrp="1"/>
          </p:cNvSpPr>
          <p:nvPr>
            <p:ph type="body" sz="quarter" idx="18" hasCustomPrompt="1"/>
          </p:nvPr>
        </p:nvSpPr>
        <p:spPr>
          <a:xfrm>
            <a:off x="2285587" y="1618759"/>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4" name="Text Placeholder 3"/>
          <p:cNvSpPr>
            <a:spLocks noGrp="1"/>
          </p:cNvSpPr>
          <p:nvPr>
            <p:ph type="body" sz="half" idx="19" hasCustomPrompt="1"/>
          </p:nvPr>
        </p:nvSpPr>
        <p:spPr>
          <a:xfrm>
            <a:off x="2270762" y="1824714"/>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7" name="Rounded Rectangle 46"/>
          <p:cNvSpPr/>
          <p:nvPr userDrawn="1"/>
        </p:nvSpPr>
        <p:spPr>
          <a:xfrm rot="5400000" flipH="1">
            <a:off x="5824140" y="56591"/>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userDrawn="1"/>
        </p:nvSpPr>
        <p:spPr>
          <a:xfrm>
            <a:off x="7019525" y="1314346"/>
            <a:ext cx="1276750" cy="1276750"/>
          </a:xfrm>
          <a:prstGeom prst="ellipse">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72" name="Picture Placeholder 7"/>
          <p:cNvSpPr>
            <a:spLocks noGrp="1"/>
          </p:cNvSpPr>
          <p:nvPr>
            <p:ph type="pic" sz="quarter" idx="15" hasCustomPrompt="1"/>
          </p:nvPr>
        </p:nvSpPr>
        <p:spPr>
          <a:xfrm>
            <a:off x="7093711" y="1388532"/>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5024975" y="1396080"/>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5" name="Text Placeholder 3"/>
          <p:cNvSpPr>
            <a:spLocks noGrp="1"/>
          </p:cNvSpPr>
          <p:nvPr>
            <p:ph type="body" sz="quarter" idx="21" hasCustomPrompt="1"/>
          </p:nvPr>
        </p:nvSpPr>
        <p:spPr>
          <a:xfrm>
            <a:off x="5024975" y="1618759"/>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6" name="Text Placeholder 3"/>
          <p:cNvSpPr>
            <a:spLocks noGrp="1"/>
          </p:cNvSpPr>
          <p:nvPr>
            <p:ph type="body" sz="half" idx="22" hasCustomPrompt="1"/>
          </p:nvPr>
        </p:nvSpPr>
        <p:spPr>
          <a:xfrm>
            <a:off x="5010150" y="1824714"/>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77" name="Rounded Rectangle 76"/>
          <p:cNvSpPr/>
          <p:nvPr userDrawn="1"/>
        </p:nvSpPr>
        <p:spPr>
          <a:xfrm rot="16200000">
            <a:off x="1727078" y="1824435"/>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userDrawn="1"/>
        </p:nvSpPr>
        <p:spPr>
          <a:xfrm>
            <a:off x="837797" y="3082190"/>
            <a:ext cx="1276750" cy="1276750"/>
          </a:xfrm>
          <a:prstGeom prst="ellipse">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96" name="Picture Placeholder 7"/>
          <p:cNvSpPr>
            <a:spLocks noGrp="1"/>
          </p:cNvSpPr>
          <p:nvPr>
            <p:ph type="pic" sz="quarter" idx="14" hasCustomPrompt="1"/>
          </p:nvPr>
        </p:nvSpPr>
        <p:spPr>
          <a:xfrm>
            <a:off x="911983" y="3156376"/>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2285587" y="3147016"/>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99" name="Text Placeholder 3"/>
          <p:cNvSpPr>
            <a:spLocks noGrp="1"/>
          </p:cNvSpPr>
          <p:nvPr>
            <p:ph type="body" sz="quarter" idx="24" hasCustomPrompt="1"/>
          </p:nvPr>
        </p:nvSpPr>
        <p:spPr>
          <a:xfrm>
            <a:off x="2285587" y="3369695"/>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00" name="Text Placeholder 3"/>
          <p:cNvSpPr>
            <a:spLocks noGrp="1"/>
          </p:cNvSpPr>
          <p:nvPr>
            <p:ph type="body" sz="half" idx="25" hasCustomPrompt="1"/>
          </p:nvPr>
        </p:nvSpPr>
        <p:spPr>
          <a:xfrm>
            <a:off x="2270762" y="3575650"/>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04" name="Rounded Rectangle 103"/>
          <p:cNvSpPr/>
          <p:nvPr userDrawn="1"/>
        </p:nvSpPr>
        <p:spPr>
          <a:xfrm rot="5400000" flipH="1">
            <a:off x="5824140" y="1824435"/>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userDrawn="1"/>
        </p:nvSpPr>
        <p:spPr>
          <a:xfrm>
            <a:off x="7019525" y="3082190"/>
            <a:ext cx="1276750" cy="1276750"/>
          </a:xfrm>
          <a:prstGeom prst="ellipse">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16" name="Picture Placeholder 7"/>
          <p:cNvSpPr>
            <a:spLocks noGrp="1"/>
          </p:cNvSpPr>
          <p:nvPr>
            <p:ph type="pic" sz="quarter" idx="16" hasCustomPrompt="1"/>
          </p:nvPr>
        </p:nvSpPr>
        <p:spPr>
          <a:xfrm>
            <a:off x="7093711" y="3156376"/>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5024975" y="3147016"/>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5024975" y="3369695"/>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19" name="Text Placeholder 3"/>
          <p:cNvSpPr>
            <a:spLocks noGrp="1"/>
          </p:cNvSpPr>
          <p:nvPr>
            <p:ph type="body" sz="half" idx="28" hasCustomPrompt="1"/>
          </p:nvPr>
        </p:nvSpPr>
        <p:spPr>
          <a:xfrm>
            <a:off x="5010150" y="3575650"/>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Tree>
    <p:extLst>
      <p:ext uri="{BB962C8B-B14F-4D97-AF65-F5344CB8AC3E}">
        <p14:creationId xmlns:p14="http://schemas.microsoft.com/office/powerpoint/2010/main" val="9609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8_Image Layouts">
    <p:spTree>
      <p:nvGrpSpPr>
        <p:cNvPr id="1" name=""/>
        <p:cNvGrpSpPr/>
        <p:nvPr/>
      </p:nvGrpSpPr>
      <p:grpSpPr>
        <a:xfrm>
          <a:off x="0" y="0"/>
          <a:ext cx="0" cy="0"/>
          <a:chOff x="0" y="0"/>
          <a:chExt cx="0" cy="0"/>
        </a:xfrm>
      </p:grpSpPr>
      <p:sp>
        <p:nvSpPr>
          <p:cNvPr id="8" name="Rounded Rectangle 7"/>
          <p:cNvSpPr/>
          <p:nvPr userDrawn="1"/>
        </p:nvSpPr>
        <p:spPr>
          <a:xfrm rot="16200000">
            <a:off x="1727078" y="56591"/>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userDrawn="1"/>
        </p:nvSpPr>
        <p:spPr>
          <a:xfrm>
            <a:off x="837797" y="1314346"/>
            <a:ext cx="1276750" cy="1276750"/>
          </a:xfrm>
          <a:prstGeom prst="round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0" name="Text Placeholder 3"/>
          <p:cNvSpPr>
            <a:spLocks noGrp="1"/>
          </p:cNvSpPr>
          <p:nvPr userDrawn="1">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userDrawn="1">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911983" y="1388532"/>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2285587" y="1396080"/>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3" name="Text Placeholder 3"/>
          <p:cNvSpPr>
            <a:spLocks noGrp="1"/>
          </p:cNvSpPr>
          <p:nvPr>
            <p:ph type="body" sz="quarter" idx="18" hasCustomPrompt="1"/>
          </p:nvPr>
        </p:nvSpPr>
        <p:spPr>
          <a:xfrm>
            <a:off x="2285587" y="1618759"/>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4" name="Text Placeholder 3"/>
          <p:cNvSpPr>
            <a:spLocks noGrp="1"/>
          </p:cNvSpPr>
          <p:nvPr>
            <p:ph type="body" sz="half" idx="19" hasCustomPrompt="1"/>
          </p:nvPr>
        </p:nvSpPr>
        <p:spPr>
          <a:xfrm>
            <a:off x="2270762" y="1824714"/>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7" name="Rounded Rectangle 46"/>
          <p:cNvSpPr/>
          <p:nvPr userDrawn="1"/>
        </p:nvSpPr>
        <p:spPr>
          <a:xfrm rot="5400000" flipH="1">
            <a:off x="5824140" y="56591"/>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userDrawn="1"/>
        </p:nvSpPr>
        <p:spPr>
          <a:xfrm>
            <a:off x="7019525" y="1314346"/>
            <a:ext cx="1276750" cy="1276750"/>
          </a:xfrm>
          <a:prstGeom prst="round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72" name="Picture Placeholder 7"/>
          <p:cNvSpPr>
            <a:spLocks noGrp="1"/>
          </p:cNvSpPr>
          <p:nvPr>
            <p:ph type="pic" sz="quarter" idx="15" hasCustomPrompt="1"/>
          </p:nvPr>
        </p:nvSpPr>
        <p:spPr>
          <a:xfrm>
            <a:off x="7093711" y="1388532"/>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5024975" y="1396080"/>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5" name="Text Placeholder 3"/>
          <p:cNvSpPr>
            <a:spLocks noGrp="1"/>
          </p:cNvSpPr>
          <p:nvPr>
            <p:ph type="body" sz="quarter" idx="21" hasCustomPrompt="1"/>
          </p:nvPr>
        </p:nvSpPr>
        <p:spPr>
          <a:xfrm>
            <a:off x="5024975" y="1618759"/>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6" name="Text Placeholder 3"/>
          <p:cNvSpPr>
            <a:spLocks noGrp="1"/>
          </p:cNvSpPr>
          <p:nvPr>
            <p:ph type="body" sz="half" idx="22" hasCustomPrompt="1"/>
          </p:nvPr>
        </p:nvSpPr>
        <p:spPr>
          <a:xfrm>
            <a:off x="5010150" y="1824714"/>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77" name="Rounded Rectangle 76"/>
          <p:cNvSpPr/>
          <p:nvPr userDrawn="1"/>
        </p:nvSpPr>
        <p:spPr>
          <a:xfrm rot="16200000">
            <a:off x="1727078" y="1824435"/>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userDrawn="1"/>
        </p:nvSpPr>
        <p:spPr>
          <a:xfrm>
            <a:off x="837797" y="3082190"/>
            <a:ext cx="1276750" cy="1276750"/>
          </a:xfrm>
          <a:prstGeom prst="roundRect">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96" name="Picture Placeholder 7"/>
          <p:cNvSpPr>
            <a:spLocks noGrp="1"/>
          </p:cNvSpPr>
          <p:nvPr>
            <p:ph type="pic" sz="quarter" idx="14" hasCustomPrompt="1"/>
          </p:nvPr>
        </p:nvSpPr>
        <p:spPr>
          <a:xfrm>
            <a:off x="911983" y="3156376"/>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2285587" y="3147016"/>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99" name="Text Placeholder 3"/>
          <p:cNvSpPr>
            <a:spLocks noGrp="1"/>
          </p:cNvSpPr>
          <p:nvPr>
            <p:ph type="body" sz="quarter" idx="24" hasCustomPrompt="1"/>
          </p:nvPr>
        </p:nvSpPr>
        <p:spPr>
          <a:xfrm>
            <a:off x="2285587" y="3369695"/>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00" name="Text Placeholder 3"/>
          <p:cNvSpPr>
            <a:spLocks noGrp="1"/>
          </p:cNvSpPr>
          <p:nvPr>
            <p:ph type="body" sz="half" idx="25" hasCustomPrompt="1"/>
          </p:nvPr>
        </p:nvSpPr>
        <p:spPr>
          <a:xfrm>
            <a:off x="2270762" y="3575650"/>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04" name="Rounded Rectangle 103"/>
          <p:cNvSpPr/>
          <p:nvPr userDrawn="1"/>
        </p:nvSpPr>
        <p:spPr>
          <a:xfrm rot="5400000" flipH="1">
            <a:off x="5824140" y="1824435"/>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userDrawn="1"/>
        </p:nvSpPr>
        <p:spPr>
          <a:xfrm>
            <a:off x="7019525" y="3082190"/>
            <a:ext cx="1276750" cy="1276750"/>
          </a:xfrm>
          <a:prstGeom prst="roundRect">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16" name="Picture Placeholder 7"/>
          <p:cNvSpPr>
            <a:spLocks noGrp="1"/>
          </p:cNvSpPr>
          <p:nvPr>
            <p:ph type="pic" sz="quarter" idx="16" hasCustomPrompt="1"/>
          </p:nvPr>
        </p:nvSpPr>
        <p:spPr>
          <a:xfrm>
            <a:off x="7093711" y="3156376"/>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5024975" y="3147016"/>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5024975" y="3369695"/>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19" name="Text Placeholder 3"/>
          <p:cNvSpPr>
            <a:spLocks noGrp="1"/>
          </p:cNvSpPr>
          <p:nvPr>
            <p:ph type="body" sz="half" idx="28" hasCustomPrompt="1"/>
          </p:nvPr>
        </p:nvSpPr>
        <p:spPr>
          <a:xfrm>
            <a:off x="5010150" y="3575650"/>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Tree>
    <p:extLst>
      <p:ext uri="{BB962C8B-B14F-4D97-AF65-F5344CB8AC3E}">
        <p14:creationId xmlns:p14="http://schemas.microsoft.com/office/powerpoint/2010/main" val="31020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ockUp0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9"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7" name="Group 6"/>
          <p:cNvGrpSpPr/>
          <p:nvPr userDrawn="1"/>
        </p:nvGrpSpPr>
        <p:grpSpPr>
          <a:xfrm>
            <a:off x="0" y="1363511"/>
            <a:ext cx="5312548" cy="2706707"/>
            <a:chOff x="0" y="1363511"/>
            <a:chExt cx="5312548" cy="2706707"/>
          </a:xfrm>
        </p:grpSpPr>
        <p:sp>
          <p:nvSpPr>
            <p:cNvPr id="17" name="Rectangle 16"/>
            <p:cNvSpPr/>
            <p:nvPr userDrawn="1"/>
          </p:nvSpPr>
          <p:spPr>
            <a:xfrm>
              <a:off x="0" y="3159936"/>
              <a:ext cx="2620817" cy="3833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0" y="1363511"/>
              <a:ext cx="5312548" cy="2706707"/>
              <a:chOff x="0" y="1363511"/>
              <a:chExt cx="5312548" cy="2706707"/>
            </a:xfrm>
          </p:grpSpPr>
          <p:grpSp>
            <p:nvGrpSpPr>
              <p:cNvPr id="3" name="Group 2"/>
              <p:cNvGrpSpPr/>
              <p:nvPr userDrawn="1"/>
            </p:nvGrpSpPr>
            <p:grpSpPr>
              <a:xfrm>
                <a:off x="0" y="1363511"/>
                <a:ext cx="4690917" cy="1150090"/>
                <a:chOff x="0" y="1363511"/>
                <a:chExt cx="4690917" cy="1828800"/>
              </a:xfrm>
            </p:grpSpPr>
            <p:sp>
              <p:nvSpPr>
                <p:cNvPr id="2" name="Rectangle 1"/>
                <p:cNvSpPr/>
                <p:nvPr userDrawn="1"/>
              </p:nvSpPr>
              <p:spPr>
                <a:xfrm>
                  <a:off x="0" y="2582711"/>
                  <a:ext cx="262081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userDrawn="1"/>
              </p:nvSpPr>
              <p:spPr>
                <a:xfrm>
                  <a:off x="2620817" y="1363511"/>
                  <a:ext cx="2070100" cy="1828800"/>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100" h="1828800">
                      <a:moveTo>
                        <a:pt x="0" y="1219200"/>
                      </a:moveTo>
                      <a:lnTo>
                        <a:pt x="1587500" y="0"/>
                      </a:lnTo>
                      <a:lnTo>
                        <a:pt x="2070100" y="127000"/>
                      </a:lnTo>
                      <a:lnTo>
                        <a:pt x="1955800" y="609600"/>
                      </a:lnTo>
                      <a:lnTo>
                        <a:pt x="0" y="1828800"/>
                      </a:lnTo>
                      <a:lnTo>
                        <a:pt x="0" y="121920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0" y="1842991"/>
                <a:ext cx="5071917" cy="1181276"/>
                <a:chOff x="0" y="1949301"/>
                <a:chExt cx="5071917" cy="1443189"/>
              </a:xfrm>
            </p:grpSpPr>
            <p:sp>
              <p:nvSpPr>
                <p:cNvPr id="12" name="Rectangle 11"/>
                <p:cNvSpPr/>
                <p:nvPr userDrawn="1"/>
              </p:nvSpPr>
              <p:spPr>
                <a:xfrm>
                  <a:off x="0" y="2924127"/>
                  <a:ext cx="2620817" cy="468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9"/>
                <p:cNvSpPr/>
                <p:nvPr userDrawn="1"/>
              </p:nvSpPr>
              <p:spPr>
                <a:xfrm>
                  <a:off x="2620817" y="1949301"/>
                  <a:ext cx="2451100" cy="1443189"/>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100" h="1878390">
                      <a:moveTo>
                        <a:pt x="0" y="1268790"/>
                      </a:moveTo>
                      <a:lnTo>
                        <a:pt x="1993900" y="0"/>
                      </a:lnTo>
                      <a:lnTo>
                        <a:pt x="2451100" y="143531"/>
                      </a:lnTo>
                      <a:lnTo>
                        <a:pt x="2181225" y="803825"/>
                      </a:lnTo>
                      <a:lnTo>
                        <a:pt x="0" y="1878390"/>
                      </a:lnTo>
                      <a:lnTo>
                        <a:pt x="0" y="126879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entagon 9"/>
              <p:cNvSpPr/>
              <p:nvPr userDrawn="1"/>
            </p:nvSpPr>
            <p:spPr>
              <a:xfrm>
                <a:off x="2620816" y="2456566"/>
                <a:ext cx="2691732" cy="1086734"/>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 name="connsiteX0" fmla="*/ 0 w 3192246"/>
                  <a:gd name="connsiteY0" fmla="*/ 1268790 h 1878390"/>
                  <a:gd name="connsiteX1" fmla="*/ 1993900 w 3192246"/>
                  <a:gd name="connsiteY1" fmla="*/ 0 h 1878390"/>
                  <a:gd name="connsiteX2" fmla="*/ 3192246 w 3192246"/>
                  <a:gd name="connsiteY2" fmla="*/ 43309 h 1878390"/>
                  <a:gd name="connsiteX3" fmla="*/ 2181225 w 3192246"/>
                  <a:gd name="connsiteY3" fmla="*/ 803825 h 1878390"/>
                  <a:gd name="connsiteX4" fmla="*/ 0 w 3192246"/>
                  <a:gd name="connsiteY4" fmla="*/ 1878390 h 1878390"/>
                  <a:gd name="connsiteX5" fmla="*/ 0 w 3192246"/>
                  <a:gd name="connsiteY5" fmla="*/ 1268790 h 1878390"/>
                  <a:gd name="connsiteX0" fmla="*/ 0 w 3192246"/>
                  <a:gd name="connsiteY0" fmla="*/ 1225481 h 1835081"/>
                  <a:gd name="connsiteX1" fmla="*/ 2253782 w 3192246"/>
                  <a:gd name="connsiteY1" fmla="*/ 107025 h 1835081"/>
                  <a:gd name="connsiteX2" fmla="*/ 3192246 w 3192246"/>
                  <a:gd name="connsiteY2" fmla="*/ 0 h 1835081"/>
                  <a:gd name="connsiteX3" fmla="*/ 2181225 w 3192246"/>
                  <a:gd name="connsiteY3" fmla="*/ 76051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777991 w 3192246"/>
                  <a:gd name="connsiteY3" fmla="*/ 82315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575860 w 3192246"/>
                  <a:gd name="connsiteY3" fmla="*/ 885794 h 1835081"/>
                  <a:gd name="connsiteX4" fmla="*/ 0 w 3192246"/>
                  <a:gd name="connsiteY4" fmla="*/ 1835081 h 1835081"/>
                  <a:gd name="connsiteX5" fmla="*/ 0 w 3192246"/>
                  <a:gd name="connsiteY5" fmla="*/ 1225481 h 1835081"/>
                  <a:gd name="connsiteX0" fmla="*/ 0 w 2941989"/>
                  <a:gd name="connsiteY0" fmla="*/ 1125259 h 1734859"/>
                  <a:gd name="connsiteX1" fmla="*/ 2253782 w 2941989"/>
                  <a:gd name="connsiteY1" fmla="*/ 6803 h 1734859"/>
                  <a:gd name="connsiteX2" fmla="*/ 2941989 w 2941989"/>
                  <a:gd name="connsiteY2" fmla="*/ 0 h 1734859"/>
                  <a:gd name="connsiteX3" fmla="*/ 2575860 w 2941989"/>
                  <a:gd name="connsiteY3" fmla="*/ 785572 h 1734859"/>
                  <a:gd name="connsiteX4" fmla="*/ 0 w 2941989"/>
                  <a:gd name="connsiteY4" fmla="*/ 1734859 h 1734859"/>
                  <a:gd name="connsiteX5" fmla="*/ 0 w 2941989"/>
                  <a:gd name="connsiteY5" fmla="*/ 1125259 h 1734859"/>
                  <a:gd name="connsiteX0" fmla="*/ 0 w 2941989"/>
                  <a:gd name="connsiteY0" fmla="*/ 1125259 h 1734859"/>
                  <a:gd name="connsiteX1" fmla="*/ 2253782 w 2941989"/>
                  <a:gd name="connsiteY1" fmla="*/ 6803 h 1734859"/>
                  <a:gd name="connsiteX2" fmla="*/ 2941989 w 2941989"/>
                  <a:gd name="connsiteY2" fmla="*/ 0 h 1734859"/>
                  <a:gd name="connsiteX3" fmla="*/ 2441106 w 2941989"/>
                  <a:gd name="connsiteY3" fmla="*/ 877406 h 1734859"/>
                  <a:gd name="connsiteX4" fmla="*/ 0 w 2941989"/>
                  <a:gd name="connsiteY4" fmla="*/ 1734859 h 1734859"/>
                  <a:gd name="connsiteX5" fmla="*/ 0 w 2941989"/>
                  <a:gd name="connsiteY5" fmla="*/ 1125259 h 1734859"/>
                  <a:gd name="connsiteX0" fmla="*/ 0 w 2797610"/>
                  <a:gd name="connsiteY0" fmla="*/ 1118456 h 1728056"/>
                  <a:gd name="connsiteX1" fmla="*/ 2253782 w 2797610"/>
                  <a:gd name="connsiteY1" fmla="*/ 0 h 1728056"/>
                  <a:gd name="connsiteX2" fmla="*/ 2797610 w 2797610"/>
                  <a:gd name="connsiteY2" fmla="*/ 100336 h 1728056"/>
                  <a:gd name="connsiteX3" fmla="*/ 2441106 w 2797610"/>
                  <a:gd name="connsiteY3" fmla="*/ 870603 h 1728056"/>
                  <a:gd name="connsiteX4" fmla="*/ 0 w 2797610"/>
                  <a:gd name="connsiteY4" fmla="*/ 1728056 h 1728056"/>
                  <a:gd name="connsiteX5" fmla="*/ 0 w 2797610"/>
                  <a:gd name="connsiteY5" fmla="*/ 1118456 h 1728056"/>
                  <a:gd name="connsiteX0" fmla="*/ 0 w 2691732"/>
                  <a:gd name="connsiteY0" fmla="*/ 1118456 h 1728056"/>
                  <a:gd name="connsiteX1" fmla="*/ 2253782 w 2691732"/>
                  <a:gd name="connsiteY1" fmla="*/ 0 h 1728056"/>
                  <a:gd name="connsiteX2" fmla="*/ 2691732 w 2691732"/>
                  <a:gd name="connsiteY2" fmla="*/ 253392 h 1728056"/>
                  <a:gd name="connsiteX3" fmla="*/ 2441106 w 2691732"/>
                  <a:gd name="connsiteY3" fmla="*/ 870603 h 1728056"/>
                  <a:gd name="connsiteX4" fmla="*/ 0 w 2691732"/>
                  <a:gd name="connsiteY4" fmla="*/ 1728056 h 1728056"/>
                  <a:gd name="connsiteX5" fmla="*/ 0 w 2691732"/>
                  <a:gd name="connsiteY5" fmla="*/ 1118456 h 17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1732" h="1728056">
                    <a:moveTo>
                      <a:pt x="0" y="1118456"/>
                    </a:moveTo>
                    <a:lnTo>
                      <a:pt x="2253782" y="0"/>
                    </a:lnTo>
                    <a:lnTo>
                      <a:pt x="2691732" y="253392"/>
                    </a:lnTo>
                    <a:lnTo>
                      <a:pt x="2441106" y="870603"/>
                    </a:lnTo>
                    <a:lnTo>
                      <a:pt x="0" y="1728056"/>
                    </a:lnTo>
                    <a:lnTo>
                      <a:pt x="0" y="111845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0" y="3208886"/>
                <a:ext cx="5181807" cy="861332"/>
                <a:chOff x="0" y="1822675"/>
                <a:chExt cx="5181807" cy="1369636"/>
              </a:xfrm>
            </p:grpSpPr>
            <p:sp>
              <p:nvSpPr>
                <p:cNvPr id="22" name="Rectangle 21"/>
                <p:cNvSpPr/>
                <p:nvPr userDrawn="1"/>
              </p:nvSpPr>
              <p:spPr>
                <a:xfrm>
                  <a:off x="0" y="2582711"/>
                  <a:ext cx="2620817"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9"/>
                <p:cNvSpPr/>
                <p:nvPr userDrawn="1"/>
              </p:nvSpPr>
              <p:spPr>
                <a:xfrm>
                  <a:off x="2620818" y="1822675"/>
                  <a:ext cx="2560989" cy="1369636"/>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1955800 w 2349233"/>
                    <a:gd name="connsiteY3" fmla="*/ 609600 h 1828800"/>
                    <a:gd name="connsiteX4" fmla="*/ 0 w 2349233"/>
                    <a:gd name="connsiteY4" fmla="*/ 1828800 h 1828800"/>
                    <a:gd name="connsiteX5" fmla="*/ 0 w 2349233"/>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2254183 w 2349233"/>
                    <a:gd name="connsiteY3" fmla="*/ 1267736 h 1828800"/>
                    <a:gd name="connsiteX4" fmla="*/ 0 w 2349233"/>
                    <a:gd name="connsiteY4" fmla="*/ 1828800 h 1828800"/>
                    <a:gd name="connsiteX5" fmla="*/ 0 w 2349233"/>
                    <a:gd name="connsiteY5" fmla="*/ 1219200 h 1828800"/>
                    <a:gd name="connsiteX0" fmla="*/ 0 w 2349233"/>
                    <a:gd name="connsiteY0" fmla="*/ 698814 h 1308414"/>
                    <a:gd name="connsiteX1" fmla="*/ 1991761 w 2349233"/>
                    <a:gd name="connsiteY1" fmla="*/ 0 h 1308414"/>
                    <a:gd name="connsiteX2" fmla="*/ 2349233 w 2349233"/>
                    <a:gd name="connsiteY2" fmla="*/ 127000 h 1308414"/>
                    <a:gd name="connsiteX3" fmla="*/ 2254183 w 2349233"/>
                    <a:gd name="connsiteY3" fmla="*/ 747350 h 1308414"/>
                    <a:gd name="connsiteX4" fmla="*/ 0 w 2349233"/>
                    <a:gd name="connsiteY4" fmla="*/ 1308414 h 1308414"/>
                    <a:gd name="connsiteX5" fmla="*/ 0 w 2349233"/>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254183 w 2551364"/>
                    <a:gd name="connsiteY3" fmla="*/ 747350 h 1308414"/>
                    <a:gd name="connsiteX4" fmla="*/ 0 w 2551364"/>
                    <a:gd name="connsiteY4" fmla="*/ 1308414 h 1308414"/>
                    <a:gd name="connsiteX5" fmla="*/ 0 w 2551364"/>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129055 w 2551364"/>
                    <a:gd name="connsiteY3" fmla="*/ 823877 h 1308414"/>
                    <a:gd name="connsiteX4" fmla="*/ 0 w 2551364"/>
                    <a:gd name="connsiteY4" fmla="*/ 1308414 h 1308414"/>
                    <a:gd name="connsiteX5" fmla="*/ 0 w 2551364"/>
                    <a:gd name="connsiteY5" fmla="*/ 698814 h 1308414"/>
                    <a:gd name="connsiteX0" fmla="*/ 0 w 2551364"/>
                    <a:gd name="connsiteY0" fmla="*/ 760036 h 1369636"/>
                    <a:gd name="connsiteX1" fmla="*/ 2136140 w 2551364"/>
                    <a:gd name="connsiteY1" fmla="*/ 0 h 1369636"/>
                    <a:gd name="connsiteX2" fmla="*/ 2551364 w 2551364"/>
                    <a:gd name="connsiteY2" fmla="*/ 295360 h 1369636"/>
                    <a:gd name="connsiteX3" fmla="*/ 2129055 w 2551364"/>
                    <a:gd name="connsiteY3" fmla="*/ 885099 h 1369636"/>
                    <a:gd name="connsiteX4" fmla="*/ 0 w 2551364"/>
                    <a:gd name="connsiteY4" fmla="*/ 1369636 h 1369636"/>
                    <a:gd name="connsiteX5" fmla="*/ 0 w 2551364"/>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29055 w 2618741"/>
                    <a:gd name="connsiteY3" fmla="*/ 885099 h 1369636"/>
                    <a:gd name="connsiteX4" fmla="*/ 0 w 2618741"/>
                    <a:gd name="connsiteY4" fmla="*/ 1369636 h 1369636"/>
                    <a:gd name="connsiteX5" fmla="*/ 0 w 2618741"/>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96432 w 2618741"/>
                    <a:gd name="connsiteY3" fmla="*/ 885099 h 1369636"/>
                    <a:gd name="connsiteX4" fmla="*/ 0 w 2618741"/>
                    <a:gd name="connsiteY4" fmla="*/ 1369636 h 1369636"/>
                    <a:gd name="connsiteX5" fmla="*/ 0 w 2618741"/>
                    <a:gd name="connsiteY5" fmla="*/ 760036 h 1369636"/>
                    <a:gd name="connsiteX0" fmla="*/ 0 w 2560989"/>
                    <a:gd name="connsiteY0" fmla="*/ 760036 h 1369636"/>
                    <a:gd name="connsiteX1" fmla="*/ 2136140 w 2560989"/>
                    <a:gd name="connsiteY1" fmla="*/ 0 h 1369636"/>
                    <a:gd name="connsiteX2" fmla="*/ 2560989 w 2560989"/>
                    <a:gd name="connsiteY2" fmla="*/ 310664 h 1369636"/>
                    <a:gd name="connsiteX3" fmla="*/ 2196432 w 2560989"/>
                    <a:gd name="connsiteY3" fmla="*/ 885099 h 1369636"/>
                    <a:gd name="connsiteX4" fmla="*/ 0 w 2560989"/>
                    <a:gd name="connsiteY4" fmla="*/ 1369636 h 1369636"/>
                    <a:gd name="connsiteX5" fmla="*/ 0 w 2560989"/>
                    <a:gd name="connsiteY5" fmla="*/ 760036 h 13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989" h="1369636">
                      <a:moveTo>
                        <a:pt x="0" y="760036"/>
                      </a:moveTo>
                      <a:lnTo>
                        <a:pt x="2136140" y="0"/>
                      </a:lnTo>
                      <a:lnTo>
                        <a:pt x="2560989" y="310664"/>
                      </a:lnTo>
                      <a:lnTo>
                        <a:pt x="2196432" y="885099"/>
                      </a:lnTo>
                      <a:lnTo>
                        <a:pt x="0" y="1369636"/>
                      </a:lnTo>
                      <a:lnTo>
                        <a:pt x="0" y="76003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 name="Group 23"/>
          <p:cNvGrpSpPr/>
          <p:nvPr userDrawn="1"/>
        </p:nvGrpSpPr>
        <p:grpSpPr>
          <a:xfrm rot="20331427">
            <a:off x="1108306" y="1241827"/>
            <a:ext cx="1843262" cy="3432862"/>
            <a:chOff x="6140449" y="1116114"/>
            <a:chExt cx="1927226" cy="3589236"/>
          </a:xfrm>
        </p:grpSpPr>
        <p:sp>
          <p:nvSpPr>
            <p:cNvPr id="25" name="Rectangle 24"/>
            <p:cNvSpPr/>
            <p:nvPr userDrawn="1"/>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6" name="Freeform 5"/>
            <p:cNvSpPr>
              <a:spLocks noEditPoints="1"/>
            </p:cNvSpPr>
            <p:nvPr userDrawn="1"/>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solidFill>
              <a:srgbClr val="7F818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27" name="Picture Placeholder 7"/>
          <p:cNvSpPr>
            <a:spLocks noGrp="1"/>
          </p:cNvSpPr>
          <p:nvPr>
            <p:ph type="pic" sz="quarter" idx="10" hasCustomPrompt="1"/>
          </p:nvPr>
        </p:nvSpPr>
        <p:spPr>
          <a:xfrm rot="20331427">
            <a:off x="1228255" y="1731181"/>
            <a:ext cx="1603364" cy="2409604"/>
          </a:xfrm>
          <a:prstGeom prst="rect">
            <a:avLst/>
          </a:prstGeom>
          <a:ln>
            <a:noFill/>
          </a:ln>
        </p:spPr>
        <p:txBody>
          <a:bodyPr bIns="457200" anchor="b"/>
          <a:lstStyle>
            <a:lvl1pPr algn="ctr" rtl="0">
              <a:buNone/>
              <a:defRPr sz="11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95582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ockUp5">
    <p:spTree>
      <p:nvGrpSpPr>
        <p:cNvPr id="1" name=""/>
        <p:cNvGrpSpPr/>
        <p:nvPr/>
      </p:nvGrpSpPr>
      <p:grpSpPr>
        <a:xfrm>
          <a:off x="0" y="0"/>
          <a:ext cx="0" cy="0"/>
          <a:chOff x="0" y="0"/>
          <a:chExt cx="0" cy="0"/>
        </a:xfrm>
      </p:grpSpPr>
      <p:sp>
        <p:nvSpPr>
          <p:cNvPr id="11"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2"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13" name="Group 20"/>
          <p:cNvGrpSpPr/>
          <p:nvPr userDrawn="1"/>
        </p:nvGrpSpPr>
        <p:grpSpPr>
          <a:xfrm>
            <a:off x="2989156" y="1276350"/>
            <a:ext cx="3165688" cy="2518786"/>
            <a:chOff x="2094899" y="1081795"/>
            <a:chExt cx="4400683" cy="3501414"/>
          </a:xfrm>
        </p:grpSpPr>
        <p:sp>
          <p:nvSpPr>
            <p:cNvPr id="14" name="Rectangle 13"/>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r>
                <a:rPr lang="en-US" dirty="0" smtClean="0"/>
                <a:t> </a:t>
              </a:r>
              <a:endParaRPr lang="en-US" dirty="0"/>
            </a:p>
          </p:txBody>
        </p:sp>
        <p:sp>
          <p:nvSpPr>
            <p:cNvPr id="23"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4" name="Picture Placeholder 7"/>
          <p:cNvSpPr>
            <a:spLocks noGrp="1"/>
          </p:cNvSpPr>
          <p:nvPr>
            <p:ph type="pic" sz="quarter" idx="10" hasCustomPrompt="1"/>
          </p:nvPr>
        </p:nvSpPr>
        <p:spPr>
          <a:xfrm>
            <a:off x="3130174" y="1395636"/>
            <a:ext cx="2883652" cy="1625664"/>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71435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4"/>
            <a:ext cx="8229600" cy="546497"/>
          </a:xfrm>
          <a:prstGeom prst="rect">
            <a:avLst/>
          </a:prstGeom>
        </p:spPr>
        <p:txBody>
          <a:bodyPr/>
          <a:lstStyle/>
          <a:p>
            <a:r>
              <a:rPr lang="en-US" smtClean="0"/>
              <a:t>Click to edit Master title style</a:t>
            </a:r>
            <a:endParaRPr lang="lt-LT"/>
          </a:p>
        </p:txBody>
      </p:sp>
      <p:sp>
        <p:nvSpPr>
          <p:cNvPr id="3" name="Content Placeholder 2"/>
          <p:cNvSpPr>
            <a:spLocks noGrp="1"/>
          </p:cNvSpPr>
          <p:nvPr>
            <p:ph idx="1"/>
          </p:nvPr>
        </p:nvSpPr>
        <p:spPr>
          <a:xfrm>
            <a:off x="457200" y="857254"/>
            <a:ext cx="8229600" cy="367069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ftr" sz="quarter" idx="10"/>
          </p:nvPr>
        </p:nvSpPr>
        <p:spPr>
          <a:xfrm>
            <a:off x="962025" y="4810127"/>
            <a:ext cx="7772400" cy="333375"/>
          </a:xfrm>
          <a:prstGeom prst="rect">
            <a:avLst/>
          </a:prstGeom>
          <a:ln/>
        </p:spPr>
        <p:txBody>
          <a:bodyPr/>
          <a:lstStyle>
            <a:lvl1pPr>
              <a:defRPr/>
            </a:lvl1pPr>
          </a:lstStyle>
          <a:p>
            <a:pPr>
              <a:defRPr/>
            </a:pPr>
            <a:endParaRPr lang="lt-LT">
              <a:solidFill>
                <a:srgbClr val="262626"/>
              </a:solidFill>
            </a:endParaRPr>
          </a:p>
        </p:txBody>
      </p:sp>
    </p:spTree>
    <p:extLst>
      <p:ext uri="{BB962C8B-B14F-4D97-AF65-F5344CB8AC3E}">
        <p14:creationId xmlns:p14="http://schemas.microsoft.com/office/powerpoint/2010/main" val="211953064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752600" y="361950"/>
            <a:ext cx="56388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dirty="0" smtClean="0"/>
              <a:t>Click To Edit Master Title Style</a:t>
            </a:r>
            <a:endParaRPr lang="en-US" dirty="0"/>
          </a:p>
        </p:txBody>
      </p:sp>
      <p:sp>
        <p:nvSpPr>
          <p:cNvPr id="11" name="Text Placeholder 3"/>
          <p:cNvSpPr>
            <a:spLocks noGrp="1"/>
          </p:cNvSpPr>
          <p:nvPr>
            <p:ph type="body" sz="half" idx="2" hasCustomPrompt="1"/>
          </p:nvPr>
        </p:nvSpPr>
        <p:spPr>
          <a:xfrm>
            <a:off x="2514600" y="713942"/>
            <a:ext cx="41148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Tree>
    <p:extLst>
      <p:ext uri="{BB962C8B-B14F-4D97-AF65-F5344CB8AC3E}">
        <p14:creationId xmlns:p14="http://schemas.microsoft.com/office/powerpoint/2010/main" val="27820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962025" y="4810125"/>
            <a:ext cx="7772400" cy="333375"/>
          </a:xfrm>
          <a:prstGeom prst="rect">
            <a:avLst/>
          </a:prstGeom>
          <a:ln/>
        </p:spPr>
        <p:txBody>
          <a:bodyPr/>
          <a:lstStyle>
            <a:lvl1pPr>
              <a:defRPr/>
            </a:lvl1pPr>
          </a:lstStyle>
          <a:p>
            <a:pPr>
              <a:defRPr/>
            </a:pPr>
            <a:r>
              <a:rPr lang="en-US"/>
              <a:t>Skyriaus arba programos pavadinimas</a:t>
            </a:r>
            <a:endParaRPr lang="lt-LT"/>
          </a:p>
        </p:txBody>
      </p:sp>
    </p:spTree>
    <p:extLst>
      <p:ext uri="{BB962C8B-B14F-4D97-AF65-F5344CB8AC3E}">
        <p14:creationId xmlns:p14="http://schemas.microsoft.com/office/powerpoint/2010/main" val="4007100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1" y="770022"/>
            <a:ext cx="836836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1" y="337688"/>
            <a:ext cx="8368364" cy="356134"/>
          </a:xfrm>
          <a:prstGeom prst="rect">
            <a:avLst/>
          </a:prstGeom>
        </p:spPr>
        <p:txBody>
          <a:bodyPr lIns="0" anchor="ctr"/>
          <a:lstStyle>
            <a:lvl1pPr marL="0" marR="0" indent="0" algn="l" defTabSz="914378"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378"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22473499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66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5" name="Picture Placeholder 7"/>
          <p:cNvSpPr>
            <a:spLocks noGrp="1"/>
          </p:cNvSpPr>
          <p:nvPr>
            <p:ph type="pic" sz="quarter" idx="10" hasCustomPrompt="1"/>
          </p:nvPr>
        </p:nvSpPr>
        <p:spPr>
          <a:xfrm>
            <a:off x="409074" y="1141657"/>
            <a:ext cx="2690261" cy="1925052"/>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6" name="Picture Placeholder 7"/>
          <p:cNvSpPr>
            <a:spLocks noGrp="1"/>
          </p:cNvSpPr>
          <p:nvPr>
            <p:ph type="pic" sz="quarter" idx="11" hasCustomPrompt="1"/>
          </p:nvPr>
        </p:nvSpPr>
        <p:spPr>
          <a:xfrm>
            <a:off x="6047875" y="1141657"/>
            <a:ext cx="2690261" cy="1925052"/>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84594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Pic08_02">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9525"/>
            <a:ext cx="9143999" cy="2733675"/>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smtClean="0"/>
              <a:t>Image Holder</a:t>
            </a:r>
            <a:endParaRPr lang="en-US" dirty="0"/>
          </a:p>
        </p:txBody>
      </p:sp>
      <p:pic>
        <p:nvPicPr>
          <p:cNvPr id="3" name="Picture 2"/>
          <p:cNvPicPr>
            <a:picLocks noChangeAspect="1"/>
          </p:cNvPicPr>
          <p:nvPr userDrawn="1"/>
        </p:nvPicPr>
        <p:blipFill>
          <a:blip r:embed="rId2"/>
          <a:stretch>
            <a:fillRect/>
          </a:stretch>
        </p:blipFill>
        <p:spPr>
          <a:xfrm>
            <a:off x="7315200" y="4552139"/>
            <a:ext cx="1066800" cy="527725"/>
          </a:xfrm>
          <a:prstGeom prst="rect">
            <a:avLst/>
          </a:prstGeom>
        </p:spPr>
      </p:pic>
    </p:spTree>
    <p:extLst>
      <p:ext uri="{BB962C8B-B14F-4D97-AF65-F5344CB8AC3E}">
        <p14:creationId xmlns:p14="http://schemas.microsoft.com/office/powerpoint/2010/main" val="16606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9144000" cy="3619499"/>
          </a:xfrm>
          <a:prstGeom prst="rect">
            <a:avLst/>
          </a:prstGeom>
          <a:solidFill>
            <a:schemeClr val="tx2">
              <a:lumMod val="25000"/>
              <a:lumOff val="75000"/>
            </a:schemeClr>
          </a:solidFill>
          <a:ln w="19050">
            <a:noFill/>
          </a:ln>
        </p:spPr>
        <p:txBody>
          <a:bodyPr lIns="0" tIns="91440" rIns="0" bIns="91440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9511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 name="Picture Placeholder 5"/>
          <p:cNvSpPr>
            <a:spLocks noGrp="1"/>
          </p:cNvSpPr>
          <p:nvPr>
            <p:ph type="pic" sz="quarter" idx="10" hasCustomPrompt="1"/>
          </p:nvPr>
        </p:nvSpPr>
        <p:spPr>
          <a:xfrm>
            <a:off x="399449" y="1123950"/>
            <a:ext cx="8345102" cy="2041657"/>
          </a:xfrm>
          <a:custGeom>
            <a:avLst/>
            <a:gdLst>
              <a:gd name="connsiteX0" fmla="*/ 0 w 8345102"/>
              <a:gd name="connsiteY0" fmla="*/ 0 h 2041657"/>
              <a:gd name="connsiteX1" fmla="*/ 8345102 w 8345102"/>
              <a:gd name="connsiteY1" fmla="*/ 0 h 2041657"/>
              <a:gd name="connsiteX2" fmla="*/ 8345102 w 8345102"/>
              <a:gd name="connsiteY2" fmla="*/ 1773254 h 2041657"/>
              <a:gd name="connsiteX3" fmla="*/ 4360744 w 8345102"/>
              <a:gd name="connsiteY3" fmla="*/ 1773254 h 2041657"/>
              <a:gd name="connsiteX4" fmla="*/ 4172551 w 8345102"/>
              <a:gd name="connsiteY4" fmla="*/ 2041657 h 2041657"/>
              <a:gd name="connsiteX5" fmla="*/ 3984359 w 8345102"/>
              <a:gd name="connsiteY5" fmla="*/ 1773254 h 2041657"/>
              <a:gd name="connsiteX6" fmla="*/ 0 w 8345102"/>
              <a:gd name="connsiteY6" fmla="*/ 1773254 h 20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5102" h="2041657">
                <a:moveTo>
                  <a:pt x="0" y="0"/>
                </a:moveTo>
                <a:lnTo>
                  <a:pt x="8345102" y="0"/>
                </a:lnTo>
                <a:lnTo>
                  <a:pt x="8345102" y="1773254"/>
                </a:lnTo>
                <a:lnTo>
                  <a:pt x="4360744" y="1773254"/>
                </a:lnTo>
                <a:lnTo>
                  <a:pt x="4172551" y="2041657"/>
                </a:lnTo>
                <a:lnTo>
                  <a:pt x="3984359" y="1773254"/>
                </a:lnTo>
                <a:lnTo>
                  <a:pt x="0" y="1773254"/>
                </a:lnTo>
                <a:close/>
              </a:path>
            </a:pathLst>
          </a:custGeom>
          <a:solidFill>
            <a:schemeClr val="tx2">
              <a:lumMod val="25000"/>
              <a:lumOff val="75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8326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2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7" name="Picture Placeholder 6"/>
          <p:cNvSpPr>
            <a:spLocks noGrp="1"/>
          </p:cNvSpPr>
          <p:nvPr>
            <p:ph type="pic" sz="quarter" idx="10" hasCustomPrompt="1"/>
          </p:nvPr>
        </p:nvSpPr>
        <p:spPr>
          <a:xfrm>
            <a:off x="0" y="1123950"/>
            <a:ext cx="9144000" cy="2362200"/>
          </a:xfrm>
          <a:custGeom>
            <a:avLst/>
            <a:gdLst>
              <a:gd name="connsiteX0" fmla="*/ 0 w 8345102"/>
              <a:gd name="connsiteY0" fmla="*/ 0 h 1752600"/>
              <a:gd name="connsiteX1" fmla="*/ 8345102 w 8345102"/>
              <a:gd name="connsiteY1" fmla="*/ 0 h 1752600"/>
              <a:gd name="connsiteX2" fmla="*/ 8345102 w 8345102"/>
              <a:gd name="connsiteY2" fmla="*/ 1752600 h 1752600"/>
              <a:gd name="connsiteX3" fmla="*/ 0 w 8345102"/>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8345102" h="1752600">
                <a:moveTo>
                  <a:pt x="0" y="0"/>
                </a:moveTo>
                <a:lnTo>
                  <a:pt x="8345102" y="0"/>
                </a:lnTo>
                <a:lnTo>
                  <a:pt x="8345102" y="1752600"/>
                </a:lnTo>
                <a:lnTo>
                  <a:pt x="0" y="175260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66468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1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4279900" y="770021"/>
            <a:ext cx="44502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4279900" y="337687"/>
            <a:ext cx="44502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0" y="6350"/>
            <a:ext cx="4167739" cy="5137150"/>
          </a:xfrm>
          <a:custGeom>
            <a:avLst/>
            <a:gdLst>
              <a:gd name="connsiteX0" fmla="*/ 0 w 4167739"/>
              <a:gd name="connsiteY0" fmla="*/ 0 h 5137150"/>
              <a:gd name="connsiteX1" fmla="*/ 4167739 w 4167739"/>
              <a:gd name="connsiteY1" fmla="*/ 0 h 5137150"/>
              <a:gd name="connsiteX2" fmla="*/ 4167739 w 4167739"/>
              <a:gd name="connsiteY2" fmla="*/ 5137150 h 5137150"/>
              <a:gd name="connsiteX3" fmla="*/ 0 w 4167739"/>
              <a:gd name="connsiteY3" fmla="*/ 5137150 h 5137150"/>
              <a:gd name="connsiteX4" fmla="*/ 0 w 4167739"/>
              <a:gd name="connsiteY4" fmla="*/ 0 h 5137150"/>
              <a:gd name="connsiteX0" fmla="*/ 0 w 4167739"/>
              <a:gd name="connsiteY0" fmla="*/ 0 h 5137150"/>
              <a:gd name="connsiteX1" fmla="*/ 4167739 w 4167739"/>
              <a:gd name="connsiteY1" fmla="*/ 0 h 5137150"/>
              <a:gd name="connsiteX2" fmla="*/ 3215239 w 4167739"/>
              <a:gd name="connsiteY2" fmla="*/ 5137150 h 5137150"/>
              <a:gd name="connsiteX3" fmla="*/ 0 w 4167739"/>
              <a:gd name="connsiteY3" fmla="*/ 5137150 h 5137150"/>
              <a:gd name="connsiteX4" fmla="*/ 0 w 4167739"/>
              <a:gd name="connsiteY4" fmla="*/ 0 h 513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39" h="5137150">
                <a:moveTo>
                  <a:pt x="0" y="0"/>
                </a:moveTo>
                <a:lnTo>
                  <a:pt x="4167739" y="0"/>
                </a:lnTo>
                <a:lnTo>
                  <a:pt x="3215239" y="5137150"/>
                </a:lnTo>
                <a:lnTo>
                  <a:pt x="0" y="5137150"/>
                </a:lnTo>
                <a:lnTo>
                  <a:pt x="0" y="0"/>
                </a:lnTo>
                <a:close/>
              </a:path>
            </a:pathLst>
          </a:custGeom>
          <a:solidFill>
            <a:schemeClr val="tx2">
              <a:lumMod val="10000"/>
              <a:lumOff val="90000"/>
            </a:schemeClr>
          </a:solidFill>
          <a:ln w="19050">
            <a:noFill/>
          </a:ln>
        </p:spPr>
        <p:txBody>
          <a:bodyPr lIns="0" tIns="91440" rIns="0" bIns="118872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78151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3"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rtl="0">
              <a:buNone/>
              <a:defRPr sz="1600" b="0" baseline="0">
                <a:solidFill>
                  <a:schemeClr val="bg1"/>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4"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bg1"/>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303543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8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0" y="1378484"/>
            <a:ext cx="4914900"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0" y="946150"/>
            <a:ext cx="4914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2" name="Rectangle 1"/>
          <p:cNvSpPr/>
          <p:nvPr userDrawn="1"/>
        </p:nvSpPr>
        <p:spPr>
          <a:xfrm>
            <a:off x="0" y="0"/>
            <a:ext cx="21336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7"/>
          <p:cNvSpPr>
            <a:spLocks noGrp="1"/>
          </p:cNvSpPr>
          <p:nvPr>
            <p:ph type="pic" sz="quarter" idx="13" hasCustomPrompt="1"/>
          </p:nvPr>
        </p:nvSpPr>
        <p:spPr>
          <a:xfrm>
            <a:off x="774700" y="1212850"/>
            <a:ext cx="2717800" cy="2717800"/>
          </a:xfrm>
          <a:prstGeom prst="ellipse">
            <a:avLst/>
          </a:prstGeom>
          <a:solidFill>
            <a:schemeClr val="tx2">
              <a:lumMod val="10000"/>
              <a:lumOff val="90000"/>
            </a:schemeClr>
          </a:solidFill>
          <a:ln w="19050">
            <a:noFill/>
          </a:ln>
          <a:effectLst/>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4" name="Text Placeholder 3"/>
          <p:cNvSpPr>
            <a:spLocks noGrp="1"/>
          </p:cNvSpPr>
          <p:nvPr>
            <p:ph type="body" sz="quarter" idx="14"/>
          </p:nvPr>
        </p:nvSpPr>
        <p:spPr>
          <a:xfrm>
            <a:off x="3810000" y="1733550"/>
            <a:ext cx="4914900" cy="1066800"/>
          </a:xfrm>
          <a:prstGeom prst="rect">
            <a:avLst/>
          </a:prstGeom>
        </p:spPr>
        <p:txBody>
          <a:bodyPr lIns="0" tIns="0" rIns="0" bIns="0"/>
          <a:lstStyle>
            <a:lvl1pPr marL="0" indent="0" algn="l">
              <a:buFont typeface="Arial" panose="020B0604020202020204" pitchFamily="34" charset="0"/>
              <a:buNone/>
              <a:defRPr sz="120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edit Master text styles</a:t>
            </a:r>
          </a:p>
        </p:txBody>
      </p:sp>
    </p:spTree>
    <p:extLst>
      <p:ext uri="{BB962C8B-B14F-4D97-AF65-F5344CB8AC3E}">
        <p14:creationId xmlns:p14="http://schemas.microsoft.com/office/powerpoint/2010/main" val="151442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5" grpId="0"/>
      <p:bldP spid="11"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lowchart: Off-page Connector 1"/>
          <p:cNvSpPr/>
          <p:nvPr userDrawn="1"/>
        </p:nvSpPr>
        <p:spPr>
          <a:xfrm rot="16200000">
            <a:off x="94134" y="4644550"/>
            <a:ext cx="233216" cy="421484"/>
          </a:xfrm>
          <a:prstGeom prst="flowChartOffpageConnector">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bwMode="gray">
          <a:xfrm>
            <a:off x="21437" y="4778348"/>
            <a:ext cx="304800" cy="153888"/>
          </a:xfrm>
          <a:prstGeom prst="rect">
            <a:avLst/>
          </a:prstGeom>
        </p:spPr>
        <p:txBody>
          <a:bodyPr vert="horz" wrap="square" lIns="0" tIns="0" rIns="0" bIns="0" rtlCol="0" anchor="ctr">
            <a:spAutoFit/>
          </a:bodyPr>
          <a:lstStyle/>
          <a:p>
            <a:pPr marL="0" algn="ctr" defTabSz="914400" rtl="0" eaLnBrk="1" latinLnBrk="0" hangingPunct="1"/>
            <a:fld id="{6C5AF65D-6854-49AF-ABC5-48B5BA0EA842}" type="slidenum">
              <a:rPr lang="en-US" sz="1000" b="0" i="0" kern="1200" smtClean="0">
                <a:solidFill>
                  <a:schemeClr val="tx1">
                    <a:lumMod val="50000"/>
                    <a:lumOff val="50000"/>
                  </a:schemeClr>
                </a:solidFill>
                <a:latin typeface="HP Simplified"/>
                <a:ea typeface="+mn-ea"/>
                <a:cs typeface="HP Simplified"/>
              </a:rPr>
              <a:pPr marL="0" algn="ctr" defTabSz="914400" rtl="0" eaLnBrk="1" latinLnBrk="0" hangingPunct="1"/>
              <a:t>‹#›</a:t>
            </a:fld>
            <a:endParaRPr lang="en-US" sz="1000" b="0" i="0" kern="1200" dirty="0" smtClean="0">
              <a:solidFill>
                <a:schemeClr val="tx1">
                  <a:lumMod val="50000"/>
                  <a:lumOff val="50000"/>
                </a:schemeClr>
              </a:solidFill>
              <a:latin typeface="HP Simplified"/>
              <a:ea typeface="+mn-ea"/>
              <a:cs typeface="HP Simplified"/>
            </a:endParaRPr>
          </a:p>
        </p:txBody>
      </p:sp>
      <p:pic>
        <p:nvPicPr>
          <p:cNvPr id="4" name="Picture 3"/>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458200" y="4481755"/>
            <a:ext cx="622807" cy="593186"/>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718" r:id="rId2"/>
    <p:sldLayoutId id="2147483705" r:id="rId3"/>
    <p:sldLayoutId id="2147483700" r:id="rId4"/>
    <p:sldLayoutId id="2147483704" r:id="rId5"/>
    <p:sldLayoutId id="2147483701" r:id="rId6"/>
    <p:sldLayoutId id="2147483671" r:id="rId7"/>
    <p:sldLayoutId id="2147483720" r:id="rId8"/>
    <p:sldLayoutId id="2147483699" r:id="rId9"/>
    <p:sldLayoutId id="2147483707" r:id="rId10"/>
    <p:sldLayoutId id="2147483709" r:id="rId11"/>
    <p:sldLayoutId id="2147483696" r:id="rId12"/>
    <p:sldLayoutId id="2147483708" r:id="rId13"/>
    <p:sldLayoutId id="2147483717" r:id="rId14"/>
    <p:sldLayoutId id="2147483716" r:id="rId15"/>
    <p:sldLayoutId id="2147483769" r:id="rId16"/>
    <p:sldLayoutId id="2147483770" r:id="rId17"/>
    <p:sldLayoutId id="2147483771" r:id="rId18"/>
    <p:sldLayoutId id="2147483772" r:id="rId19"/>
    <p:sldLayoutId id="2147483773" r:id="rId2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8150"/>
            <a:ext cx="9144000" cy="2823138"/>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dirty="0"/>
          </a:p>
        </p:txBody>
      </p:sp>
      <p:sp>
        <p:nvSpPr>
          <p:cNvPr id="6" name="Rectangle 5"/>
          <p:cNvSpPr/>
          <p:nvPr/>
        </p:nvSpPr>
        <p:spPr>
          <a:xfrm>
            <a:off x="399393" y="742950"/>
            <a:ext cx="8382000" cy="2323713"/>
          </a:xfrm>
          <a:prstGeom prst="rect">
            <a:avLst/>
          </a:prstGeom>
        </p:spPr>
        <p:txBody>
          <a:bodyPr wrap="square" lIns="0" tIns="0" rIns="0" bIns="0">
            <a:spAutoFit/>
          </a:bodyPr>
          <a:lstStyle/>
          <a:p>
            <a:pPr algn="ctr"/>
            <a:r>
              <a:rPr lang="lt-LT" sz="1600" b="1" dirty="0">
                <a:latin typeface="Times New Roman" panose="02020603050405020304" pitchFamily="18" charset="0"/>
                <a:cs typeface="Times New Roman" panose="02020603050405020304" pitchFamily="18" charset="0"/>
              </a:rPr>
              <a:t>08.1.1-CPVA-V-427 </a:t>
            </a:r>
            <a:r>
              <a:rPr lang="lt-LT" sz="1600" b="1" dirty="0" smtClean="0">
                <a:latin typeface="Times New Roman" panose="02020603050405020304" pitchFamily="18" charset="0"/>
                <a:cs typeface="Times New Roman" panose="02020603050405020304" pitchFamily="18" charset="0"/>
              </a:rPr>
              <a:t>priemonė</a:t>
            </a:r>
            <a:endParaRPr lang="lt-LT" sz="1600" b="1" dirty="0">
              <a:latin typeface="Times New Roman" panose="02020603050405020304" pitchFamily="18" charset="0"/>
              <a:cs typeface="Times New Roman" panose="02020603050405020304" pitchFamily="18" charset="0"/>
            </a:endParaRPr>
          </a:p>
          <a:p>
            <a:pPr algn="ctr"/>
            <a:r>
              <a:rPr lang="lt-LT" sz="1600" b="1" dirty="0">
                <a:latin typeface="Times New Roman" panose="02020603050405020304" pitchFamily="18" charset="0"/>
                <a:cs typeface="Times New Roman" panose="02020603050405020304" pitchFamily="18" charset="0"/>
              </a:rPr>
              <a:t> </a:t>
            </a:r>
            <a:r>
              <a:rPr lang="lt-LT" sz="1600" b="1" dirty="0" smtClean="0">
                <a:latin typeface="Times New Roman" panose="02020603050405020304" pitchFamily="18" charset="0"/>
                <a:cs typeface="Times New Roman" panose="02020603050405020304" pitchFamily="18" charset="0"/>
              </a:rPr>
              <a:t>„</a:t>
            </a:r>
            <a:r>
              <a:rPr lang="lt-LT" sz="1600" b="1" dirty="0">
                <a:latin typeface="Times New Roman" panose="02020603050405020304" pitchFamily="18" charset="0"/>
                <a:cs typeface="Times New Roman" panose="02020603050405020304" pitchFamily="18" charset="0"/>
              </a:rPr>
              <a:t>INSTITUCINĖS GLOBOS PERTVARKA: INVESTICIJOS Į INFRASTRUKTŪRĄ“ </a:t>
            </a:r>
            <a:endParaRPr lang="en-US" sz="1600" b="1" dirty="0" smtClean="0">
              <a:latin typeface="Times New Roman" panose="02020603050405020304" pitchFamily="18" charset="0"/>
              <a:cs typeface="Times New Roman" panose="02020603050405020304" pitchFamily="18" charset="0"/>
            </a:endParaRPr>
          </a:p>
          <a:p>
            <a:pPr algn="ctr"/>
            <a:endParaRPr lang="en-US" sz="1100" dirty="0" smtClean="0">
              <a:latin typeface="Times New Roman" panose="02020603050405020304" pitchFamily="18" charset="0"/>
              <a:cs typeface="Times New Roman" panose="02020603050405020304" pitchFamily="18" charset="0"/>
            </a:endParaRPr>
          </a:p>
          <a:p>
            <a:pPr algn="ctr"/>
            <a:r>
              <a:rPr lang="en-US" sz="1600" b="1" dirty="0" smtClean="0">
                <a:latin typeface="Times New Roman" panose="02020603050405020304" pitchFamily="18" charset="0"/>
                <a:cs typeface="Times New Roman" panose="02020603050405020304" pitchFamily="18" charset="0"/>
              </a:rPr>
              <a:t>Projekt</a:t>
            </a:r>
            <a:r>
              <a:rPr lang="lt-LT" sz="1600" b="1" dirty="0" smtClean="0">
                <a:latin typeface="Times New Roman" panose="02020603050405020304" pitchFamily="18" charset="0"/>
                <a:cs typeface="Times New Roman" panose="02020603050405020304" pitchFamily="18" charset="0"/>
              </a:rPr>
              <a:t>ų finansavimo sąlygų aprašas Nr. </a:t>
            </a:r>
            <a:r>
              <a:rPr lang="en-US" sz="1600" b="1" dirty="0">
                <a:latin typeface="Times New Roman" panose="02020603050405020304" pitchFamily="18" charset="0"/>
                <a:cs typeface="Times New Roman" panose="02020603050405020304" pitchFamily="18" charset="0"/>
              </a:rPr>
              <a:t>2</a:t>
            </a:r>
          </a:p>
          <a:p>
            <a:pPr algn="ctr"/>
            <a:r>
              <a:rPr lang="lt-LT" sz="1400" dirty="0" smtClean="0">
                <a:latin typeface="Times New Roman" panose="02020603050405020304" pitchFamily="18" charset="0"/>
                <a:cs typeface="Times New Roman" panose="02020603050405020304" pitchFamily="18" charset="0"/>
              </a:rPr>
              <a:t>„</a:t>
            </a:r>
            <a:r>
              <a:rPr lang="lt-LT" sz="1400" b="1" dirty="0">
                <a:latin typeface="Times New Roman" panose="02020603050405020304" pitchFamily="18" charset="0"/>
                <a:cs typeface="Times New Roman" panose="02020603050405020304" pitchFamily="18" charset="0"/>
              </a:rPr>
              <a:t>SOCIALINIŲ PASLAUGŲ INFRASTRUKTŪROS TINKLO </a:t>
            </a:r>
            <a:r>
              <a:rPr lang="lt-LT" sz="1400" b="1" dirty="0" smtClean="0">
                <a:latin typeface="Times New Roman" panose="02020603050405020304" pitchFamily="18" charset="0"/>
                <a:cs typeface="Times New Roman" panose="02020603050405020304" pitchFamily="18" charset="0"/>
              </a:rPr>
              <a:t>KŪRIMAS </a:t>
            </a:r>
            <a:r>
              <a:rPr lang="lt-LT" sz="1400" b="1" dirty="0">
                <a:latin typeface="Times New Roman" panose="02020603050405020304" pitchFamily="18" charset="0"/>
                <a:cs typeface="Times New Roman" panose="02020603050405020304" pitchFamily="18" charset="0"/>
              </a:rPr>
              <a:t>IR PLĖTRA ASMENIMS, TURINTIEMS PROTO IR (ARBA) PSICHIKOS NEGALIĄ </a:t>
            </a:r>
            <a:r>
              <a:rPr lang="lt-LT" sz="1400" dirty="0" smtClean="0">
                <a:latin typeface="Times New Roman" panose="02020603050405020304" pitchFamily="18" charset="0"/>
                <a:cs typeface="Times New Roman" panose="02020603050405020304" pitchFamily="18" charset="0"/>
              </a:rPr>
              <a:t>“ </a:t>
            </a:r>
            <a:endParaRPr lang="en-US" sz="1400" dirty="0" smtClean="0">
              <a:latin typeface="Times New Roman" panose="02020603050405020304" pitchFamily="18" charset="0"/>
              <a:cs typeface="Times New Roman" panose="02020603050405020304" pitchFamily="18" charset="0"/>
            </a:endParaRPr>
          </a:p>
          <a:p>
            <a:pPr algn="ctr"/>
            <a:endParaRPr lang="lt-LT" sz="1600" b="1" dirty="0" smtClean="0">
              <a:latin typeface="Times New Roman" panose="02020603050405020304" pitchFamily="18" charset="0"/>
              <a:cs typeface="Times New Roman" panose="02020603050405020304" pitchFamily="18" charset="0"/>
            </a:endParaRPr>
          </a:p>
          <a:p>
            <a:pPr algn="ctr"/>
            <a:endParaRPr lang="lt-LT" sz="1600" b="1" cap="all" dirty="0" smtClean="0">
              <a:latin typeface="Times New Roman" panose="02020603050405020304" pitchFamily="18" charset="0"/>
              <a:cs typeface="Times New Roman" panose="02020603050405020304" pitchFamily="18" charset="0"/>
            </a:endParaRPr>
          </a:p>
          <a:p>
            <a:pPr algn="ctr"/>
            <a:r>
              <a:rPr lang="lt-LT" sz="1600" b="1" cap="all" dirty="0" smtClean="0">
                <a:latin typeface="Times New Roman" panose="02020603050405020304" pitchFamily="18" charset="0"/>
                <a:cs typeface="Times New Roman" panose="02020603050405020304" pitchFamily="18" charset="0"/>
              </a:rPr>
              <a:t>Rekomendacijos paraiškos </a:t>
            </a:r>
            <a:r>
              <a:rPr lang="lt-LT" sz="1600" b="1" cap="all" dirty="0">
                <a:latin typeface="Times New Roman" panose="02020603050405020304" pitchFamily="18" charset="0"/>
                <a:cs typeface="Times New Roman" panose="02020603050405020304" pitchFamily="18" charset="0"/>
              </a:rPr>
              <a:t>pildymui</a:t>
            </a:r>
          </a:p>
          <a:p>
            <a:pPr algn="ctr"/>
            <a:endParaRPr lang="en-US" sz="1600" dirty="0">
              <a:solidFill>
                <a:schemeClr val="bg1"/>
              </a:solidFill>
            </a:endParaRPr>
          </a:p>
        </p:txBody>
      </p:sp>
      <p:sp>
        <p:nvSpPr>
          <p:cNvPr id="14" name="Rectangle 13"/>
          <p:cNvSpPr/>
          <p:nvPr/>
        </p:nvSpPr>
        <p:spPr>
          <a:xfrm>
            <a:off x="0" y="3309543"/>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p:cNvSpPr/>
          <p:nvPr/>
        </p:nvSpPr>
        <p:spPr>
          <a:xfrm>
            <a:off x="0" y="344176"/>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512252" y="3486150"/>
            <a:ext cx="6119495" cy="1428750"/>
          </a:xfrm>
          <a:prstGeom prst="rect">
            <a:avLst/>
          </a:prstGeom>
        </p:spPr>
      </p:pic>
    </p:spTree>
    <p:extLst>
      <p:ext uri="{BB962C8B-B14F-4D97-AF65-F5344CB8AC3E}">
        <p14:creationId xmlns:p14="http://schemas.microsoft.com/office/powerpoint/2010/main" val="1407457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63169"/>
            <a:ext cx="8368364" cy="356134"/>
          </a:xfrm>
        </p:spPr>
        <p:txBody>
          <a:bodyPr/>
          <a:lstStyle/>
          <a:p>
            <a:pPr algn="ctr"/>
            <a:r>
              <a:rPr lang="lt-LT" sz="2400" b="1" cap="small" dirty="0" smtClean="0">
                <a:solidFill>
                  <a:schemeClr val="tx1"/>
                </a:solidFill>
                <a:latin typeface="Times New Roman" panose="02020603050405020304" pitchFamily="18" charset="0"/>
                <a:cs typeface="Times New Roman" panose="02020603050405020304" pitchFamily="18" charset="0"/>
              </a:rPr>
              <a:t>Paraiškos 4 dalis</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52400" y="645698"/>
            <a:ext cx="8915400" cy="2256094"/>
          </a:xfrm>
          <a:prstGeom prst="rect">
            <a:avLst/>
          </a:prstGeom>
        </p:spPr>
      </p:pic>
      <p:pic>
        <p:nvPicPr>
          <p:cNvPr id="8" name="Picture 7"/>
          <p:cNvPicPr>
            <a:picLocks noChangeAspect="1"/>
          </p:cNvPicPr>
          <p:nvPr/>
        </p:nvPicPr>
        <p:blipFill>
          <a:blip r:embed="rId4"/>
          <a:stretch>
            <a:fillRect/>
          </a:stretch>
        </p:blipFill>
        <p:spPr>
          <a:xfrm>
            <a:off x="152400" y="2831486"/>
            <a:ext cx="8915400" cy="2312014"/>
          </a:xfrm>
          <a:prstGeom prst="rect">
            <a:avLst/>
          </a:prstGeom>
        </p:spPr>
      </p:pic>
      <p:sp>
        <p:nvSpPr>
          <p:cNvPr id="19" name="TextBox 18"/>
          <p:cNvSpPr txBox="1"/>
          <p:nvPr/>
        </p:nvSpPr>
        <p:spPr>
          <a:xfrm>
            <a:off x="5585637" y="659857"/>
            <a:ext cx="3110564" cy="2031325"/>
          </a:xfrm>
          <a:prstGeom prst="rect">
            <a:avLst/>
          </a:prstGeom>
          <a:noFill/>
          <a:ln w="38100">
            <a:solidFill>
              <a:schemeClr val="accent1"/>
            </a:solidFill>
          </a:ln>
        </p:spPr>
        <p:txBody>
          <a:bodyPr wrap="square" rtlCol="0">
            <a:spAutoFit/>
          </a:bodyPr>
          <a:lstStyle/>
          <a:p>
            <a:pPr algn="just"/>
            <a:r>
              <a:rPr lang="lt-LT" sz="1400" dirty="0" smtClean="0">
                <a:latin typeface="Times New Roman" panose="02020603050405020304" pitchFamily="18" charset="0"/>
                <a:cs typeface="Times New Roman" panose="02020603050405020304" pitchFamily="18" charset="0"/>
              </a:rPr>
              <a:t>4.1. p.</a:t>
            </a:r>
            <a:r>
              <a:rPr lang="lt-LT" sz="1400" b="1" dirty="0" smtClean="0">
                <a:latin typeface="Times New Roman" panose="02020603050405020304" pitchFamily="18" charset="0"/>
                <a:cs typeface="Times New Roman" panose="02020603050405020304" pitchFamily="18" charset="0"/>
              </a:rPr>
              <a:t> </a:t>
            </a:r>
            <a:r>
              <a:rPr lang="lt-LT" sz="1400" dirty="0" smtClean="0">
                <a:latin typeface="Times New Roman" panose="02020603050405020304" pitchFamily="18" charset="0"/>
                <a:cs typeface="Times New Roman" panose="02020603050405020304" pitchFamily="18" charset="0"/>
              </a:rPr>
              <a:t>Iš </a:t>
            </a:r>
            <a:r>
              <a:rPr lang="lt-LT" sz="1400" dirty="0">
                <a:latin typeface="Times New Roman" panose="02020603050405020304" pitchFamily="18" charset="0"/>
                <a:cs typeface="Times New Roman" panose="02020603050405020304" pitchFamily="18" charset="0"/>
              </a:rPr>
              <a:t>sąrašo pasirenkama apskritis, kuriai tenka didžioji projekto lėšų dalis, ir savivaldybė, kurioje planuojama vykdyti pagrindines projekto veiklas</a:t>
            </a:r>
            <a:r>
              <a:rPr lang="lt-LT" sz="1400" dirty="0" smtClean="0">
                <a:latin typeface="Times New Roman" panose="02020603050405020304" pitchFamily="18" charset="0"/>
                <a:cs typeface="Times New Roman" panose="02020603050405020304" pitchFamily="18" charset="0"/>
              </a:rPr>
              <a:t>.</a:t>
            </a:r>
            <a:endParaRPr lang="en-US" sz="1400" dirty="0" smtClean="0">
              <a:latin typeface="Times New Roman" panose="02020603050405020304" pitchFamily="18" charset="0"/>
              <a:cs typeface="Times New Roman" panose="02020603050405020304" pitchFamily="18" charset="0"/>
            </a:endParaRPr>
          </a:p>
          <a:p>
            <a:pPr algn="just"/>
            <a:r>
              <a:rPr lang="en-US" sz="1400" dirty="0" err="1" smtClean="0">
                <a:latin typeface="Times New Roman" panose="02020603050405020304" pitchFamily="18" charset="0"/>
                <a:cs typeface="Times New Roman" panose="02020603050405020304" pitchFamily="18" charset="0"/>
              </a:rPr>
              <a:t>Pasirinkus</a:t>
            </a:r>
            <a:r>
              <a:rPr lang="en-US" sz="1400" dirty="0" smtClean="0">
                <a:latin typeface="Times New Roman" panose="02020603050405020304" pitchFamily="18" charset="0"/>
                <a:cs typeface="Times New Roman" panose="02020603050405020304" pitchFamily="18" charset="0"/>
              </a:rPr>
              <a:t> tam </a:t>
            </a:r>
            <a:r>
              <a:rPr lang="en-US" sz="1400" dirty="0" err="1" smtClean="0">
                <a:latin typeface="Times New Roman" panose="02020603050405020304" pitchFamily="18" charset="0"/>
                <a:cs typeface="Times New Roman" panose="02020603050405020304" pitchFamily="18" charset="0"/>
              </a:rPr>
              <a:t>tikras</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savivaldybes</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reikia</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nurodyti</a:t>
            </a:r>
            <a:r>
              <a:rPr lang="en-US" sz="1400" dirty="0" smtClean="0">
                <a:latin typeface="Times New Roman" panose="02020603050405020304" pitchFamily="18" charset="0"/>
                <a:cs typeface="Times New Roman" panose="02020603050405020304" pitchFamily="18" charset="0"/>
              </a:rPr>
              <a:t> ir </a:t>
            </a:r>
            <a:r>
              <a:rPr lang="en-US" sz="1400" dirty="0" err="1" smtClean="0">
                <a:latin typeface="Times New Roman" panose="02020603050405020304" pitchFamily="18" charset="0"/>
                <a:cs typeface="Times New Roman" panose="02020603050405020304" pitchFamily="18" charset="0"/>
              </a:rPr>
              <a:t>seni</a:t>
            </a:r>
            <a:r>
              <a:rPr lang="lt-LT" sz="1400" dirty="0" smtClean="0">
                <a:latin typeface="Times New Roman" panose="02020603050405020304" pitchFamily="18" charset="0"/>
                <a:cs typeface="Times New Roman" panose="02020603050405020304" pitchFamily="18" charset="0"/>
              </a:rPr>
              <a:t>ū</a:t>
            </a:r>
            <a:r>
              <a:rPr lang="en-US" sz="1400" dirty="0" err="1" smtClean="0">
                <a:latin typeface="Times New Roman" panose="02020603050405020304" pitchFamily="18" charset="0"/>
                <a:cs typeface="Times New Roman" panose="02020603050405020304" pitchFamily="18" charset="0"/>
              </a:rPr>
              <a:t>nij</a:t>
            </a:r>
            <a:r>
              <a:rPr lang="lt-LT" sz="1400" dirty="0">
                <a:latin typeface="Times New Roman" panose="02020603050405020304" pitchFamily="18" charset="0"/>
                <a:cs typeface="Times New Roman" panose="02020603050405020304" pitchFamily="18" charset="0"/>
              </a:rPr>
              <a:t>ų</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grup</a:t>
            </a:r>
            <a:r>
              <a:rPr lang="lt-LT" sz="1400" dirty="0" smtClean="0">
                <a:latin typeface="Times New Roman" panose="02020603050405020304" pitchFamily="18" charset="0"/>
                <a:cs typeface="Times New Roman" panose="02020603050405020304" pitchFamily="18" charset="0"/>
              </a:rPr>
              <a:t>ę</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kurioje</a:t>
            </a:r>
            <a:r>
              <a:rPr lang="en-US" sz="1400" dirty="0" smtClean="0">
                <a:latin typeface="Times New Roman" panose="02020603050405020304" pitchFamily="18" charset="0"/>
                <a:cs typeface="Times New Roman" panose="02020603050405020304" pitchFamily="18" charset="0"/>
              </a:rPr>
              <a:t> </a:t>
            </a:r>
            <a:r>
              <a:rPr lang="lt-LT" sz="1400" dirty="0" smtClean="0">
                <a:latin typeface="Times New Roman" panose="02020603050405020304" pitchFamily="18" charset="0"/>
                <a:cs typeface="Times New Roman" panose="02020603050405020304" pitchFamily="18" charset="0"/>
              </a:rPr>
              <a:t>vykdomos pagrindinės projekto veiklos. Jeigu konkrečios seniūnijos nėra, pasirenkama „Kita seniūnija“.</a:t>
            </a:r>
            <a:endParaRPr lang="lt-LT" sz="1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06479" y="3176260"/>
            <a:ext cx="3007242" cy="738664"/>
          </a:xfrm>
          <a:prstGeom prst="rect">
            <a:avLst/>
          </a:prstGeom>
          <a:noFill/>
          <a:ln w="38100">
            <a:solidFill>
              <a:schemeClr val="accent1"/>
            </a:solidFill>
          </a:ln>
        </p:spPr>
        <p:txBody>
          <a:bodyPr wrap="square" rtlCol="0">
            <a:spAutoFit/>
          </a:bodyPr>
          <a:lstStyle/>
          <a:p>
            <a:pPr algn="just"/>
            <a:r>
              <a:rPr lang="lt-LT" sz="1400" dirty="0" smtClean="0">
                <a:latin typeface="Times New Roman" panose="02020603050405020304" pitchFamily="18" charset="0"/>
                <a:cs typeface="Times New Roman" panose="02020603050405020304" pitchFamily="18" charset="0"/>
              </a:rPr>
              <a:t>4.2.</a:t>
            </a:r>
            <a:r>
              <a:rPr lang="lt-LT" sz="1400" b="1" dirty="0" smtClean="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p</a:t>
            </a:r>
            <a:r>
              <a:rPr lang="lt-LT" sz="1400" dirty="0" smtClean="0">
                <a:latin typeface="Times New Roman" panose="02020603050405020304" pitchFamily="18" charset="0"/>
                <a:cs typeface="Times New Roman" panose="02020603050405020304" pitchFamily="18" charset="0"/>
              </a:rPr>
              <a:t>unktas </a:t>
            </a:r>
            <a:r>
              <a:rPr lang="lt-LT" sz="1400" dirty="0">
                <a:latin typeface="Times New Roman" panose="02020603050405020304" pitchFamily="18" charset="0"/>
                <a:cs typeface="Times New Roman" panose="02020603050405020304" pitchFamily="18" charset="0"/>
              </a:rPr>
              <a:t>nepildomas, nes Jūsų projektai orientuoti į konkrečios savivaldybės gyventojus.</a:t>
            </a:r>
          </a:p>
        </p:txBody>
      </p:sp>
      <p:sp>
        <p:nvSpPr>
          <p:cNvPr id="21" name="TextBox 20"/>
          <p:cNvSpPr txBox="1"/>
          <p:nvPr/>
        </p:nvSpPr>
        <p:spPr>
          <a:xfrm>
            <a:off x="152400" y="3741913"/>
            <a:ext cx="2363972" cy="523220"/>
          </a:xfrm>
          <a:prstGeom prst="rect">
            <a:avLst/>
          </a:prstGeom>
          <a:noFill/>
          <a:ln w="38100">
            <a:solidFill>
              <a:schemeClr val="accent1"/>
            </a:solidFill>
          </a:ln>
        </p:spPr>
        <p:txBody>
          <a:bodyPr wrap="square" rtlCol="0">
            <a:spAutoFit/>
          </a:bodyPr>
          <a:lstStyle/>
          <a:p>
            <a:pPr algn="just"/>
            <a:r>
              <a:rPr lang="lt-LT" sz="1400" dirty="0">
                <a:latin typeface="Times New Roman" panose="02020603050405020304" pitchFamily="18" charset="0"/>
                <a:cs typeface="Times New Roman" panose="02020603050405020304" pitchFamily="18" charset="0"/>
              </a:rPr>
              <a:t>4.3. </a:t>
            </a:r>
            <a:r>
              <a:rPr lang="lt-LT" sz="1400" dirty="0" smtClean="0">
                <a:latin typeface="Times New Roman" panose="02020603050405020304" pitchFamily="18" charset="0"/>
                <a:cs typeface="Times New Roman" panose="02020603050405020304" pitchFamily="18" charset="0"/>
              </a:rPr>
              <a:t>p. Jūsų </a:t>
            </a:r>
            <a:r>
              <a:rPr lang="lt-LT" sz="1400" dirty="0">
                <a:latin typeface="Times New Roman" panose="02020603050405020304" pitchFamily="18" charset="0"/>
                <a:cs typeface="Times New Roman" panose="02020603050405020304" pitchFamily="18" charset="0"/>
              </a:rPr>
              <a:t>projektų atveju nepildomas.</a:t>
            </a:r>
          </a:p>
        </p:txBody>
      </p:sp>
    </p:spTree>
    <p:extLst>
      <p:ext uri="{BB962C8B-B14F-4D97-AF65-F5344CB8AC3E}">
        <p14:creationId xmlns:p14="http://schemas.microsoft.com/office/powerpoint/2010/main" val="3880202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4428" y="865897"/>
            <a:ext cx="1733550" cy="795893"/>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400" b="1" dirty="0">
                <a:solidFill>
                  <a:srgbClr val="FFFFFF"/>
                </a:solidFill>
                <a:latin typeface="Times New Roman" panose="02020603050405020304" pitchFamily="18" charset="0"/>
                <a:cs typeface="Times New Roman" panose="02020603050405020304" pitchFamily="18" charset="0"/>
              </a:rPr>
              <a:t>Projekto problema ir projekto poreikis</a:t>
            </a:r>
            <a:endParaRPr kumimoji="1" lang="en-US" sz="1400" dirty="0">
              <a:solidFill>
                <a:srgbClr val="FFFFFF"/>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4428" y="1741385"/>
            <a:ext cx="1733550" cy="919019"/>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400" b="1" dirty="0">
                <a:solidFill>
                  <a:srgbClr val="FFFFFF"/>
                </a:solidFill>
                <a:latin typeface="Times New Roman" panose="02020603050405020304" pitchFamily="18" charset="0"/>
                <a:cs typeface="Times New Roman" panose="02020603050405020304" pitchFamily="18" charset="0"/>
              </a:rPr>
              <a:t>Problemos sprendimo būdas</a:t>
            </a:r>
            <a:endParaRPr kumimoji="1" lang="en-US" sz="1400" dirty="0">
              <a:solidFill>
                <a:srgbClr val="FFFFFF"/>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6200" y="2734341"/>
            <a:ext cx="1733550" cy="871801"/>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400" b="1" dirty="0">
                <a:solidFill>
                  <a:srgbClr val="FFFFFF"/>
                </a:solidFill>
                <a:latin typeface="Times New Roman" panose="02020603050405020304" pitchFamily="18" charset="0"/>
                <a:cs typeface="Times New Roman" panose="02020603050405020304" pitchFamily="18" charset="0"/>
              </a:rPr>
              <a:t>Siekiami rezultatai</a:t>
            </a:r>
            <a:endParaRPr kumimoji="1" lang="en-US" sz="1400" dirty="0">
              <a:solidFill>
                <a:srgbClr val="FFFFFF"/>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74428" y="3690460"/>
            <a:ext cx="1733550" cy="769110"/>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400" b="1" dirty="0">
                <a:solidFill>
                  <a:srgbClr val="FFFFFF"/>
                </a:solidFill>
              </a:rPr>
              <a:t>Tikslinės </a:t>
            </a:r>
            <a:r>
              <a:rPr kumimoji="1" lang="lt-LT" sz="1400" b="1" dirty="0">
                <a:solidFill>
                  <a:srgbClr val="FFFFFF"/>
                </a:solidFill>
                <a:latin typeface="Times New Roman" panose="02020603050405020304" pitchFamily="18" charset="0"/>
                <a:cs typeface="Times New Roman" panose="02020603050405020304" pitchFamily="18" charset="0"/>
              </a:rPr>
              <a:t>grupės</a:t>
            </a:r>
            <a:r>
              <a:rPr kumimoji="1" lang="lt-LT" sz="1400" b="1" dirty="0">
                <a:solidFill>
                  <a:srgbClr val="FFFFFF"/>
                </a:solidFill>
              </a:rPr>
              <a:t> ir jų poreikiai</a:t>
            </a:r>
            <a:endParaRPr kumimoji="1" lang="en-US" sz="1400" dirty="0">
              <a:solidFill>
                <a:srgbClr val="FFFFFF"/>
              </a:solidFill>
            </a:endParaRPr>
          </a:p>
        </p:txBody>
      </p:sp>
      <p:sp>
        <p:nvSpPr>
          <p:cNvPr id="33" name="Rectangle 32"/>
          <p:cNvSpPr/>
          <p:nvPr/>
        </p:nvSpPr>
        <p:spPr>
          <a:xfrm>
            <a:off x="74428" y="4533507"/>
            <a:ext cx="1733550" cy="331128"/>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400" b="1" dirty="0">
                <a:solidFill>
                  <a:srgbClr val="FFFFFF"/>
                </a:solidFill>
                <a:latin typeface="Times New Roman" panose="02020603050405020304" pitchFamily="18" charset="0"/>
                <a:cs typeface="Times New Roman" panose="02020603050405020304" pitchFamily="18" charset="0"/>
              </a:rPr>
              <a:t>Projekto nauda</a:t>
            </a:r>
            <a:endParaRPr kumimoji="1" lang="en-US" sz="1400" dirty="0">
              <a:solidFill>
                <a:srgbClr val="FFFFFF"/>
              </a:solidFill>
              <a:latin typeface="Times New Roman" panose="02020603050405020304" pitchFamily="18" charset="0"/>
              <a:cs typeface="Times New Roman" panose="02020603050405020304" pitchFamily="18" charset="0"/>
            </a:endParaRPr>
          </a:p>
        </p:txBody>
      </p:sp>
      <p:sp>
        <p:nvSpPr>
          <p:cNvPr id="6" name="Title 5"/>
          <p:cNvSpPr>
            <a:spLocks noGrp="1"/>
          </p:cNvSpPr>
          <p:nvPr>
            <p:ph type="title"/>
          </p:nvPr>
        </p:nvSpPr>
        <p:spPr>
          <a:xfrm>
            <a:off x="304800" y="130324"/>
            <a:ext cx="8368364" cy="356134"/>
          </a:xfrm>
        </p:spPr>
        <p:txBody>
          <a:bodyPr/>
          <a:lstStyle/>
          <a:p>
            <a:pPr algn="ctr"/>
            <a:r>
              <a:rPr lang="lt-LT" sz="2400" b="1" cap="small" dirty="0" smtClean="0">
                <a:solidFill>
                  <a:schemeClr val="tx1"/>
                </a:solidFill>
                <a:latin typeface="Times New Roman" panose="02020603050405020304" pitchFamily="18" charset="0"/>
                <a:cs typeface="Times New Roman" panose="02020603050405020304" pitchFamily="18" charset="0"/>
              </a:rPr>
              <a:t>Paraiškos 5 dalis</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875646" y="849312"/>
            <a:ext cx="7157042" cy="79203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Times New Roman" panose="02020603050405020304" pitchFamily="18" charset="0"/>
              <a:cs typeface="Times New Roman" panose="02020603050405020304" pitchFamily="18" charset="0"/>
            </a:endParaRPr>
          </a:p>
        </p:txBody>
      </p:sp>
      <p:sp>
        <p:nvSpPr>
          <p:cNvPr id="25" name="Footer Text"/>
          <p:cNvSpPr txBox="1"/>
          <p:nvPr/>
        </p:nvSpPr>
        <p:spPr>
          <a:xfrm>
            <a:off x="1933796" y="925989"/>
            <a:ext cx="7132234" cy="630942"/>
          </a:xfrm>
          <a:prstGeom prst="rect">
            <a:avLst/>
          </a:prstGeom>
          <a:noFill/>
        </p:spPr>
        <p:txBody>
          <a:bodyPr wrap="square" lIns="0" tIns="0" rIns="0" bIns="0" rtlCol="0">
            <a:spAutoFit/>
          </a:bodyPr>
          <a:lstStyle/>
          <a:p>
            <a:pPr>
              <a:spcAft>
                <a:spcPts val="250"/>
              </a:spcAft>
              <a:buSzPct val="120000"/>
            </a:pPr>
            <a:r>
              <a:rPr lang="lt-LT" sz="1200" dirty="0">
                <a:latin typeface="Times New Roman" panose="02020603050405020304" pitchFamily="18" charset="0"/>
                <a:cs typeface="Times New Roman" panose="02020603050405020304" pitchFamily="18" charset="0"/>
              </a:rPr>
              <a:t>Nurodoma esminė problema, kurią siekiama spręsti įgyvendinant projektą, ir aptartas jos aktualumas:</a:t>
            </a:r>
          </a:p>
          <a:p>
            <a:pPr marL="171450" indent="-171450">
              <a:spcAft>
                <a:spcPts val="250"/>
              </a:spcAft>
              <a:buSzPct val="120000"/>
              <a:buFont typeface="Wingdings" panose="05000000000000000000" pitchFamily="2" charset="2"/>
              <a:buChar char="§"/>
            </a:pPr>
            <a:r>
              <a:rPr lang="en-US" sz="1200" dirty="0" smtClean="0">
                <a:latin typeface="Times New Roman" panose="02020603050405020304" pitchFamily="18" charset="0"/>
                <a:cs typeface="Times New Roman" panose="02020603050405020304" pitchFamily="18" charset="0"/>
              </a:rPr>
              <a:t>Institucin</a:t>
            </a:r>
            <a:r>
              <a:rPr lang="lt-LT" sz="1200" dirty="0" smtClean="0">
                <a:latin typeface="Times New Roman" panose="02020603050405020304" pitchFamily="18" charset="0"/>
                <a:cs typeface="Times New Roman" panose="02020603050405020304" pitchFamily="18" charset="0"/>
              </a:rPr>
              <a:t>ė</a:t>
            </a:r>
            <a:r>
              <a:rPr lang="en-US" sz="1200" dirty="0" smtClean="0">
                <a:latin typeface="Times New Roman" panose="02020603050405020304" pitchFamily="18" charset="0"/>
                <a:cs typeface="Times New Roman" panose="02020603050405020304" pitchFamily="18" charset="0"/>
              </a:rPr>
              <a:t> globa ir jos </a:t>
            </a:r>
            <a:r>
              <a:rPr lang="lt-LT" sz="1200" dirty="0" smtClean="0">
                <a:latin typeface="Times New Roman" panose="02020603050405020304" pitchFamily="18" charset="0"/>
                <a:cs typeface="Times New Roman" panose="02020603050405020304" pitchFamily="18" charset="0"/>
              </a:rPr>
              <a:t>žala tikslinės grupės asmenims, bendruomeninių paslaugų trūkumas savivaldybėje;</a:t>
            </a:r>
          </a:p>
          <a:p>
            <a:pPr marL="171450" indent="-171450">
              <a:spcAft>
                <a:spcPts val="250"/>
              </a:spcAft>
              <a:buSzPct val="120000"/>
              <a:buFont typeface="Wingdings" panose="05000000000000000000" pitchFamily="2" charset="2"/>
              <a:buChar char="§"/>
            </a:pPr>
            <a:r>
              <a:rPr lang="lt-LT" sz="1200" dirty="0" smtClean="0">
                <a:latin typeface="Times New Roman" panose="02020603050405020304" pitchFamily="18" charset="0"/>
                <a:cs typeface="Times New Roman" panose="02020603050405020304" pitchFamily="18" charset="0"/>
              </a:rPr>
              <a:t>Trumpai pristatoma esama pertvarkomų įstaigų ir savivaldybės situacija</a:t>
            </a:r>
            <a:endParaRPr lang="lt-LT" sz="1200" dirty="0">
              <a:latin typeface="Times New Roman" panose="02020603050405020304" pitchFamily="18" charset="0"/>
              <a:cs typeface="Times New Roman" panose="02020603050405020304" pitchFamily="18" charset="0"/>
            </a:endParaRPr>
          </a:p>
        </p:txBody>
      </p:sp>
      <p:sp>
        <p:nvSpPr>
          <p:cNvPr id="12" name="Rectangle 11"/>
          <p:cNvSpPr/>
          <p:nvPr/>
        </p:nvSpPr>
        <p:spPr>
          <a:xfrm>
            <a:off x="1875646" y="1741386"/>
            <a:ext cx="7157042" cy="919018"/>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Footer Text"/>
          <p:cNvSpPr txBox="1"/>
          <p:nvPr/>
        </p:nvSpPr>
        <p:spPr>
          <a:xfrm>
            <a:off x="1935225" y="1803060"/>
            <a:ext cx="7074866" cy="777136"/>
          </a:xfrm>
          <a:prstGeom prst="rect">
            <a:avLst/>
          </a:prstGeom>
          <a:noFill/>
        </p:spPr>
        <p:txBody>
          <a:bodyPr wrap="square" lIns="0" tIns="0" rIns="0" bIns="0" rtlCol="0">
            <a:spAutoFit/>
          </a:bodyPr>
          <a:lstStyle/>
          <a:p>
            <a:pPr algn="just">
              <a:spcAft>
                <a:spcPts val="250"/>
              </a:spcAft>
              <a:buSzPct val="120000"/>
            </a:pPr>
            <a:r>
              <a:rPr lang="lt-LT" sz="1200" dirty="0">
                <a:latin typeface="Times New Roman" panose="02020603050405020304" pitchFamily="18" charset="0"/>
                <a:cs typeface="Times New Roman" panose="02020603050405020304" pitchFamily="18" charset="0"/>
              </a:rPr>
              <a:t>Konkretizuojama, </a:t>
            </a:r>
            <a:r>
              <a:rPr lang="lt-LT" sz="1200" dirty="0" smtClean="0">
                <a:latin typeface="Times New Roman" panose="02020603050405020304" pitchFamily="18" charset="0"/>
                <a:cs typeface="Times New Roman" panose="02020603050405020304" pitchFamily="18" charset="0"/>
              </a:rPr>
              <a:t>kokias Aprašo </a:t>
            </a:r>
            <a:r>
              <a:rPr lang="en-US" sz="1200" dirty="0" smtClean="0">
                <a:latin typeface="Times New Roman" panose="02020603050405020304" pitchFamily="18" charset="0"/>
                <a:cs typeface="Times New Roman" panose="02020603050405020304" pitchFamily="18" charset="0"/>
              </a:rPr>
              <a:t>10</a:t>
            </a:r>
            <a:r>
              <a:rPr lang="lt-LT" sz="1200" dirty="0" smtClean="0">
                <a:latin typeface="Times New Roman" panose="02020603050405020304" pitchFamily="18" charset="0"/>
                <a:cs typeface="Times New Roman" panose="02020603050405020304" pitchFamily="18" charset="0"/>
              </a:rPr>
              <a:t> p. </a:t>
            </a:r>
            <a:r>
              <a:rPr lang="lt-LT" sz="1200" dirty="0">
                <a:latin typeface="Times New Roman" panose="02020603050405020304" pitchFamily="18" charset="0"/>
                <a:cs typeface="Times New Roman" panose="02020603050405020304" pitchFamily="18" charset="0"/>
              </a:rPr>
              <a:t>veiklas </a:t>
            </a:r>
            <a:r>
              <a:rPr lang="lt-LT" sz="1200" dirty="0" smtClean="0">
                <a:latin typeface="Times New Roman" panose="02020603050405020304" pitchFamily="18" charset="0"/>
                <a:cs typeface="Times New Roman" panose="02020603050405020304" pitchFamily="18" charset="0"/>
              </a:rPr>
              <a:t>ketinama </a:t>
            </a:r>
            <a:r>
              <a:rPr lang="lt-LT" sz="1200" dirty="0">
                <a:latin typeface="Times New Roman" panose="02020603050405020304" pitchFamily="18" charset="0"/>
                <a:cs typeface="Times New Roman" panose="02020603050405020304" pitchFamily="18" charset="0"/>
              </a:rPr>
              <a:t>vykdyti aprašytai projekto problemai </a:t>
            </a:r>
            <a:r>
              <a:rPr lang="lt-LT" sz="1200" dirty="0" smtClean="0">
                <a:latin typeface="Times New Roman" panose="02020603050405020304" pitchFamily="18" charset="0"/>
                <a:cs typeface="Times New Roman" panose="02020603050405020304" pitchFamily="18" charset="0"/>
              </a:rPr>
              <a:t>spręsti, aprašomi konkretūs veiklos įgyvendinimo sprendimai (</a:t>
            </a:r>
            <a:r>
              <a:rPr lang="en-US" sz="1200" dirty="0" smtClean="0">
                <a:latin typeface="Times New Roman" panose="02020603050405020304" pitchFamily="18" charset="0"/>
                <a:cs typeface="Times New Roman" panose="02020603050405020304" pitchFamily="18" charset="0"/>
              </a:rPr>
              <a:t>savivaldyb</a:t>
            </a:r>
            <a:r>
              <a:rPr lang="lt-LT" sz="1200" dirty="0" smtClean="0">
                <a:latin typeface="Times New Roman" panose="02020603050405020304" pitchFamily="18" charset="0"/>
                <a:cs typeface="Times New Roman" panose="02020603050405020304" pitchFamily="18" charset="0"/>
              </a:rPr>
              <a:t>ė</a:t>
            </a:r>
            <a:r>
              <a:rPr lang="en-US" sz="1200" dirty="0" smtClean="0">
                <a:latin typeface="Times New Roman" panose="02020603050405020304" pitchFamily="18" charset="0"/>
                <a:cs typeface="Times New Roman" panose="02020603050405020304" pitchFamily="18" charset="0"/>
              </a:rPr>
              <a:t>s suteiktuose </a:t>
            </a:r>
            <a:r>
              <a:rPr lang="lt-LT" sz="1200" dirty="0" smtClean="0">
                <a:latin typeface="Times New Roman" panose="02020603050405020304" pitchFamily="18" charset="0"/>
                <a:cs typeface="Times New Roman" panose="02020603050405020304" pitchFamily="18" charset="0"/>
              </a:rPr>
              <a:t>sklypuose statomi </a:t>
            </a:r>
            <a:r>
              <a:rPr lang="en-US" sz="1200" dirty="0" smtClean="0">
                <a:latin typeface="Times New Roman" panose="02020603050405020304" pitchFamily="18" charset="0"/>
                <a:cs typeface="Times New Roman" panose="02020603050405020304" pitchFamily="18" charset="0"/>
              </a:rPr>
              <a:t>4</a:t>
            </a:r>
            <a:r>
              <a:rPr lang="lt-LT" sz="1200" dirty="0" smtClean="0">
                <a:latin typeface="Times New Roman" panose="02020603050405020304" pitchFamily="18" charset="0"/>
                <a:cs typeface="Times New Roman" panose="02020603050405020304" pitchFamily="18" charset="0"/>
              </a:rPr>
              <a:t> GGN, AB perkamas butas, remontuojamos patalpos socialinėms dirbtuvėms, perkama įranga ir pan.). </a:t>
            </a:r>
          </a:p>
          <a:p>
            <a:pPr algn="just">
              <a:spcAft>
                <a:spcPts val="250"/>
              </a:spcAft>
              <a:buSzPct val="120000"/>
            </a:pPr>
            <a:r>
              <a:rPr lang="lt-LT" sz="1200" dirty="0" smtClean="0">
                <a:latin typeface="Times New Roman" panose="02020603050405020304" pitchFamily="18" charset="0"/>
                <a:cs typeface="Times New Roman" panose="02020603050405020304" pitchFamily="18" charset="0"/>
              </a:rPr>
              <a:t>Aprašoma, kaip bus užtikrinti </a:t>
            </a:r>
            <a:r>
              <a:rPr lang="en-US" sz="1200" dirty="0" smtClean="0">
                <a:latin typeface="Times New Roman" panose="02020603050405020304" pitchFamily="18" charset="0"/>
                <a:cs typeface="Times New Roman" panose="02020603050405020304" pitchFamily="18" charset="0"/>
              </a:rPr>
              <a:t>Apra</a:t>
            </a:r>
            <a:r>
              <a:rPr lang="lt-LT" sz="1200" dirty="0" smtClean="0">
                <a:latin typeface="Times New Roman" panose="02020603050405020304" pitchFamily="18" charset="0"/>
                <a:cs typeface="Times New Roman" panose="02020603050405020304" pitchFamily="18" charset="0"/>
              </a:rPr>
              <a:t>šo </a:t>
            </a:r>
            <a:r>
              <a:rPr lang="en-US" sz="1200" dirty="0" smtClean="0">
                <a:latin typeface="Times New Roman" panose="02020603050405020304" pitchFamily="18" charset="0"/>
                <a:cs typeface="Times New Roman" panose="02020603050405020304" pitchFamily="18" charset="0"/>
              </a:rPr>
              <a:t>36-38 p. </a:t>
            </a:r>
            <a:r>
              <a:rPr lang="lt-LT" sz="1200" dirty="0" smtClean="0">
                <a:latin typeface="Times New Roman" panose="02020603050405020304" pitchFamily="18" charset="0"/>
                <a:cs typeface="Times New Roman" panose="02020603050405020304" pitchFamily="18" charset="0"/>
              </a:rPr>
              <a:t>reikalavimai.</a:t>
            </a:r>
            <a:endParaRPr lang="lt-LT" sz="1200" dirty="0">
              <a:latin typeface="Times New Roman" panose="02020603050405020304" pitchFamily="18" charset="0"/>
              <a:cs typeface="Times New Roman" panose="02020603050405020304" pitchFamily="18" charset="0"/>
            </a:endParaRPr>
          </a:p>
        </p:txBody>
      </p:sp>
      <p:sp>
        <p:nvSpPr>
          <p:cNvPr id="18" name="Rectangle 17"/>
          <p:cNvSpPr/>
          <p:nvPr/>
        </p:nvSpPr>
        <p:spPr>
          <a:xfrm>
            <a:off x="1884838" y="2760443"/>
            <a:ext cx="7157042" cy="841721"/>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Footer Text"/>
          <p:cNvSpPr txBox="1"/>
          <p:nvPr/>
        </p:nvSpPr>
        <p:spPr>
          <a:xfrm>
            <a:off x="1941061" y="2828267"/>
            <a:ext cx="7071322" cy="738664"/>
          </a:xfrm>
          <a:prstGeom prst="rect">
            <a:avLst/>
          </a:prstGeom>
          <a:noFill/>
        </p:spPr>
        <p:txBody>
          <a:bodyPr wrap="square" lIns="0" tIns="0" rIns="0" bIns="0" rtlCol="0">
            <a:spAutoFit/>
          </a:bodyPr>
          <a:lstStyle/>
          <a:p>
            <a:pPr algn="just">
              <a:spcAft>
                <a:spcPts val="250"/>
              </a:spcAft>
              <a:buSzPct val="120000"/>
            </a:pPr>
            <a:r>
              <a:rPr lang="lt-LT" sz="1200" dirty="0">
                <a:latin typeface="Times New Roman" panose="02020603050405020304" pitchFamily="18" charset="0"/>
                <a:cs typeface="Times New Roman" panose="02020603050405020304" pitchFamily="18" charset="0"/>
              </a:rPr>
              <a:t>Nurodomi projekto siekiami rezultatai, t. y. ko bus siekiama vykdant projekto veiklas – sukurti sąlygas, reikalingas veiksmingam ir tvariam perėjimui nuo institucinės globos prie šeimoje ir bendruomenėje teikiamų </a:t>
            </a:r>
            <a:r>
              <a:rPr lang="lt-LT" sz="1200" dirty="0" smtClean="0">
                <a:latin typeface="Times New Roman" panose="02020603050405020304" pitchFamily="18" charset="0"/>
                <a:cs typeface="Times New Roman" panose="02020603050405020304" pitchFamily="18" charset="0"/>
              </a:rPr>
              <a:t>paslaugų</a:t>
            </a:r>
            <a:r>
              <a:rPr lang="lt-LT" sz="1200" dirty="0" smtClean="0">
                <a:solidFill>
                  <a:srgbClr val="FF0000"/>
                </a:solidFill>
                <a:latin typeface="Times New Roman" panose="02020603050405020304" pitchFamily="18" charset="0"/>
                <a:cs typeface="Times New Roman" panose="02020603050405020304" pitchFamily="18" charset="0"/>
              </a:rPr>
              <a:t> </a:t>
            </a:r>
            <a:r>
              <a:rPr lang="lt-LT" sz="1200" dirty="0">
                <a:latin typeface="Times New Roman" panose="02020603050405020304" pitchFamily="18" charset="0"/>
                <a:cs typeface="Times New Roman" panose="02020603050405020304" pitchFamily="18" charset="0"/>
              </a:rPr>
              <a:t>siekti sudaryti sąlygas </a:t>
            </a:r>
            <a:r>
              <a:rPr lang="lt-LT" sz="1200" dirty="0" smtClean="0">
                <a:latin typeface="Times New Roman" panose="02020603050405020304" pitchFamily="18" charset="0"/>
                <a:cs typeface="Times New Roman" panose="02020603050405020304" pitchFamily="18" charset="0"/>
              </a:rPr>
              <a:t>asmenis su proto ir</a:t>
            </a:r>
            <a:r>
              <a:rPr lang="en-US" sz="1200" dirty="0" smtClean="0">
                <a:latin typeface="Times New Roman" panose="02020603050405020304" pitchFamily="18" charset="0"/>
                <a:cs typeface="Times New Roman" panose="02020603050405020304" pitchFamily="18" charset="0"/>
              </a:rPr>
              <a:t>/</a:t>
            </a:r>
            <a:r>
              <a:rPr lang="en-US" sz="1200" dirty="0" err="1" smtClean="0">
                <a:latin typeface="Times New Roman" panose="02020603050405020304" pitchFamily="18" charset="0"/>
                <a:cs typeface="Times New Roman" panose="02020603050405020304" pitchFamily="18" charset="0"/>
              </a:rPr>
              <a:t>ar</a:t>
            </a:r>
            <a:r>
              <a:rPr lang="lt-LT" sz="1200" dirty="0" smtClean="0">
                <a:latin typeface="Times New Roman" panose="02020603050405020304" pitchFamily="18" charset="0"/>
                <a:cs typeface="Times New Roman" panose="02020603050405020304" pitchFamily="18" charset="0"/>
              </a:rPr>
              <a:t> psichikos negalia, </a:t>
            </a:r>
            <a:r>
              <a:rPr lang="lt-LT" sz="1200" dirty="0">
                <a:latin typeface="Times New Roman" panose="02020603050405020304" pitchFamily="18" charset="0"/>
                <a:cs typeface="Times New Roman" panose="02020603050405020304" pitchFamily="18" charset="0"/>
              </a:rPr>
              <a:t>jų šeimoms (globėjams, rūpintojams) gauti individualias jų poreikius atitinkančias bendruomenines </a:t>
            </a:r>
            <a:r>
              <a:rPr lang="lt-LT" sz="1200" dirty="0" smtClean="0">
                <a:latin typeface="Times New Roman" panose="02020603050405020304" pitchFamily="18" charset="0"/>
                <a:cs typeface="Times New Roman" panose="02020603050405020304" pitchFamily="18" charset="0"/>
              </a:rPr>
              <a:t>paslaugas</a:t>
            </a:r>
            <a:r>
              <a:rPr lang="lt-LT" sz="1200" i="1" dirty="0" smtClean="0">
                <a:latin typeface="Times New Roman" panose="02020603050405020304" pitchFamily="18" charset="0"/>
                <a:cs typeface="Times New Roman" panose="02020603050405020304" pitchFamily="18" charset="0"/>
              </a:rPr>
              <a:t>.</a:t>
            </a:r>
            <a:endParaRPr lang="lt-LT" sz="1200" dirty="0">
              <a:latin typeface="Times New Roman" panose="02020603050405020304" pitchFamily="18" charset="0"/>
              <a:cs typeface="Times New Roman" panose="02020603050405020304" pitchFamily="18" charset="0"/>
            </a:endParaRPr>
          </a:p>
        </p:txBody>
      </p:sp>
      <p:sp>
        <p:nvSpPr>
          <p:cNvPr id="27" name="Rectangle 26"/>
          <p:cNvSpPr/>
          <p:nvPr/>
        </p:nvSpPr>
        <p:spPr>
          <a:xfrm>
            <a:off x="1898354" y="3690461"/>
            <a:ext cx="7134334" cy="769110"/>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Footer Text"/>
          <p:cNvSpPr txBox="1"/>
          <p:nvPr/>
        </p:nvSpPr>
        <p:spPr>
          <a:xfrm>
            <a:off x="1933796" y="3720906"/>
            <a:ext cx="7071322" cy="553998"/>
          </a:xfrm>
          <a:prstGeom prst="rect">
            <a:avLst/>
          </a:prstGeom>
          <a:noFill/>
        </p:spPr>
        <p:txBody>
          <a:bodyPr wrap="square" lIns="0" tIns="0" rIns="0" bIns="0" rtlCol="0">
            <a:spAutoFit/>
          </a:bodyPr>
          <a:lstStyle/>
          <a:p>
            <a:pPr algn="just">
              <a:spcAft>
                <a:spcPts val="250"/>
              </a:spcAft>
              <a:buSzPct val="120000"/>
            </a:pPr>
            <a:r>
              <a:rPr lang="lt-LT" sz="1200" dirty="0">
                <a:latin typeface="Times New Roman" panose="02020603050405020304" pitchFamily="18" charset="0"/>
                <a:cs typeface="Times New Roman" panose="02020603050405020304" pitchFamily="18" charset="0"/>
              </a:rPr>
              <a:t>Nurodoma </a:t>
            </a:r>
            <a:r>
              <a:rPr lang="lt-LT" sz="1200" dirty="0" smtClean="0">
                <a:latin typeface="Times New Roman" panose="02020603050405020304" pitchFamily="18" charset="0"/>
                <a:cs typeface="Times New Roman" panose="02020603050405020304" pitchFamily="18" charset="0"/>
              </a:rPr>
              <a:t>tikslinė grupė ir </a:t>
            </a:r>
            <a:r>
              <a:rPr lang="lt-LT" sz="1200" dirty="0">
                <a:latin typeface="Times New Roman" panose="02020603050405020304" pitchFamily="18" charset="0"/>
                <a:cs typeface="Times New Roman" panose="02020603050405020304" pitchFamily="18" charset="0"/>
              </a:rPr>
              <a:t>jos </a:t>
            </a:r>
            <a:r>
              <a:rPr lang="lt-LT" sz="1200" dirty="0" smtClean="0">
                <a:latin typeface="Times New Roman" panose="02020603050405020304" pitchFamily="18" charset="0"/>
                <a:cs typeface="Times New Roman" panose="02020603050405020304" pitchFamily="18" charset="0"/>
              </a:rPr>
              <a:t>dydis – kiek tikslinės grupės asmenų yra pertvarkomoje įstaigoje, ar vietos kuriamos tik asmenims iš pertvarkomų įstaigų ar ir kitiems savivaldybės gyventojams, detalizuojama, kiek vietų tiems asmenims sukuriama GGN, SGN, AB ar specializuotoje globoje, kaip bus užtikrintas šių asmenų užimtumas.</a:t>
            </a:r>
            <a:endParaRPr lang="lt-LT" sz="1200" dirty="0">
              <a:latin typeface="Times New Roman" panose="02020603050405020304" pitchFamily="18" charset="0"/>
              <a:cs typeface="Times New Roman" panose="02020603050405020304" pitchFamily="18" charset="0"/>
            </a:endParaRPr>
          </a:p>
        </p:txBody>
      </p:sp>
      <p:sp>
        <p:nvSpPr>
          <p:cNvPr id="34" name="Rectangle 33"/>
          <p:cNvSpPr/>
          <p:nvPr/>
        </p:nvSpPr>
        <p:spPr>
          <a:xfrm>
            <a:off x="1901898" y="4541013"/>
            <a:ext cx="7139982" cy="327893"/>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Footer Text"/>
          <p:cNvSpPr txBox="1"/>
          <p:nvPr/>
        </p:nvSpPr>
        <p:spPr>
          <a:xfrm>
            <a:off x="1937340" y="4618768"/>
            <a:ext cx="5953125" cy="184666"/>
          </a:xfrm>
          <a:prstGeom prst="rect">
            <a:avLst/>
          </a:prstGeom>
          <a:noFill/>
        </p:spPr>
        <p:txBody>
          <a:bodyPr wrap="square" lIns="0" tIns="0" rIns="0" bIns="0" rtlCol="0">
            <a:spAutoFit/>
          </a:bodyPr>
          <a:lstStyle/>
          <a:p>
            <a:pPr>
              <a:spcAft>
                <a:spcPts val="250"/>
              </a:spcAft>
              <a:buSzPct val="120000"/>
            </a:pPr>
            <a:r>
              <a:rPr lang="lt-LT" sz="1200" dirty="0">
                <a:latin typeface="Times New Roman" panose="02020603050405020304" pitchFamily="18" charset="0"/>
                <a:cs typeface="Times New Roman" panose="02020603050405020304" pitchFamily="18" charset="0"/>
              </a:rPr>
              <a:t>Pateikiama bendra išvada apie tai kaip ir kam bus pagerinta viešoji paslauga.</a:t>
            </a:r>
          </a:p>
        </p:txBody>
      </p:sp>
      <p:sp>
        <p:nvSpPr>
          <p:cNvPr id="21" name="Text Placeholder 2"/>
          <p:cNvSpPr>
            <a:spLocks noGrp="1"/>
          </p:cNvSpPr>
          <p:nvPr>
            <p:ph type="body" sz="half" idx="2"/>
          </p:nvPr>
        </p:nvSpPr>
        <p:spPr>
          <a:xfrm>
            <a:off x="1676400" y="515486"/>
            <a:ext cx="6057900" cy="200746"/>
          </a:xfrm>
        </p:spPr>
        <p:txBody>
          <a:bodyPr/>
          <a:lstStyle/>
          <a:p>
            <a:pPr algn="l" defTabSz="685800" eaLnBrk="0" fontAlgn="base" hangingPunct="0">
              <a:spcBef>
                <a:spcPct val="0"/>
              </a:spcBef>
              <a:spcAft>
                <a:spcPct val="0"/>
              </a:spcAft>
            </a:pPr>
            <a:r>
              <a:rPr lang="pt-BR" sz="1400" b="1" dirty="0">
                <a:solidFill>
                  <a:schemeClr val="tx1"/>
                </a:solidFill>
                <a:latin typeface="Times New Roman" panose="02020603050405020304" pitchFamily="18" charset="0"/>
                <a:cs typeface="Times New Roman" panose="02020603050405020304" pitchFamily="18" charset="0"/>
              </a:rPr>
              <a:t>5.1. </a:t>
            </a:r>
            <a:r>
              <a:rPr lang="lt-LT" sz="1400" b="1" dirty="0">
                <a:solidFill>
                  <a:schemeClr val="tx1"/>
                </a:solidFill>
                <a:latin typeface="Times New Roman" panose="02020603050405020304" pitchFamily="18" charset="0"/>
                <a:cs typeface="Times New Roman" panose="02020603050405020304" pitchFamily="18" charset="0"/>
              </a:rPr>
              <a:t>Projekto poreikis. Pasirinkto sprendimo ir numatomo rezultato aprašymas</a:t>
            </a:r>
          </a:p>
        </p:txBody>
      </p:sp>
    </p:spTree>
    <p:extLst>
      <p:ext uri="{BB962C8B-B14F-4D97-AF65-F5344CB8AC3E}">
        <p14:creationId xmlns:p14="http://schemas.microsoft.com/office/powerpoint/2010/main" val="209073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ded Corner 24"/>
          <p:cNvSpPr/>
          <p:nvPr/>
        </p:nvSpPr>
        <p:spPr>
          <a:xfrm>
            <a:off x="478229" y="948242"/>
            <a:ext cx="7616520" cy="773181"/>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olded Corner 36"/>
          <p:cNvSpPr/>
          <p:nvPr/>
        </p:nvSpPr>
        <p:spPr>
          <a:xfrm>
            <a:off x="494532" y="3000335"/>
            <a:ext cx="7600217" cy="821047"/>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a:off x="474261" y="892633"/>
            <a:ext cx="18256" cy="3988918"/>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Diamond 26"/>
          <p:cNvSpPr/>
          <p:nvPr/>
        </p:nvSpPr>
        <p:spPr>
          <a:xfrm>
            <a:off x="181444" y="1032226"/>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45" name="Diamond 44"/>
          <p:cNvSpPr/>
          <p:nvPr/>
        </p:nvSpPr>
        <p:spPr>
          <a:xfrm>
            <a:off x="190572" y="3080271"/>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3</a:t>
            </a:r>
            <a:endParaRPr lang="en-US" sz="2400" b="1" dirty="0"/>
          </a:p>
        </p:txBody>
      </p:sp>
      <p:sp>
        <p:nvSpPr>
          <p:cNvPr id="42" name="Title 14"/>
          <p:cNvSpPr txBox="1">
            <a:spLocks/>
          </p:cNvSpPr>
          <p:nvPr/>
        </p:nvSpPr>
        <p:spPr>
          <a:xfrm>
            <a:off x="303619" y="133350"/>
            <a:ext cx="4533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r>
              <a:rPr lang="lt-LT" sz="2400" b="1" cap="small" dirty="0" smtClean="0">
                <a:solidFill>
                  <a:schemeClr val="tx1"/>
                </a:solidFill>
                <a:latin typeface="Times New Roman" panose="02020603050405020304" pitchFamily="18" charset="0"/>
                <a:cs typeface="Times New Roman" panose="02020603050405020304" pitchFamily="18" charset="0"/>
              </a:rPr>
              <a:t>Paraiškos</a:t>
            </a:r>
            <a:r>
              <a:rPr lang="lt-LT" sz="2800" b="1" cap="small" dirty="0" smtClean="0">
                <a:solidFill>
                  <a:schemeClr val="tx1"/>
                </a:solidFill>
                <a:latin typeface="Times New Roman" panose="02020603050405020304" pitchFamily="18" charset="0"/>
                <a:cs typeface="Times New Roman" panose="02020603050405020304" pitchFamily="18" charset="0"/>
              </a:rPr>
              <a:t> 5 dalis</a:t>
            </a:r>
            <a:endParaRPr lang="en-US" sz="2800" b="1" cap="small" dirty="0">
              <a:solidFill>
                <a:schemeClr val="tx1"/>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28600" y="484855"/>
            <a:ext cx="5551670" cy="307777"/>
          </a:xfrm>
          <a:prstGeom prst="rect">
            <a:avLst/>
          </a:prstGeom>
          <a:noFill/>
        </p:spPr>
        <p:txBody>
          <a:bodyPr wrap="square" rtlCol="0">
            <a:spAutoFit/>
          </a:bodyPr>
          <a:lstStyle/>
          <a:p>
            <a:r>
              <a:rPr lang="pt-BR" sz="1400" b="1" dirty="0">
                <a:latin typeface="Times New Roman" panose="02020603050405020304" pitchFamily="18" charset="0"/>
                <a:ea typeface="Roboto" panose="02000000000000000000" pitchFamily="2" charset="0"/>
                <a:cs typeface="Times New Roman" panose="02020603050405020304" pitchFamily="18" charset="0"/>
              </a:rPr>
              <a:t>5.2. </a:t>
            </a:r>
            <a:r>
              <a:rPr lang="lt-LT" sz="1400" b="1" dirty="0">
                <a:latin typeface="Times New Roman" panose="02020603050405020304" pitchFamily="18" charset="0"/>
                <a:ea typeface="Roboto" panose="02000000000000000000" pitchFamily="2" charset="0"/>
                <a:cs typeface="Times New Roman" panose="02020603050405020304" pitchFamily="18" charset="0"/>
              </a:rPr>
              <a:t>Projekto santrauka (skelbiama viešai)</a:t>
            </a:r>
          </a:p>
        </p:txBody>
      </p:sp>
      <p:sp>
        <p:nvSpPr>
          <p:cNvPr id="57" name="TextBox 56"/>
          <p:cNvSpPr txBox="1"/>
          <p:nvPr/>
        </p:nvSpPr>
        <p:spPr>
          <a:xfrm>
            <a:off x="785334" y="965954"/>
            <a:ext cx="7063266" cy="646331"/>
          </a:xfrm>
          <a:prstGeom prst="rect">
            <a:avLst/>
          </a:prstGeom>
          <a:noFill/>
        </p:spPr>
        <p:txBody>
          <a:bodyPr wrap="square" lIns="0" tIns="0" rIns="0" bIns="0" rtlCol="0">
            <a:spAutoFit/>
          </a:bodyPr>
          <a:lstStyle/>
          <a:p>
            <a:r>
              <a:rPr lang="lt-LT" sz="1400" b="1" cap="small" dirty="0">
                <a:latin typeface="Times New Roman" panose="02020603050405020304" pitchFamily="18" charset="0"/>
                <a:cs typeface="Times New Roman" panose="02020603050405020304" pitchFamily="18" charset="0"/>
              </a:rPr>
              <a:t>Skelbiama iš karto</a:t>
            </a:r>
            <a:endParaRPr lang="en-US" sz="1400" b="1" cap="small" dirty="0">
              <a:latin typeface="Times New Roman" panose="02020603050405020304" pitchFamily="18" charset="0"/>
              <a:cs typeface="Times New Roman" panose="02020603050405020304" pitchFamily="18" charset="0"/>
            </a:endParaRPr>
          </a:p>
          <a:p>
            <a:pPr algn="just"/>
            <a:r>
              <a:rPr lang="lt-LT" sz="1400" dirty="0">
                <a:latin typeface="Times New Roman" panose="02020603050405020304" pitchFamily="18" charset="0"/>
                <a:cs typeface="Times New Roman" panose="02020603050405020304" pitchFamily="18" charset="0"/>
              </a:rPr>
              <a:t>Pateikus paraišką, iš karto paskelbiama </a:t>
            </a:r>
            <a:r>
              <a:rPr lang="en-US" sz="1400" dirty="0" smtClean="0">
                <a:latin typeface="Times New Roman" panose="02020603050405020304" pitchFamily="18" charset="0"/>
                <a:cs typeface="Times New Roman" panose="02020603050405020304" pitchFamily="18" charset="0"/>
              </a:rPr>
              <a:t>www.</a:t>
            </a:r>
            <a:r>
              <a:rPr lang="lt-LT" sz="1400" dirty="0" smtClean="0">
                <a:latin typeface="Times New Roman" panose="02020603050405020304" pitchFamily="18" charset="0"/>
                <a:cs typeface="Times New Roman" panose="02020603050405020304" pitchFamily="18" charset="0"/>
              </a:rPr>
              <a:t>esinvesticijos.lt</a:t>
            </a:r>
            <a:r>
              <a:rPr lang="lt-LT" sz="1400" dirty="0">
                <a:latin typeface="Times New Roman" panose="02020603050405020304" pitchFamily="18" charset="0"/>
                <a:cs typeface="Times New Roman" panose="02020603050405020304" pitchFamily="18" charset="0"/>
              </a:rPr>
              <a:t>, todėl labai svarbu, ką čia įrašysite.</a:t>
            </a:r>
          </a:p>
          <a:p>
            <a:pPr algn="just"/>
            <a:r>
              <a:rPr lang="lt-LT" sz="1400" dirty="0">
                <a:latin typeface="Times New Roman" panose="02020603050405020304" pitchFamily="18" charset="0"/>
                <a:cs typeface="Times New Roman" panose="02020603050405020304" pitchFamily="18" charset="0"/>
              </a:rPr>
              <a:t>Aprašant </a:t>
            </a:r>
            <a:r>
              <a:rPr lang="lt-LT" sz="1400" dirty="0" smtClean="0">
                <a:latin typeface="Times New Roman" panose="02020603050405020304" pitchFamily="18" charset="0"/>
                <a:cs typeface="Times New Roman" panose="02020603050405020304" pitchFamily="18" charset="0"/>
              </a:rPr>
              <a:t>akcentuojama institucinės globos pertvarka ir perėjimas prie bendruomeninių paslaugų.</a:t>
            </a:r>
            <a:endParaRPr lang="en-US" sz="1400"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828987" y="3118472"/>
            <a:ext cx="7172012" cy="646331"/>
          </a:xfrm>
          <a:prstGeom prst="rect">
            <a:avLst/>
          </a:prstGeom>
          <a:noFill/>
        </p:spPr>
        <p:txBody>
          <a:bodyPr wrap="square" lIns="0" tIns="0" rIns="0" bIns="0" rtlCol="0">
            <a:spAutoFit/>
          </a:bodyPr>
          <a:lstStyle/>
          <a:p>
            <a:r>
              <a:rPr lang="lt-LT" sz="1400" b="1" cap="small" dirty="0">
                <a:latin typeface="Times New Roman" panose="02020603050405020304" pitchFamily="18" charset="0"/>
                <a:cs typeface="Times New Roman" panose="02020603050405020304" pitchFamily="18" charset="0"/>
              </a:rPr>
              <a:t>Tik projekto esmė</a:t>
            </a:r>
            <a:endParaRPr lang="en-US" sz="1400" b="1" cap="small" dirty="0">
              <a:latin typeface="Times New Roman" panose="02020603050405020304" pitchFamily="18" charset="0"/>
              <a:cs typeface="Times New Roman" panose="02020603050405020304" pitchFamily="18" charset="0"/>
            </a:endParaRPr>
          </a:p>
          <a:p>
            <a:pPr algn="just"/>
            <a:r>
              <a:rPr lang="lt-LT" sz="1400" dirty="0">
                <a:latin typeface="Times New Roman" panose="02020603050405020304" pitchFamily="18" charset="0"/>
                <a:cs typeface="Times New Roman" panose="02020603050405020304" pitchFamily="18" charset="0"/>
              </a:rPr>
              <a:t>T</a:t>
            </a:r>
            <a:r>
              <a:rPr lang="lt-LT" sz="1400" dirty="0" smtClean="0">
                <a:latin typeface="Times New Roman" panose="02020603050405020304" pitchFamily="18" charset="0"/>
                <a:cs typeface="Times New Roman" panose="02020603050405020304" pitchFamily="18" charset="0"/>
              </a:rPr>
              <a:t>rumpai </a:t>
            </a:r>
            <a:r>
              <a:rPr lang="lt-LT" sz="1400" dirty="0">
                <a:latin typeface="Times New Roman" panose="02020603050405020304" pitchFamily="18" charset="0"/>
                <a:cs typeface="Times New Roman" panose="02020603050405020304" pitchFamily="18" charset="0"/>
              </a:rPr>
              <a:t>aprašant, kokias projekto veiklas įgyvendinus, ko bus pasiekta, </a:t>
            </a:r>
            <a:r>
              <a:rPr lang="lt-LT" sz="1400" dirty="0" smtClean="0">
                <a:latin typeface="Times New Roman" panose="02020603050405020304" pitchFamily="18" charset="0"/>
                <a:cs typeface="Times New Roman" panose="02020603050405020304" pitchFamily="18" charset="0"/>
              </a:rPr>
              <a:t>kokie </a:t>
            </a:r>
            <a:r>
              <a:rPr lang="lt-LT" sz="1400" dirty="0">
                <a:latin typeface="Times New Roman" panose="02020603050405020304" pitchFamily="18" charset="0"/>
                <a:cs typeface="Times New Roman" panose="02020603050405020304" pitchFamily="18" charset="0"/>
              </a:rPr>
              <a:t>tikslinių grupių poreikiai bus </a:t>
            </a:r>
            <a:r>
              <a:rPr lang="lt-LT" sz="1400" dirty="0" smtClean="0">
                <a:latin typeface="Times New Roman" panose="02020603050405020304" pitchFamily="18" charset="0"/>
                <a:cs typeface="Times New Roman" panose="02020603050405020304" pitchFamily="18" charset="0"/>
              </a:rPr>
              <a:t>patenkinti. </a:t>
            </a:r>
            <a:endParaRPr lang="lt-LT" sz="1400" dirty="0">
              <a:latin typeface="Times New Roman" panose="02020603050405020304" pitchFamily="18" charset="0"/>
              <a:cs typeface="Times New Roman" panose="02020603050405020304" pitchFamily="18" charset="0"/>
            </a:endParaRPr>
          </a:p>
        </p:txBody>
      </p:sp>
      <p:sp>
        <p:nvSpPr>
          <p:cNvPr id="61" name="Folded Corner 60"/>
          <p:cNvSpPr/>
          <p:nvPr/>
        </p:nvSpPr>
        <p:spPr>
          <a:xfrm>
            <a:off x="492517" y="1935767"/>
            <a:ext cx="7584683" cy="857151"/>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Diamond 61"/>
          <p:cNvSpPr/>
          <p:nvPr/>
        </p:nvSpPr>
        <p:spPr>
          <a:xfrm>
            <a:off x="190572" y="2109201"/>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63" name="TextBox 62"/>
          <p:cNvSpPr txBox="1"/>
          <p:nvPr/>
        </p:nvSpPr>
        <p:spPr>
          <a:xfrm>
            <a:off x="834658" y="1977961"/>
            <a:ext cx="7166341" cy="861774"/>
          </a:xfrm>
          <a:prstGeom prst="rect">
            <a:avLst/>
          </a:prstGeom>
          <a:noFill/>
        </p:spPr>
        <p:txBody>
          <a:bodyPr wrap="square" lIns="0" tIns="0" rIns="0" bIns="0" rtlCol="0">
            <a:spAutoFit/>
          </a:bodyPr>
          <a:lstStyle/>
          <a:p>
            <a:r>
              <a:rPr lang="lt-LT" sz="1400" b="1" cap="small" dirty="0">
                <a:latin typeface="Times New Roman" panose="02020603050405020304" pitchFamily="18" charset="0"/>
                <a:cs typeface="Times New Roman" panose="02020603050405020304" pitchFamily="18" charset="0"/>
              </a:rPr>
              <a:t>Atkartoja 5.1 p.</a:t>
            </a:r>
          </a:p>
          <a:p>
            <a:pPr algn="just"/>
            <a:r>
              <a:rPr lang="lt-LT" sz="1400" dirty="0">
                <a:latin typeface="Times New Roman" panose="02020603050405020304" pitchFamily="18" charset="0"/>
                <a:cs typeface="Times New Roman" panose="02020603050405020304" pitchFamily="18" charset="0"/>
              </a:rPr>
              <a:t>Santrauka turi atspindėti 5.1 p. pateiktą projekto informaciją, </a:t>
            </a:r>
            <a:r>
              <a:rPr lang="en-US" sz="1400" dirty="0" err="1" smtClean="0">
                <a:latin typeface="Times New Roman" panose="02020603050405020304" pitchFamily="18" charset="0"/>
                <a:cs typeface="Times New Roman" panose="02020603050405020304" pitchFamily="18" charset="0"/>
              </a:rPr>
              <a:t>glaustai</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apra</a:t>
            </a:r>
            <a:r>
              <a:rPr lang="lt-LT" sz="1400" dirty="0" err="1" smtClean="0">
                <a:latin typeface="Times New Roman" panose="02020603050405020304" pitchFamily="18" charset="0"/>
                <a:cs typeface="Times New Roman" panose="02020603050405020304" pitchFamily="18" charset="0"/>
              </a:rPr>
              <a:t>šant</a:t>
            </a:r>
            <a:r>
              <a:rPr lang="lt-LT" sz="1400" dirty="0" smtClean="0">
                <a:latin typeface="Times New Roman" panose="02020603050405020304" pitchFamily="18" charset="0"/>
                <a:cs typeface="Times New Roman" panose="02020603050405020304" pitchFamily="18" charset="0"/>
              </a:rPr>
              <a:t> esminę </a:t>
            </a:r>
            <a:r>
              <a:rPr lang="lt-LT" sz="1400" dirty="0">
                <a:latin typeface="Times New Roman" panose="02020603050405020304" pitchFamily="18" charset="0"/>
                <a:cs typeface="Times New Roman" panose="02020603050405020304" pitchFamily="18" charset="0"/>
              </a:rPr>
              <a:t>problemą ir jos sprendimo būdus. </a:t>
            </a:r>
            <a:r>
              <a:rPr lang="en-US" sz="1400" dirty="0" err="1" smtClean="0">
                <a:latin typeface="Times New Roman" panose="02020603050405020304" pitchFamily="18" charset="0"/>
                <a:cs typeface="Times New Roman" panose="02020603050405020304" pitchFamily="18" charset="0"/>
              </a:rPr>
              <a:t>Ribotas</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simboli</a:t>
            </a:r>
            <a:r>
              <a:rPr lang="lt-LT" sz="1400" dirty="0" smtClean="0">
                <a:latin typeface="Times New Roman" panose="02020603050405020304" pitchFamily="18" charset="0"/>
                <a:cs typeface="Times New Roman" panose="02020603050405020304" pitchFamily="18" charset="0"/>
              </a:rPr>
              <a:t>ų skaičius.</a:t>
            </a:r>
            <a:endParaRPr lang="lt-LT" sz="1400" dirty="0">
              <a:latin typeface="Times New Roman" panose="02020603050405020304" pitchFamily="18" charset="0"/>
              <a:cs typeface="Times New Roman" panose="02020603050405020304" pitchFamily="18" charset="0"/>
            </a:endParaRPr>
          </a:p>
          <a:p>
            <a:endParaRPr lang="lt-LT" sz="1400" dirty="0">
              <a:latin typeface="Times New Roman" panose="02020603050405020304" pitchFamily="18" charset="0"/>
              <a:cs typeface="Times New Roman" panose="02020603050405020304" pitchFamily="18" charset="0"/>
            </a:endParaRPr>
          </a:p>
        </p:txBody>
      </p:sp>
      <p:sp>
        <p:nvSpPr>
          <p:cNvPr id="64" name="Folded Corner 63"/>
          <p:cNvSpPr/>
          <p:nvPr/>
        </p:nvSpPr>
        <p:spPr>
          <a:xfrm>
            <a:off x="500939" y="4003533"/>
            <a:ext cx="7593810" cy="773181"/>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Diamond 64"/>
          <p:cNvSpPr/>
          <p:nvPr/>
        </p:nvSpPr>
        <p:spPr>
          <a:xfrm>
            <a:off x="199700" y="4135558"/>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4</a:t>
            </a:r>
            <a:endParaRPr lang="en-US" sz="2400" b="1" dirty="0"/>
          </a:p>
        </p:txBody>
      </p:sp>
      <p:sp>
        <p:nvSpPr>
          <p:cNvPr id="66" name="TextBox 65"/>
          <p:cNvSpPr txBox="1"/>
          <p:nvPr/>
        </p:nvSpPr>
        <p:spPr>
          <a:xfrm>
            <a:off x="860026" y="4072519"/>
            <a:ext cx="6867213" cy="646331"/>
          </a:xfrm>
          <a:prstGeom prst="rect">
            <a:avLst/>
          </a:prstGeom>
          <a:noFill/>
        </p:spPr>
        <p:txBody>
          <a:bodyPr wrap="square" lIns="0" tIns="0" rIns="0" bIns="0" rtlCol="0">
            <a:spAutoFit/>
          </a:bodyPr>
          <a:lstStyle/>
          <a:p>
            <a:r>
              <a:rPr lang="lt-LT" sz="1400" b="1" cap="small" dirty="0">
                <a:latin typeface="Times New Roman" panose="02020603050405020304" pitchFamily="18" charset="0"/>
                <a:cs typeface="Times New Roman" panose="02020603050405020304" pitchFamily="18" charset="0"/>
              </a:rPr>
              <a:t>Aiškumas</a:t>
            </a:r>
            <a:endParaRPr lang="en-US" sz="1400" b="1" cap="small" dirty="0">
              <a:latin typeface="Times New Roman" panose="02020603050405020304" pitchFamily="18" charset="0"/>
              <a:cs typeface="Times New Roman" panose="02020603050405020304" pitchFamily="18" charset="0"/>
            </a:endParaRPr>
          </a:p>
          <a:p>
            <a:pPr algn="just"/>
            <a:r>
              <a:rPr lang="lt-LT" sz="1400" dirty="0">
                <a:latin typeface="Times New Roman" panose="02020603050405020304" pitchFamily="18" charset="0"/>
                <a:cs typeface="Times New Roman" panose="02020603050405020304" pitchFamily="18" charset="0"/>
              </a:rPr>
              <a:t>Nenaudoti šioje dalyje trumpinių, kurie yra detaliai apibūdinti kitose </a:t>
            </a:r>
            <a:r>
              <a:rPr lang="lt-LT" sz="1400" dirty="0" smtClean="0">
                <a:latin typeface="Times New Roman" panose="02020603050405020304" pitchFamily="18" charset="0"/>
                <a:cs typeface="Times New Roman" panose="02020603050405020304" pitchFamily="18" charset="0"/>
              </a:rPr>
              <a:t>paraiškos </a:t>
            </a:r>
            <a:r>
              <a:rPr lang="lt-LT" sz="1400" dirty="0">
                <a:latin typeface="Times New Roman" panose="02020603050405020304" pitchFamily="18" charset="0"/>
                <a:cs typeface="Times New Roman" panose="02020603050405020304" pitchFamily="18" charset="0"/>
              </a:rPr>
              <a:t>dalyse, kurios nėra viešos.</a:t>
            </a:r>
          </a:p>
        </p:txBody>
      </p:sp>
    </p:spTree>
    <p:extLst>
      <p:ext uri="{BB962C8B-B14F-4D97-AF65-F5344CB8AC3E}">
        <p14:creationId xmlns:p14="http://schemas.microsoft.com/office/powerpoint/2010/main" val="86078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ded Corner 24"/>
          <p:cNvSpPr/>
          <p:nvPr/>
        </p:nvSpPr>
        <p:spPr>
          <a:xfrm>
            <a:off x="488524" y="1174814"/>
            <a:ext cx="8122076" cy="1587874"/>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olded Corner 36"/>
          <p:cNvSpPr/>
          <p:nvPr/>
        </p:nvSpPr>
        <p:spPr>
          <a:xfrm>
            <a:off x="485123" y="3819223"/>
            <a:ext cx="8120995" cy="821047"/>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flipH="1">
            <a:off x="488524" y="1042988"/>
            <a:ext cx="2014" cy="3738562"/>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Diamond 26"/>
          <p:cNvSpPr/>
          <p:nvPr/>
        </p:nvSpPr>
        <p:spPr>
          <a:xfrm>
            <a:off x="200710" y="1280372"/>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45" name="Diamond 44"/>
          <p:cNvSpPr/>
          <p:nvPr/>
        </p:nvSpPr>
        <p:spPr>
          <a:xfrm>
            <a:off x="195707" y="3939021"/>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3</a:t>
            </a:r>
            <a:endParaRPr lang="en-US" sz="2400" b="1" dirty="0"/>
          </a:p>
        </p:txBody>
      </p:sp>
      <p:sp>
        <p:nvSpPr>
          <p:cNvPr id="42" name="Title 14"/>
          <p:cNvSpPr txBox="1">
            <a:spLocks/>
          </p:cNvSpPr>
          <p:nvPr/>
        </p:nvSpPr>
        <p:spPr>
          <a:xfrm>
            <a:off x="303619" y="75118"/>
            <a:ext cx="4533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r>
              <a:rPr lang="lt-LT" sz="2400" b="1" cap="small" dirty="0" smtClean="0">
                <a:solidFill>
                  <a:schemeClr val="tx1"/>
                </a:solidFill>
                <a:latin typeface="Times New Roman" panose="02020603050405020304" pitchFamily="18" charset="0"/>
                <a:cs typeface="Times New Roman" panose="02020603050405020304" pitchFamily="18" charset="0"/>
              </a:rPr>
              <a:t>Paraiškos 5 dalis</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866685" y="1191234"/>
            <a:ext cx="7151519" cy="1508105"/>
          </a:xfrm>
          <a:prstGeom prst="rect">
            <a:avLst/>
          </a:prstGeom>
          <a:noFill/>
        </p:spPr>
        <p:txBody>
          <a:bodyPr wrap="square" lIns="0" tIns="0" rIns="0" bIns="0" rtlCol="0">
            <a:spAutoFit/>
          </a:bodyPr>
          <a:lstStyle/>
          <a:p>
            <a:r>
              <a:rPr lang="lt-LT" sz="1400" b="1" dirty="0">
                <a:latin typeface="Times New Roman" panose="02020603050405020304" pitchFamily="18" charset="0"/>
                <a:cs typeface="Times New Roman" panose="02020603050405020304" pitchFamily="18" charset="0"/>
              </a:rPr>
              <a:t>P</a:t>
            </a:r>
            <a:r>
              <a:rPr lang="lt-LT" sz="1400" b="1" dirty="0" smtClean="0">
                <a:latin typeface="Times New Roman" panose="02020603050405020304" pitchFamily="18" charset="0"/>
                <a:cs typeface="Times New Roman" panose="02020603050405020304" pitchFamily="18" charset="0"/>
              </a:rPr>
              <a:t>rojektą </a:t>
            </a:r>
            <a:r>
              <a:rPr lang="lt-LT" sz="1400" b="1" dirty="0">
                <a:latin typeface="Times New Roman" panose="02020603050405020304" pitchFamily="18" charset="0"/>
                <a:cs typeface="Times New Roman" panose="02020603050405020304" pitchFamily="18" charset="0"/>
              </a:rPr>
              <a:t>administruojančio personalo atsakomybė ir </a:t>
            </a:r>
            <a:r>
              <a:rPr lang="lt-LT" sz="1400" b="1" dirty="0" smtClean="0">
                <a:latin typeface="Times New Roman" panose="02020603050405020304" pitchFamily="18" charset="0"/>
                <a:cs typeface="Times New Roman" panose="02020603050405020304" pitchFamily="18" charset="0"/>
              </a:rPr>
              <a:t>funkcijos:</a:t>
            </a:r>
          </a:p>
          <a:p>
            <a:pPr marL="285750" indent="-285750" algn="just">
              <a:buFont typeface="Wingdings" panose="05000000000000000000" pitchFamily="2" charset="2"/>
              <a:buChar char="§"/>
            </a:pPr>
            <a:r>
              <a:rPr lang="lt-LT" sz="1200" dirty="0">
                <a:latin typeface="Times New Roman" panose="02020603050405020304" pitchFamily="18" charset="0"/>
                <a:cs typeface="Times New Roman" panose="02020603050405020304" pitchFamily="18" charset="0"/>
              </a:rPr>
              <a:t>r</a:t>
            </a:r>
            <a:r>
              <a:rPr lang="lt-LT" sz="1200" dirty="0" smtClean="0">
                <a:latin typeface="Times New Roman" panose="02020603050405020304" pitchFamily="18" charset="0"/>
                <a:cs typeface="Times New Roman" panose="02020603050405020304" pitchFamily="18" charset="0"/>
              </a:rPr>
              <a:t>ekomenduojama projekto komandos sudėtis – projekto vadovas, projekto finansininkas, viešųjų pirkimų specialistas ir statybos darbų specialistas;</a:t>
            </a:r>
          </a:p>
          <a:p>
            <a:pPr marL="285750" indent="-285750" algn="just">
              <a:buFont typeface="Wingdings" panose="05000000000000000000" pitchFamily="2" charset="2"/>
              <a:buChar char="§"/>
            </a:pPr>
            <a:r>
              <a:rPr lang="lt-LT" sz="1200" dirty="0">
                <a:latin typeface="Times New Roman" panose="02020603050405020304" pitchFamily="18" charset="0"/>
                <a:cs typeface="Times New Roman" panose="02020603050405020304" pitchFamily="18" charset="0"/>
              </a:rPr>
              <a:t>p</a:t>
            </a:r>
            <a:r>
              <a:rPr lang="lt-LT" sz="1200" dirty="0" smtClean="0">
                <a:latin typeface="Times New Roman" panose="02020603050405020304" pitchFamily="18" charset="0"/>
                <a:cs typeface="Times New Roman" panose="02020603050405020304" pitchFamily="18" charset="0"/>
              </a:rPr>
              <a:t>rojekto vadovu turi būti pareiškėjo įstaigos darbuotojas, kuris </a:t>
            </a:r>
            <a:r>
              <a:rPr lang="lt-LT" sz="1200" dirty="0">
                <a:latin typeface="Times New Roman" panose="02020603050405020304" pitchFamily="18" charset="0"/>
                <a:cs typeface="Times New Roman" panose="02020603050405020304" pitchFamily="18" charset="0"/>
              </a:rPr>
              <a:t>detaliai žinotų apie projektą ir su kuriuo būtų galima komunikuoti visais projekto </a:t>
            </a:r>
            <a:r>
              <a:rPr lang="lt-LT" sz="1200" dirty="0" smtClean="0">
                <a:latin typeface="Times New Roman" panose="02020603050405020304" pitchFamily="18" charset="0"/>
                <a:cs typeface="Times New Roman" panose="02020603050405020304" pitchFamily="18" charset="0"/>
              </a:rPr>
              <a:t>klausimais;</a:t>
            </a:r>
          </a:p>
          <a:p>
            <a:pPr marL="285750" indent="-285750" algn="just">
              <a:buFont typeface="Wingdings" panose="05000000000000000000" pitchFamily="2" charset="2"/>
              <a:buChar char="§"/>
            </a:pPr>
            <a:r>
              <a:rPr lang="lt-LT" sz="1200" dirty="0" smtClean="0">
                <a:latin typeface="Times New Roman" panose="02020603050405020304" pitchFamily="18" charset="0"/>
                <a:cs typeface="Times New Roman" panose="02020603050405020304" pitchFamily="18" charset="0"/>
              </a:rPr>
              <a:t>nurodoma</a:t>
            </a:r>
            <a:r>
              <a:rPr lang="lt-LT" sz="1200" dirty="0">
                <a:latin typeface="Times New Roman" panose="02020603050405020304" pitchFamily="18" charset="0"/>
                <a:cs typeface="Times New Roman" panose="02020603050405020304" pitchFamily="18" charset="0"/>
              </a:rPr>
              <a:t>, ar komandai bus mokamas darbo užmokestis, ar visos paslaugos bus </a:t>
            </a:r>
            <a:r>
              <a:rPr lang="lt-LT" sz="1200" dirty="0" smtClean="0">
                <a:latin typeface="Times New Roman" panose="02020603050405020304" pitchFamily="18" charset="0"/>
                <a:cs typeface="Times New Roman" panose="02020603050405020304" pitchFamily="18" charset="0"/>
              </a:rPr>
              <a:t>perkamos. </a:t>
            </a:r>
            <a:r>
              <a:rPr lang="lt-LT" sz="1200" dirty="0">
                <a:latin typeface="Times New Roman" panose="02020603050405020304" pitchFamily="18" charset="0"/>
                <a:cs typeface="Times New Roman" panose="02020603050405020304" pitchFamily="18" charset="0"/>
              </a:rPr>
              <a:t>Jei bus mokamas DU, nereikia nurodyti, kam ir kiek konkrečiai bus mokama, pakanka nurodyti patį </a:t>
            </a:r>
            <a:r>
              <a:rPr lang="lt-LT" sz="1200" dirty="0" smtClean="0">
                <a:latin typeface="Times New Roman" panose="02020603050405020304" pitchFamily="18" charset="0"/>
                <a:cs typeface="Times New Roman" panose="02020603050405020304" pitchFamily="18" charset="0"/>
              </a:rPr>
              <a:t>faktą</a:t>
            </a:r>
          </a:p>
          <a:p>
            <a:pPr algn="just"/>
            <a:r>
              <a:rPr lang="lt-LT" sz="1200" b="1" i="1" dirty="0">
                <a:latin typeface="Times New Roman" panose="02020603050405020304" pitchFamily="18" charset="0"/>
                <a:ea typeface="Calibri" panose="020F0502020204030204" pitchFamily="34" charset="0"/>
                <a:cs typeface="Times New Roman" panose="02020603050405020304" pitchFamily="18" charset="0"/>
              </a:rPr>
              <a:t> </a:t>
            </a:r>
            <a:r>
              <a:rPr lang="lt-LT" sz="1200" b="1" i="1" dirty="0" smtClean="0">
                <a:latin typeface="Times New Roman" panose="02020603050405020304" pitchFamily="18" charset="0"/>
                <a:ea typeface="Calibri" panose="020F0502020204030204" pitchFamily="34" charset="0"/>
                <a:cs typeface="Times New Roman" panose="02020603050405020304" pitchFamily="18" charset="0"/>
              </a:rPr>
              <a:t>    „Projekto </a:t>
            </a:r>
            <a:r>
              <a:rPr lang="lt-LT" sz="1200" b="1" i="1" dirty="0">
                <a:latin typeface="Times New Roman" panose="02020603050405020304" pitchFamily="18" charset="0"/>
                <a:ea typeface="Calibri" panose="020F0502020204030204" pitchFamily="34" charset="0"/>
                <a:cs typeface="Times New Roman" panose="02020603050405020304" pitchFamily="18" charset="0"/>
              </a:rPr>
              <a:t>administravimo komandą sudarys įstaigos darbuotojai, kuriems bus mokamas darbo užmokestis</a:t>
            </a:r>
            <a:r>
              <a:rPr lang="lt-LT" sz="1200" b="1"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866684" y="3875982"/>
            <a:ext cx="7362916" cy="584775"/>
          </a:xfrm>
          <a:prstGeom prst="rect">
            <a:avLst/>
          </a:prstGeom>
          <a:noFill/>
        </p:spPr>
        <p:txBody>
          <a:bodyPr wrap="square" lIns="0" tIns="0" rIns="0" bIns="0" rtlCol="0">
            <a:spAutoFit/>
          </a:bodyPr>
          <a:lstStyle/>
          <a:p>
            <a:pPr algn="just"/>
            <a:r>
              <a:rPr lang="lt-LT" sz="1400" b="1" dirty="0" smtClean="0">
                <a:latin typeface="Times New Roman" panose="02020603050405020304" pitchFamily="18" charset="0"/>
                <a:cs typeface="Times New Roman" panose="02020603050405020304" pitchFamily="18" charset="0"/>
              </a:rPr>
              <a:t>Būtina įvardinti poreikį projekto avansui. Rekomenduojame įrašyti tokią formuluotę:</a:t>
            </a:r>
          </a:p>
          <a:p>
            <a:pPr algn="just"/>
            <a:r>
              <a:rPr lang="lt-LT" sz="1200" b="1" i="1" dirty="0" smtClean="0">
                <a:latin typeface="Times New Roman" panose="02020603050405020304" pitchFamily="18" charset="0"/>
                <a:cs typeface="Times New Roman" panose="02020603050405020304" pitchFamily="18" charset="0"/>
              </a:rPr>
              <a:t>„Projekto </a:t>
            </a:r>
            <a:r>
              <a:rPr lang="lt-LT" sz="1200" b="1" i="1" dirty="0">
                <a:latin typeface="Times New Roman" panose="02020603050405020304" pitchFamily="18" charset="0"/>
                <a:cs typeface="Times New Roman" panose="02020603050405020304" pitchFamily="18" charset="0"/>
              </a:rPr>
              <a:t>įgyvendinimo metu siekiant išvengti apyvartinių lėšų trūkumo ir užtikrinti efektyvų projekto finansinių srautų valdymą, numatoma prašyti iki 30% avanso</a:t>
            </a:r>
            <a:r>
              <a:rPr lang="lt-LT" sz="1200" b="1" i="1" dirty="0" smtClean="0">
                <a:latin typeface="Times New Roman" panose="02020603050405020304" pitchFamily="18" charset="0"/>
                <a:cs typeface="Times New Roman" panose="02020603050405020304" pitchFamily="18" charset="0"/>
              </a:rPr>
              <a:t>.“</a:t>
            </a:r>
            <a:endParaRPr lang="en-US" sz="1200" b="1" i="1" dirty="0">
              <a:latin typeface="Times New Roman" panose="02020603050405020304" pitchFamily="18" charset="0"/>
              <a:cs typeface="Times New Roman" panose="02020603050405020304" pitchFamily="18" charset="0"/>
            </a:endParaRPr>
          </a:p>
        </p:txBody>
      </p:sp>
      <p:sp>
        <p:nvSpPr>
          <p:cNvPr id="61" name="Folded Corner 60"/>
          <p:cNvSpPr/>
          <p:nvPr/>
        </p:nvSpPr>
        <p:spPr>
          <a:xfrm>
            <a:off x="493939" y="3000073"/>
            <a:ext cx="8112179" cy="611736"/>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Diamond 61"/>
          <p:cNvSpPr/>
          <p:nvPr/>
        </p:nvSpPr>
        <p:spPr>
          <a:xfrm>
            <a:off x="200710" y="3021756"/>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63" name="TextBox 62"/>
          <p:cNvSpPr txBox="1"/>
          <p:nvPr/>
        </p:nvSpPr>
        <p:spPr>
          <a:xfrm>
            <a:off x="866684" y="3015793"/>
            <a:ext cx="7151518" cy="769441"/>
          </a:xfrm>
          <a:prstGeom prst="rect">
            <a:avLst/>
          </a:prstGeom>
          <a:noFill/>
        </p:spPr>
        <p:txBody>
          <a:bodyPr wrap="square" lIns="0" tIns="0" rIns="0" bIns="0" rtlCol="0">
            <a:spAutoFit/>
          </a:bodyPr>
          <a:lstStyle/>
          <a:p>
            <a:pPr algn="just"/>
            <a:r>
              <a:rPr lang="lt-LT" sz="1400" b="1" dirty="0">
                <a:latin typeface="Times New Roman" panose="02020603050405020304" pitchFamily="18" charset="0"/>
                <a:cs typeface="Times New Roman" panose="02020603050405020304" pitchFamily="18" charset="0"/>
              </a:rPr>
              <a:t>P</a:t>
            </a:r>
            <a:r>
              <a:rPr lang="lt-LT" sz="1400" b="1" dirty="0" smtClean="0">
                <a:latin typeface="Times New Roman" panose="02020603050405020304" pitchFamily="18" charset="0"/>
                <a:cs typeface="Times New Roman" panose="02020603050405020304" pitchFamily="18" charset="0"/>
              </a:rPr>
              <a:t>artnerių </a:t>
            </a:r>
            <a:r>
              <a:rPr lang="lt-LT" sz="1400" b="1" dirty="0">
                <a:latin typeface="Times New Roman" panose="02020603050405020304" pitchFamily="18" charset="0"/>
                <a:cs typeface="Times New Roman" panose="02020603050405020304" pitchFamily="18" charset="0"/>
              </a:rPr>
              <a:t>(jeigu </a:t>
            </a:r>
            <a:r>
              <a:rPr lang="lt-LT" sz="1400" b="1" dirty="0" smtClean="0">
                <a:latin typeface="Times New Roman" panose="02020603050405020304" pitchFamily="18" charset="0"/>
                <a:cs typeface="Times New Roman" panose="02020603050405020304" pitchFamily="18" charset="0"/>
              </a:rPr>
              <a:t>jie </a:t>
            </a:r>
            <a:r>
              <a:rPr lang="lt-LT" sz="1400" b="1" dirty="0">
                <a:latin typeface="Times New Roman" panose="02020603050405020304" pitchFamily="18" charset="0"/>
                <a:cs typeface="Times New Roman" panose="02020603050405020304" pitchFamily="18" charset="0"/>
              </a:rPr>
              <a:t>yra) pasirinkimo pagrindimas</a:t>
            </a:r>
          </a:p>
          <a:p>
            <a:pPr algn="just"/>
            <a:r>
              <a:rPr lang="lt-LT" sz="1200" dirty="0" smtClean="0">
                <a:latin typeface="Times New Roman" panose="02020603050405020304" pitchFamily="18" charset="0"/>
                <a:cs typeface="Times New Roman" panose="02020603050405020304" pitchFamily="18" charset="0"/>
              </a:rPr>
              <a:t>Turi būti aiškiai aprašyta, koks partneris kokiai veiklai pasitelkiamas ir koks jo vaidmuo projekte; </a:t>
            </a:r>
          </a:p>
          <a:p>
            <a:pPr algn="just"/>
            <a:r>
              <a:rPr lang="lt-LT" sz="1200" dirty="0" smtClean="0">
                <a:latin typeface="Times New Roman" panose="02020603050405020304" pitchFamily="18" charset="0"/>
                <a:cs typeface="Times New Roman" panose="02020603050405020304" pitchFamily="18" charset="0"/>
              </a:rPr>
              <a:t>kokiomis veiklomis partneris prisideda prie projekto tikslo</a:t>
            </a:r>
            <a:r>
              <a:rPr lang="en-US"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endParaRPr lang="lt-LT" sz="1200" dirty="0">
              <a:solidFill>
                <a:srgbClr val="262626">
                  <a:lumMod val="75000"/>
                  <a:lumOff val="25000"/>
                </a:srgbClr>
              </a:solidFill>
              <a:latin typeface="Times New Roman" panose="02020603050405020304" pitchFamily="18" charset="0"/>
              <a:cs typeface="Times New Roman" panose="02020603050405020304" pitchFamily="18" charset="0"/>
            </a:endParaRPr>
          </a:p>
        </p:txBody>
      </p:sp>
      <p:sp>
        <p:nvSpPr>
          <p:cNvPr id="17" name="Text Placeholder 26"/>
          <p:cNvSpPr>
            <a:spLocks noGrp="1"/>
          </p:cNvSpPr>
          <p:nvPr>
            <p:ph type="body" sz="half" idx="2"/>
          </p:nvPr>
        </p:nvSpPr>
        <p:spPr>
          <a:xfrm>
            <a:off x="303619" y="453260"/>
            <a:ext cx="8992781" cy="357983"/>
          </a:xfrm>
        </p:spPr>
        <p:txBody>
          <a:bodyPr/>
          <a:lstStyle/>
          <a:p>
            <a:pPr algn="l" defTabSz="685800" eaLnBrk="0" fontAlgn="base" hangingPunct="0">
              <a:spcBef>
                <a:spcPct val="0"/>
              </a:spcBef>
              <a:spcAft>
                <a:spcPct val="0"/>
              </a:spcAft>
            </a:pPr>
            <a:r>
              <a:rPr lang="lt-LT" sz="1400" b="1" dirty="0">
                <a:solidFill>
                  <a:schemeClr val="tx1"/>
                </a:solidFill>
                <a:latin typeface="Times New Roman" panose="02020603050405020304" pitchFamily="18" charset="0"/>
                <a:cs typeface="Times New Roman" panose="02020603050405020304" pitchFamily="18" charset="0"/>
              </a:rPr>
              <a:t>5.3. Projekto vykdytojo pajėgumas įgyvendinti projektą ir projekto valdymo aprašymas. </a:t>
            </a:r>
            <a:endParaRPr lang="lt-LT" sz="1400" b="1" dirty="0" smtClean="0">
              <a:solidFill>
                <a:schemeClr val="tx1"/>
              </a:solidFill>
              <a:latin typeface="Times New Roman" panose="02020603050405020304" pitchFamily="18" charset="0"/>
              <a:cs typeface="Times New Roman" panose="02020603050405020304" pitchFamily="18" charset="0"/>
            </a:endParaRPr>
          </a:p>
          <a:p>
            <a:pPr algn="l" defTabSz="685800" eaLnBrk="0" fontAlgn="base" hangingPunct="0">
              <a:spcBef>
                <a:spcPct val="0"/>
              </a:spcBef>
              <a:spcAft>
                <a:spcPct val="0"/>
              </a:spcAft>
            </a:pPr>
            <a:r>
              <a:rPr lang="lt-LT" sz="1400" b="1" dirty="0" smtClean="0">
                <a:solidFill>
                  <a:schemeClr val="tx1"/>
                </a:solidFill>
                <a:latin typeface="Times New Roman" panose="02020603050405020304" pitchFamily="18" charset="0"/>
                <a:cs typeface="Times New Roman" panose="02020603050405020304" pitchFamily="18" charset="0"/>
              </a:rPr>
              <a:t>Partnerių pasirinkimo pagrįstumas</a:t>
            </a:r>
            <a:endParaRPr lang="pt-BR"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941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372421" y="551203"/>
            <a:ext cx="8368364" cy="173255"/>
          </a:xfrm>
        </p:spPr>
        <p:txBody>
          <a:bodyPr/>
          <a:lstStyle/>
          <a:p>
            <a:r>
              <a:rPr lang="lt-LT" sz="1400" b="1" dirty="0">
                <a:solidFill>
                  <a:schemeClr val="tx1"/>
                </a:solidFill>
                <a:latin typeface="Times New Roman" panose="02020603050405020304" pitchFamily="18" charset="0"/>
                <a:cs typeface="Times New Roman" panose="02020603050405020304" pitchFamily="18" charset="0"/>
              </a:rPr>
              <a:t>5.4. Projekto įgyvendinimo rizikos ir jų valdymas</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358877" y="168012"/>
            <a:ext cx="8368364" cy="356134"/>
          </a:xfrm>
        </p:spPr>
        <p:txBody>
          <a:bodyPr/>
          <a:lstStyle/>
          <a:p>
            <a:r>
              <a:rPr lang="lt-LT" sz="2400" b="1" cap="small" dirty="0" smtClean="0">
                <a:solidFill>
                  <a:schemeClr val="tx1"/>
                </a:solidFill>
                <a:latin typeface="Times New Roman" panose="02020603050405020304" pitchFamily="18" charset="0"/>
                <a:cs typeface="Times New Roman" panose="02020603050405020304" pitchFamily="18" charset="0"/>
              </a:rPr>
              <a:t>Paraiškos 5 dalis</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sp>
        <p:nvSpPr>
          <p:cNvPr id="37" name="Freeform 27"/>
          <p:cNvSpPr>
            <a:spLocks noEditPoints="1"/>
          </p:cNvSpPr>
          <p:nvPr/>
        </p:nvSpPr>
        <p:spPr bwMode="auto">
          <a:xfrm>
            <a:off x="4319685" y="2366271"/>
            <a:ext cx="473836" cy="476216"/>
          </a:xfrm>
          <a:custGeom>
            <a:avLst/>
            <a:gdLst/>
            <a:ahLst/>
            <a:cxnLst>
              <a:cxn ang="0">
                <a:pos x="483" y="362"/>
              </a:cxn>
              <a:cxn ang="0">
                <a:pos x="381" y="402"/>
              </a:cxn>
              <a:cxn ang="0">
                <a:pos x="331" y="499"/>
              </a:cxn>
              <a:cxn ang="0">
                <a:pos x="360" y="607"/>
              </a:cxn>
              <a:cxn ang="0">
                <a:pos x="451" y="666"/>
              </a:cxn>
              <a:cxn ang="0">
                <a:pos x="562" y="649"/>
              </a:cxn>
              <a:cxn ang="0">
                <a:pos x="630" y="565"/>
              </a:cxn>
              <a:cxn ang="0">
                <a:pos x="750" y="451"/>
              </a:cxn>
              <a:cxn ang="0">
                <a:pos x="743" y="602"/>
              </a:cxn>
              <a:cxn ang="0">
                <a:pos x="662" y="724"/>
              </a:cxn>
              <a:cxn ang="0">
                <a:pos x="528" y="786"/>
              </a:cxn>
              <a:cxn ang="0">
                <a:pos x="378" y="768"/>
              </a:cxn>
              <a:cxn ang="0">
                <a:pos x="264" y="678"/>
              </a:cxn>
              <a:cxn ang="0">
                <a:pos x="212" y="538"/>
              </a:cxn>
              <a:cxn ang="0">
                <a:pos x="242" y="390"/>
              </a:cxn>
              <a:cxn ang="0">
                <a:pos x="340" y="283"/>
              </a:cxn>
              <a:cxn ang="0">
                <a:pos x="484" y="242"/>
              </a:cxn>
              <a:cxn ang="0">
                <a:pos x="644" y="58"/>
              </a:cxn>
              <a:cxn ang="0">
                <a:pos x="600" y="132"/>
              </a:cxn>
              <a:cxn ang="0">
                <a:pos x="459" y="171"/>
              </a:cxn>
              <a:cxn ang="0">
                <a:pos x="296" y="226"/>
              </a:cxn>
              <a:cxn ang="0">
                <a:pos x="182" y="348"/>
              </a:cxn>
              <a:cxn ang="0">
                <a:pos x="139" y="516"/>
              </a:cxn>
              <a:cxn ang="0">
                <a:pos x="182" y="683"/>
              </a:cxn>
              <a:cxn ang="0">
                <a:pos x="296" y="806"/>
              </a:cxn>
              <a:cxn ang="0">
                <a:pos x="459" y="861"/>
              </a:cxn>
              <a:cxn ang="0">
                <a:pos x="630" y="830"/>
              </a:cxn>
              <a:cxn ang="0">
                <a:pos x="760" y="724"/>
              </a:cxn>
              <a:cxn ang="0">
                <a:pos x="826" y="567"/>
              </a:cxn>
              <a:cxn ang="0">
                <a:pos x="808" y="396"/>
              </a:cxn>
              <a:cxn ang="0">
                <a:pos x="915" y="375"/>
              </a:cxn>
              <a:cxn ang="0">
                <a:pos x="968" y="516"/>
              </a:cxn>
              <a:cxn ang="0">
                <a:pos x="924" y="718"/>
              </a:cxn>
              <a:cxn ang="0">
                <a:pos x="806" y="878"/>
              </a:cxn>
              <a:cxn ang="0">
                <a:pos x="632" y="978"/>
              </a:cxn>
              <a:cxn ang="0">
                <a:pos x="424" y="997"/>
              </a:cxn>
              <a:cxn ang="0">
                <a:pos x="232" y="930"/>
              </a:cxn>
              <a:cxn ang="0">
                <a:pos x="87" y="793"/>
              </a:cxn>
              <a:cxn ang="0">
                <a:pos x="8" y="606"/>
              </a:cxn>
              <a:cxn ang="0">
                <a:pos x="15" y="397"/>
              </a:cxn>
              <a:cxn ang="0">
                <a:pos x="104" y="216"/>
              </a:cxn>
              <a:cxn ang="0">
                <a:pos x="257" y="88"/>
              </a:cxn>
              <a:cxn ang="0">
                <a:pos x="454" y="32"/>
              </a:cxn>
              <a:cxn ang="0">
                <a:pos x="823" y="0"/>
              </a:cxn>
              <a:cxn ang="0">
                <a:pos x="830" y="3"/>
              </a:cxn>
              <a:cxn ang="0">
                <a:pos x="836" y="6"/>
              </a:cxn>
              <a:cxn ang="0">
                <a:pos x="842" y="13"/>
              </a:cxn>
              <a:cxn ang="0">
                <a:pos x="846" y="20"/>
              </a:cxn>
              <a:cxn ang="0">
                <a:pos x="850" y="145"/>
              </a:cxn>
              <a:cxn ang="0">
                <a:pos x="989" y="160"/>
              </a:cxn>
              <a:cxn ang="0">
                <a:pos x="991" y="195"/>
              </a:cxn>
              <a:cxn ang="0">
                <a:pos x="503" y="538"/>
              </a:cxn>
              <a:cxn ang="0">
                <a:pos x="461" y="524"/>
              </a:cxn>
              <a:cxn ang="0">
                <a:pos x="467" y="481"/>
              </a:cxn>
              <a:cxn ang="0">
                <a:pos x="796" y="8"/>
              </a:cxn>
              <a:cxn ang="0">
                <a:pos x="803" y="3"/>
              </a:cxn>
              <a:cxn ang="0">
                <a:pos x="813" y="0"/>
              </a:cxn>
            </a:cxnLst>
            <a:rect l="0" t="0" r="r" b="b"/>
            <a:pathLst>
              <a:path w="996" h="1001">
                <a:moveTo>
                  <a:pt x="484" y="242"/>
                </a:moveTo>
                <a:lnTo>
                  <a:pt x="505" y="243"/>
                </a:lnTo>
                <a:lnTo>
                  <a:pt x="526" y="245"/>
                </a:lnTo>
                <a:lnTo>
                  <a:pt x="546" y="249"/>
                </a:lnTo>
                <a:lnTo>
                  <a:pt x="565" y="254"/>
                </a:lnTo>
                <a:lnTo>
                  <a:pt x="584" y="261"/>
                </a:lnTo>
                <a:lnTo>
                  <a:pt x="483" y="362"/>
                </a:lnTo>
                <a:lnTo>
                  <a:pt x="467" y="363"/>
                </a:lnTo>
                <a:lnTo>
                  <a:pt x="451" y="366"/>
                </a:lnTo>
                <a:lnTo>
                  <a:pt x="435" y="370"/>
                </a:lnTo>
                <a:lnTo>
                  <a:pt x="420" y="376"/>
                </a:lnTo>
                <a:lnTo>
                  <a:pt x="406" y="383"/>
                </a:lnTo>
                <a:lnTo>
                  <a:pt x="393" y="392"/>
                </a:lnTo>
                <a:lnTo>
                  <a:pt x="381" y="402"/>
                </a:lnTo>
                <a:lnTo>
                  <a:pt x="370" y="413"/>
                </a:lnTo>
                <a:lnTo>
                  <a:pt x="360" y="425"/>
                </a:lnTo>
                <a:lnTo>
                  <a:pt x="351" y="438"/>
                </a:lnTo>
                <a:lnTo>
                  <a:pt x="344" y="453"/>
                </a:lnTo>
                <a:lnTo>
                  <a:pt x="338" y="467"/>
                </a:lnTo>
                <a:lnTo>
                  <a:pt x="334" y="483"/>
                </a:lnTo>
                <a:lnTo>
                  <a:pt x="331" y="499"/>
                </a:lnTo>
                <a:lnTo>
                  <a:pt x="330" y="516"/>
                </a:lnTo>
                <a:lnTo>
                  <a:pt x="331" y="533"/>
                </a:lnTo>
                <a:lnTo>
                  <a:pt x="334" y="549"/>
                </a:lnTo>
                <a:lnTo>
                  <a:pt x="338" y="565"/>
                </a:lnTo>
                <a:lnTo>
                  <a:pt x="344" y="579"/>
                </a:lnTo>
                <a:lnTo>
                  <a:pt x="352" y="593"/>
                </a:lnTo>
                <a:lnTo>
                  <a:pt x="360" y="607"/>
                </a:lnTo>
                <a:lnTo>
                  <a:pt x="370" y="619"/>
                </a:lnTo>
                <a:lnTo>
                  <a:pt x="381" y="630"/>
                </a:lnTo>
                <a:lnTo>
                  <a:pt x="394" y="640"/>
                </a:lnTo>
                <a:lnTo>
                  <a:pt x="407" y="649"/>
                </a:lnTo>
                <a:lnTo>
                  <a:pt x="421" y="656"/>
                </a:lnTo>
                <a:lnTo>
                  <a:pt x="436" y="662"/>
                </a:lnTo>
                <a:lnTo>
                  <a:pt x="451" y="666"/>
                </a:lnTo>
                <a:lnTo>
                  <a:pt x="467" y="669"/>
                </a:lnTo>
                <a:lnTo>
                  <a:pt x="484" y="670"/>
                </a:lnTo>
                <a:lnTo>
                  <a:pt x="501" y="669"/>
                </a:lnTo>
                <a:lnTo>
                  <a:pt x="517" y="666"/>
                </a:lnTo>
                <a:lnTo>
                  <a:pt x="533" y="662"/>
                </a:lnTo>
                <a:lnTo>
                  <a:pt x="548" y="656"/>
                </a:lnTo>
                <a:lnTo>
                  <a:pt x="562" y="649"/>
                </a:lnTo>
                <a:lnTo>
                  <a:pt x="575" y="640"/>
                </a:lnTo>
                <a:lnTo>
                  <a:pt x="587" y="630"/>
                </a:lnTo>
                <a:lnTo>
                  <a:pt x="598" y="619"/>
                </a:lnTo>
                <a:lnTo>
                  <a:pt x="608" y="607"/>
                </a:lnTo>
                <a:lnTo>
                  <a:pt x="617" y="593"/>
                </a:lnTo>
                <a:lnTo>
                  <a:pt x="624" y="579"/>
                </a:lnTo>
                <a:lnTo>
                  <a:pt x="630" y="565"/>
                </a:lnTo>
                <a:lnTo>
                  <a:pt x="634" y="549"/>
                </a:lnTo>
                <a:lnTo>
                  <a:pt x="637" y="533"/>
                </a:lnTo>
                <a:lnTo>
                  <a:pt x="638" y="516"/>
                </a:lnTo>
                <a:lnTo>
                  <a:pt x="637" y="510"/>
                </a:lnTo>
                <a:lnTo>
                  <a:pt x="736" y="411"/>
                </a:lnTo>
                <a:lnTo>
                  <a:pt x="744" y="431"/>
                </a:lnTo>
                <a:lnTo>
                  <a:pt x="750" y="451"/>
                </a:lnTo>
                <a:lnTo>
                  <a:pt x="754" y="472"/>
                </a:lnTo>
                <a:lnTo>
                  <a:pt x="756" y="494"/>
                </a:lnTo>
                <a:lnTo>
                  <a:pt x="757" y="516"/>
                </a:lnTo>
                <a:lnTo>
                  <a:pt x="756" y="538"/>
                </a:lnTo>
                <a:lnTo>
                  <a:pt x="754" y="560"/>
                </a:lnTo>
                <a:lnTo>
                  <a:pt x="749" y="582"/>
                </a:lnTo>
                <a:lnTo>
                  <a:pt x="743" y="602"/>
                </a:lnTo>
                <a:lnTo>
                  <a:pt x="736" y="622"/>
                </a:lnTo>
                <a:lnTo>
                  <a:pt x="727" y="642"/>
                </a:lnTo>
                <a:lnTo>
                  <a:pt x="716" y="660"/>
                </a:lnTo>
                <a:lnTo>
                  <a:pt x="705" y="678"/>
                </a:lnTo>
                <a:lnTo>
                  <a:pt x="691" y="694"/>
                </a:lnTo>
                <a:lnTo>
                  <a:pt x="677" y="710"/>
                </a:lnTo>
                <a:lnTo>
                  <a:pt x="662" y="724"/>
                </a:lnTo>
                <a:lnTo>
                  <a:pt x="645" y="737"/>
                </a:lnTo>
                <a:lnTo>
                  <a:pt x="628" y="749"/>
                </a:lnTo>
                <a:lnTo>
                  <a:pt x="610" y="759"/>
                </a:lnTo>
                <a:lnTo>
                  <a:pt x="590" y="768"/>
                </a:lnTo>
                <a:lnTo>
                  <a:pt x="570" y="776"/>
                </a:lnTo>
                <a:lnTo>
                  <a:pt x="550" y="782"/>
                </a:lnTo>
                <a:lnTo>
                  <a:pt x="528" y="786"/>
                </a:lnTo>
                <a:lnTo>
                  <a:pt x="507" y="789"/>
                </a:lnTo>
                <a:lnTo>
                  <a:pt x="484" y="790"/>
                </a:lnTo>
                <a:lnTo>
                  <a:pt x="462" y="789"/>
                </a:lnTo>
                <a:lnTo>
                  <a:pt x="440" y="786"/>
                </a:lnTo>
                <a:lnTo>
                  <a:pt x="419" y="782"/>
                </a:lnTo>
                <a:lnTo>
                  <a:pt x="398" y="776"/>
                </a:lnTo>
                <a:lnTo>
                  <a:pt x="378" y="768"/>
                </a:lnTo>
                <a:lnTo>
                  <a:pt x="359" y="759"/>
                </a:lnTo>
                <a:lnTo>
                  <a:pt x="340" y="749"/>
                </a:lnTo>
                <a:lnTo>
                  <a:pt x="323" y="737"/>
                </a:lnTo>
                <a:lnTo>
                  <a:pt x="307" y="724"/>
                </a:lnTo>
                <a:lnTo>
                  <a:pt x="291" y="710"/>
                </a:lnTo>
                <a:lnTo>
                  <a:pt x="277" y="694"/>
                </a:lnTo>
                <a:lnTo>
                  <a:pt x="264" y="678"/>
                </a:lnTo>
                <a:lnTo>
                  <a:pt x="252" y="660"/>
                </a:lnTo>
                <a:lnTo>
                  <a:pt x="242" y="642"/>
                </a:lnTo>
                <a:lnTo>
                  <a:pt x="232" y="622"/>
                </a:lnTo>
                <a:lnTo>
                  <a:pt x="225" y="602"/>
                </a:lnTo>
                <a:lnTo>
                  <a:pt x="219" y="582"/>
                </a:lnTo>
                <a:lnTo>
                  <a:pt x="215" y="560"/>
                </a:lnTo>
                <a:lnTo>
                  <a:pt x="212" y="538"/>
                </a:lnTo>
                <a:lnTo>
                  <a:pt x="211" y="516"/>
                </a:lnTo>
                <a:lnTo>
                  <a:pt x="212" y="493"/>
                </a:lnTo>
                <a:lnTo>
                  <a:pt x="215" y="472"/>
                </a:lnTo>
                <a:lnTo>
                  <a:pt x="219" y="450"/>
                </a:lnTo>
                <a:lnTo>
                  <a:pt x="225" y="430"/>
                </a:lnTo>
                <a:lnTo>
                  <a:pt x="232" y="410"/>
                </a:lnTo>
                <a:lnTo>
                  <a:pt x="242" y="390"/>
                </a:lnTo>
                <a:lnTo>
                  <a:pt x="252" y="372"/>
                </a:lnTo>
                <a:lnTo>
                  <a:pt x="264" y="354"/>
                </a:lnTo>
                <a:lnTo>
                  <a:pt x="277" y="338"/>
                </a:lnTo>
                <a:lnTo>
                  <a:pt x="291" y="322"/>
                </a:lnTo>
                <a:lnTo>
                  <a:pt x="307" y="308"/>
                </a:lnTo>
                <a:lnTo>
                  <a:pt x="323" y="295"/>
                </a:lnTo>
                <a:lnTo>
                  <a:pt x="340" y="283"/>
                </a:lnTo>
                <a:lnTo>
                  <a:pt x="359" y="273"/>
                </a:lnTo>
                <a:lnTo>
                  <a:pt x="378" y="264"/>
                </a:lnTo>
                <a:lnTo>
                  <a:pt x="398" y="256"/>
                </a:lnTo>
                <a:lnTo>
                  <a:pt x="419" y="250"/>
                </a:lnTo>
                <a:lnTo>
                  <a:pt x="440" y="246"/>
                </a:lnTo>
                <a:lnTo>
                  <a:pt x="462" y="243"/>
                </a:lnTo>
                <a:lnTo>
                  <a:pt x="484" y="242"/>
                </a:lnTo>
                <a:close/>
                <a:moveTo>
                  <a:pt x="484" y="31"/>
                </a:moveTo>
                <a:lnTo>
                  <a:pt x="512" y="32"/>
                </a:lnTo>
                <a:lnTo>
                  <a:pt x="539" y="34"/>
                </a:lnTo>
                <a:lnTo>
                  <a:pt x="566" y="38"/>
                </a:lnTo>
                <a:lnTo>
                  <a:pt x="593" y="43"/>
                </a:lnTo>
                <a:lnTo>
                  <a:pt x="618" y="50"/>
                </a:lnTo>
                <a:lnTo>
                  <a:pt x="644" y="58"/>
                </a:lnTo>
                <a:lnTo>
                  <a:pt x="621" y="81"/>
                </a:lnTo>
                <a:lnTo>
                  <a:pt x="615" y="88"/>
                </a:lnTo>
                <a:lnTo>
                  <a:pt x="610" y="96"/>
                </a:lnTo>
                <a:lnTo>
                  <a:pt x="606" y="104"/>
                </a:lnTo>
                <a:lnTo>
                  <a:pt x="603" y="113"/>
                </a:lnTo>
                <a:lnTo>
                  <a:pt x="601" y="122"/>
                </a:lnTo>
                <a:lnTo>
                  <a:pt x="600" y="132"/>
                </a:lnTo>
                <a:lnTo>
                  <a:pt x="600" y="190"/>
                </a:lnTo>
                <a:lnTo>
                  <a:pt x="578" y="183"/>
                </a:lnTo>
                <a:lnTo>
                  <a:pt x="555" y="177"/>
                </a:lnTo>
                <a:lnTo>
                  <a:pt x="532" y="173"/>
                </a:lnTo>
                <a:lnTo>
                  <a:pt x="508" y="171"/>
                </a:lnTo>
                <a:lnTo>
                  <a:pt x="484" y="170"/>
                </a:lnTo>
                <a:lnTo>
                  <a:pt x="459" y="171"/>
                </a:lnTo>
                <a:lnTo>
                  <a:pt x="433" y="173"/>
                </a:lnTo>
                <a:lnTo>
                  <a:pt x="409" y="178"/>
                </a:lnTo>
                <a:lnTo>
                  <a:pt x="385" y="184"/>
                </a:lnTo>
                <a:lnTo>
                  <a:pt x="361" y="192"/>
                </a:lnTo>
                <a:lnTo>
                  <a:pt x="339" y="202"/>
                </a:lnTo>
                <a:lnTo>
                  <a:pt x="317" y="213"/>
                </a:lnTo>
                <a:lnTo>
                  <a:pt x="296" y="226"/>
                </a:lnTo>
                <a:lnTo>
                  <a:pt x="277" y="239"/>
                </a:lnTo>
                <a:lnTo>
                  <a:pt x="258" y="255"/>
                </a:lnTo>
                <a:lnTo>
                  <a:pt x="240" y="271"/>
                </a:lnTo>
                <a:lnTo>
                  <a:pt x="223" y="289"/>
                </a:lnTo>
                <a:lnTo>
                  <a:pt x="208" y="308"/>
                </a:lnTo>
                <a:lnTo>
                  <a:pt x="194" y="328"/>
                </a:lnTo>
                <a:lnTo>
                  <a:pt x="182" y="348"/>
                </a:lnTo>
                <a:lnTo>
                  <a:pt x="171" y="370"/>
                </a:lnTo>
                <a:lnTo>
                  <a:pt x="161" y="393"/>
                </a:lnTo>
                <a:lnTo>
                  <a:pt x="153" y="416"/>
                </a:lnTo>
                <a:lnTo>
                  <a:pt x="147" y="440"/>
                </a:lnTo>
                <a:lnTo>
                  <a:pt x="142" y="465"/>
                </a:lnTo>
                <a:lnTo>
                  <a:pt x="140" y="490"/>
                </a:lnTo>
                <a:lnTo>
                  <a:pt x="139" y="516"/>
                </a:lnTo>
                <a:lnTo>
                  <a:pt x="140" y="542"/>
                </a:lnTo>
                <a:lnTo>
                  <a:pt x="142" y="567"/>
                </a:lnTo>
                <a:lnTo>
                  <a:pt x="147" y="592"/>
                </a:lnTo>
                <a:lnTo>
                  <a:pt x="153" y="616"/>
                </a:lnTo>
                <a:lnTo>
                  <a:pt x="161" y="639"/>
                </a:lnTo>
                <a:lnTo>
                  <a:pt x="171" y="662"/>
                </a:lnTo>
                <a:lnTo>
                  <a:pt x="182" y="683"/>
                </a:lnTo>
                <a:lnTo>
                  <a:pt x="194" y="704"/>
                </a:lnTo>
                <a:lnTo>
                  <a:pt x="208" y="724"/>
                </a:lnTo>
                <a:lnTo>
                  <a:pt x="223" y="743"/>
                </a:lnTo>
                <a:lnTo>
                  <a:pt x="240" y="761"/>
                </a:lnTo>
                <a:lnTo>
                  <a:pt x="258" y="777"/>
                </a:lnTo>
                <a:lnTo>
                  <a:pt x="277" y="792"/>
                </a:lnTo>
                <a:lnTo>
                  <a:pt x="296" y="806"/>
                </a:lnTo>
                <a:lnTo>
                  <a:pt x="317" y="819"/>
                </a:lnTo>
                <a:lnTo>
                  <a:pt x="339" y="830"/>
                </a:lnTo>
                <a:lnTo>
                  <a:pt x="361" y="839"/>
                </a:lnTo>
                <a:lnTo>
                  <a:pt x="385" y="847"/>
                </a:lnTo>
                <a:lnTo>
                  <a:pt x="409" y="854"/>
                </a:lnTo>
                <a:lnTo>
                  <a:pt x="433" y="859"/>
                </a:lnTo>
                <a:lnTo>
                  <a:pt x="459" y="861"/>
                </a:lnTo>
                <a:lnTo>
                  <a:pt x="484" y="862"/>
                </a:lnTo>
                <a:lnTo>
                  <a:pt x="510" y="861"/>
                </a:lnTo>
                <a:lnTo>
                  <a:pt x="535" y="859"/>
                </a:lnTo>
                <a:lnTo>
                  <a:pt x="560" y="854"/>
                </a:lnTo>
                <a:lnTo>
                  <a:pt x="584" y="847"/>
                </a:lnTo>
                <a:lnTo>
                  <a:pt x="607" y="839"/>
                </a:lnTo>
                <a:lnTo>
                  <a:pt x="630" y="830"/>
                </a:lnTo>
                <a:lnTo>
                  <a:pt x="651" y="819"/>
                </a:lnTo>
                <a:lnTo>
                  <a:pt x="672" y="806"/>
                </a:lnTo>
                <a:lnTo>
                  <a:pt x="692" y="792"/>
                </a:lnTo>
                <a:lnTo>
                  <a:pt x="711" y="777"/>
                </a:lnTo>
                <a:lnTo>
                  <a:pt x="728" y="761"/>
                </a:lnTo>
                <a:lnTo>
                  <a:pt x="745" y="743"/>
                </a:lnTo>
                <a:lnTo>
                  <a:pt x="760" y="724"/>
                </a:lnTo>
                <a:lnTo>
                  <a:pt x="774" y="704"/>
                </a:lnTo>
                <a:lnTo>
                  <a:pt x="786" y="683"/>
                </a:lnTo>
                <a:lnTo>
                  <a:pt x="797" y="662"/>
                </a:lnTo>
                <a:lnTo>
                  <a:pt x="807" y="639"/>
                </a:lnTo>
                <a:lnTo>
                  <a:pt x="815" y="616"/>
                </a:lnTo>
                <a:lnTo>
                  <a:pt x="821" y="592"/>
                </a:lnTo>
                <a:lnTo>
                  <a:pt x="826" y="567"/>
                </a:lnTo>
                <a:lnTo>
                  <a:pt x="829" y="542"/>
                </a:lnTo>
                <a:lnTo>
                  <a:pt x="830" y="516"/>
                </a:lnTo>
                <a:lnTo>
                  <a:pt x="829" y="491"/>
                </a:lnTo>
                <a:lnTo>
                  <a:pt x="826" y="466"/>
                </a:lnTo>
                <a:lnTo>
                  <a:pt x="822" y="442"/>
                </a:lnTo>
                <a:lnTo>
                  <a:pt x="816" y="419"/>
                </a:lnTo>
                <a:lnTo>
                  <a:pt x="808" y="396"/>
                </a:lnTo>
                <a:lnTo>
                  <a:pt x="864" y="396"/>
                </a:lnTo>
                <a:lnTo>
                  <a:pt x="873" y="396"/>
                </a:lnTo>
                <a:lnTo>
                  <a:pt x="882" y="394"/>
                </a:lnTo>
                <a:lnTo>
                  <a:pt x="891" y="391"/>
                </a:lnTo>
                <a:lnTo>
                  <a:pt x="900" y="387"/>
                </a:lnTo>
                <a:lnTo>
                  <a:pt x="907" y="381"/>
                </a:lnTo>
                <a:lnTo>
                  <a:pt x="915" y="375"/>
                </a:lnTo>
                <a:lnTo>
                  <a:pt x="939" y="350"/>
                </a:lnTo>
                <a:lnTo>
                  <a:pt x="948" y="376"/>
                </a:lnTo>
                <a:lnTo>
                  <a:pt x="955" y="403"/>
                </a:lnTo>
                <a:lnTo>
                  <a:pt x="961" y="431"/>
                </a:lnTo>
                <a:lnTo>
                  <a:pt x="965" y="459"/>
                </a:lnTo>
                <a:lnTo>
                  <a:pt x="968" y="487"/>
                </a:lnTo>
                <a:lnTo>
                  <a:pt x="968" y="516"/>
                </a:lnTo>
                <a:lnTo>
                  <a:pt x="968" y="547"/>
                </a:lnTo>
                <a:lnTo>
                  <a:pt x="965" y="577"/>
                </a:lnTo>
                <a:lnTo>
                  <a:pt x="960" y="606"/>
                </a:lnTo>
                <a:lnTo>
                  <a:pt x="954" y="635"/>
                </a:lnTo>
                <a:lnTo>
                  <a:pt x="945" y="664"/>
                </a:lnTo>
                <a:lnTo>
                  <a:pt x="936" y="691"/>
                </a:lnTo>
                <a:lnTo>
                  <a:pt x="924" y="718"/>
                </a:lnTo>
                <a:lnTo>
                  <a:pt x="912" y="744"/>
                </a:lnTo>
                <a:lnTo>
                  <a:pt x="897" y="769"/>
                </a:lnTo>
                <a:lnTo>
                  <a:pt x="881" y="793"/>
                </a:lnTo>
                <a:lnTo>
                  <a:pt x="865" y="816"/>
                </a:lnTo>
                <a:lnTo>
                  <a:pt x="846" y="838"/>
                </a:lnTo>
                <a:lnTo>
                  <a:pt x="827" y="859"/>
                </a:lnTo>
                <a:lnTo>
                  <a:pt x="806" y="878"/>
                </a:lnTo>
                <a:lnTo>
                  <a:pt x="784" y="897"/>
                </a:lnTo>
                <a:lnTo>
                  <a:pt x="761" y="914"/>
                </a:lnTo>
                <a:lnTo>
                  <a:pt x="737" y="930"/>
                </a:lnTo>
                <a:lnTo>
                  <a:pt x="712" y="944"/>
                </a:lnTo>
                <a:lnTo>
                  <a:pt x="686" y="957"/>
                </a:lnTo>
                <a:lnTo>
                  <a:pt x="659" y="968"/>
                </a:lnTo>
                <a:lnTo>
                  <a:pt x="632" y="978"/>
                </a:lnTo>
                <a:lnTo>
                  <a:pt x="603" y="986"/>
                </a:lnTo>
                <a:lnTo>
                  <a:pt x="574" y="993"/>
                </a:lnTo>
                <a:lnTo>
                  <a:pt x="545" y="997"/>
                </a:lnTo>
                <a:lnTo>
                  <a:pt x="515" y="1000"/>
                </a:lnTo>
                <a:lnTo>
                  <a:pt x="484" y="1001"/>
                </a:lnTo>
                <a:lnTo>
                  <a:pt x="454" y="1000"/>
                </a:lnTo>
                <a:lnTo>
                  <a:pt x="424" y="997"/>
                </a:lnTo>
                <a:lnTo>
                  <a:pt x="394" y="993"/>
                </a:lnTo>
                <a:lnTo>
                  <a:pt x="365" y="986"/>
                </a:lnTo>
                <a:lnTo>
                  <a:pt x="337" y="978"/>
                </a:lnTo>
                <a:lnTo>
                  <a:pt x="309" y="968"/>
                </a:lnTo>
                <a:lnTo>
                  <a:pt x="283" y="957"/>
                </a:lnTo>
                <a:lnTo>
                  <a:pt x="257" y="944"/>
                </a:lnTo>
                <a:lnTo>
                  <a:pt x="232" y="930"/>
                </a:lnTo>
                <a:lnTo>
                  <a:pt x="208" y="914"/>
                </a:lnTo>
                <a:lnTo>
                  <a:pt x="185" y="897"/>
                </a:lnTo>
                <a:lnTo>
                  <a:pt x="163" y="878"/>
                </a:lnTo>
                <a:lnTo>
                  <a:pt x="142" y="859"/>
                </a:lnTo>
                <a:lnTo>
                  <a:pt x="122" y="838"/>
                </a:lnTo>
                <a:lnTo>
                  <a:pt x="104" y="816"/>
                </a:lnTo>
                <a:lnTo>
                  <a:pt x="87" y="793"/>
                </a:lnTo>
                <a:lnTo>
                  <a:pt x="71" y="769"/>
                </a:lnTo>
                <a:lnTo>
                  <a:pt x="57" y="744"/>
                </a:lnTo>
                <a:lnTo>
                  <a:pt x="44" y="718"/>
                </a:lnTo>
                <a:lnTo>
                  <a:pt x="33" y="691"/>
                </a:lnTo>
                <a:lnTo>
                  <a:pt x="23" y="664"/>
                </a:lnTo>
                <a:lnTo>
                  <a:pt x="15" y="635"/>
                </a:lnTo>
                <a:lnTo>
                  <a:pt x="8" y="606"/>
                </a:lnTo>
                <a:lnTo>
                  <a:pt x="4" y="577"/>
                </a:lnTo>
                <a:lnTo>
                  <a:pt x="1" y="547"/>
                </a:lnTo>
                <a:lnTo>
                  <a:pt x="0" y="516"/>
                </a:lnTo>
                <a:lnTo>
                  <a:pt x="1" y="485"/>
                </a:lnTo>
                <a:lnTo>
                  <a:pt x="4" y="455"/>
                </a:lnTo>
                <a:lnTo>
                  <a:pt x="8" y="426"/>
                </a:lnTo>
                <a:lnTo>
                  <a:pt x="15" y="397"/>
                </a:lnTo>
                <a:lnTo>
                  <a:pt x="23" y="368"/>
                </a:lnTo>
                <a:lnTo>
                  <a:pt x="33" y="341"/>
                </a:lnTo>
                <a:lnTo>
                  <a:pt x="44" y="314"/>
                </a:lnTo>
                <a:lnTo>
                  <a:pt x="57" y="288"/>
                </a:lnTo>
                <a:lnTo>
                  <a:pt x="71" y="263"/>
                </a:lnTo>
                <a:lnTo>
                  <a:pt x="87" y="239"/>
                </a:lnTo>
                <a:lnTo>
                  <a:pt x="104" y="216"/>
                </a:lnTo>
                <a:lnTo>
                  <a:pt x="122" y="194"/>
                </a:lnTo>
                <a:lnTo>
                  <a:pt x="142" y="173"/>
                </a:lnTo>
                <a:lnTo>
                  <a:pt x="163" y="153"/>
                </a:lnTo>
                <a:lnTo>
                  <a:pt x="185" y="135"/>
                </a:lnTo>
                <a:lnTo>
                  <a:pt x="208" y="118"/>
                </a:lnTo>
                <a:lnTo>
                  <a:pt x="232" y="102"/>
                </a:lnTo>
                <a:lnTo>
                  <a:pt x="257" y="88"/>
                </a:lnTo>
                <a:lnTo>
                  <a:pt x="283" y="75"/>
                </a:lnTo>
                <a:lnTo>
                  <a:pt x="309" y="63"/>
                </a:lnTo>
                <a:lnTo>
                  <a:pt x="337" y="54"/>
                </a:lnTo>
                <a:lnTo>
                  <a:pt x="365" y="46"/>
                </a:lnTo>
                <a:lnTo>
                  <a:pt x="394" y="39"/>
                </a:lnTo>
                <a:lnTo>
                  <a:pt x="424" y="35"/>
                </a:lnTo>
                <a:lnTo>
                  <a:pt x="454" y="32"/>
                </a:lnTo>
                <a:lnTo>
                  <a:pt x="484" y="31"/>
                </a:lnTo>
                <a:close/>
                <a:moveTo>
                  <a:pt x="816" y="0"/>
                </a:moveTo>
                <a:lnTo>
                  <a:pt x="818" y="0"/>
                </a:lnTo>
                <a:lnTo>
                  <a:pt x="820" y="0"/>
                </a:lnTo>
                <a:lnTo>
                  <a:pt x="820" y="0"/>
                </a:lnTo>
                <a:lnTo>
                  <a:pt x="822" y="0"/>
                </a:lnTo>
                <a:lnTo>
                  <a:pt x="823" y="0"/>
                </a:lnTo>
                <a:lnTo>
                  <a:pt x="824" y="1"/>
                </a:lnTo>
                <a:lnTo>
                  <a:pt x="824" y="1"/>
                </a:lnTo>
                <a:lnTo>
                  <a:pt x="825" y="1"/>
                </a:lnTo>
                <a:lnTo>
                  <a:pt x="827" y="1"/>
                </a:lnTo>
                <a:lnTo>
                  <a:pt x="828" y="2"/>
                </a:lnTo>
                <a:lnTo>
                  <a:pt x="829" y="2"/>
                </a:lnTo>
                <a:lnTo>
                  <a:pt x="830" y="3"/>
                </a:lnTo>
                <a:lnTo>
                  <a:pt x="831" y="3"/>
                </a:lnTo>
                <a:lnTo>
                  <a:pt x="832" y="4"/>
                </a:lnTo>
                <a:lnTo>
                  <a:pt x="832" y="4"/>
                </a:lnTo>
                <a:lnTo>
                  <a:pt x="833" y="4"/>
                </a:lnTo>
                <a:lnTo>
                  <a:pt x="836" y="6"/>
                </a:lnTo>
                <a:lnTo>
                  <a:pt x="836" y="6"/>
                </a:lnTo>
                <a:lnTo>
                  <a:pt x="836" y="6"/>
                </a:lnTo>
                <a:lnTo>
                  <a:pt x="837" y="7"/>
                </a:lnTo>
                <a:lnTo>
                  <a:pt x="838" y="8"/>
                </a:lnTo>
                <a:lnTo>
                  <a:pt x="839" y="9"/>
                </a:lnTo>
                <a:lnTo>
                  <a:pt x="839" y="9"/>
                </a:lnTo>
                <a:lnTo>
                  <a:pt x="840" y="10"/>
                </a:lnTo>
                <a:lnTo>
                  <a:pt x="841" y="11"/>
                </a:lnTo>
                <a:lnTo>
                  <a:pt x="842" y="13"/>
                </a:lnTo>
                <a:lnTo>
                  <a:pt x="842" y="13"/>
                </a:lnTo>
                <a:lnTo>
                  <a:pt x="843" y="14"/>
                </a:lnTo>
                <a:lnTo>
                  <a:pt x="844" y="16"/>
                </a:lnTo>
                <a:lnTo>
                  <a:pt x="844" y="16"/>
                </a:lnTo>
                <a:lnTo>
                  <a:pt x="844" y="16"/>
                </a:lnTo>
                <a:lnTo>
                  <a:pt x="846" y="19"/>
                </a:lnTo>
                <a:lnTo>
                  <a:pt x="846" y="20"/>
                </a:lnTo>
                <a:lnTo>
                  <a:pt x="847" y="22"/>
                </a:lnTo>
                <a:lnTo>
                  <a:pt x="847" y="24"/>
                </a:lnTo>
                <a:lnTo>
                  <a:pt x="847" y="25"/>
                </a:lnTo>
                <a:lnTo>
                  <a:pt x="847" y="27"/>
                </a:lnTo>
                <a:lnTo>
                  <a:pt x="847" y="28"/>
                </a:lnTo>
                <a:lnTo>
                  <a:pt x="848" y="30"/>
                </a:lnTo>
                <a:lnTo>
                  <a:pt x="850" y="145"/>
                </a:lnTo>
                <a:lnTo>
                  <a:pt x="853" y="146"/>
                </a:lnTo>
                <a:lnTo>
                  <a:pt x="966" y="148"/>
                </a:lnTo>
                <a:lnTo>
                  <a:pt x="972" y="149"/>
                </a:lnTo>
                <a:lnTo>
                  <a:pt x="977" y="150"/>
                </a:lnTo>
                <a:lnTo>
                  <a:pt x="982" y="153"/>
                </a:lnTo>
                <a:lnTo>
                  <a:pt x="986" y="157"/>
                </a:lnTo>
                <a:lnTo>
                  <a:pt x="989" y="160"/>
                </a:lnTo>
                <a:lnTo>
                  <a:pt x="991" y="164"/>
                </a:lnTo>
                <a:lnTo>
                  <a:pt x="993" y="168"/>
                </a:lnTo>
                <a:lnTo>
                  <a:pt x="995" y="172"/>
                </a:lnTo>
                <a:lnTo>
                  <a:pt x="996" y="177"/>
                </a:lnTo>
                <a:lnTo>
                  <a:pt x="995" y="184"/>
                </a:lnTo>
                <a:lnTo>
                  <a:pt x="994" y="189"/>
                </a:lnTo>
                <a:lnTo>
                  <a:pt x="991" y="195"/>
                </a:lnTo>
                <a:lnTo>
                  <a:pt x="987" y="200"/>
                </a:lnTo>
                <a:lnTo>
                  <a:pt x="864" y="324"/>
                </a:lnTo>
                <a:lnTo>
                  <a:pt x="721" y="324"/>
                </a:lnTo>
                <a:lnTo>
                  <a:pt x="698" y="346"/>
                </a:lnTo>
                <a:lnTo>
                  <a:pt x="515" y="531"/>
                </a:lnTo>
                <a:lnTo>
                  <a:pt x="509" y="535"/>
                </a:lnTo>
                <a:lnTo>
                  <a:pt x="503" y="538"/>
                </a:lnTo>
                <a:lnTo>
                  <a:pt x="497" y="540"/>
                </a:lnTo>
                <a:lnTo>
                  <a:pt x="490" y="541"/>
                </a:lnTo>
                <a:lnTo>
                  <a:pt x="483" y="540"/>
                </a:lnTo>
                <a:lnTo>
                  <a:pt x="477" y="538"/>
                </a:lnTo>
                <a:lnTo>
                  <a:pt x="471" y="535"/>
                </a:lnTo>
                <a:lnTo>
                  <a:pt x="465" y="530"/>
                </a:lnTo>
                <a:lnTo>
                  <a:pt x="461" y="524"/>
                </a:lnTo>
                <a:lnTo>
                  <a:pt x="458" y="518"/>
                </a:lnTo>
                <a:lnTo>
                  <a:pt x="456" y="512"/>
                </a:lnTo>
                <a:lnTo>
                  <a:pt x="456" y="505"/>
                </a:lnTo>
                <a:lnTo>
                  <a:pt x="457" y="499"/>
                </a:lnTo>
                <a:lnTo>
                  <a:pt x="459" y="492"/>
                </a:lnTo>
                <a:lnTo>
                  <a:pt x="463" y="486"/>
                </a:lnTo>
                <a:lnTo>
                  <a:pt x="467" y="481"/>
                </a:lnTo>
                <a:lnTo>
                  <a:pt x="563" y="384"/>
                </a:lnTo>
                <a:lnTo>
                  <a:pt x="649" y="298"/>
                </a:lnTo>
                <a:lnTo>
                  <a:pt x="672" y="275"/>
                </a:lnTo>
                <a:lnTo>
                  <a:pt x="672" y="132"/>
                </a:lnTo>
                <a:lnTo>
                  <a:pt x="715" y="90"/>
                </a:lnTo>
                <a:lnTo>
                  <a:pt x="795" y="9"/>
                </a:lnTo>
                <a:lnTo>
                  <a:pt x="796" y="8"/>
                </a:lnTo>
                <a:lnTo>
                  <a:pt x="799" y="6"/>
                </a:lnTo>
                <a:lnTo>
                  <a:pt x="799" y="6"/>
                </a:lnTo>
                <a:lnTo>
                  <a:pt x="799" y="5"/>
                </a:lnTo>
                <a:lnTo>
                  <a:pt x="799" y="5"/>
                </a:lnTo>
                <a:lnTo>
                  <a:pt x="801" y="4"/>
                </a:lnTo>
                <a:lnTo>
                  <a:pt x="803" y="3"/>
                </a:lnTo>
                <a:lnTo>
                  <a:pt x="803" y="3"/>
                </a:lnTo>
                <a:lnTo>
                  <a:pt x="804" y="2"/>
                </a:lnTo>
                <a:lnTo>
                  <a:pt x="805" y="2"/>
                </a:lnTo>
                <a:lnTo>
                  <a:pt x="807" y="1"/>
                </a:lnTo>
                <a:lnTo>
                  <a:pt x="808" y="1"/>
                </a:lnTo>
                <a:lnTo>
                  <a:pt x="811" y="0"/>
                </a:lnTo>
                <a:lnTo>
                  <a:pt x="812" y="0"/>
                </a:lnTo>
                <a:lnTo>
                  <a:pt x="813" y="0"/>
                </a:lnTo>
                <a:lnTo>
                  <a:pt x="815" y="0"/>
                </a:lnTo>
                <a:lnTo>
                  <a:pt x="8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pic>
        <p:nvPicPr>
          <p:cNvPr id="8" name="Picture 7"/>
          <p:cNvPicPr/>
          <p:nvPr/>
        </p:nvPicPr>
        <p:blipFill rotWithShape="1">
          <a:blip r:embed="rId3"/>
          <a:srcRect l="12412" t="27244" r="30108" b="43901"/>
          <a:stretch/>
        </p:blipFill>
        <p:spPr bwMode="auto">
          <a:xfrm>
            <a:off x="76200" y="740850"/>
            <a:ext cx="6545225" cy="2159634"/>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srcRect l="12474" t="32748" r="44393" b="40607"/>
          <a:stretch/>
        </p:blipFill>
        <p:spPr bwMode="auto">
          <a:xfrm>
            <a:off x="76200" y="2967255"/>
            <a:ext cx="5342579" cy="1835785"/>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7162802" y="920039"/>
            <a:ext cx="1782323" cy="738664"/>
          </a:xfrm>
          <a:prstGeom prst="rect">
            <a:avLst/>
          </a:prstGeom>
          <a:noFill/>
          <a:ln w="38100">
            <a:solidFill>
              <a:schemeClr val="accent1"/>
            </a:solidFill>
          </a:ln>
        </p:spPr>
        <p:txBody>
          <a:bodyPr wrap="square" rtlCol="0">
            <a:spAutoFit/>
          </a:bodyPr>
          <a:lstStyle/>
          <a:p>
            <a:pPr algn="ctr"/>
            <a:r>
              <a:rPr lang="lt-LT" sz="1400" dirty="0">
                <a:latin typeface="Times New Roman" panose="02020603050405020304" pitchFamily="18" charset="0"/>
                <a:cs typeface="Times New Roman" panose="02020603050405020304" pitchFamily="18" charset="0"/>
              </a:rPr>
              <a:t>Rizikos pasirenkamos iš paraiškoje pateikto sąrašo</a:t>
            </a:r>
          </a:p>
        </p:txBody>
      </p:sp>
      <p:sp>
        <p:nvSpPr>
          <p:cNvPr id="14" name="Rectangle 13"/>
          <p:cNvSpPr/>
          <p:nvPr/>
        </p:nvSpPr>
        <p:spPr>
          <a:xfrm>
            <a:off x="1698523" y="1306449"/>
            <a:ext cx="4922902" cy="14767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15" name="Straight Arrow Connector 14"/>
          <p:cNvCxnSpPr/>
          <p:nvPr/>
        </p:nvCxnSpPr>
        <p:spPr>
          <a:xfrm flipH="1">
            <a:off x="6601759" y="1489351"/>
            <a:ext cx="54137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62801" y="1826077"/>
            <a:ext cx="1808237" cy="1169551"/>
          </a:xfrm>
          <a:prstGeom prst="rect">
            <a:avLst/>
          </a:prstGeom>
          <a:noFill/>
          <a:ln w="38100">
            <a:solidFill>
              <a:schemeClr val="accent1"/>
            </a:solidFill>
          </a:ln>
        </p:spPr>
        <p:txBody>
          <a:bodyPr wrap="square" rtlCol="0">
            <a:spAutoFit/>
          </a:bodyPr>
          <a:lstStyle/>
          <a:p>
            <a:pPr algn="ctr"/>
            <a:r>
              <a:rPr lang="lt-LT" sz="1400" dirty="0" smtClean="0">
                <a:latin typeface="Times New Roman" panose="02020603050405020304" pitchFamily="18" charset="0"/>
                <a:cs typeface="Times New Roman" panose="02020603050405020304" pitchFamily="18" charset="0"/>
              </a:rPr>
              <a:t>Pasirenkamos ir aprašomos tik tos rizikos, </a:t>
            </a:r>
            <a:r>
              <a:rPr lang="lt-LT" sz="1400" dirty="0">
                <a:latin typeface="Times New Roman" panose="02020603050405020304" pitchFamily="18" charset="0"/>
                <a:cs typeface="Times New Roman" panose="02020603050405020304" pitchFamily="18" charset="0"/>
              </a:rPr>
              <a:t>kurios aktualios Jūsų projektui</a:t>
            </a:r>
            <a:endParaRPr lang="en-US" sz="1400" dirty="0">
              <a:latin typeface="Times New Roman" panose="02020603050405020304" pitchFamily="18" charset="0"/>
              <a:cs typeface="Times New Roman" panose="02020603050405020304" pitchFamily="18" charset="0"/>
            </a:endParaRPr>
          </a:p>
        </p:txBody>
      </p:sp>
      <p:cxnSp>
        <p:nvCxnSpPr>
          <p:cNvPr id="18" name="Straight Arrow Connector 17"/>
          <p:cNvCxnSpPr>
            <a:stCxn id="17" idx="1"/>
          </p:cNvCxnSpPr>
          <p:nvPr/>
        </p:nvCxnSpPr>
        <p:spPr>
          <a:xfrm flipH="1">
            <a:off x="6621425" y="2410853"/>
            <a:ext cx="541376" cy="84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784953" y="3260464"/>
            <a:ext cx="3179838" cy="738664"/>
          </a:xfrm>
          <a:prstGeom prst="rect">
            <a:avLst/>
          </a:prstGeom>
          <a:noFill/>
          <a:ln w="38100">
            <a:solidFill>
              <a:schemeClr val="accent1"/>
            </a:solidFill>
          </a:ln>
        </p:spPr>
        <p:txBody>
          <a:bodyPr wrap="square" rtlCol="0">
            <a:spAutoFit/>
          </a:bodyPr>
          <a:lstStyle/>
          <a:p>
            <a:pPr algn="ctr"/>
            <a:r>
              <a:rPr lang="lt-LT" sz="1400" dirty="0">
                <a:latin typeface="Times New Roman" panose="02020603050405020304" pitchFamily="18" charset="0"/>
                <a:cs typeface="Times New Roman" panose="02020603050405020304" pitchFamily="18" charset="0"/>
              </a:rPr>
              <a:t>Paraiškos formoje esančiame „?“ pateikiamas rizikų aprašymas, kas turi būti atskleidžiama prie kiekvienos rizikos</a:t>
            </a:r>
            <a:endParaRPr lang="en-US" sz="1400" dirty="0">
              <a:latin typeface="Times New Roman" panose="02020603050405020304" pitchFamily="18" charset="0"/>
              <a:cs typeface="Times New Roman" panose="02020603050405020304" pitchFamily="18" charset="0"/>
            </a:endParaRPr>
          </a:p>
        </p:txBody>
      </p:sp>
      <p:cxnSp>
        <p:nvCxnSpPr>
          <p:cNvPr id="33" name="Straight Arrow Connector 32"/>
          <p:cNvCxnSpPr/>
          <p:nvPr/>
        </p:nvCxnSpPr>
        <p:spPr>
          <a:xfrm flipH="1">
            <a:off x="1524000" y="3260464"/>
            <a:ext cx="47453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19600" y="4312691"/>
            <a:ext cx="4114800" cy="738664"/>
          </a:xfrm>
          <a:prstGeom prst="rect">
            <a:avLst/>
          </a:prstGeom>
          <a:noFill/>
          <a:ln w="38100">
            <a:solidFill>
              <a:schemeClr val="accent1"/>
            </a:solidFill>
          </a:ln>
        </p:spPr>
        <p:txBody>
          <a:bodyPr wrap="square" rtlCol="0">
            <a:spAutoFit/>
          </a:bodyPr>
          <a:lstStyle/>
          <a:p>
            <a:pPr algn="just"/>
            <a:r>
              <a:rPr lang="lt-LT" sz="1400" dirty="0">
                <a:latin typeface="Times New Roman" panose="02020603050405020304" pitchFamily="18" charset="0"/>
                <a:cs typeface="Times New Roman" panose="02020603050405020304" pitchFamily="18" charset="0"/>
              </a:rPr>
              <a:t>Svarbu nusimatyti aiškias </a:t>
            </a:r>
            <a:r>
              <a:rPr lang="lt-LT" sz="1400" dirty="0" smtClean="0">
                <a:latin typeface="Times New Roman" panose="02020603050405020304" pitchFamily="18" charset="0"/>
                <a:cs typeface="Times New Roman" panose="02020603050405020304" pitchFamily="18" charset="0"/>
              </a:rPr>
              <a:t>ir konkrečias priemones </a:t>
            </a:r>
            <a:r>
              <a:rPr lang="lt-LT" sz="1400" dirty="0">
                <a:latin typeface="Times New Roman" panose="02020603050405020304" pitchFamily="18" charset="0"/>
                <a:cs typeface="Times New Roman" panose="02020603050405020304" pitchFamily="18" charset="0"/>
              </a:rPr>
              <a:t>rizikoms </a:t>
            </a:r>
            <a:r>
              <a:rPr lang="lt-LT" sz="1400" dirty="0" smtClean="0">
                <a:latin typeface="Times New Roman" panose="02020603050405020304" pitchFamily="18" charset="0"/>
                <a:cs typeface="Times New Roman" panose="02020603050405020304" pitchFamily="18" charset="0"/>
              </a:rPr>
              <a:t>valdyti, t. y. ne kas bus daroma, kad rizika nepasireikštų, o kas bus daroma, jeigu rizika pasireikš</a:t>
            </a:r>
            <a:endParaRPr lang="en-US" sz="1400" dirty="0">
              <a:latin typeface="Times New Roman" panose="02020603050405020304" pitchFamily="18" charset="0"/>
              <a:cs typeface="Times New Roman" panose="02020603050405020304" pitchFamily="18" charset="0"/>
            </a:endParaRPr>
          </a:p>
        </p:txBody>
      </p:sp>
      <p:cxnSp>
        <p:nvCxnSpPr>
          <p:cNvPr id="36" name="Straight Arrow Connector 35"/>
          <p:cNvCxnSpPr/>
          <p:nvPr/>
        </p:nvCxnSpPr>
        <p:spPr>
          <a:xfrm flipH="1">
            <a:off x="1295400" y="4312691"/>
            <a:ext cx="50501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51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2" grpId="0" animBg="1"/>
      <p:bldP spid="14" grpId="0" animBg="1"/>
      <p:bldP spid="17" grpId="0" animBg="1"/>
      <p:bldP spid="30"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ded Corner 24"/>
          <p:cNvSpPr/>
          <p:nvPr/>
        </p:nvSpPr>
        <p:spPr>
          <a:xfrm>
            <a:off x="488524" y="1174814"/>
            <a:ext cx="8122076" cy="1253238"/>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a:off x="490538" y="1042988"/>
            <a:ext cx="7883" cy="3433762"/>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Diamond 26"/>
          <p:cNvSpPr/>
          <p:nvPr/>
        </p:nvSpPr>
        <p:spPr>
          <a:xfrm>
            <a:off x="200710" y="1280372"/>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42" name="Title 14"/>
          <p:cNvSpPr txBox="1">
            <a:spLocks/>
          </p:cNvSpPr>
          <p:nvPr/>
        </p:nvSpPr>
        <p:spPr>
          <a:xfrm>
            <a:off x="303619" y="75118"/>
            <a:ext cx="4533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r>
              <a:rPr lang="lt-LT" sz="2400" b="1" cap="small" dirty="0" smtClean="0">
                <a:solidFill>
                  <a:schemeClr val="tx1"/>
                </a:solidFill>
                <a:latin typeface="Times New Roman" panose="02020603050405020304" pitchFamily="18" charset="0"/>
                <a:cs typeface="Times New Roman" panose="02020603050405020304" pitchFamily="18" charset="0"/>
              </a:rPr>
              <a:t>Paraiškos 5 dalis</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914400" y="1232046"/>
            <a:ext cx="7151519" cy="1138773"/>
          </a:xfrm>
          <a:prstGeom prst="rect">
            <a:avLst/>
          </a:prstGeom>
          <a:noFill/>
        </p:spPr>
        <p:txBody>
          <a:bodyPr wrap="square" lIns="0" tIns="0" rIns="0" bIns="0" rtlCol="0">
            <a:spAutoFit/>
          </a:bodyPr>
          <a:lstStyle/>
          <a:p>
            <a:pPr algn="just"/>
            <a:r>
              <a:rPr lang="lt-LT" b="1" dirty="0">
                <a:latin typeface="Times New Roman" panose="02020603050405020304" pitchFamily="18" charset="0"/>
                <a:cs typeface="Times New Roman" panose="02020603050405020304" pitchFamily="18" charset="0"/>
              </a:rPr>
              <a:t>Fizinis tęstinumas</a:t>
            </a:r>
            <a:endParaRPr lang="en-US" b="1" dirty="0">
              <a:latin typeface="Times New Roman" panose="02020603050405020304" pitchFamily="18" charset="0"/>
              <a:cs typeface="Times New Roman" panose="02020603050405020304" pitchFamily="18" charset="0"/>
            </a:endParaRPr>
          </a:p>
          <a:p>
            <a:pPr algn="just"/>
            <a:r>
              <a:rPr lang="lt-LT" sz="1400" dirty="0" smtClean="0">
                <a:latin typeface="Times New Roman" panose="02020603050405020304" pitchFamily="18" charset="0"/>
                <a:cs typeface="Times New Roman" panose="02020603050405020304" pitchFamily="18" charset="0"/>
              </a:rPr>
              <a:t>aprašoma, </a:t>
            </a:r>
            <a:r>
              <a:rPr lang="lt-LT" sz="1400" dirty="0">
                <a:latin typeface="Times New Roman" panose="02020603050405020304" pitchFamily="18" charset="0"/>
                <a:cs typeface="Times New Roman" panose="02020603050405020304" pitchFamily="18" charset="0"/>
              </a:rPr>
              <a:t>kas ir kaip </a:t>
            </a:r>
            <a:r>
              <a:rPr lang="lt-LT" sz="1400" dirty="0" smtClean="0">
                <a:latin typeface="Times New Roman" panose="02020603050405020304" pitchFamily="18" charset="0"/>
                <a:cs typeface="Times New Roman" panose="02020603050405020304" pitchFamily="18" charset="0"/>
              </a:rPr>
              <a:t>užtikrins naujų įstaigų finansavimą, kas apmokės naujo buto/namo/didesnių patalpų </a:t>
            </a:r>
            <a:r>
              <a:rPr lang="lt-LT" sz="1400" dirty="0">
                <a:latin typeface="Times New Roman" panose="02020603050405020304" pitchFamily="18" charset="0"/>
                <a:cs typeface="Times New Roman" panose="02020603050405020304" pitchFamily="18" charset="0"/>
              </a:rPr>
              <a:t>eksploatavimo išlaidas, kas bus atsakingas už sukurtos/atnaujintos infrastruktūros tinkamą naudojimą, kaip bus užtikrinamas projekto rezultatų </a:t>
            </a:r>
            <a:r>
              <a:rPr lang="lt-LT" sz="1400" dirty="0" smtClean="0">
                <a:latin typeface="Times New Roman" panose="02020603050405020304" pitchFamily="18" charset="0"/>
                <a:cs typeface="Times New Roman" panose="02020603050405020304" pitchFamily="18" charset="0"/>
              </a:rPr>
              <a:t>naudojimas, ar projekto lėšomis sukurtas turtas bus perduotas valdyti/naudoti kitam subjektui</a:t>
            </a:r>
            <a:endParaRPr lang="en-US" sz="1400" dirty="0">
              <a:latin typeface="Times New Roman" panose="02020603050405020304" pitchFamily="18" charset="0"/>
              <a:cs typeface="Times New Roman" panose="02020603050405020304" pitchFamily="18" charset="0"/>
            </a:endParaRPr>
          </a:p>
        </p:txBody>
      </p:sp>
      <p:sp>
        <p:nvSpPr>
          <p:cNvPr id="61" name="Folded Corner 60"/>
          <p:cNvSpPr/>
          <p:nvPr/>
        </p:nvSpPr>
        <p:spPr>
          <a:xfrm>
            <a:off x="505795" y="2791623"/>
            <a:ext cx="8112179" cy="1446433"/>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Diamond 61"/>
          <p:cNvSpPr/>
          <p:nvPr/>
        </p:nvSpPr>
        <p:spPr>
          <a:xfrm>
            <a:off x="205604" y="3064072"/>
            <a:ext cx="585634" cy="583292"/>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63" name="TextBox 62"/>
          <p:cNvSpPr txBox="1"/>
          <p:nvPr/>
        </p:nvSpPr>
        <p:spPr>
          <a:xfrm>
            <a:off x="914400" y="2945452"/>
            <a:ext cx="7151518" cy="1138773"/>
          </a:xfrm>
          <a:prstGeom prst="rect">
            <a:avLst/>
          </a:prstGeom>
          <a:noFill/>
        </p:spPr>
        <p:txBody>
          <a:bodyPr wrap="square" lIns="0" tIns="0" rIns="0" bIns="0" rtlCol="0">
            <a:spAutoFit/>
          </a:bodyPr>
          <a:lstStyle/>
          <a:p>
            <a:pPr algn="just"/>
            <a:r>
              <a:rPr lang="lt-LT" b="1" dirty="0">
                <a:latin typeface="Times New Roman" panose="02020603050405020304" pitchFamily="18" charset="0"/>
                <a:cs typeface="Times New Roman" panose="02020603050405020304" pitchFamily="18" charset="0"/>
              </a:rPr>
              <a:t>Veiklos tęstinumas</a:t>
            </a:r>
            <a:endParaRPr lang="en-US" b="1" dirty="0">
              <a:latin typeface="Times New Roman" panose="02020603050405020304" pitchFamily="18" charset="0"/>
              <a:cs typeface="Times New Roman" panose="02020603050405020304" pitchFamily="18" charset="0"/>
            </a:endParaRPr>
          </a:p>
          <a:p>
            <a:pPr algn="just"/>
            <a:r>
              <a:rPr lang="lt-LT" sz="1400" dirty="0">
                <a:latin typeface="Times New Roman" panose="02020603050405020304" pitchFamily="18" charset="0"/>
                <a:cs typeface="Times New Roman" panose="02020603050405020304" pitchFamily="18" charset="0"/>
              </a:rPr>
              <a:t>glaustai aprašoma, </a:t>
            </a:r>
            <a:r>
              <a:rPr lang="lt-LT" sz="1400" dirty="0" smtClean="0">
                <a:latin typeface="Times New Roman" panose="02020603050405020304" pitchFamily="18" charset="0"/>
                <a:cs typeface="Times New Roman" panose="02020603050405020304" pitchFamily="18" charset="0"/>
              </a:rPr>
              <a:t>kas užtikrins </a:t>
            </a:r>
            <a:r>
              <a:rPr lang="lt-LT" sz="1400" dirty="0">
                <a:latin typeface="Times New Roman" panose="02020603050405020304" pitchFamily="18" charset="0"/>
                <a:cs typeface="Times New Roman" panose="02020603050405020304" pitchFamily="18" charset="0"/>
              </a:rPr>
              <a:t>projekto veiklų tęstinumą </a:t>
            </a:r>
            <a:r>
              <a:rPr lang="en-US" sz="1400" dirty="0" smtClean="0">
                <a:latin typeface="Times New Roman" panose="02020603050405020304" pitchFamily="18" charset="0"/>
                <a:cs typeface="Times New Roman" panose="02020603050405020304" pitchFamily="18" charset="0"/>
              </a:rPr>
              <a:t>5 metus </a:t>
            </a:r>
            <a:r>
              <a:rPr lang="lt-LT" sz="1400" dirty="0" smtClean="0">
                <a:latin typeface="Times New Roman" panose="02020603050405020304" pitchFamily="18" charset="0"/>
                <a:cs typeface="Times New Roman" panose="02020603050405020304" pitchFamily="18" charset="0"/>
              </a:rPr>
              <a:t>po </a:t>
            </a:r>
            <a:r>
              <a:rPr lang="lt-LT" sz="1400" dirty="0">
                <a:latin typeface="Times New Roman" panose="02020603050405020304" pitchFamily="18" charset="0"/>
                <a:cs typeface="Times New Roman" panose="02020603050405020304" pitchFamily="18" charset="0"/>
              </a:rPr>
              <a:t>projekto finansavimo pabaigos, kokioms paslaugoms teikti bus </a:t>
            </a:r>
            <a:r>
              <a:rPr lang="lt-LT" sz="1400" dirty="0" smtClean="0">
                <a:latin typeface="Times New Roman" panose="02020603050405020304" pitchFamily="18" charset="0"/>
                <a:cs typeface="Times New Roman" panose="02020603050405020304" pitchFamily="18" charset="0"/>
              </a:rPr>
              <a:t>naudojama projekto metu sukurta infrastruktūra. </a:t>
            </a:r>
            <a:r>
              <a:rPr lang="lt-LT" sz="1400" dirty="0">
                <a:latin typeface="Times New Roman" panose="02020603050405020304" pitchFamily="18" charset="0"/>
                <a:cs typeface="Times New Roman" panose="02020603050405020304" pitchFamily="18" charset="0"/>
              </a:rPr>
              <a:t>Jeigu projekte dalyvauja partneris, prie veiklų tęstinumo reikia aprašyti partnerio </a:t>
            </a:r>
            <a:r>
              <a:rPr lang="lt-LT" sz="1400" dirty="0" smtClean="0">
                <a:latin typeface="Times New Roman" panose="02020603050405020304" pitchFamily="18" charset="0"/>
                <a:cs typeface="Times New Roman" panose="02020603050405020304" pitchFamily="18" charset="0"/>
              </a:rPr>
              <a:t>vaidmenį, pvz., atnaujintoje infrastruktūroje vykdys veiklą</a:t>
            </a:r>
            <a:endParaRPr lang="en-US" sz="1400" dirty="0">
              <a:latin typeface="Times New Roman" panose="02020603050405020304" pitchFamily="18" charset="0"/>
              <a:cs typeface="Times New Roman" panose="02020603050405020304" pitchFamily="18" charset="0"/>
            </a:endParaRPr>
          </a:p>
        </p:txBody>
      </p:sp>
      <p:sp>
        <p:nvSpPr>
          <p:cNvPr id="17" name="Text Placeholder 26"/>
          <p:cNvSpPr>
            <a:spLocks noGrp="1"/>
          </p:cNvSpPr>
          <p:nvPr>
            <p:ph type="body" sz="half" idx="2"/>
          </p:nvPr>
        </p:nvSpPr>
        <p:spPr>
          <a:xfrm>
            <a:off x="303619" y="453260"/>
            <a:ext cx="8992781" cy="357983"/>
          </a:xfrm>
        </p:spPr>
        <p:txBody>
          <a:bodyPr/>
          <a:lstStyle/>
          <a:p>
            <a:r>
              <a:rPr lang="lt-LT" sz="1400" b="1" dirty="0">
                <a:solidFill>
                  <a:schemeClr val="tx1"/>
                </a:solidFill>
                <a:latin typeface="Times New Roman" panose="02020603050405020304" pitchFamily="18" charset="0"/>
                <a:cs typeface="Times New Roman" panose="02020603050405020304" pitchFamily="18" charset="0"/>
              </a:rPr>
              <a:t>5.5. Planuojamas projekto rezultatų naudojimas po projekto pabaigos</a:t>
            </a:r>
            <a:endParaRPr lang="en-US"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366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ded Corner 24"/>
          <p:cNvSpPr/>
          <p:nvPr/>
        </p:nvSpPr>
        <p:spPr>
          <a:xfrm>
            <a:off x="451480" y="851422"/>
            <a:ext cx="8258085" cy="716803"/>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400" b="1" dirty="0">
              <a:solidFill>
                <a:schemeClr val="accent1"/>
              </a:solidFill>
            </a:endParaRPr>
          </a:p>
        </p:txBody>
      </p:sp>
      <p:sp>
        <p:nvSpPr>
          <p:cNvPr id="37" name="Folded Corner 36"/>
          <p:cNvSpPr/>
          <p:nvPr/>
        </p:nvSpPr>
        <p:spPr>
          <a:xfrm>
            <a:off x="477994" y="3041802"/>
            <a:ext cx="8268468" cy="958382"/>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a:off x="453495" y="795486"/>
            <a:ext cx="39022" cy="4086065"/>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Diamond 26"/>
          <p:cNvSpPr/>
          <p:nvPr/>
        </p:nvSpPr>
        <p:spPr>
          <a:xfrm>
            <a:off x="181443" y="874285"/>
            <a:ext cx="533329" cy="499075"/>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42" name="Title 14"/>
          <p:cNvSpPr txBox="1">
            <a:spLocks/>
          </p:cNvSpPr>
          <p:nvPr/>
        </p:nvSpPr>
        <p:spPr>
          <a:xfrm>
            <a:off x="303619" y="133350"/>
            <a:ext cx="4533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r>
              <a:rPr lang="lt-LT" sz="2400" b="1" cap="small" dirty="0" smtClean="0">
                <a:solidFill>
                  <a:schemeClr val="tx1"/>
                </a:solidFill>
                <a:latin typeface="Times New Roman" panose="02020603050405020304" pitchFamily="18" charset="0"/>
                <a:cs typeface="Times New Roman" panose="02020603050405020304" pitchFamily="18" charset="0"/>
              </a:rPr>
              <a:t>Paraiškos </a:t>
            </a:r>
            <a:r>
              <a:rPr lang="en-US" sz="2400" b="1" cap="small" dirty="0" smtClean="0">
                <a:solidFill>
                  <a:schemeClr val="tx1"/>
                </a:solidFill>
                <a:latin typeface="Times New Roman" panose="02020603050405020304" pitchFamily="18" charset="0"/>
                <a:cs typeface="Times New Roman" panose="02020603050405020304" pitchFamily="18" charset="0"/>
              </a:rPr>
              <a:t>6</a:t>
            </a:r>
            <a:r>
              <a:rPr lang="lt-LT" sz="2400" b="1" cap="small" dirty="0" smtClean="0">
                <a:solidFill>
                  <a:schemeClr val="tx1"/>
                </a:solidFill>
                <a:latin typeface="Times New Roman" panose="02020603050405020304" pitchFamily="18" charset="0"/>
                <a:cs typeface="Times New Roman" panose="02020603050405020304" pitchFamily="18" charset="0"/>
              </a:rPr>
              <a:t> dalis</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19545" y="439352"/>
            <a:ext cx="5551670" cy="307777"/>
          </a:xfrm>
          <a:prstGeom prst="rect">
            <a:avLst/>
          </a:prstGeom>
          <a:noFill/>
        </p:spPr>
        <p:txBody>
          <a:bodyPr wrap="square" rtlCol="0">
            <a:spAutoFit/>
          </a:bodyPr>
          <a:lstStyle/>
          <a:p>
            <a:r>
              <a:rPr lang="lt-LT" sz="1400" b="1" dirty="0">
                <a:latin typeface="Times New Roman" panose="02020603050405020304" pitchFamily="18" charset="0"/>
                <a:cs typeface="Times New Roman" panose="02020603050405020304" pitchFamily="18" charset="0"/>
              </a:rPr>
              <a:t>Projekto loginis pagrindimas – pagrindiniai akcentai</a:t>
            </a:r>
            <a:endParaRPr lang="en-US" sz="1400" b="1"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832610" y="3061175"/>
            <a:ext cx="7634884" cy="1120307"/>
          </a:xfrm>
          <a:prstGeom prst="rect">
            <a:avLst/>
          </a:prstGeom>
          <a:noFill/>
        </p:spPr>
        <p:txBody>
          <a:bodyPr wrap="square" lIns="0" tIns="0" rIns="0" bIns="0" rtlCol="0">
            <a:spAutoFit/>
          </a:bodyPr>
          <a:lstStyle/>
          <a:p>
            <a:pPr algn="just"/>
            <a:r>
              <a:rPr lang="lt-LT" sz="1400" b="1" cap="small" dirty="0" smtClean="0">
                <a:latin typeface="Times New Roman" panose="02020603050405020304" pitchFamily="18" charset="0"/>
                <a:cs typeface="Times New Roman" panose="02020603050405020304" pitchFamily="18" charset="0"/>
              </a:rPr>
              <a:t>Fiziniai rodikliai. </a:t>
            </a:r>
            <a:r>
              <a:rPr lang="lt-LT" sz="1400" dirty="0" smtClean="0">
                <a:latin typeface="Times New Roman" panose="02020603050405020304" pitchFamily="18" charset="0"/>
                <a:cs typeface="Times New Roman" panose="02020603050405020304" pitchFamily="18" charset="0"/>
              </a:rPr>
              <a:t>Nurodomi tik pirmo lygio rodikliai. Vienai veiklai gali būti nurodoma keletas pirmojo lygio fizinių rodiklių. </a:t>
            </a:r>
            <a:r>
              <a:rPr lang="en-US" sz="1400" dirty="0" smtClean="0">
                <a:latin typeface="Times New Roman" panose="02020603050405020304" pitchFamily="18" charset="0"/>
                <a:cs typeface="Times New Roman" panose="02020603050405020304" pitchFamily="18" charset="0"/>
              </a:rPr>
              <a:t>J</a:t>
            </a:r>
            <a:r>
              <a:rPr lang="lt-LT" sz="1400" dirty="0" err="1" smtClean="0">
                <a:latin typeface="Times New Roman" panose="02020603050405020304" pitchFamily="18" charset="0"/>
                <a:cs typeface="Times New Roman" panose="02020603050405020304" pitchFamily="18" charset="0"/>
              </a:rPr>
              <a:t>eigu</a:t>
            </a:r>
            <a:r>
              <a:rPr lang="lt-LT" sz="1400" dirty="0" smtClean="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veikla finansuojama iš </a:t>
            </a:r>
            <a:r>
              <a:rPr lang="lt-LT" sz="1400" dirty="0" smtClean="0">
                <a:latin typeface="Times New Roman" panose="02020603050405020304" pitchFamily="18" charset="0"/>
                <a:cs typeface="Times New Roman" panose="02020603050405020304" pitchFamily="18" charset="0"/>
              </a:rPr>
              <a:t>kelių </a:t>
            </a:r>
            <a:r>
              <a:rPr lang="lt-LT" sz="1400" dirty="0">
                <a:latin typeface="Times New Roman" panose="02020603050405020304" pitchFamily="18" charset="0"/>
                <a:cs typeface="Times New Roman" panose="02020603050405020304" pitchFamily="18" charset="0"/>
              </a:rPr>
              <a:t>biudžeto išlaidų kategorijų, kiekvienai </a:t>
            </a:r>
            <a:r>
              <a:rPr lang="lt-LT" sz="1400" dirty="0" smtClean="0">
                <a:latin typeface="Times New Roman" panose="02020603050405020304" pitchFamily="18" charset="0"/>
                <a:cs typeface="Times New Roman" panose="02020603050405020304" pitchFamily="18" charset="0"/>
              </a:rPr>
              <a:t>jų </a:t>
            </a:r>
            <a:r>
              <a:rPr lang="lt-LT" sz="1400" dirty="0">
                <a:latin typeface="Times New Roman" panose="02020603050405020304" pitchFamily="18" charset="0"/>
                <a:cs typeface="Times New Roman" panose="02020603050405020304" pitchFamily="18" charset="0"/>
              </a:rPr>
              <a:t>turi būti nurodytas </a:t>
            </a:r>
            <a:r>
              <a:rPr lang="lt-LT" sz="1400" dirty="0" smtClean="0">
                <a:latin typeface="Times New Roman" panose="02020603050405020304" pitchFamily="18" charset="0"/>
                <a:cs typeface="Times New Roman" panose="02020603050405020304" pitchFamily="18" charset="0"/>
              </a:rPr>
              <a:t>atskiras </a:t>
            </a:r>
            <a:r>
              <a:rPr lang="lt-LT" sz="1400" dirty="0">
                <a:latin typeface="Times New Roman" panose="02020603050405020304" pitchFamily="18" charset="0"/>
                <a:cs typeface="Times New Roman" panose="02020603050405020304" pitchFamily="18" charset="0"/>
              </a:rPr>
              <a:t>pirmojo lygio fizinis </a:t>
            </a:r>
            <a:r>
              <a:rPr lang="lt-LT" sz="1400" dirty="0" smtClean="0">
                <a:latin typeface="Times New Roman" panose="02020603050405020304" pitchFamily="18" charset="0"/>
                <a:cs typeface="Times New Roman" panose="02020603050405020304" pitchFamily="18" charset="0"/>
              </a:rPr>
              <a:t>rodiklis, priskiriant </a:t>
            </a:r>
            <a:r>
              <a:rPr lang="lt-LT" sz="1400" dirty="0">
                <a:latin typeface="Times New Roman" panose="02020603050405020304" pitchFamily="18" charset="0"/>
                <a:cs typeface="Times New Roman" panose="02020603050405020304" pitchFamily="18" charset="0"/>
              </a:rPr>
              <a:t>tinkamą išlaidų </a:t>
            </a:r>
            <a:r>
              <a:rPr lang="lt-LT" sz="1400" dirty="0" smtClean="0">
                <a:latin typeface="Times New Roman" panose="02020603050405020304" pitchFamily="18" charset="0"/>
                <a:cs typeface="Times New Roman" panose="02020603050405020304" pitchFamily="18" charset="0"/>
              </a:rPr>
              <a:t>kategoriją.</a:t>
            </a:r>
          </a:p>
          <a:p>
            <a:pPr algn="just"/>
            <a:r>
              <a:rPr lang="lt-LT" sz="1400" i="1" dirty="0" smtClean="0">
                <a:latin typeface="Times New Roman" panose="02020603050405020304" pitchFamily="18" charset="0"/>
                <a:cs typeface="Times New Roman" panose="02020603050405020304" pitchFamily="18" charset="0"/>
              </a:rPr>
              <a:t>Rodiklių pavyzdžiai pateikiami </a:t>
            </a:r>
            <a:r>
              <a:rPr lang="lt-LT" sz="1400" i="1" dirty="0" smtClean="0">
                <a:latin typeface="Times New Roman" panose="02020603050405020304" pitchFamily="18" charset="0"/>
                <a:cs typeface="Times New Roman" panose="02020603050405020304" pitchFamily="18" charset="0"/>
              </a:rPr>
              <a:t>sekančiose skaidrėse.</a:t>
            </a:r>
            <a:endParaRPr lang="en-US" sz="1400" i="1" dirty="0">
              <a:latin typeface="Times New Roman" panose="02020603050405020304" pitchFamily="18" charset="0"/>
              <a:cs typeface="Times New Roman" panose="02020603050405020304" pitchFamily="18" charset="0"/>
            </a:endParaRPr>
          </a:p>
          <a:p>
            <a:pPr>
              <a:spcBef>
                <a:spcPct val="20000"/>
              </a:spcBef>
              <a:defRPr/>
            </a:pPr>
            <a:endParaRPr lang="en-US" sz="1400" dirty="0">
              <a:latin typeface="Times New Roman" panose="02020603050405020304" pitchFamily="18" charset="0"/>
              <a:cs typeface="Times New Roman" panose="02020603050405020304" pitchFamily="18" charset="0"/>
            </a:endParaRPr>
          </a:p>
        </p:txBody>
      </p:sp>
      <p:sp>
        <p:nvSpPr>
          <p:cNvPr id="61" name="Folded Corner 60"/>
          <p:cNvSpPr/>
          <p:nvPr/>
        </p:nvSpPr>
        <p:spPr>
          <a:xfrm>
            <a:off x="489760" y="2293697"/>
            <a:ext cx="8247703" cy="656422"/>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31742" y="2284700"/>
            <a:ext cx="7011993" cy="646331"/>
          </a:xfrm>
          <a:prstGeom prst="rect">
            <a:avLst/>
          </a:prstGeom>
          <a:noFill/>
        </p:spPr>
        <p:txBody>
          <a:bodyPr wrap="square" lIns="0" tIns="0" rIns="0" bIns="0" rtlCol="0">
            <a:spAutoFit/>
          </a:bodyPr>
          <a:lstStyle/>
          <a:p>
            <a:r>
              <a:rPr lang="lt-LT" sz="1400" b="1" cap="small" dirty="0" smtClean="0">
                <a:latin typeface="Times New Roman" panose="02020603050405020304" pitchFamily="18" charset="0"/>
                <a:cs typeface="Times New Roman" panose="02020603050405020304" pitchFamily="18" charset="0"/>
              </a:rPr>
              <a:t>Veiklos. </a:t>
            </a:r>
            <a:r>
              <a:rPr lang="lt-LT" sz="1400" dirty="0">
                <a:latin typeface="Times New Roman" panose="02020603050405020304" pitchFamily="18" charset="0"/>
                <a:cs typeface="Times New Roman" panose="02020603050405020304" pitchFamily="18" charset="0"/>
              </a:rPr>
              <a:t>Rekomenduojame </a:t>
            </a:r>
            <a:r>
              <a:rPr lang="lt-LT" sz="1400" dirty="0" smtClean="0">
                <a:latin typeface="Times New Roman" panose="02020603050405020304" pitchFamily="18" charset="0"/>
                <a:cs typeface="Times New Roman" panose="02020603050405020304" pitchFamily="18" charset="0"/>
              </a:rPr>
              <a:t>paraiškose išskirti dvi veiklas:</a:t>
            </a:r>
          </a:p>
          <a:p>
            <a:r>
              <a:rPr lang="en-US" sz="1400" i="1" dirty="0" smtClean="0">
                <a:latin typeface="Times New Roman" panose="02020603050405020304" pitchFamily="18" charset="0"/>
                <a:cs typeface="Times New Roman" panose="02020603050405020304" pitchFamily="18" charset="0"/>
              </a:rPr>
              <a:t>1. </a:t>
            </a:r>
            <a:r>
              <a:rPr lang="lt-LT" sz="1400" i="1" dirty="0" smtClean="0">
                <a:latin typeface="Times New Roman" panose="02020603050405020304" pitchFamily="18" charset="0"/>
                <a:cs typeface="Times New Roman" panose="02020603050405020304" pitchFamily="18" charset="0"/>
              </a:rPr>
              <a:t>Apgyvendinimo paslaugų infrastruktūros plėtra</a:t>
            </a:r>
            <a:endParaRPr lang="lt-LT" sz="1400" i="1" dirty="0">
              <a:latin typeface="Times New Roman" panose="02020603050405020304" pitchFamily="18" charset="0"/>
              <a:cs typeface="Times New Roman" panose="02020603050405020304" pitchFamily="18" charset="0"/>
            </a:endParaRPr>
          </a:p>
          <a:p>
            <a:pPr algn="just"/>
            <a:r>
              <a:rPr lang="en-US" sz="1400" i="1" dirty="0" smtClean="0">
                <a:latin typeface="Times New Roman" panose="02020603050405020304" pitchFamily="18" charset="0"/>
                <a:cs typeface="Times New Roman" panose="02020603050405020304" pitchFamily="18" charset="0"/>
              </a:rPr>
              <a:t>2. </a:t>
            </a:r>
            <a:r>
              <a:rPr lang="lt-LT" sz="1400" i="1" dirty="0" smtClean="0">
                <a:latin typeface="Times New Roman" panose="02020603050405020304" pitchFamily="18" charset="0"/>
                <a:cs typeface="Times New Roman" panose="02020603050405020304" pitchFamily="18" charset="0"/>
              </a:rPr>
              <a:t>Užimtumo paslaugų infrastruktūros plėtra </a:t>
            </a:r>
            <a:endParaRPr lang="lt-LT" sz="1400" i="1" dirty="0">
              <a:latin typeface="Times New Roman" panose="02020603050405020304" pitchFamily="18" charset="0"/>
              <a:cs typeface="Times New Roman" panose="02020603050405020304" pitchFamily="18" charset="0"/>
            </a:endParaRPr>
          </a:p>
        </p:txBody>
      </p:sp>
      <p:sp>
        <p:nvSpPr>
          <p:cNvPr id="64" name="Folded Corner 63"/>
          <p:cNvSpPr/>
          <p:nvPr/>
        </p:nvSpPr>
        <p:spPr>
          <a:xfrm>
            <a:off x="495308" y="4085270"/>
            <a:ext cx="8262061" cy="749560"/>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Diamond 64"/>
          <p:cNvSpPr/>
          <p:nvPr/>
        </p:nvSpPr>
        <p:spPr>
          <a:xfrm>
            <a:off x="207778" y="3244335"/>
            <a:ext cx="540431" cy="492829"/>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4</a:t>
            </a:r>
            <a:endParaRPr lang="en-US" sz="2400" b="1" dirty="0"/>
          </a:p>
        </p:txBody>
      </p:sp>
      <p:sp>
        <p:nvSpPr>
          <p:cNvPr id="66" name="TextBox 65"/>
          <p:cNvSpPr txBox="1"/>
          <p:nvPr/>
        </p:nvSpPr>
        <p:spPr>
          <a:xfrm>
            <a:off x="835545" y="4085270"/>
            <a:ext cx="7631081" cy="646331"/>
          </a:xfrm>
          <a:prstGeom prst="rect">
            <a:avLst/>
          </a:prstGeom>
          <a:noFill/>
        </p:spPr>
        <p:txBody>
          <a:bodyPr wrap="square" lIns="0" tIns="0" rIns="0" bIns="0" rtlCol="0">
            <a:spAutoFit/>
          </a:bodyPr>
          <a:lstStyle/>
          <a:p>
            <a:r>
              <a:rPr lang="lt-LT" sz="1400" b="1" cap="small" dirty="0">
                <a:latin typeface="Times New Roman" panose="02020603050405020304" pitchFamily="18" charset="0"/>
                <a:cs typeface="Times New Roman" panose="02020603050405020304" pitchFamily="18" charset="0"/>
              </a:rPr>
              <a:t>Nereikia atskiro fizinio </a:t>
            </a:r>
            <a:r>
              <a:rPr lang="lt-LT" sz="1400" b="1" cap="small" dirty="0" smtClean="0">
                <a:latin typeface="Times New Roman" panose="02020603050405020304" pitchFamily="18" charset="0"/>
                <a:cs typeface="Times New Roman" panose="02020603050405020304" pitchFamily="18" charset="0"/>
              </a:rPr>
              <a:t>rodiklio. </a:t>
            </a:r>
            <a:r>
              <a:rPr lang="lt-LT" sz="1400" dirty="0" smtClean="0">
                <a:latin typeface="Times New Roman" panose="02020603050405020304" pitchFamily="18" charset="0"/>
                <a:cs typeface="Times New Roman" panose="02020603050405020304" pitchFamily="18" charset="0"/>
              </a:rPr>
              <a:t>Viešinimo</a:t>
            </a:r>
            <a:r>
              <a:rPr lang="lt-LT" sz="1400" dirty="0">
                <a:latin typeface="Times New Roman" panose="02020603050405020304" pitchFamily="18" charset="0"/>
                <a:cs typeface="Times New Roman" panose="02020603050405020304" pitchFamily="18" charset="0"/>
              </a:rPr>
              <a:t>, inžinerinių paslaugų ir pan. pagalbinių veiklų, kurios yra susijusios su pagrindinių veiklų vykdymu, 6 lentelėje nereikia išskirti ir nurodyti. Informacija apie juos bus pateikiama paraiškos 7 lentelėje</a:t>
            </a:r>
            <a:endParaRPr lang="en-US" sz="1400" dirty="0">
              <a:latin typeface="Times New Roman" panose="02020603050405020304" pitchFamily="18" charset="0"/>
              <a:cs typeface="Times New Roman" panose="02020603050405020304" pitchFamily="18" charset="0"/>
            </a:endParaRPr>
          </a:p>
        </p:txBody>
      </p:sp>
      <p:sp>
        <p:nvSpPr>
          <p:cNvPr id="17" name="Diamond 16"/>
          <p:cNvSpPr/>
          <p:nvPr/>
        </p:nvSpPr>
        <p:spPr>
          <a:xfrm>
            <a:off x="219545" y="4220697"/>
            <a:ext cx="540431" cy="492829"/>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18" name="Diamond 17"/>
          <p:cNvSpPr/>
          <p:nvPr/>
        </p:nvSpPr>
        <p:spPr>
          <a:xfrm>
            <a:off x="219545" y="2367683"/>
            <a:ext cx="495228" cy="480366"/>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3</a:t>
            </a:r>
            <a:endParaRPr lang="en-US" sz="2400" b="1" dirty="0"/>
          </a:p>
        </p:txBody>
      </p:sp>
      <p:sp>
        <p:nvSpPr>
          <p:cNvPr id="19" name="TextBox 18"/>
          <p:cNvSpPr txBox="1"/>
          <p:nvPr/>
        </p:nvSpPr>
        <p:spPr>
          <a:xfrm>
            <a:off x="737869" y="817117"/>
            <a:ext cx="7728758" cy="954107"/>
          </a:xfrm>
          <a:prstGeom prst="rect">
            <a:avLst/>
          </a:prstGeom>
          <a:noFill/>
        </p:spPr>
        <p:txBody>
          <a:bodyPr wrap="square" rtlCol="0">
            <a:spAutoFit/>
          </a:bodyPr>
          <a:lstStyle/>
          <a:p>
            <a:pPr algn="just"/>
            <a:r>
              <a:rPr lang="lt-LT" sz="1400" b="1" cap="small" dirty="0" smtClean="0">
                <a:latin typeface="Times New Roman" panose="02020603050405020304" pitchFamily="18" charset="0"/>
                <a:cs typeface="Times New Roman" panose="02020603050405020304" pitchFamily="18" charset="0"/>
              </a:rPr>
              <a:t>Tikslas.</a:t>
            </a:r>
            <a:r>
              <a:rPr lang="lt-LT" sz="1400" b="1" cap="small" dirty="0">
                <a:latin typeface="Times New Roman" panose="02020603050405020304" pitchFamily="18" charset="0"/>
                <a:cs typeface="Times New Roman" panose="02020603050405020304" pitchFamily="18" charset="0"/>
              </a:rPr>
              <a:t> </a:t>
            </a:r>
            <a:r>
              <a:rPr lang="lt-LT" sz="1400" dirty="0" smtClean="0">
                <a:latin typeface="Times New Roman" panose="02020603050405020304" pitchFamily="18" charset="0"/>
                <a:cs typeface="Times New Roman" panose="02020603050405020304" pitchFamily="18" charset="0"/>
              </a:rPr>
              <a:t>Rekomenduojame visose paraiškose tikslą formuluoti taip:</a:t>
            </a:r>
          </a:p>
          <a:p>
            <a:pPr algn="just"/>
            <a:r>
              <a:rPr lang="lt-LT" sz="1400" i="1" dirty="0" smtClean="0">
                <a:latin typeface="Times New Roman" panose="02020603050405020304" pitchFamily="18" charset="0"/>
                <a:cs typeface="Times New Roman" panose="02020603050405020304" pitchFamily="18" charset="0"/>
              </a:rPr>
              <a:t>„Sukurti X savivaldybėje sąlygas, reikalingas veiksmingam perėjimui nuo institucinės globos prie bendruomenėje teikiamų paslaugų“</a:t>
            </a:r>
          </a:p>
          <a:p>
            <a:pPr algn="ctr"/>
            <a:endParaRPr lang="lt-LT" sz="1400" b="1" dirty="0" smtClean="0">
              <a:latin typeface="Times New Roman" panose="02020603050405020304" pitchFamily="18" charset="0"/>
              <a:cs typeface="Times New Roman" panose="02020603050405020304" pitchFamily="18" charset="0"/>
            </a:endParaRPr>
          </a:p>
        </p:txBody>
      </p:sp>
      <p:sp>
        <p:nvSpPr>
          <p:cNvPr id="20" name="Folded Corner 19"/>
          <p:cNvSpPr/>
          <p:nvPr/>
        </p:nvSpPr>
        <p:spPr>
          <a:xfrm>
            <a:off x="451480" y="1652769"/>
            <a:ext cx="8258085" cy="572904"/>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iamond 21"/>
          <p:cNvSpPr/>
          <p:nvPr/>
        </p:nvSpPr>
        <p:spPr>
          <a:xfrm>
            <a:off x="206341" y="1703219"/>
            <a:ext cx="533329" cy="469318"/>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23" name="TextBox 22"/>
          <p:cNvSpPr txBox="1"/>
          <p:nvPr/>
        </p:nvSpPr>
        <p:spPr>
          <a:xfrm>
            <a:off x="831742" y="1694131"/>
            <a:ext cx="7634884" cy="430887"/>
          </a:xfrm>
          <a:prstGeom prst="rect">
            <a:avLst/>
          </a:prstGeom>
          <a:noFill/>
        </p:spPr>
        <p:txBody>
          <a:bodyPr wrap="square" lIns="0" tIns="0" rIns="0" bIns="0" rtlCol="0">
            <a:spAutoFit/>
          </a:bodyPr>
          <a:lstStyle/>
          <a:p>
            <a:r>
              <a:rPr lang="lt-LT" sz="1400" b="1" cap="small" dirty="0" smtClean="0">
                <a:latin typeface="Times New Roman" panose="02020603050405020304" pitchFamily="18" charset="0"/>
                <a:cs typeface="Times New Roman" panose="02020603050405020304" pitchFamily="18" charset="0"/>
              </a:rPr>
              <a:t>Uždavinys. </a:t>
            </a:r>
            <a:r>
              <a:rPr lang="lt-LT" sz="1400" dirty="0">
                <a:latin typeface="Times New Roman" panose="02020603050405020304" pitchFamily="18" charset="0"/>
                <a:cs typeface="Times New Roman" panose="02020603050405020304" pitchFamily="18" charset="0"/>
              </a:rPr>
              <a:t>Rekomenduojame visose paraiškose </a:t>
            </a:r>
            <a:r>
              <a:rPr lang="lt-LT" sz="1400" dirty="0" smtClean="0">
                <a:latin typeface="Times New Roman" panose="02020603050405020304" pitchFamily="18" charset="0"/>
                <a:cs typeface="Times New Roman" panose="02020603050405020304" pitchFamily="18" charset="0"/>
              </a:rPr>
              <a:t>kelti vieną uždavinį ir jį formuluoti taip:</a:t>
            </a:r>
          </a:p>
          <a:p>
            <a:r>
              <a:rPr lang="lt-LT" sz="1400" i="1" dirty="0" smtClean="0">
                <a:latin typeface="Times New Roman" panose="02020603050405020304" pitchFamily="18" charset="0"/>
                <a:cs typeface="Times New Roman" panose="02020603050405020304" pitchFamily="18" charset="0"/>
              </a:rPr>
              <a:t>„Skatinti tikslinės grupės asmenų savarankiškumą ir visapusišką dalyvavimą bendruomenėje“</a:t>
            </a:r>
            <a:endParaRPr lang="lt-LT"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307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9220200" cy="5143500"/>
          </a:xfrm>
          <a:prstGeom prst="rect">
            <a:avLst/>
          </a:prstGeom>
        </p:spPr>
      </p:pic>
      <p:sp>
        <p:nvSpPr>
          <p:cNvPr id="6" name="TextBox 5"/>
          <p:cNvSpPr txBox="1"/>
          <p:nvPr/>
        </p:nvSpPr>
        <p:spPr>
          <a:xfrm>
            <a:off x="1828800" y="2190750"/>
            <a:ext cx="2340077" cy="1938992"/>
          </a:xfrm>
          <a:prstGeom prst="rect">
            <a:avLst/>
          </a:prstGeom>
          <a:noFill/>
          <a:ln w="38100">
            <a:solidFill>
              <a:schemeClr val="accent1"/>
            </a:solidFill>
          </a:ln>
        </p:spPr>
        <p:txBody>
          <a:bodyPr wrap="square" rtlCol="0">
            <a:spAutoFit/>
          </a:bodyPr>
          <a:lstStyle/>
          <a:p>
            <a:pPr algn="just"/>
            <a:r>
              <a:rPr lang="lt-LT" sz="1200" dirty="0" smtClean="0">
                <a:latin typeface="Times New Roman" panose="02020603050405020304" pitchFamily="18" charset="0"/>
                <a:cs typeface="Times New Roman" panose="02020603050405020304" pitchFamily="18" charset="0"/>
              </a:rPr>
              <a:t>Pavyzdyje, socialinės dirbtuvės apjungtos su apgyvendinimo paslaugomis, nes jos bus kuriamos tame pačiame pastate kartu su SSGN ir projekte </a:t>
            </a:r>
            <a:r>
              <a:rPr lang="en-US" sz="1200" dirty="0" smtClean="0">
                <a:latin typeface="Times New Roman" panose="02020603050405020304" pitchFamily="18" charset="0"/>
                <a:cs typeface="Times New Roman" panose="02020603050405020304" pitchFamily="18" charset="0"/>
              </a:rPr>
              <a:t>SSGN ir socialin</a:t>
            </a:r>
            <a:r>
              <a:rPr lang="lt-LT" sz="1200" dirty="0" smtClean="0">
                <a:latin typeface="Times New Roman" panose="02020603050405020304" pitchFamily="18" charset="0"/>
                <a:cs typeface="Times New Roman" panose="02020603050405020304" pitchFamily="18" charset="0"/>
              </a:rPr>
              <a:t>ės dirbtuvės skaičiuojamas </a:t>
            </a:r>
            <a:r>
              <a:rPr lang="lt-LT" sz="1200" dirty="0" smtClean="0">
                <a:latin typeface="Times New Roman" panose="02020603050405020304" pitchFamily="18" charset="0"/>
                <a:cs typeface="Times New Roman" panose="02020603050405020304" pitchFamily="18" charset="0"/>
              </a:rPr>
              <a:t>kaip </a:t>
            </a:r>
            <a:r>
              <a:rPr lang="en-US" sz="1200" dirty="0" smtClean="0">
                <a:latin typeface="Times New Roman" panose="02020603050405020304" pitchFamily="18" charset="0"/>
                <a:cs typeface="Times New Roman" panose="02020603050405020304" pitchFamily="18" charset="0"/>
              </a:rPr>
              <a:t>1</a:t>
            </a:r>
            <a:r>
              <a:rPr lang="lt-LT" sz="1200" dirty="0" smtClean="0">
                <a:latin typeface="Times New Roman" panose="02020603050405020304" pitchFamily="18" charset="0"/>
                <a:cs typeface="Times New Roman" panose="02020603050405020304" pitchFamily="18" charset="0"/>
              </a:rPr>
              <a:t> objektas</a:t>
            </a:r>
            <a:r>
              <a:rPr lang="lt-LT" sz="1200" dirty="0" smtClean="0">
                <a:latin typeface="Times New Roman" panose="02020603050405020304" pitchFamily="18" charset="0"/>
                <a:cs typeface="Times New Roman" panose="02020603050405020304" pitchFamily="18" charset="0"/>
              </a:rPr>
              <a:t>. Kitu atveju, socialinių dirbtuvių rodiklį reikėtų priskirti užimtumo infrastruktūros plėtros veiklai</a:t>
            </a:r>
            <a:endParaRPr lang="en-US" sz="1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375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91356" y="-4391354"/>
            <a:ext cx="361289" cy="91440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Text Placeholder 3"/>
          <p:cNvSpPr txBox="1">
            <a:spLocks/>
          </p:cNvSpPr>
          <p:nvPr/>
        </p:nvSpPr>
        <p:spPr>
          <a:xfrm>
            <a:off x="76201" y="106644"/>
            <a:ext cx="5194348" cy="2154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sz="1400" b="1" dirty="0" smtClean="0">
                <a:solidFill>
                  <a:schemeClr val="bg1"/>
                </a:solidFill>
                <a:latin typeface="Times New Roman" panose="02020603050405020304" pitchFamily="18" charset="0"/>
                <a:cs typeface="Times New Roman" panose="02020603050405020304" pitchFamily="18" charset="0"/>
              </a:rPr>
              <a:t>  </a:t>
            </a:r>
            <a:r>
              <a:rPr lang="lt-LT" sz="1400" b="1" dirty="0" smtClean="0">
                <a:solidFill>
                  <a:schemeClr val="tx1"/>
                </a:solidFill>
                <a:latin typeface="Times New Roman" panose="02020603050405020304" pitchFamily="18" charset="0"/>
                <a:cs typeface="Times New Roman" panose="02020603050405020304" pitchFamily="18" charset="0"/>
              </a:rPr>
              <a:t>6</a:t>
            </a:r>
            <a:r>
              <a:rPr lang="lt-LT" sz="1400" b="1" dirty="0">
                <a:solidFill>
                  <a:schemeClr val="tx1"/>
                </a:solidFill>
                <a:latin typeface="Times New Roman" panose="02020603050405020304" pitchFamily="18" charset="0"/>
                <a:cs typeface="Times New Roman" panose="02020603050405020304" pitchFamily="18" charset="0"/>
              </a:rPr>
              <a:t>. Projekto loginis pagrindimas</a:t>
            </a:r>
            <a:endParaRPr lang="lt-LT" sz="14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0" y="361290"/>
            <a:ext cx="1138633" cy="4782210"/>
          </a:xfrm>
          <a:prstGeom prst="rect">
            <a:avLst/>
          </a:prstGeom>
          <a:solidFill>
            <a:schemeClr val="accent1">
              <a:lumMod val="40000"/>
              <a:lumOff val="60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400" b="1" dirty="0" smtClean="0">
                <a:solidFill>
                  <a:schemeClr val="tx1"/>
                </a:solidFill>
                <a:latin typeface="Times New Roman" panose="02020603050405020304" pitchFamily="18" charset="0"/>
                <a:cs typeface="Times New Roman" panose="02020603050405020304" pitchFamily="18" charset="0"/>
              </a:rPr>
              <a:t>Veiklų aprašymo pavyzdžiai</a:t>
            </a:r>
            <a:endParaRPr kumimoji="1" lang="en-US" sz="14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138635" y="361290"/>
            <a:ext cx="7781349" cy="4344060"/>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aphicFrame>
        <p:nvGraphicFramePr>
          <p:cNvPr id="27" name="Table 26"/>
          <p:cNvGraphicFramePr>
            <a:graphicFrameLocks noGrp="1"/>
          </p:cNvGraphicFramePr>
          <p:nvPr>
            <p:extLst>
              <p:ext uri="{D42A27DB-BD31-4B8C-83A1-F6EECF244321}">
                <p14:modId xmlns:p14="http://schemas.microsoft.com/office/powerpoint/2010/main" val="2373699211"/>
              </p:ext>
            </p:extLst>
          </p:nvPr>
        </p:nvGraphicFramePr>
        <p:xfrm>
          <a:off x="1138632" y="361290"/>
          <a:ext cx="8005368" cy="4782210"/>
        </p:xfrm>
        <a:graphic>
          <a:graphicData uri="http://schemas.openxmlformats.org/drawingml/2006/table">
            <a:tbl>
              <a:tblPr firstRow="1" bandRow="1">
                <a:tableStyleId>{8A107856-5554-42FB-B03E-39F5DBC370BA}</a:tableStyleId>
              </a:tblPr>
              <a:tblGrid>
                <a:gridCol w="1494855">
                  <a:extLst>
                    <a:ext uri="{9D8B030D-6E8A-4147-A177-3AD203B41FA5}">
                      <a16:colId xmlns:a16="http://schemas.microsoft.com/office/drawing/2014/main" val="20000"/>
                    </a:ext>
                  </a:extLst>
                </a:gridCol>
                <a:gridCol w="6510513">
                  <a:extLst>
                    <a:ext uri="{9D8B030D-6E8A-4147-A177-3AD203B41FA5}">
                      <a16:colId xmlns:a16="http://schemas.microsoft.com/office/drawing/2014/main" val="20001"/>
                    </a:ext>
                  </a:extLst>
                </a:gridCol>
              </a:tblGrid>
              <a:tr h="27757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400" b="1" dirty="0" smtClean="0">
                          <a:solidFill>
                            <a:schemeClr val="tx2">
                              <a:lumMod val="90000"/>
                              <a:lumOff val="10000"/>
                            </a:schemeClr>
                          </a:solidFill>
                          <a:latin typeface="Times New Roman" panose="02020603050405020304" pitchFamily="18" charset="0"/>
                          <a:cs typeface="Times New Roman" panose="02020603050405020304" pitchFamily="18" charset="0"/>
                        </a:rPr>
                        <a:t>1.1. </a:t>
                      </a:r>
                      <a:r>
                        <a:rPr lang="lt-LT" sz="1400" b="1" dirty="0" smtClean="0">
                          <a:solidFill>
                            <a:schemeClr val="tx2">
                              <a:lumMod val="90000"/>
                              <a:lumOff val="10000"/>
                            </a:schemeClr>
                          </a:solidFill>
                          <a:latin typeface="Times New Roman" panose="02020603050405020304" pitchFamily="18" charset="0"/>
                          <a:cs typeface="Times New Roman" panose="02020603050405020304" pitchFamily="18" charset="0"/>
                        </a:rPr>
                        <a:t>Apgyvendinimo paslaugų infrastruktūros plėtra</a:t>
                      </a:r>
                      <a:endParaRPr lang="lt-LT" sz="1400" b="1" dirty="0" smtClean="0">
                        <a:solidFill>
                          <a:schemeClr val="tx2">
                            <a:lumMod val="90000"/>
                            <a:lumOff val="10000"/>
                          </a:schemeClr>
                        </a:solidFill>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lt-LT" sz="1400" b="0" u="none" kern="120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Pertvarkant</a:t>
                      </a:r>
                      <a:r>
                        <a:rPr lang="lt-LT"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 X socialinės globos namus, </a:t>
                      </a:r>
                      <a:r>
                        <a:rPr lang="lt-LT" sz="1400" b="0" u="none" kern="120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Projekto lėšomis numatoma plėtoti šią apgyvendinimo paslaugų infrastruktūrą X rajono savivaldybėje:</a:t>
                      </a: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lt-LT" sz="1400" b="0" u="none" kern="120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X</a:t>
                      </a:r>
                      <a:r>
                        <a:rPr lang="lt-LT"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 socialinės globos namų patalpose įkurti Specializuotus slaugos ir globos namus (SSGN) (Y vietų skaičius) bei Socialines dirbtuves, aprūpinti šias įstaigas reikiamais baldais ir įranga;</a:t>
                      </a: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lt-LT"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Pastatyti </a:t>
                      </a:r>
                      <a:r>
                        <a:rPr lang="en-US"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3</a:t>
                      </a:r>
                      <a:r>
                        <a:rPr lang="lt-LT"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 GGN (Y vietų skaičius), aprūpinti juos reikiamais baldais ir įranga;</a:t>
                      </a: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lt-LT"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Pastatyti </a:t>
                      </a:r>
                      <a:r>
                        <a:rPr lang="en-US"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1</a:t>
                      </a:r>
                      <a:r>
                        <a:rPr lang="lt-LT"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 SGN (Y vietų skaičius), aprūpinti juos reikiamais baldais ir įranga;</a:t>
                      </a: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lt-LT"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Įsigyti butą AB veiklai (Y vietų skaičius), jį suremontuoti ir pritaikyti pagal individualius asmens poreikius, įsigyti reikiamus baldus ir įrangą.</a:t>
                      </a:r>
                    </a:p>
                    <a:p>
                      <a:pPr marL="0" marR="0" indent="0" algn="just" defTabSz="914400" rtl="0" eaLnBrk="1" fontAlgn="auto" latinLnBrk="0" hangingPunct="1">
                        <a:lnSpc>
                          <a:spcPct val="100000"/>
                        </a:lnSpc>
                        <a:spcBef>
                          <a:spcPts val="0"/>
                        </a:spcBef>
                        <a:spcAft>
                          <a:spcPts val="0"/>
                        </a:spcAft>
                        <a:buClrTx/>
                        <a:buSzTx/>
                        <a:buFont typeface="+mj-lt"/>
                        <a:buNone/>
                        <a:tabLst/>
                        <a:defRPr/>
                      </a:pPr>
                      <a:r>
                        <a:rPr lang="lt-LT" sz="1400" b="0" u="none" kern="120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Visi naujai statomi objektai,</a:t>
                      </a:r>
                      <a:r>
                        <a:rPr lang="lt-LT"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 SSGN ir socialinių dirbtuvių patalpos bus pritaikytos asmenų su judėjimo negalia poreikiams vadovaujantis Aprašo </a:t>
                      </a:r>
                      <a:r>
                        <a:rPr lang="en-US" sz="1400" b="0" u="none"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31-34 p. reikalavimais.</a:t>
                      </a:r>
                      <a:endParaRPr lang="lt-LT" sz="1400" b="0" u="none" kern="120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0"/>
                  </a:ext>
                </a:extLst>
              </a:tr>
              <a:tr h="20065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400" b="1" dirty="0" smtClean="0">
                          <a:solidFill>
                            <a:schemeClr val="tx2">
                              <a:lumMod val="90000"/>
                              <a:lumOff val="10000"/>
                            </a:schemeClr>
                          </a:solidFill>
                          <a:latin typeface="Times New Roman" panose="02020603050405020304" pitchFamily="18" charset="0"/>
                          <a:cs typeface="Times New Roman" panose="02020603050405020304" pitchFamily="18" charset="0"/>
                        </a:rPr>
                        <a:t>1.2. </a:t>
                      </a:r>
                      <a:r>
                        <a:rPr lang="lt-LT" sz="1400" b="1" dirty="0" smtClean="0">
                          <a:solidFill>
                            <a:schemeClr val="tx2">
                              <a:lumMod val="90000"/>
                              <a:lumOff val="10000"/>
                            </a:schemeClr>
                          </a:solidFill>
                          <a:latin typeface="Times New Roman" panose="02020603050405020304" pitchFamily="18" charset="0"/>
                          <a:cs typeface="Times New Roman" panose="02020603050405020304" pitchFamily="18" charset="0"/>
                        </a:rPr>
                        <a:t>Užimtumo paslaugų infrastruktūros</a:t>
                      </a:r>
                      <a:r>
                        <a:rPr lang="lt-LT" sz="1400" b="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 plėtra</a:t>
                      </a:r>
                      <a:endParaRPr lang="lt-LT" sz="1400" b="1" dirty="0" smtClean="0">
                        <a:solidFill>
                          <a:schemeClr val="tx2">
                            <a:lumMod val="90000"/>
                            <a:lumOff val="10000"/>
                          </a:schemeClr>
                        </a:solidFill>
                        <a:latin typeface="Times New Roman" panose="02020603050405020304" pitchFamily="18" charset="0"/>
                        <a:cs typeface="Times New Roman" panose="02020603050405020304" pitchFamily="18" charset="0"/>
                      </a:endParaRPr>
                    </a:p>
                  </a:txBody>
                  <a:tcPr/>
                </a:tc>
                <a:tc>
                  <a:txBody>
                    <a:bodyPr/>
                    <a:lstStyle/>
                    <a:p>
                      <a:pPr algn="just" defTabSz="914377">
                        <a:spcBef>
                          <a:spcPct val="20000"/>
                        </a:spcBef>
                        <a:defRPr/>
                      </a:pPr>
                      <a:r>
                        <a:rPr lang="lt-LT" sz="1400" dirty="0" smtClean="0">
                          <a:solidFill>
                            <a:schemeClr val="tx1"/>
                          </a:solidFill>
                          <a:latin typeface="Times New Roman" panose="02020603050405020304" pitchFamily="18" charset="0"/>
                          <a:cs typeface="Times New Roman" panose="02020603050405020304" pitchFamily="18" charset="0"/>
                        </a:rPr>
                        <a:t>Siekiant skatinti tikslinės grupės asmenų savarankiškumą ir užtikrinti visapusišką jų integraciją bendruomenėje,</a:t>
                      </a:r>
                      <a:r>
                        <a:rPr lang="lt-LT" sz="1400" baseline="0" dirty="0" smtClean="0">
                          <a:solidFill>
                            <a:schemeClr val="tx1"/>
                          </a:solidFill>
                          <a:latin typeface="Times New Roman" panose="02020603050405020304" pitchFamily="18" charset="0"/>
                          <a:cs typeface="Times New Roman" panose="02020603050405020304" pitchFamily="18" charset="0"/>
                        </a:rPr>
                        <a:t> Projekto lėšomis numatoma suremontuoti dienos užimtumo centro patalpas, esančias adresu &lt;....&gt;, sudarant sąlygas paslaugas gauti </a:t>
                      </a:r>
                      <a:r>
                        <a:rPr lang="en-US" sz="1400" baseline="0" dirty="0" smtClean="0">
                          <a:solidFill>
                            <a:schemeClr val="tx1"/>
                          </a:solidFill>
                          <a:latin typeface="Times New Roman" panose="02020603050405020304" pitchFamily="18" charset="0"/>
                          <a:cs typeface="Times New Roman" panose="02020603050405020304" pitchFamily="18" charset="0"/>
                        </a:rPr>
                        <a:t>Y asmen</a:t>
                      </a:r>
                      <a:r>
                        <a:rPr lang="lt-LT" sz="1400" baseline="0" dirty="0" smtClean="0">
                          <a:solidFill>
                            <a:schemeClr val="tx1"/>
                          </a:solidFill>
                          <a:latin typeface="Times New Roman" panose="02020603050405020304" pitchFamily="18" charset="0"/>
                          <a:cs typeface="Times New Roman" panose="02020603050405020304" pitchFamily="18" charset="0"/>
                        </a:rPr>
                        <a:t>ų, dienos centrą aprūpinti reikiamais baldais ir įranga.</a:t>
                      </a:r>
                    </a:p>
                    <a:p>
                      <a:pPr marL="0" marR="0" lvl="0" indent="0" algn="just" defTabSz="914377" rtl="0" eaLnBrk="1" fontAlgn="auto" latinLnBrk="0" hangingPunct="1">
                        <a:lnSpc>
                          <a:spcPct val="100000"/>
                        </a:lnSpc>
                        <a:spcBef>
                          <a:spcPct val="20000"/>
                        </a:spcBef>
                        <a:spcAft>
                          <a:spcPts val="0"/>
                        </a:spcAft>
                        <a:buClrTx/>
                        <a:buSzTx/>
                        <a:buFontTx/>
                        <a:buNone/>
                        <a:tabLst/>
                        <a:defRPr/>
                      </a:pPr>
                      <a:r>
                        <a:rPr lang="lt-LT" sz="1400" baseline="0" dirty="0" smtClean="0">
                          <a:solidFill>
                            <a:schemeClr val="tx1"/>
                          </a:solidFill>
                          <a:latin typeface="Times New Roman" panose="02020603050405020304" pitchFamily="18" charset="0"/>
                          <a:cs typeface="Times New Roman" panose="02020603050405020304" pitchFamily="18" charset="0"/>
                        </a:rPr>
                        <a:t>Dienos užimtumo centro patalpos bus pritaikytos </a:t>
                      </a:r>
                      <a:r>
                        <a:rPr lang="lt-LT" sz="1400" b="0" u="none" kern="1200" baseline="0" dirty="0" smtClean="0">
                          <a:solidFill>
                            <a:schemeClr val="tx1"/>
                          </a:solidFill>
                          <a:latin typeface="Times New Roman" panose="02020603050405020304" pitchFamily="18" charset="0"/>
                          <a:ea typeface="+mn-ea"/>
                          <a:cs typeface="Times New Roman" panose="02020603050405020304" pitchFamily="18" charset="0"/>
                        </a:rPr>
                        <a:t>asmenų negalia poreikiams vadovaujantis Aprašo </a:t>
                      </a:r>
                      <a:r>
                        <a:rPr lang="en-US" sz="1400" b="0" u="none" kern="1200" baseline="0" dirty="0" smtClean="0">
                          <a:solidFill>
                            <a:schemeClr val="tx1"/>
                          </a:solidFill>
                          <a:latin typeface="Times New Roman" panose="02020603050405020304" pitchFamily="18" charset="0"/>
                          <a:ea typeface="+mn-ea"/>
                          <a:cs typeface="Times New Roman" panose="02020603050405020304" pitchFamily="18" charset="0"/>
                        </a:rPr>
                        <a:t>31 </a:t>
                      </a:r>
                      <a:r>
                        <a:rPr lang="lt-LT" sz="1400" b="0" u="none" kern="1200" baseline="0" dirty="0" smtClean="0">
                          <a:solidFill>
                            <a:schemeClr val="tx1"/>
                          </a:solidFill>
                          <a:latin typeface="Times New Roman" panose="02020603050405020304" pitchFamily="18" charset="0"/>
                          <a:ea typeface="+mn-ea"/>
                          <a:cs typeface="Times New Roman" panose="02020603050405020304" pitchFamily="18" charset="0"/>
                        </a:rPr>
                        <a:t>ir </a:t>
                      </a:r>
                      <a:r>
                        <a:rPr lang="en-US" sz="1400" b="0" u="none" kern="1200" baseline="0" dirty="0" smtClean="0">
                          <a:solidFill>
                            <a:schemeClr val="tx1"/>
                          </a:solidFill>
                          <a:latin typeface="Times New Roman" panose="02020603050405020304" pitchFamily="18" charset="0"/>
                          <a:ea typeface="+mn-ea"/>
                          <a:cs typeface="Times New Roman" panose="02020603050405020304" pitchFamily="18" charset="0"/>
                        </a:rPr>
                        <a:t>34 p. reikalavimais.</a:t>
                      </a:r>
                      <a:endParaRPr lang="lt-LT" sz="1400" b="0" u="none" kern="1200" dirty="0" smtClean="0">
                        <a:solidFill>
                          <a:schemeClr val="tx1"/>
                        </a:solidFill>
                        <a:latin typeface="Times New Roman" panose="02020603050405020304" pitchFamily="18" charset="0"/>
                        <a:ea typeface="+mn-ea"/>
                        <a:cs typeface="Times New Roman" panose="02020603050405020304" pitchFamily="18" charset="0"/>
                      </a:endParaRPr>
                    </a:p>
                    <a:p>
                      <a:pPr algn="just" defTabSz="914377">
                        <a:spcBef>
                          <a:spcPct val="20000"/>
                        </a:spcBef>
                        <a:defRPr/>
                      </a:pPr>
                      <a:endParaRPr lang="lt-LT" sz="1400" baseline="0" dirty="0" smtClean="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00681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466671" y="-4466671"/>
            <a:ext cx="210657" cy="914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Text Placeholder 3"/>
          <p:cNvSpPr txBox="1">
            <a:spLocks/>
          </p:cNvSpPr>
          <p:nvPr/>
        </p:nvSpPr>
        <p:spPr>
          <a:xfrm>
            <a:off x="453391" y="1257"/>
            <a:ext cx="5041947" cy="2154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sz="1400" b="1" dirty="0">
                <a:solidFill>
                  <a:schemeClr val="tx1"/>
                </a:solidFill>
                <a:latin typeface="Times New Roman" panose="02020603050405020304" pitchFamily="18" charset="0"/>
                <a:cs typeface="Times New Roman" panose="02020603050405020304" pitchFamily="18" charset="0"/>
              </a:rPr>
              <a:t>6. Projekto loginis pagrindimas</a:t>
            </a:r>
            <a:endParaRPr lang="lt-LT" sz="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 y="203828"/>
            <a:ext cx="838200" cy="4939672"/>
          </a:xfrm>
          <a:prstGeom prst="rect">
            <a:avLst/>
          </a:prstGeom>
          <a:solidFill>
            <a:schemeClr val="accent1">
              <a:lumMod val="40000"/>
              <a:lumOff val="60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lt-LT" sz="1400" b="1" dirty="0">
                <a:solidFill>
                  <a:schemeClr val="tx1"/>
                </a:solidFill>
                <a:latin typeface="Times New Roman" panose="02020603050405020304" pitchFamily="18" charset="0"/>
                <a:cs typeface="Times New Roman" panose="02020603050405020304" pitchFamily="18" charset="0"/>
              </a:rPr>
              <a:t>Fiziniai rodikliai</a:t>
            </a:r>
            <a:endParaRPr kumimoji="1" lang="en-US" sz="1400" b="1" dirty="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838201" y="438149"/>
            <a:ext cx="8305799" cy="4648202"/>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aphicFrame>
        <p:nvGraphicFramePr>
          <p:cNvPr id="28" name="Table 27"/>
          <p:cNvGraphicFramePr>
            <a:graphicFrameLocks noGrp="1"/>
          </p:cNvGraphicFramePr>
          <p:nvPr>
            <p:extLst>
              <p:ext uri="{D42A27DB-BD31-4B8C-83A1-F6EECF244321}">
                <p14:modId xmlns:p14="http://schemas.microsoft.com/office/powerpoint/2010/main" val="1919857074"/>
              </p:ext>
            </p:extLst>
          </p:nvPr>
        </p:nvGraphicFramePr>
        <p:xfrm>
          <a:off x="838201" y="217959"/>
          <a:ext cx="8305799" cy="4933612"/>
        </p:xfrm>
        <a:graphic>
          <a:graphicData uri="http://schemas.openxmlformats.org/drawingml/2006/table">
            <a:tbl>
              <a:tblPr firstRow="1" bandRow="1">
                <a:tableStyleId>{8A107856-5554-42FB-B03E-39F5DBC370BA}</a:tableStyleId>
              </a:tblPr>
              <a:tblGrid>
                <a:gridCol w="2438399">
                  <a:extLst>
                    <a:ext uri="{9D8B030D-6E8A-4147-A177-3AD203B41FA5}">
                      <a16:colId xmlns:a16="http://schemas.microsoft.com/office/drawing/2014/main" val="20000"/>
                    </a:ext>
                  </a:extLst>
                </a:gridCol>
                <a:gridCol w="5867400">
                  <a:extLst>
                    <a:ext uri="{9D8B030D-6E8A-4147-A177-3AD203B41FA5}">
                      <a16:colId xmlns:a16="http://schemas.microsoft.com/office/drawing/2014/main" val="20002"/>
                    </a:ext>
                  </a:extLst>
                </a:gridCol>
              </a:tblGrid>
              <a:tr h="361612">
                <a:tc gridSpan="2">
                  <a:txBody>
                    <a:bodyPr/>
                    <a:lstStyle/>
                    <a:p>
                      <a:r>
                        <a:rPr lang="lt-LT" sz="1400" b="1" kern="120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Reikalavimai Veiklų</a:t>
                      </a:r>
                      <a:r>
                        <a:rPr lang="en-US" sz="1400" b="1" kern="120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 </a:t>
                      </a:r>
                      <a:r>
                        <a:rPr lang="lt-LT" sz="1400" b="1" kern="120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pirmo lygio fizinių </a:t>
                      </a:r>
                      <a:r>
                        <a:rPr lang="en-US" sz="1400" b="1"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rodikli</a:t>
                      </a:r>
                      <a:r>
                        <a:rPr lang="lt-LT" sz="1400" b="1" kern="1200" baseline="0" dirty="0" smtClean="0">
                          <a:solidFill>
                            <a:schemeClr val="tx2">
                              <a:lumMod val="90000"/>
                              <a:lumOff val="10000"/>
                            </a:schemeClr>
                          </a:solidFill>
                          <a:latin typeface="Times New Roman" panose="02020603050405020304" pitchFamily="18" charset="0"/>
                          <a:ea typeface="+mn-ea"/>
                          <a:cs typeface="Times New Roman" panose="02020603050405020304" pitchFamily="18" charset="0"/>
                        </a:rPr>
                        <a:t>ų aprašymui</a:t>
                      </a:r>
                      <a:endParaRPr lang="lt-LT" sz="1400" b="1" kern="1200" dirty="0">
                        <a:solidFill>
                          <a:schemeClr val="tx2">
                            <a:lumMod val="90000"/>
                            <a:lumOff val="10000"/>
                          </a:schemeClr>
                        </a:solidFill>
                        <a:latin typeface="Times New Roman" panose="02020603050405020304" pitchFamily="18" charset="0"/>
                        <a:ea typeface="+mn-ea"/>
                        <a:cs typeface="Times New Roman" panose="02020603050405020304" pitchFamily="18" charset="0"/>
                      </a:endParaRPr>
                    </a:p>
                  </a:txBody>
                  <a:tcPr/>
                </a:tc>
                <a:tc hMerge="1">
                  <a:txBody>
                    <a:bodyPr/>
                    <a:lstStyle/>
                    <a:p>
                      <a:pPr marL="0" algn="l" defTabSz="914400" rtl="0" eaLnBrk="1" latinLnBrk="0" hangingPunct="1"/>
                      <a:endParaRPr lang="lt-LT" sz="1400" b="1" kern="1200" dirty="0">
                        <a:solidFill>
                          <a:schemeClr val="tx2">
                            <a:lumMod val="90000"/>
                            <a:lumOff val="10000"/>
                          </a:schemeClr>
                        </a:solidFill>
                        <a:latin typeface="+mn-lt"/>
                        <a:ea typeface="+mn-ea"/>
                        <a:cs typeface="+mn-cs"/>
                      </a:endParaRPr>
                    </a:p>
                  </a:txBody>
                  <a:tcPr/>
                </a:tc>
                <a:extLst>
                  <a:ext uri="{0D108BD9-81ED-4DB2-BD59-A6C34878D82A}">
                    <a16:rowId xmlns:a16="http://schemas.microsoft.com/office/drawing/2014/main" val="10000"/>
                  </a:ext>
                </a:extLst>
              </a:tr>
              <a:tr h="78673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lt-LT" sz="1400" dirty="0" smtClean="0">
                          <a:effectLst/>
                          <a:latin typeface="Times New Roman" panose="02020603050405020304" pitchFamily="18" charset="0"/>
                          <a:cs typeface="Times New Roman" panose="02020603050405020304" pitchFamily="18" charset="0"/>
                        </a:rPr>
                        <a:t>1.1.1 </a:t>
                      </a:r>
                      <a:r>
                        <a:rPr lang="lt-LT" sz="1400" dirty="0" smtClean="0">
                          <a:effectLst/>
                          <a:latin typeface="Times New Roman" panose="02020603050405020304" pitchFamily="18" charset="0"/>
                          <a:cs typeface="Times New Roman" panose="02020603050405020304" pitchFamily="18" charset="0"/>
                        </a:rPr>
                        <a:t>Specializuotų slaugos</a:t>
                      </a:r>
                      <a:r>
                        <a:rPr lang="lt-LT" sz="1400" baseline="0" dirty="0" smtClean="0">
                          <a:effectLst/>
                          <a:latin typeface="Times New Roman" panose="02020603050405020304" pitchFamily="18" charset="0"/>
                          <a:cs typeface="Times New Roman" panose="02020603050405020304" pitchFamily="18" charset="0"/>
                        </a:rPr>
                        <a:t> ir globos namų (SSGN) ir socialinių dirbtuvių patalpų remontas, </a:t>
                      </a:r>
                      <a:r>
                        <a:rPr lang="en-US" sz="1400" baseline="0" dirty="0" smtClean="0">
                          <a:effectLst/>
                          <a:latin typeface="Times New Roman" panose="02020603050405020304" pitchFamily="18" charset="0"/>
                          <a:cs typeface="Times New Roman" panose="02020603050405020304" pitchFamily="18" charset="0"/>
                        </a:rPr>
                        <a:t>1 objektas</a:t>
                      </a:r>
                      <a:endParaRPr lang="lt-LT"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400" i="1" baseline="0" dirty="0" smtClean="0">
                          <a:solidFill>
                            <a:schemeClr val="tx1"/>
                          </a:solidFill>
                          <a:latin typeface="Times New Roman" panose="02020603050405020304" pitchFamily="18" charset="0"/>
                          <a:cs typeface="Times New Roman" panose="02020603050405020304" pitchFamily="18" charset="0"/>
                        </a:rPr>
                        <a:t>Rodiklio aprašyme būtina nurodyti objekto adresą, unikalų Nr., ar tvarkomas visas pastatas, ar dalis patalpų, jeigu dalis, nurodoma, kur yra remontuojamos patalpos (pvz., I aukšte), patalpų Nr. iš inventorinės bylos, aiškiai įvardijama darbų rūšis (paprastas ar kapitalinis remontas, rekonstrukcija), pateikiamas preliminarus planuojamų darbų aprašymas (numatoma pakeisti langus, duris, perplanuoti patalpas, pakeisti elektros instaliaciją, atnaujinti sanitarinius mazgus ir pan.). Jeigu tvarkoma tik dalis patalpų būtina paaiškinti, kokie subjektai kokią veiklą vykdo likusioje pastato dalyje, ar yra bendro naudojimo patalpų. </a:t>
                      </a:r>
                      <a:endParaRPr lang="en-US" sz="1400" i="1" baseline="0" dirty="0" smtClean="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i="1" baseline="0" dirty="0" err="1" smtClean="0">
                          <a:solidFill>
                            <a:schemeClr val="tx1"/>
                          </a:solidFill>
                          <a:latin typeface="Times New Roman" panose="02020603050405020304" pitchFamily="18" charset="0"/>
                          <a:cs typeface="Times New Roman" panose="02020603050405020304" pitchFamily="18" charset="0"/>
                        </a:rPr>
                        <a:t>Jeigu</a:t>
                      </a:r>
                      <a:r>
                        <a:rPr lang="en-US" sz="1400" i="1" baseline="0" dirty="0" smtClean="0">
                          <a:solidFill>
                            <a:schemeClr val="tx1"/>
                          </a:solidFill>
                          <a:latin typeface="Times New Roman" panose="02020603050405020304" pitchFamily="18" charset="0"/>
                          <a:cs typeface="Times New Roman" panose="02020603050405020304" pitchFamily="18" charset="0"/>
                        </a:rPr>
                        <a:t> </a:t>
                      </a:r>
                      <a:r>
                        <a:rPr lang="en-US" sz="1400" i="1" baseline="0" dirty="0" err="1" smtClean="0">
                          <a:solidFill>
                            <a:schemeClr val="tx1"/>
                          </a:solidFill>
                          <a:latin typeface="Times New Roman" panose="02020603050405020304" pitchFamily="18" charset="0"/>
                          <a:cs typeface="Times New Roman" panose="02020603050405020304" pitchFamily="18" charset="0"/>
                        </a:rPr>
                        <a:t>rodiklio</a:t>
                      </a:r>
                      <a:r>
                        <a:rPr lang="en-US" sz="1400" i="1" baseline="0" dirty="0" smtClean="0">
                          <a:solidFill>
                            <a:schemeClr val="tx1"/>
                          </a:solidFill>
                          <a:latin typeface="Times New Roman" panose="02020603050405020304" pitchFamily="18" charset="0"/>
                          <a:cs typeface="Times New Roman" panose="02020603050405020304" pitchFamily="18" charset="0"/>
                        </a:rPr>
                        <a:t> </a:t>
                      </a:r>
                      <a:r>
                        <a:rPr lang="en-US" sz="1400" i="1" baseline="0" dirty="0" err="1" smtClean="0">
                          <a:solidFill>
                            <a:schemeClr val="tx1"/>
                          </a:solidFill>
                          <a:latin typeface="Times New Roman" panose="02020603050405020304" pitchFamily="18" charset="0"/>
                          <a:cs typeface="Times New Roman" panose="02020603050405020304" pitchFamily="18" charset="0"/>
                        </a:rPr>
                        <a:t>apimtyje</a:t>
                      </a:r>
                      <a:r>
                        <a:rPr lang="en-US" sz="1400" i="1" baseline="0" dirty="0" smtClean="0">
                          <a:solidFill>
                            <a:schemeClr val="tx1"/>
                          </a:solidFill>
                          <a:latin typeface="Times New Roman" panose="02020603050405020304" pitchFamily="18" charset="0"/>
                          <a:cs typeface="Times New Roman" panose="02020603050405020304" pitchFamily="18" charset="0"/>
                        </a:rPr>
                        <a:t> </a:t>
                      </a:r>
                      <a:r>
                        <a:rPr lang="en-US" sz="1400" i="1" baseline="0" dirty="0" err="1" smtClean="0">
                          <a:solidFill>
                            <a:schemeClr val="tx1"/>
                          </a:solidFill>
                          <a:latin typeface="Times New Roman" panose="02020603050405020304" pitchFamily="18" charset="0"/>
                          <a:cs typeface="Times New Roman" panose="02020603050405020304" pitchFamily="18" charset="0"/>
                        </a:rPr>
                        <a:t>yra</a:t>
                      </a:r>
                      <a:r>
                        <a:rPr lang="en-US" sz="1400" i="1" baseline="0" dirty="0" smtClean="0">
                          <a:solidFill>
                            <a:schemeClr val="tx1"/>
                          </a:solidFill>
                          <a:latin typeface="Times New Roman" panose="02020603050405020304" pitchFamily="18" charset="0"/>
                          <a:cs typeface="Times New Roman" panose="02020603050405020304" pitchFamily="18" charset="0"/>
                        </a:rPr>
                        <a:t> </a:t>
                      </a:r>
                      <a:r>
                        <a:rPr lang="en-US" sz="1400" i="1" baseline="0" dirty="0" err="1" smtClean="0">
                          <a:solidFill>
                            <a:schemeClr val="tx1"/>
                          </a:solidFill>
                          <a:latin typeface="Times New Roman" panose="02020603050405020304" pitchFamily="18" charset="0"/>
                          <a:cs typeface="Times New Roman" panose="02020603050405020304" pitchFamily="18" charset="0"/>
                        </a:rPr>
                        <a:t>keli</a:t>
                      </a:r>
                      <a:r>
                        <a:rPr lang="en-US" sz="1400" i="1" baseline="0" dirty="0" smtClean="0">
                          <a:solidFill>
                            <a:schemeClr val="tx1"/>
                          </a:solidFill>
                          <a:latin typeface="Times New Roman" panose="02020603050405020304" pitchFamily="18" charset="0"/>
                          <a:cs typeface="Times New Roman" panose="02020603050405020304" pitchFamily="18" charset="0"/>
                        </a:rPr>
                        <a:t> objektai – pa</a:t>
                      </a:r>
                      <a:r>
                        <a:rPr lang="lt-LT" sz="1400" i="1" baseline="0" dirty="0" smtClean="0">
                          <a:solidFill>
                            <a:schemeClr val="tx1"/>
                          </a:solidFill>
                          <a:latin typeface="Times New Roman" panose="02020603050405020304" pitchFamily="18" charset="0"/>
                          <a:cs typeface="Times New Roman" panose="02020603050405020304" pitchFamily="18" charset="0"/>
                        </a:rPr>
                        <a:t>vyzdžiui, </a:t>
                      </a:r>
                      <a:r>
                        <a:rPr lang="en-US" sz="1400" i="1" baseline="0" dirty="0" err="1" smtClean="0">
                          <a:solidFill>
                            <a:schemeClr val="tx1"/>
                          </a:solidFill>
                          <a:latin typeface="Times New Roman" panose="02020603050405020304" pitchFamily="18" charset="0"/>
                          <a:cs typeface="Times New Roman" panose="02020603050405020304" pitchFamily="18" charset="0"/>
                        </a:rPr>
                        <a:t>statomi</a:t>
                      </a:r>
                      <a:r>
                        <a:rPr lang="en-US" sz="1400" i="1" baseline="0" dirty="0" smtClean="0">
                          <a:solidFill>
                            <a:schemeClr val="tx1"/>
                          </a:solidFill>
                          <a:latin typeface="Times New Roman" panose="02020603050405020304" pitchFamily="18" charset="0"/>
                          <a:cs typeface="Times New Roman" panose="02020603050405020304" pitchFamily="18" charset="0"/>
                        </a:rPr>
                        <a:t> 3 GGN, </a:t>
                      </a:r>
                      <a:r>
                        <a:rPr lang="en-US" sz="1400" i="1" baseline="0" dirty="0" err="1" smtClean="0">
                          <a:solidFill>
                            <a:schemeClr val="tx1"/>
                          </a:solidFill>
                          <a:latin typeface="Times New Roman" panose="02020603050405020304" pitchFamily="18" charset="0"/>
                          <a:cs typeface="Times New Roman" panose="02020603050405020304" pitchFamily="18" charset="0"/>
                        </a:rPr>
                        <a:t>apra</a:t>
                      </a:r>
                      <a:r>
                        <a:rPr lang="lt-LT" sz="1400" i="1" baseline="0" dirty="0" err="1" smtClean="0">
                          <a:solidFill>
                            <a:schemeClr val="tx1"/>
                          </a:solidFill>
                          <a:latin typeface="Times New Roman" panose="02020603050405020304" pitchFamily="18" charset="0"/>
                          <a:cs typeface="Times New Roman" panose="02020603050405020304" pitchFamily="18" charset="0"/>
                        </a:rPr>
                        <a:t>šomas</a:t>
                      </a:r>
                      <a:r>
                        <a:rPr lang="lt-LT" sz="1400" i="1" baseline="0" dirty="0" smtClean="0">
                          <a:solidFill>
                            <a:schemeClr val="tx1"/>
                          </a:solidFill>
                          <a:latin typeface="Times New Roman" panose="02020603050405020304" pitchFamily="18" charset="0"/>
                          <a:cs typeface="Times New Roman" panose="02020603050405020304" pitchFamily="18" charset="0"/>
                        </a:rPr>
                        <a:t> kiekvienas objektas atskirai.</a:t>
                      </a:r>
                    </a:p>
                    <a:p>
                      <a:pPr marL="0" marR="0" lvl="0" indent="0" algn="just" defTabSz="914400" rtl="0" eaLnBrk="1" fontAlgn="auto" latinLnBrk="0" hangingPunct="1">
                        <a:lnSpc>
                          <a:spcPct val="100000"/>
                        </a:lnSpc>
                        <a:spcBef>
                          <a:spcPts val="0"/>
                        </a:spcBef>
                        <a:spcAft>
                          <a:spcPts val="0"/>
                        </a:spcAft>
                        <a:buClrTx/>
                        <a:buSzTx/>
                        <a:buFontTx/>
                        <a:buNone/>
                        <a:tabLst/>
                        <a:defRPr/>
                      </a:pPr>
                      <a:r>
                        <a:rPr lang="lt-LT" sz="1400" i="1" baseline="0" dirty="0" smtClean="0">
                          <a:solidFill>
                            <a:schemeClr val="tx1"/>
                          </a:solidFill>
                          <a:latin typeface="Times New Roman" panose="02020603050405020304" pitchFamily="18" charset="0"/>
                          <a:cs typeface="Times New Roman" panose="02020603050405020304" pitchFamily="18" charset="0"/>
                        </a:rPr>
                        <a:t>Taip pat šioje dalyje turi būti aprašoma, kaip bus užtikrinti Aprašo </a:t>
                      </a:r>
                      <a:r>
                        <a:rPr lang="en-US" sz="1400" i="1" baseline="0" dirty="0" smtClean="0">
                          <a:solidFill>
                            <a:schemeClr val="tx1"/>
                          </a:solidFill>
                          <a:latin typeface="Times New Roman" panose="02020603050405020304" pitchFamily="18" charset="0"/>
                          <a:cs typeface="Times New Roman" panose="02020603050405020304" pitchFamily="18" charset="0"/>
                        </a:rPr>
                        <a:t>31-34 p. </a:t>
                      </a:r>
                      <a:r>
                        <a:rPr lang="lt-LT" sz="1400" i="1" baseline="0" dirty="0" smtClean="0">
                          <a:solidFill>
                            <a:schemeClr val="tx1"/>
                          </a:solidFill>
                          <a:latin typeface="Times New Roman" panose="02020603050405020304" pitchFamily="18" charset="0"/>
                          <a:cs typeface="Times New Roman" panose="02020603050405020304" pitchFamily="18" charset="0"/>
                        </a:rPr>
                        <a:t>reikalavimai dėl objekto pritaikymo neįgaliųjų poreikiams. Jeigu objektas yra pritaikytas neįgaliesiems, pvz., yra tinkamas pandusas, turi būti kartu su paraiška pateikiamos nuotraukos, kad vertintojas galėtų įsitikinti pateikiamos informacijos tinkamumu.</a:t>
                      </a:r>
                    </a:p>
                    <a:p>
                      <a:pPr marL="0" marR="0" lvl="0" indent="0" algn="just" defTabSz="914400" rtl="0" eaLnBrk="1" fontAlgn="auto" latinLnBrk="0" hangingPunct="1">
                        <a:lnSpc>
                          <a:spcPct val="100000"/>
                        </a:lnSpc>
                        <a:spcBef>
                          <a:spcPts val="0"/>
                        </a:spcBef>
                        <a:spcAft>
                          <a:spcPts val="0"/>
                        </a:spcAft>
                        <a:buClrTx/>
                        <a:buSzTx/>
                        <a:buFontTx/>
                        <a:buNone/>
                        <a:tabLst/>
                        <a:defRPr/>
                      </a:pPr>
                      <a:r>
                        <a:rPr lang="lt-LT" sz="1400" i="1" baseline="0" dirty="0" smtClean="0">
                          <a:solidFill>
                            <a:schemeClr val="tx1"/>
                          </a:solidFill>
                          <a:latin typeface="Times New Roman" panose="02020603050405020304" pitchFamily="18" charset="0"/>
                          <a:cs typeface="Times New Roman" panose="02020603050405020304" pitchFamily="18" charset="0"/>
                        </a:rPr>
                        <a:t>Rodiklio aprašyme įvardijamos būtinos inžinerinės paslaugos: projektavimas, techninio projekto ekspertizė, techninė priežiūra ir projekto vykdymo priežiūra.</a:t>
                      </a:r>
                    </a:p>
                    <a:p>
                      <a:pPr marL="0" marR="0" lvl="0" indent="0" algn="just" defTabSz="914400" rtl="0" eaLnBrk="1" fontAlgn="auto" latinLnBrk="0" hangingPunct="1">
                        <a:lnSpc>
                          <a:spcPct val="100000"/>
                        </a:lnSpc>
                        <a:spcBef>
                          <a:spcPts val="0"/>
                        </a:spcBef>
                        <a:spcAft>
                          <a:spcPts val="0"/>
                        </a:spcAft>
                        <a:buClrTx/>
                        <a:buSzTx/>
                        <a:buFontTx/>
                        <a:buNone/>
                        <a:tabLst/>
                        <a:defRPr/>
                      </a:pPr>
                      <a:r>
                        <a:rPr lang="lt-LT" sz="1400" i="1" baseline="0" dirty="0" smtClean="0">
                          <a:solidFill>
                            <a:schemeClr val="tx1"/>
                          </a:solidFill>
                          <a:latin typeface="Times New Roman" panose="02020603050405020304" pitchFamily="18" charset="0"/>
                          <a:cs typeface="Times New Roman" panose="02020603050405020304" pitchFamily="18" charset="0"/>
                        </a:rPr>
                        <a:t>Jeigu darbams bus rengiamas techninis projektas, rekomenduojame rodiklio aprašyme nurodyti tokį sakinį „Tikslus darbų poreikis paaiškės parengus techninį kapitalinio remonto darbų projektą“. </a:t>
                      </a:r>
                      <a:endParaRPr lang="lt-LT" sz="1400" i="1" dirty="0" smtClean="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374126">
                <a:tc>
                  <a:txBody>
                    <a:bodyPr/>
                    <a:lstStyle/>
                    <a:p>
                      <a:pPr algn="just"/>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1.1.4.</a:t>
                      </a:r>
                      <a:r>
                        <a:rPr lang="lt-LT" sz="1400" kern="1200" dirty="0" smtClean="0">
                          <a:solidFill>
                            <a:schemeClr val="tx1"/>
                          </a:solidFill>
                          <a:effectLst/>
                          <a:latin typeface="Times New Roman" panose="02020603050405020304" pitchFamily="18" charset="0"/>
                          <a:ea typeface="+mn-ea"/>
                          <a:cs typeface="Times New Roman" panose="02020603050405020304" pitchFamily="18" charset="0"/>
                        </a:rPr>
                        <a:t> GGN statyba, </a:t>
                      </a:r>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3 objektai</a:t>
                      </a:r>
                      <a:endParaRPr lang="lt-LT"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vMerge="1">
                  <a:txBody>
                    <a:bodyPr/>
                    <a:lstStyle/>
                    <a:p>
                      <a:pPr algn="just"/>
                      <a:endParaRPr lang="lt-LT" sz="1400" b="0" dirty="0">
                        <a:solidFill>
                          <a:schemeClr val="tx2">
                            <a:lumMod val="90000"/>
                            <a:lumOff val="10000"/>
                          </a:schemeClr>
                        </a:solidFill>
                      </a:endParaRPr>
                    </a:p>
                  </a:txBody>
                  <a:tcPr/>
                </a:tc>
                <a:extLst>
                  <a:ext uri="{0D108BD9-81ED-4DB2-BD59-A6C34878D82A}">
                    <a16:rowId xmlns:a16="http://schemas.microsoft.com/office/drawing/2014/main" val="10002"/>
                  </a:ext>
                </a:extLst>
              </a:tr>
              <a:tr h="6147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Times New Roman" panose="02020603050405020304" pitchFamily="18" charset="0"/>
                          <a:cs typeface="Times New Roman" panose="02020603050405020304" pitchFamily="18" charset="0"/>
                        </a:rPr>
                        <a:t>1.2.1.</a:t>
                      </a:r>
                      <a:r>
                        <a:rPr lang="lt-LT" sz="1400" b="0" dirty="0" smtClean="0">
                          <a:solidFill>
                            <a:schemeClr val="tx1"/>
                          </a:solidFill>
                          <a:latin typeface="Times New Roman" panose="02020603050405020304" pitchFamily="18" charset="0"/>
                          <a:cs typeface="Times New Roman" panose="02020603050405020304" pitchFamily="18" charset="0"/>
                        </a:rPr>
                        <a:t> </a:t>
                      </a:r>
                      <a:r>
                        <a:rPr lang="en-US" sz="1400" b="0" dirty="0" err="1" smtClean="0">
                          <a:solidFill>
                            <a:schemeClr val="tx1"/>
                          </a:solidFill>
                          <a:latin typeface="Times New Roman" panose="02020603050405020304" pitchFamily="18" charset="0"/>
                          <a:cs typeface="Times New Roman" panose="02020603050405020304" pitchFamily="18" charset="0"/>
                        </a:rPr>
                        <a:t>Dienos</a:t>
                      </a:r>
                      <a:r>
                        <a:rPr lang="en-US" sz="1400" b="0" dirty="0" smtClean="0">
                          <a:solidFill>
                            <a:schemeClr val="tx1"/>
                          </a:solidFill>
                          <a:latin typeface="Times New Roman" panose="02020603050405020304" pitchFamily="18" charset="0"/>
                          <a:cs typeface="Times New Roman" panose="02020603050405020304" pitchFamily="18" charset="0"/>
                        </a:rPr>
                        <a:t> </a:t>
                      </a:r>
                      <a:r>
                        <a:rPr lang="lt-LT" sz="1400" b="0" dirty="0" smtClean="0">
                          <a:solidFill>
                            <a:schemeClr val="tx1"/>
                          </a:solidFill>
                          <a:latin typeface="Times New Roman" panose="02020603050405020304" pitchFamily="18" charset="0"/>
                          <a:cs typeface="Times New Roman" panose="02020603050405020304" pitchFamily="18" charset="0"/>
                        </a:rPr>
                        <a:t>už</a:t>
                      </a:r>
                      <a:r>
                        <a:rPr lang="en-US" sz="1400" b="0" dirty="0" err="1" smtClean="0">
                          <a:solidFill>
                            <a:schemeClr val="tx1"/>
                          </a:solidFill>
                          <a:latin typeface="Times New Roman" panose="02020603050405020304" pitchFamily="18" charset="0"/>
                          <a:cs typeface="Times New Roman" panose="02020603050405020304" pitchFamily="18" charset="0"/>
                        </a:rPr>
                        <a:t>imtumo</a:t>
                      </a:r>
                      <a:r>
                        <a:rPr lang="en-US" sz="1400" b="0" dirty="0" smtClean="0">
                          <a:solidFill>
                            <a:schemeClr val="tx1"/>
                          </a:solidFill>
                          <a:latin typeface="Times New Roman" panose="02020603050405020304" pitchFamily="18" charset="0"/>
                          <a:cs typeface="Times New Roman" panose="02020603050405020304" pitchFamily="18" charset="0"/>
                        </a:rPr>
                        <a:t> </a:t>
                      </a:r>
                      <a:r>
                        <a:rPr lang="en-US" sz="1400" b="0" dirty="0" err="1" smtClean="0">
                          <a:solidFill>
                            <a:schemeClr val="tx1"/>
                          </a:solidFill>
                          <a:latin typeface="Times New Roman" panose="02020603050405020304" pitchFamily="18" charset="0"/>
                          <a:cs typeface="Times New Roman" panose="02020603050405020304" pitchFamily="18" charset="0"/>
                        </a:rPr>
                        <a:t>centro</a:t>
                      </a:r>
                      <a:r>
                        <a:rPr lang="lt-LT" sz="1400" b="0" dirty="0" smtClean="0">
                          <a:solidFill>
                            <a:schemeClr val="tx1"/>
                          </a:solidFill>
                          <a:latin typeface="Times New Roman" panose="02020603050405020304" pitchFamily="18" charset="0"/>
                          <a:cs typeface="Times New Roman" panose="02020603050405020304" pitchFamily="18" charset="0"/>
                        </a:rPr>
                        <a:t> remontas</a:t>
                      </a:r>
                      <a:endParaRPr lang="lt-LT"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v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lt-LT" sz="1400" b="0" dirty="0" smtClean="0">
                        <a:solidFill>
                          <a:schemeClr val="tx2">
                            <a:lumMod val="90000"/>
                            <a:lumOff val="10000"/>
                          </a:schemeClr>
                        </a:solidFil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41427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16672"/>
            <a:ext cx="8349114" cy="356134"/>
          </a:xfrm>
        </p:spPr>
        <p:txBody>
          <a:bodyPr/>
          <a:lstStyle/>
          <a:p>
            <a:r>
              <a:rPr lang="lt-LT" sz="2400" b="1" cap="small" dirty="0">
                <a:solidFill>
                  <a:schemeClr val="tx1"/>
                </a:solidFill>
                <a:latin typeface="Times New Roman" panose="02020603050405020304" pitchFamily="18" charset="0"/>
                <a:cs typeface="Times New Roman" panose="02020603050405020304" pitchFamily="18" charset="0"/>
              </a:rPr>
              <a:t>Paraiškos teikimas</a:t>
            </a:r>
          </a:p>
        </p:txBody>
      </p:sp>
      <p:pic>
        <p:nvPicPr>
          <p:cNvPr id="6"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197" b="14197"/>
          <a:stretch>
            <a:fillRect/>
          </a:stretch>
        </p:blipFill>
        <p:spPr>
          <a:xfrm>
            <a:off x="24581" y="1667669"/>
            <a:ext cx="2292812" cy="1948389"/>
          </a:xfrm>
        </p:spPr>
      </p:pic>
      <p:grpSp>
        <p:nvGrpSpPr>
          <p:cNvPr id="2" name="Group 1"/>
          <p:cNvGrpSpPr/>
          <p:nvPr/>
        </p:nvGrpSpPr>
        <p:grpSpPr>
          <a:xfrm>
            <a:off x="2275953" y="754101"/>
            <a:ext cx="535149" cy="519836"/>
            <a:chOff x="2317392" y="756515"/>
            <a:chExt cx="535149" cy="519836"/>
          </a:xfrm>
        </p:grpSpPr>
        <p:sp>
          <p:nvSpPr>
            <p:cNvPr id="7" name="Oval 6"/>
            <p:cNvSpPr/>
            <p:nvPr/>
          </p:nvSpPr>
          <p:spPr>
            <a:xfrm>
              <a:off x="2317392" y="756515"/>
              <a:ext cx="535149" cy="519836"/>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a:spLocks noEditPoints="1"/>
            </p:cNvSpPr>
            <p:nvPr/>
          </p:nvSpPr>
          <p:spPr bwMode="auto">
            <a:xfrm flipH="1">
              <a:off x="2395623" y="824509"/>
              <a:ext cx="378686" cy="382071"/>
            </a:xfrm>
            <a:custGeom>
              <a:avLst/>
              <a:gdLst/>
              <a:ahLst/>
              <a:cxnLst>
                <a:cxn ang="0">
                  <a:pos x="309" y="180"/>
                </a:cxn>
                <a:cxn ang="0">
                  <a:pos x="233" y="232"/>
                </a:cxn>
                <a:cxn ang="0">
                  <a:pos x="180" y="308"/>
                </a:cxn>
                <a:cxn ang="0">
                  <a:pos x="215" y="381"/>
                </a:cxn>
                <a:cxn ang="0">
                  <a:pos x="231" y="393"/>
                </a:cxn>
                <a:cxn ang="0">
                  <a:pos x="227" y="448"/>
                </a:cxn>
                <a:cxn ang="0">
                  <a:pos x="162" y="472"/>
                </a:cxn>
                <a:cxn ang="0">
                  <a:pos x="198" y="558"/>
                </a:cxn>
                <a:cxn ang="0">
                  <a:pos x="261" y="625"/>
                </a:cxn>
                <a:cxn ang="0">
                  <a:pos x="344" y="667"/>
                </a:cxn>
                <a:cxn ang="0">
                  <a:pos x="384" y="611"/>
                </a:cxn>
                <a:cxn ang="0">
                  <a:pos x="437" y="602"/>
                </a:cxn>
                <a:cxn ang="0">
                  <a:pos x="454" y="615"/>
                </a:cxn>
                <a:cxn ang="0">
                  <a:pos x="510" y="661"/>
                </a:cxn>
                <a:cxn ang="0">
                  <a:pos x="589" y="614"/>
                </a:cxn>
                <a:cxn ang="0">
                  <a:pos x="648" y="542"/>
                </a:cxn>
                <a:cxn ang="0">
                  <a:pos x="677" y="453"/>
                </a:cxn>
                <a:cxn ang="0">
                  <a:pos x="607" y="444"/>
                </a:cxn>
                <a:cxn ang="0">
                  <a:pos x="607" y="389"/>
                </a:cxn>
                <a:cxn ang="0">
                  <a:pos x="677" y="381"/>
                </a:cxn>
                <a:cxn ang="0">
                  <a:pos x="645" y="287"/>
                </a:cxn>
                <a:cxn ang="0">
                  <a:pos x="581" y="213"/>
                </a:cxn>
                <a:cxn ang="0">
                  <a:pos x="494" y="167"/>
                </a:cxn>
                <a:cxn ang="0">
                  <a:pos x="452" y="223"/>
                </a:cxn>
                <a:cxn ang="0">
                  <a:pos x="399" y="231"/>
                </a:cxn>
                <a:cxn ang="0">
                  <a:pos x="382" y="219"/>
                </a:cxn>
                <a:cxn ang="0">
                  <a:pos x="441" y="1"/>
                </a:cxn>
                <a:cxn ang="0">
                  <a:pos x="454" y="17"/>
                </a:cxn>
                <a:cxn ang="0">
                  <a:pos x="540" y="103"/>
                </a:cxn>
                <a:cxn ang="0">
                  <a:pos x="633" y="157"/>
                </a:cxn>
                <a:cxn ang="0">
                  <a:pos x="703" y="237"/>
                </a:cxn>
                <a:cxn ang="0">
                  <a:pos x="746" y="337"/>
                </a:cxn>
                <a:cxn ang="0">
                  <a:pos x="827" y="383"/>
                </a:cxn>
                <a:cxn ang="0">
                  <a:pos x="836" y="436"/>
                </a:cxn>
                <a:cxn ang="0">
                  <a:pos x="823" y="452"/>
                </a:cxn>
                <a:cxn ang="0">
                  <a:pos x="740" y="518"/>
                </a:cxn>
                <a:cxn ang="0">
                  <a:pos x="691" y="614"/>
                </a:cxn>
                <a:cxn ang="0">
                  <a:pos x="616" y="689"/>
                </a:cxn>
                <a:cxn ang="0">
                  <a:pos x="519" y="738"/>
                </a:cxn>
                <a:cxn ang="0">
                  <a:pos x="454" y="821"/>
                </a:cxn>
                <a:cxn ang="0">
                  <a:pos x="437" y="833"/>
                </a:cxn>
                <a:cxn ang="0">
                  <a:pos x="384" y="825"/>
                </a:cxn>
                <a:cxn ang="0">
                  <a:pos x="338" y="744"/>
                </a:cxn>
                <a:cxn ang="0">
                  <a:pos x="238" y="701"/>
                </a:cxn>
                <a:cxn ang="0">
                  <a:pos x="158" y="631"/>
                </a:cxn>
                <a:cxn ang="0">
                  <a:pos x="103" y="538"/>
                </a:cxn>
                <a:cxn ang="0">
                  <a:pos x="17" y="453"/>
                </a:cxn>
                <a:cxn ang="0">
                  <a:pos x="1" y="440"/>
                </a:cxn>
                <a:cxn ang="0">
                  <a:pos x="5" y="386"/>
                </a:cxn>
                <a:cxn ang="0">
                  <a:pos x="85" y="359"/>
                </a:cxn>
                <a:cxn ang="0">
                  <a:pos x="121" y="256"/>
                </a:cxn>
                <a:cxn ang="0">
                  <a:pos x="187" y="171"/>
                </a:cxn>
                <a:cxn ang="0">
                  <a:pos x="276" y="111"/>
                </a:cxn>
                <a:cxn ang="0">
                  <a:pos x="382" y="82"/>
                </a:cxn>
                <a:cxn ang="0">
                  <a:pos x="390" y="2"/>
                </a:cxn>
              </a:cxnLst>
              <a:rect l="0" t="0" r="r" b="b"/>
              <a:pathLst>
                <a:path w="836" h="833">
                  <a:moveTo>
                    <a:pt x="382" y="158"/>
                  </a:moveTo>
                  <a:lnTo>
                    <a:pt x="363" y="162"/>
                  </a:lnTo>
                  <a:lnTo>
                    <a:pt x="344" y="166"/>
                  </a:lnTo>
                  <a:lnTo>
                    <a:pt x="327" y="172"/>
                  </a:lnTo>
                  <a:lnTo>
                    <a:pt x="309" y="180"/>
                  </a:lnTo>
                  <a:lnTo>
                    <a:pt x="292" y="188"/>
                  </a:lnTo>
                  <a:lnTo>
                    <a:pt x="276" y="197"/>
                  </a:lnTo>
                  <a:lnTo>
                    <a:pt x="261" y="208"/>
                  </a:lnTo>
                  <a:lnTo>
                    <a:pt x="247" y="220"/>
                  </a:lnTo>
                  <a:lnTo>
                    <a:pt x="233" y="232"/>
                  </a:lnTo>
                  <a:lnTo>
                    <a:pt x="220" y="246"/>
                  </a:lnTo>
                  <a:lnTo>
                    <a:pt x="209" y="260"/>
                  </a:lnTo>
                  <a:lnTo>
                    <a:pt x="198" y="275"/>
                  </a:lnTo>
                  <a:lnTo>
                    <a:pt x="188" y="291"/>
                  </a:lnTo>
                  <a:lnTo>
                    <a:pt x="180" y="308"/>
                  </a:lnTo>
                  <a:lnTo>
                    <a:pt x="173" y="325"/>
                  </a:lnTo>
                  <a:lnTo>
                    <a:pt x="167" y="343"/>
                  </a:lnTo>
                  <a:lnTo>
                    <a:pt x="162" y="362"/>
                  </a:lnTo>
                  <a:lnTo>
                    <a:pt x="159" y="381"/>
                  </a:lnTo>
                  <a:lnTo>
                    <a:pt x="215" y="381"/>
                  </a:lnTo>
                  <a:lnTo>
                    <a:pt x="219" y="381"/>
                  </a:lnTo>
                  <a:lnTo>
                    <a:pt x="223" y="383"/>
                  </a:lnTo>
                  <a:lnTo>
                    <a:pt x="227" y="386"/>
                  </a:lnTo>
                  <a:lnTo>
                    <a:pt x="230" y="389"/>
                  </a:lnTo>
                  <a:lnTo>
                    <a:pt x="231" y="393"/>
                  </a:lnTo>
                  <a:lnTo>
                    <a:pt x="232" y="398"/>
                  </a:lnTo>
                  <a:lnTo>
                    <a:pt x="232" y="436"/>
                  </a:lnTo>
                  <a:lnTo>
                    <a:pt x="231" y="440"/>
                  </a:lnTo>
                  <a:lnTo>
                    <a:pt x="230" y="444"/>
                  </a:lnTo>
                  <a:lnTo>
                    <a:pt x="227" y="448"/>
                  </a:lnTo>
                  <a:lnTo>
                    <a:pt x="223" y="450"/>
                  </a:lnTo>
                  <a:lnTo>
                    <a:pt x="219" y="452"/>
                  </a:lnTo>
                  <a:lnTo>
                    <a:pt x="215" y="453"/>
                  </a:lnTo>
                  <a:lnTo>
                    <a:pt x="159" y="453"/>
                  </a:lnTo>
                  <a:lnTo>
                    <a:pt x="162" y="472"/>
                  </a:lnTo>
                  <a:lnTo>
                    <a:pt x="167" y="490"/>
                  </a:lnTo>
                  <a:lnTo>
                    <a:pt x="173" y="508"/>
                  </a:lnTo>
                  <a:lnTo>
                    <a:pt x="180" y="525"/>
                  </a:lnTo>
                  <a:lnTo>
                    <a:pt x="188" y="542"/>
                  </a:lnTo>
                  <a:lnTo>
                    <a:pt x="198" y="558"/>
                  </a:lnTo>
                  <a:lnTo>
                    <a:pt x="209" y="573"/>
                  </a:lnTo>
                  <a:lnTo>
                    <a:pt x="220" y="587"/>
                  </a:lnTo>
                  <a:lnTo>
                    <a:pt x="233" y="601"/>
                  </a:lnTo>
                  <a:lnTo>
                    <a:pt x="247" y="614"/>
                  </a:lnTo>
                  <a:lnTo>
                    <a:pt x="261" y="625"/>
                  </a:lnTo>
                  <a:lnTo>
                    <a:pt x="276" y="636"/>
                  </a:lnTo>
                  <a:lnTo>
                    <a:pt x="292" y="646"/>
                  </a:lnTo>
                  <a:lnTo>
                    <a:pt x="309" y="654"/>
                  </a:lnTo>
                  <a:lnTo>
                    <a:pt x="327" y="661"/>
                  </a:lnTo>
                  <a:lnTo>
                    <a:pt x="344" y="667"/>
                  </a:lnTo>
                  <a:lnTo>
                    <a:pt x="363" y="672"/>
                  </a:lnTo>
                  <a:lnTo>
                    <a:pt x="382" y="675"/>
                  </a:lnTo>
                  <a:lnTo>
                    <a:pt x="382" y="619"/>
                  </a:lnTo>
                  <a:lnTo>
                    <a:pt x="382" y="615"/>
                  </a:lnTo>
                  <a:lnTo>
                    <a:pt x="384" y="611"/>
                  </a:lnTo>
                  <a:lnTo>
                    <a:pt x="387" y="607"/>
                  </a:lnTo>
                  <a:lnTo>
                    <a:pt x="390" y="605"/>
                  </a:lnTo>
                  <a:lnTo>
                    <a:pt x="395" y="603"/>
                  </a:lnTo>
                  <a:lnTo>
                    <a:pt x="399" y="602"/>
                  </a:lnTo>
                  <a:lnTo>
                    <a:pt x="437" y="602"/>
                  </a:lnTo>
                  <a:lnTo>
                    <a:pt x="441" y="603"/>
                  </a:lnTo>
                  <a:lnTo>
                    <a:pt x="446" y="605"/>
                  </a:lnTo>
                  <a:lnTo>
                    <a:pt x="449" y="607"/>
                  </a:lnTo>
                  <a:lnTo>
                    <a:pt x="452" y="611"/>
                  </a:lnTo>
                  <a:lnTo>
                    <a:pt x="454" y="615"/>
                  </a:lnTo>
                  <a:lnTo>
                    <a:pt x="454" y="619"/>
                  </a:lnTo>
                  <a:lnTo>
                    <a:pt x="454" y="675"/>
                  </a:lnTo>
                  <a:lnTo>
                    <a:pt x="473" y="672"/>
                  </a:lnTo>
                  <a:lnTo>
                    <a:pt x="491" y="667"/>
                  </a:lnTo>
                  <a:lnTo>
                    <a:pt x="510" y="661"/>
                  </a:lnTo>
                  <a:lnTo>
                    <a:pt x="527" y="654"/>
                  </a:lnTo>
                  <a:lnTo>
                    <a:pt x="544" y="646"/>
                  </a:lnTo>
                  <a:lnTo>
                    <a:pt x="560" y="636"/>
                  </a:lnTo>
                  <a:lnTo>
                    <a:pt x="575" y="625"/>
                  </a:lnTo>
                  <a:lnTo>
                    <a:pt x="589" y="614"/>
                  </a:lnTo>
                  <a:lnTo>
                    <a:pt x="603" y="601"/>
                  </a:lnTo>
                  <a:lnTo>
                    <a:pt x="616" y="587"/>
                  </a:lnTo>
                  <a:lnTo>
                    <a:pt x="627" y="573"/>
                  </a:lnTo>
                  <a:lnTo>
                    <a:pt x="638" y="558"/>
                  </a:lnTo>
                  <a:lnTo>
                    <a:pt x="648" y="542"/>
                  </a:lnTo>
                  <a:lnTo>
                    <a:pt x="656" y="525"/>
                  </a:lnTo>
                  <a:lnTo>
                    <a:pt x="663" y="508"/>
                  </a:lnTo>
                  <a:lnTo>
                    <a:pt x="669" y="490"/>
                  </a:lnTo>
                  <a:lnTo>
                    <a:pt x="674" y="472"/>
                  </a:lnTo>
                  <a:lnTo>
                    <a:pt x="677" y="453"/>
                  </a:lnTo>
                  <a:lnTo>
                    <a:pt x="621" y="453"/>
                  </a:lnTo>
                  <a:lnTo>
                    <a:pt x="617" y="452"/>
                  </a:lnTo>
                  <a:lnTo>
                    <a:pt x="613" y="450"/>
                  </a:lnTo>
                  <a:lnTo>
                    <a:pt x="609" y="448"/>
                  </a:lnTo>
                  <a:lnTo>
                    <a:pt x="607" y="444"/>
                  </a:lnTo>
                  <a:lnTo>
                    <a:pt x="605" y="440"/>
                  </a:lnTo>
                  <a:lnTo>
                    <a:pt x="604" y="436"/>
                  </a:lnTo>
                  <a:lnTo>
                    <a:pt x="604" y="398"/>
                  </a:lnTo>
                  <a:lnTo>
                    <a:pt x="605" y="393"/>
                  </a:lnTo>
                  <a:lnTo>
                    <a:pt x="607" y="389"/>
                  </a:lnTo>
                  <a:lnTo>
                    <a:pt x="609" y="386"/>
                  </a:lnTo>
                  <a:lnTo>
                    <a:pt x="613" y="383"/>
                  </a:lnTo>
                  <a:lnTo>
                    <a:pt x="617" y="381"/>
                  </a:lnTo>
                  <a:lnTo>
                    <a:pt x="621" y="381"/>
                  </a:lnTo>
                  <a:lnTo>
                    <a:pt x="677" y="381"/>
                  </a:lnTo>
                  <a:lnTo>
                    <a:pt x="674" y="361"/>
                  </a:lnTo>
                  <a:lnTo>
                    <a:pt x="668" y="341"/>
                  </a:lnTo>
                  <a:lnTo>
                    <a:pt x="662" y="322"/>
                  </a:lnTo>
                  <a:lnTo>
                    <a:pt x="654" y="304"/>
                  </a:lnTo>
                  <a:lnTo>
                    <a:pt x="645" y="287"/>
                  </a:lnTo>
                  <a:lnTo>
                    <a:pt x="634" y="270"/>
                  </a:lnTo>
                  <a:lnTo>
                    <a:pt x="622" y="254"/>
                  </a:lnTo>
                  <a:lnTo>
                    <a:pt x="610" y="239"/>
                  </a:lnTo>
                  <a:lnTo>
                    <a:pt x="596" y="226"/>
                  </a:lnTo>
                  <a:lnTo>
                    <a:pt x="581" y="213"/>
                  </a:lnTo>
                  <a:lnTo>
                    <a:pt x="565" y="201"/>
                  </a:lnTo>
                  <a:lnTo>
                    <a:pt x="548" y="191"/>
                  </a:lnTo>
                  <a:lnTo>
                    <a:pt x="531" y="181"/>
                  </a:lnTo>
                  <a:lnTo>
                    <a:pt x="513" y="173"/>
                  </a:lnTo>
                  <a:lnTo>
                    <a:pt x="494" y="167"/>
                  </a:lnTo>
                  <a:lnTo>
                    <a:pt x="474" y="162"/>
                  </a:lnTo>
                  <a:lnTo>
                    <a:pt x="454" y="158"/>
                  </a:lnTo>
                  <a:lnTo>
                    <a:pt x="454" y="214"/>
                  </a:lnTo>
                  <a:lnTo>
                    <a:pt x="454" y="219"/>
                  </a:lnTo>
                  <a:lnTo>
                    <a:pt x="452" y="223"/>
                  </a:lnTo>
                  <a:lnTo>
                    <a:pt x="449" y="226"/>
                  </a:lnTo>
                  <a:lnTo>
                    <a:pt x="446" y="229"/>
                  </a:lnTo>
                  <a:lnTo>
                    <a:pt x="441" y="230"/>
                  </a:lnTo>
                  <a:lnTo>
                    <a:pt x="437" y="231"/>
                  </a:lnTo>
                  <a:lnTo>
                    <a:pt x="399" y="231"/>
                  </a:lnTo>
                  <a:lnTo>
                    <a:pt x="395" y="230"/>
                  </a:lnTo>
                  <a:lnTo>
                    <a:pt x="390" y="229"/>
                  </a:lnTo>
                  <a:lnTo>
                    <a:pt x="387" y="226"/>
                  </a:lnTo>
                  <a:lnTo>
                    <a:pt x="384" y="223"/>
                  </a:lnTo>
                  <a:lnTo>
                    <a:pt x="382" y="219"/>
                  </a:lnTo>
                  <a:lnTo>
                    <a:pt x="382" y="214"/>
                  </a:lnTo>
                  <a:lnTo>
                    <a:pt x="382" y="158"/>
                  </a:lnTo>
                  <a:close/>
                  <a:moveTo>
                    <a:pt x="399" y="0"/>
                  </a:moveTo>
                  <a:lnTo>
                    <a:pt x="437" y="0"/>
                  </a:lnTo>
                  <a:lnTo>
                    <a:pt x="441" y="1"/>
                  </a:lnTo>
                  <a:lnTo>
                    <a:pt x="446" y="2"/>
                  </a:lnTo>
                  <a:lnTo>
                    <a:pt x="449" y="5"/>
                  </a:lnTo>
                  <a:lnTo>
                    <a:pt x="452" y="9"/>
                  </a:lnTo>
                  <a:lnTo>
                    <a:pt x="454" y="13"/>
                  </a:lnTo>
                  <a:lnTo>
                    <a:pt x="454" y="17"/>
                  </a:lnTo>
                  <a:lnTo>
                    <a:pt x="454" y="82"/>
                  </a:lnTo>
                  <a:lnTo>
                    <a:pt x="476" y="85"/>
                  </a:lnTo>
                  <a:lnTo>
                    <a:pt x="498" y="90"/>
                  </a:lnTo>
                  <a:lnTo>
                    <a:pt x="519" y="96"/>
                  </a:lnTo>
                  <a:lnTo>
                    <a:pt x="540" y="103"/>
                  </a:lnTo>
                  <a:lnTo>
                    <a:pt x="560" y="111"/>
                  </a:lnTo>
                  <a:lnTo>
                    <a:pt x="579" y="121"/>
                  </a:lnTo>
                  <a:lnTo>
                    <a:pt x="598" y="132"/>
                  </a:lnTo>
                  <a:lnTo>
                    <a:pt x="616" y="144"/>
                  </a:lnTo>
                  <a:lnTo>
                    <a:pt x="633" y="157"/>
                  </a:lnTo>
                  <a:lnTo>
                    <a:pt x="649" y="171"/>
                  </a:lnTo>
                  <a:lnTo>
                    <a:pt x="664" y="187"/>
                  </a:lnTo>
                  <a:lnTo>
                    <a:pt x="678" y="203"/>
                  </a:lnTo>
                  <a:lnTo>
                    <a:pt x="691" y="220"/>
                  </a:lnTo>
                  <a:lnTo>
                    <a:pt x="703" y="237"/>
                  </a:lnTo>
                  <a:lnTo>
                    <a:pt x="715" y="256"/>
                  </a:lnTo>
                  <a:lnTo>
                    <a:pt x="724" y="275"/>
                  </a:lnTo>
                  <a:lnTo>
                    <a:pt x="733" y="295"/>
                  </a:lnTo>
                  <a:lnTo>
                    <a:pt x="740" y="316"/>
                  </a:lnTo>
                  <a:lnTo>
                    <a:pt x="746" y="337"/>
                  </a:lnTo>
                  <a:lnTo>
                    <a:pt x="751" y="359"/>
                  </a:lnTo>
                  <a:lnTo>
                    <a:pt x="754" y="381"/>
                  </a:lnTo>
                  <a:lnTo>
                    <a:pt x="819" y="381"/>
                  </a:lnTo>
                  <a:lnTo>
                    <a:pt x="823" y="381"/>
                  </a:lnTo>
                  <a:lnTo>
                    <a:pt x="827" y="383"/>
                  </a:lnTo>
                  <a:lnTo>
                    <a:pt x="831" y="386"/>
                  </a:lnTo>
                  <a:lnTo>
                    <a:pt x="833" y="389"/>
                  </a:lnTo>
                  <a:lnTo>
                    <a:pt x="835" y="393"/>
                  </a:lnTo>
                  <a:lnTo>
                    <a:pt x="836" y="398"/>
                  </a:lnTo>
                  <a:lnTo>
                    <a:pt x="836" y="436"/>
                  </a:lnTo>
                  <a:lnTo>
                    <a:pt x="835" y="440"/>
                  </a:lnTo>
                  <a:lnTo>
                    <a:pt x="833" y="444"/>
                  </a:lnTo>
                  <a:lnTo>
                    <a:pt x="831" y="448"/>
                  </a:lnTo>
                  <a:lnTo>
                    <a:pt x="827" y="450"/>
                  </a:lnTo>
                  <a:lnTo>
                    <a:pt x="823" y="452"/>
                  </a:lnTo>
                  <a:lnTo>
                    <a:pt x="819" y="453"/>
                  </a:lnTo>
                  <a:lnTo>
                    <a:pt x="754" y="453"/>
                  </a:lnTo>
                  <a:lnTo>
                    <a:pt x="751" y="475"/>
                  </a:lnTo>
                  <a:lnTo>
                    <a:pt x="746" y="496"/>
                  </a:lnTo>
                  <a:lnTo>
                    <a:pt x="740" y="518"/>
                  </a:lnTo>
                  <a:lnTo>
                    <a:pt x="733" y="538"/>
                  </a:lnTo>
                  <a:lnTo>
                    <a:pt x="724" y="558"/>
                  </a:lnTo>
                  <a:lnTo>
                    <a:pt x="715" y="577"/>
                  </a:lnTo>
                  <a:lnTo>
                    <a:pt x="703" y="596"/>
                  </a:lnTo>
                  <a:lnTo>
                    <a:pt x="691" y="614"/>
                  </a:lnTo>
                  <a:lnTo>
                    <a:pt x="678" y="631"/>
                  </a:lnTo>
                  <a:lnTo>
                    <a:pt x="664" y="647"/>
                  </a:lnTo>
                  <a:lnTo>
                    <a:pt x="649" y="662"/>
                  </a:lnTo>
                  <a:lnTo>
                    <a:pt x="633" y="676"/>
                  </a:lnTo>
                  <a:lnTo>
                    <a:pt x="616" y="689"/>
                  </a:lnTo>
                  <a:lnTo>
                    <a:pt x="598" y="701"/>
                  </a:lnTo>
                  <a:lnTo>
                    <a:pt x="579" y="712"/>
                  </a:lnTo>
                  <a:lnTo>
                    <a:pt x="560" y="722"/>
                  </a:lnTo>
                  <a:lnTo>
                    <a:pt x="540" y="731"/>
                  </a:lnTo>
                  <a:lnTo>
                    <a:pt x="519" y="738"/>
                  </a:lnTo>
                  <a:lnTo>
                    <a:pt x="498" y="744"/>
                  </a:lnTo>
                  <a:lnTo>
                    <a:pt x="476" y="748"/>
                  </a:lnTo>
                  <a:lnTo>
                    <a:pt x="454" y="751"/>
                  </a:lnTo>
                  <a:lnTo>
                    <a:pt x="454" y="816"/>
                  </a:lnTo>
                  <a:lnTo>
                    <a:pt x="454" y="821"/>
                  </a:lnTo>
                  <a:lnTo>
                    <a:pt x="452" y="825"/>
                  </a:lnTo>
                  <a:lnTo>
                    <a:pt x="449" y="828"/>
                  </a:lnTo>
                  <a:lnTo>
                    <a:pt x="446" y="831"/>
                  </a:lnTo>
                  <a:lnTo>
                    <a:pt x="441" y="833"/>
                  </a:lnTo>
                  <a:lnTo>
                    <a:pt x="437" y="833"/>
                  </a:lnTo>
                  <a:lnTo>
                    <a:pt x="399" y="833"/>
                  </a:lnTo>
                  <a:lnTo>
                    <a:pt x="395" y="833"/>
                  </a:lnTo>
                  <a:lnTo>
                    <a:pt x="390" y="831"/>
                  </a:lnTo>
                  <a:lnTo>
                    <a:pt x="387" y="828"/>
                  </a:lnTo>
                  <a:lnTo>
                    <a:pt x="384" y="825"/>
                  </a:lnTo>
                  <a:lnTo>
                    <a:pt x="382" y="821"/>
                  </a:lnTo>
                  <a:lnTo>
                    <a:pt x="382" y="816"/>
                  </a:lnTo>
                  <a:lnTo>
                    <a:pt x="382" y="751"/>
                  </a:lnTo>
                  <a:lnTo>
                    <a:pt x="360" y="748"/>
                  </a:lnTo>
                  <a:lnTo>
                    <a:pt x="338" y="744"/>
                  </a:lnTo>
                  <a:lnTo>
                    <a:pt x="317" y="738"/>
                  </a:lnTo>
                  <a:lnTo>
                    <a:pt x="296" y="731"/>
                  </a:lnTo>
                  <a:lnTo>
                    <a:pt x="276" y="722"/>
                  </a:lnTo>
                  <a:lnTo>
                    <a:pt x="257" y="712"/>
                  </a:lnTo>
                  <a:lnTo>
                    <a:pt x="238" y="701"/>
                  </a:lnTo>
                  <a:lnTo>
                    <a:pt x="220" y="689"/>
                  </a:lnTo>
                  <a:lnTo>
                    <a:pt x="203" y="676"/>
                  </a:lnTo>
                  <a:lnTo>
                    <a:pt x="187" y="662"/>
                  </a:lnTo>
                  <a:lnTo>
                    <a:pt x="172" y="647"/>
                  </a:lnTo>
                  <a:lnTo>
                    <a:pt x="158" y="631"/>
                  </a:lnTo>
                  <a:lnTo>
                    <a:pt x="144" y="614"/>
                  </a:lnTo>
                  <a:lnTo>
                    <a:pt x="132" y="596"/>
                  </a:lnTo>
                  <a:lnTo>
                    <a:pt x="121" y="577"/>
                  </a:lnTo>
                  <a:lnTo>
                    <a:pt x="111" y="558"/>
                  </a:lnTo>
                  <a:lnTo>
                    <a:pt x="103" y="538"/>
                  </a:lnTo>
                  <a:lnTo>
                    <a:pt x="96" y="518"/>
                  </a:lnTo>
                  <a:lnTo>
                    <a:pt x="90" y="496"/>
                  </a:lnTo>
                  <a:lnTo>
                    <a:pt x="85" y="475"/>
                  </a:lnTo>
                  <a:lnTo>
                    <a:pt x="82" y="453"/>
                  </a:lnTo>
                  <a:lnTo>
                    <a:pt x="17" y="453"/>
                  </a:lnTo>
                  <a:lnTo>
                    <a:pt x="13" y="452"/>
                  </a:lnTo>
                  <a:lnTo>
                    <a:pt x="9" y="450"/>
                  </a:lnTo>
                  <a:lnTo>
                    <a:pt x="5" y="448"/>
                  </a:lnTo>
                  <a:lnTo>
                    <a:pt x="2" y="444"/>
                  </a:lnTo>
                  <a:lnTo>
                    <a:pt x="1" y="440"/>
                  </a:lnTo>
                  <a:lnTo>
                    <a:pt x="0" y="436"/>
                  </a:lnTo>
                  <a:lnTo>
                    <a:pt x="0" y="398"/>
                  </a:lnTo>
                  <a:lnTo>
                    <a:pt x="1" y="393"/>
                  </a:lnTo>
                  <a:lnTo>
                    <a:pt x="2" y="389"/>
                  </a:lnTo>
                  <a:lnTo>
                    <a:pt x="5" y="386"/>
                  </a:lnTo>
                  <a:lnTo>
                    <a:pt x="9" y="383"/>
                  </a:lnTo>
                  <a:lnTo>
                    <a:pt x="13" y="381"/>
                  </a:lnTo>
                  <a:lnTo>
                    <a:pt x="17" y="381"/>
                  </a:lnTo>
                  <a:lnTo>
                    <a:pt x="82" y="381"/>
                  </a:lnTo>
                  <a:lnTo>
                    <a:pt x="85" y="359"/>
                  </a:lnTo>
                  <a:lnTo>
                    <a:pt x="90" y="337"/>
                  </a:lnTo>
                  <a:lnTo>
                    <a:pt x="96" y="316"/>
                  </a:lnTo>
                  <a:lnTo>
                    <a:pt x="103" y="295"/>
                  </a:lnTo>
                  <a:lnTo>
                    <a:pt x="111" y="275"/>
                  </a:lnTo>
                  <a:lnTo>
                    <a:pt x="121" y="256"/>
                  </a:lnTo>
                  <a:lnTo>
                    <a:pt x="132" y="237"/>
                  </a:lnTo>
                  <a:lnTo>
                    <a:pt x="144" y="220"/>
                  </a:lnTo>
                  <a:lnTo>
                    <a:pt x="158" y="203"/>
                  </a:lnTo>
                  <a:lnTo>
                    <a:pt x="172" y="187"/>
                  </a:lnTo>
                  <a:lnTo>
                    <a:pt x="187" y="171"/>
                  </a:lnTo>
                  <a:lnTo>
                    <a:pt x="203" y="157"/>
                  </a:lnTo>
                  <a:lnTo>
                    <a:pt x="220" y="144"/>
                  </a:lnTo>
                  <a:lnTo>
                    <a:pt x="238" y="132"/>
                  </a:lnTo>
                  <a:lnTo>
                    <a:pt x="257" y="121"/>
                  </a:lnTo>
                  <a:lnTo>
                    <a:pt x="276" y="111"/>
                  </a:lnTo>
                  <a:lnTo>
                    <a:pt x="296" y="103"/>
                  </a:lnTo>
                  <a:lnTo>
                    <a:pt x="317" y="96"/>
                  </a:lnTo>
                  <a:lnTo>
                    <a:pt x="338" y="90"/>
                  </a:lnTo>
                  <a:lnTo>
                    <a:pt x="360" y="85"/>
                  </a:lnTo>
                  <a:lnTo>
                    <a:pt x="382" y="82"/>
                  </a:lnTo>
                  <a:lnTo>
                    <a:pt x="382" y="17"/>
                  </a:lnTo>
                  <a:lnTo>
                    <a:pt x="382" y="13"/>
                  </a:lnTo>
                  <a:lnTo>
                    <a:pt x="384" y="9"/>
                  </a:lnTo>
                  <a:lnTo>
                    <a:pt x="387" y="5"/>
                  </a:lnTo>
                  <a:lnTo>
                    <a:pt x="390" y="2"/>
                  </a:lnTo>
                  <a:lnTo>
                    <a:pt x="395" y="1"/>
                  </a:lnTo>
                  <a:lnTo>
                    <a:pt x="39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4"/>
          <p:cNvGrpSpPr/>
          <p:nvPr/>
        </p:nvGrpSpPr>
        <p:grpSpPr>
          <a:xfrm>
            <a:off x="2275952" y="2874283"/>
            <a:ext cx="529747" cy="547832"/>
            <a:chOff x="2326971" y="2885858"/>
            <a:chExt cx="877090" cy="848015"/>
          </a:xfrm>
        </p:grpSpPr>
        <p:sp>
          <p:nvSpPr>
            <p:cNvPr id="13" name="Oval 12"/>
            <p:cNvSpPr/>
            <p:nvPr/>
          </p:nvSpPr>
          <p:spPr>
            <a:xfrm>
              <a:off x="2326971" y="2885858"/>
              <a:ext cx="877090" cy="848015"/>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50"/>
            <p:cNvSpPr>
              <a:spLocks noEditPoints="1"/>
            </p:cNvSpPr>
            <p:nvPr/>
          </p:nvSpPr>
          <p:spPr bwMode="auto">
            <a:xfrm>
              <a:off x="2559903" y="3093408"/>
              <a:ext cx="400982" cy="390175"/>
            </a:xfrm>
            <a:custGeom>
              <a:avLst/>
              <a:gdLst/>
              <a:ahLst/>
              <a:cxnLst>
                <a:cxn ang="0">
                  <a:pos x="244" y="256"/>
                </a:cxn>
                <a:cxn ang="0">
                  <a:pos x="12" y="256"/>
                </a:cxn>
                <a:cxn ang="0">
                  <a:pos x="0" y="244"/>
                </a:cxn>
                <a:cxn ang="0">
                  <a:pos x="0" y="44"/>
                </a:cxn>
                <a:cxn ang="0">
                  <a:pos x="12" y="32"/>
                </a:cxn>
                <a:cxn ang="0">
                  <a:pos x="36" y="32"/>
                </a:cxn>
                <a:cxn ang="0">
                  <a:pos x="36" y="44"/>
                </a:cxn>
                <a:cxn ang="0">
                  <a:pos x="64" y="72"/>
                </a:cxn>
                <a:cxn ang="0">
                  <a:pos x="92" y="44"/>
                </a:cxn>
                <a:cxn ang="0">
                  <a:pos x="92" y="32"/>
                </a:cxn>
                <a:cxn ang="0">
                  <a:pos x="164" y="32"/>
                </a:cxn>
                <a:cxn ang="0">
                  <a:pos x="164" y="44"/>
                </a:cxn>
                <a:cxn ang="0">
                  <a:pos x="192" y="72"/>
                </a:cxn>
                <a:cxn ang="0">
                  <a:pos x="220" y="44"/>
                </a:cxn>
                <a:cxn ang="0">
                  <a:pos x="220" y="32"/>
                </a:cxn>
                <a:cxn ang="0">
                  <a:pos x="244" y="32"/>
                </a:cxn>
                <a:cxn ang="0">
                  <a:pos x="256" y="44"/>
                </a:cxn>
                <a:cxn ang="0">
                  <a:pos x="256" y="244"/>
                </a:cxn>
                <a:cxn ang="0">
                  <a:pos x="244" y="256"/>
                </a:cxn>
                <a:cxn ang="0">
                  <a:pos x="232" y="96"/>
                </a:cxn>
                <a:cxn ang="0">
                  <a:pos x="24" y="96"/>
                </a:cxn>
                <a:cxn ang="0">
                  <a:pos x="24" y="232"/>
                </a:cxn>
                <a:cxn ang="0">
                  <a:pos x="232" y="232"/>
                </a:cxn>
                <a:cxn ang="0">
                  <a:pos x="232" y="96"/>
                </a:cxn>
                <a:cxn ang="0">
                  <a:pos x="88" y="152"/>
                </a:cxn>
                <a:cxn ang="0">
                  <a:pos x="96" y="156"/>
                </a:cxn>
                <a:cxn ang="0">
                  <a:pos x="116" y="175"/>
                </a:cxn>
                <a:cxn ang="0">
                  <a:pos x="164" y="128"/>
                </a:cxn>
                <a:cxn ang="0">
                  <a:pos x="172" y="124"/>
                </a:cxn>
                <a:cxn ang="0">
                  <a:pos x="184" y="136"/>
                </a:cxn>
                <a:cxn ang="0">
                  <a:pos x="180" y="144"/>
                </a:cxn>
                <a:cxn ang="0">
                  <a:pos x="124" y="200"/>
                </a:cxn>
                <a:cxn ang="0">
                  <a:pos x="116" y="204"/>
                </a:cxn>
                <a:cxn ang="0">
                  <a:pos x="108" y="200"/>
                </a:cxn>
                <a:cxn ang="0">
                  <a:pos x="80" y="172"/>
                </a:cxn>
                <a:cxn ang="0">
                  <a:pos x="76" y="164"/>
                </a:cxn>
                <a:cxn ang="0">
                  <a:pos x="88" y="152"/>
                </a:cxn>
                <a:cxn ang="0">
                  <a:pos x="192" y="56"/>
                </a:cxn>
                <a:cxn ang="0">
                  <a:pos x="180" y="44"/>
                </a:cxn>
                <a:cxn ang="0">
                  <a:pos x="180" y="12"/>
                </a:cxn>
                <a:cxn ang="0">
                  <a:pos x="192" y="0"/>
                </a:cxn>
                <a:cxn ang="0">
                  <a:pos x="204" y="12"/>
                </a:cxn>
                <a:cxn ang="0">
                  <a:pos x="204" y="44"/>
                </a:cxn>
                <a:cxn ang="0">
                  <a:pos x="192" y="56"/>
                </a:cxn>
                <a:cxn ang="0">
                  <a:pos x="64" y="56"/>
                </a:cxn>
                <a:cxn ang="0">
                  <a:pos x="52" y="44"/>
                </a:cxn>
                <a:cxn ang="0">
                  <a:pos x="52" y="12"/>
                </a:cxn>
                <a:cxn ang="0">
                  <a:pos x="64" y="0"/>
                </a:cxn>
                <a:cxn ang="0">
                  <a:pos x="76" y="12"/>
                </a:cxn>
                <a:cxn ang="0">
                  <a:pos x="76" y="44"/>
                </a:cxn>
                <a:cxn ang="0">
                  <a:pos x="64" y="56"/>
                </a:cxn>
              </a:cxnLst>
              <a:rect l="0" t="0" r="r" b="b"/>
              <a:pathLst>
                <a:path w="256" h="256">
                  <a:moveTo>
                    <a:pt x="244" y="256"/>
                  </a:moveTo>
                  <a:cubicBezTo>
                    <a:pt x="12" y="256"/>
                    <a:pt x="12" y="256"/>
                    <a:pt x="12" y="256"/>
                  </a:cubicBezTo>
                  <a:cubicBezTo>
                    <a:pt x="5" y="256"/>
                    <a:pt x="0" y="251"/>
                    <a:pt x="0" y="244"/>
                  </a:cubicBezTo>
                  <a:cubicBezTo>
                    <a:pt x="0" y="44"/>
                    <a:pt x="0" y="44"/>
                    <a:pt x="0" y="44"/>
                  </a:cubicBezTo>
                  <a:cubicBezTo>
                    <a:pt x="0" y="37"/>
                    <a:pt x="5" y="32"/>
                    <a:pt x="12" y="32"/>
                  </a:cubicBezTo>
                  <a:cubicBezTo>
                    <a:pt x="36" y="32"/>
                    <a:pt x="36" y="32"/>
                    <a:pt x="36" y="32"/>
                  </a:cubicBezTo>
                  <a:cubicBezTo>
                    <a:pt x="36" y="44"/>
                    <a:pt x="36" y="44"/>
                    <a:pt x="36" y="44"/>
                  </a:cubicBezTo>
                  <a:cubicBezTo>
                    <a:pt x="36" y="59"/>
                    <a:pt x="49" y="72"/>
                    <a:pt x="64" y="72"/>
                  </a:cubicBezTo>
                  <a:cubicBezTo>
                    <a:pt x="79" y="72"/>
                    <a:pt x="92" y="59"/>
                    <a:pt x="92" y="44"/>
                  </a:cubicBezTo>
                  <a:cubicBezTo>
                    <a:pt x="92" y="32"/>
                    <a:pt x="92" y="32"/>
                    <a:pt x="92" y="32"/>
                  </a:cubicBezTo>
                  <a:cubicBezTo>
                    <a:pt x="164" y="32"/>
                    <a:pt x="164" y="32"/>
                    <a:pt x="164" y="32"/>
                  </a:cubicBezTo>
                  <a:cubicBezTo>
                    <a:pt x="164" y="44"/>
                    <a:pt x="164" y="44"/>
                    <a:pt x="164" y="44"/>
                  </a:cubicBezTo>
                  <a:cubicBezTo>
                    <a:pt x="164" y="59"/>
                    <a:pt x="177" y="72"/>
                    <a:pt x="192" y="72"/>
                  </a:cubicBezTo>
                  <a:cubicBezTo>
                    <a:pt x="207" y="72"/>
                    <a:pt x="220" y="59"/>
                    <a:pt x="220" y="44"/>
                  </a:cubicBezTo>
                  <a:cubicBezTo>
                    <a:pt x="220" y="32"/>
                    <a:pt x="220" y="32"/>
                    <a:pt x="220" y="32"/>
                  </a:cubicBezTo>
                  <a:cubicBezTo>
                    <a:pt x="244" y="32"/>
                    <a:pt x="244" y="32"/>
                    <a:pt x="244" y="32"/>
                  </a:cubicBezTo>
                  <a:cubicBezTo>
                    <a:pt x="251" y="32"/>
                    <a:pt x="256" y="37"/>
                    <a:pt x="256" y="44"/>
                  </a:cubicBezTo>
                  <a:cubicBezTo>
                    <a:pt x="256" y="244"/>
                    <a:pt x="256" y="244"/>
                    <a:pt x="256" y="244"/>
                  </a:cubicBezTo>
                  <a:cubicBezTo>
                    <a:pt x="256" y="251"/>
                    <a:pt x="251" y="256"/>
                    <a:pt x="244" y="256"/>
                  </a:cubicBezTo>
                  <a:moveTo>
                    <a:pt x="232" y="96"/>
                  </a:moveTo>
                  <a:cubicBezTo>
                    <a:pt x="24" y="96"/>
                    <a:pt x="24" y="96"/>
                    <a:pt x="24" y="96"/>
                  </a:cubicBezTo>
                  <a:cubicBezTo>
                    <a:pt x="24" y="232"/>
                    <a:pt x="24" y="232"/>
                    <a:pt x="24" y="232"/>
                  </a:cubicBezTo>
                  <a:cubicBezTo>
                    <a:pt x="232" y="232"/>
                    <a:pt x="232" y="232"/>
                    <a:pt x="232" y="232"/>
                  </a:cubicBezTo>
                  <a:lnTo>
                    <a:pt x="232" y="96"/>
                  </a:lnTo>
                  <a:close/>
                  <a:moveTo>
                    <a:pt x="88" y="152"/>
                  </a:moveTo>
                  <a:cubicBezTo>
                    <a:pt x="91" y="152"/>
                    <a:pt x="94" y="153"/>
                    <a:pt x="96" y="156"/>
                  </a:cubicBezTo>
                  <a:cubicBezTo>
                    <a:pt x="116" y="175"/>
                    <a:pt x="116" y="175"/>
                    <a:pt x="116" y="175"/>
                  </a:cubicBezTo>
                  <a:cubicBezTo>
                    <a:pt x="164" y="128"/>
                    <a:pt x="164" y="128"/>
                    <a:pt x="164" y="128"/>
                  </a:cubicBezTo>
                  <a:cubicBezTo>
                    <a:pt x="166" y="125"/>
                    <a:pt x="169" y="124"/>
                    <a:pt x="172" y="124"/>
                  </a:cubicBezTo>
                  <a:cubicBezTo>
                    <a:pt x="179" y="124"/>
                    <a:pt x="184" y="129"/>
                    <a:pt x="184" y="136"/>
                  </a:cubicBezTo>
                  <a:cubicBezTo>
                    <a:pt x="184" y="139"/>
                    <a:pt x="183" y="142"/>
                    <a:pt x="180" y="144"/>
                  </a:cubicBezTo>
                  <a:cubicBezTo>
                    <a:pt x="124" y="200"/>
                    <a:pt x="124" y="200"/>
                    <a:pt x="124" y="200"/>
                  </a:cubicBezTo>
                  <a:cubicBezTo>
                    <a:pt x="122" y="203"/>
                    <a:pt x="119" y="204"/>
                    <a:pt x="116" y="204"/>
                  </a:cubicBezTo>
                  <a:cubicBezTo>
                    <a:pt x="113" y="204"/>
                    <a:pt x="110" y="203"/>
                    <a:pt x="108" y="200"/>
                  </a:cubicBezTo>
                  <a:cubicBezTo>
                    <a:pt x="80" y="172"/>
                    <a:pt x="80" y="172"/>
                    <a:pt x="80" y="172"/>
                  </a:cubicBezTo>
                  <a:cubicBezTo>
                    <a:pt x="77" y="170"/>
                    <a:pt x="76" y="167"/>
                    <a:pt x="76" y="164"/>
                  </a:cubicBezTo>
                  <a:cubicBezTo>
                    <a:pt x="76" y="157"/>
                    <a:pt x="81" y="152"/>
                    <a:pt x="88" y="152"/>
                  </a:cubicBezTo>
                  <a:moveTo>
                    <a:pt x="192" y="56"/>
                  </a:moveTo>
                  <a:cubicBezTo>
                    <a:pt x="185" y="56"/>
                    <a:pt x="180" y="51"/>
                    <a:pt x="180" y="44"/>
                  </a:cubicBezTo>
                  <a:cubicBezTo>
                    <a:pt x="180" y="12"/>
                    <a:pt x="180" y="12"/>
                    <a:pt x="180" y="12"/>
                  </a:cubicBezTo>
                  <a:cubicBezTo>
                    <a:pt x="180" y="5"/>
                    <a:pt x="185" y="0"/>
                    <a:pt x="192" y="0"/>
                  </a:cubicBezTo>
                  <a:cubicBezTo>
                    <a:pt x="199" y="0"/>
                    <a:pt x="204" y="5"/>
                    <a:pt x="204" y="12"/>
                  </a:cubicBezTo>
                  <a:cubicBezTo>
                    <a:pt x="204" y="44"/>
                    <a:pt x="204" y="44"/>
                    <a:pt x="204" y="44"/>
                  </a:cubicBezTo>
                  <a:cubicBezTo>
                    <a:pt x="204" y="51"/>
                    <a:pt x="199" y="56"/>
                    <a:pt x="192" y="56"/>
                  </a:cubicBezTo>
                  <a:moveTo>
                    <a:pt x="64" y="56"/>
                  </a:moveTo>
                  <a:cubicBezTo>
                    <a:pt x="57" y="56"/>
                    <a:pt x="52" y="51"/>
                    <a:pt x="52" y="44"/>
                  </a:cubicBezTo>
                  <a:cubicBezTo>
                    <a:pt x="52" y="12"/>
                    <a:pt x="52" y="12"/>
                    <a:pt x="52" y="12"/>
                  </a:cubicBezTo>
                  <a:cubicBezTo>
                    <a:pt x="52" y="5"/>
                    <a:pt x="57" y="0"/>
                    <a:pt x="64" y="0"/>
                  </a:cubicBezTo>
                  <a:cubicBezTo>
                    <a:pt x="71" y="0"/>
                    <a:pt x="76" y="5"/>
                    <a:pt x="76" y="12"/>
                  </a:cubicBezTo>
                  <a:cubicBezTo>
                    <a:pt x="76" y="44"/>
                    <a:pt x="76" y="44"/>
                    <a:pt x="76" y="44"/>
                  </a:cubicBezTo>
                  <a:cubicBezTo>
                    <a:pt x="76" y="51"/>
                    <a:pt x="71" y="56"/>
                    <a:pt x="64" y="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18" name="Text Placeholder 35"/>
          <p:cNvSpPr>
            <a:spLocks noGrp="1"/>
          </p:cNvSpPr>
          <p:nvPr>
            <p:ph type="body" sz="half" idx="4294967295"/>
          </p:nvPr>
        </p:nvSpPr>
        <p:spPr>
          <a:xfrm>
            <a:off x="2852542" y="572806"/>
            <a:ext cx="6035418" cy="1094863"/>
          </a:xfrm>
          <a:prstGeom prst="rect">
            <a:avLst/>
          </a:prstGeom>
        </p:spPr>
        <p:txBody>
          <a:bodyPr/>
          <a:lstStyle/>
          <a:p>
            <a:pPr marL="0" indent="0">
              <a:buNone/>
            </a:pPr>
            <a:r>
              <a:rPr lang="lt-LT" sz="1600" b="1" cap="small" dirty="0" smtClean="0">
                <a:latin typeface="Times New Roman" panose="02020603050405020304" pitchFamily="18" charset="0"/>
                <a:cs typeface="Times New Roman" panose="02020603050405020304" pitchFamily="18" charset="0"/>
              </a:rPr>
              <a:t>Kaip pateikti paraišką?</a:t>
            </a:r>
          </a:p>
          <a:p>
            <a:pPr marL="0" indent="0" algn="just">
              <a:spcBef>
                <a:spcPts val="0"/>
              </a:spcBef>
              <a:buNone/>
            </a:pPr>
            <a:r>
              <a:rPr lang="lt-LT" sz="1600" dirty="0">
                <a:latin typeface="Times New Roman" panose="02020603050405020304" pitchFamily="18" charset="0"/>
                <a:cs typeface="Times New Roman" panose="02020603050405020304" pitchFamily="18" charset="0"/>
              </a:rPr>
              <a:t>Paraiškos teikiamos TIK per Duomenų mainų </a:t>
            </a:r>
            <a:r>
              <a:rPr lang="lt-LT" sz="1600" dirty="0" smtClean="0">
                <a:latin typeface="Times New Roman" panose="02020603050405020304" pitchFamily="18" charset="0"/>
                <a:cs typeface="Times New Roman" panose="02020603050405020304" pitchFamily="18" charset="0"/>
              </a:rPr>
              <a:t>svetainę </a:t>
            </a:r>
            <a:r>
              <a:rPr lang="lt-LT" sz="1600" dirty="0">
                <a:latin typeface="Times New Roman" panose="02020603050405020304" pitchFamily="18" charset="0"/>
                <a:cs typeface="Times New Roman" panose="02020603050405020304" pitchFamily="18" charset="0"/>
              </a:rPr>
              <a:t>(DMS). Jei paraišką e-parašu pasirašo ne įstaigos vadovas – turi būti įgaliojimas teikti paraišką ir paraišką patikslinančią informaciją.</a:t>
            </a:r>
            <a:endParaRPr lang="en-US" sz="1600" dirty="0">
              <a:latin typeface="Times New Roman" panose="02020603050405020304" pitchFamily="18" charset="0"/>
              <a:cs typeface="Times New Roman" panose="02020603050405020304" pitchFamily="18" charset="0"/>
            </a:endParaRPr>
          </a:p>
          <a:p>
            <a:pPr marL="0" indent="0">
              <a:buNone/>
            </a:pPr>
            <a:endParaRPr lang="en-US" sz="1800" b="1" cap="small" dirty="0" smtClean="0"/>
          </a:p>
        </p:txBody>
      </p:sp>
      <p:sp>
        <p:nvSpPr>
          <p:cNvPr id="19" name="Text Placeholder 37"/>
          <p:cNvSpPr>
            <a:spLocks noGrp="1"/>
          </p:cNvSpPr>
          <p:nvPr>
            <p:ph type="body" sz="half" idx="4294967295"/>
          </p:nvPr>
        </p:nvSpPr>
        <p:spPr>
          <a:xfrm>
            <a:off x="2872206" y="1749233"/>
            <a:ext cx="6043190" cy="964047"/>
          </a:xfrm>
          <a:prstGeom prst="rect">
            <a:avLst/>
          </a:prstGeom>
        </p:spPr>
        <p:txBody>
          <a:bodyPr/>
          <a:lstStyle/>
          <a:p>
            <a:pPr marL="0" indent="0">
              <a:buNone/>
            </a:pPr>
            <a:r>
              <a:rPr lang="lt-LT" sz="1600" b="1" cap="small" dirty="0" smtClean="0">
                <a:latin typeface="Times New Roman" panose="02020603050405020304" pitchFamily="18" charset="0"/>
                <a:cs typeface="Times New Roman" panose="02020603050405020304" pitchFamily="18" charset="0"/>
              </a:rPr>
              <a:t>Kada pateikti paraišką?</a:t>
            </a:r>
          </a:p>
          <a:p>
            <a:pPr marL="0" indent="0" algn="just">
              <a:spcBef>
                <a:spcPts val="0"/>
              </a:spcBef>
              <a:buNone/>
            </a:pPr>
            <a:r>
              <a:rPr lang="lt-LT" sz="1600" dirty="0" smtClean="0">
                <a:latin typeface="Times New Roman" panose="02020603050405020304" pitchFamily="18" charset="0"/>
                <a:cs typeface="Times New Roman" panose="02020603050405020304" pitchFamily="18" charset="0"/>
              </a:rPr>
              <a:t>Paraiška turi būti pateikta </a:t>
            </a:r>
            <a:r>
              <a:rPr lang="lt-LT" sz="1600" dirty="0">
                <a:latin typeface="Times New Roman" panose="02020603050405020304" pitchFamily="18" charset="0"/>
                <a:cs typeface="Times New Roman" panose="02020603050405020304" pitchFamily="18" charset="0"/>
              </a:rPr>
              <a:t>CPVA iki </a:t>
            </a:r>
            <a:r>
              <a:rPr lang="lt-LT" sz="1600" dirty="0" smtClean="0">
                <a:latin typeface="Times New Roman" panose="02020603050405020304" pitchFamily="18" charset="0"/>
                <a:cs typeface="Times New Roman" panose="02020603050405020304" pitchFamily="18" charset="0"/>
              </a:rPr>
              <a:t>valstybės </a:t>
            </a:r>
            <a:r>
              <a:rPr lang="lt-LT" sz="1600" dirty="0">
                <a:latin typeface="Times New Roman" panose="02020603050405020304" pitchFamily="18" charset="0"/>
                <a:cs typeface="Times New Roman" panose="02020603050405020304" pitchFamily="18" charset="0"/>
              </a:rPr>
              <a:t>projektų </a:t>
            </a:r>
            <a:r>
              <a:rPr lang="lt-LT" sz="1600" dirty="0" smtClean="0">
                <a:latin typeface="Times New Roman" panose="02020603050405020304" pitchFamily="18" charset="0"/>
                <a:cs typeface="Times New Roman" panose="02020603050405020304" pitchFamily="18" charset="0"/>
              </a:rPr>
              <a:t>sąraše, į kurį įtrauktas Jūsų projektas, </a:t>
            </a:r>
            <a:r>
              <a:rPr lang="lt-LT" sz="1600" dirty="0">
                <a:latin typeface="Times New Roman" panose="02020603050405020304" pitchFamily="18" charset="0"/>
                <a:cs typeface="Times New Roman" panose="02020603050405020304" pitchFamily="18" charset="0"/>
              </a:rPr>
              <a:t>nurodytos </a:t>
            </a:r>
            <a:r>
              <a:rPr lang="lt-LT" sz="1600" dirty="0" smtClean="0">
                <a:latin typeface="Times New Roman" panose="02020603050405020304" pitchFamily="18" charset="0"/>
                <a:cs typeface="Times New Roman" panose="02020603050405020304" pitchFamily="18" charset="0"/>
              </a:rPr>
              <a:t>datos</a:t>
            </a:r>
            <a:r>
              <a:rPr lang="en-US" sz="1600" dirty="0" smtClean="0">
                <a:latin typeface="Times New Roman" panose="02020603050405020304" pitchFamily="18" charset="0"/>
                <a:cs typeface="Times New Roman" panose="02020603050405020304" pitchFamily="18" charset="0"/>
              </a:rPr>
              <a:t>!</a:t>
            </a:r>
            <a:endParaRPr lang="lt-LT" sz="1600" dirty="0">
              <a:latin typeface="Times New Roman" panose="02020603050405020304" pitchFamily="18" charset="0"/>
              <a:cs typeface="Times New Roman" panose="02020603050405020304" pitchFamily="18" charset="0"/>
            </a:endParaRPr>
          </a:p>
          <a:p>
            <a:pPr marL="0" indent="0" algn="just">
              <a:spcBef>
                <a:spcPts val="0"/>
              </a:spcBef>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1600" b="1" cap="small" dirty="0" smtClean="0">
              <a:latin typeface="Times New Roman" panose="02020603050405020304" pitchFamily="18" charset="0"/>
              <a:cs typeface="Times New Roman" panose="02020603050405020304" pitchFamily="18" charset="0"/>
            </a:endParaRPr>
          </a:p>
        </p:txBody>
      </p:sp>
      <p:sp>
        <p:nvSpPr>
          <p:cNvPr id="20" name="Rectangle 19"/>
          <p:cNvSpPr/>
          <p:nvPr/>
        </p:nvSpPr>
        <p:spPr>
          <a:xfrm>
            <a:off x="2872206" y="3756920"/>
            <a:ext cx="6015754" cy="1107996"/>
          </a:xfrm>
          <a:prstGeom prst="rect">
            <a:avLst/>
          </a:prstGeom>
        </p:spPr>
        <p:txBody>
          <a:bodyPr wrap="square">
            <a:spAutoFit/>
          </a:bodyPr>
          <a:lstStyle/>
          <a:p>
            <a:r>
              <a:rPr lang="lt-LT" sz="1600" b="1" cap="small" dirty="0">
                <a:latin typeface="Times New Roman" panose="02020603050405020304" pitchFamily="18" charset="0"/>
                <a:cs typeface="Times New Roman" panose="02020603050405020304" pitchFamily="18" charset="0"/>
              </a:rPr>
              <a:t>Kaip sužinoti, ar pateikiau paraišką</a:t>
            </a:r>
            <a:r>
              <a:rPr lang="lt-LT" sz="1600" b="1" cap="small" dirty="0" smtClean="0">
                <a:latin typeface="Times New Roman" panose="02020603050405020304" pitchFamily="18" charset="0"/>
                <a:cs typeface="Times New Roman" panose="02020603050405020304" pitchFamily="18" charset="0"/>
              </a:rPr>
              <a:t>?</a:t>
            </a:r>
            <a:endParaRPr lang="en-US" sz="1600" b="1" cap="small" dirty="0" smtClean="0">
              <a:latin typeface="Times New Roman" panose="02020603050405020304" pitchFamily="18" charset="0"/>
              <a:cs typeface="Times New Roman" panose="02020603050405020304" pitchFamily="18" charset="0"/>
            </a:endParaRPr>
          </a:p>
          <a:p>
            <a:pPr algn="just"/>
            <a:r>
              <a:rPr lang="lt-LT" sz="1600" dirty="0">
                <a:latin typeface="Times New Roman" panose="02020603050405020304" pitchFamily="18" charset="0"/>
                <a:cs typeface="Times New Roman" panose="02020603050405020304" pitchFamily="18" charset="0"/>
              </a:rPr>
              <a:t>Pateikus paraišką, nurodytu elektroniniu paštu gausite pranešimą apie paraiškos pateikimą ir nurodytą paraiškos Nr. Taip pat informacija yra skelbiama </a:t>
            </a:r>
            <a:r>
              <a:rPr lang="lt-LT" sz="1600" dirty="0" smtClean="0">
                <a:latin typeface="Times New Roman" panose="02020603050405020304" pitchFamily="18" charset="0"/>
                <a:cs typeface="Times New Roman" panose="02020603050405020304" pitchFamily="18" charset="0"/>
              </a:rPr>
              <a:t>www.esinvesticijos.lt </a:t>
            </a:r>
            <a:endParaRPr lang="en-US" sz="16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2275952" y="1870646"/>
            <a:ext cx="535149" cy="527314"/>
            <a:chOff x="2326971" y="1788035"/>
            <a:chExt cx="877090" cy="853829"/>
          </a:xfrm>
        </p:grpSpPr>
        <p:sp>
          <p:nvSpPr>
            <p:cNvPr id="11" name="Oval 10"/>
            <p:cNvSpPr/>
            <p:nvPr/>
          </p:nvSpPr>
          <p:spPr>
            <a:xfrm>
              <a:off x="2326971" y="1788035"/>
              <a:ext cx="877090" cy="853829"/>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32"/>
            <p:cNvSpPr>
              <a:spLocks noEditPoints="1"/>
            </p:cNvSpPr>
            <p:nvPr/>
          </p:nvSpPr>
          <p:spPr bwMode="auto">
            <a:xfrm>
              <a:off x="2540771" y="1990204"/>
              <a:ext cx="449490" cy="449490"/>
            </a:xfrm>
            <a:custGeom>
              <a:avLst/>
              <a:gdLst/>
              <a:ahLst/>
              <a:cxnLst>
                <a:cxn ang="0">
                  <a:pos x="1208" y="973"/>
                </a:cxn>
                <a:cxn ang="0">
                  <a:pos x="1199" y="1330"/>
                </a:cxn>
                <a:cxn ang="0">
                  <a:pos x="1116" y="1322"/>
                </a:cxn>
                <a:cxn ang="0">
                  <a:pos x="1067" y="1095"/>
                </a:cxn>
                <a:cxn ang="0">
                  <a:pos x="1060" y="1095"/>
                </a:cxn>
                <a:cxn ang="0">
                  <a:pos x="1046" y="1026"/>
                </a:cxn>
                <a:cxn ang="0">
                  <a:pos x="1157" y="965"/>
                </a:cxn>
                <a:cxn ang="0">
                  <a:pos x="1199" y="964"/>
                </a:cxn>
                <a:cxn ang="0">
                  <a:pos x="962" y="1157"/>
                </a:cxn>
                <a:cxn ang="0">
                  <a:pos x="941" y="1303"/>
                </a:cxn>
                <a:cxn ang="0">
                  <a:pos x="740" y="1320"/>
                </a:cxn>
                <a:cxn ang="0">
                  <a:pos x="742" y="1249"/>
                </a:cxn>
                <a:cxn ang="0">
                  <a:pos x="754" y="1242"/>
                </a:cxn>
                <a:cxn ang="0">
                  <a:pos x="874" y="1247"/>
                </a:cxn>
                <a:cxn ang="0">
                  <a:pos x="873" y="1191"/>
                </a:cxn>
                <a:cxn ang="0">
                  <a:pos x="799" y="1167"/>
                </a:cxn>
                <a:cxn ang="0">
                  <a:pos x="807" y="1097"/>
                </a:cxn>
                <a:cxn ang="0">
                  <a:pos x="873" y="1061"/>
                </a:cxn>
                <a:cxn ang="0">
                  <a:pos x="832" y="1038"/>
                </a:cxn>
                <a:cxn ang="0">
                  <a:pos x="756" y="1054"/>
                </a:cxn>
                <a:cxn ang="0">
                  <a:pos x="744" y="987"/>
                </a:cxn>
                <a:cxn ang="0">
                  <a:pos x="852" y="958"/>
                </a:cxn>
                <a:cxn ang="0">
                  <a:pos x="973" y="1042"/>
                </a:cxn>
                <a:cxn ang="0">
                  <a:pos x="1432" y="544"/>
                </a:cxn>
                <a:cxn ang="0">
                  <a:pos x="1322" y="527"/>
                </a:cxn>
                <a:cxn ang="0">
                  <a:pos x="1299" y="634"/>
                </a:cxn>
                <a:cxn ang="0">
                  <a:pos x="1144" y="634"/>
                </a:cxn>
                <a:cxn ang="0">
                  <a:pos x="1122" y="527"/>
                </a:cxn>
                <a:cxn ang="0">
                  <a:pos x="838" y="570"/>
                </a:cxn>
                <a:cxn ang="0">
                  <a:pos x="738" y="664"/>
                </a:cxn>
                <a:cxn ang="0">
                  <a:pos x="638" y="570"/>
                </a:cxn>
                <a:cxn ang="0">
                  <a:pos x="544" y="527"/>
                </a:cxn>
                <a:cxn ang="0">
                  <a:pos x="527" y="727"/>
                </a:cxn>
                <a:cxn ang="0">
                  <a:pos x="1414" y="744"/>
                </a:cxn>
                <a:cxn ang="0">
                  <a:pos x="1432" y="544"/>
                </a:cxn>
                <a:cxn ang="0">
                  <a:pos x="1414" y="807"/>
                </a:cxn>
                <a:cxn ang="0">
                  <a:pos x="527" y="824"/>
                </a:cxn>
                <a:cxn ang="0">
                  <a:pos x="544" y="1467"/>
                </a:cxn>
                <a:cxn ang="0">
                  <a:pos x="1432" y="1449"/>
                </a:cxn>
                <a:cxn ang="0">
                  <a:pos x="697" y="570"/>
                </a:cxn>
                <a:cxn ang="0">
                  <a:pos x="779" y="570"/>
                </a:cxn>
                <a:cxn ang="0">
                  <a:pos x="738" y="445"/>
                </a:cxn>
                <a:cxn ang="0">
                  <a:pos x="697" y="570"/>
                </a:cxn>
                <a:cxn ang="0">
                  <a:pos x="1222" y="607"/>
                </a:cxn>
                <a:cxn ang="0">
                  <a:pos x="1263" y="482"/>
                </a:cxn>
                <a:cxn ang="0">
                  <a:pos x="1179" y="482"/>
                </a:cxn>
                <a:cxn ang="0">
                  <a:pos x="979" y="0"/>
                </a:cxn>
                <a:cxn ang="0">
                  <a:pos x="1672" y="287"/>
                </a:cxn>
                <a:cxn ang="0">
                  <a:pos x="1958" y="979"/>
                </a:cxn>
                <a:cxn ang="0">
                  <a:pos x="1824" y="1474"/>
                </a:cxn>
                <a:cxn ang="0">
                  <a:pos x="1474" y="1824"/>
                </a:cxn>
                <a:cxn ang="0">
                  <a:pos x="979" y="1958"/>
                </a:cxn>
                <a:cxn ang="0">
                  <a:pos x="485" y="1824"/>
                </a:cxn>
                <a:cxn ang="0">
                  <a:pos x="134" y="1474"/>
                </a:cxn>
                <a:cxn ang="0">
                  <a:pos x="0" y="979"/>
                </a:cxn>
                <a:cxn ang="0">
                  <a:pos x="134" y="485"/>
                </a:cxn>
                <a:cxn ang="0">
                  <a:pos x="485" y="134"/>
                </a:cxn>
                <a:cxn ang="0">
                  <a:pos x="979" y="0"/>
                </a:cxn>
                <a:cxn ang="0">
                  <a:pos x="979" y="0"/>
                </a:cxn>
              </a:cxnLst>
              <a:rect l="0" t="0" r="r" b="b"/>
              <a:pathLst>
                <a:path w="1958" h="1958">
                  <a:moveTo>
                    <a:pt x="1199" y="964"/>
                  </a:moveTo>
                  <a:cubicBezTo>
                    <a:pt x="1205" y="964"/>
                    <a:pt x="1208" y="967"/>
                    <a:pt x="1208" y="973"/>
                  </a:cubicBezTo>
                  <a:cubicBezTo>
                    <a:pt x="1208" y="1322"/>
                    <a:pt x="1208" y="1322"/>
                    <a:pt x="1208" y="1322"/>
                  </a:cubicBezTo>
                  <a:cubicBezTo>
                    <a:pt x="1208" y="1327"/>
                    <a:pt x="1205" y="1330"/>
                    <a:pt x="1199" y="1330"/>
                  </a:cubicBezTo>
                  <a:cubicBezTo>
                    <a:pt x="1124" y="1330"/>
                    <a:pt x="1124" y="1330"/>
                    <a:pt x="1124" y="1330"/>
                  </a:cubicBezTo>
                  <a:cubicBezTo>
                    <a:pt x="1119" y="1330"/>
                    <a:pt x="1116" y="1327"/>
                    <a:pt x="1116" y="1322"/>
                  </a:cubicBezTo>
                  <a:cubicBezTo>
                    <a:pt x="1116" y="1077"/>
                    <a:pt x="1116" y="1077"/>
                    <a:pt x="1116" y="1077"/>
                  </a:cubicBezTo>
                  <a:cubicBezTo>
                    <a:pt x="1067" y="1095"/>
                    <a:pt x="1067" y="1095"/>
                    <a:pt x="1067" y="1095"/>
                  </a:cubicBezTo>
                  <a:cubicBezTo>
                    <a:pt x="1065" y="1096"/>
                    <a:pt x="1063" y="1096"/>
                    <a:pt x="1062" y="1096"/>
                  </a:cubicBezTo>
                  <a:cubicBezTo>
                    <a:pt x="1062" y="1095"/>
                    <a:pt x="1061" y="1095"/>
                    <a:pt x="1060" y="1095"/>
                  </a:cubicBezTo>
                  <a:cubicBezTo>
                    <a:pt x="1057" y="1092"/>
                    <a:pt x="1056" y="1090"/>
                    <a:pt x="1056" y="1087"/>
                  </a:cubicBezTo>
                  <a:cubicBezTo>
                    <a:pt x="1046" y="1026"/>
                    <a:pt x="1046" y="1026"/>
                    <a:pt x="1046" y="1026"/>
                  </a:cubicBezTo>
                  <a:cubicBezTo>
                    <a:pt x="1046" y="1022"/>
                    <a:pt x="1048" y="1019"/>
                    <a:pt x="1052" y="1016"/>
                  </a:cubicBezTo>
                  <a:cubicBezTo>
                    <a:pt x="1157" y="965"/>
                    <a:pt x="1157" y="965"/>
                    <a:pt x="1157" y="965"/>
                  </a:cubicBezTo>
                  <a:cubicBezTo>
                    <a:pt x="1159" y="964"/>
                    <a:pt x="1160" y="964"/>
                    <a:pt x="1161" y="964"/>
                  </a:cubicBezTo>
                  <a:lnTo>
                    <a:pt x="1199" y="964"/>
                  </a:lnTo>
                  <a:close/>
                  <a:moveTo>
                    <a:pt x="915" y="1128"/>
                  </a:moveTo>
                  <a:cubicBezTo>
                    <a:pt x="932" y="1135"/>
                    <a:pt x="947" y="1144"/>
                    <a:pt x="962" y="1157"/>
                  </a:cubicBezTo>
                  <a:cubicBezTo>
                    <a:pt x="976" y="1170"/>
                    <a:pt x="983" y="1190"/>
                    <a:pt x="983" y="1216"/>
                  </a:cubicBezTo>
                  <a:cubicBezTo>
                    <a:pt x="983" y="1253"/>
                    <a:pt x="969" y="1282"/>
                    <a:pt x="941" y="1303"/>
                  </a:cubicBezTo>
                  <a:cubicBezTo>
                    <a:pt x="913" y="1325"/>
                    <a:pt x="875" y="1336"/>
                    <a:pt x="828" y="1336"/>
                  </a:cubicBezTo>
                  <a:cubicBezTo>
                    <a:pt x="797" y="1336"/>
                    <a:pt x="768" y="1330"/>
                    <a:pt x="740" y="1320"/>
                  </a:cubicBezTo>
                  <a:cubicBezTo>
                    <a:pt x="735" y="1317"/>
                    <a:pt x="733" y="1314"/>
                    <a:pt x="734" y="1310"/>
                  </a:cubicBezTo>
                  <a:cubicBezTo>
                    <a:pt x="742" y="1249"/>
                    <a:pt x="742" y="1249"/>
                    <a:pt x="742" y="1249"/>
                  </a:cubicBezTo>
                  <a:cubicBezTo>
                    <a:pt x="742" y="1247"/>
                    <a:pt x="744" y="1244"/>
                    <a:pt x="746" y="1242"/>
                  </a:cubicBezTo>
                  <a:cubicBezTo>
                    <a:pt x="754" y="1242"/>
                    <a:pt x="754" y="1242"/>
                    <a:pt x="754" y="1242"/>
                  </a:cubicBezTo>
                  <a:cubicBezTo>
                    <a:pt x="783" y="1252"/>
                    <a:pt x="810" y="1257"/>
                    <a:pt x="836" y="1257"/>
                  </a:cubicBezTo>
                  <a:cubicBezTo>
                    <a:pt x="852" y="1257"/>
                    <a:pt x="865" y="1254"/>
                    <a:pt x="874" y="1247"/>
                  </a:cubicBezTo>
                  <a:cubicBezTo>
                    <a:pt x="884" y="1239"/>
                    <a:pt x="889" y="1231"/>
                    <a:pt x="889" y="1220"/>
                  </a:cubicBezTo>
                  <a:cubicBezTo>
                    <a:pt x="889" y="1207"/>
                    <a:pt x="884" y="1197"/>
                    <a:pt x="873" y="1191"/>
                  </a:cubicBezTo>
                  <a:cubicBezTo>
                    <a:pt x="863" y="1184"/>
                    <a:pt x="841" y="1180"/>
                    <a:pt x="807" y="1177"/>
                  </a:cubicBezTo>
                  <a:cubicBezTo>
                    <a:pt x="802" y="1177"/>
                    <a:pt x="799" y="1174"/>
                    <a:pt x="799" y="1167"/>
                  </a:cubicBezTo>
                  <a:cubicBezTo>
                    <a:pt x="799" y="1106"/>
                    <a:pt x="799" y="1106"/>
                    <a:pt x="799" y="1106"/>
                  </a:cubicBezTo>
                  <a:cubicBezTo>
                    <a:pt x="799" y="1103"/>
                    <a:pt x="802" y="1099"/>
                    <a:pt x="807" y="1097"/>
                  </a:cubicBezTo>
                  <a:cubicBezTo>
                    <a:pt x="837" y="1094"/>
                    <a:pt x="855" y="1089"/>
                    <a:pt x="863" y="1082"/>
                  </a:cubicBezTo>
                  <a:cubicBezTo>
                    <a:pt x="870" y="1075"/>
                    <a:pt x="873" y="1068"/>
                    <a:pt x="873" y="1061"/>
                  </a:cubicBezTo>
                  <a:cubicBezTo>
                    <a:pt x="873" y="1056"/>
                    <a:pt x="872" y="1051"/>
                    <a:pt x="869" y="1046"/>
                  </a:cubicBezTo>
                  <a:cubicBezTo>
                    <a:pt x="865" y="1041"/>
                    <a:pt x="853" y="1038"/>
                    <a:pt x="832" y="1038"/>
                  </a:cubicBezTo>
                  <a:cubicBezTo>
                    <a:pt x="813" y="1038"/>
                    <a:pt x="791" y="1043"/>
                    <a:pt x="766" y="1054"/>
                  </a:cubicBezTo>
                  <a:cubicBezTo>
                    <a:pt x="762" y="1055"/>
                    <a:pt x="759" y="1055"/>
                    <a:pt x="756" y="1054"/>
                  </a:cubicBezTo>
                  <a:cubicBezTo>
                    <a:pt x="753" y="1054"/>
                    <a:pt x="752" y="1052"/>
                    <a:pt x="752" y="1048"/>
                  </a:cubicBezTo>
                  <a:cubicBezTo>
                    <a:pt x="744" y="987"/>
                    <a:pt x="744" y="987"/>
                    <a:pt x="744" y="987"/>
                  </a:cubicBezTo>
                  <a:cubicBezTo>
                    <a:pt x="743" y="984"/>
                    <a:pt x="744" y="981"/>
                    <a:pt x="748" y="977"/>
                  </a:cubicBezTo>
                  <a:cubicBezTo>
                    <a:pt x="778" y="964"/>
                    <a:pt x="813" y="958"/>
                    <a:pt x="852" y="958"/>
                  </a:cubicBezTo>
                  <a:cubicBezTo>
                    <a:pt x="888" y="958"/>
                    <a:pt x="918" y="965"/>
                    <a:pt x="940" y="981"/>
                  </a:cubicBezTo>
                  <a:cubicBezTo>
                    <a:pt x="962" y="997"/>
                    <a:pt x="973" y="1017"/>
                    <a:pt x="973" y="1042"/>
                  </a:cubicBezTo>
                  <a:cubicBezTo>
                    <a:pt x="973" y="1080"/>
                    <a:pt x="954" y="1108"/>
                    <a:pt x="915" y="1128"/>
                  </a:cubicBezTo>
                  <a:close/>
                  <a:moveTo>
                    <a:pt x="1432" y="544"/>
                  </a:moveTo>
                  <a:cubicBezTo>
                    <a:pt x="1432" y="533"/>
                    <a:pt x="1426" y="527"/>
                    <a:pt x="1414" y="527"/>
                  </a:cubicBezTo>
                  <a:cubicBezTo>
                    <a:pt x="1322" y="527"/>
                    <a:pt x="1322" y="527"/>
                    <a:pt x="1322" y="527"/>
                  </a:cubicBezTo>
                  <a:cubicBezTo>
                    <a:pt x="1322" y="570"/>
                    <a:pt x="1322" y="570"/>
                    <a:pt x="1322" y="570"/>
                  </a:cubicBezTo>
                  <a:cubicBezTo>
                    <a:pt x="1322" y="592"/>
                    <a:pt x="1314" y="613"/>
                    <a:pt x="1299" y="634"/>
                  </a:cubicBezTo>
                  <a:cubicBezTo>
                    <a:pt x="1284" y="654"/>
                    <a:pt x="1259" y="664"/>
                    <a:pt x="1222" y="664"/>
                  </a:cubicBezTo>
                  <a:cubicBezTo>
                    <a:pt x="1184" y="664"/>
                    <a:pt x="1158" y="654"/>
                    <a:pt x="1144" y="634"/>
                  </a:cubicBezTo>
                  <a:cubicBezTo>
                    <a:pt x="1129" y="613"/>
                    <a:pt x="1122" y="592"/>
                    <a:pt x="1122" y="570"/>
                  </a:cubicBezTo>
                  <a:cubicBezTo>
                    <a:pt x="1122" y="527"/>
                    <a:pt x="1122" y="527"/>
                    <a:pt x="1122" y="527"/>
                  </a:cubicBezTo>
                  <a:cubicBezTo>
                    <a:pt x="838" y="527"/>
                    <a:pt x="838" y="527"/>
                    <a:pt x="838" y="527"/>
                  </a:cubicBezTo>
                  <a:cubicBezTo>
                    <a:pt x="838" y="570"/>
                    <a:pt x="838" y="570"/>
                    <a:pt x="838" y="570"/>
                  </a:cubicBezTo>
                  <a:cubicBezTo>
                    <a:pt x="838" y="592"/>
                    <a:pt x="831" y="613"/>
                    <a:pt x="817" y="634"/>
                  </a:cubicBezTo>
                  <a:cubicBezTo>
                    <a:pt x="802" y="654"/>
                    <a:pt x="776" y="664"/>
                    <a:pt x="738" y="664"/>
                  </a:cubicBezTo>
                  <a:cubicBezTo>
                    <a:pt x="700" y="664"/>
                    <a:pt x="674" y="654"/>
                    <a:pt x="660" y="634"/>
                  </a:cubicBezTo>
                  <a:cubicBezTo>
                    <a:pt x="646" y="613"/>
                    <a:pt x="638" y="592"/>
                    <a:pt x="638" y="570"/>
                  </a:cubicBezTo>
                  <a:cubicBezTo>
                    <a:pt x="638" y="527"/>
                    <a:pt x="638" y="527"/>
                    <a:pt x="638" y="527"/>
                  </a:cubicBezTo>
                  <a:cubicBezTo>
                    <a:pt x="544" y="527"/>
                    <a:pt x="544" y="527"/>
                    <a:pt x="544" y="527"/>
                  </a:cubicBezTo>
                  <a:cubicBezTo>
                    <a:pt x="533" y="527"/>
                    <a:pt x="527" y="533"/>
                    <a:pt x="527" y="544"/>
                  </a:cubicBezTo>
                  <a:cubicBezTo>
                    <a:pt x="527" y="727"/>
                    <a:pt x="527" y="727"/>
                    <a:pt x="527" y="727"/>
                  </a:cubicBezTo>
                  <a:cubicBezTo>
                    <a:pt x="527" y="738"/>
                    <a:pt x="533" y="744"/>
                    <a:pt x="544" y="744"/>
                  </a:cubicBezTo>
                  <a:cubicBezTo>
                    <a:pt x="1414" y="744"/>
                    <a:pt x="1414" y="744"/>
                    <a:pt x="1414" y="744"/>
                  </a:cubicBezTo>
                  <a:cubicBezTo>
                    <a:pt x="1426" y="744"/>
                    <a:pt x="1432" y="738"/>
                    <a:pt x="1432" y="727"/>
                  </a:cubicBezTo>
                  <a:lnTo>
                    <a:pt x="1432" y="544"/>
                  </a:lnTo>
                  <a:close/>
                  <a:moveTo>
                    <a:pt x="1432" y="824"/>
                  </a:moveTo>
                  <a:cubicBezTo>
                    <a:pt x="1432" y="813"/>
                    <a:pt x="1426" y="807"/>
                    <a:pt x="1414" y="807"/>
                  </a:cubicBezTo>
                  <a:cubicBezTo>
                    <a:pt x="544" y="807"/>
                    <a:pt x="544" y="807"/>
                    <a:pt x="544" y="807"/>
                  </a:cubicBezTo>
                  <a:cubicBezTo>
                    <a:pt x="533" y="807"/>
                    <a:pt x="527" y="813"/>
                    <a:pt x="527" y="824"/>
                  </a:cubicBezTo>
                  <a:cubicBezTo>
                    <a:pt x="527" y="1449"/>
                    <a:pt x="527" y="1449"/>
                    <a:pt x="527" y="1449"/>
                  </a:cubicBezTo>
                  <a:cubicBezTo>
                    <a:pt x="527" y="1461"/>
                    <a:pt x="533" y="1467"/>
                    <a:pt x="544" y="1467"/>
                  </a:cubicBezTo>
                  <a:cubicBezTo>
                    <a:pt x="1414" y="1467"/>
                    <a:pt x="1414" y="1467"/>
                    <a:pt x="1414" y="1467"/>
                  </a:cubicBezTo>
                  <a:cubicBezTo>
                    <a:pt x="1426" y="1467"/>
                    <a:pt x="1432" y="1461"/>
                    <a:pt x="1432" y="1449"/>
                  </a:cubicBezTo>
                  <a:lnTo>
                    <a:pt x="1432" y="824"/>
                  </a:lnTo>
                  <a:close/>
                  <a:moveTo>
                    <a:pt x="697" y="570"/>
                  </a:moveTo>
                  <a:cubicBezTo>
                    <a:pt x="697" y="595"/>
                    <a:pt x="711" y="607"/>
                    <a:pt x="738" y="607"/>
                  </a:cubicBezTo>
                  <a:cubicBezTo>
                    <a:pt x="766" y="607"/>
                    <a:pt x="779" y="595"/>
                    <a:pt x="779" y="570"/>
                  </a:cubicBezTo>
                  <a:cubicBezTo>
                    <a:pt x="779" y="482"/>
                    <a:pt x="779" y="482"/>
                    <a:pt x="779" y="482"/>
                  </a:cubicBezTo>
                  <a:cubicBezTo>
                    <a:pt x="779" y="457"/>
                    <a:pt x="766" y="445"/>
                    <a:pt x="738" y="445"/>
                  </a:cubicBezTo>
                  <a:cubicBezTo>
                    <a:pt x="711" y="445"/>
                    <a:pt x="697" y="457"/>
                    <a:pt x="697" y="482"/>
                  </a:cubicBezTo>
                  <a:lnTo>
                    <a:pt x="697" y="570"/>
                  </a:lnTo>
                  <a:close/>
                  <a:moveTo>
                    <a:pt x="1179" y="570"/>
                  </a:moveTo>
                  <a:cubicBezTo>
                    <a:pt x="1179" y="595"/>
                    <a:pt x="1193" y="607"/>
                    <a:pt x="1222" y="607"/>
                  </a:cubicBezTo>
                  <a:cubicBezTo>
                    <a:pt x="1249" y="607"/>
                    <a:pt x="1263" y="595"/>
                    <a:pt x="1263" y="570"/>
                  </a:cubicBezTo>
                  <a:cubicBezTo>
                    <a:pt x="1263" y="482"/>
                    <a:pt x="1263" y="482"/>
                    <a:pt x="1263" y="482"/>
                  </a:cubicBezTo>
                  <a:cubicBezTo>
                    <a:pt x="1263" y="457"/>
                    <a:pt x="1249" y="445"/>
                    <a:pt x="1222" y="445"/>
                  </a:cubicBezTo>
                  <a:cubicBezTo>
                    <a:pt x="1193" y="445"/>
                    <a:pt x="1179" y="457"/>
                    <a:pt x="1179" y="482"/>
                  </a:cubicBezTo>
                  <a:lnTo>
                    <a:pt x="1179" y="570"/>
                  </a:lnTo>
                  <a:close/>
                  <a:moveTo>
                    <a:pt x="979" y="0"/>
                  </a:moveTo>
                  <a:cubicBezTo>
                    <a:pt x="1114" y="0"/>
                    <a:pt x="1241" y="26"/>
                    <a:pt x="1360" y="77"/>
                  </a:cubicBezTo>
                  <a:cubicBezTo>
                    <a:pt x="1480" y="129"/>
                    <a:pt x="1583" y="199"/>
                    <a:pt x="1672" y="287"/>
                  </a:cubicBezTo>
                  <a:cubicBezTo>
                    <a:pt x="1760" y="375"/>
                    <a:pt x="1829" y="479"/>
                    <a:pt x="1881" y="598"/>
                  </a:cubicBezTo>
                  <a:cubicBezTo>
                    <a:pt x="1933" y="718"/>
                    <a:pt x="1958" y="845"/>
                    <a:pt x="1958" y="979"/>
                  </a:cubicBezTo>
                  <a:cubicBezTo>
                    <a:pt x="1958" y="1069"/>
                    <a:pt x="1947" y="1156"/>
                    <a:pt x="1923" y="1240"/>
                  </a:cubicBezTo>
                  <a:cubicBezTo>
                    <a:pt x="1900" y="1323"/>
                    <a:pt x="1867" y="1401"/>
                    <a:pt x="1824" y="1474"/>
                  </a:cubicBezTo>
                  <a:cubicBezTo>
                    <a:pt x="1782" y="1546"/>
                    <a:pt x="1731" y="1612"/>
                    <a:pt x="1672" y="1672"/>
                  </a:cubicBezTo>
                  <a:cubicBezTo>
                    <a:pt x="1612" y="1731"/>
                    <a:pt x="1546" y="1782"/>
                    <a:pt x="1474" y="1824"/>
                  </a:cubicBezTo>
                  <a:cubicBezTo>
                    <a:pt x="1401" y="1867"/>
                    <a:pt x="1323" y="1900"/>
                    <a:pt x="1240" y="1923"/>
                  </a:cubicBezTo>
                  <a:cubicBezTo>
                    <a:pt x="1156" y="1947"/>
                    <a:pt x="1069" y="1958"/>
                    <a:pt x="979" y="1958"/>
                  </a:cubicBezTo>
                  <a:cubicBezTo>
                    <a:pt x="889" y="1958"/>
                    <a:pt x="802" y="1947"/>
                    <a:pt x="719" y="1923"/>
                  </a:cubicBezTo>
                  <a:cubicBezTo>
                    <a:pt x="635" y="1900"/>
                    <a:pt x="557" y="1867"/>
                    <a:pt x="485" y="1824"/>
                  </a:cubicBezTo>
                  <a:cubicBezTo>
                    <a:pt x="412" y="1782"/>
                    <a:pt x="346" y="1731"/>
                    <a:pt x="287" y="1672"/>
                  </a:cubicBezTo>
                  <a:cubicBezTo>
                    <a:pt x="228" y="1612"/>
                    <a:pt x="177" y="1546"/>
                    <a:pt x="134" y="1474"/>
                  </a:cubicBezTo>
                  <a:cubicBezTo>
                    <a:pt x="92" y="1401"/>
                    <a:pt x="59" y="1323"/>
                    <a:pt x="35" y="1240"/>
                  </a:cubicBezTo>
                  <a:cubicBezTo>
                    <a:pt x="12" y="1156"/>
                    <a:pt x="0" y="1069"/>
                    <a:pt x="0" y="979"/>
                  </a:cubicBezTo>
                  <a:cubicBezTo>
                    <a:pt x="0" y="889"/>
                    <a:pt x="12" y="802"/>
                    <a:pt x="35" y="719"/>
                  </a:cubicBezTo>
                  <a:cubicBezTo>
                    <a:pt x="59" y="635"/>
                    <a:pt x="92" y="557"/>
                    <a:pt x="134" y="485"/>
                  </a:cubicBezTo>
                  <a:cubicBezTo>
                    <a:pt x="177" y="412"/>
                    <a:pt x="228" y="346"/>
                    <a:pt x="287" y="287"/>
                  </a:cubicBezTo>
                  <a:cubicBezTo>
                    <a:pt x="346" y="227"/>
                    <a:pt x="412" y="177"/>
                    <a:pt x="485" y="134"/>
                  </a:cubicBezTo>
                  <a:cubicBezTo>
                    <a:pt x="557" y="92"/>
                    <a:pt x="635" y="59"/>
                    <a:pt x="719" y="35"/>
                  </a:cubicBezTo>
                  <a:cubicBezTo>
                    <a:pt x="802" y="12"/>
                    <a:pt x="889" y="0"/>
                    <a:pt x="979" y="0"/>
                  </a:cubicBezTo>
                  <a:close/>
                  <a:moveTo>
                    <a:pt x="979" y="0"/>
                  </a:moveTo>
                  <a:cubicBezTo>
                    <a:pt x="979" y="0"/>
                    <a:pt x="979" y="0"/>
                    <a:pt x="979" y="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p:cNvGrpSpPr/>
          <p:nvPr/>
        </p:nvGrpSpPr>
        <p:grpSpPr>
          <a:xfrm>
            <a:off x="2275952" y="3820246"/>
            <a:ext cx="535149" cy="544270"/>
            <a:chOff x="2330382" y="3933402"/>
            <a:chExt cx="877090" cy="850052"/>
          </a:xfrm>
        </p:grpSpPr>
        <p:sp>
          <p:nvSpPr>
            <p:cNvPr id="25" name="Oval 24"/>
            <p:cNvSpPr/>
            <p:nvPr/>
          </p:nvSpPr>
          <p:spPr>
            <a:xfrm>
              <a:off x="2330382" y="3933402"/>
              <a:ext cx="877090" cy="85005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34"/>
            <p:cNvGrpSpPr/>
            <p:nvPr/>
          </p:nvGrpSpPr>
          <p:grpSpPr>
            <a:xfrm>
              <a:off x="2463107" y="4175930"/>
              <a:ext cx="611640" cy="364996"/>
              <a:chOff x="3935413" y="2192338"/>
              <a:chExt cx="1271588" cy="758825"/>
            </a:xfrm>
            <a:solidFill>
              <a:schemeClr val="bg1"/>
            </a:solidFill>
          </p:grpSpPr>
          <p:sp>
            <p:nvSpPr>
              <p:cNvPr id="27" name="Freeform 11"/>
              <p:cNvSpPr>
                <a:spLocks noEditPoints="1"/>
              </p:cNvSpPr>
              <p:nvPr/>
            </p:nvSpPr>
            <p:spPr bwMode="auto">
              <a:xfrm>
                <a:off x="3935413" y="2192338"/>
                <a:ext cx="1271588" cy="758825"/>
              </a:xfrm>
              <a:custGeom>
                <a:avLst/>
                <a:gdLst/>
                <a:ahLst/>
                <a:cxnLst>
                  <a:cxn ang="0">
                    <a:pos x="356" y="72"/>
                  </a:cxn>
                  <a:cxn ang="0">
                    <a:pos x="302" y="98"/>
                  </a:cxn>
                  <a:cxn ang="0">
                    <a:pos x="261" y="140"/>
                  </a:cxn>
                  <a:cxn ang="0">
                    <a:pos x="235" y="193"/>
                  </a:cxn>
                  <a:cxn ang="0">
                    <a:pos x="230" y="255"/>
                  </a:cxn>
                  <a:cxn ang="0">
                    <a:pos x="246" y="314"/>
                  </a:cxn>
                  <a:cxn ang="0">
                    <a:pos x="280" y="362"/>
                  </a:cxn>
                  <a:cxn ang="0">
                    <a:pos x="328" y="396"/>
                  </a:cxn>
                  <a:cxn ang="0">
                    <a:pos x="387" y="412"/>
                  </a:cxn>
                  <a:cxn ang="0">
                    <a:pos x="448" y="407"/>
                  </a:cxn>
                  <a:cxn ang="0">
                    <a:pos x="502" y="381"/>
                  </a:cxn>
                  <a:cxn ang="0">
                    <a:pos x="544" y="339"/>
                  </a:cxn>
                  <a:cxn ang="0">
                    <a:pos x="569" y="285"/>
                  </a:cxn>
                  <a:cxn ang="0">
                    <a:pos x="574" y="224"/>
                  </a:cxn>
                  <a:cxn ang="0">
                    <a:pos x="559" y="165"/>
                  </a:cxn>
                  <a:cxn ang="0">
                    <a:pos x="525" y="117"/>
                  </a:cxn>
                  <a:cxn ang="0">
                    <a:pos x="476" y="83"/>
                  </a:cxn>
                  <a:cxn ang="0">
                    <a:pos x="418" y="67"/>
                  </a:cxn>
                  <a:cxn ang="0">
                    <a:pos x="429" y="2"/>
                  </a:cxn>
                  <a:cxn ang="0">
                    <a:pos x="487" y="15"/>
                  </a:cxn>
                  <a:cxn ang="0">
                    <a:pos x="546" y="39"/>
                  </a:cxn>
                  <a:cxn ang="0">
                    <a:pos x="629" y="86"/>
                  </a:cxn>
                  <a:cxn ang="0">
                    <a:pos x="679" y="121"/>
                  </a:cxn>
                  <a:cxn ang="0">
                    <a:pos x="722" y="155"/>
                  </a:cxn>
                  <a:cxn ang="0">
                    <a:pos x="757" y="184"/>
                  </a:cxn>
                  <a:cxn ang="0">
                    <a:pos x="780" y="205"/>
                  </a:cxn>
                  <a:cxn ang="0">
                    <a:pos x="791" y="216"/>
                  </a:cxn>
                  <a:cxn ang="0">
                    <a:pos x="800" y="231"/>
                  </a:cxn>
                  <a:cxn ang="0">
                    <a:pos x="798" y="252"/>
                  </a:cxn>
                  <a:cxn ang="0">
                    <a:pos x="789" y="263"/>
                  </a:cxn>
                  <a:cxn ang="0">
                    <a:pos x="775" y="277"/>
                  </a:cxn>
                  <a:cxn ang="0">
                    <a:pos x="749" y="300"/>
                  </a:cxn>
                  <a:cxn ang="0">
                    <a:pos x="712" y="331"/>
                  </a:cxn>
                  <a:cxn ang="0">
                    <a:pos x="667" y="365"/>
                  </a:cxn>
                  <a:cxn ang="0">
                    <a:pos x="616" y="400"/>
                  </a:cxn>
                  <a:cxn ang="0">
                    <a:pos x="531" y="445"/>
                  </a:cxn>
                  <a:cxn ang="0">
                    <a:pos x="473" y="467"/>
                  </a:cxn>
                  <a:cxn ang="0">
                    <a:pos x="415" y="477"/>
                  </a:cxn>
                  <a:cxn ang="0">
                    <a:pos x="358" y="473"/>
                  </a:cxn>
                  <a:cxn ang="0">
                    <a:pos x="299" y="457"/>
                  </a:cxn>
                  <a:cxn ang="0">
                    <a:pos x="227" y="424"/>
                  </a:cxn>
                  <a:cxn ang="0">
                    <a:pos x="159" y="383"/>
                  </a:cxn>
                  <a:cxn ang="0">
                    <a:pos x="111" y="348"/>
                  </a:cxn>
                  <a:cxn ang="0">
                    <a:pos x="70" y="315"/>
                  </a:cxn>
                  <a:cxn ang="0">
                    <a:pos x="38" y="287"/>
                  </a:cxn>
                  <a:cxn ang="0">
                    <a:pos x="17" y="269"/>
                  </a:cxn>
                  <a:cxn ang="0">
                    <a:pos x="10" y="262"/>
                  </a:cxn>
                  <a:cxn ang="0">
                    <a:pos x="0" y="242"/>
                  </a:cxn>
                  <a:cxn ang="0">
                    <a:pos x="6" y="220"/>
                  </a:cxn>
                  <a:cxn ang="0">
                    <a:pos x="14" y="212"/>
                  </a:cxn>
                  <a:cxn ang="0">
                    <a:pos x="32" y="196"/>
                  </a:cxn>
                  <a:cxn ang="0">
                    <a:pos x="61" y="170"/>
                  </a:cxn>
                  <a:cxn ang="0">
                    <a:pos x="100" y="138"/>
                  </a:cxn>
                  <a:cxn ang="0">
                    <a:pos x="146" y="104"/>
                  </a:cxn>
                  <a:cxn ang="0">
                    <a:pos x="199" y="69"/>
                  </a:cxn>
                  <a:cxn ang="0">
                    <a:pos x="285" y="26"/>
                  </a:cxn>
                  <a:cxn ang="0">
                    <a:pos x="343" y="7"/>
                  </a:cxn>
                  <a:cxn ang="0">
                    <a:pos x="401" y="0"/>
                  </a:cxn>
                </a:cxnLst>
                <a:rect l="0" t="0" r="r" b="b"/>
                <a:pathLst>
                  <a:path w="801" h="478">
                    <a:moveTo>
                      <a:pt x="402" y="66"/>
                    </a:moveTo>
                    <a:lnTo>
                      <a:pt x="387" y="67"/>
                    </a:lnTo>
                    <a:lnTo>
                      <a:pt x="371" y="69"/>
                    </a:lnTo>
                    <a:lnTo>
                      <a:pt x="356" y="72"/>
                    </a:lnTo>
                    <a:lnTo>
                      <a:pt x="342" y="77"/>
                    </a:lnTo>
                    <a:lnTo>
                      <a:pt x="328" y="83"/>
                    </a:lnTo>
                    <a:lnTo>
                      <a:pt x="315" y="90"/>
                    </a:lnTo>
                    <a:lnTo>
                      <a:pt x="302" y="98"/>
                    </a:lnTo>
                    <a:lnTo>
                      <a:pt x="291" y="107"/>
                    </a:lnTo>
                    <a:lnTo>
                      <a:pt x="280" y="117"/>
                    </a:lnTo>
                    <a:lnTo>
                      <a:pt x="270" y="128"/>
                    </a:lnTo>
                    <a:lnTo>
                      <a:pt x="261" y="140"/>
                    </a:lnTo>
                    <a:lnTo>
                      <a:pt x="253" y="152"/>
                    </a:lnTo>
                    <a:lnTo>
                      <a:pt x="246" y="165"/>
                    </a:lnTo>
                    <a:lnTo>
                      <a:pt x="240" y="179"/>
                    </a:lnTo>
                    <a:lnTo>
                      <a:pt x="235" y="193"/>
                    </a:lnTo>
                    <a:lnTo>
                      <a:pt x="232" y="208"/>
                    </a:lnTo>
                    <a:lnTo>
                      <a:pt x="230" y="224"/>
                    </a:lnTo>
                    <a:lnTo>
                      <a:pt x="229" y="239"/>
                    </a:lnTo>
                    <a:lnTo>
                      <a:pt x="230" y="255"/>
                    </a:lnTo>
                    <a:lnTo>
                      <a:pt x="232" y="271"/>
                    </a:lnTo>
                    <a:lnTo>
                      <a:pt x="235" y="285"/>
                    </a:lnTo>
                    <a:lnTo>
                      <a:pt x="240" y="300"/>
                    </a:lnTo>
                    <a:lnTo>
                      <a:pt x="246" y="314"/>
                    </a:lnTo>
                    <a:lnTo>
                      <a:pt x="253" y="327"/>
                    </a:lnTo>
                    <a:lnTo>
                      <a:pt x="261" y="339"/>
                    </a:lnTo>
                    <a:lnTo>
                      <a:pt x="270" y="351"/>
                    </a:lnTo>
                    <a:lnTo>
                      <a:pt x="280" y="362"/>
                    </a:lnTo>
                    <a:lnTo>
                      <a:pt x="291" y="372"/>
                    </a:lnTo>
                    <a:lnTo>
                      <a:pt x="302" y="381"/>
                    </a:lnTo>
                    <a:lnTo>
                      <a:pt x="315" y="389"/>
                    </a:lnTo>
                    <a:lnTo>
                      <a:pt x="328" y="396"/>
                    </a:lnTo>
                    <a:lnTo>
                      <a:pt x="342" y="402"/>
                    </a:lnTo>
                    <a:lnTo>
                      <a:pt x="356" y="407"/>
                    </a:lnTo>
                    <a:lnTo>
                      <a:pt x="371" y="410"/>
                    </a:lnTo>
                    <a:lnTo>
                      <a:pt x="387" y="412"/>
                    </a:lnTo>
                    <a:lnTo>
                      <a:pt x="402" y="413"/>
                    </a:lnTo>
                    <a:lnTo>
                      <a:pt x="418" y="412"/>
                    </a:lnTo>
                    <a:lnTo>
                      <a:pt x="433" y="410"/>
                    </a:lnTo>
                    <a:lnTo>
                      <a:pt x="448" y="407"/>
                    </a:lnTo>
                    <a:lnTo>
                      <a:pt x="463" y="402"/>
                    </a:lnTo>
                    <a:lnTo>
                      <a:pt x="476" y="396"/>
                    </a:lnTo>
                    <a:lnTo>
                      <a:pt x="490" y="389"/>
                    </a:lnTo>
                    <a:lnTo>
                      <a:pt x="502" y="381"/>
                    </a:lnTo>
                    <a:lnTo>
                      <a:pt x="514" y="372"/>
                    </a:lnTo>
                    <a:lnTo>
                      <a:pt x="525" y="362"/>
                    </a:lnTo>
                    <a:lnTo>
                      <a:pt x="535" y="351"/>
                    </a:lnTo>
                    <a:lnTo>
                      <a:pt x="544" y="339"/>
                    </a:lnTo>
                    <a:lnTo>
                      <a:pt x="552" y="327"/>
                    </a:lnTo>
                    <a:lnTo>
                      <a:pt x="559" y="314"/>
                    </a:lnTo>
                    <a:lnTo>
                      <a:pt x="564" y="300"/>
                    </a:lnTo>
                    <a:lnTo>
                      <a:pt x="569" y="285"/>
                    </a:lnTo>
                    <a:lnTo>
                      <a:pt x="573" y="271"/>
                    </a:lnTo>
                    <a:lnTo>
                      <a:pt x="574" y="255"/>
                    </a:lnTo>
                    <a:lnTo>
                      <a:pt x="575" y="239"/>
                    </a:lnTo>
                    <a:lnTo>
                      <a:pt x="574" y="224"/>
                    </a:lnTo>
                    <a:lnTo>
                      <a:pt x="573" y="208"/>
                    </a:lnTo>
                    <a:lnTo>
                      <a:pt x="569" y="193"/>
                    </a:lnTo>
                    <a:lnTo>
                      <a:pt x="564" y="179"/>
                    </a:lnTo>
                    <a:lnTo>
                      <a:pt x="559" y="165"/>
                    </a:lnTo>
                    <a:lnTo>
                      <a:pt x="552" y="152"/>
                    </a:lnTo>
                    <a:lnTo>
                      <a:pt x="544" y="140"/>
                    </a:lnTo>
                    <a:lnTo>
                      <a:pt x="535" y="128"/>
                    </a:lnTo>
                    <a:lnTo>
                      <a:pt x="525" y="117"/>
                    </a:lnTo>
                    <a:lnTo>
                      <a:pt x="514" y="107"/>
                    </a:lnTo>
                    <a:lnTo>
                      <a:pt x="502" y="98"/>
                    </a:lnTo>
                    <a:lnTo>
                      <a:pt x="490" y="90"/>
                    </a:lnTo>
                    <a:lnTo>
                      <a:pt x="476" y="83"/>
                    </a:lnTo>
                    <a:lnTo>
                      <a:pt x="463" y="77"/>
                    </a:lnTo>
                    <a:lnTo>
                      <a:pt x="448" y="72"/>
                    </a:lnTo>
                    <a:lnTo>
                      <a:pt x="433" y="69"/>
                    </a:lnTo>
                    <a:lnTo>
                      <a:pt x="418" y="67"/>
                    </a:lnTo>
                    <a:lnTo>
                      <a:pt x="402" y="66"/>
                    </a:lnTo>
                    <a:close/>
                    <a:moveTo>
                      <a:pt x="401" y="0"/>
                    </a:moveTo>
                    <a:lnTo>
                      <a:pt x="415" y="1"/>
                    </a:lnTo>
                    <a:lnTo>
                      <a:pt x="429" y="2"/>
                    </a:lnTo>
                    <a:lnTo>
                      <a:pt x="444" y="4"/>
                    </a:lnTo>
                    <a:lnTo>
                      <a:pt x="458" y="7"/>
                    </a:lnTo>
                    <a:lnTo>
                      <a:pt x="473" y="11"/>
                    </a:lnTo>
                    <a:lnTo>
                      <a:pt x="487" y="15"/>
                    </a:lnTo>
                    <a:lnTo>
                      <a:pt x="502" y="20"/>
                    </a:lnTo>
                    <a:lnTo>
                      <a:pt x="517" y="26"/>
                    </a:lnTo>
                    <a:lnTo>
                      <a:pt x="531" y="32"/>
                    </a:lnTo>
                    <a:lnTo>
                      <a:pt x="546" y="39"/>
                    </a:lnTo>
                    <a:lnTo>
                      <a:pt x="574" y="53"/>
                    </a:lnTo>
                    <a:lnTo>
                      <a:pt x="602" y="69"/>
                    </a:lnTo>
                    <a:lnTo>
                      <a:pt x="616" y="78"/>
                    </a:lnTo>
                    <a:lnTo>
                      <a:pt x="629" y="86"/>
                    </a:lnTo>
                    <a:lnTo>
                      <a:pt x="642" y="95"/>
                    </a:lnTo>
                    <a:lnTo>
                      <a:pt x="655" y="104"/>
                    </a:lnTo>
                    <a:lnTo>
                      <a:pt x="667" y="112"/>
                    </a:lnTo>
                    <a:lnTo>
                      <a:pt x="679" y="121"/>
                    </a:lnTo>
                    <a:lnTo>
                      <a:pt x="691" y="130"/>
                    </a:lnTo>
                    <a:lnTo>
                      <a:pt x="702" y="138"/>
                    </a:lnTo>
                    <a:lnTo>
                      <a:pt x="712" y="147"/>
                    </a:lnTo>
                    <a:lnTo>
                      <a:pt x="722" y="155"/>
                    </a:lnTo>
                    <a:lnTo>
                      <a:pt x="732" y="163"/>
                    </a:lnTo>
                    <a:lnTo>
                      <a:pt x="741" y="170"/>
                    </a:lnTo>
                    <a:lnTo>
                      <a:pt x="749" y="177"/>
                    </a:lnTo>
                    <a:lnTo>
                      <a:pt x="757" y="184"/>
                    </a:lnTo>
                    <a:lnTo>
                      <a:pt x="764" y="190"/>
                    </a:lnTo>
                    <a:lnTo>
                      <a:pt x="770" y="196"/>
                    </a:lnTo>
                    <a:lnTo>
                      <a:pt x="775" y="201"/>
                    </a:lnTo>
                    <a:lnTo>
                      <a:pt x="780" y="205"/>
                    </a:lnTo>
                    <a:lnTo>
                      <a:pt x="784" y="209"/>
                    </a:lnTo>
                    <a:lnTo>
                      <a:pt x="787" y="212"/>
                    </a:lnTo>
                    <a:lnTo>
                      <a:pt x="789" y="214"/>
                    </a:lnTo>
                    <a:lnTo>
                      <a:pt x="791" y="216"/>
                    </a:lnTo>
                    <a:lnTo>
                      <a:pt x="791" y="216"/>
                    </a:lnTo>
                    <a:lnTo>
                      <a:pt x="795" y="220"/>
                    </a:lnTo>
                    <a:lnTo>
                      <a:pt x="798" y="225"/>
                    </a:lnTo>
                    <a:lnTo>
                      <a:pt x="800" y="231"/>
                    </a:lnTo>
                    <a:lnTo>
                      <a:pt x="801" y="236"/>
                    </a:lnTo>
                    <a:lnTo>
                      <a:pt x="801" y="241"/>
                    </a:lnTo>
                    <a:lnTo>
                      <a:pt x="800" y="247"/>
                    </a:lnTo>
                    <a:lnTo>
                      <a:pt x="798" y="252"/>
                    </a:lnTo>
                    <a:lnTo>
                      <a:pt x="795" y="257"/>
                    </a:lnTo>
                    <a:lnTo>
                      <a:pt x="791" y="262"/>
                    </a:lnTo>
                    <a:lnTo>
                      <a:pt x="791" y="262"/>
                    </a:lnTo>
                    <a:lnTo>
                      <a:pt x="789" y="263"/>
                    </a:lnTo>
                    <a:lnTo>
                      <a:pt x="787" y="266"/>
                    </a:lnTo>
                    <a:lnTo>
                      <a:pt x="784" y="269"/>
                    </a:lnTo>
                    <a:lnTo>
                      <a:pt x="780" y="272"/>
                    </a:lnTo>
                    <a:lnTo>
                      <a:pt x="775" y="277"/>
                    </a:lnTo>
                    <a:lnTo>
                      <a:pt x="770" y="282"/>
                    </a:lnTo>
                    <a:lnTo>
                      <a:pt x="764" y="287"/>
                    </a:lnTo>
                    <a:lnTo>
                      <a:pt x="757" y="294"/>
                    </a:lnTo>
                    <a:lnTo>
                      <a:pt x="749" y="300"/>
                    </a:lnTo>
                    <a:lnTo>
                      <a:pt x="741" y="308"/>
                    </a:lnTo>
                    <a:lnTo>
                      <a:pt x="732" y="315"/>
                    </a:lnTo>
                    <a:lnTo>
                      <a:pt x="722" y="323"/>
                    </a:lnTo>
                    <a:lnTo>
                      <a:pt x="712" y="331"/>
                    </a:lnTo>
                    <a:lnTo>
                      <a:pt x="702" y="339"/>
                    </a:lnTo>
                    <a:lnTo>
                      <a:pt x="691" y="348"/>
                    </a:lnTo>
                    <a:lnTo>
                      <a:pt x="679" y="357"/>
                    </a:lnTo>
                    <a:lnTo>
                      <a:pt x="667" y="365"/>
                    </a:lnTo>
                    <a:lnTo>
                      <a:pt x="655" y="374"/>
                    </a:lnTo>
                    <a:lnTo>
                      <a:pt x="642" y="383"/>
                    </a:lnTo>
                    <a:lnTo>
                      <a:pt x="629" y="391"/>
                    </a:lnTo>
                    <a:lnTo>
                      <a:pt x="616" y="400"/>
                    </a:lnTo>
                    <a:lnTo>
                      <a:pt x="602" y="408"/>
                    </a:lnTo>
                    <a:lnTo>
                      <a:pt x="574" y="424"/>
                    </a:lnTo>
                    <a:lnTo>
                      <a:pt x="546" y="439"/>
                    </a:lnTo>
                    <a:lnTo>
                      <a:pt x="531" y="445"/>
                    </a:lnTo>
                    <a:lnTo>
                      <a:pt x="517" y="452"/>
                    </a:lnTo>
                    <a:lnTo>
                      <a:pt x="502" y="457"/>
                    </a:lnTo>
                    <a:lnTo>
                      <a:pt x="487" y="462"/>
                    </a:lnTo>
                    <a:lnTo>
                      <a:pt x="473" y="467"/>
                    </a:lnTo>
                    <a:lnTo>
                      <a:pt x="458" y="470"/>
                    </a:lnTo>
                    <a:lnTo>
                      <a:pt x="444" y="473"/>
                    </a:lnTo>
                    <a:lnTo>
                      <a:pt x="429" y="476"/>
                    </a:lnTo>
                    <a:lnTo>
                      <a:pt x="415" y="477"/>
                    </a:lnTo>
                    <a:lnTo>
                      <a:pt x="401" y="478"/>
                    </a:lnTo>
                    <a:lnTo>
                      <a:pt x="387" y="477"/>
                    </a:lnTo>
                    <a:lnTo>
                      <a:pt x="372" y="476"/>
                    </a:lnTo>
                    <a:lnTo>
                      <a:pt x="358" y="473"/>
                    </a:lnTo>
                    <a:lnTo>
                      <a:pt x="343" y="470"/>
                    </a:lnTo>
                    <a:lnTo>
                      <a:pt x="328" y="467"/>
                    </a:lnTo>
                    <a:lnTo>
                      <a:pt x="314" y="462"/>
                    </a:lnTo>
                    <a:lnTo>
                      <a:pt x="299" y="457"/>
                    </a:lnTo>
                    <a:lnTo>
                      <a:pt x="285" y="452"/>
                    </a:lnTo>
                    <a:lnTo>
                      <a:pt x="270" y="445"/>
                    </a:lnTo>
                    <a:lnTo>
                      <a:pt x="256" y="439"/>
                    </a:lnTo>
                    <a:lnTo>
                      <a:pt x="227" y="424"/>
                    </a:lnTo>
                    <a:lnTo>
                      <a:pt x="199" y="408"/>
                    </a:lnTo>
                    <a:lnTo>
                      <a:pt x="186" y="400"/>
                    </a:lnTo>
                    <a:lnTo>
                      <a:pt x="172" y="391"/>
                    </a:lnTo>
                    <a:lnTo>
                      <a:pt x="159" y="383"/>
                    </a:lnTo>
                    <a:lnTo>
                      <a:pt x="146" y="374"/>
                    </a:lnTo>
                    <a:lnTo>
                      <a:pt x="134" y="365"/>
                    </a:lnTo>
                    <a:lnTo>
                      <a:pt x="122" y="357"/>
                    </a:lnTo>
                    <a:lnTo>
                      <a:pt x="111" y="348"/>
                    </a:lnTo>
                    <a:lnTo>
                      <a:pt x="100" y="339"/>
                    </a:lnTo>
                    <a:lnTo>
                      <a:pt x="89" y="331"/>
                    </a:lnTo>
                    <a:lnTo>
                      <a:pt x="79" y="323"/>
                    </a:lnTo>
                    <a:lnTo>
                      <a:pt x="70" y="315"/>
                    </a:lnTo>
                    <a:lnTo>
                      <a:pt x="61" y="308"/>
                    </a:lnTo>
                    <a:lnTo>
                      <a:pt x="53" y="300"/>
                    </a:lnTo>
                    <a:lnTo>
                      <a:pt x="45" y="294"/>
                    </a:lnTo>
                    <a:lnTo>
                      <a:pt x="38" y="287"/>
                    </a:lnTo>
                    <a:lnTo>
                      <a:pt x="32" y="282"/>
                    </a:lnTo>
                    <a:lnTo>
                      <a:pt x="26" y="277"/>
                    </a:lnTo>
                    <a:lnTo>
                      <a:pt x="21" y="272"/>
                    </a:lnTo>
                    <a:lnTo>
                      <a:pt x="17" y="269"/>
                    </a:lnTo>
                    <a:lnTo>
                      <a:pt x="14" y="266"/>
                    </a:lnTo>
                    <a:lnTo>
                      <a:pt x="12" y="263"/>
                    </a:lnTo>
                    <a:lnTo>
                      <a:pt x="11" y="262"/>
                    </a:lnTo>
                    <a:lnTo>
                      <a:pt x="10" y="262"/>
                    </a:lnTo>
                    <a:lnTo>
                      <a:pt x="6" y="257"/>
                    </a:lnTo>
                    <a:lnTo>
                      <a:pt x="3" y="252"/>
                    </a:lnTo>
                    <a:lnTo>
                      <a:pt x="1" y="247"/>
                    </a:lnTo>
                    <a:lnTo>
                      <a:pt x="0" y="242"/>
                    </a:lnTo>
                    <a:lnTo>
                      <a:pt x="0" y="236"/>
                    </a:lnTo>
                    <a:lnTo>
                      <a:pt x="1" y="231"/>
                    </a:lnTo>
                    <a:lnTo>
                      <a:pt x="3" y="226"/>
                    </a:lnTo>
                    <a:lnTo>
                      <a:pt x="6" y="220"/>
                    </a:lnTo>
                    <a:lnTo>
                      <a:pt x="10" y="216"/>
                    </a:lnTo>
                    <a:lnTo>
                      <a:pt x="11" y="216"/>
                    </a:lnTo>
                    <a:lnTo>
                      <a:pt x="12" y="214"/>
                    </a:lnTo>
                    <a:lnTo>
                      <a:pt x="14" y="212"/>
                    </a:lnTo>
                    <a:lnTo>
                      <a:pt x="17" y="209"/>
                    </a:lnTo>
                    <a:lnTo>
                      <a:pt x="21" y="205"/>
                    </a:lnTo>
                    <a:lnTo>
                      <a:pt x="26" y="201"/>
                    </a:lnTo>
                    <a:lnTo>
                      <a:pt x="32" y="196"/>
                    </a:lnTo>
                    <a:lnTo>
                      <a:pt x="38" y="190"/>
                    </a:lnTo>
                    <a:lnTo>
                      <a:pt x="45" y="184"/>
                    </a:lnTo>
                    <a:lnTo>
                      <a:pt x="53" y="177"/>
                    </a:lnTo>
                    <a:lnTo>
                      <a:pt x="61" y="170"/>
                    </a:lnTo>
                    <a:lnTo>
                      <a:pt x="70" y="163"/>
                    </a:lnTo>
                    <a:lnTo>
                      <a:pt x="79" y="155"/>
                    </a:lnTo>
                    <a:lnTo>
                      <a:pt x="89" y="147"/>
                    </a:lnTo>
                    <a:lnTo>
                      <a:pt x="100" y="138"/>
                    </a:lnTo>
                    <a:lnTo>
                      <a:pt x="111" y="130"/>
                    </a:lnTo>
                    <a:lnTo>
                      <a:pt x="122" y="121"/>
                    </a:lnTo>
                    <a:lnTo>
                      <a:pt x="134" y="112"/>
                    </a:lnTo>
                    <a:lnTo>
                      <a:pt x="146" y="104"/>
                    </a:lnTo>
                    <a:lnTo>
                      <a:pt x="159" y="95"/>
                    </a:lnTo>
                    <a:lnTo>
                      <a:pt x="172" y="86"/>
                    </a:lnTo>
                    <a:lnTo>
                      <a:pt x="186" y="78"/>
                    </a:lnTo>
                    <a:lnTo>
                      <a:pt x="199" y="69"/>
                    </a:lnTo>
                    <a:lnTo>
                      <a:pt x="227" y="53"/>
                    </a:lnTo>
                    <a:lnTo>
                      <a:pt x="256" y="39"/>
                    </a:lnTo>
                    <a:lnTo>
                      <a:pt x="270" y="32"/>
                    </a:lnTo>
                    <a:lnTo>
                      <a:pt x="285" y="26"/>
                    </a:lnTo>
                    <a:lnTo>
                      <a:pt x="299" y="20"/>
                    </a:lnTo>
                    <a:lnTo>
                      <a:pt x="314" y="15"/>
                    </a:lnTo>
                    <a:lnTo>
                      <a:pt x="328" y="11"/>
                    </a:lnTo>
                    <a:lnTo>
                      <a:pt x="343" y="7"/>
                    </a:lnTo>
                    <a:lnTo>
                      <a:pt x="358" y="4"/>
                    </a:lnTo>
                    <a:lnTo>
                      <a:pt x="372" y="2"/>
                    </a:lnTo>
                    <a:lnTo>
                      <a:pt x="387" y="1"/>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200"/>
              </a:p>
            </p:txBody>
          </p:sp>
          <p:sp>
            <p:nvSpPr>
              <p:cNvPr id="28" name="Freeform 12"/>
              <p:cNvSpPr>
                <a:spLocks noEditPoints="1"/>
              </p:cNvSpPr>
              <p:nvPr/>
            </p:nvSpPr>
            <p:spPr bwMode="auto">
              <a:xfrm>
                <a:off x="4397376" y="2393950"/>
                <a:ext cx="347663" cy="350838"/>
              </a:xfrm>
              <a:custGeom>
                <a:avLst/>
                <a:gdLst/>
                <a:ahLst/>
                <a:cxnLst>
                  <a:cxn ang="0">
                    <a:pos x="144" y="43"/>
                  </a:cxn>
                  <a:cxn ang="0">
                    <a:pos x="132" y="48"/>
                  </a:cxn>
                  <a:cxn ang="0">
                    <a:pos x="123" y="58"/>
                  </a:cxn>
                  <a:cxn ang="0">
                    <a:pos x="117" y="70"/>
                  </a:cxn>
                  <a:cxn ang="0">
                    <a:pos x="117" y="84"/>
                  </a:cxn>
                  <a:cxn ang="0">
                    <a:pos x="123" y="96"/>
                  </a:cxn>
                  <a:cxn ang="0">
                    <a:pos x="132" y="105"/>
                  </a:cxn>
                  <a:cxn ang="0">
                    <a:pos x="144" y="110"/>
                  </a:cxn>
                  <a:cxn ang="0">
                    <a:pos x="158" y="110"/>
                  </a:cxn>
                  <a:cxn ang="0">
                    <a:pos x="170" y="105"/>
                  </a:cxn>
                  <a:cxn ang="0">
                    <a:pos x="179" y="96"/>
                  </a:cxn>
                  <a:cxn ang="0">
                    <a:pos x="184" y="84"/>
                  </a:cxn>
                  <a:cxn ang="0">
                    <a:pos x="184" y="70"/>
                  </a:cxn>
                  <a:cxn ang="0">
                    <a:pos x="179" y="58"/>
                  </a:cxn>
                  <a:cxn ang="0">
                    <a:pos x="170" y="48"/>
                  </a:cxn>
                  <a:cxn ang="0">
                    <a:pos x="158" y="43"/>
                  </a:cxn>
                  <a:cxn ang="0">
                    <a:pos x="109" y="0"/>
                  </a:cxn>
                  <a:cxn ang="0">
                    <a:pos x="134" y="3"/>
                  </a:cxn>
                  <a:cxn ang="0">
                    <a:pos x="158" y="12"/>
                  </a:cxn>
                  <a:cxn ang="0">
                    <a:pos x="178" y="25"/>
                  </a:cxn>
                  <a:cxn ang="0">
                    <a:pos x="195" y="42"/>
                  </a:cxn>
                  <a:cxn ang="0">
                    <a:pos x="208" y="62"/>
                  </a:cxn>
                  <a:cxn ang="0">
                    <a:pos x="216" y="86"/>
                  </a:cxn>
                  <a:cxn ang="0">
                    <a:pos x="219" y="111"/>
                  </a:cxn>
                  <a:cxn ang="0">
                    <a:pos x="216" y="136"/>
                  </a:cxn>
                  <a:cxn ang="0">
                    <a:pos x="208" y="159"/>
                  </a:cxn>
                  <a:cxn ang="0">
                    <a:pos x="195" y="180"/>
                  </a:cxn>
                  <a:cxn ang="0">
                    <a:pos x="178" y="197"/>
                  </a:cxn>
                  <a:cxn ang="0">
                    <a:pos x="158" y="210"/>
                  </a:cxn>
                  <a:cxn ang="0">
                    <a:pos x="134" y="218"/>
                  </a:cxn>
                  <a:cxn ang="0">
                    <a:pos x="109" y="221"/>
                  </a:cxn>
                  <a:cxn ang="0">
                    <a:pos x="84" y="218"/>
                  </a:cxn>
                  <a:cxn ang="0">
                    <a:pos x="61" y="210"/>
                  </a:cxn>
                  <a:cxn ang="0">
                    <a:pos x="41" y="197"/>
                  </a:cxn>
                  <a:cxn ang="0">
                    <a:pos x="24" y="180"/>
                  </a:cxn>
                  <a:cxn ang="0">
                    <a:pos x="11" y="159"/>
                  </a:cxn>
                  <a:cxn ang="0">
                    <a:pos x="2" y="136"/>
                  </a:cxn>
                  <a:cxn ang="0">
                    <a:pos x="0" y="111"/>
                  </a:cxn>
                  <a:cxn ang="0">
                    <a:pos x="2" y="86"/>
                  </a:cxn>
                  <a:cxn ang="0">
                    <a:pos x="11" y="62"/>
                  </a:cxn>
                  <a:cxn ang="0">
                    <a:pos x="24" y="42"/>
                  </a:cxn>
                  <a:cxn ang="0">
                    <a:pos x="41" y="25"/>
                  </a:cxn>
                  <a:cxn ang="0">
                    <a:pos x="61" y="12"/>
                  </a:cxn>
                  <a:cxn ang="0">
                    <a:pos x="84" y="3"/>
                  </a:cxn>
                  <a:cxn ang="0">
                    <a:pos x="109" y="0"/>
                  </a:cxn>
                </a:cxnLst>
                <a:rect l="0" t="0" r="r" b="b"/>
                <a:pathLst>
                  <a:path w="219" h="221">
                    <a:moveTo>
                      <a:pt x="151" y="43"/>
                    </a:moveTo>
                    <a:lnTo>
                      <a:pt x="144" y="43"/>
                    </a:lnTo>
                    <a:lnTo>
                      <a:pt x="138" y="45"/>
                    </a:lnTo>
                    <a:lnTo>
                      <a:pt x="132" y="48"/>
                    </a:lnTo>
                    <a:lnTo>
                      <a:pt x="127" y="53"/>
                    </a:lnTo>
                    <a:lnTo>
                      <a:pt x="123" y="58"/>
                    </a:lnTo>
                    <a:lnTo>
                      <a:pt x="119" y="63"/>
                    </a:lnTo>
                    <a:lnTo>
                      <a:pt x="117" y="70"/>
                    </a:lnTo>
                    <a:lnTo>
                      <a:pt x="117" y="77"/>
                    </a:lnTo>
                    <a:lnTo>
                      <a:pt x="117" y="84"/>
                    </a:lnTo>
                    <a:lnTo>
                      <a:pt x="119" y="90"/>
                    </a:lnTo>
                    <a:lnTo>
                      <a:pt x="123" y="96"/>
                    </a:lnTo>
                    <a:lnTo>
                      <a:pt x="127" y="101"/>
                    </a:lnTo>
                    <a:lnTo>
                      <a:pt x="132" y="105"/>
                    </a:lnTo>
                    <a:lnTo>
                      <a:pt x="138" y="109"/>
                    </a:lnTo>
                    <a:lnTo>
                      <a:pt x="144" y="110"/>
                    </a:lnTo>
                    <a:lnTo>
                      <a:pt x="151" y="111"/>
                    </a:lnTo>
                    <a:lnTo>
                      <a:pt x="158" y="110"/>
                    </a:lnTo>
                    <a:lnTo>
                      <a:pt x="164" y="109"/>
                    </a:lnTo>
                    <a:lnTo>
                      <a:pt x="170" y="105"/>
                    </a:lnTo>
                    <a:lnTo>
                      <a:pt x="175" y="101"/>
                    </a:lnTo>
                    <a:lnTo>
                      <a:pt x="179" y="96"/>
                    </a:lnTo>
                    <a:lnTo>
                      <a:pt x="182" y="90"/>
                    </a:lnTo>
                    <a:lnTo>
                      <a:pt x="184" y="84"/>
                    </a:lnTo>
                    <a:lnTo>
                      <a:pt x="185" y="77"/>
                    </a:lnTo>
                    <a:lnTo>
                      <a:pt x="184" y="70"/>
                    </a:lnTo>
                    <a:lnTo>
                      <a:pt x="182" y="63"/>
                    </a:lnTo>
                    <a:lnTo>
                      <a:pt x="179" y="58"/>
                    </a:lnTo>
                    <a:lnTo>
                      <a:pt x="175" y="53"/>
                    </a:lnTo>
                    <a:lnTo>
                      <a:pt x="170" y="48"/>
                    </a:lnTo>
                    <a:lnTo>
                      <a:pt x="164" y="45"/>
                    </a:lnTo>
                    <a:lnTo>
                      <a:pt x="158" y="43"/>
                    </a:lnTo>
                    <a:lnTo>
                      <a:pt x="151" y="43"/>
                    </a:lnTo>
                    <a:close/>
                    <a:moveTo>
                      <a:pt x="109" y="0"/>
                    </a:moveTo>
                    <a:lnTo>
                      <a:pt x="122" y="1"/>
                    </a:lnTo>
                    <a:lnTo>
                      <a:pt x="134" y="3"/>
                    </a:lnTo>
                    <a:lnTo>
                      <a:pt x="146" y="7"/>
                    </a:lnTo>
                    <a:lnTo>
                      <a:pt x="158" y="12"/>
                    </a:lnTo>
                    <a:lnTo>
                      <a:pt x="168" y="18"/>
                    </a:lnTo>
                    <a:lnTo>
                      <a:pt x="178" y="25"/>
                    </a:lnTo>
                    <a:lnTo>
                      <a:pt x="187" y="33"/>
                    </a:lnTo>
                    <a:lnTo>
                      <a:pt x="195" y="42"/>
                    </a:lnTo>
                    <a:lnTo>
                      <a:pt x="202" y="52"/>
                    </a:lnTo>
                    <a:lnTo>
                      <a:pt x="208" y="62"/>
                    </a:lnTo>
                    <a:lnTo>
                      <a:pt x="213" y="74"/>
                    </a:lnTo>
                    <a:lnTo>
                      <a:pt x="216" y="86"/>
                    </a:lnTo>
                    <a:lnTo>
                      <a:pt x="218" y="98"/>
                    </a:lnTo>
                    <a:lnTo>
                      <a:pt x="219" y="111"/>
                    </a:lnTo>
                    <a:lnTo>
                      <a:pt x="218" y="124"/>
                    </a:lnTo>
                    <a:lnTo>
                      <a:pt x="216" y="136"/>
                    </a:lnTo>
                    <a:lnTo>
                      <a:pt x="213" y="148"/>
                    </a:lnTo>
                    <a:lnTo>
                      <a:pt x="208" y="159"/>
                    </a:lnTo>
                    <a:lnTo>
                      <a:pt x="202" y="170"/>
                    </a:lnTo>
                    <a:lnTo>
                      <a:pt x="195" y="180"/>
                    </a:lnTo>
                    <a:lnTo>
                      <a:pt x="187" y="189"/>
                    </a:lnTo>
                    <a:lnTo>
                      <a:pt x="178" y="197"/>
                    </a:lnTo>
                    <a:lnTo>
                      <a:pt x="168" y="204"/>
                    </a:lnTo>
                    <a:lnTo>
                      <a:pt x="158" y="210"/>
                    </a:lnTo>
                    <a:lnTo>
                      <a:pt x="146" y="215"/>
                    </a:lnTo>
                    <a:lnTo>
                      <a:pt x="134" y="218"/>
                    </a:lnTo>
                    <a:lnTo>
                      <a:pt x="122" y="220"/>
                    </a:lnTo>
                    <a:lnTo>
                      <a:pt x="109" y="221"/>
                    </a:lnTo>
                    <a:lnTo>
                      <a:pt x="97" y="220"/>
                    </a:lnTo>
                    <a:lnTo>
                      <a:pt x="84" y="218"/>
                    </a:lnTo>
                    <a:lnTo>
                      <a:pt x="72" y="215"/>
                    </a:lnTo>
                    <a:lnTo>
                      <a:pt x="61" y="210"/>
                    </a:lnTo>
                    <a:lnTo>
                      <a:pt x="51" y="204"/>
                    </a:lnTo>
                    <a:lnTo>
                      <a:pt x="41" y="197"/>
                    </a:lnTo>
                    <a:lnTo>
                      <a:pt x="32" y="189"/>
                    </a:lnTo>
                    <a:lnTo>
                      <a:pt x="24" y="180"/>
                    </a:lnTo>
                    <a:lnTo>
                      <a:pt x="17" y="170"/>
                    </a:lnTo>
                    <a:lnTo>
                      <a:pt x="11" y="159"/>
                    </a:lnTo>
                    <a:lnTo>
                      <a:pt x="6" y="148"/>
                    </a:lnTo>
                    <a:lnTo>
                      <a:pt x="2" y="136"/>
                    </a:lnTo>
                    <a:lnTo>
                      <a:pt x="0" y="124"/>
                    </a:lnTo>
                    <a:lnTo>
                      <a:pt x="0" y="111"/>
                    </a:lnTo>
                    <a:lnTo>
                      <a:pt x="0" y="98"/>
                    </a:lnTo>
                    <a:lnTo>
                      <a:pt x="2" y="86"/>
                    </a:lnTo>
                    <a:lnTo>
                      <a:pt x="6" y="74"/>
                    </a:lnTo>
                    <a:lnTo>
                      <a:pt x="11" y="62"/>
                    </a:lnTo>
                    <a:lnTo>
                      <a:pt x="17" y="52"/>
                    </a:lnTo>
                    <a:lnTo>
                      <a:pt x="24" y="42"/>
                    </a:lnTo>
                    <a:lnTo>
                      <a:pt x="32" y="33"/>
                    </a:lnTo>
                    <a:lnTo>
                      <a:pt x="41" y="25"/>
                    </a:lnTo>
                    <a:lnTo>
                      <a:pt x="51" y="18"/>
                    </a:lnTo>
                    <a:lnTo>
                      <a:pt x="61" y="12"/>
                    </a:lnTo>
                    <a:lnTo>
                      <a:pt x="72" y="7"/>
                    </a:lnTo>
                    <a:lnTo>
                      <a:pt x="84" y="3"/>
                    </a:lnTo>
                    <a:lnTo>
                      <a:pt x="97" y="1"/>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200"/>
              </a:p>
            </p:txBody>
          </p:sp>
        </p:grpSp>
      </p:grpSp>
      <p:sp>
        <p:nvSpPr>
          <p:cNvPr id="29" name="Text Placeholder 37"/>
          <p:cNvSpPr>
            <a:spLocks noGrp="1"/>
          </p:cNvSpPr>
          <p:nvPr>
            <p:ph type="body" sz="half" idx="4294967295"/>
          </p:nvPr>
        </p:nvSpPr>
        <p:spPr>
          <a:xfrm>
            <a:off x="2872206" y="2723041"/>
            <a:ext cx="6015754" cy="1033879"/>
          </a:xfrm>
          <a:prstGeom prst="rect">
            <a:avLst/>
          </a:prstGeom>
        </p:spPr>
        <p:txBody>
          <a:bodyPr/>
          <a:lstStyle/>
          <a:p>
            <a:pPr marL="0" indent="0">
              <a:buNone/>
            </a:pPr>
            <a:r>
              <a:rPr lang="en-US" sz="1600" b="1" cap="small" dirty="0" smtClean="0">
                <a:latin typeface="Times New Roman" panose="02020603050405020304" pitchFamily="18" charset="0"/>
                <a:cs typeface="Times New Roman" panose="02020603050405020304" pitchFamily="18" charset="0"/>
              </a:rPr>
              <a:t>Koki</a:t>
            </a:r>
            <a:r>
              <a:rPr lang="lt-LT" sz="1600" b="1" cap="small" dirty="0" smtClean="0">
                <a:latin typeface="Times New Roman" panose="02020603050405020304" pitchFamily="18" charset="0"/>
                <a:cs typeface="Times New Roman" panose="02020603050405020304" pitchFamily="18" charset="0"/>
              </a:rPr>
              <a:t>ą paraiškos formą teikti?</a:t>
            </a:r>
          </a:p>
          <a:p>
            <a:pPr marL="0" indent="0" algn="just">
              <a:spcBef>
                <a:spcPts val="0"/>
              </a:spcBef>
              <a:buNone/>
            </a:pPr>
            <a:r>
              <a:rPr lang="lt-LT" sz="1600" dirty="0" smtClean="0">
                <a:latin typeface="Times New Roman" panose="02020603050405020304" pitchFamily="18" charset="0"/>
                <a:cs typeface="Times New Roman" panose="02020603050405020304" pitchFamily="18" charset="0"/>
              </a:rPr>
              <a:t>Paraiškos forma patalpinta CPVA svetainėje prie priemonės dokumentų. Nuoroda nurodyta kvietime teikti paraišką.  </a:t>
            </a:r>
          </a:p>
          <a:p>
            <a:pPr marL="0" indent="0" algn="just">
              <a:spcBef>
                <a:spcPts val="0"/>
              </a:spcBef>
              <a:buNone/>
            </a:pPr>
            <a:r>
              <a:rPr lang="lt-LT" sz="1600" dirty="0" smtClean="0">
                <a:latin typeface="Times New Roman" panose="02020603050405020304" pitchFamily="18" charset="0"/>
                <a:cs typeface="Times New Roman" panose="02020603050405020304" pitchFamily="18" charset="0"/>
              </a:rPr>
              <a:t>Paraiška pildoma </a:t>
            </a:r>
            <a:r>
              <a:rPr lang="lt-LT" sz="1600" dirty="0" err="1" smtClean="0">
                <a:latin typeface="Times New Roman" panose="02020603050405020304" pitchFamily="18" charset="0"/>
                <a:cs typeface="Times New Roman" panose="02020603050405020304" pitchFamily="18" charset="0"/>
              </a:rPr>
              <a:t>Adober</a:t>
            </a:r>
            <a:r>
              <a:rPr lang="lt-LT" sz="1600" dirty="0" smtClean="0">
                <a:latin typeface="Times New Roman" panose="02020603050405020304" pitchFamily="18" charset="0"/>
                <a:cs typeface="Times New Roman" panose="02020603050405020304" pitchFamily="18" charset="0"/>
              </a:rPr>
              <a:t> </a:t>
            </a:r>
            <a:r>
              <a:rPr lang="lt-LT" sz="1600" dirty="0" err="1" smtClean="0">
                <a:latin typeface="Times New Roman" panose="02020603050405020304" pitchFamily="18" charset="0"/>
                <a:cs typeface="Times New Roman" panose="02020603050405020304" pitchFamily="18" charset="0"/>
              </a:rPr>
              <a:t>Reader</a:t>
            </a:r>
            <a:r>
              <a:rPr lang="lt-LT" sz="1600" dirty="0" smtClean="0">
                <a:latin typeface="Times New Roman" panose="02020603050405020304" pitchFamily="18" charset="0"/>
                <a:cs typeface="Times New Roman" panose="02020603050405020304" pitchFamily="18" charset="0"/>
              </a:rPr>
              <a:t> programoje.</a:t>
            </a:r>
            <a:endParaRPr lang="lt-LT" sz="1600" dirty="0">
              <a:latin typeface="Times New Roman" panose="02020603050405020304" pitchFamily="18" charset="0"/>
              <a:cs typeface="Times New Roman" panose="02020603050405020304" pitchFamily="18" charset="0"/>
            </a:endParaRPr>
          </a:p>
          <a:p>
            <a:pPr marL="0" indent="0" algn="just">
              <a:spcBef>
                <a:spcPts val="0"/>
              </a:spcBef>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1600" b="1" cap="small"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2351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199" cy="5143500"/>
          </a:xfrm>
          <a:prstGeom prst="rect">
            <a:avLst/>
          </a:prstGeom>
          <a:solidFill>
            <a:schemeClr val="accent1">
              <a:lumMod val="40000"/>
              <a:lumOff val="60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2">
                    <a:lumMod val="90000"/>
                    <a:lumOff val="10000"/>
                  </a:schemeClr>
                </a:solidFill>
                <a:latin typeface="Times New Roman" panose="02020603050405020304" pitchFamily="18" charset="0"/>
                <a:cs typeface="Times New Roman" panose="02020603050405020304" pitchFamily="18" charset="0"/>
              </a:rPr>
              <a:t>Reikalavimai Veiklų</a:t>
            </a:r>
            <a:r>
              <a:rPr lang="en-US" sz="1400" b="1" dirty="0">
                <a:solidFill>
                  <a:schemeClr val="tx2">
                    <a:lumMod val="90000"/>
                    <a:lumOff val="10000"/>
                  </a:schemeClr>
                </a:solidFill>
                <a:latin typeface="Times New Roman" panose="02020603050405020304" pitchFamily="18" charset="0"/>
                <a:cs typeface="Times New Roman" panose="02020603050405020304" pitchFamily="18" charset="0"/>
              </a:rPr>
              <a:t> </a:t>
            </a:r>
            <a:r>
              <a:rPr lang="lt-LT" sz="1400" b="1" dirty="0">
                <a:solidFill>
                  <a:schemeClr val="tx2">
                    <a:lumMod val="90000"/>
                    <a:lumOff val="10000"/>
                  </a:schemeClr>
                </a:solidFill>
                <a:latin typeface="Times New Roman" panose="02020603050405020304" pitchFamily="18" charset="0"/>
                <a:cs typeface="Times New Roman" panose="02020603050405020304" pitchFamily="18" charset="0"/>
              </a:rPr>
              <a:t>pirmo lygio fizinių </a:t>
            </a:r>
            <a:r>
              <a:rPr lang="en-US" sz="1400" b="1" dirty="0">
                <a:solidFill>
                  <a:schemeClr val="tx2">
                    <a:lumMod val="90000"/>
                    <a:lumOff val="10000"/>
                  </a:schemeClr>
                </a:solidFill>
                <a:latin typeface="Times New Roman" panose="02020603050405020304" pitchFamily="18" charset="0"/>
                <a:cs typeface="Times New Roman" panose="02020603050405020304" pitchFamily="18" charset="0"/>
              </a:rPr>
              <a:t>rodikli</a:t>
            </a:r>
            <a:r>
              <a:rPr lang="lt-LT" sz="1400" b="1" dirty="0">
                <a:solidFill>
                  <a:schemeClr val="tx2">
                    <a:lumMod val="90000"/>
                    <a:lumOff val="10000"/>
                  </a:schemeClr>
                </a:solidFill>
                <a:latin typeface="Times New Roman" panose="02020603050405020304" pitchFamily="18" charset="0"/>
                <a:cs typeface="Times New Roman" panose="02020603050405020304" pitchFamily="18" charset="0"/>
              </a:rPr>
              <a:t>ų aprašymui</a:t>
            </a:r>
            <a:endParaRPr lang="lt-LT" sz="1400" b="1" dirty="0">
              <a:solidFill>
                <a:schemeClr val="tx2">
                  <a:lumMod val="90000"/>
                  <a:lumOff val="10000"/>
                </a:schemeClr>
              </a:solidFill>
              <a:latin typeface="Times New Roman" panose="02020603050405020304" pitchFamily="18" charset="0"/>
              <a:cs typeface="Times New Roman" panose="02020603050405020304" pitchFamily="18"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3040072566"/>
              </p:ext>
            </p:extLst>
          </p:nvPr>
        </p:nvGraphicFramePr>
        <p:xfrm>
          <a:off x="1219199" y="0"/>
          <a:ext cx="7924802" cy="5143500"/>
        </p:xfrm>
        <a:graphic>
          <a:graphicData uri="http://schemas.openxmlformats.org/drawingml/2006/table">
            <a:tbl>
              <a:tblPr firstRow="1" bandRow="1">
                <a:tableStyleId>{8A107856-5554-42FB-B03E-39F5DBC370BA}</a:tableStyleId>
              </a:tblPr>
              <a:tblGrid>
                <a:gridCol w="1890319">
                  <a:extLst>
                    <a:ext uri="{9D8B030D-6E8A-4147-A177-3AD203B41FA5}">
                      <a16:colId xmlns:a16="http://schemas.microsoft.com/office/drawing/2014/main" val="20000"/>
                    </a:ext>
                  </a:extLst>
                </a:gridCol>
                <a:gridCol w="6034483">
                  <a:extLst>
                    <a:ext uri="{9D8B030D-6E8A-4147-A177-3AD203B41FA5}">
                      <a16:colId xmlns:a16="http://schemas.microsoft.com/office/drawing/2014/main" val="20002"/>
                    </a:ext>
                  </a:extLst>
                </a:gridCol>
              </a:tblGrid>
              <a:tr h="208264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lt-LT" sz="1400" b="0" dirty="0" smtClean="0">
                          <a:effectLst/>
                          <a:latin typeface="Times New Roman" panose="02020603050405020304" pitchFamily="18" charset="0"/>
                          <a:cs typeface="Times New Roman" panose="02020603050405020304" pitchFamily="18" charset="0"/>
                        </a:rPr>
                        <a:t>1.1.</a:t>
                      </a:r>
                      <a:r>
                        <a:rPr lang="en-US" sz="1400" b="0" dirty="0" smtClean="0">
                          <a:effectLst/>
                          <a:latin typeface="Times New Roman" panose="02020603050405020304" pitchFamily="18" charset="0"/>
                          <a:cs typeface="Times New Roman" panose="02020603050405020304" pitchFamily="18" charset="0"/>
                        </a:rPr>
                        <a:t>8.</a:t>
                      </a:r>
                      <a:r>
                        <a:rPr lang="lt-LT" sz="1400" b="0" dirty="0" smtClean="0">
                          <a:effectLst/>
                          <a:latin typeface="Times New Roman" panose="02020603050405020304" pitchFamily="18" charset="0"/>
                          <a:cs typeface="Times New Roman" panose="02020603050405020304" pitchFamily="18" charset="0"/>
                        </a:rPr>
                        <a:t> </a:t>
                      </a:r>
                      <a:r>
                        <a:rPr lang="en-US" sz="1400" b="0" dirty="0" smtClean="0">
                          <a:effectLst/>
                          <a:latin typeface="Times New Roman" panose="02020603050405020304" pitchFamily="18" charset="0"/>
                          <a:cs typeface="Times New Roman" panose="02020603050405020304" pitchFamily="18" charset="0"/>
                        </a:rPr>
                        <a:t>AB buto pirkimas</a:t>
                      </a:r>
                      <a:endParaRPr lang="lt-LT" sz="1400" b="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400" b="0" i="1" dirty="0" smtClean="0">
                          <a:solidFill>
                            <a:schemeClr val="tx1"/>
                          </a:solidFill>
                          <a:latin typeface="Times New Roman" panose="02020603050405020304" pitchFamily="18" charset="0"/>
                          <a:cs typeface="Times New Roman" panose="02020603050405020304" pitchFamily="18" charset="0"/>
                        </a:rPr>
                        <a:t>Perkant nekilnojamą turtą, rodiklio aprašyme derėtų nurodyti,</a:t>
                      </a:r>
                      <a:r>
                        <a:rPr lang="lt-LT" sz="1400" b="0" i="1" baseline="0" dirty="0" smtClean="0">
                          <a:solidFill>
                            <a:schemeClr val="tx1"/>
                          </a:solidFill>
                          <a:latin typeface="Times New Roman" panose="02020603050405020304" pitchFamily="18" charset="0"/>
                          <a:cs typeface="Times New Roman" panose="02020603050405020304" pitchFamily="18" charset="0"/>
                        </a:rPr>
                        <a:t> ar nekilnojamas turtas jau įsigytas, ar tik planuojamas įsigyti. Jei įsigytas iki paraiškos pateikimo, nurodomi konkretūs įsigyto turto duomenys – namas ar butas, adresas, unikalus Nr., plotas, kelių aukštų namas, buto kambarių skaičius ir pan. Jei planuojamas įsigyti, nurodoma vietovė, kurioje planuojama pirkti namą ar butą, planuojamas plotas, kelių kambarių butą planuojama pirkti ir pan. </a:t>
                      </a:r>
                    </a:p>
                    <a:p>
                      <a:pPr marL="0" marR="0" lvl="0" indent="0" algn="just" defTabSz="914400" rtl="0" eaLnBrk="1" fontAlgn="auto" latinLnBrk="0" hangingPunct="1">
                        <a:lnSpc>
                          <a:spcPct val="100000"/>
                        </a:lnSpc>
                        <a:spcBef>
                          <a:spcPts val="0"/>
                        </a:spcBef>
                        <a:spcAft>
                          <a:spcPts val="0"/>
                        </a:spcAft>
                        <a:buClrTx/>
                        <a:buSzTx/>
                        <a:buFontTx/>
                        <a:buNone/>
                        <a:tabLst/>
                        <a:defRPr/>
                      </a:pPr>
                      <a:r>
                        <a:rPr lang="lt-LT" sz="1400" b="0" i="1" baseline="0" dirty="0" smtClean="0">
                          <a:solidFill>
                            <a:schemeClr val="tx1"/>
                          </a:solidFill>
                          <a:latin typeface="Times New Roman" panose="02020603050405020304" pitchFamily="18" charset="0"/>
                          <a:cs typeface="Times New Roman" panose="02020603050405020304" pitchFamily="18" charset="0"/>
                        </a:rPr>
                        <a:t>Rodiklio aprašyme įvardijamos kitos būtinos paslaugos: </a:t>
                      </a:r>
                      <a:r>
                        <a:rPr lang="en-US" sz="1400" b="0" i="1" baseline="0" dirty="0" smtClean="0">
                          <a:solidFill>
                            <a:schemeClr val="tx1"/>
                          </a:solidFill>
                          <a:latin typeface="Times New Roman" panose="02020603050405020304" pitchFamily="18" charset="0"/>
                          <a:cs typeface="Times New Roman" panose="02020603050405020304" pitchFamily="18" charset="0"/>
                        </a:rPr>
                        <a:t>notaro, teisin</a:t>
                      </a:r>
                      <a:r>
                        <a:rPr lang="lt-LT" sz="1400" b="0" i="1" baseline="0" dirty="0" smtClean="0">
                          <a:solidFill>
                            <a:schemeClr val="tx1"/>
                          </a:solidFill>
                          <a:latin typeface="Times New Roman" panose="02020603050405020304" pitchFamily="18" charset="0"/>
                          <a:cs typeface="Times New Roman" panose="02020603050405020304" pitchFamily="18" charset="0"/>
                        </a:rPr>
                        <a:t>ė</a:t>
                      </a:r>
                      <a:r>
                        <a:rPr lang="en-US" sz="1400" b="0" i="1" baseline="0" dirty="0" smtClean="0">
                          <a:solidFill>
                            <a:schemeClr val="tx1"/>
                          </a:solidFill>
                          <a:latin typeface="Times New Roman" panose="02020603050405020304" pitchFamily="18" charset="0"/>
                          <a:cs typeface="Times New Roman" panose="02020603050405020304" pitchFamily="18" charset="0"/>
                        </a:rPr>
                        <a:t>s registracijos</a:t>
                      </a:r>
                      <a:r>
                        <a:rPr lang="lt-LT" sz="1400" b="0" i="1" baseline="0" dirty="0" smtClean="0">
                          <a:solidFill>
                            <a:schemeClr val="tx1"/>
                          </a:solidFill>
                          <a:latin typeface="Times New Roman" panose="02020603050405020304" pitchFamily="18" charset="0"/>
                          <a:cs typeface="Times New Roman" panose="02020603050405020304" pitchFamily="18" charset="0"/>
                        </a:rPr>
                        <a:t>, bendros panašių objektų vertinimo ataskaitos parengimo ir turto vertinimo paslaugos. </a:t>
                      </a:r>
                      <a:endParaRPr lang="lt-LT" sz="1400" b="0" i="1" dirty="0" smtClean="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861758">
                <a:tc>
                  <a:txBody>
                    <a:bodyPr/>
                    <a:lstStyle/>
                    <a:p>
                      <a:pPr algn="just"/>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1.1.9. AB buto remontas</a:t>
                      </a:r>
                      <a:endParaRPr lang="lt-LT"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algn="just"/>
                      <a:r>
                        <a:rPr lang="lt-LT" sz="1400" b="0" i="1" dirty="0" smtClean="0">
                          <a:solidFill>
                            <a:schemeClr val="tx2">
                              <a:lumMod val="90000"/>
                              <a:lumOff val="10000"/>
                            </a:schemeClr>
                          </a:solidFill>
                          <a:latin typeface="Times New Roman" panose="02020603050405020304" pitchFamily="18" charset="0"/>
                          <a:cs typeface="Times New Roman" panose="02020603050405020304" pitchFamily="18" charset="0"/>
                        </a:rPr>
                        <a:t>Kai planuojamas dar neįsigyto nekilnojamo</a:t>
                      </a:r>
                      <a:r>
                        <a:rPr lang="lt-LT" sz="1400" b="0" i="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 turto remontas, rodiklio aprašyme rekomenduojame nurodyti</a:t>
                      </a:r>
                      <a:r>
                        <a:rPr lang="en-US" sz="1400" b="0" i="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 pana</a:t>
                      </a:r>
                      <a:r>
                        <a:rPr lang="lt-LT" sz="1400" b="0" i="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šią informaciją: „Planuojamas įsigyto buto paprastas remontas, siekiant užtikrinti tinkamas sąlygas apsaugoto būsto veiklai. Tikslus remonto darbų poreikis paaiškės įsigijus butą“. </a:t>
                      </a:r>
                    </a:p>
                    <a:p>
                      <a:pPr algn="just"/>
                      <a:r>
                        <a:rPr lang="lt-LT" sz="1400" b="0" i="1" dirty="0" smtClean="0">
                          <a:solidFill>
                            <a:schemeClr val="tx2">
                              <a:lumMod val="90000"/>
                              <a:lumOff val="10000"/>
                            </a:schemeClr>
                          </a:solidFill>
                          <a:latin typeface="Times New Roman" panose="02020603050405020304" pitchFamily="18" charset="0"/>
                          <a:cs typeface="Times New Roman" panose="02020603050405020304" pitchFamily="18" charset="0"/>
                        </a:rPr>
                        <a:t>Kai planuojamas jau įsigyto turto</a:t>
                      </a:r>
                      <a:r>
                        <a:rPr lang="lt-LT" sz="1400" b="0" i="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 remontas, pateikiamas konkretus planuojamų darbų aprašymas.</a:t>
                      </a:r>
                    </a:p>
                    <a:p>
                      <a:pPr algn="just"/>
                      <a:r>
                        <a:rPr lang="lt-LT" sz="1400" b="0" i="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Šioje dalyje būtina pagrįsti pritaikymo neįgaliesiems poreikį vadovaujantis Aprašo </a:t>
                      </a:r>
                      <a:r>
                        <a:rPr lang="en-US" sz="1400" b="0" i="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31-34 p. reikalavimais.</a:t>
                      </a:r>
                      <a:endParaRPr lang="lt-LT" sz="1400" b="0" i="1" dirty="0">
                        <a:solidFill>
                          <a:schemeClr val="tx2">
                            <a:lumMod val="90000"/>
                            <a:lumOff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19909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1.1.7. SGN baldai ir </a:t>
                      </a:r>
                      <a:r>
                        <a:rPr lang="lt-LT" sz="1400" kern="1200" dirty="0" smtClean="0">
                          <a:solidFill>
                            <a:schemeClr val="tx1"/>
                          </a:solidFill>
                          <a:effectLst/>
                          <a:latin typeface="Times New Roman" panose="02020603050405020304" pitchFamily="18" charset="0"/>
                          <a:ea typeface="+mn-ea"/>
                          <a:cs typeface="Times New Roman" panose="02020603050405020304" pitchFamily="18" charset="0"/>
                        </a:rPr>
                        <a:t>į</a:t>
                      </a:r>
                      <a:r>
                        <a:rPr lang="en-US" sz="1400" kern="1200" dirty="0" err="1" smtClean="0">
                          <a:solidFill>
                            <a:schemeClr val="tx1"/>
                          </a:solidFill>
                          <a:effectLst/>
                          <a:latin typeface="Times New Roman" panose="02020603050405020304" pitchFamily="18" charset="0"/>
                          <a:ea typeface="+mn-ea"/>
                          <a:cs typeface="Times New Roman" panose="02020603050405020304" pitchFamily="18" charset="0"/>
                        </a:rPr>
                        <a:t>ranga</a:t>
                      </a:r>
                      <a:endParaRPr lang="lt-LT"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400" b="0" i="1" dirty="0" smtClean="0">
                          <a:solidFill>
                            <a:schemeClr val="tx2">
                              <a:lumMod val="90000"/>
                              <a:lumOff val="10000"/>
                            </a:schemeClr>
                          </a:solidFill>
                          <a:latin typeface="Times New Roman" panose="02020603050405020304" pitchFamily="18" charset="0"/>
                          <a:cs typeface="Times New Roman" panose="02020603050405020304" pitchFamily="18" charset="0"/>
                        </a:rPr>
                        <a:t>Pateikiamas konkretus planuojamų įsigyti baldų ir įrangos sąrašas, nurodant konkrečius planuojamus įsigyti daiktus, jų kiekį, trumpai</a:t>
                      </a:r>
                      <a:r>
                        <a:rPr lang="lt-LT" sz="1400" b="0" i="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 ir aiškiai nurodant, kam tie daiktai bus naudojami.</a:t>
                      </a:r>
                      <a:r>
                        <a:rPr lang="lt-LT" sz="1400" dirty="0" smtClean="0">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lt-LT" sz="1400" b="0" i="1" dirty="0" smtClean="0">
                          <a:solidFill>
                            <a:schemeClr val="tx2">
                              <a:lumMod val="90000"/>
                              <a:lumOff val="10000"/>
                            </a:schemeClr>
                          </a:solidFill>
                          <a:latin typeface="Times New Roman" panose="02020603050405020304" pitchFamily="18" charset="0"/>
                          <a:cs typeface="Times New Roman" panose="02020603050405020304" pitchFamily="18" charset="0"/>
                        </a:rPr>
                        <a:t>Jeigu projekte perkama tikslinė transporto</a:t>
                      </a:r>
                      <a:r>
                        <a:rPr lang="lt-LT" sz="1400" b="0" i="1" baseline="0" dirty="0" smtClean="0">
                          <a:solidFill>
                            <a:schemeClr val="tx2">
                              <a:lumMod val="90000"/>
                              <a:lumOff val="10000"/>
                            </a:schemeClr>
                          </a:solidFill>
                          <a:latin typeface="Times New Roman" panose="02020603050405020304" pitchFamily="18" charset="0"/>
                          <a:cs typeface="Times New Roman" panose="02020603050405020304" pitchFamily="18" charset="0"/>
                        </a:rPr>
                        <a:t> priemonė, ji turi būti nurodyta atskiru I lygio rodikliu aiškiai identifikuojant kuriai veiklai ji perkama.</a:t>
                      </a:r>
                      <a:endParaRPr lang="lt-LT" sz="1400" b="0" i="1" dirty="0" smtClean="0">
                        <a:solidFill>
                          <a:schemeClr val="tx2">
                            <a:lumMod val="90000"/>
                            <a:lumOff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26982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ded Corner 24"/>
          <p:cNvSpPr/>
          <p:nvPr/>
        </p:nvSpPr>
        <p:spPr>
          <a:xfrm>
            <a:off x="451480" y="840797"/>
            <a:ext cx="8279611" cy="533298"/>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400" b="1" dirty="0">
              <a:solidFill>
                <a:schemeClr val="accent1"/>
              </a:solidFill>
            </a:endParaRPr>
          </a:p>
        </p:txBody>
      </p:sp>
      <p:sp>
        <p:nvSpPr>
          <p:cNvPr id="37" name="Folded Corner 36"/>
          <p:cNvSpPr/>
          <p:nvPr/>
        </p:nvSpPr>
        <p:spPr>
          <a:xfrm>
            <a:off x="489139" y="3522831"/>
            <a:ext cx="8268468" cy="1006753"/>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a:off x="453495" y="795486"/>
            <a:ext cx="32071" cy="3833664"/>
          </a:xfrm>
          <a:prstGeom prst="line">
            <a:avLst/>
          </a:pr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Diamond 26"/>
          <p:cNvSpPr/>
          <p:nvPr/>
        </p:nvSpPr>
        <p:spPr>
          <a:xfrm>
            <a:off x="184815" y="858133"/>
            <a:ext cx="533329" cy="499075"/>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42" name="Title 14"/>
          <p:cNvSpPr txBox="1">
            <a:spLocks/>
          </p:cNvSpPr>
          <p:nvPr/>
        </p:nvSpPr>
        <p:spPr>
          <a:xfrm>
            <a:off x="303619" y="133350"/>
            <a:ext cx="4533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r>
              <a:rPr lang="lt-LT" sz="2400" b="1" cap="small" dirty="0" smtClean="0">
                <a:solidFill>
                  <a:schemeClr val="tx1"/>
                </a:solidFill>
                <a:latin typeface="Times New Roman" panose="02020603050405020304" pitchFamily="18" charset="0"/>
                <a:cs typeface="Times New Roman" panose="02020603050405020304" pitchFamily="18" charset="0"/>
              </a:rPr>
              <a:t>Paraiškos </a:t>
            </a:r>
            <a:r>
              <a:rPr lang="en-US" sz="2400" b="1" cap="small" dirty="0">
                <a:solidFill>
                  <a:schemeClr val="tx1"/>
                </a:solidFill>
                <a:latin typeface="Times New Roman" panose="02020603050405020304" pitchFamily="18" charset="0"/>
                <a:cs typeface="Times New Roman" panose="02020603050405020304" pitchFamily="18" charset="0"/>
              </a:rPr>
              <a:t>7</a:t>
            </a:r>
            <a:r>
              <a:rPr lang="lt-LT" sz="2400" b="1" cap="small" dirty="0" smtClean="0">
                <a:solidFill>
                  <a:schemeClr val="tx1"/>
                </a:solidFill>
                <a:latin typeface="Times New Roman" panose="02020603050405020304" pitchFamily="18" charset="0"/>
                <a:cs typeface="Times New Roman" panose="02020603050405020304" pitchFamily="18" charset="0"/>
              </a:rPr>
              <a:t> dalis</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19545" y="439352"/>
            <a:ext cx="5551670" cy="307777"/>
          </a:xfrm>
          <a:prstGeom prst="rect">
            <a:avLst/>
          </a:prstGeom>
          <a:noFill/>
        </p:spPr>
        <p:txBody>
          <a:bodyPr wrap="square" rtlCol="0">
            <a:spAutoFit/>
          </a:bodyPr>
          <a:lstStyle/>
          <a:p>
            <a:pPr lvl="0"/>
            <a:r>
              <a:rPr lang="lt-LT" sz="1400" b="1" dirty="0">
                <a:latin typeface="Times New Roman" panose="02020603050405020304" pitchFamily="18" charset="0"/>
                <a:cs typeface="Times New Roman" panose="02020603050405020304" pitchFamily="18" charset="0"/>
              </a:rPr>
              <a:t>I ir II lygio fizinių rodiklių aprašymas</a:t>
            </a:r>
            <a:endParaRPr lang="en-US" sz="1400" b="1"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835681" y="3598901"/>
            <a:ext cx="7626866" cy="1120307"/>
          </a:xfrm>
          <a:prstGeom prst="rect">
            <a:avLst/>
          </a:prstGeom>
          <a:noFill/>
        </p:spPr>
        <p:txBody>
          <a:bodyPr wrap="square" lIns="0" tIns="0" rIns="0" bIns="0" rtlCol="0">
            <a:spAutoFit/>
          </a:bodyPr>
          <a:lstStyle/>
          <a:p>
            <a:pPr algn="just" defTabSz="914378">
              <a:spcBef>
                <a:spcPct val="20000"/>
              </a:spcBef>
            </a:pPr>
            <a:r>
              <a:rPr lang="lt-LT" sz="1400" dirty="0" smtClean="0">
                <a:latin typeface="Times New Roman" panose="02020603050405020304" pitchFamily="18" charset="0"/>
                <a:cs typeface="Times New Roman" panose="02020603050405020304" pitchFamily="18" charset="0"/>
              </a:rPr>
              <a:t>Baldų ir įrangos I lygio rodiklio skaidyti į II lygio rodiklius nereikia. Komplekto sudėtis aprašoma I lygio rodiklyje. </a:t>
            </a:r>
            <a:r>
              <a:rPr lang="en-US" sz="1400" dirty="0" smtClean="0">
                <a:latin typeface="Times New Roman" panose="02020603050405020304" pitchFamily="18" charset="0"/>
                <a:cs typeface="Times New Roman" panose="02020603050405020304" pitchFamily="18" charset="0"/>
              </a:rPr>
              <a:t>1 objektui planuojami </a:t>
            </a:r>
            <a:r>
              <a:rPr lang="lt-LT" sz="1400" dirty="0" smtClean="0">
                <a:latin typeface="Times New Roman" panose="02020603050405020304" pitchFamily="18" charset="0"/>
                <a:cs typeface="Times New Roman" panose="02020603050405020304" pitchFamily="18" charset="0"/>
              </a:rPr>
              <a:t>į</a:t>
            </a:r>
            <a:r>
              <a:rPr lang="en-US" sz="1400" dirty="0" smtClean="0">
                <a:latin typeface="Times New Roman" panose="02020603050405020304" pitchFamily="18" charset="0"/>
                <a:cs typeface="Times New Roman" panose="02020603050405020304" pitchFamily="18" charset="0"/>
              </a:rPr>
              <a:t>sigyti baldai ir </a:t>
            </a:r>
            <a:r>
              <a:rPr lang="lt-LT" sz="1400" dirty="0" smtClean="0">
                <a:latin typeface="Times New Roman" panose="02020603050405020304" pitchFamily="18" charset="0"/>
                <a:cs typeface="Times New Roman" panose="02020603050405020304" pitchFamily="18" charset="0"/>
              </a:rPr>
              <a:t>į</a:t>
            </a:r>
            <a:r>
              <a:rPr lang="en-US" sz="1400" dirty="0" smtClean="0">
                <a:latin typeface="Times New Roman" panose="02020603050405020304" pitchFamily="18" charset="0"/>
                <a:cs typeface="Times New Roman" panose="02020603050405020304" pitchFamily="18" charset="0"/>
              </a:rPr>
              <a:t>ranga =</a:t>
            </a:r>
            <a:r>
              <a:rPr lang="lt-LT"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1</a:t>
            </a:r>
            <a:r>
              <a:rPr lang="lt-LT" sz="1400" dirty="0" smtClean="0">
                <a:latin typeface="Times New Roman" panose="02020603050405020304" pitchFamily="18" charset="0"/>
                <a:cs typeface="Times New Roman" panose="02020603050405020304" pitchFamily="18" charset="0"/>
              </a:rPr>
              <a:t> komplektas. Komplekto aprašyme nurodoma komplekto sudėtis, perkamų baldų ir įrangos kiekis, vieneto įkainis. Pagrindžiamas </a:t>
            </a:r>
            <a:r>
              <a:rPr lang="lt-LT" sz="1400" dirty="0" smtClean="0">
                <a:latin typeface="Times New Roman" panose="02020603050405020304" pitchFamily="18" charset="0"/>
                <a:cs typeface="Times New Roman" panose="02020603050405020304" pitchFamily="18" charset="0"/>
              </a:rPr>
              <a:t>įrangos ir kiekio </a:t>
            </a:r>
            <a:r>
              <a:rPr lang="lt-LT" sz="1400" dirty="0" smtClean="0">
                <a:latin typeface="Times New Roman" panose="02020603050405020304" pitchFamily="18" charset="0"/>
                <a:cs typeface="Times New Roman" panose="02020603050405020304" pitchFamily="18" charset="0"/>
              </a:rPr>
              <a:t>poreikis, kaip apskaičiuota kaina.</a:t>
            </a:r>
            <a:endParaRPr lang="en-US" sz="1400" dirty="0">
              <a:latin typeface="Times New Roman" panose="02020603050405020304" pitchFamily="18" charset="0"/>
              <a:cs typeface="Times New Roman" panose="02020603050405020304" pitchFamily="18" charset="0"/>
            </a:endParaRPr>
          </a:p>
          <a:p>
            <a:pPr>
              <a:spcBef>
                <a:spcPct val="20000"/>
              </a:spcBef>
              <a:defRPr/>
            </a:pPr>
            <a:endParaRPr lang="en-US" sz="1400" dirty="0">
              <a:latin typeface="Times New Roman" panose="02020603050405020304" pitchFamily="18" charset="0"/>
              <a:cs typeface="Times New Roman" panose="02020603050405020304" pitchFamily="18" charset="0"/>
            </a:endParaRPr>
          </a:p>
        </p:txBody>
      </p:sp>
      <p:sp>
        <p:nvSpPr>
          <p:cNvPr id="61" name="Folded Corner 60"/>
          <p:cNvSpPr/>
          <p:nvPr/>
        </p:nvSpPr>
        <p:spPr>
          <a:xfrm>
            <a:off x="484477" y="2542108"/>
            <a:ext cx="8247703" cy="919002"/>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63" name="TextBox 62"/>
          <p:cNvSpPr txBox="1"/>
          <p:nvPr/>
        </p:nvSpPr>
        <p:spPr>
          <a:xfrm>
            <a:off x="827663" y="2570722"/>
            <a:ext cx="7634884" cy="861774"/>
          </a:xfrm>
          <a:prstGeom prst="rect">
            <a:avLst/>
          </a:prstGeom>
          <a:noFill/>
        </p:spPr>
        <p:txBody>
          <a:bodyPr wrap="square" lIns="0" tIns="0" rIns="0" bIns="0" rtlCol="0">
            <a:spAutoFit/>
          </a:bodyPr>
          <a:lstStyle/>
          <a:p>
            <a:pPr algn="just" defTabSz="914378">
              <a:spcBef>
                <a:spcPct val="20000"/>
              </a:spcBef>
            </a:pPr>
            <a:r>
              <a:rPr lang="lt-LT" sz="1400" dirty="0">
                <a:latin typeface="Times New Roman" panose="02020603050405020304" pitchFamily="18" charset="0"/>
                <a:cs typeface="Times New Roman" panose="02020603050405020304" pitchFamily="18" charset="0"/>
              </a:rPr>
              <a:t>S</a:t>
            </a:r>
            <a:r>
              <a:rPr lang="lt-LT" sz="1400" dirty="0" smtClean="0">
                <a:latin typeface="Times New Roman" panose="02020603050405020304" pitchFamily="18" charset="0"/>
                <a:cs typeface="Times New Roman" panose="02020603050405020304" pitchFamily="18" charset="0"/>
              </a:rPr>
              <a:t>tatybos </a:t>
            </a:r>
            <a:r>
              <a:rPr lang="lt-LT" sz="1400" dirty="0">
                <a:latin typeface="Times New Roman" panose="02020603050405020304" pitchFamily="18" charset="0"/>
                <a:cs typeface="Times New Roman" panose="02020603050405020304" pitchFamily="18" charset="0"/>
              </a:rPr>
              <a:t>darbų </a:t>
            </a:r>
            <a:r>
              <a:rPr lang="lt-LT" sz="1400" dirty="0" smtClean="0">
                <a:latin typeface="Times New Roman" panose="02020603050405020304" pitchFamily="18" charset="0"/>
                <a:cs typeface="Times New Roman" panose="02020603050405020304" pitchFamily="18" charset="0"/>
              </a:rPr>
              <a:t>rodiklių aprašyme turi </a:t>
            </a:r>
            <a:r>
              <a:rPr lang="lt-LT" sz="1400" dirty="0">
                <a:latin typeface="Times New Roman" panose="02020603050405020304" pitchFamily="18" charset="0"/>
                <a:cs typeface="Times New Roman" panose="02020603050405020304" pitchFamily="18" charset="0"/>
              </a:rPr>
              <a:t>būti nurodytas pastato adresas, unikalus pastato Nr., pastato aukštas (jei darbai atliekami ne visame pastate), </a:t>
            </a:r>
            <a:r>
              <a:rPr lang="lt-LT" sz="1400" dirty="0" smtClean="0">
                <a:latin typeface="Times New Roman" panose="02020603050405020304" pitchFamily="18" charset="0"/>
                <a:cs typeface="Times New Roman" panose="02020603050405020304" pitchFamily="18" charset="0"/>
              </a:rPr>
              <a:t>nurodomi tvarkomų patalpų numeriai iš inventorinės bylos (kai tvarkoma tik dalis patalpų), planuojamas </a:t>
            </a:r>
            <a:r>
              <a:rPr lang="lt-LT" sz="1400" dirty="0">
                <a:latin typeface="Times New Roman" panose="02020603050405020304" pitchFamily="18" charset="0"/>
                <a:cs typeface="Times New Roman" panose="02020603050405020304" pitchFamily="18" charset="0"/>
              </a:rPr>
              <a:t>tvarkyti patalpų plotas ir aprašyti planuojami atlikti darbai</a:t>
            </a:r>
            <a:r>
              <a:rPr lang="lt-LT" sz="1400" dirty="0" smtClean="0">
                <a:latin typeface="Times New Roman" panose="02020603050405020304" pitchFamily="18" charset="0"/>
                <a:cs typeface="Times New Roman" panose="02020603050405020304" pitchFamily="18" charset="0"/>
              </a:rPr>
              <a:t>. </a:t>
            </a:r>
            <a:r>
              <a:rPr lang="lt-LT" sz="1400" i="1" dirty="0" smtClean="0">
                <a:latin typeface="Times New Roman" panose="02020603050405020304" pitchFamily="18" charset="0"/>
                <a:cs typeface="Times New Roman" panose="02020603050405020304" pitchFamily="18" charset="0"/>
              </a:rPr>
              <a:t>Siūlomi darbų I lygio rodiklių skaidymo II lygio rodikliais variantai pateikiami sekančiose skaidrėse.</a:t>
            </a:r>
            <a:endParaRPr lang="en-US" sz="1400" i="1" dirty="0">
              <a:latin typeface="Times New Roman" panose="02020603050405020304" pitchFamily="18" charset="0"/>
              <a:cs typeface="Times New Roman" panose="02020603050405020304" pitchFamily="18" charset="0"/>
            </a:endParaRPr>
          </a:p>
        </p:txBody>
      </p:sp>
      <p:sp>
        <p:nvSpPr>
          <p:cNvPr id="65" name="Diamond 64"/>
          <p:cNvSpPr/>
          <p:nvPr/>
        </p:nvSpPr>
        <p:spPr>
          <a:xfrm>
            <a:off x="214261" y="3725909"/>
            <a:ext cx="540431" cy="492829"/>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4</a:t>
            </a:r>
            <a:endParaRPr lang="en-US" sz="2400" b="1" dirty="0"/>
          </a:p>
        </p:txBody>
      </p:sp>
      <p:sp>
        <p:nvSpPr>
          <p:cNvPr id="18" name="Diamond 17"/>
          <p:cNvSpPr/>
          <p:nvPr/>
        </p:nvSpPr>
        <p:spPr>
          <a:xfrm>
            <a:off x="237951" y="2691597"/>
            <a:ext cx="495228" cy="480366"/>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3</a:t>
            </a:r>
            <a:endParaRPr lang="en-US" sz="2400" b="1" dirty="0"/>
          </a:p>
        </p:txBody>
      </p:sp>
      <p:sp>
        <p:nvSpPr>
          <p:cNvPr id="19" name="TextBox 18"/>
          <p:cNvSpPr txBox="1"/>
          <p:nvPr/>
        </p:nvSpPr>
        <p:spPr>
          <a:xfrm>
            <a:off x="754692" y="855199"/>
            <a:ext cx="7887070" cy="738664"/>
          </a:xfrm>
          <a:prstGeom prst="rect">
            <a:avLst/>
          </a:prstGeom>
          <a:noFill/>
        </p:spPr>
        <p:txBody>
          <a:bodyPr wrap="square" rtlCol="0">
            <a:spAutoFit/>
          </a:bodyPr>
          <a:lstStyle/>
          <a:p>
            <a:pPr algn="just"/>
            <a:r>
              <a:rPr lang="en-US" sz="1400" dirty="0" smtClean="0">
                <a:latin typeface="Times New Roman" panose="02020603050405020304" pitchFamily="18" charset="0"/>
                <a:cs typeface="Times New Roman" panose="02020603050405020304" pitchFamily="18" charset="0"/>
              </a:rPr>
              <a:t>I </a:t>
            </a:r>
            <a:r>
              <a:rPr lang="en-US" sz="1400" dirty="0" err="1" smtClean="0">
                <a:latin typeface="Times New Roman" panose="02020603050405020304" pitchFamily="18" charset="0"/>
                <a:cs typeface="Times New Roman" panose="02020603050405020304" pitchFamily="18" charset="0"/>
              </a:rPr>
              <a:t>lygio</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rodikliai</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skaidomi</a:t>
            </a:r>
            <a:r>
              <a:rPr lang="en-US" sz="1400" dirty="0" smtClean="0">
                <a:latin typeface="Times New Roman" panose="02020603050405020304" pitchFamily="18" charset="0"/>
                <a:cs typeface="Times New Roman" panose="02020603050405020304" pitchFamily="18" charset="0"/>
              </a:rPr>
              <a:t> II </a:t>
            </a:r>
            <a:r>
              <a:rPr lang="en-US" sz="1400" dirty="0" err="1" smtClean="0">
                <a:latin typeface="Times New Roman" panose="02020603050405020304" pitchFamily="18" charset="0"/>
                <a:cs typeface="Times New Roman" panose="02020603050405020304" pitchFamily="18" charset="0"/>
              </a:rPr>
              <a:t>lygio</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rodikliais</a:t>
            </a:r>
            <a:r>
              <a:rPr lang="lt-LT" sz="1400" dirty="0" smtClean="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I lygio rodikliai įrašomi automatiškai iš </a:t>
            </a:r>
            <a:r>
              <a:rPr lang="en-US" sz="1400" dirty="0">
                <a:latin typeface="Times New Roman" panose="02020603050405020304" pitchFamily="18" charset="0"/>
                <a:cs typeface="Times New Roman" panose="02020603050405020304" pitchFamily="18" charset="0"/>
              </a:rPr>
              <a:t>6 </a:t>
            </a:r>
            <a:r>
              <a:rPr lang="lt-LT" sz="1400" dirty="0" smtClean="0">
                <a:latin typeface="Times New Roman" panose="02020603050405020304" pitchFamily="18" charset="0"/>
                <a:cs typeface="Times New Roman" panose="02020603050405020304" pitchFamily="18" charset="0"/>
              </a:rPr>
              <a:t>dalies</a:t>
            </a:r>
            <a:r>
              <a:rPr lang="en-US" sz="1400" dirty="0" smtClean="0">
                <a:latin typeface="Times New Roman" panose="02020603050405020304" pitchFamily="18" charset="0"/>
                <a:cs typeface="Times New Roman" panose="02020603050405020304" pitchFamily="18" charset="0"/>
              </a:rPr>
              <a:t>.</a:t>
            </a:r>
            <a:r>
              <a:rPr lang="lt-LT" sz="1400" dirty="0">
                <a:latin typeface="Times New Roman" panose="02020603050405020304" pitchFamily="18" charset="0"/>
                <a:cs typeface="Times New Roman" panose="02020603050405020304" pitchFamily="18" charset="0"/>
              </a:rPr>
              <a:t> II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lygio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rodikliai</a:t>
            </a:r>
            <a:r>
              <a:rPr lang="en-US" sz="1400" dirty="0">
                <a:latin typeface="Times New Roman" panose="02020603050405020304" pitchFamily="18" charset="0"/>
                <a:cs typeface="Times New Roman" panose="02020603050405020304" pitchFamily="18" charset="0"/>
              </a:rPr>
              <a:t> </a:t>
            </a:r>
            <a:r>
              <a:rPr lang="lt-LT" sz="1400" dirty="0">
                <a:latin typeface="Times New Roman" panose="02020603050405020304" pitchFamily="18" charset="0"/>
                <a:cs typeface="Times New Roman" panose="02020603050405020304" pitchFamily="18" charset="0"/>
              </a:rPr>
              <a:t>turi būti </a:t>
            </a:r>
            <a:r>
              <a:rPr lang="en-US" sz="1400" dirty="0" err="1">
                <a:latin typeface="Times New Roman" panose="02020603050405020304" pitchFamily="18" charset="0"/>
                <a:cs typeface="Times New Roman" panose="02020603050405020304" pitchFamily="18" charset="0"/>
              </a:rPr>
              <a:t>sukuriami</a:t>
            </a:r>
            <a:r>
              <a:rPr lang="lt-LT" sz="1400" dirty="0">
                <a:latin typeface="Times New Roman" panose="02020603050405020304" pitchFamily="18" charset="0"/>
                <a:cs typeface="Times New Roman" panose="02020603050405020304" pitchFamily="18" charset="0"/>
              </a:rPr>
              <a:t> šioje </a:t>
            </a:r>
            <a:r>
              <a:rPr lang="en-US" sz="1400" dirty="0">
                <a:latin typeface="Times New Roman" panose="02020603050405020304" pitchFamily="18" charset="0"/>
                <a:cs typeface="Times New Roman" panose="02020603050405020304" pitchFamily="18" charset="0"/>
              </a:rPr>
              <a:t>7</a:t>
            </a:r>
            <a:r>
              <a:rPr lang="lt-LT" sz="1400" dirty="0">
                <a:latin typeface="Times New Roman" panose="02020603050405020304" pitchFamily="18" charset="0"/>
                <a:cs typeface="Times New Roman" panose="02020603050405020304" pitchFamily="18" charset="0"/>
              </a:rPr>
              <a:t> </a:t>
            </a:r>
            <a:r>
              <a:rPr lang="lt-LT" sz="1400" dirty="0" smtClean="0">
                <a:latin typeface="Times New Roman" panose="02020603050405020304" pitchFamily="18" charset="0"/>
                <a:cs typeface="Times New Roman" panose="02020603050405020304" pitchFamily="18" charset="0"/>
              </a:rPr>
              <a:t>dalyje</a:t>
            </a:r>
            <a:r>
              <a:rPr lang="en-US" sz="1400" dirty="0" smtClean="0">
                <a:latin typeface="Times New Roman" panose="02020603050405020304" pitchFamily="18" charset="0"/>
                <a:cs typeface="Times New Roman" panose="02020603050405020304" pitchFamily="18" charset="0"/>
              </a:rPr>
              <a:t>.  </a:t>
            </a:r>
            <a:endParaRPr lang="lt-LT" sz="1400" dirty="0" smtClean="0">
              <a:latin typeface="Times New Roman" panose="02020603050405020304" pitchFamily="18" charset="0"/>
              <a:cs typeface="Times New Roman" panose="02020603050405020304" pitchFamily="18" charset="0"/>
            </a:endParaRPr>
          </a:p>
          <a:p>
            <a:pPr algn="ctr"/>
            <a:endParaRPr lang="lt-LT" sz="1400" b="1" dirty="0" smtClean="0">
              <a:latin typeface="Times New Roman" panose="02020603050405020304" pitchFamily="18" charset="0"/>
              <a:cs typeface="Times New Roman" panose="02020603050405020304" pitchFamily="18" charset="0"/>
            </a:endParaRPr>
          </a:p>
        </p:txBody>
      </p:sp>
      <p:sp>
        <p:nvSpPr>
          <p:cNvPr id="20" name="Folded Corner 19"/>
          <p:cNvSpPr/>
          <p:nvPr/>
        </p:nvSpPr>
        <p:spPr>
          <a:xfrm>
            <a:off x="473006" y="1488778"/>
            <a:ext cx="8258085" cy="908081"/>
          </a:xfrm>
          <a:prstGeom prst="foldedCorner">
            <a:avLst>
              <a:gd name="adj" fmla="val 39324"/>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iamond 21"/>
          <p:cNvSpPr/>
          <p:nvPr/>
        </p:nvSpPr>
        <p:spPr>
          <a:xfrm>
            <a:off x="191449" y="1668333"/>
            <a:ext cx="533329" cy="469318"/>
          </a:xfrm>
          <a:prstGeom prst="diamond">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23" name="TextBox 22"/>
          <p:cNvSpPr txBox="1"/>
          <p:nvPr/>
        </p:nvSpPr>
        <p:spPr>
          <a:xfrm>
            <a:off x="827663" y="1547939"/>
            <a:ext cx="7527244" cy="861774"/>
          </a:xfrm>
          <a:prstGeom prst="rect">
            <a:avLst/>
          </a:prstGeom>
          <a:noFill/>
        </p:spPr>
        <p:txBody>
          <a:bodyPr wrap="square" lIns="0" tIns="0" rIns="0" bIns="0" rtlCol="0">
            <a:spAutoFit/>
          </a:bodyPr>
          <a:lstStyle/>
          <a:p>
            <a:pPr algn="just" defTabSz="914378">
              <a:spcBef>
                <a:spcPct val="20000"/>
              </a:spcBef>
            </a:pPr>
            <a:r>
              <a:rPr lang="lt-LT" sz="1400" dirty="0">
                <a:latin typeface="Times New Roman" panose="02020603050405020304" pitchFamily="18" charset="0"/>
                <a:cs typeface="Times New Roman" panose="02020603050405020304" pitchFamily="18" charset="0"/>
              </a:rPr>
              <a:t>Prie kiekvieno I ir II lygio rodiklio būtinas aprašymas, pagrindžiant išlaidų </a:t>
            </a:r>
            <a:r>
              <a:rPr lang="lt-LT" sz="1400" dirty="0" smtClean="0">
                <a:latin typeface="Times New Roman" panose="02020603050405020304" pitchFamily="18" charset="0"/>
                <a:cs typeface="Times New Roman" panose="02020603050405020304" pitchFamily="18" charset="0"/>
              </a:rPr>
              <a:t>dydį, kaip apskaičiuota kaina </a:t>
            </a:r>
            <a:r>
              <a:rPr lang="lt-LT" sz="1400" i="1" dirty="0" smtClean="0">
                <a:latin typeface="Times New Roman" panose="02020603050405020304" pitchFamily="18" charset="0"/>
                <a:cs typeface="Times New Roman" panose="02020603050405020304" pitchFamily="18" charset="0"/>
              </a:rPr>
              <a:t>(pvz., išvedant trijų tiekėjų viešai skelbiamų kainų vidurkį), </a:t>
            </a:r>
            <a:r>
              <a:rPr lang="lt-LT" sz="1400" dirty="0">
                <a:latin typeface="Times New Roman" panose="02020603050405020304" pitchFamily="18" charset="0"/>
                <a:cs typeface="Times New Roman" panose="02020603050405020304" pitchFamily="18" charset="0"/>
              </a:rPr>
              <a:t>nurodant dokumentus, kuriais remiantis buvo apskaičiuotos planuojamos išlaidos </a:t>
            </a:r>
            <a:r>
              <a:rPr lang="lt-LT" sz="1400" i="1" dirty="0" smtClean="0">
                <a:latin typeface="Times New Roman" panose="02020603050405020304" pitchFamily="18" charset="0"/>
                <a:cs typeface="Times New Roman" panose="02020603050405020304" pitchFamily="18" charset="0"/>
              </a:rPr>
              <a:t>(pvz., pateikiama sąmata, viešai internete skelbiamų kainų suvestinė) </a:t>
            </a:r>
            <a:r>
              <a:rPr lang="lt-LT" sz="1400" dirty="0" smtClean="0">
                <a:latin typeface="Times New Roman" panose="02020603050405020304" pitchFamily="18" charset="0"/>
                <a:cs typeface="Times New Roman" panose="02020603050405020304" pitchFamily="18" charset="0"/>
              </a:rPr>
              <a:t>ir </a:t>
            </a:r>
            <a:r>
              <a:rPr lang="lt-LT" sz="1400" dirty="0">
                <a:latin typeface="Times New Roman" panose="02020603050405020304" pitchFamily="18" charset="0"/>
                <a:cs typeface="Times New Roman" panose="02020603050405020304" pitchFamily="18" charset="0"/>
              </a:rPr>
              <a:t>kita svarbi informacija.</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577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81000" y="3740663"/>
            <a:ext cx="8435340" cy="1384995"/>
          </a:xfrm>
          <a:prstGeom prst="rect">
            <a:avLst/>
          </a:prstGeom>
          <a:noFill/>
          <a:ln w="38100">
            <a:solidFill>
              <a:schemeClr val="accent1"/>
            </a:solidFill>
          </a:ln>
        </p:spPr>
        <p:txBody>
          <a:bodyPr wrap="square" rtlCol="0">
            <a:spAutoFit/>
          </a:bodyPr>
          <a:lstStyle/>
          <a:p>
            <a:pPr algn="just"/>
            <a:r>
              <a:rPr lang="lt-LT" sz="1400" dirty="0" smtClean="0">
                <a:latin typeface="Times New Roman" panose="02020603050405020304" pitchFamily="18" charset="0"/>
                <a:cs typeface="Times New Roman" panose="02020603050405020304" pitchFamily="18" charset="0"/>
              </a:rPr>
              <a:t>Siekiant išvengti labai didelių loginių matricų, rekomenduojama antro lygio rodiklius sukurti tik tiems I lygio rodikliams, kurie savyje turi kelis objektus, pavyzdžiui, I lygio rodiklis - statomi </a:t>
            </a:r>
            <a:r>
              <a:rPr lang="en-US" sz="1400" dirty="0" smtClean="0">
                <a:latin typeface="Times New Roman" panose="02020603050405020304" pitchFamily="18" charset="0"/>
                <a:cs typeface="Times New Roman" panose="02020603050405020304" pitchFamily="18" charset="0"/>
              </a:rPr>
              <a:t>4</a:t>
            </a:r>
            <a:r>
              <a:rPr lang="lt-LT" sz="1400" dirty="0" smtClean="0">
                <a:latin typeface="Times New Roman" panose="02020603050405020304" pitchFamily="18" charset="0"/>
                <a:cs typeface="Times New Roman" panose="02020603050405020304" pitchFamily="18" charset="0"/>
              </a:rPr>
              <a:t> GGN, išskaidomas į </a:t>
            </a:r>
            <a:r>
              <a:rPr lang="en-US" sz="1400" dirty="0" smtClean="0">
                <a:latin typeface="Times New Roman" panose="02020603050405020304" pitchFamily="18" charset="0"/>
                <a:cs typeface="Times New Roman" panose="02020603050405020304" pitchFamily="18" charset="0"/>
              </a:rPr>
              <a:t>4</a:t>
            </a:r>
            <a:r>
              <a:rPr lang="lt-LT" sz="1400" dirty="0" smtClean="0">
                <a:latin typeface="Times New Roman" panose="02020603050405020304" pitchFamily="18" charset="0"/>
                <a:cs typeface="Times New Roman" panose="02020603050405020304" pitchFamily="18" charset="0"/>
              </a:rPr>
              <a:t> II lygio rodiklius pagal objektus. Kiekvienas II lygio rodiklis apima visas konkrečiam GGN objektui tenkančias tiek projektavimo, tiek inžinerinių paslaugų, tiek darbų išlaidas. Kiti I lygio rodikliai, apimantys </a:t>
            </a:r>
            <a:r>
              <a:rPr lang="en-US" sz="1400" dirty="0" smtClean="0">
                <a:latin typeface="Times New Roman" panose="02020603050405020304" pitchFamily="18" charset="0"/>
                <a:cs typeface="Times New Roman" panose="02020603050405020304" pitchFamily="18" charset="0"/>
              </a:rPr>
              <a:t>1</a:t>
            </a:r>
            <a:r>
              <a:rPr lang="lt-LT" sz="1400" dirty="0" smtClean="0">
                <a:latin typeface="Times New Roman" panose="02020603050405020304" pitchFamily="18" charset="0"/>
                <a:cs typeface="Times New Roman" panose="02020603050405020304" pitchFamily="18" charset="0"/>
              </a:rPr>
              <a:t> objektą – SGN statyba, II lygio rodikliais neskaidomi ir visos objektui tenkančios </a:t>
            </a:r>
            <a:r>
              <a:rPr lang="lt-LT" sz="1400" dirty="0">
                <a:latin typeface="Times New Roman" panose="02020603050405020304" pitchFamily="18" charset="0"/>
                <a:cs typeface="Times New Roman" panose="02020603050405020304" pitchFamily="18" charset="0"/>
              </a:rPr>
              <a:t>tiek projektavimo, tiek inžinerinių paslaugų, </a:t>
            </a:r>
            <a:endParaRPr lang="en-US" sz="1400" dirty="0" smtClean="0">
              <a:latin typeface="Times New Roman" panose="02020603050405020304" pitchFamily="18" charset="0"/>
              <a:cs typeface="Times New Roman" panose="02020603050405020304" pitchFamily="18" charset="0"/>
            </a:endParaRPr>
          </a:p>
          <a:p>
            <a:pPr algn="just"/>
            <a:r>
              <a:rPr lang="lt-LT" sz="1400" dirty="0" smtClean="0">
                <a:latin typeface="Times New Roman" panose="02020603050405020304" pitchFamily="18" charset="0"/>
                <a:cs typeface="Times New Roman" panose="02020603050405020304" pitchFamily="18" charset="0"/>
              </a:rPr>
              <a:t>tiek </a:t>
            </a:r>
            <a:r>
              <a:rPr lang="lt-LT" sz="1400" dirty="0">
                <a:latin typeface="Times New Roman" panose="02020603050405020304" pitchFamily="18" charset="0"/>
                <a:cs typeface="Times New Roman" panose="02020603050405020304" pitchFamily="18" charset="0"/>
              </a:rPr>
              <a:t>darbų </a:t>
            </a:r>
            <a:r>
              <a:rPr lang="lt-LT" sz="1400" dirty="0" smtClean="0">
                <a:latin typeface="Times New Roman" panose="02020603050405020304" pitchFamily="18" charset="0"/>
                <a:cs typeface="Times New Roman" panose="02020603050405020304" pitchFamily="18" charset="0"/>
              </a:rPr>
              <a:t>išlaidos detalizuojamos I lygio rodiklyje.</a:t>
            </a:r>
            <a:endParaRPr lang="en-US" sz="1400" dirty="0" smtClean="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0" y="20279"/>
            <a:ext cx="7696200" cy="3697032"/>
          </a:xfrm>
          <a:prstGeom prst="rect">
            <a:avLst/>
          </a:prstGeom>
        </p:spPr>
      </p:pic>
      <p:sp>
        <p:nvSpPr>
          <p:cNvPr id="18" name="TextBox 17"/>
          <p:cNvSpPr txBox="1"/>
          <p:nvPr/>
        </p:nvSpPr>
        <p:spPr>
          <a:xfrm>
            <a:off x="2895600" y="0"/>
            <a:ext cx="6248400" cy="307777"/>
          </a:xfrm>
          <a:prstGeom prst="rect">
            <a:avLst/>
          </a:prstGeom>
          <a:noFill/>
          <a:ln w="38100">
            <a:solidFill>
              <a:schemeClr val="accent1"/>
            </a:solidFill>
          </a:ln>
        </p:spPr>
        <p:txBody>
          <a:bodyPr wrap="square" rtlCol="0">
            <a:spAutoFit/>
          </a:bodyPr>
          <a:lstStyle/>
          <a:p>
            <a:pPr algn="ctr"/>
            <a:r>
              <a:rPr lang="lt-LT" sz="1400" b="1" dirty="0" smtClean="0">
                <a:latin typeface="Times New Roman" panose="02020603050405020304" pitchFamily="18" charset="0"/>
                <a:cs typeface="Times New Roman" panose="02020603050405020304" pitchFamily="18" charset="0"/>
              </a:rPr>
              <a:t>Rekomenduojamas rodiklių skaidymas, kai projekte </a:t>
            </a:r>
            <a:r>
              <a:rPr lang="lt-LT" sz="1400" b="1" u="sng" dirty="0" smtClean="0">
                <a:latin typeface="Times New Roman" panose="02020603050405020304" pitchFamily="18" charset="0"/>
                <a:cs typeface="Times New Roman" panose="02020603050405020304" pitchFamily="18" charset="0"/>
              </a:rPr>
              <a:t>yra</a:t>
            </a:r>
            <a:r>
              <a:rPr lang="lt-LT" sz="1400" b="1" dirty="0" smtClean="0">
                <a:latin typeface="Times New Roman" panose="02020603050405020304" pitchFamily="18" charset="0"/>
                <a:cs typeface="Times New Roman" panose="02020603050405020304" pitchFamily="18" charset="0"/>
              </a:rPr>
              <a:t> daug skirtingų objektų</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31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6981" y="3714750"/>
            <a:ext cx="8814619" cy="738664"/>
          </a:xfrm>
          <a:prstGeom prst="rect">
            <a:avLst/>
          </a:prstGeom>
          <a:noFill/>
          <a:ln w="38100">
            <a:solidFill>
              <a:schemeClr val="accent1"/>
            </a:solidFill>
          </a:ln>
        </p:spPr>
        <p:txBody>
          <a:bodyPr wrap="square" rtlCol="0">
            <a:spAutoFit/>
          </a:bodyPr>
          <a:lstStyle/>
          <a:p>
            <a:pPr algn="just"/>
            <a:r>
              <a:rPr lang="lt-LT" sz="1400" dirty="0" smtClean="0">
                <a:latin typeface="Times New Roman" panose="02020603050405020304" pitchFamily="18" charset="0"/>
                <a:cs typeface="Times New Roman" panose="02020603050405020304" pitchFamily="18" charset="0"/>
              </a:rPr>
              <a:t>Į II lygio rodiklius išskiriame visas konkrečiam objektui tenkančias projektavimo, inžinerines paslaugas ir pačius darbus.  </a:t>
            </a:r>
          </a:p>
          <a:p>
            <a:pPr algn="just"/>
            <a:endParaRPr lang="lt-LT" sz="1400" dirty="0" smtClean="0">
              <a:latin typeface="Times New Roman" panose="02020603050405020304" pitchFamily="18" charset="0"/>
              <a:cs typeface="Times New Roman" panose="02020603050405020304" pitchFamily="18" charset="0"/>
            </a:endParaRPr>
          </a:p>
          <a:p>
            <a:pPr algn="just"/>
            <a:r>
              <a:rPr lang="lt-LT" sz="1400" dirty="0" smtClean="0">
                <a:latin typeface="Times New Roman" panose="02020603050405020304" pitchFamily="18" charset="0"/>
                <a:cs typeface="Times New Roman" panose="02020603050405020304" pitchFamily="18" charset="0"/>
              </a:rPr>
              <a:t>Objektai, kuriuose atliekami tik paprasto remonto darbai į II lygio rodiklius neskaidomi.</a:t>
            </a:r>
            <a:endParaRPr lang="en-US" sz="1400" dirty="0" smtClean="0">
              <a:latin typeface="Times New Roman" panose="02020603050405020304" pitchFamily="18" charset="0"/>
              <a:cs typeface="Times New Roman" panose="02020603050405020304" pitchFamily="18" charset="0"/>
            </a:endParaRPr>
          </a:p>
        </p:txBody>
      </p:sp>
      <p:sp>
        <p:nvSpPr>
          <p:cNvPr id="17" name="TextBox 16"/>
          <p:cNvSpPr txBox="1"/>
          <p:nvPr/>
        </p:nvSpPr>
        <p:spPr>
          <a:xfrm>
            <a:off x="1121492" y="239514"/>
            <a:ext cx="6656070" cy="307777"/>
          </a:xfrm>
          <a:prstGeom prst="rect">
            <a:avLst/>
          </a:prstGeom>
          <a:noFill/>
          <a:ln w="38100">
            <a:solidFill>
              <a:schemeClr val="accent1"/>
            </a:solidFill>
          </a:ln>
        </p:spPr>
        <p:txBody>
          <a:bodyPr wrap="square" rtlCol="0">
            <a:spAutoFit/>
          </a:bodyPr>
          <a:lstStyle/>
          <a:p>
            <a:pPr algn="ctr"/>
            <a:r>
              <a:rPr lang="lt-LT" sz="1400" b="1" dirty="0" smtClean="0">
                <a:latin typeface="Times New Roman" panose="02020603050405020304" pitchFamily="18" charset="0"/>
                <a:cs typeface="Times New Roman" panose="02020603050405020304" pitchFamily="18" charset="0"/>
              </a:rPr>
              <a:t>Rekomenduojamas rodiklių skaidymas, kai projekte </a:t>
            </a:r>
            <a:r>
              <a:rPr lang="lt-LT" sz="1400" b="1" u="sng" dirty="0" smtClean="0">
                <a:latin typeface="Times New Roman" panose="02020603050405020304" pitchFamily="18" charset="0"/>
                <a:cs typeface="Times New Roman" panose="02020603050405020304" pitchFamily="18" charset="0"/>
              </a:rPr>
              <a:t>nėra</a:t>
            </a:r>
            <a:r>
              <a:rPr lang="lt-LT" sz="1400" b="1" dirty="0" smtClean="0">
                <a:latin typeface="Times New Roman" panose="02020603050405020304" pitchFamily="18" charset="0"/>
                <a:cs typeface="Times New Roman" panose="02020603050405020304" pitchFamily="18" charset="0"/>
              </a:rPr>
              <a:t> daug skirtingų objektų</a:t>
            </a:r>
            <a:endParaRPr lang="en-US" sz="1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62000" y="786338"/>
            <a:ext cx="7015562" cy="2633590"/>
          </a:xfrm>
          <a:prstGeom prst="rect">
            <a:avLst/>
          </a:prstGeom>
        </p:spPr>
      </p:pic>
    </p:spTree>
    <p:extLst>
      <p:ext uri="{BB962C8B-B14F-4D97-AF65-F5344CB8AC3E}">
        <p14:creationId xmlns:p14="http://schemas.microsoft.com/office/powerpoint/2010/main" val="3383364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1000" y="133733"/>
            <a:ext cx="5105400" cy="463217"/>
          </a:xfrm>
          <a:solidFill>
            <a:schemeClr val="bg1"/>
          </a:solidFill>
        </p:spPr>
        <p:txBody>
          <a:bodyPr/>
          <a:lstStyle/>
          <a:p>
            <a:pPr algn="l">
              <a:spcAft>
                <a:spcPts val="1200"/>
              </a:spcAft>
            </a:pPr>
            <a:r>
              <a:rPr lang="lt-LT" altLang="lt-LT" sz="2400" b="1" cap="small" dirty="0" smtClean="0">
                <a:solidFill>
                  <a:schemeClr val="tx1"/>
                </a:solidFill>
                <a:latin typeface="Times New Roman" panose="02020603050405020304" pitchFamily="18" charset="0"/>
                <a:cs typeface="Times New Roman" panose="02020603050405020304" pitchFamily="18" charset="0"/>
              </a:rPr>
              <a:t>Paraiškos 7 dalis</a:t>
            </a:r>
            <a:endParaRPr lang="lt-LT" altLang="lt-LT" sz="2400" b="1" cap="small" dirty="0">
              <a:solidFill>
                <a:schemeClr val="tx1"/>
              </a:solidFill>
              <a:latin typeface="Times New Roman" panose="02020603050405020304" pitchFamily="18" charset="0"/>
              <a:cs typeface="Times New Roman" panose="02020603050405020304" pitchFamily="18" charset="0"/>
            </a:endParaRPr>
          </a:p>
        </p:txBody>
      </p:sp>
      <p:sp>
        <p:nvSpPr>
          <p:cNvPr id="9" name="Text Placeholder 1"/>
          <p:cNvSpPr>
            <a:spLocks noGrp="1"/>
          </p:cNvSpPr>
          <p:nvPr>
            <p:ph type="body" sz="half" idx="2"/>
          </p:nvPr>
        </p:nvSpPr>
        <p:spPr>
          <a:xfrm>
            <a:off x="392430" y="565249"/>
            <a:ext cx="8349114" cy="222200"/>
          </a:xfrm>
        </p:spPr>
        <p:txBody>
          <a:bodyPr/>
          <a:lstStyle/>
          <a:p>
            <a:r>
              <a:rPr lang="en-US" sz="1400" b="1" dirty="0" smtClean="0">
                <a:solidFill>
                  <a:schemeClr val="tx1"/>
                </a:solidFill>
                <a:latin typeface="Times New Roman" panose="02020603050405020304" pitchFamily="18" charset="0"/>
                <a:cs typeface="Times New Roman" panose="02020603050405020304" pitchFamily="18" charset="0"/>
              </a:rPr>
              <a:t>Projekto </a:t>
            </a:r>
            <a:r>
              <a:rPr lang="en-US" sz="1400" b="1" dirty="0" err="1" smtClean="0">
                <a:solidFill>
                  <a:schemeClr val="tx1"/>
                </a:solidFill>
                <a:latin typeface="Times New Roman" panose="02020603050405020304" pitchFamily="18" charset="0"/>
                <a:cs typeface="Times New Roman" panose="02020603050405020304" pitchFamily="18" charset="0"/>
              </a:rPr>
              <a:t>biud</a:t>
            </a:r>
            <a:r>
              <a:rPr lang="lt-LT" sz="1400" b="1" dirty="0" err="1" smtClean="0">
                <a:solidFill>
                  <a:schemeClr val="tx1"/>
                </a:solidFill>
                <a:latin typeface="Times New Roman" panose="02020603050405020304" pitchFamily="18" charset="0"/>
                <a:cs typeface="Times New Roman" panose="02020603050405020304" pitchFamily="18" charset="0"/>
              </a:rPr>
              <a:t>žetas</a:t>
            </a:r>
            <a:endParaRPr lang="lt-LT" sz="1400" b="1" dirty="0">
              <a:solidFill>
                <a:schemeClr val="tx1"/>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50495" y="1028466"/>
            <a:ext cx="8928736" cy="3676884"/>
            <a:chOff x="150495" y="1028466"/>
            <a:chExt cx="8928736" cy="3676884"/>
          </a:xfrm>
        </p:grpSpPr>
        <p:pic>
          <p:nvPicPr>
            <p:cNvPr id="2" name="Picture 1"/>
            <p:cNvPicPr>
              <a:picLocks noChangeAspect="1"/>
            </p:cNvPicPr>
            <p:nvPr/>
          </p:nvPicPr>
          <p:blipFill>
            <a:blip r:embed="rId2"/>
            <a:stretch>
              <a:fillRect/>
            </a:stretch>
          </p:blipFill>
          <p:spPr>
            <a:xfrm>
              <a:off x="150495" y="1028466"/>
              <a:ext cx="8928736" cy="1676400"/>
            </a:xfrm>
            <a:prstGeom prst="rect">
              <a:avLst/>
            </a:prstGeom>
          </p:spPr>
        </p:pic>
        <p:pic>
          <p:nvPicPr>
            <p:cNvPr id="5" name="Picture 4"/>
            <p:cNvPicPr>
              <a:picLocks noChangeAspect="1"/>
            </p:cNvPicPr>
            <p:nvPr/>
          </p:nvPicPr>
          <p:blipFill>
            <a:blip r:embed="rId3"/>
            <a:stretch>
              <a:fillRect/>
            </a:stretch>
          </p:blipFill>
          <p:spPr>
            <a:xfrm>
              <a:off x="150495" y="2704866"/>
              <a:ext cx="8928736" cy="2000484"/>
            </a:xfrm>
            <a:prstGeom prst="rect">
              <a:avLst/>
            </a:prstGeom>
          </p:spPr>
        </p:pic>
      </p:grpSp>
      <p:sp>
        <p:nvSpPr>
          <p:cNvPr id="17" name="TextBox 16"/>
          <p:cNvSpPr txBox="1"/>
          <p:nvPr/>
        </p:nvSpPr>
        <p:spPr>
          <a:xfrm>
            <a:off x="3733800" y="351207"/>
            <a:ext cx="3989070" cy="523220"/>
          </a:xfrm>
          <a:prstGeom prst="rect">
            <a:avLst/>
          </a:prstGeom>
          <a:noFill/>
          <a:ln w="38100">
            <a:solidFill>
              <a:schemeClr val="accent1"/>
            </a:solidFill>
          </a:ln>
        </p:spPr>
        <p:txBody>
          <a:bodyPr wrap="square" rtlCol="0">
            <a:spAutoFit/>
          </a:bodyPr>
          <a:lstStyle/>
          <a:p>
            <a:pPr algn="ctr"/>
            <a:r>
              <a:rPr lang="lt-LT" sz="1400" b="1" dirty="0" smtClean="0">
                <a:latin typeface="Times New Roman" panose="02020603050405020304" pitchFamily="18" charset="0"/>
                <a:cs typeface="Times New Roman" panose="02020603050405020304" pitchFamily="18" charset="0"/>
              </a:rPr>
              <a:t>Baldų ir įrangos I lygio rodiklių neskaidome II lygio rodikliais</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22548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7783" y="130416"/>
            <a:ext cx="8368364" cy="356134"/>
          </a:xfrm>
        </p:spPr>
        <p:txBody>
          <a:bodyPr/>
          <a:lstStyle/>
          <a:p>
            <a:r>
              <a:rPr lang="lt-LT" sz="2400" b="1" dirty="0" smtClean="0">
                <a:solidFill>
                  <a:schemeClr val="tx1"/>
                </a:solidFill>
                <a:latin typeface="Times New Roman" panose="02020603050405020304" pitchFamily="18" charset="0"/>
                <a:cs typeface="Times New Roman" panose="02020603050405020304" pitchFamily="18" charset="0"/>
              </a:rPr>
              <a:t>Paraiškos 7 dalis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056" name="Rectangle 8"/>
          <p:cNvSpPr>
            <a:spLocks noChangeArrowheads="1"/>
          </p:cNvSpPr>
          <p:nvPr/>
        </p:nvSpPr>
        <p:spPr bwMode="auto">
          <a:xfrm>
            <a:off x="5344812" y="1253273"/>
            <a:ext cx="3216352" cy="1823054"/>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nvGrpSpPr>
          <p:cNvPr id="2" name="Group 14"/>
          <p:cNvGrpSpPr/>
          <p:nvPr/>
        </p:nvGrpSpPr>
        <p:grpSpPr>
          <a:xfrm>
            <a:off x="4781641" y="859679"/>
            <a:ext cx="4234152" cy="561531"/>
            <a:chOff x="393700" y="1122363"/>
            <a:chExt cx="3962400" cy="804863"/>
          </a:xfrm>
        </p:grpSpPr>
        <p:sp>
          <p:nvSpPr>
            <p:cNvPr id="2053" name="Rectangle 5"/>
            <p:cNvSpPr>
              <a:spLocks noChangeArrowheads="1"/>
            </p:cNvSpPr>
            <p:nvPr/>
          </p:nvSpPr>
          <p:spPr bwMode="auto">
            <a:xfrm>
              <a:off x="393700" y="1363663"/>
              <a:ext cx="425450" cy="563563"/>
            </a:xfrm>
            <a:prstGeom prst="rect">
              <a:avLst/>
            </a:prstGeom>
            <a:solidFill>
              <a:schemeClr val="accent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2054" name="Rectangle 6"/>
            <p:cNvSpPr>
              <a:spLocks noChangeArrowheads="1"/>
            </p:cNvSpPr>
            <p:nvPr/>
          </p:nvSpPr>
          <p:spPr bwMode="auto">
            <a:xfrm>
              <a:off x="3930650" y="1363663"/>
              <a:ext cx="425450" cy="563563"/>
            </a:xfrm>
            <a:prstGeom prst="rect">
              <a:avLst/>
            </a:prstGeom>
            <a:solidFill>
              <a:schemeClr val="accent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2055" name="Rectangle 7"/>
            <p:cNvSpPr>
              <a:spLocks noChangeArrowheads="1"/>
            </p:cNvSpPr>
            <p:nvPr/>
          </p:nvSpPr>
          <p:spPr bwMode="auto">
            <a:xfrm>
              <a:off x="588963" y="1122363"/>
              <a:ext cx="3568700" cy="63817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1400" b="1" dirty="0" smtClean="0">
                  <a:solidFill>
                    <a:srgbClr val="FFFFFF"/>
                  </a:solidFill>
                  <a:latin typeface="Times New Roman" panose="02020603050405020304" pitchFamily="18" charset="0"/>
                  <a:cs typeface="Times New Roman" panose="02020603050405020304" pitchFamily="18" charset="0"/>
                </a:rPr>
                <a:t>3. </a:t>
              </a:r>
              <a:r>
                <a:rPr lang="lt-LT" sz="1400" b="1" dirty="0" smtClean="0">
                  <a:solidFill>
                    <a:srgbClr val="FFFFFF"/>
                  </a:solidFill>
                  <a:latin typeface="Times New Roman" panose="02020603050405020304" pitchFamily="18" charset="0"/>
                  <a:cs typeface="Times New Roman" panose="02020603050405020304" pitchFamily="18" charset="0"/>
                </a:rPr>
                <a:t>Rangos </a:t>
              </a:r>
              <a:r>
                <a:rPr lang="lt-LT" sz="1400" b="1" dirty="0">
                  <a:solidFill>
                    <a:srgbClr val="FFFFFF"/>
                  </a:solidFill>
                  <a:latin typeface="Times New Roman" panose="02020603050405020304" pitchFamily="18" charset="0"/>
                  <a:cs typeface="Times New Roman" panose="02020603050405020304" pitchFamily="18" charset="0"/>
                </a:rPr>
                <a:t>darbai</a:t>
              </a:r>
              <a:endParaRPr lang="en-US" sz="1400" b="1" dirty="0">
                <a:solidFill>
                  <a:srgbClr val="FFFFFF"/>
                </a:solidFill>
                <a:latin typeface="Times New Roman" panose="02020603050405020304" pitchFamily="18" charset="0"/>
                <a:cs typeface="Times New Roman" panose="02020603050405020304" pitchFamily="18" charset="0"/>
              </a:endParaRPr>
            </a:p>
          </p:txBody>
        </p:sp>
        <p:sp>
          <p:nvSpPr>
            <p:cNvPr id="2057" name="Freeform 9"/>
            <p:cNvSpPr>
              <a:spLocks/>
            </p:cNvSpPr>
            <p:nvPr/>
          </p:nvSpPr>
          <p:spPr bwMode="auto">
            <a:xfrm>
              <a:off x="592138" y="1760538"/>
              <a:ext cx="227013" cy="98425"/>
            </a:xfrm>
            <a:custGeom>
              <a:avLst/>
              <a:gdLst/>
              <a:ahLst/>
              <a:cxnLst>
                <a:cxn ang="0">
                  <a:pos x="0" y="0"/>
                </a:cxn>
                <a:cxn ang="0">
                  <a:pos x="143" y="0"/>
                </a:cxn>
                <a:cxn ang="0">
                  <a:pos x="143" y="62"/>
                </a:cxn>
                <a:cxn ang="0">
                  <a:pos x="0" y="0"/>
                </a:cxn>
              </a:cxnLst>
              <a:rect l="0" t="0" r="r" b="b"/>
              <a:pathLst>
                <a:path w="143" h="62">
                  <a:moveTo>
                    <a:pt x="0" y="0"/>
                  </a:moveTo>
                  <a:lnTo>
                    <a:pt x="143" y="0"/>
                  </a:lnTo>
                  <a:lnTo>
                    <a:pt x="143" y="62"/>
                  </a:lnTo>
                  <a:lnTo>
                    <a:pt x="0"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2058" name="Freeform 10"/>
            <p:cNvSpPr>
              <a:spLocks/>
            </p:cNvSpPr>
            <p:nvPr/>
          </p:nvSpPr>
          <p:spPr bwMode="auto">
            <a:xfrm>
              <a:off x="3930650" y="1760538"/>
              <a:ext cx="227013" cy="98425"/>
            </a:xfrm>
            <a:custGeom>
              <a:avLst/>
              <a:gdLst/>
              <a:ahLst/>
              <a:cxnLst>
                <a:cxn ang="0">
                  <a:pos x="143" y="0"/>
                </a:cxn>
                <a:cxn ang="0">
                  <a:pos x="0" y="0"/>
                </a:cxn>
                <a:cxn ang="0">
                  <a:pos x="0" y="62"/>
                </a:cxn>
                <a:cxn ang="0">
                  <a:pos x="143" y="0"/>
                </a:cxn>
              </a:cxnLst>
              <a:rect l="0" t="0" r="r" b="b"/>
              <a:pathLst>
                <a:path w="143" h="62">
                  <a:moveTo>
                    <a:pt x="143" y="0"/>
                  </a:moveTo>
                  <a:lnTo>
                    <a:pt x="0" y="0"/>
                  </a:lnTo>
                  <a:lnTo>
                    <a:pt x="0" y="62"/>
                  </a:lnTo>
                  <a:lnTo>
                    <a:pt x="143"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grpSp>
      <p:sp>
        <p:nvSpPr>
          <p:cNvPr id="14" name="Rectangle 13"/>
          <p:cNvSpPr/>
          <p:nvPr/>
        </p:nvSpPr>
        <p:spPr>
          <a:xfrm>
            <a:off x="5344812" y="1523215"/>
            <a:ext cx="3217939" cy="1373453"/>
          </a:xfrm>
          <a:prstGeom prst="rect">
            <a:avLst/>
          </a:prstGeom>
        </p:spPr>
        <p:txBody>
          <a:bodyPr wrap="square">
            <a:spAutoFit/>
          </a:bodyPr>
          <a:lstStyle/>
          <a:p>
            <a:pPr marL="171446" indent="-171446" algn="just">
              <a:buFont typeface="Arial" panose="020B0604020202020204" pitchFamily="34" charset="0"/>
              <a:buChar char="•"/>
            </a:pPr>
            <a:r>
              <a:rPr lang="lt-LT" sz="1200" dirty="0" smtClean="0">
                <a:latin typeface="Times New Roman" panose="02020603050405020304" pitchFamily="18" charset="0"/>
                <a:cs typeface="Times New Roman" panose="02020603050405020304" pitchFamily="18" charset="0"/>
              </a:rPr>
              <a:t>Išanalizavus </a:t>
            </a:r>
            <a:r>
              <a:rPr lang="lt-LT" sz="1200" dirty="0">
                <a:latin typeface="Times New Roman" panose="02020603050405020304" pitchFamily="18" charset="0"/>
                <a:cs typeface="Times New Roman" panose="02020603050405020304" pitchFamily="18" charset="0"/>
              </a:rPr>
              <a:t>patalpų </a:t>
            </a:r>
            <a:r>
              <a:rPr lang="lt-LT" sz="1200" dirty="0" smtClean="0">
                <a:latin typeface="Times New Roman" panose="02020603050405020304" pitchFamily="18" charset="0"/>
                <a:cs typeface="Times New Roman" panose="02020603050405020304" pitchFamily="18" charset="0"/>
              </a:rPr>
              <a:t>brėžinius, įvertinus reikalingų </a:t>
            </a:r>
            <a:r>
              <a:rPr lang="lt-LT" sz="1200" dirty="0">
                <a:latin typeface="Times New Roman" panose="02020603050405020304" pitchFamily="18" charset="0"/>
                <a:cs typeface="Times New Roman" panose="02020603050405020304" pitchFamily="18" charset="0"/>
              </a:rPr>
              <a:t>d</a:t>
            </a:r>
            <a:r>
              <a:rPr lang="lt-LT" sz="1200" dirty="0" smtClean="0">
                <a:latin typeface="Times New Roman" panose="02020603050405020304" pitchFamily="18" charset="0"/>
                <a:cs typeface="Times New Roman" panose="02020603050405020304" pitchFamily="18" charset="0"/>
              </a:rPr>
              <a:t>arbų apimtis ir sudarius Sistelos įkainiais parengtas sąmatas;</a:t>
            </a:r>
            <a:endParaRPr lang="lt-LT" sz="1200" dirty="0">
              <a:latin typeface="Times New Roman" panose="02020603050405020304" pitchFamily="18" charset="0"/>
              <a:cs typeface="Times New Roman" panose="02020603050405020304" pitchFamily="18" charset="0"/>
            </a:endParaRPr>
          </a:p>
          <a:p>
            <a:pPr marL="171446" indent="-171446" algn="just">
              <a:buFont typeface="Arial" panose="020B0604020202020204" pitchFamily="34" charset="0"/>
              <a:buChar char="•"/>
            </a:pPr>
            <a:r>
              <a:rPr lang="lt-LT" sz="1200" dirty="0" smtClean="0">
                <a:latin typeface="Times New Roman" panose="02020603050405020304" pitchFamily="18" charset="0"/>
                <a:cs typeface="Times New Roman" panose="02020603050405020304" pitchFamily="18" charset="0"/>
              </a:rPr>
              <a:t>Pagal </a:t>
            </a:r>
            <a:r>
              <a:rPr lang="lt-LT" sz="1200" dirty="0">
                <a:latin typeface="Times New Roman" panose="02020603050405020304" pitchFamily="18" charset="0"/>
                <a:cs typeface="Times New Roman" panose="02020603050405020304" pitchFamily="18" charset="0"/>
              </a:rPr>
              <a:t>techninio projekto skaičiuojamąją </a:t>
            </a:r>
            <a:r>
              <a:rPr lang="lt-LT" sz="1200" dirty="0" smtClean="0">
                <a:latin typeface="Times New Roman" panose="02020603050405020304" pitchFamily="18" charset="0"/>
                <a:cs typeface="Times New Roman" panose="02020603050405020304" pitchFamily="18" charset="0"/>
              </a:rPr>
              <a:t>kainą;</a:t>
            </a:r>
          </a:p>
          <a:p>
            <a:pPr marL="171446" indent="-171446" algn="just">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Įvykdžius pirkimą ir sudarius darbų </a:t>
            </a:r>
            <a:r>
              <a:rPr lang="lt-LT" sz="1200" dirty="0" smtClean="0">
                <a:latin typeface="Times New Roman" panose="02020603050405020304" pitchFamily="18" charset="0"/>
                <a:cs typeface="Times New Roman" panose="02020603050405020304" pitchFamily="18" charset="0"/>
              </a:rPr>
              <a:t>sutartį</a:t>
            </a:r>
            <a:endParaRPr lang="lt-LT" sz="1200" dirty="0">
              <a:latin typeface="Times New Roman" panose="02020603050405020304" pitchFamily="18" charset="0"/>
              <a:cs typeface="Times New Roman" panose="02020603050405020304" pitchFamily="18" charset="0"/>
            </a:endParaRPr>
          </a:p>
          <a:p>
            <a:pPr marL="171446" indent="-171446">
              <a:buFont typeface="Arial" panose="020B0604020202020204" pitchFamily="34" charset="0"/>
              <a:buChar char="•"/>
            </a:pPr>
            <a:endParaRPr lang="lt-LT" sz="1125" dirty="0">
              <a:solidFill>
                <a:srgbClr val="262626">
                  <a:lumMod val="75000"/>
                  <a:lumOff val="25000"/>
                </a:srgbClr>
              </a:solidFill>
              <a:latin typeface="Times New Roman" panose="02020603050405020304" pitchFamily="18" charset="0"/>
              <a:cs typeface="Times New Roman" panose="02020603050405020304" pitchFamily="18" charset="0"/>
            </a:endParaRPr>
          </a:p>
        </p:txBody>
      </p:sp>
      <p:sp>
        <p:nvSpPr>
          <p:cNvPr id="16" name="Rectangle 8"/>
          <p:cNvSpPr>
            <a:spLocks noChangeArrowheads="1"/>
          </p:cNvSpPr>
          <p:nvPr/>
        </p:nvSpPr>
        <p:spPr bwMode="auto">
          <a:xfrm>
            <a:off x="3270642" y="3177878"/>
            <a:ext cx="2765333" cy="1857689"/>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latin typeface="Calibri"/>
            </a:endParaRPr>
          </a:p>
        </p:txBody>
      </p:sp>
      <p:grpSp>
        <p:nvGrpSpPr>
          <p:cNvPr id="3" name="Group 16"/>
          <p:cNvGrpSpPr/>
          <p:nvPr/>
        </p:nvGrpSpPr>
        <p:grpSpPr>
          <a:xfrm>
            <a:off x="3003723" y="3177878"/>
            <a:ext cx="3390470" cy="561531"/>
            <a:chOff x="393700" y="1122363"/>
            <a:chExt cx="3962400" cy="804863"/>
          </a:xfrm>
        </p:grpSpPr>
        <p:sp>
          <p:nvSpPr>
            <p:cNvPr id="18" name="Rectangle 5"/>
            <p:cNvSpPr>
              <a:spLocks noChangeArrowheads="1"/>
            </p:cNvSpPr>
            <p:nvPr/>
          </p:nvSpPr>
          <p:spPr bwMode="auto">
            <a:xfrm>
              <a:off x="393700" y="1363663"/>
              <a:ext cx="425450" cy="563563"/>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19" name="Rectangle 6"/>
            <p:cNvSpPr>
              <a:spLocks noChangeArrowheads="1"/>
            </p:cNvSpPr>
            <p:nvPr/>
          </p:nvSpPr>
          <p:spPr bwMode="auto">
            <a:xfrm>
              <a:off x="3930650" y="1363663"/>
              <a:ext cx="425450" cy="563563"/>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20" name="Rectangle 7"/>
            <p:cNvSpPr>
              <a:spLocks noChangeArrowheads="1"/>
            </p:cNvSpPr>
            <p:nvPr/>
          </p:nvSpPr>
          <p:spPr bwMode="auto">
            <a:xfrm>
              <a:off x="588963" y="1122363"/>
              <a:ext cx="3568700" cy="63817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1400" b="1" dirty="0" smtClean="0">
                  <a:solidFill>
                    <a:srgbClr val="FFFFFF"/>
                  </a:solidFill>
                  <a:latin typeface="Times New Roman" panose="02020603050405020304" pitchFamily="18" charset="0"/>
                  <a:cs typeface="Times New Roman" panose="02020603050405020304" pitchFamily="18" charset="0"/>
                </a:rPr>
                <a:t>4. </a:t>
              </a:r>
              <a:r>
                <a:rPr lang="lt-LT" sz="1400" b="1" dirty="0" smtClean="0">
                  <a:solidFill>
                    <a:srgbClr val="FFFFFF"/>
                  </a:solidFill>
                  <a:latin typeface="Times New Roman" panose="02020603050405020304" pitchFamily="18" charset="0"/>
                  <a:cs typeface="Times New Roman" panose="02020603050405020304" pitchFamily="18" charset="0"/>
                </a:rPr>
                <a:t>Įranga</a:t>
              </a:r>
              <a:endParaRPr lang="en-US" sz="1400" b="1" dirty="0">
                <a:solidFill>
                  <a:srgbClr val="FFFFFF"/>
                </a:solidFill>
                <a:latin typeface="Times New Roman" panose="02020603050405020304" pitchFamily="18" charset="0"/>
                <a:cs typeface="Times New Roman" panose="02020603050405020304" pitchFamily="18" charset="0"/>
              </a:endParaRPr>
            </a:p>
          </p:txBody>
        </p:sp>
        <p:sp>
          <p:nvSpPr>
            <p:cNvPr id="21" name="Freeform 9"/>
            <p:cNvSpPr>
              <a:spLocks/>
            </p:cNvSpPr>
            <p:nvPr/>
          </p:nvSpPr>
          <p:spPr bwMode="auto">
            <a:xfrm>
              <a:off x="592138" y="1760538"/>
              <a:ext cx="227013" cy="98425"/>
            </a:xfrm>
            <a:custGeom>
              <a:avLst/>
              <a:gdLst/>
              <a:ahLst/>
              <a:cxnLst>
                <a:cxn ang="0">
                  <a:pos x="0" y="0"/>
                </a:cxn>
                <a:cxn ang="0">
                  <a:pos x="143" y="0"/>
                </a:cxn>
                <a:cxn ang="0">
                  <a:pos x="143" y="62"/>
                </a:cxn>
                <a:cxn ang="0">
                  <a:pos x="0" y="0"/>
                </a:cxn>
              </a:cxnLst>
              <a:rect l="0" t="0" r="r" b="b"/>
              <a:pathLst>
                <a:path w="143" h="62">
                  <a:moveTo>
                    <a:pt x="0" y="0"/>
                  </a:moveTo>
                  <a:lnTo>
                    <a:pt x="143" y="0"/>
                  </a:lnTo>
                  <a:lnTo>
                    <a:pt x="143" y="62"/>
                  </a:lnTo>
                  <a:lnTo>
                    <a:pt x="0" y="0"/>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22" name="Freeform 10"/>
            <p:cNvSpPr>
              <a:spLocks/>
            </p:cNvSpPr>
            <p:nvPr/>
          </p:nvSpPr>
          <p:spPr bwMode="auto">
            <a:xfrm>
              <a:off x="3930650" y="1760538"/>
              <a:ext cx="227013" cy="98425"/>
            </a:xfrm>
            <a:custGeom>
              <a:avLst/>
              <a:gdLst/>
              <a:ahLst/>
              <a:cxnLst>
                <a:cxn ang="0">
                  <a:pos x="143" y="0"/>
                </a:cxn>
                <a:cxn ang="0">
                  <a:pos x="0" y="0"/>
                </a:cxn>
                <a:cxn ang="0">
                  <a:pos x="0" y="62"/>
                </a:cxn>
                <a:cxn ang="0">
                  <a:pos x="143" y="0"/>
                </a:cxn>
              </a:cxnLst>
              <a:rect l="0" t="0" r="r" b="b"/>
              <a:pathLst>
                <a:path w="143" h="62">
                  <a:moveTo>
                    <a:pt x="143" y="0"/>
                  </a:moveTo>
                  <a:lnTo>
                    <a:pt x="0" y="0"/>
                  </a:lnTo>
                  <a:lnTo>
                    <a:pt x="0" y="62"/>
                  </a:lnTo>
                  <a:lnTo>
                    <a:pt x="143" y="0"/>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grpSp>
      <p:sp>
        <p:nvSpPr>
          <p:cNvPr id="23" name="Rectangle 22"/>
          <p:cNvSpPr/>
          <p:nvPr/>
        </p:nvSpPr>
        <p:spPr>
          <a:xfrm>
            <a:off x="3243608" y="3835238"/>
            <a:ext cx="2819400" cy="1200329"/>
          </a:xfrm>
          <a:prstGeom prst="rect">
            <a:avLst/>
          </a:prstGeom>
        </p:spPr>
        <p:txBody>
          <a:bodyPr wrap="square">
            <a:spAutoFit/>
          </a:bodyPr>
          <a:lstStyle/>
          <a:p>
            <a:pPr marL="128585" indent="-128585">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Panašiomis sutartimis;</a:t>
            </a:r>
            <a:endParaRPr lang="ru-RU" sz="1200" dirty="0">
              <a:latin typeface="Times New Roman" panose="02020603050405020304" pitchFamily="18" charset="0"/>
              <a:cs typeface="Times New Roman" panose="02020603050405020304" pitchFamily="18" charset="0"/>
            </a:endParaRPr>
          </a:p>
          <a:p>
            <a:pPr marL="128585" indent="-128585" algn="just">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Preliminariais tiekėjų komerciniais pasiūlymais;</a:t>
            </a:r>
            <a:endParaRPr lang="ru-RU" sz="1200" dirty="0">
              <a:latin typeface="Times New Roman" panose="02020603050405020304" pitchFamily="18" charset="0"/>
              <a:cs typeface="Times New Roman" panose="02020603050405020304" pitchFamily="18" charset="0"/>
            </a:endParaRPr>
          </a:p>
          <a:p>
            <a:pPr marL="128585" indent="-128585" algn="just">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Kainų suvestinėmis iš internete esančių kainų kartu su </a:t>
            </a:r>
            <a:r>
              <a:rPr lang="lt-LT" sz="1200" dirty="0" smtClean="0">
                <a:latin typeface="Times New Roman" panose="02020603050405020304" pitchFamily="18" charset="0"/>
                <a:cs typeface="Times New Roman" panose="02020603050405020304" pitchFamily="18" charset="0"/>
              </a:rPr>
              <a:t>nuorodomis</a:t>
            </a:r>
            <a:endParaRPr lang="ru-RU" sz="1200" dirty="0">
              <a:latin typeface="Times New Roman" panose="02020603050405020304" pitchFamily="18" charset="0"/>
              <a:cs typeface="Times New Roman" panose="02020603050405020304" pitchFamily="18" charset="0"/>
            </a:endParaRPr>
          </a:p>
          <a:p>
            <a:r>
              <a:rPr lang="lt-LT" sz="1200" dirty="0">
                <a:latin typeface="Times New Roman" panose="02020603050405020304" pitchFamily="18" charset="0"/>
                <a:cs typeface="Times New Roman" panose="02020603050405020304" pitchFamily="18" charset="0"/>
              </a:rPr>
              <a:t> </a:t>
            </a:r>
          </a:p>
        </p:txBody>
      </p:sp>
      <p:sp>
        <p:nvSpPr>
          <p:cNvPr id="33" name="Rectangle 8"/>
          <p:cNvSpPr>
            <a:spLocks noChangeArrowheads="1"/>
          </p:cNvSpPr>
          <p:nvPr/>
        </p:nvSpPr>
        <p:spPr bwMode="auto">
          <a:xfrm>
            <a:off x="396553" y="3177878"/>
            <a:ext cx="2380226" cy="1859942"/>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nvGrpSpPr>
          <p:cNvPr id="5" name="Group 33"/>
          <p:cNvGrpSpPr/>
          <p:nvPr/>
        </p:nvGrpSpPr>
        <p:grpSpPr>
          <a:xfrm>
            <a:off x="152400" y="3177877"/>
            <a:ext cx="2797620" cy="569083"/>
            <a:chOff x="480961" y="1124877"/>
            <a:chExt cx="3875139" cy="815687"/>
          </a:xfrm>
        </p:grpSpPr>
        <p:sp>
          <p:nvSpPr>
            <p:cNvPr id="35" name="Rectangle 5"/>
            <p:cNvSpPr>
              <a:spLocks noChangeArrowheads="1"/>
            </p:cNvSpPr>
            <p:nvPr/>
          </p:nvSpPr>
          <p:spPr bwMode="auto">
            <a:xfrm>
              <a:off x="480961" y="1377000"/>
              <a:ext cx="425450" cy="563564"/>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36" name="Rectangle 6"/>
            <p:cNvSpPr>
              <a:spLocks noChangeArrowheads="1"/>
            </p:cNvSpPr>
            <p:nvPr/>
          </p:nvSpPr>
          <p:spPr bwMode="auto">
            <a:xfrm>
              <a:off x="3930650" y="1363663"/>
              <a:ext cx="425450" cy="563563"/>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37" name="Rectangle 7"/>
            <p:cNvSpPr>
              <a:spLocks noChangeArrowheads="1"/>
            </p:cNvSpPr>
            <p:nvPr/>
          </p:nvSpPr>
          <p:spPr bwMode="auto">
            <a:xfrm>
              <a:off x="704611" y="1124877"/>
              <a:ext cx="3568700" cy="638174"/>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1400" b="1" dirty="0" smtClean="0">
                  <a:solidFill>
                    <a:srgbClr val="FFFFFF"/>
                  </a:solidFill>
                  <a:latin typeface="Times New Roman" panose="02020603050405020304" pitchFamily="18" charset="0"/>
                  <a:cs typeface="Times New Roman" panose="02020603050405020304" pitchFamily="18" charset="0"/>
                </a:rPr>
                <a:t>3. </a:t>
              </a:r>
              <a:r>
                <a:rPr lang="lt-LT" sz="1400" b="1" dirty="0" smtClean="0">
                  <a:solidFill>
                    <a:srgbClr val="FFFFFF"/>
                  </a:solidFill>
                  <a:latin typeface="Times New Roman" panose="02020603050405020304" pitchFamily="18" charset="0"/>
                  <a:cs typeface="Times New Roman" panose="02020603050405020304" pitchFamily="18" charset="0"/>
                </a:rPr>
                <a:t>Inžinerinės paslaugos</a:t>
              </a:r>
              <a:endParaRPr lang="en-US" sz="1400" b="1" dirty="0">
                <a:solidFill>
                  <a:srgbClr val="FFFFFF"/>
                </a:solidFill>
                <a:latin typeface="Times New Roman" panose="02020603050405020304" pitchFamily="18" charset="0"/>
                <a:cs typeface="Times New Roman" panose="02020603050405020304" pitchFamily="18" charset="0"/>
              </a:endParaRPr>
            </a:p>
          </p:txBody>
        </p:sp>
        <p:sp>
          <p:nvSpPr>
            <p:cNvPr id="38" name="Freeform 9"/>
            <p:cNvSpPr>
              <a:spLocks/>
            </p:cNvSpPr>
            <p:nvPr/>
          </p:nvSpPr>
          <p:spPr bwMode="auto">
            <a:xfrm>
              <a:off x="592138" y="1760538"/>
              <a:ext cx="227013" cy="98425"/>
            </a:xfrm>
            <a:custGeom>
              <a:avLst/>
              <a:gdLst/>
              <a:ahLst/>
              <a:cxnLst>
                <a:cxn ang="0">
                  <a:pos x="0" y="0"/>
                </a:cxn>
                <a:cxn ang="0">
                  <a:pos x="143" y="0"/>
                </a:cxn>
                <a:cxn ang="0">
                  <a:pos x="143" y="62"/>
                </a:cxn>
                <a:cxn ang="0">
                  <a:pos x="0" y="0"/>
                </a:cxn>
              </a:cxnLst>
              <a:rect l="0" t="0" r="r" b="b"/>
              <a:pathLst>
                <a:path w="143" h="62">
                  <a:moveTo>
                    <a:pt x="0" y="0"/>
                  </a:moveTo>
                  <a:lnTo>
                    <a:pt x="143" y="0"/>
                  </a:lnTo>
                  <a:lnTo>
                    <a:pt x="143" y="62"/>
                  </a:lnTo>
                  <a:lnTo>
                    <a:pt x="0" y="0"/>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39" name="Freeform 10"/>
            <p:cNvSpPr>
              <a:spLocks/>
            </p:cNvSpPr>
            <p:nvPr/>
          </p:nvSpPr>
          <p:spPr bwMode="auto">
            <a:xfrm>
              <a:off x="3930650" y="1760538"/>
              <a:ext cx="227013" cy="98425"/>
            </a:xfrm>
            <a:custGeom>
              <a:avLst/>
              <a:gdLst/>
              <a:ahLst/>
              <a:cxnLst>
                <a:cxn ang="0">
                  <a:pos x="143" y="0"/>
                </a:cxn>
                <a:cxn ang="0">
                  <a:pos x="0" y="0"/>
                </a:cxn>
                <a:cxn ang="0">
                  <a:pos x="0" y="62"/>
                </a:cxn>
                <a:cxn ang="0">
                  <a:pos x="143" y="0"/>
                </a:cxn>
              </a:cxnLst>
              <a:rect l="0" t="0" r="r" b="b"/>
              <a:pathLst>
                <a:path w="143" h="62">
                  <a:moveTo>
                    <a:pt x="143" y="0"/>
                  </a:moveTo>
                  <a:lnTo>
                    <a:pt x="0" y="0"/>
                  </a:lnTo>
                  <a:lnTo>
                    <a:pt x="0" y="62"/>
                  </a:lnTo>
                  <a:lnTo>
                    <a:pt x="143" y="0"/>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grpSp>
      <p:sp>
        <p:nvSpPr>
          <p:cNvPr id="40" name="Rectangle 39"/>
          <p:cNvSpPr/>
          <p:nvPr/>
        </p:nvSpPr>
        <p:spPr>
          <a:xfrm>
            <a:off x="396553" y="3786914"/>
            <a:ext cx="2380225" cy="1015663"/>
          </a:xfrm>
          <a:prstGeom prst="rect">
            <a:avLst/>
          </a:prstGeom>
        </p:spPr>
        <p:txBody>
          <a:bodyPr wrap="square">
            <a:spAutoFit/>
          </a:bodyPr>
          <a:lstStyle/>
          <a:p>
            <a:pPr algn="just"/>
            <a:r>
              <a:rPr lang="lt-LT" sz="1200" dirty="0">
                <a:latin typeface="Times New Roman" panose="02020603050405020304" pitchFamily="18" charset="0"/>
                <a:cs typeface="Times New Roman" panose="02020603050405020304" pitchFamily="18" charset="0"/>
              </a:rPr>
              <a:t>Rekomenduojame vadovautis bendraisiais ekonominiais </a:t>
            </a:r>
            <a:r>
              <a:rPr lang="lt-LT" sz="1200" dirty="0" smtClean="0">
                <a:latin typeface="Times New Roman" panose="02020603050405020304" pitchFamily="18" charset="0"/>
                <a:cs typeface="Times New Roman" panose="02020603050405020304" pitchFamily="18" charset="0"/>
              </a:rPr>
              <a:t>normatyvais. </a:t>
            </a:r>
            <a:r>
              <a:rPr lang="lt-LT" sz="1200" dirty="0">
                <a:latin typeface="Times New Roman" panose="02020603050405020304" pitchFamily="18" charset="0"/>
                <a:cs typeface="Times New Roman" panose="02020603050405020304" pitchFamily="18" charset="0"/>
              </a:rPr>
              <a:t>http://sistela.lt/informacine/baze</a:t>
            </a:r>
            <a:r>
              <a:rPr lang="lt-LT" sz="1200" dirty="0" smtClean="0">
                <a:latin typeface="Times New Roman" panose="02020603050405020304" pitchFamily="18" charset="0"/>
                <a:cs typeface="Times New Roman" panose="02020603050405020304" pitchFamily="18" charset="0"/>
              </a:rPr>
              <a:t>)</a:t>
            </a:r>
            <a:endParaRPr lang="lt-LT" sz="1200" dirty="0">
              <a:latin typeface="Times New Roman" panose="02020603050405020304" pitchFamily="18" charset="0"/>
              <a:cs typeface="Times New Roman" panose="02020603050405020304" pitchFamily="18" charset="0"/>
            </a:endParaRPr>
          </a:p>
          <a:p>
            <a:r>
              <a:rPr lang="lt-LT" sz="1200" dirty="0">
                <a:solidFill>
                  <a:srgbClr val="262626">
                    <a:lumMod val="75000"/>
                    <a:lumOff val="25000"/>
                  </a:srgbClr>
                </a:solidFill>
                <a:latin typeface="Times New Roman" panose="02020603050405020304" pitchFamily="18" charset="0"/>
                <a:cs typeface="Times New Roman" panose="02020603050405020304" pitchFamily="18" charset="0"/>
              </a:rPr>
              <a:t> </a:t>
            </a:r>
          </a:p>
        </p:txBody>
      </p:sp>
      <p:sp>
        <p:nvSpPr>
          <p:cNvPr id="41" name="Rectangle 8"/>
          <p:cNvSpPr>
            <a:spLocks noChangeArrowheads="1"/>
          </p:cNvSpPr>
          <p:nvPr/>
        </p:nvSpPr>
        <p:spPr bwMode="auto">
          <a:xfrm>
            <a:off x="6674744" y="3620862"/>
            <a:ext cx="2262374" cy="141470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latin typeface="Times New Roman" panose="02020603050405020304" pitchFamily="18" charset="0"/>
              <a:cs typeface="Times New Roman" panose="02020603050405020304" pitchFamily="18" charset="0"/>
            </a:endParaRPr>
          </a:p>
        </p:txBody>
      </p:sp>
      <p:grpSp>
        <p:nvGrpSpPr>
          <p:cNvPr id="7" name="Group 41"/>
          <p:cNvGrpSpPr/>
          <p:nvPr/>
        </p:nvGrpSpPr>
        <p:grpSpPr>
          <a:xfrm>
            <a:off x="6504949" y="3175625"/>
            <a:ext cx="2560393" cy="561531"/>
            <a:chOff x="393700" y="1122363"/>
            <a:chExt cx="3962400" cy="804863"/>
          </a:xfrm>
        </p:grpSpPr>
        <p:sp>
          <p:nvSpPr>
            <p:cNvPr id="43" name="Rectangle 5"/>
            <p:cNvSpPr>
              <a:spLocks noChangeArrowheads="1"/>
            </p:cNvSpPr>
            <p:nvPr/>
          </p:nvSpPr>
          <p:spPr bwMode="auto">
            <a:xfrm>
              <a:off x="393700" y="1363663"/>
              <a:ext cx="425450" cy="563563"/>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44" name="Rectangle 6"/>
            <p:cNvSpPr>
              <a:spLocks noChangeArrowheads="1"/>
            </p:cNvSpPr>
            <p:nvPr/>
          </p:nvSpPr>
          <p:spPr bwMode="auto">
            <a:xfrm>
              <a:off x="3930650" y="1363663"/>
              <a:ext cx="425450" cy="563563"/>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45" name="Rectangle 7"/>
            <p:cNvSpPr>
              <a:spLocks noChangeArrowheads="1"/>
            </p:cNvSpPr>
            <p:nvPr/>
          </p:nvSpPr>
          <p:spPr bwMode="auto">
            <a:xfrm>
              <a:off x="491371" y="1122363"/>
              <a:ext cx="3687251" cy="63817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1400" b="1" dirty="0" smtClean="0">
                  <a:solidFill>
                    <a:srgbClr val="FFFFFF"/>
                  </a:solidFill>
                  <a:latin typeface="Times New Roman" panose="02020603050405020304" pitchFamily="18" charset="0"/>
                  <a:cs typeface="Times New Roman" panose="02020603050405020304" pitchFamily="18" charset="0"/>
                </a:rPr>
                <a:t>7. </a:t>
              </a:r>
              <a:r>
                <a:rPr lang="lt-LT" sz="1400" b="1" dirty="0" smtClean="0">
                  <a:solidFill>
                    <a:srgbClr val="FFFFFF"/>
                  </a:solidFill>
                  <a:latin typeface="Times New Roman" panose="02020603050405020304" pitchFamily="18" charset="0"/>
                  <a:cs typeface="Times New Roman" panose="02020603050405020304" pitchFamily="18" charset="0"/>
                </a:rPr>
                <a:t>Projekto </a:t>
              </a:r>
              <a:r>
                <a:rPr lang="lt-LT" sz="1400" b="1" dirty="0">
                  <a:solidFill>
                    <a:srgbClr val="FFFFFF"/>
                  </a:solidFill>
                  <a:latin typeface="Times New Roman" panose="02020603050405020304" pitchFamily="18" charset="0"/>
                  <a:cs typeface="Times New Roman" panose="02020603050405020304" pitchFamily="18" charset="0"/>
                </a:rPr>
                <a:t>administravimas ir kitos netiesioginės išlaidos</a:t>
              </a:r>
              <a:endParaRPr lang="en-US" sz="1400" b="1" dirty="0">
                <a:solidFill>
                  <a:srgbClr val="FFFFFF"/>
                </a:solidFill>
                <a:latin typeface="Times New Roman" panose="02020603050405020304" pitchFamily="18" charset="0"/>
                <a:cs typeface="Times New Roman" panose="02020603050405020304" pitchFamily="18" charset="0"/>
              </a:endParaRPr>
            </a:p>
          </p:txBody>
        </p:sp>
        <p:sp>
          <p:nvSpPr>
            <p:cNvPr id="46" name="Freeform 9"/>
            <p:cNvSpPr>
              <a:spLocks/>
            </p:cNvSpPr>
            <p:nvPr/>
          </p:nvSpPr>
          <p:spPr bwMode="auto">
            <a:xfrm>
              <a:off x="592138" y="1760538"/>
              <a:ext cx="227013" cy="98425"/>
            </a:xfrm>
            <a:custGeom>
              <a:avLst/>
              <a:gdLst/>
              <a:ahLst/>
              <a:cxnLst>
                <a:cxn ang="0">
                  <a:pos x="0" y="0"/>
                </a:cxn>
                <a:cxn ang="0">
                  <a:pos x="143" y="0"/>
                </a:cxn>
                <a:cxn ang="0">
                  <a:pos x="143" y="62"/>
                </a:cxn>
                <a:cxn ang="0">
                  <a:pos x="0" y="0"/>
                </a:cxn>
              </a:cxnLst>
              <a:rect l="0" t="0" r="r" b="b"/>
              <a:pathLst>
                <a:path w="143" h="62">
                  <a:moveTo>
                    <a:pt x="0" y="0"/>
                  </a:moveTo>
                  <a:lnTo>
                    <a:pt x="143" y="0"/>
                  </a:lnTo>
                  <a:lnTo>
                    <a:pt x="143" y="62"/>
                  </a:lnTo>
                  <a:lnTo>
                    <a:pt x="0" y="0"/>
                  </a:lnTo>
                  <a:close/>
                </a:path>
              </a:pathLst>
            </a:custGeom>
            <a:solidFill>
              <a:schemeClr val="accent5">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47" name="Freeform 10"/>
            <p:cNvSpPr>
              <a:spLocks/>
            </p:cNvSpPr>
            <p:nvPr/>
          </p:nvSpPr>
          <p:spPr bwMode="auto">
            <a:xfrm>
              <a:off x="3930650" y="1760538"/>
              <a:ext cx="227013" cy="98425"/>
            </a:xfrm>
            <a:custGeom>
              <a:avLst/>
              <a:gdLst/>
              <a:ahLst/>
              <a:cxnLst>
                <a:cxn ang="0">
                  <a:pos x="143" y="0"/>
                </a:cxn>
                <a:cxn ang="0">
                  <a:pos x="0" y="0"/>
                </a:cxn>
                <a:cxn ang="0">
                  <a:pos x="0" y="62"/>
                </a:cxn>
                <a:cxn ang="0">
                  <a:pos x="143" y="0"/>
                </a:cxn>
              </a:cxnLst>
              <a:rect l="0" t="0" r="r" b="b"/>
              <a:pathLst>
                <a:path w="143" h="62">
                  <a:moveTo>
                    <a:pt x="143" y="0"/>
                  </a:moveTo>
                  <a:lnTo>
                    <a:pt x="0" y="0"/>
                  </a:lnTo>
                  <a:lnTo>
                    <a:pt x="0" y="62"/>
                  </a:lnTo>
                  <a:lnTo>
                    <a:pt x="143" y="0"/>
                  </a:lnTo>
                  <a:close/>
                </a:path>
              </a:pathLst>
            </a:custGeom>
            <a:solidFill>
              <a:schemeClr val="accent5">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grpSp>
      <p:sp>
        <p:nvSpPr>
          <p:cNvPr id="48" name="Rectangle 47"/>
          <p:cNvSpPr/>
          <p:nvPr/>
        </p:nvSpPr>
        <p:spPr>
          <a:xfrm>
            <a:off x="6701777" y="3776334"/>
            <a:ext cx="2235341" cy="646331"/>
          </a:xfrm>
          <a:prstGeom prst="rect">
            <a:avLst/>
          </a:prstGeom>
        </p:spPr>
        <p:txBody>
          <a:bodyPr wrap="square">
            <a:spAutoFit/>
          </a:bodyPr>
          <a:lstStyle/>
          <a:p>
            <a:pPr algn="ctr"/>
            <a:r>
              <a:rPr lang="lt-LT" sz="1200" dirty="0">
                <a:latin typeface="Times New Roman" panose="02020603050405020304" pitchFamily="18" charset="0"/>
                <a:cs typeface="Times New Roman" panose="02020603050405020304" pitchFamily="18" charset="0"/>
              </a:rPr>
              <a:t>Apskaičiuojamos vadovaujantis „Projektų administravimo ir finansavimo taisyklių“ 10 priedu. </a:t>
            </a:r>
          </a:p>
        </p:txBody>
      </p:sp>
      <p:sp>
        <p:nvSpPr>
          <p:cNvPr id="42" name="Text Placeholder 62"/>
          <p:cNvSpPr>
            <a:spLocks noGrp="1"/>
          </p:cNvSpPr>
          <p:nvPr>
            <p:ph type="body" sz="half" idx="2"/>
          </p:nvPr>
        </p:nvSpPr>
        <p:spPr>
          <a:xfrm>
            <a:off x="377783" y="530700"/>
            <a:ext cx="6248400" cy="200746"/>
          </a:xfrm>
        </p:spPr>
        <p:txBody>
          <a:bodyPr/>
          <a:lstStyle/>
          <a:p>
            <a:r>
              <a:rPr lang="lt-LT" sz="1400" b="1" dirty="0">
                <a:solidFill>
                  <a:schemeClr val="tx1"/>
                </a:solidFill>
                <a:latin typeface="Times New Roman" panose="02020603050405020304" pitchFamily="18" charset="0"/>
                <a:cs typeface="Times New Roman" panose="02020603050405020304" pitchFamily="18" charset="0"/>
              </a:rPr>
              <a:t>Kaip gali būti nustatyta ir pagrįsta išlaidų vertė?</a:t>
            </a:r>
            <a:endParaRPr lang="en-US" sz="1400" b="1" dirty="0">
              <a:solidFill>
                <a:schemeClr val="tx1"/>
              </a:solidFill>
              <a:latin typeface="Times New Roman" panose="02020603050405020304" pitchFamily="18" charset="0"/>
              <a:cs typeface="Times New Roman" panose="02020603050405020304" pitchFamily="18" charset="0"/>
            </a:endParaRPr>
          </a:p>
        </p:txBody>
      </p:sp>
      <p:grpSp>
        <p:nvGrpSpPr>
          <p:cNvPr id="49" name="Group 14"/>
          <p:cNvGrpSpPr/>
          <p:nvPr/>
        </p:nvGrpSpPr>
        <p:grpSpPr>
          <a:xfrm>
            <a:off x="152400" y="860892"/>
            <a:ext cx="4586032" cy="561531"/>
            <a:chOff x="393700" y="1122363"/>
            <a:chExt cx="3962400" cy="804863"/>
          </a:xfrm>
        </p:grpSpPr>
        <p:sp>
          <p:nvSpPr>
            <p:cNvPr id="50" name="Rectangle 5"/>
            <p:cNvSpPr>
              <a:spLocks noChangeArrowheads="1"/>
            </p:cNvSpPr>
            <p:nvPr/>
          </p:nvSpPr>
          <p:spPr bwMode="auto">
            <a:xfrm>
              <a:off x="393700" y="1363663"/>
              <a:ext cx="425450" cy="563563"/>
            </a:xfrm>
            <a:prstGeom prst="rect">
              <a:avLst/>
            </a:prstGeom>
            <a:solidFill>
              <a:schemeClr val="accent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51" name="Rectangle 6"/>
            <p:cNvSpPr>
              <a:spLocks noChangeArrowheads="1"/>
            </p:cNvSpPr>
            <p:nvPr/>
          </p:nvSpPr>
          <p:spPr bwMode="auto">
            <a:xfrm>
              <a:off x="3930650" y="1363663"/>
              <a:ext cx="425450" cy="563563"/>
            </a:xfrm>
            <a:prstGeom prst="rect">
              <a:avLst/>
            </a:prstGeom>
            <a:solidFill>
              <a:schemeClr val="accent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52" name="Rectangle 7"/>
            <p:cNvSpPr>
              <a:spLocks noChangeArrowheads="1"/>
            </p:cNvSpPr>
            <p:nvPr/>
          </p:nvSpPr>
          <p:spPr bwMode="auto">
            <a:xfrm>
              <a:off x="588963" y="1122363"/>
              <a:ext cx="3568700" cy="63817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1400" b="1" dirty="0" smtClean="0">
                  <a:solidFill>
                    <a:srgbClr val="FFFFFF"/>
                  </a:solidFill>
                  <a:latin typeface="Times New Roman" panose="02020603050405020304" pitchFamily="18" charset="0"/>
                  <a:cs typeface="Times New Roman" panose="02020603050405020304" pitchFamily="18" charset="0"/>
                </a:rPr>
                <a:t>1. </a:t>
              </a:r>
              <a:r>
                <a:rPr lang="lt-LT" sz="1400" b="1" dirty="0" smtClean="0">
                  <a:solidFill>
                    <a:srgbClr val="FFFFFF"/>
                  </a:solidFill>
                  <a:latin typeface="Times New Roman" panose="02020603050405020304" pitchFamily="18" charset="0"/>
                  <a:cs typeface="Times New Roman" panose="02020603050405020304" pitchFamily="18" charset="0"/>
                </a:rPr>
                <a:t>Žemė / </a:t>
              </a:r>
              <a:r>
                <a:rPr lang="en-US" sz="1400" b="1" dirty="0" smtClean="0">
                  <a:solidFill>
                    <a:srgbClr val="FFFFFF"/>
                  </a:solidFill>
                  <a:latin typeface="Times New Roman" panose="02020603050405020304" pitchFamily="18" charset="0"/>
                  <a:cs typeface="Times New Roman" panose="02020603050405020304" pitchFamily="18" charset="0"/>
                </a:rPr>
                <a:t>2</a:t>
              </a:r>
              <a:r>
                <a:rPr lang="en-US" sz="1400" b="1" dirty="0" smtClean="0">
                  <a:solidFill>
                    <a:srgbClr val="FFFFFF"/>
                  </a:solidFill>
                  <a:latin typeface="Times New Roman" panose="02020603050405020304" pitchFamily="18" charset="0"/>
                  <a:cs typeface="Times New Roman" panose="02020603050405020304" pitchFamily="18" charset="0"/>
                </a:rPr>
                <a:t>. </a:t>
              </a:r>
              <a:r>
                <a:rPr lang="lt-LT" sz="1400" b="1" dirty="0" smtClean="0">
                  <a:solidFill>
                    <a:srgbClr val="FFFFFF"/>
                  </a:solidFill>
                  <a:latin typeface="Times New Roman" panose="02020603050405020304" pitchFamily="18" charset="0"/>
                  <a:cs typeface="Times New Roman" panose="02020603050405020304" pitchFamily="18" charset="0"/>
                </a:rPr>
                <a:t>Nekilnojamas turtas</a:t>
              </a:r>
              <a:endParaRPr lang="en-US" sz="1400" b="1" dirty="0">
                <a:solidFill>
                  <a:srgbClr val="FFFFFF"/>
                </a:solidFill>
                <a:latin typeface="Times New Roman" panose="02020603050405020304" pitchFamily="18" charset="0"/>
                <a:cs typeface="Times New Roman" panose="02020603050405020304" pitchFamily="18" charset="0"/>
              </a:endParaRPr>
            </a:p>
          </p:txBody>
        </p:sp>
        <p:sp>
          <p:nvSpPr>
            <p:cNvPr id="53" name="Freeform 9"/>
            <p:cNvSpPr>
              <a:spLocks/>
            </p:cNvSpPr>
            <p:nvPr/>
          </p:nvSpPr>
          <p:spPr bwMode="auto">
            <a:xfrm>
              <a:off x="592138" y="1760538"/>
              <a:ext cx="227013" cy="98425"/>
            </a:xfrm>
            <a:custGeom>
              <a:avLst/>
              <a:gdLst/>
              <a:ahLst/>
              <a:cxnLst>
                <a:cxn ang="0">
                  <a:pos x="0" y="0"/>
                </a:cxn>
                <a:cxn ang="0">
                  <a:pos x="143" y="0"/>
                </a:cxn>
                <a:cxn ang="0">
                  <a:pos x="143" y="62"/>
                </a:cxn>
                <a:cxn ang="0">
                  <a:pos x="0" y="0"/>
                </a:cxn>
              </a:cxnLst>
              <a:rect l="0" t="0" r="r" b="b"/>
              <a:pathLst>
                <a:path w="143" h="62">
                  <a:moveTo>
                    <a:pt x="0" y="0"/>
                  </a:moveTo>
                  <a:lnTo>
                    <a:pt x="143" y="0"/>
                  </a:lnTo>
                  <a:lnTo>
                    <a:pt x="143" y="62"/>
                  </a:lnTo>
                  <a:lnTo>
                    <a:pt x="0"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sp>
          <p:nvSpPr>
            <p:cNvPr id="54" name="Freeform 10"/>
            <p:cNvSpPr>
              <a:spLocks/>
            </p:cNvSpPr>
            <p:nvPr/>
          </p:nvSpPr>
          <p:spPr bwMode="auto">
            <a:xfrm>
              <a:off x="3930650" y="1760538"/>
              <a:ext cx="227013" cy="98425"/>
            </a:xfrm>
            <a:custGeom>
              <a:avLst/>
              <a:gdLst/>
              <a:ahLst/>
              <a:cxnLst>
                <a:cxn ang="0">
                  <a:pos x="143" y="0"/>
                </a:cxn>
                <a:cxn ang="0">
                  <a:pos x="0" y="0"/>
                </a:cxn>
                <a:cxn ang="0">
                  <a:pos x="0" y="62"/>
                </a:cxn>
                <a:cxn ang="0">
                  <a:pos x="143" y="0"/>
                </a:cxn>
              </a:cxnLst>
              <a:rect l="0" t="0" r="r" b="b"/>
              <a:pathLst>
                <a:path w="143" h="62">
                  <a:moveTo>
                    <a:pt x="143" y="0"/>
                  </a:moveTo>
                  <a:lnTo>
                    <a:pt x="0" y="0"/>
                  </a:lnTo>
                  <a:lnTo>
                    <a:pt x="0" y="62"/>
                  </a:lnTo>
                  <a:lnTo>
                    <a:pt x="143"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400">
                <a:solidFill>
                  <a:srgbClr val="262626"/>
                </a:solidFill>
                <a:latin typeface="Calibri"/>
              </a:endParaRPr>
            </a:p>
          </p:txBody>
        </p:sp>
      </p:grpSp>
      <p:sp>
        <p:nvSpPr>
          <p:cNvPr id="55" name="Rectangle 8"/>
          <p:cNvSpPr>
            <a:spLocks noChangeArrowheads="1"/>
          </p:cNvSpPr>
          <p:nvPr/>
        </p:nvSpPr>
        <p:spPr bwMode="auto">
          <a:xfrm>
            <a:off x="621853" y="1316469"/>
            <a:ext cx="3690335" cy="1739896"/>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latin typeface="Calibri"/>
            </a:endParaRPr>
          </a:p>
        </p:txBody>
      </p:sp>
      <p:sp>
        <p:nvSpPr>
          <p:cNvPr id="56" name="Rectangle 55"/>
          <p:cNvSpPr/>
          <p:nvPr/>
        </p:nvSpPr>
        <p:spPr>
          <a:xfrm>
            <a:off x="602993" y="1461969"/>
            <a:ext cx="3669698" cy="1569660"/>
          </a:xfrm>
          <a:prstGeom prst="rect">
            <a:avLst/>
          </a:prstGeom>
        </p:spPr>
        <p:txBody>
          <a:bodyPr wrap="square">
            <a:spAutoFit/>
          </a:bodyPr>
          <a:lstStyle/>
          <a:p>
            <a:pPr marL="171446" indent="-171446" algn="just">
              <a:buFont typeface="Arial" panose="020B0604020202020204" pitchFamily="34" charset="0"/>
              <a:buChar char="•"/>
            </a:pPr>
            <a:r>
              <a:rPr lang="lt-LT" sz="1200" dirty="0" smtClean="0">
                <a:latin typeface="Times New Roman" panose="02020603050405020304" pitchFamily="18" charset="0"/>
                <a:cs typeface="Times New Roman" panose="02020603050405020304" pitchFamily="18" charset="0"/>
              </a:rPr>
              <a:t>Žemės/n</a:t>
            </a:r>
            <a:r>
              <a:rPr lang="lt-LT" sz="1200" dirty="0" smtClean="0">
                <a:latin typeface="Times New Roman" panose="02020603050405020304" pitchFamily="18" charset="0"/>
                <a:cs typeface="Times New Roman" panose="02020603050405020304" pitchFamily="18" charset="0"/>
              </a:rPr>
              <a:t>ekilnojamojo </a:t>
            </a:r>
            <a:r>
              <a:rPr lang="lt-LT" sz="1200" dirty="0">
                <a:latin typeface="Times New Roman" panose="02020603050405020304" pitchFamily="18" charset="0"/>
                <a:cs typeface="Times New Roman" panose="02020603050405020304" pitchFamily="18" charset="0"/>
              </a:rPr>
              <a:t>turto pirkimo–pardavimo </a:t>
            </a:r>
            <a:r>
              <a:rPr lang="lt-LT" sz="1200" dirty="0" smtClean="0">
                <a:latin typeface="Times New Roman" panose="02020603050405020304" pitchFamily="18" charset="0"/>
                <a:cs typeface="Times New Roman" panose="02020603050405020304" pitchFamily="18" charset="0"/>
              </a:rPr>
              <a:t>sutartis</a:t>
            </a:r>
            <a:r>
              <a:rPr lang="en-US" sz="1200" dirty="0" smtClean="0">
                <a:latin typeface="Times New Roman" panose="02020603050405020304" pitchFamily="18" charset="0"/>
                <a:cs typeface="Times New Roman" panose="02020603050405020304" pitchFamily="18" charset="0"/>
              </a:rPr>
              <a:t>;</a:t>
            </a:r>
          </a:p>
          <a:p>
            <a:pPr marL="171446" indent="-171446" algn="just">
              <a:buFont typeface="Arial" panose="020B0604020202020204" pitchFamily="34" charset="0"/>
              <a:buChar char="•"/>
            </a:pPr>
            <a:r>
              <a:rPr lang="lt-LT" sz="1200" dirty="0">
                <a:latin typeface="Times New Roman" panose="02020603050405020304" pitchFamily="18" charset="0"/>
                <a:cs typeface="Times New Roman" panose="02020603050405020304" pitchFamily="18" charset="0"/>
              </a:rPr>
              <a:t>N</a:t>
            </a:r>
            <a:r>
              <a:rPr lang="lt-LT" sz="1200" dirty="0" smtClean="0">
                <a:latin typeface="Times New Roman" panose="02020603050405020304" pitchFamily="18" charset="0"/>
                <a:cs typeface="Times New Roman" panose="02020603050405020304" pitchFamily="18" charset="0"/>
              </a:rPr>
              <a:t>epriklausomo </a:t>
            </a:r>
            <a:r>
              <a:rPr lang="lt-LT" sz="1200" dirty="0">
                <a:latin typeface="Times New Roman" panose="02020603050405020304" pitchFamily="18" charset="0"/>
                <a:cs typeface="Times New Roman" panose="02020603050405020304" pitchFamily="18" charset="0"/>
              </a:rPr>
              <a:t>turto vertintojo išduota turto rinkos vertės nustatymo </a:t>
            </a:r>
            <a:r>
              <a:rPr lang="lt-LT" sz="1200" dirty="0" smtClean="0">
                <a:latin typeface="Times New Roman" panose="02020603050405020304" pitchFamily="18" charset="0"/>
                <a:cs typeface="Times New Roman" panose="02020603050405020304" pitchFamily="18" charset="0"/>
              </a:rPr>
              <a:t>ataskaita;</a:t>
            </a:r>
          </a:p>
          <a:p>
            <a:pPr marL="171446" indent="-171446" algn="just">
              <a:buFont typeface="Arial" panose="020B0604020202020204" pitchFamily="34" charset="0"/>
              <a:buChar char="•"/>
            </a:pPr>
            <a:r>
              <a:rPr lang="lt-LT" sz="1200" dirty="0" smtClean="0">
                <a:latin typeface="Times New Roman" panose="02020603050405020304" pitchFamily="18" charset="0"/>
                <a:cs typeface="Times New Roman" panose="02020603050405020304" pitchFamily="18" charset="0"/>
              </a:rPr>
              <a:t>V</a:t>
            </a:r>
            <a:r>
              <a:rPr lang="lt-LT" sz="1200" dirty="0">
                <a:latin typeface="Times New Roman" panose="02020603050405020304" pitchFamily="18" charset="0"/>
                <a:cs typeface="Times New Roman" panose="02020603050405020304" pitchFamily="18" charset="0"/>
              </a:rPr>
              <a:t>Į</a:t>
            </a:r>
            <a:r>
              <a:rPr lang="lt-LT" sz="1200" dirty="0" smtClean="0">
                <a:latin typeface="Times New Roman" panose="02020603050405020304" pitchFamily="18" charset="0"/>
                <a:cs typeface="Times New Roman" panose="02020603050405020304" pitchFamily="18" charset="0"/>
              </a:rPr>
              <a:t> </a:t>
            </a:r>
            <a:r>
              <a:rPr lang="lt-LT" sz="1200" dirty="0">
                <a:latin typeface="Times New Roman" panose="02020603050405020304" pitchFamily="18" charset="0"/>
                <a:cs typeface="Times New Roman" panose="02020603050405020304" pitchFamily="18" charset="0"/>
              </a:rPr>
              <a:t>Registrų centro arba nepriklausomo turto vertintojo išduota bendra panašių nekilnojamojo turto objektų grupės rinkos vertės nustatymo </a:t>
            </a:r>
            <a:r>
              <a:rPr lang="lt-LT" sz="1200" dirty="0" smtClean="0">
                <a:latin typeface="Times New Roman" panose="02020603050405020304" pitchFamily="18" charset="0"/>
                <a:cs typeface="Times New Roman" panose="02020603050405020304" pitchFamily="18" charset="0"/>
              </a:rPr>
              <a:t>ataskaita</a:t>
            </a:r>
          </a:p>
          <a:p>
            <a:pPr marL="171446" indent="-171446" algn="just">
              <a:buFont typeface="Arial" panose="020B0604020202020204" pitchFamily="34" charset="0"/>
              <a:buChar char="•"/>
            </a:pPr>
            <a:endParaRPr lang="lt-LT" sz="1200" dirty="0">
              <a:solidFill>
                <a:srgbClr val="262626">
                  <a:lumMod val="75000"/>
                  <a:lumOff val="2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6586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525" y="191688"/>
            <a:ext cx="8368364" cy="356134"/>
          </a:xfrm>
        </p:spPr>
        <p:txBody>
          <a:bodyPr/>
          <a:lstStyle/>
          <a:p>
            <a:r>
              <a:rPr lang="lt-LT" altLang="lt-LT" sz="2400" b="1" cap="small" dirty="0">
                <a:solidFill>
                  <a:schemeClr val="tx1"/>
                </a:solidFill>
                <a:latin typeface="Times New Roman" panose="02020603050405020304" pitchFamily="18" charset="0"/>
                <a:cs typeface="Times New Roman" panose="02020603050405020304" pitchFamily="18" charset="0"/>
              </a:rPr>
              <a:t>Paraiškos 7 dalis</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grpSp>
        <p:nvGrpSpPr>
          <p:cNvPr id="14" name="Group 37"/>
          <p:cNvGrpSpPr/>
          <p:nvPr/>
        </p:nvGrpSpPr>
        <p:grpSpPr>
          <a:xfrm>
            <a:off x="492233" y="1020795"/>
            <a:ext cx="321760" cy="274861"/>
            <a:chOff x="7886700" y="1338264"/>
            <a:chExt cx="623973" cy="509586"/>
          </a:xfrm>
        </p:grpSpPr>
        <p:sp>
          <p:nvSpPr>
            <p:cNvPr id="15" name="Rectangle 14"/>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sp>
        <p:nvSpPr>
          <p:cNvPr id="17" name="Text Placeholder 3"/>
          <p:cNvSpPr txBox="1">
            <a:spLocks/>
          </p:cNvSpPr>
          <p:nvPr/>
        </p:nvSpPr>
        <p:spPr>
          <a:xfrm>
            <a:off x="931360" y="1681874"/>
            <a:ext cx="7923079" cy="73866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altLang="lt-LT" sz="1200" dirty="0">
                <a:solidFill>
                  <a:schemeClr val="tx1"/>
                </a:solidFill>
                <a:latin typeface="Times New Roman" panose="02020603050405020304" pitchFamily="18" charset="0"/>
                <a:cs typeface="Times New Roman" panose="02020603050405020304" pitchFamily="18" charset="0"/>
              </a:rPr>
              <a:t>Nustatomos procentais, skaičiuojant nuo tiesioginių (</a:t>
            </a:r>
            <a:r>
              <a:rPr lang="lt-LT" altLang="lt-LT" sz="1200" dirty="0" err="1">
                <a:solidFill>
                  <a:schemeClr val="tx1"/>
                </a:solidFill>
                <a:latin typeface="Times New Roman" panose="02020603050405020304" pitchFamily="18" charset="0"/>
                <a:cs typeface="Times New Roman" panose="02020603050405020304" pitchFamily="18" charset="0"/>
              </a:rPr>
              <a:t>t.y</a:t>
            </a:r>
            <a:r>
              <a:rPr lang="lt-LT" altLang="lt-LT" sz="1200" dirty="0">
                <a:solidFill>
                  <a:schemeClr val="tx1"/>
                </a:solidFill>
                <a:latin typeface="Times New Roman" panose="02020603050405020304" pitchFamily="18" charset="0"/>
                <a:cs typeface="Times New Roman" panose="02020603050405020304" pitchFamily="18" charset="0"/>
              </a:rPr>
              <a:t>. 1-6 biudžeto kategorijos sumos) išlaidų, neviršijant Taisyklių 10 priede nustatytų ribų pagal tai, kokią tinkamų išlaidų dalį (procentais) sudaro projekto veiklų rangos išlaidos. </a:t>
            </a:r>
          </a:p>
          <a:p>
            <a:pPr algn="just"/>
            <a:r>
              <a:rPr lang="lt-LT" altLang="lt-LT" sz="1200" dirty="0">
                <a:solidFill>
                  <a:schemeClr val="tx1"/>
                </a:solidFill>
                <a:latin typeface="Times New Roman" panose="02020603050405020304" pitchFamily="18" charset="0"/>
                <a:cs typeface="Times New Roman" panose="02020603050405020304" pitchFamily="18" charset="0"/>
              </a:rPr>
              <a:t>Veiklų rangos išlaidos - tai išlaidos tų veiklų, kurias visiškai įgyvendina ne pats projekto vykdytojas, o paslaugų teikėjai, prekių tiekėjai ar statybos darbų rangovai.</a:t>
            </a:r>
          </a:p>
        </p:txBody>
      </p:sp>
      <p:grpSp>
        <p:nvGrpSpPr>
          <p:cNvPr id="18" name="Group 37"/>
          <p:cNvGrpSpPr/>
          <p:nvPr/>
        </p:nvGrpSpPr>
        <p:grpSpPr>
          <a:xfrm>
            <a:off x="492232" y="1777183"/>
            <a:ext cx="321760" cy="292509"/>
            <a:chOff x="7886700" y="1338264"/>
            <a:chExt cx="623973" cy="509586"/>
          </a:xfrm>
        </p:grpSpPr>
        <p:sp>
          <p:nvSpPr>
            <p:cNvPr id="19" name="Rectangle 18"/>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sp>
        <p:nvSpPr>
          <p:cNvPr id="21" name="Text Placeholder 3"/>
          <p:cNvSpPr txBox="1">
            <a:spLocks/>
          </p:cNvSpPr>
          <p:nvPr/>
        </p:nvSpPr>
        <p:spPr>
          <a:xfrm>
            <a:off x="931360" y="3189587"/>
            <a:ext cx="7923078"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altLang="lt-LT" sz="1200" dirty="0">
                <a:solidFill>
                  <a:schemeClr val="tx1"/>
                </a:solidFill>
                <a:latin typeface="Times New Roman" panose="02020603050405020304" pitchFamily="18" charset="0"/>
                <a:cs typeface="Times New Roman" panose="02020603050405020304" pitchFamily="18" charset="0"/>
              </a:rPr>
              <a:t>Dėl netiesioginių išlaidų dokumentai neteikiami/netikrinami, išskyrus tuos atvejus, kai DU projekte nenumatytas ir visos išlaidos yra perkamos. Tokiu atveju, šios išlaidos turi būti pagrįstos išlaidų pagrindimo ir jų apmokėjimo įrodymo dokumentais. </a:t>
            </a:r>
          </a:p>
        </p:txBody>
      </p:sp>
      <p:grpSp>
        <p:nvGrpSpPr>
          <p:cNvPr id="22" name="Group 37"/>
          <p:cNvGrpSpPr/>
          <p:nvPr/>
        </p:nvGrpSpPr>
        <p:grpSpPr>
          <a:xfrm>
            <a:off x="492232" y="2591786"/>
            <a:ext cx="321760" cy="270519"/>
            <a:chOff x="7886700" y="1338264"/>
            <a:chExt cx="623973" cy="509586"/>
          </a:xfrm>
        </p:grpSpPr>
        <p:sp>
          <p:nvSpPr>
            <p:cNvPr id="23" name="Rectangle 22"/>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grpSp>
        <p:nvGrpSpPr>
          <p:cNvPr id="30" name="Group 37"/>
          <p:cNvGrpSpPr/>
          <p:nvPr/>
        </p:nvGrpSpPr>
        <p:grpSpPr>
          <a:xfrm>
            <a:off x="492232" y="3186362"/>
            <a:ext cx="321760" cy="274921"/>
            <a:chOff x="7886700" y="1338264"/>
            <a:chExt cx="623973" cy="509586"/>
          </a:xfrm>
        </p:grpSpPr>
        <p:sp>
          <p:nvSpPr>
            <p:cNvPr id="31" name="Rectangle 30"/>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sp>
        <p:nvSpPr>
          <p:cNvPr id="44" name="Text Placeholder 3"/>
          <p:cNvSpPr txBox="1">
            <a:spLocks/>
          </p:cNvSpPr>
          <p:nvPr/>
        </p:nvSpPr>
        <p:spPr>
          <a:xfrm>
            <a:off x="931361" y="968505"/>
            <a:ext cx="7923079" cy="55399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altLang="lt-LT" sz="1200" dirty="0">
                <a:solidFill>
                  <a:schemeClr val="tx1"/>
                </a:solidFill>
                <a:latin typeface="Times New Roman" panose="02020603050405020304" pitchFamily="18" charset="0"/>
                <a:cs typeface="Times New Roman" panose="02020603050405020304" pitchFamily="18" charset="0"/>
              </a:rPr>
              <a:t>Netiesioginės išlaidos – tai projekto </a:t>
            </a:r>
            <a:r>
              <a:rPr lang="lt-LT" altLang="lt-LT" sz="1200" dirty="0" smtClean="0">
                <a:solidFill>
                  <a:schemeClr val="tx1"/>
                </a:solidFill>
                <a:latin typeface="Times New Roman" panose="02020603050405020304" pitchFamily="18" charset="0"/>
                <a:cs typeface="Times New Roman" panose="02020603050405020304" pitchFamily="18" charset="0"/>
              </a:rPr>
              <a:t>administravimo komandos DU</a:t>
            </a:r>
            <a:r>
              <a:rPr lang="lt-LT" altLang="lt-LT" sz="1200" dirty="0">
                <a:solidFill>
                  <a:schemeClr val="tx1"/>
                </a:solidFill>
                <a:latin typeface="Times New Roman" panose="02020603050405020304" pitchFamily="18" charset="0"/>
                <a:cs typeface="Times New Roman" panose="02020603050405020304" pitchFamily="18" charset="0"/>
              </a:rPr>
              <a:t>, patalpų, reikalingų projekto administravimui, nuoma, susijusios išlaidos ir kitos projekto administravimui būtinos išlaidos. </a:t>
            </a:r>
            <a:r>
              <a:rPr lang="lt-LT" sz="1200" b="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Paraiškoje nereikia detalizuoti, kam bus naudojamos netiesioginės išlaidos, pakanka tik nurodyti, ar bus mokamas darbo užmokestis.</a:t>
            </a:r>
            <a:endParaRPr lang="lt-LT" altLang="lt-LT" sz="1200" dirty="0">
              <a:solidFill>
                <a:schemeClr val="tx1"/>
              </a:solidFill>
              <a:latin typeface="Times New Roman" panose="02020603050405020304" pitchFamily="18" charset="0"/>
              <a:cs typeface="Times New Roman" panose="02020603050405020304" pitchFamily="18" charset="0"/>
            </a:endParaRPr>
          </a:p>
        </p:txBody>
      </p:sp>
      <p:sp>
        <p:nvSpPr>
          <p:cNvPr id="25" name="Text Placeholder 62"/>
          <p:cNvSpPr>
            <a:spLocks noGrp="1"/>
          </p:cNvSpPr>
          <p:nvPr>
            <p:ph type="body" sz="half" idx="2"/>
          </p:nvPr>
        </p:nvSpPr>
        <p:spPr>
          <a:xfrm>
            <a:off x="432335" y="625813"/>
            <a:ext cx="6248400" cy="200746"/>
          </a:xfrm>
        </p:spPr>
        <p:txBody>
          <a:bodyPr/>
          <a:lstStyle/>
          <a:p>
            <a:r>
              <a:rPr lang="lt-LT" sz="1400" b="1" dirty="0" smtClean="0">
                <a:solidFill>
                  <a:schemeClr val="tx1"/>
                </a:solidFill>
                <a:latin typeface="Times New Roman" panose="02020603050405020304" pitchFamily="18" charset="0"/>
                <a:cs typeface="Times New Roman" panose="02020603050405020304" pitchFamily="18" charset="0"/>
              </a:rPr>
              <a:t>Netiesioginės išlaidos ir kaip jas </a:t>
            </a:r>
            <a:r>
              <a:rPr lang="en-US" sz="1400" b="1" dirty="0" err="1" smtClean="0">
                <a:solidFill>
                  <a:schemeClr val="tx1"/>
                </a:solidFill>
                <a:latin typeface="Times New Roman" panose="02020603050405020304" pitchFamily="18" charset="0"/>
                <a:cs typeface="Times New Roman" panose="02020603050405020304" pitchFamily="18" charset="0"/>
              </a:rPr>
              <a:t>tinkamai</a:t>
            </a:r>
            <a:r>
              <a:rPr lang="en-US" sz="1400" b="1" dirty="0" smtClean="0">
                <a:solidFill>
                  <a:schemeClr val="tx1"/>
                </a:solidFill>
                <a:latin typeface="Times New Roman" panose="02020603050405020304" pitchFamily="18" charset="0"/>
                <a:cs typeface="Times New Roman" panose="02020603050405020304" pitchFamily="18" charset="0"/>
              </a:rPr>
              <a:t> </a:t>
            </a:r>
            <a:r>
              <a:rPr lang="lt-LT" sz="1400" b="1" dirty="0" smtClean="0">
                <a:solidFill>
                  <a:schemeClr val="tx1"/>
                </a:solidFill>
                <a:latin typeface="Times New Roman" panose="02020603050405020304" pitchFamily="18" charset="0"/>
                <a:cs typeface="Times New Roman" panose="02020603050405020304" pitchFamily="18" charset="0"/>
              </a:rPr>
              <a:t>apskaičiuoti</a:t>
            </a:r>
            <a:endParaRPr lang="en-US" sz="1400" b="1" dirty="0">
              <a:solidFill>
                <a:schemeClr val="tx1"/>
              </a:solidFill>
              <a:latin typeface="Times New Roman" panose="02020603050405020304" pitchFamily="18" charset="0"/>
              <a:cs typeface="Times New Roman" panose="02020603050405020304" pitchFamily="18" charset="0"/>
            </a:endParaRPr>
          </a:p>
        </p:txBody>
      </p:sp>
      <p:grpSp>
        <p:nvGrpSpPr>
          <p:cNvPr id="26" name="Group 37"/>
          <p:cNvGrpSpPr/>
          <p:nvPr/>
        </p:nvGrpSpPr>
        <p:grpSpPr>
          <a:xfrm>
            <a:off x="479469" y="3859111"/>
            <a:ext cx="321760" cy="310604"/>
            <a:chOff x="7886700" y="1338264"/>
            <a:chExt cx="623973" cy="509586"/>
          </a:xfrm>
        </p:grpSpPr>
        <p:sp>
          <p:nvSpPr>
            <p:cNvPr id="27" name="Rectangle 26"/>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sp>
        <p:nvSpPr>
          <p:cNvPr id="29" name="Text Placeholder 3"/>
          <p:cNvSpPr txBox="1">
            <a:spLocks/>
          </p:cNvSpPr>
          <p:nvPr/>
        </p:nvSpPr>
        <p:spPr>
          <a:xfrm>
            <a:off x="931359" y="3859111"/>
            <a:ext cx="7923079"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altLang="lt-LT" sz="1200" dirty="0">
                <a:solidFill>
                  <a:schemeClr val="tx1"/>
                </a:solidFill>
                <a:latin typeface="Times New Roman" panose="02020603050405020304" pitchFamily="18" charset="0"/>
                <a:cs typeface="Times New Roman" panose="02020603050405020304" pitchFamily="18" charset="0"/>
              </a:rPr>
              <a:t>Net jei išlaidos grindžiamos dokumentais, jos apmokamos neviršijant pagal PAFT 10 priedo nurodytas normas apskaičiuotų sumų. </a:t>
            </a:r>
          </a:p>
        </p:txBody>
      </p:sp>
      <p:sp>
        <p:nvSpPr>
          <p:cNvPr id="33" name="Text Placeholder 3"/>
          <p:cNvSpPr txBox="1">
            <a:spLocks/>
          </p:cNvSpPr>
          <p:nvPr/>
        </p:nvSpPr>
        <p:spPr>
          <a:xfrm>
            <a:off x="931360" y="2561340"/>
            <a:ext cx="7923078"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lt-LT" altLang="lt-LT" sz="1200" dirty="0">
                <a:solidFill>
                  <a:schemeClr val="tx1"/>
                </a:solidFill>
                <a:latin typeface="Times New Roman" panose="02020603050405020304" pitchFamily="18" charset="0"/>
                <a:cs typeface="Times New Roman" panose="02020603050405020304" pitchFamily="18" charset="0"/>
              </a:rPr>
              <a:t>Netiesioginių išlaidų aprašyme būtinai nurodykite, ar šiose išlaidose bus darbo užmokestis, ar visos paslaugos ar jų dalis bus perkama. </a:t>
            </a:r>
            <a:r>
              <a:rPr lang="lt-LT" altLang="lt-LT" sz="1200" b="1" dirty="0">
                <a:solidFill>
                  <a:schemeClr val="tx1"/>
                </a:solidFill>
                <a:latin typeface="Times New Roman" panose="02020603050405020304" pitchFamily="18" charset="0"/>
                <a:cs typeface="Times New Roman" panose="02020603050405020304" pitchFamily="18" charset="0"/>
              </a:rPr>
              <a:t>Jei bus mokamas DU, nereikia detalizuoti sumų</a:t>
            </a:r>
            <a:r>
              <a:rPr lang="lt-LT" altLang="lt-LT" sz="1200" dirty="0">
                <a:solidFill>
                  <a:schemeClr val="tx1"/>
                </a:solidFill>
                <a:latin typeface="Times New Roman" panose="02020603050405020304" pitchFamily="18" charset="0"/>
                <a:cs typeface="Times New Roman" panose="02020603050405020304" pitchFamily="18" charset="0"/>
              </a:rPr>
              <a:t>, pakanka tik fakto, kad DU bus mokamas.</a:t>
            </a:r>
          </a:p>
        </p:txBody>
      </p:sp>
      <p:sp>
        <p:nvSpPr>
          <p:cNvPr id="2" name="TextBox 1"/>
          <p:cNvSpPr txBox="1"/>
          <p:nvPr/>
        </p:nvSpPr>
        <p:spPr>
          <a:xfrm>
            <a:off x="575699" y="4359013"/>
            <a:ext cx="7905749" cy="553357"/>
          </a:xfrm>
          <a:prstGeom prst="rect">
            <a:avLst/>
          </a:prstGeom>
          <a:solidFill>
            <a:schemeClr val="bg1"/>
          </a:solidFill>
          <a:ln>
            <a:solidFill>
              <a:schemeClr val="accent1"/>
            </a:solidFill>
          </a:ln>
        </p:spPr>
        <p:txBody>
          <a:bodyPr wrap="square" rtlCol="0">
            <a:spAutoFit/>
          </a:bodyPr>
          <a:lstStyle/>
          <a:p>
            <a:pPr algn="ctr">
              <a:lnSpc>
                <a:spcPct val="107000"/>
              </a:lnSpc>
            </a:pPr>
            <a:r>
              <a:rPr lang="lt-LT"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Svarbu!</a:t>
            </a:r>
            <a:r>
              <a:rPr lang="lt-LT" sz="1400" b="1" dirty="0">
                <a:latin typeface="Times New Roman" panose="02020603050405020304" pitchFamily="18" charset="0"/>
                <a:ea typeface="Calibri" panose="020F0502020204030204" pitchFamily="34" charset="0"/>
                <a:cs typeface="Times New Roman" panose="02020603050405020304" pitchFamily="18" charset="0"/>
              </a:rPr>
              <a:t> Netiesioginių išlaidų procentas ir apskaičiuota suma negali būti </a:t>
            </a:r>
            <a:r>
              <a:rPr lang="lt-LT" sz="1400" b="1" dirty="0" smtClean="0">
                <a:latin typeface="Times New Roman" panose="02020603050405020304" pitchFamily="18" charset="0"/>
                <a:ea typeface="Calibri" panose="020F0502020204030204" pitchFamily="34" charset="0"/>
                <a:cs typeface="Times New Roman" panose="02020603050405020304" pitchFamily="18" charset="0"/>
              </a:rPr>
              <a:t>apvalinama</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lt-LT" sz="1400" b="1" dirty="0" smtClean="0">
                <a:latin typeface="Times New Roman" panose="02020603050405020304" pitchFamily="18" charset="0"/>
                <a:ea typeface="Calibri" panose="020F0502020204030204" pitchFamily="34" charset="0"/>
                <a:cs typeface="Times New Roman" panose="02020603050405020304" pitchFamily="18" charset="0"/>
              </a:rPr>
              <a:t>į didesnę pusę, pavyzdžiui, gavus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1.865,9954</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r</a:t>
            </a:r>
            <a:r>
              <a:rPr lang="lt-LT" sz="1400" b="1" dirty="0" smtClean="0">
                <a:latin typeface="Times New Roman" panose="02020603050405020304" pitchFamily="18" charset="0"/>
                <a:ea typeface="Calibri" panose="020F0502020204030204" pitchFamily="34" charset="0"/>
                <a:cs typeface="Times New Roman" panose="02020603050405020304" pitchFamily="18" charset="0"/>
              </a:rPr>
              <a:t>eikšmę paraiškoje reikia nurodyti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1.865,99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Eur sum</a:t>
            </a:r>
            <a:r>
              <a:rPr lang="lt-LT" sz="1400" b="1" dirty="0" smtClean="0">
                <a:latin typeface="Times New Roman" panose="02020603050405020304" pitchFamily="18" charset="0"/>
                <a:ea typeface="Calibri" panose="020F0502020204030204" pitchFamily="34" charset="0"/>
                <a:cs typeface="Times New Roman" panose="02020603050405020304" pitchFamily="18" charset="0"/>
              </a:rPr>
              <a:t>ą. </a:t>
            </a:r>
            <a:endParaRPr lang="lt-LT" sz="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1873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txBox="1">
            <a:spLocks/>
          </p:cNvSpPr>
          <p:nvPr/>
        </p:nvSpPr>
        <p:spPr>
          <a:xfrm>
            <a:off x="407670" y="289437"/>
            <a:ext cx="5041947"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2400" b="1" dirty="0" smtClean="0">
                <a:solidFill>
                  <a:schemeClr val="tx1"/>
                </a:solidFill>
                <a:latin typeface="Times New Roman" panose="02020603050405020304" pitchFamily="18" charset="0"/>
                <a:cs typeface="Times New Roman" panose="02020603050405020304" pitchFamily="18" charset="0"/>
              </a:rPr>
              <a:t>7. Projekto biudžetas</a:t>
            </a:r>
            <a:endParaRPr lang="lt-LT" sz="2400" dirty="0">
              <a:solidFill>
                <a:schemeClr val="tx1"/>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304800" y="636982"/>
            <a:ext cx="6172200" cy="3238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t-LT" altLang="lt-LT" sz="1400" b="1" dirty="0" smtClean="0">
                <a:latin typeface="Times New Roman" panose="02020603050405020304" pitchFamily="18" charset="0"/>
                <a:cs typeface="Times New Roman" panose="02020603050405020304" pitchFamily="18" charset="0"/>
              </a:rPr>
              <a:t>7. Netiesioginės išlaidos ir kitos išlaidos pagal fiksuotąją normą </a:t>
            </a:r>
            <a:endParaRPr lang="lt-LT" altLang="lt-LT" sz="1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17269027"/>
              </p:ext>
            </p:extLst>
          </p:nvPr>
        </p:nvGraphicFramePr>
        <p:xfrm>
          <a:off x="304800" y="1151812"/>
          <a:ext cx="8610602" cy="3221613"/>
        </p:xfrm>
        <a:graphic>
          <a:graphicData uri="http://schemas.openxmlformats.org/drawingml/2006/table">
            <a:tbl>
              <a:tblPr firstRow="1" bandRow="1">
                <a:tableStyleId>{5C22544A-7EE6-4342-B048-85BDC9FD1C3A}</a:tableStyleId>
              </a:tblPr>
              <a:tblGrid>
                <a:gridCol w="1026952">
                  <a:extLst>
                    <a:ext uri="{9D8B030D-6E8A-4147-A177-3AD203B41FA5}">
                      <a16:colId xmlns:a16="http://schemas.microsoft.com/office/drawing/2014/main" val="20000"/>
                    </a:ext>
                  </a:extLst>
                </a:gridCol>
                <a:gridCol w="4581788">
                  <a:extLst>
                    <a:ext uri="{9D8B030D-6E8A-4147-A177-3AD203B41FA5}">
                      <a16:colId xmlns:a16="http://schemas.microsoft.com/office/drawing/2014/main" val="20001"/>
                    </a:ext>
                  </a:extLst>
                </a:gridCol>
                <a:gridCol w="868960">
                  <a:extLst>
                    <a:ext uri="{9D8B030D-6E8A-4147-A177-3AD203B41FA5}">
                      <a16:colId xmlns:a16="http://schemas.microsoft.com/office/drawing/2014/main" val="20002"/>
                    </a:ext>
                  </a:extLst>
                </a:gridCol>
                <a:gridCol w="868960">
                  <a:extLst>
                    <a:ext uri="{9D8B030D-6E8A-4147-A177-3AD203B41FA5}">
                      <a16:colId xmlns:a16="http://schemas.microsoft.com/office/drawing/2014/main" val="20003"/>
                    </a:ext>
                  </a:extLst>
                </a:gridCol>
                <a:gridCol w="1263942">
                  <a:extLst>
                    <a:ext uri="{9D8B030D-6E8A-4147-A177-3AD203B41FA5}">
                      <a16:colId xmlns:a16="http://schemas.microsoft.com/office/drawing/2014/main" val="20004"/>
                    </a:ext>
                  </a:extLst>
                </a:gridCol>
              </a:tblGrid>
              <a:tr h="8013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900" b="1"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rPr>
                        <a:t>Išlaidų kategorijos ir fizinio rodiklio Nr. </a:t>
                      </a:r>
                      <a:endParaRPr lang="lt-LT" sz="900" b="0"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endParaRPr>
                    </a:p>
                  </a:txBody>
                  <a:tcPr marL="68580" marR="68580" marT="34295" marB="34295" anchor="ct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900" b="1"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rPr>
                        <a:t>Išlaidų kategorijos ir fizinio rodiklio pavadinimas </a:t>
                      </a:r>
                      <a:endParaRPr lang="lt-LT" sz="900" b="0"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endParaRPr>
                    </a:p>
                  </a:txBody>
                  <a:tcPr marL="68580" marR="68580" marT="34295" marB="34295" anchor="ct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900" b="1"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rPr>
                        <a:t>Fizinio rodiklio matavimo vnt. </a:t>
                      </a:r>
                      <a:endParaRPr lang="lt-LT" sz="900" b="0"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endParaRPr>
                    </a:p>
                  </a:txBody>
                  <a:tcPr marL="68580" marR="68580" marT="34295" marB="34295" anchor="ct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900" b="1"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rPr>
                        <a:t>Fizinio rodiklio vnt. skaičius </a:t>
                      </a:r>
                      <a:endParaRPr lang="lt-LT" sz="900" b="0"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endParaRPr>
                    </a:p>
                  </a:txBody>
                  <a:tcPr marL="68580" marR="68580" marT="34295" marB="34295" anchor="ct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900" b="1"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rPr>
                        <a:t>Tinkamų finansuoti išlaidų suma, eurais </a:t>
                      </a:r>
                      <a:endParaRPr lang="lt-LT" sz="900" b="0" i="0" u="none" strike="noStrike" kern="1200" baseline="0" noProof="0" dirty="0" smtClean="0">
                        <a:solidFill>
                          <a:schemeClr val="tx1"/>
                        </a:solidFill>
                        <a:latin typeface="Times New Roman" panose="02020603050405020304" pitchFamily="18" charset="0"/>
                        <a:ea typeface="+mn-ea"/>
                        <a:cs typeface="Times New Roman" panose="02020603050405020304" pitchFamily="18" charset="0"/>
                      </a:endParaRPr>
                    </a:p>
                  </a:txBody>
                  <a:tcPr marL="68580" marR="68580" marT="34295" marB="34295" anchor="ctr">
                    <a:solidFill>
                      <a:schemeClr val="tx1">
                        <a:lumMod val="20000"/>
                        <a:lumOff val="80000"/>
                      </a:schemeClr>
                    </a:solidFill>
                  </a:tcPr>
                </a:tc>
                <a:extLst>
                  <a:ext uri="{0D108BD9-81ED-4DB2-BD59-A6C34878D82A}">
                    <a16:rowId xmlns:a16="http://schemas.microsoft.com/office/drawing/2014/main" val="10000"/>
                  </a:ext>
                </a:extLst>
              </a:tr>
              <a:tr h="322391">
                <a:tc>
                  <a:txBody>
                    <a:bodyPr/>
                    <a:lstStyle/>
                    <a:p>
                      <a:pPr algn="ctr"/>
                      <a:r>
                        <a:rPr lang="lt-LT" sz="1100" b="1" dirty="0" smtClean="0">
                          <a:solidFill>
                            <a:schemeClr val="bg1"/>
                          </a:solidFill>
                          <a:latin typeface="Times New Roman" panose="02020603050405020304" pitchFamily="18" charset="0"/>
                          <a:cs typeface="Times New Roman" panose="02020603050405020304" pitchFamily="18" charset="0"/>
                        </a:rPr>
                        <a:t>7. </a:t>
                      </a:r>
                      <a:endParaRPr lang="lt-LT" sz="1100" b="1" dirty="0">
                        <a:solidFill>
                          <a:schemeClr val="bg1"/>
                        </a:solidFill>
                        <a:latin typeface="Times New Roman" panose="02020603050405020304" pitchFamily="18" charset="0"/>
                        <a:cs typeface="Times New Roman" panose="02020603050405020304" pitchFamily="18" charset="0"/>
                      </a:endParaRPr>
                    </a:p>
                  </a:txBody>
                  <a:tcPr marL="68580" marR="68580" marT="34295" marB="34295" anchor="ctr">
                    <a:solidFill>
                      <a:srgbClr val="0066CC"/>
                    </a:solidFill>
                  </a:tcPr>
                </a:tc>
                <a:tc gridSpan="3">
                  <a:txBody>
                    <a:bodyPr/>
                    <a:lstStyle/>
                    <a:p>
                      <a:r>
                        <a:rPr lang="lt-LT" sz="1100" b="1" dirty="0" smtClean="0">
                          <a:solidFill>
                            <a:schemeClr val="bg1"/>
                          </a:solidFill>
                          <a:latin typeface="Times New Roman" panose="02020603050405020304" pitchFamily="18" charset="0"/>
                          <a:cs typeface="Times New Roman" panose="02020603050405020304" pitchFamily="18" charset="0"/>
                        </a:rPr>
                        <a:t>Netiesioginės išlaidos pagal fiksuotąją projekto išlaidų normą</a:t>
                      </a:r>
                      <a:endParaRPr lang="lt-LT" sz="1100" b="1" dirty="0">
                        <a:solidFill>
                          <a:schemeClr val="bg1"/>
                        </a:solidFill>
                        <a:latin typeface="Times New Roman" panose="02020603050405020304" pitchFamily="18" charset="0"/>
                        <a:cs typeface="Times New Roman" panose="02020603050405020304" pitchFamily="18" charset="0"/>
                      </a:endParaRPr>
                    </a:p>
                  </a:txBody>
                  <a:tcPr marL="68580" marR="68580" marT="34295" marB="34295">
                    <a:solidFill>
                      <a:srgbClr val="0066CC"/>
                    </a:solidFill>
                  </a:tcPr>
                </a:tc>
                <a:tc hMerge="1">
                  <a:txBody>
                    <a:bodyPr/>
                    <a:lstStyle/>
                    <a:p>
                      <a:endParaRPr lang="lt-LT" sz="1800" dirty="0"/>
                    </a:p>
                  </a:txBody>
                  <a:tcPr marT="45721" marB="45721">
                    <a:solidFill>
                      <a:srgbClr val="0066CC"/>
                    </a:solidFill>
                  </a:tcPr>
                </a:tc>
                <a:tc hMerge="1">
                  <a:txBody>
                    <a:bodyPr/>
                    <a:lstStyle/>
                    <a:p>
                      <a:endParaRPr lang="lt-LT" sz="1800" dirty="0"/>
                    </a:p>
                  </a:txBody>
                  <a:tcPr marT="45721" marB="45721">
                    <a:solidFill>
                      <a:srgbClr val="0066CC"/>
                    </a:solidFill>
                  </a:tcPr>
                </a:tc>
                <a:tc>
                  <a:txBody>
                    <a:bodyPr/>
                    <a:lstStyle/>
                    <a:p>
                      <a:pPr algn="ctr"/>
                      <a:r>
                        <a:rPr lang="en-US" sz="11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1865,99</a:t>
                      </a:r>
                      <a:endParaRPr lang="lt-LT" sz="1100" b="1" dirty="0">
                        <a:solidFill>
                          <a:schemeClr val="bg1"/>
                        </a:solidFill>
                        <a:latin typeface="Times New Roman" panose="02020603050405020304" pitchFamily="18" charset="0"/>
                        <a:cs typeface="Times New Roman" panose="02020603050405020304" pitchFamily="18" charset="0"/>
                      </a:endParaRPr>
                    </a:p>
                  </a:txBody>
                  <a:tcPr marL="68580" marR="68580" marT="34295" marB="34295">
                    <a:solidFill>
                      <a:srgbClr val="0066CC"/>
                    </a:solidFill>
                  </a:tcPr>
                </a:tc>
                <a:extLst>
                  <a:ext uri="{0D108BD9-81ED-4DB2-BD59-A6C34878D82A}">
                    <a16:rowId xmlns:a16="http://schemas.microsoft.com/office/drawing/2014/main" val="10001"/>
                  </a:ext>
                </a:extLst>
              </a:tr>
              <a:tr h="322391">
                <a:tc gridSpan="5">
                  <a:txBody>
                    <a:bodyPr/>
                    <a:lstStyle/>
                    <a:p>
                      <a:pPr algn="ctr"/>
                      <a:r>
                        <a:rPr lang="lt-LT" sz="1100" b="1" dirty="0" smtClean="0">
                          <a:latin typeface="Times New Roman" panose="02020603050405020304" pitchFamily="18" charset="0"/>
                          <a:cs typeface="Times New Roman" panose="02020603050405020304" pitchFamily="18" charset="0"/>
                        </a:rPr>
                        <a:t>Pagrindimas</a:t>
                      </a:r>
                      <a:endParaRPr lang="lt-LT" sz="1100" b="1" dirty="0">
                        <a:latin typeface="Times New Roman" panose="02020603050405020304" pitchFamily="18" charset="0"/>
                        <a:cs typeface="Times New Roman" panose="02020603050405020304" pitchFamily="18" charset="0"/>
                      </a:endParaRPr>
                    </a:p>
                  </a:txBody>
                  <a:tcPr marL="68580" marR="68580" marT="34295" marB="34295" anchor="c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lt-LT" sz="1400" b="1" dirty="0" smtClean="0"/>
                    </a:p>
                  </a:txBody>
                  <a:tcPr marT="45717" marB="45717">
                    <a:solidFill>
                      <a:schemeClr val="accent1">
                        <a:lumMod val="60000"/>
                        <a:lumOff val="40000"/>
                      </a:schemeClr>
                    </a:solidFill>
                  </a:tcPr>
                </a:tc>
                <a:tc hMerge="1">
                  <a:txBody>
                    <a:bodyPr/>
                    <a:lstStyle/>
                    <a:p>
                      <a:pPr algn="ctr"/>
                      <a:endParaRPr lang="lt-LT" sz="1400" b="1" dirty="0"/>
                    </a:p>
                  </a:txBody>
                  <a:tcPr marT="45717" marB="45717" anchor="ctr">
                    <a:solidFill>
                      <a:schemeClr val="accent1">
                        <a:lumMod val="60000"/>
                        <a:lumOff val="40000"/>
                      </a:schemeClr>
                    </a:solidFill>
                  </a:tcPr>
                </a:tc>
                <a:tc hMerge="1">
                  <a:txBody>
                    <a:bodyPr/>
                    <a:lstStyle/>
                    <a:p>
                      <a:pPr algn="ctr"/>
                      <a:endParaRPr lang="lt-LT" sz="1400" b="1" dirty="0">
                        <a:solidFill>
                          <a:schemeClr val="tx1"/>
                        </a:solidFill>
                      </a:endParaRPr>
                    </a:p>
                  </a:txBody>
                  <a:tcPr marT="45717" marB="45717" anchor="ctr">
                    <a:solidFill>
                      <a:schemeClr val="accent1">
                        <a:lumMod val="60000"/>
                        <a:lumOff val="40000"/>
                      </a:schemeClr>
                    </a:solidFill>
                  </a:tcPr>
                </a:tc>
                <a:tc hMerge="1">
                  <a:txBody>
                    <a:bodyPr/>
                    <a:lstStyle/>
                    <a:p>
                      <a:pPr algn="ctr"/>
                      <a:endParaRPr lang="lt-LT" sz="1400" b="1" dirty="0">
                        <a:solidFill>
                          <a:schemeClr val="tx1"/>
                        </a:solidFill>
                      </a:endParaRPr>
                    </a:p>
                  </a:txBody>
                  <a:tcPr marT="45717" marB="45717" anchor="ctr">
                    <a:solidFill>
                      <a:schemeClr val="accent1">
                        <a:lumMod val="60000"/>
                        <a:lumOff val="40000"/>
                      </a:schemeClr>
                    </a:solidFill>
                  </a:tcPr>
                </a:tc>
                <a:extLst>
                  <a:ext uri="{0D108BD9-81ED-4DB2-BD59-A6C34878D82A}">
                    <a16:rowId xmlns:a16="http://schemas.microsoft.com/office/drawing/2014/main" val="10002"/>
                  </a:ext>
                </a:extLst>
              </a:tr>
              <a:tr h="1516845">
                <a:tc gridSpan="5">
                  <a:txBody>
                    <a:bodyPr/>
                    <a:lstStyle/>
                    <a:p>
                      <a:pPr algn="just"/>
                      <a:r>
                        <a:rPr lang="lt-LT"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Netiesioginės projekto išlaidos apskaičiuojamos, vadovaujantis PAFT 10 priedo nuostatomis. </a:t>
                      </a:r>
                    </a:p>
                    <a:p>
                      <a:pPr algn="just"/>
                      <a:endParaRPr lang="lt-LT"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endParaRPr>
                    </a:p>
                    <a:p>
                      <a:pPr algn="just"/>
                      <a:r>
                        <a:rPr lang="lt-LT"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Pakanka trumpai parašyti, kokio tipo išlaidos sudaro netiesiogines išlaidas, pvz. „projekto vadovas bus įstaigos darbuotojas ir jam bus mokamas DU, taip pat šios išlaidos reikalingos kitoms su projekto administravimu susijusioms veikloms“. </a:t>
                      </a:r>
                    </a:p>
                    <a:p>
                      <a:pPr algn="just"/>
                      <a:endParaRPr lang="lt-LT"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endParaRPr>
                    </a:p>
                    <a:p>
                      <a:pPr algn="just"/>
                      <a:r>
                        <a:rPr lang="lt-LT" sz="1400" b="0" i="0" u="none" strike="noStrike" kern="1200" baseline="0" dirty="0" smtClean="0">
                          <a:solidFill>
                            <a:srgbClr val="FF0000"/>
                          </a:solidFill>
                          <a:latin typeface="Times New Roman" panose="02020603050405020304" pitchFamily="18" charset="0"/>
                          <a:ea typeface="+mn-ea"/>
                          <a:cs typeface="Times New Roman" panose="02020603050405020304" pitchFamily="18" charset="0"/>
                        </a:rPr>
                        <a:t>Tuo atveju, jei VISOS išlaidos yra perkamos, išlaidų aprašyme pakanka nurodyti, jog išlaidos reikalingos projekto administravimo paslaugoms įsigyti.</a:t>
                      </a:r>
                    </a:p>
                  </a:txBody>
                  <a:tcPr marL="68580" marR="68580" marT="34295" marB="34295" anchor="ctr">
                    <a:solidFill>
                      <a:schemeClr val="accent4">
                        <a:lumMod val="40000"/>
                        <a:lumOff val="60000"/>
                      </a:schemeClr>
                    </a:solidFill>
                  </a:tcPr>
                </a:tc>
                <a:tc hMerge="1">
                  <a:txBody>
                    <a:bodyPr/>
                    <a:lstStyle/>
                    <a:p>
                      <a:endParaRPr lang="lt-LT" sz="1400" dirty="0"/>
                    </a:p>
                  </a:txBody>
                  <a:tcPr marT="45717" marB="45717">
                    <a:solidFill>
                      <a:schemeClr val="accent1">
                        <a:lumMod val="40000"/>
                        <a:lumOff val="6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lt-LT" sz="1400" dirty="0" smtClean="0"/>
                    </a:p>
                  </a:txBody>
                  <a:tcPr marT="45717" marB="45717" anchor="ctr">
                    <a:solidFill>
                      <a:schemeClr val="accent1">
                        <a:lumMod val="40000"/>
                        <a:lumOff val="6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lt-LT" sz="1400" dirty="0" smtClean="0">
                        <a:solidFill>
                          <a:schemeClr val="tx1"/>
                        </a:solidFill>
                      </a:endParaRPr>
                    </a:p>
                  </a:txBody>
                  <a:tcPr marT="45717" marB="45717" anchor="ctr">
                    <a:solidFill>
                      <a:schemeClr val="accent1">
                        <a:lumMod val="40000"/>
                        <a:lumOff val="60000"/>
                      </a:schemeClr>
                    </a:solidFill>
                  </a:tcPr>
                </a:tc>
                <a:tc hMerge="1">
                  <a:txBody>
                    <a:bodyPr/>
                    <a:lstStyle/>
                    <a:p>
                      <a:pPr algn="ctr"/>
                      <a:endParaRPr lang="lt-LT" sz="1400" dirty="0">
                        <a:solidFill>
                          <a:schemeClr val="tx1"/>
                        </a:solidFill>
                      </a:endParaRPr>
                    </a:p>
                  </a:txBody>
                  <a:tcPr marT="45717" marB="45717" anchor="ctr">
                    <a:solidFill>
                      <a:schemeClr val="accent1">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89937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259081" y="89933"/>
            <a:ext cx="5041947"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2400" b="1" dirty="0" smtClean="0">
                <a:solidFill>
                  <a:schemeClr val="tx1"/>
                </a:solidFill>
                <a:latin typeface="Times New Roman" panose="02020603050405020304" pitchFamily="18" charset="0"/>
                <a:cs typeface="Times New Roman" panose="02020603050405020304" pitchFamily="18" charset="0"/>
              </a:rPr>
              <a:t>7. Projekto biudžetas</a:t>
            </a:r>
            <a:endParaRPr lang="lt-LT" sz="2400" dirty="0">
              <a:solidFill>
                <a:schemeClr val="tx1"/>
              </a:solidFill>
              <a:latin typeface="Times New Roman" panose="02020603050405020304" pitchFamily="18" charset="0"/>
              <a:cs typeface="Times New Roman" panose="02020603050405020304" pitchFamily="18" charset="0"/>
            </a:endParaRPr>
          </a:p>
        </p:txBody>
      </p:sp>
      <p:sp>
        <p:nvSpPr>
          <p:cNvPr id="6" name="Title 2"/>
          <p:cNvSpPr>
            <a:spLocks noGrp="1"/>
          </p:cNvSpPr>
          <p:nvPr>
            <p:ph type="title"/>
          </p:nvPr>
        </p:nvSpPr>
        <p:spPr>
          <a:xfrm>
            <a:off x="259081" y="462536"/>
            <a:ext cx="8695063" cy="303395"/>
          </a:xfrm>
        </p:spPr>
        <p:txBody>
          <a:bodyPr/>
          <a:lstStyle/>
          <a:p>
            <a:pPr>
              <a:spcAft>
                <a:spcPct val="0"/>
              </a:spcAft>
            </a:pPr>
            <a:r>
              <a:rPr lang="en-US" altLang="lt-LT" sz="1400" b="1" dirty="0" smtClean="0">
                <a:solidFill>
                  <a:schemeClr val="tx1"/>
                </a:solidFill>
                <a:latin typeface="Times New Roman" panose="02020603050405020304" pitchFamily="18" charset="0"/>
                <a:cs typeface="Times New Roman" panose="02020603050405020304" pitchFamily="18" charset="0"/>
              </a:rPr>
              <a:t>F</a:t>
            </a:r>
            <a:r>
              <a:rPr lang="lt-LT" altLang="lt-LT" sz="1400" b="1" dirty="0" err="1" smtClean="0">
                <a:solidFill>
                  <a:schemeClr val="tx1"/>
                </a:solidFill>
                <a:latin typeface="Times New Roman" panose="02020603050405020304" pitchFamily="18" charset="0"/>
                <a:cs typeface="Times New Roman" panose="02020603050405020304" pitchFamily="18" charset="0"/>
              </a:rPr>
              <a:t>iksuotoji</a:t>
            </a:r>
            <a:r>
              <a:rPr lang="lt-LT" altLang="lt-LT" sz="1400" b="1" dirty="0" smtClean="0">
                <a:solidFill>
                  <a:schemeClr val="tx1"/>
                </a:solidFill>
                <a:latin typeface="Times New Roman" panose="02020603050405020304" pitchFamily="18" charset="0"/>
                <a:cs typeface="Times New Roman" panose="02020603050405020304" pitchFamily="18" charset="0"/>
              </a:rPr>
              <a:t> </a:t>
            </a:r>
            <a:r>
              <a:rPr lang="lt-LT" altLang="lt-LT" sz="1400" b="1" dirty="0">
                <a:solidFill>
                  <a:schemeClr val="tx1"/>
                </a:solidFill>
                <a:latin typeface="Times New Roman" panose="02020603050405020304" pitchFamily="18" charset="0"/>
                <a:cs typeface="Times New Roman" panose="02020603050405020304" pitchFamily="18" charset="0"/>
              </a:rPr>
              <a:t>norma pagal PAFT 10 </a:t>
            </a:r>
            <a:r>
              <a:rPr lang="lt-LT" altLang="lt-LT" sz="1400" b="1" dirty="0" smtClean="0">
                <a:solidFill>
                  <a:schemeClr val="tx1"/>
                </a:solidFill>
                <a:latin typeface="Times New Roman" panose="02020603050405020304" pitchFamily="18" charset="0"/>
                <a:cs typeface="Times New Roman" panose="02020603050405020304" pitchFamily="18" charset="0"/>
              </a:rPr>
              <a:t>priedą</a:t>
            </a:r>
            <a:endParaRPr lang="lt-LT" altLang="lt-LT" sz="1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10717578"/>
              </p:ext>
            </p:extLst>
          </p:nvPr>
        </p:nvGraphicFramePr>
        <p:xfrm>
          <a:off x="259081" y="971550"/>
          <a:ext cx="8382000" cy="3735469"/>
        </p:xfrm>
        <a:graphic>
          <a:graphicData uri="http://schemas.openxmlformats.org/drawingml/2006/table">
            <a:tbl>
              <a:tblPr firstRow="1" bandRow="1">
                <a:tableStyleId>{21E4AEA4-8DFA-4A89-87EB-49C32662AFE0}</a:tableStyleId>
              </a:tblPr>
              <a:tblGrid>
                <a:gridCol w="613317">
                  <a:extLst>
                    <a:ext uri="{9D8B030D-6E8A-4147-A177-3AD203B41FA5}">
                      <a16:colId xmlns:a16="http://schemas.microsoft.com/office/drawing/2014/main" val="20000"/>
                    </a:ext>
                  </a:extLst>
                </a:gridCol>
                <a:gridCol w="2589559">
                  <a:extLst>
                    <a:ext uri="{9D8B030D-6E8A-4147-A177-3AD203B41FA5}">
                      <a16:colId xmlns:a16="http://schemas.microsoft.com/office/drawing/2014/main" val="20001"/>
                    </a:ext>
                  </a:extLst>
                </a:gridCol>
                <a:gridCol w="1294781">
                  <a:extLst>
                    <a:ext uri="{9D8B030D-6E8A-4147-A177-3AD203B41FA5}">
                      <a16:colId xmlns:a16="http://schemas.microsoft.com/office/drawing/2014/main" val="20002"/>
                    </a:ext>
                  </a:extLst>
                </a:gridCol>
                <a:gridCol w="1294781">
                  <a:extLst>
                    <a:ext uri="{9D8B030D-6E8A-4147-A177-3AD203B41FA5}">
                      <a16:colId xmlns:a16="http://schemas.microsoft.com/office/drawing/2014/main" val="20003"/>
                    </a:ext>
                  </a:extLst>
                </a:gridCol>
                <a:gridCol w="1294781">
                  <a:extLst>
                    <a:ext uri="{9D8B030D-6E8A-4147-A177-3AD203B41FA5}">
                      <a16:colId xmlns:a16="http://schemas.microsoft.com/office/drawing/2014/main" val="20004"/>
                    </a:ext>
                  </a:extLst>
                </a:gridCol>
                <a:gridCol w="1294781">
                  <a:extLst>
                    <a:ext uri="{9D8B030D-6E8A-4147-A177-3AD203B41FA5}">
                      <a16:colId xmlns:a16="http://schemas.microsoft.com/office/drawing/2014/main" val="20005"/>
                    </a:ext>
                  </a:extLst>
                </a:gridCol>
              </a:tblGrid>
              <a:tr h="482648">
                <a:tc rowSpan="2">
                  <a:txBody>
                    <a:bodyPr/>
                    <a:lstStyle/>
                    <a:p>
                      <a:pPr algn="ctr"/>
                      <a:r>
                        <a:rPr lang="lt-LT" sz="1200" dirty="0" smtClean="0">
                          <a:latin typeface="Times New Roman" panose="02020603050405020304" pitchFamily="18" charset="0"/>
                          <a:cs typeface="Times New Roman" panose="02020603050405020304" pitchFamily="18" charset="0"/>
                        </a:rPr>
                        <a:t>Eil. Nr.</a:t>
                      </a:r>
                      <a:endParaRPr lang="en-US" sz="1200" dirty="0">
                        <a:latin typeface="Times New Roman" panose="02020603050405020304" pitchFamily="18" charset="0"/>
                        <a:cs typeface="Times New Roman" panose="02020603050405020304" pitchFamily="18" charset="0"/>
                      </a:endParaRPr>
                    </a:p>
                  </a:txBody>
                  <a:tcPr marL="103241" marR="103241" marT="51620" marB="51620" anchor="ctr"/>
                </a:tc>
                <a:tc rowSpan="2">
                  <a:txBody>
                    <a:bodyPr/>
                    <a:lstStyle/>
                    <a:p>
                      <a:pPr algn="ctr"/>
                      <a:r>
                        <a:rPr lang="lt-LT" sz="1200" dirty="0" smtClean="0">
                          <a:latin typeface="Times New Roman" panose="02020603050405020304" pitchFamily="18" charset="0"/>
                          <a:cs typeface="Times New Roman" panose="02020603050405020304" pitchFamily="18" charset="0"/>
                        </a:rPr>
                        <a:t>Projekto tinkamų finansuoti išlaidų suma, eurais</a:t>
                      </a:r>
                      <a:endParaRPr lang="en-US" sz="1200"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gridSpan="4">
                  <a:txBody>
                    <a:bodyPr/>
                    <a:lstStyle/>
                    <a:p>
                      <a:pPr algn="l"/>
                      <a:r>
                        <a:rPr lang="lt-LT" sz="1200" dirty="0" smtClean="0">
                          <a:latin typeface="Times New Roman" panose="02020603050405020304" pitchFamily="18" charset="0"/>
                          <a:cs typeface="Times New Roman" panose="02020603050405020304" pitchFamily="18" charset="0"/>
                        </a:rPr>
                        <a:t>Didžiausia fiksuotoji norma (procentais),</a:t>
                      </a:r>
                      <a:r>
                        <a:rPr lang="lt-LT" sz="1200" baseline="0" dirty="0" smtClean="0">
                          <a:latin typeface="Times New Roman" panose="02020603050405020304" pitchFamily="18" charset="0"/>
                          <a:cs typeface="Times New Roman" panose="02020603050405020304" pitchFamily="18" charset="0"/>
                        </a:rPr>
                        <a:t> kai projekto veiklų rangos išlaidų dalis sudaro</a:t>
                      </a:r>
                      <a:endParaRPr lang="en-US" sz="1200" dirty="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hMerge="1">
                  <a:txBody>
                    <a:bodyPr/>
                    <a:lstStyle/>
                    <a:p>
                      <a:pPr algn="ctr"/>
                      <a:endParaRPr lang="en-US" sz="1200" dirty="0">
                        <a:solidFill>
                          <a:schemeClr val="tx1"/>
                        </a:solidFill>
                      </a:endParaRPr>
                    </a:p>
                  </a:txBody>
                  <a:tcPr marL="77431" marR="77431" marT="38715" marB="38715" anchor="ctr"/>
                </a:tc>
                <a:tc hMerge="1">
                  <a:txBody>
                    <a:bodyPr/>
                    <a:lstStyle/>
                    <a:p>
                      <a:pPr algn="ctr"/>
                      <a:endParaRPr lang="en-US" sz="1200" dirty="0">
                        <a:solidFill>
                          <a:schemeClr val="tx1"/>
                        </a:solidFill>
                      </a:endParaRPr>
                    </a:p>
                  </a:txBody>
                  <a:tcPr marL="77431" marR="77431" marT="38715" marB="38715" anchor="ctr"/>
                </a:tc>
                <a:tc hMerge="1">
                  <a:txBody>
                    <a:bodyPr/>
                    <a:lstStyle/>
                    <a:p>
                      <a:pPr algn="ctr"/>
                      <a:endParaRPr lang="en-US" sz="1200" dirty="0">
                        <a:solidFill>
                          <a:schemeClr val="tx1"/>
                        </a:solidFill>
                      </a:endParaRPr>
                    </a:p>
                  </a:txBody>
                  <a:tcPr marL="77431" marR="77431" marT="38715" marB="38715" anchor="ctr"/>
                </a:tc>
                <a:extLst>
                  <a:ext uri="{0D108BD9-81ED-4DB2-BD59-A6C34878D82A}">
                    <a16:rowId xmlns:a16="http://schemas.microsoft.com/office/drawing/2014/main" val="10000"/>
                  </a:ext>
                </a:extLst>
              </a:tr>
              <a:tr h="943956">
                <a:tc vMerge="1">
                  <a:txBody>
                    <a:bodyPr/>
                    <a:lstStyle/>
                    <a:p>
                      <a:pPr algn="ctr"/>
                      <a:endParaRPr lang="en-US" sz="1200" b="1" dirty="0">
                        <a:solidFill>
                          <a:schemeClr val="tx1"/>
                        </a:solidFill>
                      </a:endParaRPr>
                    </a:p>
                  </a:txBody>
                  <a:tcPr marL="77431" marR="77431" marT="38715" marB="38715"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latin typeface="+mn-lt"/>
                      </a:endParaRPr>
                    </a:p>
                  </a:txBody>
                  <a:tcPr marL="77431" marR="77431" marT="38715" marB="38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Iki 85 proc. tiesioginių </a:t>
                      </a:r>
                      <a:r>
                        <a:rPr lang="lt-LT" sz="1200" baseline="0" dirty="0" smtClean="0">
                          <a:latin typeface="Times New Roman" panose="02020603050405020304" pitchFamily="18" charset="0"/>
                          <a:cs typeface="Times New Roman" panose="02020603050405020304" pitchFamily="18" charset="0"/>
                        </a:rPr>
                        <a:t>projekto išlaidų</a:t>
                      </a:r>
                      <a:endParaRPr lang="en-US" sz="1200" b="1" dirty="0" smtClean="0">
                        <a:solidFill>
                          <a:schemeClr val="bg1"/>
                        </a:solidFill>
                        <a:latin typeface="Times New Roman" panose="02020603050405020304" pitchFamily="18" charset="0"/>
                        <a:cs typeface="Times New Roman" panose="02020603050405020304" pitchFamily="18" charset="0"/>
                      </a:endParaRPr>
                    </a:p>
                  </a:txBody>
                  <a:tcPr marL="103241" marR="103241" marT="51620" marB="516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nuo 85 (imtinai)</a:t>
                      </a:r>
                      <a:r>
                        <a:rPr lang="lt-LT" sz="1200" baseline="0" dirty="0" smtClean="0">
                          <a:latin typeface="Times New Roman" panose="02020603050405020304" pitchFamily="18" charset="0"/>
                          <a:cs typeface="Times New Roman" panose="02020603050405020304" pitchFamily="18" charset="0"/>
                        </a:rPr>
                        <a:t> iki 95 </a:t>
                      </a:r>
                      <a:r>
                        <a:rPr lang="lt-LT" sz="1200" dirty="0" smtClean="0">
                          <a:latin typeface="Times New Roman" panose="02020603050405020304" pitchFamily="18" charset="0"/>
                          <a:cs typeface="Times New Roman" panose="02020603050405020304" pitchFamily="18" charset="0"/>
                        </a:rPr>
                        <a:t>proc. tiesioginių </a:t>
                      </a:r>
                      <a:r>
                        <a:rPr lang="lt-LT" sz="1200" baseline="0" dirty="0" smtClean="0">
                          <a:latin typeface="Times New Roman" panose="02020603050405020304" pitchFamily="18" charset="0"/>
                          <a:cs typeface="Times New Roman" panose="02020603050405020304" pitchFamily="18" charset="0"/>
                        </a:rPr>
                        <a:t>projekto išlaidų</a:t>
                      </a:r>
                      <a:endParaRPr lang="en-US" sz="1200" b="1" dirty="0" smtClean="0">
                        <a:solidFill>
                          <a:schemeClr val="bg1"/>
                        </a:solidFill>
                        <a:latin typeface="Times New Roman" panose="02020603050405020304" pitchFamily="18" charset="0"/>
                        <a:cs typeface="Times New Roman" panose="02020603050405020304" pitchFamily="18" charset="0"/>
                      </a:endParaRPr>
                    </a:p>
                  </a:txBody>
                  <a:tcPr marL="103241" marR="103241" marT="51620" marB="516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nuo 95 (imtinai)</a:t>
                      </a:r>
                      <a:r>
                        <a:rPr lang="lt-LT" sz="1200" baseline="0" dirty="0" smtClean="0">
                          <a:latin typeface="Times New Roman" panose="02020603050405020304" pitchFamily="18" charset="0"/>
                          <a:cs typeface="Times New Roman" panose="02020603050405020304" pitchFamily="18" charset="0"/>
                        </a:rPr>
                        <a:t> iki 98 </a:t>
                      </a:r>
                      <a:r>
                        <a:rPr lang="lt-LT" sz="1200" dirty="0" smtClean="0">
                          <a:latin typeface="Times New Roman" panose="02020603050405020304" pitchFamily="18" charset="0"/>
                          <a:cs typeface="Times New Roman" panose="02020603050405020304" pitchFamily="18" charset="0"/>
                        </a:rPr>
                        <a:t>proc. tiesioginių</a:t>
                      </a:r>
                      <a:r>
                        <a:rPr lang="lt-LT" sz="1200" baseline="0" dirty="0" smtClean="0">
                          <a:latin typeface="Times New Roman" panose="02020603050405020304" pitchFamily="18" charset="0"/>
                          <a:cs typeface="Times New Roman" panose="02020603050405020304" pitchFamily="18" charset="0"/>
                        </a:rPr>
                        <a:t> projekto išlaidų</a:t>
                      </a:r>
                      <a:endParaRPr lang="en-US" sz="1200" b="1" dirty="0" smtClean="0">
                        <a:solidFill>
                          <a:schemeClr val="bg1"/>
                        </a:solidFill>
                        <a:latin typeface="Times New Roman" panose="02020603050405020304" pitchFamily="18" charset="0"/>
                        <a:cs typeface="Times New Roman" panose="02020603050405020304" pitchFamily="18" charset="0"/>
                      </a:endParaRPr>
                    </a:p>
                  </a:txBody>
                  <a:tcPr marL="103241" marR="103241" marT="51620" marB="516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nuo 98 (imtinai)</a:t>
                      </a:r>
                      <a:r>
                        <a:rPr lang="lt-LT" sz="1200" baseline="0" dirty="0" smtClean="0">
                          <a:latin typeface="Times New Roman" panose="02020603050405020304" pitchFamily="18" charset="0"/>
                          <a:cs typeface="Times New Roman" panose="02020603050405020304" pitchFamily="18" charset="0"/>
                        </a:rPr>
                        <a:t> </a:t>
                      </a:r>
                      <a:r>
                        <a:rPr lang="lt-LT" sz="1200" dirty="0" smtClean="0">
                          <a:latin typeface="Times New Roman" panose="02020603050405020304" pitchFamily="18" charset="0"/>
                          <a:cs typeface="Times New Roman" panose="02020603050405020304" pitchFamily="18" charset="0"/>
                        </a:rPr>
                        <a:t>proc. tiesioginių </a:t>
                      </a:r>
                      <a:r>
                        <a:rPr lang="lt-LT" sz="1200" baseline="0" dirty="0" smtClean="0">
                          <a:latin typeface="Times New Roman" panose="02020603050405020304" pitchFamily="18" charset="0"/>
                          <a:cs typeface="Times New Roman" panose="02020603050405020304" pitchFamily="18" charset="0"/>
                        </a:rPr>
                        <a:t>projekto išlaidų</a:t>
                      </a:r>
                      <a:endParaRPr lang="en-US" sz="1200" b="1" dirty="0" smtClean="0">
                        <a:solidFill>
                          <a:schemeClr val="bg1"/>
                        </a:solidFill>
                        <a:latin typeface="Times New Roman" panose="02020603050405020304" pitchFamily="18" charset="0"/>
                        <a:cs typeface="Times New Roman" panose="02020603050405020304" pitchFamily="18" charset="0"/>
                      </a:endParaRPr>
                    </a:p>
                  </a:txBody>
                  <a:tcPr marL="103241" marR="103241" marT="51620" marB="51620"/>
                </a:tc>
                <a:extLst>
                  <a:ext uri="{0D108BD9-81ED-4DB2-BD59-A6C34878D82A}">
                    <a16:rowId xmlns:a16="http://schemas.microsoft.com/office/drawing/2014/main" val="10001"/>
                  </a:ext>
                </a:extLst>
              </a:tr>
              <a:tr h="265403">
                <a:tc>
                  <a:txBody>
                    <a:bodyPr/>
                    <a:lstStyle/>
                    <a:p>
                      <a:pPr algn="ctr"/>
                      <a:r>
                        <a:rPr lang="lt-LT" sz="1200" dirty="0" smtClean="0">
                          <a:latin typeface="Times New Roman" panose="02020603050405020304" pitchFamily="18" charset="0"/>
                          <a:cs typeface="Times New Roman" panose="02020603050405020304" pitchFamily="18" charset="0"/>
                        </a:rPr>
                        <a:t>1</a:t>
                      </a:r>
                      <a:endParaRPr lang="en-US" sz="1200" b="1" i="1" dirty="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kern="1200" dirty="0" smtClean="0">
                          <a:latin typeface="Times New Roman" panose="02020603050405020304" pitchFamily="18" charset="0"/>
                          <a:cs typeface="Times New Roman" panose="02020603050405020304" pitchFamily="18" charset="0"/>
                        </a:rPr>
                        <a:t>2</a:t>
                      </a:r>
                      <a:endParaRPr lang="en-US" sz="1200" b="1" i="1"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3</a:t>
                      </a:r>
                      <a:endParaRPr lang="en-US" sz="1200" b="1" i="1"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4</a:t>
                      </a:r>
                      <a:endParaRPr lang="en-US" sz="1200" b="1" i="1"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baseline="0" dirty="0" smtClean="0">
                          <a:latin typeface="Times New Roman" panose="02020603050405020304" pitchFamily="18" charset="0"/>
                          <a:cs typeface="Times New Roman" panose="02020603050405020304" pitchFamily="18" charset="0"/>
                        </a:rPr>
                        <a:t>5</a:t>
                      </a:r>
                      <a:endParaRPr lang="en-US" sz="1200" b="1" i="1"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6</a:t>
                      </a:r>
                      <a:endParaRPr lang="en-US" sz="1200" b="0" i="1"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extLst>
                  <a:ext uri="{0D108BD9-81ED-4DB2-BD59-A6C34878D82A}">
                    <a16:rowId xmlns:a16="http://schemas.microsoft.com/office/drawing/2014/main" val="10002"/>
                  </a:ext>
                </a:extLst>
              </a:tr>
              <a:tr h="404549">
                <a:tc>
                  <a:txBody>
                    <a:bodyPr/>
                    <a:lstStyle/>
                    <a:p>
                      <a:pPr algn="ctr"/>
                      <a:r>
                        <a:rPr lang="lt-LT" sz="1200" dirty="0" smtClean="0">
                          <a:latin typeface="Times New Roman" panose="02020603050405020304" pitchFamily="18" charset="0"/>
                          <a:cs typeface="Times New Roman" panose="02020603050405020304" pitchFamily="18" charset="0"/>
                        </a:rPr>
                        <a:t>1.</a:t>
                      </a:r>
                      <a:endParaRPr lang="en-US" sz="1200" b="1" dirty="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Iki 175 000</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11,35</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7,63</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2,89</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1,33</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extLst>
                  <a:ext uri="{0D108BD9-81ED-4DB2-BD59-A6C34878D82A}">
                    <a16:rowId xmlns:a16="http://schemas.microsoft.com/office/drawing/2014/main" val="10003"/>
                  </a:ext>
                </a:extLst>
              </a:tr>
              <a:tr h="404549">
                <a:tc>
                  <a:txBody>
                    <a:bodyPr/>
                    <a:lstStyle/>
                    <a:p>
                      <a:pPr algn="ctr"/>
                      <a:r>
                        <a:rPr lang="lt-LT" sz="1200" dirty="0" smtClean="0">
                          <a:latin typeface="Times New Roman" panose="02020603050405020304" pitchFamily="18" charset="0"/>
                          <a:cs typeface="Times New Roman" panose="02020603050405020304" pitchFamily="18" charset="0"/>
                        </a:rPr>
                        <a:t>2.</a:t>
                      </a:r>
                      <a:endParaRPr lang="en-US" sz="1200" b="1" dirty="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Nuo 175</a:t>
                      </a:r>
                      <a:r>
                        <a:rPr lang="lt-LT" sz="1200" baseline="0" dirty="0" smtClean="0">
                          <a:latin typeface="Times New Roman" panose="02020603050405020304" pitchFamily="18" charset="0"/>
                          <a:cs typeface="Times New Roman" panose="02020603050405020304" pitchFamily="18" charset="0"/>
                        </a:rPr>
                        <a:t> 001 iki 435 000</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8,31</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5,99</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2,87</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1,10</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extLst>
                  <a:ext uri="{0D108BD9-81ED-4DB2-BD59-A6C34878D82A}">
                    <a16:rowId xmlns:a16="http://schemas.microsoft.com/office/drawing/2014/main" val="10004"/>
                  </a:ext>
                </a:extLst>
              </a:tr>
              <a:tr h="404549">
                <a:tc>
                  <a:txBody>
                    <a:bodyPr/>
                    <a:lstStyle/>
                    <a:p>
                      <a:pPr algn="ctr"/>
                      <a:r>
                        <a:rPr lang="lt-LT" sz="1200" dirty="0" smtClean="0">
                          <a:latin typeface="Times New Roman" panose="02020603050405020304" pitchFamily="18" charset="0"/>
                          <a:cs typeface="Times New Roman" panose="02020603050405020304" pitchFamily="18" charset="0"/>
                        </a:rPr>
                        <a:t>3.</a:t>
                      </a:r>
                      <a:endParaRPr lang="en-US" sz="1200" b="1" dirty="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Nuo 435 001 iki 780 000</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8,03</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5,85</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2,84</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1,01</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extLst>
                  <a:ext uri="{0D108BD9-81ED-4DB2-BD59-A6C34878D82A}">
                    <a16:rowId xmlns:a16="http://schemas.microsoft.com/office/drawing/2014/main" val="10005"/>
                  </a:ext>
                </a:extLst>
              </a:tr>
              <a:tr h="404549">
                <a:tc>
                  <a:txBody>
                    <a:bodyPr/>
                    <a:lstStyle/>
                    <a:p>
                      <a:pPr algn="ctr"/>
                      <a:r>
                        <a:rPr lang="lt-LT" sz="1200" dirty="0" smtClean="0">
                          <a:latin typeface="Times New Roman" panose="02020603050405020304" pitchFamily="18" charset="0"/>
                          <a:cs typeface="Times New Roman" panose="02020603050405020304" pitchFamily="18" charset="0"/>
                        </a:rPr>
                        <a:t>4.</a:t>
                      </a:r>
                      <a:endParaRPr lang="en-US" sz="1200" b="1" dirty="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Nuo 780 001 iki 2 260 000</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7,74</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5,50</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2,63</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0,89</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extLst>
                  <a:ext uri="{0D108BD9-81ED-4DB2-BD59-A6C34878D82A}">
                    <a16:rowId xmlns:a16="http://schemas.microsoft.com/office/drawing/2014/main" val="10006"/>
                  </a:ext>
                </a:extLst>
              </a:tr>
              <a:tr h="404549">
                <a:tc>
                  <a:txBody>
                    <a:bodyPr/>
                    <a:lstStyle/>
                    <a:p>
                      <a:pPr algn="ctr"/>
                      <a:r>
                        <a:rPr lang="lt-LT" sz="1200" dirty="0" smtClean="0">
                          <a:latin typeface="Times New Roman" panose="02020603050405020304" pitchFamily="18" charset="0"/>
                          <a:cs typeface="Times New Roman" panose="02020603050405020304" pitchFamily="18" charset="0"/>
                        </a:rPr>
                        <a:t>5.</a:t>
                      </a:r>
                      <a:endParaRPr lang="en-US" sz="1200" b="0" dirty="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Nuo 2 260 001</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4,11</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4,11</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2,02</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latin typeface="Times New Roman" panose="02020603050405020304" pitchFamily="18" charset="0"/>
                          <a:cs typeface="Times New Roman" panose="02020603050405020304" pitchFamily="18" charset="0"/>
                        </a:rPr>
                        <a:t>0,59</a:t>
                      </a:r>
                      <a:endParaRPr lang="en-US" sz="1200" b="0" dirty="0" smtClean="0">
                        <a:solidFill>
                          <a:schemeClr val="tx1"/>
                        </a:solidFill>
                        <a:latin typeface="Times New Roman" panose="02020603050405020304" pitchFamily="18" charset="0"/>
                        <a:cs typeface="Times New Roman" panose="02020603050405020304" pitchFamily="18" charset="0"/>
                      </a:endParaRPr>
                    </a:p>
                  </a:txBody>
                  <a:tcPr marL="103241" marR="103241" marT="51620" marB="51620" anchor="ctr"/>
                </a:tc>
                <a:extLst>
                  <a:ext uri="{0D108BD9-81ED-4DB2-BD59-A6C34878D82A}">
                    <a16:rowId xmlns:a16="http://schemas.microsoft.com/office/drawing/2014/main" val="10007"/>
                  </a:ext>
                </a:extLst>
              </a:tr>
            </a:tbl>
          </a:graphicData>
        </a:graphic>
      </p:graphicFrame>
      <p:sp>
        <p:nvSpPr>
          <p:cNvPr id="10" name="Rectangle 9"/>
          <p:cNvSpPr/>
          <p:nvPr/>
        </p:nvSpPr>
        <p:spPr>
          <a:xfrm>
            <a:off x="7345680" y="2712720"/>
            <a:ext cx="1295401" cy="8382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ectangle 10"/>
          <p:cNvSpPr/>
          <p:nvPr/>
        </p:nvSpPr>
        <p:spPr>
          <a:xfrm>
            <a:off x="1272541" y="2724150"/>
            <a:ext cx="1676400" cy="8382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143882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68300" y="627478"/>
            <a:ext cx="8367713" cy="173038"/>
          </a:xfrm>
        </p:spPr>
        <p:txBody>
          <a:bodyPr/>
          <a:lstStyle/>
          <a:p>
            <a:pPr>
              <a:defRPr/>
            </a:pPr>
            <a:r>
              <a:rPr lang="lt-LT" b="1" dirty="0" smtClean="0">
                <a:solidFill>
                  <a:schemeClr val="tx1"/>
                </a:solidFill>
                <a:latin typeface="Times New Roman" panose="02020603050405020304" pitchFamily="18" charset="0"/>
                <a:cs typeface="Times New Roman" panose="02020603050405020304" pitchFamily="18" charset="0"/>
              </a:rPr>
              <a:t>PAVYZDYS</a:t>
            </a:r>
            <a:endParaRPr lang="lt-LT" b="1" dirty="0">
              <a:solidFill>
                <a:schemeClr val="tx1"/>
              </a:solidFill>
              <a:latin typeface="Times New Roman" panose="02020603050405020304" pitchFamily="18" charset="0"/>
              <a:cs typeface="Times New Roman" panose="02020603050405020304" pitchFamily="18" charset="0"/>
            </a:endParaRPr>
          </a:p>
        </p:txBody>
      </p:sp>
      <p:sp>
        <p:nvSpPr>
          <p:cNvPr id="6" name="Right Brace 5"/>
          <p:cNvSpPr/>
          <p:nvPr/>
        </p:nvSpPr>
        <p:spPr>
          <a:xfrm>
            <a:off x="6289177" y="1911518"/>
            <a:ext cx="181181" cy="266959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lt-LT"/>
          </a:p>
        </p:txBody>
      </p:sp>
      <p:sp>
        <p:nvSpPr>
          <p:cNvPr id="8" name="Rounded Rectangle 7"/>
          <p:cNvSpPr/>
          <p:nvPr/>
        </p:nvSpPr>
        <p:spPr>
          <a:xfrm>
            <a:off x="6518492" y="1509348"/>
            <a:ext cx="2549308" cy="3022573"/>
          </a:xfrm>
          <a:prstGeom prst="roundRect">
            <a:avLst>
              <a:gd name="adj" fmla="val 6734"/>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i="1" dirty="0">
              <a:solidFill>
                <a:schemeClr val="tx1"/>
              </a:solidFill>
            </a:endParaRPr>
          </a:p>
        </p:txBody>
      </p:sp>
      <p:sp>
        <p:nvSpPr>
          <p:cNvPr id="7" name="TextBox 6"/>
          <p:cNvSpPr txBox="1"/>
          <p:nvPr/>
        </p:nvSpPr>
        <p:spPr>
          <a:xfrm>
            <a:off x="6518492" y="1525742"/>
            <a:ext cx="2473108" cy="2677656"/>
          </a:xfrm>
          <a:prstGeom prst="rect">
            <a:avLst/>
          </a:prstGeom>
          <a:noFill/>
        </p:spPr>
        <p:txBody>
          <a:bodyPr wrap="square">
            <a:spAutoFit/>
          </a:bodyPr>
          <a:lstStyle/>
          <a:p>
            <a:pPr marL="171450" indent="-171450">
              <a:buFont typeface="Arial" panose="020B0604020202020204" pitchFamily="34" charset="0"/>
              <a:buChar char="•"/>
              <a:defRPr/>
            </a:pPr>
            <a:r>
              <a:rPr lang="lt-LT" sz="1400" dirty="0">
                <a:latin typeface="Times New Roman" panose="02020603050405020304" pitchFamily="18" charset="0"/>
                <a:cs typeface="Times New Roman" panose="02020603050405020304" pitchFamily="18" charset="0"/>
              </a:rPr>
              <a:t>Tiesioginės išlaidos</a:t>
            </a:r>
            <a:r>
              <a:rPr lang="en-US" sz="1400" dirty="0">
                <a:latin typeface="Times New Roman" panose="02020603050405020304" pitchFamily="18" charset="0"/>
                <a:cs typeface="Times New Roman" panose="02020603050405020304" pitchFamily="18" charset="0"/>
              </a:rPr>
              <a:t> (1-6 </a:t>
            </a:r>
            <a:r>
              <a:rPr lang="en-US" sz="1400" dirty="0" err="1">
                <a:latin typeface="Times New Roman" panose="02020603050405020304" pitchFamily="18" charset="0"/>
                <a:cs typeface="Times New Roman" panose="02020603050405020304" pitchFamily="18" charset="0"/>
              </a:rPr>
              <a:t>kateg</a:t>
            </a:r>
            <a:r>
              <a:rPr lang="en-US" sz="1400" dirty="0">
                <a:latin typeface="Times New Roman" panose="02020603050405020304" pitchFamily="18" charset="0"/>
                <a:cs typeface="Times New Roman" panose="02020603050405020304" pitchFamily="18" charset="0"/>
              </a:rPr>
              <a:t>.)</a:t>
            </a:r>
            <a:r>
              <a:rPr lang="lt-LT" sz="1400" dirty="0">
                <a:latin typeface="Times New Roman" panose="02020603050405020304" pitchFamily="18" charset="0"/>
                <a:cs typeface="Times New Roman" panose="02020603050405020304" pitchFamily="18" charset="0"/>
              </a:rPr>
              <a:t> – </a:t>
            </a:r>
            <a:r>
              <a:rPr lang="en-US" sz="1400" dirty="0" smtClean="0">
                <a:latin typeface="Times New Roman" panose="02020603050405020304" pitchFamily="18" charset="0"/>
                <a:cs typeface="Times New Roman" panose="02020603050405020304" pitchFamily="18" charset="0"/>
              </a:rPr>
              <a:t>140.300,00</a:t>
            </a:r>
            <a:endParaRPr lang="en-US" sz="1400" dirty="0">
              <a:latin typeface="Times New Roman" panose="02020603050405020304" pitchFamily="18" charset="0"/>
              <a:cs typeface="Times New Roman" panose="02020603050405020304" pitchFamily="18" charset="0"/>
            </a:endParaRPr>
          </a:p>
          <a:p>
            <a:pPr>
              <a:defRPr/>
            </a:pP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defRPr/>
            </a:pPr>
            <a:r>
              <a:rPr lang="en-US" sz="1400" dirty="0" err="1" smtClean="0">
                <a:latin typeface="Times New Roman" panose="02020603050405020304" pitchFamily="18" charset="0"/>
                <a:cs typeface="Times New Roman" panose="02020603050405020304" pitchFamily="18" charset="0"/>
              </a:rPr>
              <a:t>Visos</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i</a:t>
            </a:r>
            <a:r>
              <a:rPr lang="lt-LT" sz="1400" dirty="0" err="1" smtClean="0">
                <a:latin typeface="Times New Roman" panose="02020603050405020304" pitchFamily="18" charset="0"/>
                <a:cs typeface="Times New Roman" panose="02020603050405020304" pitchFamily="18" charset="0"/>
              </a:rPr>
              <a:t>šlaidos</a:t>
            </a:r>
            <a:r>
              <a:rPr lang="lt-LT" sz="1400" dirty="0" smtClean="0">
                <a:latin typeface="Times New Roman" panose="02020603050405020304" pitchFamily="18" charset="0"/>
                <a:cs typeface="Times New Roman" panose="02020603050405020304" pitchFamily="18" charset="0"/>
              </a:rPr>
              <a:t> perkamos, t. y. 100 </a:t>
            </a:r>
            <a:r>
              <a:rPr lang="lt-LT" sz="1400" dirty="0">
                <a:latin typeface="Times New Roman" panose="02020603050405020304" pitchFamily="18" charset="0"/>
                <a:cs typeface="Times New Roman" panose="02020603050405020304" pitchFamily="18" charset="0"/>
              </a:rPr>
              <a:t>proc. </a:t>
            </a:r>
            <a:r>
              <a:rPr lang="lt-LT" sz="1400" dirty="0" smtClean="0">
                <a:latin typeface="Times New Roman" panose="02020603050405020304" pitchFamily="18" charset="0"/>
                <a:cs typeface="Times New Roman" panose="02020603050405020304" pitchFamily="18" charset="0"/>
              </a:rPr>
              <a:t>rangos išlaidos</a:t>
            </a:r>
            <a:r>
              <a:rPr lang="en-US" sz="1400" dirty="0" smtClean="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pPr>
              <a:defRPr/>
            </a:pPr>
            <a:endParaRPr lang="lt-LT"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defRPr/>
            </a:pPr>
            <a:r>
              <a:rPr lang="lt-LT" sz="1400" dirty="0">
                <a:latin typeface="Times New Roman" panose="02020603050405020304" pitchFamily="18" charset="0"/>
                <a:cs typeface="Times New Roman" panose="02020603050405020304" pitchFamily="18" charset="0"/>
              </a:rPr>
              <a:t>Pagal PAFT </a:t>
            </a:r>
            <a:r>
              <a:rPr lang="en-US" sz="1400" dirty="0">
                <a:latin typeface="Times New Roman" panose="02020603050405020304" pitchFamily="18" charset="0"/>
                <a:cs typeface="Times New Roman" panose="02020603050405020304" pitchFamily="18" charset="0"/>
              </a:rPr>
              <a:t>10 </a:t>
            </a:r>
            <a:r>
              <a:rPr lang="en-US" sz="1400" dirty="0" err="1">
                <a:latin typeface="Times New Roman" panose="02020603050405020304" pitchFamily="18" charset="0"/>
                <a:cs typeface="Times New Roman" panose="02020603050405020304" pitchFamily="18" charset="0"/>
              </a:rPr>
              <a:t>priedo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lentel</a:t>
            </a:r>
            <a:r>
              <a:rPr lang="lt-LT" sz="1400" dirty="0">
                <a:latin typeface="Times New Roman" panose="02020603050405020304" pitchFamily="18" charset="0"/>
                <a:cs typeface="Times New Roman" panose="02020603050405020304" pitchFamily="18" charset="0"/>
              </a:rPr>
              <a:t>ę taikomas </a:t>
            </a:r>
            <a:r>
              <a:rPr lang="en-US" sz="1400" dirty="0" smtClean="0">
                <a:latin typeface="Times New Roman" panose="02020603050405020304" pitchFamily="18" charset="0"/>
                <a:cs typeface="Times New Roman" panose="02020603050405020304" pitchFamily="18" charset="0"/>
              </a:rPr>
              <a:t>1,</a:t>
            </a:r>
            <a:r>
              <a:rPr lang="en-US" sz="1400" dirty="0" smtClean="0">
                <a:latin typeface="Times New Roman" panose="02020603050405020304" pitchFamily="18" charset="0"/>
                <a:cs typeface="Times New Roman" panose="02020603050405020304" pitchFamily="18" charset="0"/>
              </a:rPr>
              <a:t>33</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proc. </a:t>
            </a:r>
          </a:p>
          <a:p>
            <a:pPr>
              <a:defRPr/>
            </a:pPr>
            <a:endParaRPr lang="en-US" sz="1400" dirty="0">
              <a:latin typeface="Times New Roman" panose="02020603050405020304" pitchFamily="18" charset="0"/>
              <a:cs typeface="Times New Roman" panose="02020603050405020304" pitchFamily="18" charset="0"/>
            </a:endParaRPr>
          </a:p>
          <a:p>
            <a:pPr algn="ctr">
              <a:defRPr/>
            </a:pPr>
            <a:r>
              <a:rPr lang="en-US" sz="1400" b="1" dirty="0" smtClean="0">
                <a:latin typeface="Times New Roman" panose="02020603050405020304" pitchFamily="18" charset="0"/>
                <a:cs typeface="Times New Roman" panose="02020603050405020304" pitchFamily="18" charset="0"/>
              </a:rPr>
              <a:t>140</a:t>
            </a:r>
            <a:r>
              <a:rPr lang="en-US" sz="1400" b="1" dirty="0" smtClean="0">
                <a:latin typeface="Times New Roman" panose="02020603050405020304" pitchFamily="18" charset="0"/>
                <a:cs typeface="Times New Roman" panose="02020603050405020304" pitchFamily="18" charset="0"/>
              </a:rPr>
              <a:t>.300,00 </a:t>
            </a:r>
            <a:r>
              <a:rPr lang="en-US" sz="1400" b="1" dirty="0">
                <a:latin typeface="Times New Roman" panose="02020603050405020304" pitchFamily="18" charset="0"/>
                <a:cs typeface="Times New Roman" panose="02020603050405020304" pitchFamily="18" charset="0"/>
              </a:rPr>
              <a:t>x </a:t>
            </a:r>
            <a:r>
              <a:rPr lang="en-US" sz="1400" b="1" dirty="0" smtClean="0">
                <a:latin typeface="Times New Roman" panose="02020603050405020304" pitchFamily="18" charset="0"/>
                <a:cs typeface="Times New Roman" panose="02020603050405020304" pitchFamily="18" charset="0"/>
              </a:rPr>
              <a:t>1,33 </a:t>
            </a:r>
            <a:r>
              <a:rPr lang="en-US" sz="1400" b="1" dirty="0">
                <a:latin typeface="Times New Roman" panose="02020603050405020304" pitchFamily="18" charset="0"/>
                <a:cs typeface="Times New Roman" panose="02020603050405020304" pitchFamily="18" charset="0"/>
              </a:rPr>
              <a:t>proc. = </a:t>
            </a:r>
            <a:r>
              <a:rPr lang="en-US" sz="1400" b="1" dirty="0" smtClean="0">
                <a:latin typeface="Times New Roman" panose="02020603050405020304" pitchFamily="18" charset="0"/>
                <a:cs typeface="Times New Roman" panose="02020603050405020304" pitchFamily="18" charset="0"/>
              </a:rPr>
              <a:t>1.865,99 Eur</a:t>
            </a:r>
            <a:endParaRPr lang="en-US" sz="1400" b="1" dirty="0">
              <a:latin typeface="Times New Roman" panose="02020603050405020304" pitchFamily="18" charset="0"/>
              <a:cs typeface="Times New Roman" panose="02020603050405020304" pitchFamily="18" charset="0"/>
            </a:endParaRPr>
          </a:p>
          <a:p>
            <a:pPr>
              <a:defRPr/>
            </a:pPr>
            <a:endParaRPr lang="lt-LT" sz="1400" dirty="0">
              <a:latin typeface="Times New Roman" panose="02020603050405020304" pitchFamily="18" charset="0"/>
              <a:cs typeface="Times New Roman" panose="02020603050405020304" pitchFamily="18" charset="0"/>
            </a:endParaRPr>
          </a:p>
        </p:txBody>
      </p:sp>
      <p:sp>
        <p:nvSpPr>
          <p:cNvPr id="10" name="Title 2"/>
          <p:cNvSpPr txBox="1">
            <a:spLocks/>
          </p:cNvSpPr>
          <p:nvPr/>
        </p:nvSpPr>
        <p:spPr>
          <a:xfrm>
            <a:off x="381000" y="153076"/>
            <a:ext cx="8487916"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r>
              <a:rPr lang="lt-LT" sz="2400" b="1" cap="small" dirty="0" smtClean="0">
                <a:solidFill>
                  <a:schemeClr val="tx1"/>
                </a:solidFill>
                <a:latin typeface="Times New Roman" panose="02020603050405020304" pitchFamily="18" charset="0"/>
                <a:cs typeface="Times New Roman" panose="02020603050405020304" pitchFamily="18" charset="0"/>
              </a:rPr>
              <a:t>Kaip apskaičiuoti netiesiogines išlaidas?</a:t>
            </a:r>
            <a:r>
              <a:rPr lang="lt-LT" sz="2400" dirty="0" smtClean="0">
                <a:solidFill>
                  <a:schemeClr val="tx1"/>
                </a:solidFill>
                <a:latin typeface="Times New Roman" panose="02020603050405020304" pitchFamily="18" charset="0"/>
                <a:cs typeface="Times New Roman" panose="02020603050405020304" pitchFamily="18" charset="0"/>
              </a:rPr>
              <a:t>	</a:t>
            </a:r>
            <a:endParaRPr lang="lt-LT" sz="24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47800" y="2495551"/>
            <a:ext cx="1143000" cy="76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16" name="Group 15"/>
          <p:cNvGrpSpPr/>
          <p:nvPr/>
        </p:nvGrpSpPr>
        <p:grpSpPr>
          <a:xfrm>
            <a:off x="421121" y="848337"/>
            <a:ext cx="5791856" cy="3933213"/>
            <a:chOff x="421121" y="848338"/>
            <a:chExt cx="4215637" cy="3368532"/>
          </a:xfrm>
        </p:grpSpPr>
        <p:pic>
          <p:nvPicPr>
            <p:cNvPr id="14" name="Picture 13"/>
            <p:cNvPicPr>
              <a:picLocks noChangeAspect="1"/>
            </p:cNvPicPr>
            <p:nvPr/>
          </p:nvPicPr>
          <p:blipFill>
            <a:blip r:embed="rId2"/>
            <a:stretch>
              <a:fillRect/>
            </a:stretch>
          </p:blipFill>
          <p:spPr>
            <a:xfrm>
              <a:off x="421121" y="897276"/>
              <a:ext cx="3496691" cy="3319594"/>
            </a:xfrm>
            <a:prstGeom prst="rect">
              <a:avLst/>
            </a:prstGeom>
          </p:spPr>
        </p:pic>
        <p:pic>
          <p:nvPicPr>
            <p:cNvPr id="15" name="Picture 14"/>
            <p:cNvPicPr>
              <a:picLocks noChangeAspect="1"/>
            </p:cNvPicPr>
            <p:nvPr/>
          </p:nvPicPr>
          <p:blipFill>
            <a:blip r:embed="rId3"/>
            <a:stretch>
              <a:fillRect/>
            </a:stretch>
          </p:blipFill>
          <p:spPr>
            <a:xfrm>
              <a:off x="3917812" y="848338"/>
              <a:ext cx="718946" cy="3368532"/>
            </a:xfrm>
            <a:prstGeom prst="rect">
              <a:avLst/>
            </a:prstGeom>
          </p:spPr>
        </p:pic>
      </p:grpSp>
      <p:sp>
        <p:nvSpPr>
          <p:cNvPr id="17" name="Oval 16"/>
          <p:cNvSpPr/>
          <p:nvPr/>
        </p:nvSpPr>
        <p:spPr>
          <a:xfrm>
            <a:off x="5664781" y="4235403"/>
            <a:ext cx="576262" cy="276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Tree>
    <p:extLst>
      <p:ext uri="{BB962C8B-B14F-4D97-AF65-F5344CB8AC3E}">
        <p14:creationId xmlns:p14="http://schemas.microsoft.com/office/powerpoint/2010/main" val="1264937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6"/>
          <p:cNvSpPr>
            <a:spLocks noGrp="1"/>
          </p:cNvSpPr>
          <p:nvPr>
            <p:ph type="title"/>
          </p:nvPr>
        </p:nvSpPr>
        <p:spPr>
          <a:xfrm>
            <a:off x="295275" y="55985"/>
            <a:ext cx="8229600" cy="546497"/>
          </a:xfrm>
        </p:spPr>
        <p:txBody>
          <a:bodyPr/>
          <a:lstStyle/>
          <a:p>
            <a:pPr algn="l"/>
            <a:r>
              <a:rPr lang="lt-LT" altLang="lt-LT" sz="2400" b="1" cap="small" dirty="0">
                <a:latin typeface="Times New Roman" panose="02020603050405020304" pitchFamily="18" charset="0"/>
                <a:cs typeface="Times New Roman" panose="02020603050405020304" pitchFamily="18" charset="0"/>
              </a:rPr>
              <a:t>Paraiškos vertinimo procesas ir sutartis</a:t>
            </a:r>
            <a:r>
              <a:rPr lang="lt-LT" altLang="lt-LT" sz="2400" dirty="0">
                <a:latin typeface="Times New Roman" panose="02020603050405020304" pitchFamily="18" charset="0"/>
                <a:cs typeface="Times New Roman" panose="02020603050405020304" pitchFamily="18" charset="0"/>
              </a:rPr>
              <a:t/>
            </a:r>
            <a:br>
              <a:rPr lang="lt-LT" altLang="lt-LT" sz="2400" dirty="0">
                <a:latin typeface="Times New Roman" panose="02020603050405020304" pitchFamily="18" charset="0"/>
                <a:cs typeface="Times New Roman" panose="02020603050405020304" pitchFamily="18" charset="0"/>
              </a:rPr>
            </a:br>
            <a:endParaRPr lang="lt-LT" altLang="lt-LT" sz="2400" dirty="0">
              <a:latin typeface="Times New Roman" panose="02020603050405020304" pitchFamily="18" charset="0"/>
              <a:cs typeface="Times New Roman" panose="02020603050405020304" pitchFamily="18" charset="0"/>
            </a:endParaRPr>
          </a:p>
        </p:txBody>
      </p:sp>
      <p:graphicFrame>
        <p:nvGraphicFramePr>
          <p:cNvPr id="11" name="Diagram 10"/>
          <p:cNvGraphicFramePr/>
          <p:nvPr>
            <p:extLst>
              <p:ext uri="{D42A27DB-BD31-4B8C-83A1-F6EECF244321}">
                <p14:modId xmlns:p14="http://schemas.microsoft.com/office/powerpoint/2010/main" val="4129292587"/>
              </p:ext>
            </p:extLst>
          </p:nvPr>
        </p:nvGraphicFramePr>
        <p:xfrm>
          <a:off x="260172" y="1526739"/>
          <a:ext cx="8708312"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a:spLocks noChangeArrowheads="1"/>
          </p:cNvSpPr>
          <p:nvPr/>
        </p:nvSpPr>
        <p:spPr bwMode="auto">
          <a:xfrm>
            <a:off x="191617" y="1103352"/>
            <a:ext cx="1385503" cy="830997"/>
          </a:xfrm>
          <a:prstGeom prst="rect">
            <a:avLst/>
          </a:prstGeom>
          <a:noFill/>
          <a:ln w="15875">
            <a:solidFill>
              <a:schemeClr val="accent1"/>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Aft>
                <a:spcPct val="0"/>
              </a:spcAft>
              <a:buFont typeface="Wingdings" panose="05000000000000000000" pitchFamily="2" charset="2"/>
              <a:buNone/>
            </a:pPr>
            <a:r>
              <a:rPr lang="lt-LT" sz="1200" dirty="0">
                <a:latin typeface="Times New Roman" panose="02020603050405020304" pitchFamily="18" charset="0"/>
                <a:cs typeface="Times New Roman" panose="02020603050405020304" pitchFamily="18" charset="0"/>
              </a:rPr>
              <a:t>Pareiškėjas pateikia paraišką iki projektų sąraše nurodytos </a:t>
            </a:r>
            <a:r>
              <a:rPr lang="lt-LT" sz="1200" dirty="0" smtClean="0">
                <a:latin typeface="Times New Roman" panose="02020603050405020304" pitchFamily="18" charset="0"/>
                <a:cs typeface="Times New Roman" panose="02020603050405020304" pitchFamily="18" charset="0"/>
              </a:rPr>
              <a:t>datos</a:t>
            </a:r>
            <a:endParaRPr lang="lt-LT" sz="1200" dirty="0">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1981200" y="1657350"/>
            <a:ext cx="3962400" cy="276999"/>
          </a:xfrm>
          <a:prstGeom prst="rect">
            <a:avLst/>
          </a:prstGeom>
          <a:noFill/>
          <a:ln w="15875">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Aft>
                <a:spcPct val="0"/>
              </a:spcAft>
              <a:buFont typeface="Wingdings" panose="05000000000000000000" pitchFamily="2" charset="2"/>
              <a:buNone/>
            </a:pPr>
            <a:r>
              <a:rPr lang="lt-LT" altLang="lt-LT" sz="1200" dirty="0" smtClean="0">
                <a:latin typeface="Times New Roman" panose="02020603050405020304" pitchFamily="18" charset="0"/>
                <a:cs typeface="Times New Roman" panose="02020603050405020304" pitchFamily="18" charset="0"/>
              </a:rPr>
              <a:t>Vyksta paraiškos vertinimas</a:t>
            </a:r>
            <a:endParaRPr lang="lt-LT" altLang="lt-LT" sz="1000" dirty="0">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6443479" y="3066143"/>
            <a:ext cx="1188704" cy="1200329"/>
          </a:xfrm>
          <a:prstGeom prst="rect">
            <a:avLst/>
          </a:prstGeom>
          <a:noFill/>
          <a:ln w="15875">
            <a:solidFill>
              <a:schemeClr val="accent1"/>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Aft>
                <a:spcPct val="0"/>
              </a:spcAft>
              <a:buFont typeface="Wingdings" panose="05000000000000000000" pitchFamily="2" charset="2"/>
              <a:buNone/>
            </a:pPr>
            <a:r>
              <a:rPr lang="lt-LT" altLang="lt-LT" sz="1200" dirty="0">
                <a:latin typeface="Times New Roman" panose="02020603050405020304" pitchFamily="18" charset="0"/>
                <a:cs typeface="Times New Roman" panose="02020603050405020304" pitchFamily="18" charset="0"/>
              </a:rPr>
              <a:t>SADM įsakymas per 14 </a:t>
            </a:r>
            <a:r>
              <a:rPr lang="lt-LT" altLang="lt-LT" sz="1200" dirty="0" smtClean="0">
                <a:latin typeface="Times New Roman" panose="02020603050405020304" pitchFamily="18" charset="0"/>
                <a:cs typeface="Times New Roman" panose="02020603050405020304" pitchFamily="18" charset="0"/>
              </a:rPr>
              <a:t>dienų </a:t>
            </a:r>
            <a:r>
              <a:rPr lang="lt-LT" altLang="lt-LT" sz="1200" dirty="0">
                <a:latin typeface="Times New Roman" panose="02020603050405020304" pitchFamily="18" charset="0"/>
                <a:cs typeface="Times New Roman" panose="02020603050405020304" pitchFamily="18" charset="0"/>
              </a:rPr>
              <a:t>nuo vertinimo ataskaitos gavimo </a:t>
            </a:r>
            <a:r>
              <a:rPr lang="lt-LT" altLang="lt-LT" sz="1200" dirty="0" smtClean="0">
                <a:latin typeface="Times New Roman" panose="02020603050405020304" pitchFamily="18" charset="0"/>
                <a:cs typeface="Times New Roman" panose="02020603050405020304" pitchFamily="18" charset="0"/>
              </a:rPr>
              <a:t>dienos</a:t>
            </a:r>
            <a:endParaRPr lang="lt-LT" altLang="lt-LT" sz="1200" dirty="0">
              <a:latin typeface="Times New Roman" panose="02020603050405020304" pitchFamily="18" charset="0"/>
              <a:cs typeface="Times New Roman" panose="02020603050405020304" pitchFamily="18" charset="0"/>
            </a:endParaRPr>
          </a:p>
        </p:txBody>
      </p:sp>
      <p:sp>
        <p:nvSpPr>
          <p:cNvPr id="20" name="TextBox 19"/>
          <p:cNvSpPr txBox="1">
            <a:spLocks noChangeArrowheads="1"/>
          </p:cNvSpPr>
          <p:nvPr/>
        </p:nvSpPr>
        <p:spPr bwMode="auto">
          <a:xfrm>
            <a:off x="7732533" y="3066143"/>
            <a:ext cx="1340839" cy="1200329"/>
          </a:xfrm>
          <a:prstGeom prst="rect">
            <a:avLst/>
          </a:prstGeom>
          <a:noFill/>
          <a:ln w="15875">
            <a:solidFill>
              <a:schemeClr val="accent1"/>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Aft>
                <a:spcPct val="0"/>
              </a:spcAft>
              <a:buFont typeface="Wingdings" panose="05000000000000000000" pitchFamily="2" charset="2"/>
              <a:buNone/>
            </a:pPr>
            <a:r>
              <a:rPr lang="lt-LT" altLang="lt-LT" sz="1200" dirty="0" smtClean="0">
                <a:latin typeface="Times New Roman" panose="02020603050405020304" pitchFamily="18" charset="0"/>
                <a:cs typeface="Times New Roman" panose="02020603050405020304" pitchFamily="18" charset="0"/>
              </a:rPr>
              <a:t>CPVA per </a:t>
            </a:r>
            <a:r>
              <a:rPr lang="en-US" altLang="lt-LT" sz="1200" dirty="0" smtClean="0">
                <a:latin typeface="Times New Roman" panose="02020603050405020304" pitchFamily="18" charset="0"/>
                <a:cs typeface="Times New Roman" panose="02020603050405020304" pitchFamily="18" charset="0"/>
              </a:rPr>
              <a:t>14 </a:t>
            </a:r>
            <a:r>
              <a:rPr lang="en-US" altLang="lt-LT" sz="1200" dirty="0" err="1" smtClean="0">
                <a:latin typeface="Times New Roman" panose="02020603050405020304" pitchFamily="18" charset="0"/>
                <a:cs typeface="Times New Roman" panose="02020603050405020304" pitchFamily="18" charset="0"/>
              </a:rPr>
              <a:t>dien</a:t>
            </a:r>
            <a:r>
              <a:rPr lang="lt-LT" altLang="lt-LT" sz="1200" dirty="0" smtClean="0">
                <a:latin typeface="Times New Roman" panose="02020603050405020304" pitchFamily="18" charset="0"/>
                <a:cs typeface="Times New Roman" panose="02020603050405020304" pitchFamily="18" charset="0"/>
              </a:rPr>
              <a:t>ų parengia </a:t>
            </a:r>
            <a:r>
              <a:rPr lang="lt-LT" altLang="lt-LT" sz="1200" dirty="0">
                <a:latin typeface="Times New Roman" panose="02020603050405020304" pitchFamily="18" charset="0"/>
                <a:cs typeface="Times New Roman" panose="02020603050405020304" pitchFamily="18" charset="0"/>
              </a:rPr>
              <a:t>sutarties projektą ir </a:t>
            </a:r>
            <a:r>
              <a:rPr lang="lt-LT" altLang="lt-LT" sz="1200" dirty="0" smtClean="0">
                <a:latin typeface="Times New Roman" panose="02020603050405020304" pitchFamily="18" charset="0"/>
                <a:cs typeface="Times New Roman" panose="02020603050405020304" pitchFamily="18" charset="0"/>
              </a:rPr>
              <a:t>teikia  </a:t>
            </a:r>
            <a:r>
              <a:rPr lang="lt-LT" altLang="lt-LT" sz="1200" dirty="0">
                <a:latin typeface="Times New Roman" panose="02020603050405020304" pitchFamily="18" charset="0"/>
                <a:cs typeface="Times New Roman" panose="02020603050405020304" pitchFamily="18" charset="0"/>
              </a:rPr>
              <a:t>jį pareiškėjui pasirašyti </a:t>
            </a:r>
          </a:p>
        </p:txBody>
      </p:sp>
      <p:sp>
        <p:nvSpPr>
          <p:cNvPr id="23" name="TextBox 22"/>
          <p:cNvSpPr txBox="1">
            <a:spLocks noChangeArrowheads="1"/>
          </p:cNvSpPr>
          <p:nvPr/>
        </p:nvSpPr>
        <p:spPr bwMode="auto">
          <a:xfrm>
            <a:off x="5029200" y="3066144"/>
            <a:ext cx="1219200" cy="1015663"/>
          </a:xfrm>
          <a:prstGeom prst="rect">
            <a:avLst/>
          </a:prstGeom>
          <a:noFill/>
          <a:ln w="15875">
            <a:solidFill>
              <a:schemeClr val="accent1"/>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Aft>
                <a:spcPct val="0"/>
              </a:spcAft>
              <a:buFont typeface="Wingdings" panose="05000000000000000000" pitchFamily="2" charset="2"/>
              <a:buNone/>
            </a:pPr>
            <a:r>
              <a:rPr lang="lt-LT" altLang="lt-LT" sz="1200" dirty="0">
                <a:latin typeface="Times New Roman" panose="02020603050405020304" pitchFamily="18" charset="0"/>
                <a:cs typeface="Times New Roman" panose="02020603050405020304" pitchFamily="18" charset="0"/>
              </a:rPr>
              <a:t>CPVA per 60 d. įvertina paraišką ir pateikia vertinimo ataskaitą </a:t>
            </a:r>
            <a:r>
              <a:rPr lang="lt-LT" altLang="lt-LT" sz="1200" dirty="0" smtClean="0">
                <a:latin typeface="Times New Roman" panose="02020603050405020304" pitchFamily="18" charset="0"/>
                <a:cs typeface="Times New Roman" panose="02020603050405020304" pitchFamily="18" charset="0"/>
              </a:rPr>
              <a:t>SADM</a:t>
            </a:r>
            <a:endParaRPr lang="lt-LT" altLang="lt-LT" sz="1000" dirty="0">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1675172" y="3076307"/>
            <a:ext cx="1347019" cy="1015663"/>
          </a:xfrm>
          <a:prstGeom prst="rect">
            <a:avLst/>
          </a:prstGeom>
          <a:noFill/>
          <a:ln w="15875">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Aft>
                <a:spcPct val="0"/>
              </a:spcAft>
              <a:buFont typeface="Wingdings" panose="05000000000000000000" pitchFamily="2" charset="2"/>
              <a:buNone/>
            </a:pPr>
            <a:r>
              <a:rPr lang="lt-LT" altLang="lt-LT" sz="1200" dirty="0">
                <a:latin typeface="Times New Roman" panose="02020603050405020304" pitchFamily="18" charset="0"/>
                <a:cs typeface="Times New Roman" panose="02020603050405020304" pitchFamily="18" charset="0"/>
              </a:rPr>
              <a:t>CPVA per 20 dienų (orientacinis terminas) išsiunčia paklausimą pareiškėjui </a:t>
            </a:r>
          </a:p>
        </p:txBody>
      </p:sp>
      <p:sp>
        <p:nvSpPr>
          <p:cNvPr id="47" name="Rectangle 46"/>
          <p:cNvSpPr/>
          <p:nvPr/>
        </p:nvSpPr>
        <p:spPr>
          <a:xfrm>
            <a:off x="168950" y="4413214"/>
            <a:ext cx="6264697" cy="195427"/>
          </a:xfrm>
          <a:prstGeom prst="rect">
            <a:avLst/>
          </a:prstGeom>
          <a:solidFill>
            <a:schemeClr val="tx1">
              <a:lumMod val="25000"/>
              <a:lumOff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60 dienų </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6445937" y="4410682"/>
            <a:ext cx="2627435" cy="195428"/>
          </a:xfrm>
          <a:prstGeom prst="rect">
            <a:avLst/>
          </a:prstGeom>
          <a:solidFill>
            <a:schemeClr val="tx1">
              <a:lumMod val="25000"/>
              <a:lumOff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lt-LT" sz="1400" b="1" dirty="0" smtClean="0">
                <a:solidFill>
                  <a:srgbClr val="262626">
                    <a:lumMod val="75000"/>
                    <a:lumOff val="25000"/>
                  </a:srgbClr>
                </a:solidFill>
              </a:rPr>
              <a:t> </a:t>
            </a:r>
            <a:r>
              <a:rPr lang="lt-LT" sz="1400" b="1" dirty="0" smtClean="0">
                <a:solidFill>
                  <a:schemeClr val="tx1"/>
                </a:solidFill>
                <a:latin typeface="Times New Roman" panose="02020603050405020304" pitchFamily="18" charset="0"/>
                <a:cs typeface="Times New Roman" panose="02020603050405020304" pitchFamily="18" charset="0"/>
              </a:rPr>
              <a:t>apie </a:t>
            </a:r>
            <a:r>
              <a:rPr lang="en-US" sz="1400" b="1" dirty="0" smtClean="0">
                <a:solidFill>
                  <a:schemeClr val="tx1"/>
                </a:solidFill>
                <a:latin typeface="Times New Roman" panose="02020603050405020304" pitchFamily="18" charset="0"/>
                <a:cs typeface="Times New Roman" panose="02020603050405020304" pitchFamily="18" charset="0"/>
              </a:rPr>
              <a:t>30</a:t>
            </a:r>
            <a:r>
              <a:rPr lang="lt-LT" sz="1400" b="1" dirty="0" smtClean="0">
                <a:solidFill>
                  <a:schemeClr val="tx1"/>
                </a:solidFill>
                <a:latin typeface="Times New Roman" panose="02020603050405020304" pitchFamily="18" charset="0"/>
                <a:cs typeface="Times New Roman" panose="02020603050405020304" pitchFamily="18" charset="0"/>
              </a:rPr>
              <a:t> dien</a:t>
            </a:r>
            <a:r>
              <a:rPr lang="lt-LT" sz="1400" b="1" dirty="0">
                <a:solidFill>
                  <a:schemeClr val="tx1"/>
                </a:solidFill>
                <a:latin typeface="Times New Roman" panose="02020603050405020304" pitchFamily="18" charset="0"/>
                <a:cs typeface="Times New Roman" panose="02020603050405020304" pitchFamily="18" charset="0"/>
              </a:rPr>
              <a:t>ų</a:t>
            </a:r>
            <a:r>
              <a:rPr lang="lt-LT" sz="1400" b="1" dirty="0" smtClean="0">
                <a:solidFill>
                  <a:schemeClr val="tx1"/>
                </a:solidFill>
                <a:latin typeface="Times New Roman" panose="02020603050405020304" pitchFamily="18" charset="0"/>
                <a:cs typeface="Times New Roman" panose="02020603050405020304" pitchFamily="18" charset="0"/>
              </a:rPr>
              <a:t> </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333067" y="3076307"/>
            <a:ext cx="1457858" cy="1015663"/>
          </a:xfrm>
          <a:prstGeom prst="rect">
            <a:avLst/>
          </a:prstGeom>
          <a:noFill/>
          <a:ln w="15875">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Aft>
                <a:spcPct val="0"/>
              </a:spcAft>
              <a:buFont typeface="Wingdings" panose="05000000000000000000" pitchFamily="2" charset="2"/>
              <a:buNone/>
            </a:pPr>
            <a:r>
              <a:rPr lang="lt-LT" altLang="lt-LT" sz="1200" dirty="0" smtClean="0">
                <a:latin typeface="Times New Roman" panose="02020603050405020304" pitchFamily="18" charset="0"/>
                <a:cs typeface="Times New Roman" panose="02020603050405020304" pitchFamily="18" charset="0"/>
              </a:rPr>
              <a:t>Pareiškėjui duodamas </a:t>
            </a:r>
            <a:r>
              <a:rPr lang="en-US" altLang="lt-LT" sz="1200" dirty="0" smtClean="0">
                <a:latin typeface="Times New Roman" panose="02020603050405020304" pitchFamily="18" charset="0"/>
                <a:cs typeface="Times New Roman" panose="02020603050405020304" pitchFamily="18" charset="0"/>
              </a:rPr>
              <a:t>7-14 </a:t>
            </a:r>
            <a:r>
              <a:rPr lang="lt-LT" altLang="lt-LT" sz="1200" dirty="0" smtClean="0">
                <a:latin typeface="Times New Roman" panose="02020603050405020304" pitchFamily="18" charset="0"/>
                <a:cs typeface="Times New Roman" panose="02020603050405020304" pitchFamily="18" charset="0"/>
              </a:rPr>
              <a:t>dienų terminas pateikti atsakymą ir patikslintą paraišką</a:t>
            </a:r>
            <a:endParaRPr lang="lt-LT" altLang="lt-LT" sz="1200" dirty="0">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6764593" y="1657349"/>
            <a:ext cx="2058931" cy="276999"/>
          </a:xfrm>
          <a:prstGeom prst="rect">
            <a:avLst/>
          </a:prstGeom>
          <a:noFill/>
          <a:ln w="15875">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8"/>
              </a:buBlip>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Aft>
                <a:spcPct val="0"/>
              </a:spcAft>
              <a:buFont typeface="Wingdings" panose="05000000000000000000" pitchFamily="2" charset="2"/>
              <a:buNone/>
            </a:pPr>
            <a:r>
              <a:rPr lang="lt-LT" altLang="lt-LT" sz="1200" dirty="0" smtClean="0">
                <a:latin typeface="Times New Roman" panose="02020603050405020304" pitchFamily="18" charset="0"/>
                <a:cs typeface="Times New Roman" panose="02020603050405020304" pitchFamily="18" charset="0"/>
              </a:rPr>
              <a:t>Rengiama projekto sutartis</a:t>
            </a:r>
            <a:endParaRPr lang="lt-LT" altLang="lt-LT"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0305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384744" y="685794"/>
            <a:ext cx="8368364" cy="264300"/>
          </a:xfrm>
        </p:spPr>
        <p:txBody>
          <a:bodyPr/>
          <a:lstStyle/>
          <a:p>
            <a:r>
              <a:rPr lang="en-US" sz="1400" b="1" dirty="0" smtClean="0">
                <a:solidFill>
                  <a:schemeClr val="tx1"/>
                </a:solidFill>
                <a:latin typeface="Times New Roman" panose="02020603050405020304" pitchFamily="18" charset="0"/>
                <a:cs typeface="Times New Roman" panose="02020603050405020304" pitchFamily="18" charset="0"/>
              </a:rPr>
              <a:t>Projekto </a:t>
            </a:r>
            <a:r>
              <a:rPr lang="en-US" sz="1400" b="1" dirty="0" err="1" smtClean="0">
                <a:solidFill>
                  <a:schemeClr val="tx1"/>
                </a:solidFill>
                <a:latin typeface="Times New Roman" panose="02020603050405020304" pitchFamily="18" charset="0"/>
                <a:cs typeface="Times New Roman" panose="02020603050405020304" pitchFamily="18" charset="0"/>
              </a:rPr>
              <a:t>veikl</a:t>
            </a:r>
            <a:r>
              <a:rPr lang="lt-LT" sz="1400" b="1" dirty="0" smtClean="0">
                <a:solidFill>
                  <a:schemeClr val="tx1"/>
                </a:solidFill>
                <a:latin typeface="Times New Roman" panose="02020603050405020304" pitchFamily="18" charset="0"/>
                <a:cs typeface="Times New Roman" panose="02020603050405020304" pitchFamily="18" charset="0"/>
              </a:rPr>
              <a:t>ų į</a:t>
            </a:r>
            <a:r>
              <a:rPr lang="en-US" sz="1400" b="1" dirty="0" err="1" smtClean="0">
                <a:solidFill>
                  <a:schemeClr val="tx1"/>
                </a:solidFill>
                <a:latin typeface="Times New Roman" panose="02020603050405020304" pitchFamily="18" charset="0"/>
                <a:cs typeface="Times New Roman" panose="02020603050405020304" pitchFamily="18" charset="0"/>
              </a:rPr>
              <a:t>gyvendinimo</a:t>
            </a:r>
            <a:r>
              <a:rPr lang="en-US" sz="1400" b="1" dirty="0" smtClean="0">
                <a:solidFill>
                  <a:schemeClr val="tx1"/>
                </a:solidFill>
                <a:latin typeface="Times New Roman" panose="02020603050405020304" pitchFamily="18" charset="0"/>
                <a:cs typeface="Times New Roman" panose="02020603050405020304" pitchFamily="18" charset="0"/>
              </a:rPr>
              <a:t> </a:t>
            </a:r>
            <a:r>
              <a:rPr lang="en-US" sz="1400" b="1" dirty="0" err="1" smtClean="0">
                <a:solidFill>
                  <a:schemeClr val="tx1"/>
                </a:solidFill>
                <a:latin typeface="Times New Roman" panose="02020603050405020304" pitchFamily="18" charset="0"/>
                <a:cs typeface="Times New Roman" panose="02020603050405020304" pitchFamily="18" charset="0"/>
              </a:rPr>
              <a:t>grafikas</a:t>
            </a:r>
            <a:endParaRPr lang="lt-LT" sz="1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898082" y="1013617"/>
            <a:ext cx="8093517" cy="2054409"/>
          </a:xfrm>
          <a:prstGeom prst="rect">
            <a:avLst/>
          </a:prstGeom>
        </p:spPr>
        <p:txBody>
          <a:bodyPr wrap="square">
            <a:spAutoFit/>
          </a:bodyPr>
          <a:lstStyle/>
          <a:p>
            <a:pPr algn="just">
              <a:spcAft>
                <a:spcPts val="1800"/>
              </a:spcAft>
              <a:defRPr/>
            </a:pPr>
            <a:r>
              <a:rPr lang="lt-LT" sz="1600" b="1" dirty="0">
                <a:latin typeface="Times New Roman" panose="02020603050405020304" pitchFamily="18" charset="0"/>
                <a:cs typeface="Times New Roman" panose="02020603050405020304" pitchFamily="18" charset="0"/>
              </a:rPr>
              <a:t>Projekto įgyvendinimo trukmė skaičiuojama nuo projekto sutarties pasirašymo dienos</a:t>
            </a:r>
            <a:r>
              <a:rPr lang="lt-LT" sz="1600" dirty="0">
                <a:latin typeface="Times New Roman" panose="02020603050405020304" pitchFamily="18" charset="0"/>
                <a:cs typeface="Times New Roman" panose="02020603050405020304" pitchFamily="18" charset="0"/>
              </a:rPr>
              <a:t>. </a:t>
            </a:r>
            <a:r>
              <a:rPr lang="lt-LT" sz="1600" dirty="0" smtClean="0">
                <a:latin typeface="Times New Roman" panose="02020603050405020304" pitchFamily="18" charset="0"/>
                <a:cs typeface="Times New Roman" panose="02020603050405020304" pitchFamily="18" charset="0"/>
              </a:rPr>
              <a:t>Trukmė nurodoma </a:t>
            </a:r>
            <a:r>
              <a:rPr lang="lt-LT" sz="1600" b="1" dirty="0" smtClean="0">
                <a:latin typeface="Times New Roman" panose="02020603050405020304" pitchFamily="18" charset="0"/>
                <a:cs typeface="Times New Roman" panose="02020603050405020304" pitchFamily="18" charset="0"/>
              </a:rPr>
              <a:t>mėnesiais.</a:t>
            </a:r>
            <a:endParaRPr lang="lt-LT" sz="1600" dirty="0" smtClean="0">
              <a:latin typeface="Times New Roman" panose="02020603050405020304" pitchFamily="18" charset="0"/>
              <a:cs typeface="Times New Roman" panose="02020603050405020304" pitchFamily="18" charset="0"/>
            </a:endParaRPr>
          </a:p>
          <a:p>
            <a:pPr algn="just">
              <a:spcAft>
                <a:spcPts val="1800"/>
              </a:spcAft>
              <a:defRPr/>
            </a:pPr>
            <a:r>
              <a:rPr lang="lt-LT" sz="1600" dirty="0" smtClean="0">
                <a:latin typeface="Times New Roman" panose="02020603050405020304" pitchFamily="18" charset="0"/>
                <a:cs typeface="Times New Roman" panose="02020603050405020304" pitchFamily="18" charset="0"/>
              </a:rPr>
              <a:t>Pagrindžiant kiekvienos veiklos įgyvendinimo trukmę </a:t>
            </a:r>
            <a:r>
              <a:rPr lang="lt-LT" sz="1600" b="1" dirty="0" smtClean="0">
                <a:latin typeface="Times New Roman" panose="02020603050405020304" pitchFamily="18" charset="0"/>
                <a:cs typeface="Times New Roman" panose="02020603050405020304" pitchFamily="18" charset="0"/>
              </a:rPr>
              <a:t>(mėnesiais) </a:t>
            </a:r>
            <a:r>
              <a:rPr lang="lt-LT" sz="1600" dirty="0" smtClean="0">
                <a:latin typeface="Times New Roman" panose="02020603050405020304" pitchFamily="18" charset="0"/>
                <a:cs typeface="Times New Roman" panose="02020603050405020304" pitchFamily="18" charset="0"/>
              </a:rPr>
              <a:t>būtina detalizuoti, kokia seka bus įgyvendinti/jau įgyvendinami veiklos etapai, pvz., kada bus parengta pirkimų dokumentacija, paskelbti pirkimai, pasirašytos pirkimo sutartys.</a:t>
            </a:r>
          </a:p>
          <a:p>
            <a:pPr algn="just">
              <a:spcAft>
                <a:spcPts val="1800"/>
              </a:spcAft>
              <a:defRPr/>
            </a:pPr>
            <a:endParaRPr lang="lt-LT" sz="1600" dirty="0">
              <a:latin typeface="Times New Roman" panose="02020603050405020304" pitchFamily="18" charset="0"/>
              <a:cs typeface="Times New Roman" panose="02020603050405020304" pitchFamily="18" charset="0"/>
            </a:endParaRPr>
          </a:p>
        </p:txBody>
      </p:sp>
      <p:sp>
        <p:nvSpPr>
          <p:cNvPr id="9" name="Rectangle 8"/>
          <p:cNvSpPr/>
          <p:nvPr/>
        </p:nvSpPr>
        <p:spPr>
          <a:xfrm>
            <a:off x="898083" y="3335821"/>
            <a:ext cx="8093516" cy="346249"/>
          </a:xfrm>
          <a:prstGeom prst="rect">
            <a:avLst/>
          </a:prstGeom>
        </p:spPr>
        <p:txBody>
          <a:bodyPr wrap="square">
            <a:spAutoFit/>
          </a:bodyPr>
          <a:lstStyle/>
          <a:p>
            <a:pPr marL="0" lvl="2" algn="just">
              <a:spcAft>
                <a:spcPts val="450"/>
              </a:spcAft>
              <a:defRPr/>
            </a:pPr>
            <a:r>
              <a:rPr lang="en-US" altLang="lt-LT" sz="1600" dirty="0" smtClean="0">
                <a:latin typeface="Times New Roman" panose="02020603050405020304" pitchFamily="18" charset="0"/>
                <a:cs typeface="Times New Roman" panose="02020603050405020304" pitchFamily="18" charset="0"/>
              </a:rPr>
              <a:t>Pa</a:t>
            </a:r>
            <a:r>
              <a:rPr lang="lt-LT" altLang="lt-LT" sz="1600" dirty="0" smtClean="0">
                <a:latin typeface="Times New Roman" panose="02020603050405020304" pitchFamily="18" charset="0"/>
                <a:cs typeface="Times New Roman" panose="02020603050405020304" pitchFamily="18" charset="0"/>
              </a:rPr>
              <a:t>grindinių </a:t>
            </a:r>
            <a:r>
              <a:rPr lang="lt-LT" altLang="lt-LT" sz="1600" dirty="0">
                <a:latin typeface="Times New Roman" panose="02020603050405020304" pitchFamily="18" charset="0"/>
                <a:cs typeface="Times New Roman" panose="02020603050405020304" pitchFamily="18" charset="0"/>
              </a:rPr>
              <a:t>projekto pirkimų dokumentai yra derinami su CPVA. </a:t>
            </a:r>
            <a:r>
              <a:rPr lang="lt-LT" altLang="lt-LT" sz="1600" dirty="0" smtClean="0">
                <a:latin typeface="Times New Roman" panose="02020603050405020304" pitchFamily="18" charset="0"/>
                <a:cs typeface="Times New Roman" panose="02020603050405020304" pitchFamily="18" charset="0"/>
              </a:rPr>
              <a:t>Derinimo terminas</a:t>
            </a:r>
            <a:r>
              <a:rPr lang="en-US" altLang="lt-LT" sz="1600" dirty="0" smtClean="0">
                <a:latin typeface="Times New Roman" panose="02020603050405020304" pitchFamily="18" charset="0"/>
                <a:cs typeface="Times New Roman" panose="02020603050405020304" pitchFamily="18" charset="0"/>
              </a:rPr>
              <a:t>-</a:t>
            </a:r>
            <a:r>
              <a:rPr lang="lt-LT" altLang="lt-LT" sz="1600" dirty="0" smtClean="0">
                <a:latin typeface="Times New Roman" panose="02020603050405020304" pitchFamily="18" charset="0"/>
                <a:cs typeface="Times New Roman" panose="02020603050405020304" pitchFamily="18" charset="0"/>
              </a:rPr>
              <a:t>30 </a:t>
            </a:r>
            <a:r>
              <a:rPr lang="lt-LT" altLang="lt-LT" sz="1600" dirty="0">
                <a:latin typeface="Times New Roman" panose="02020603050405020304" pitchFamily="18" charset="0"/>
                <a:cs typeface="Times New Roman" panose="02020603050405020304" pitchFamily="18" charset="0"/>
              </a:rPr>
              <a:t>d. </a:t>
            </a:r>
          </a:p>
        </p:txBody>
      </p:sp>
      <p:sp>
        <p:nvSpPr>
          <p:cNvPr id="12" name="Rectangle 11"/>
          <p:cNvSpPr/>
          <p:nvPr/>
        </p:nvSpPr>
        <p:spPr>
          <a:xfrm>
            <a:off x="898083" y="2729595"/>
            <a:ext cx="7599795" cy="346249"/>
          </a:xfrm>
          <a:prstGeom prst="rect">
            <a:avLst/>
          </a:prstGeom>
        </p:spPr>
        <p:txBody>
          <a:bodyPr wrap="square">
            <a:spAutoFit/>
          </a:bodyPr>
          <a:lstStyle/>
          <a:p>
            <a:pPr marL="0" lvl="2" algn="just">
              <a:spcAft>
                <a:spcPct val="0"/>
              </a:spcAft>
              <a:defRPr/>
            </a:pPr>
            <a:r>
              <a:rPr lang="lt-LT" altLang="lt-LT" sz="1600" dirty="0" smtClean="0">
                <a:latin typeface="Times New Roman" panose="02020603050405020304" pitchFamily="18" charset="0"/>
                <a:cs typeface="Times New Roman" panose="02020603050405020304" pitchFamily="18" charset="0"/>
              </a:rPr>
              <a:t>Planuo</a:t>
            </a:r>
            <a:r>
              <a:rPr lang="en-US" altLang="lt-LT" sz="1600" dirty="0" smtClean="0">
                <a:latin typeface="Times New Roman" panose="02020603050405020304" pitchFamily="18" charset="0"/>
                <a:cs typeface="Times New Roman" panose="02020603050405020304" pitchFamily="18" charset="0"/>
              </a:rPr>
              <a:t>jant</a:t>
            </a:r>
            <a:r>
              <a:rPr lang="lt-LT" altLang="lt-LT" sz="1600" dirty="0" smtClean="0">
                <a:latin typeface="Times New Roman" panose="02020603050405020304" pitchFamily="18" charset="0"/>
                <a:cs typeface="Times New Roman" panose="02020603050405020304" pitchFamily="18" charset="0"/>
              </a:rPr>
              <a:t> </a:t>
            </a:r>
            <a:r>
              <a:rPr lang="lt-LT" altLang="lt-LT" sz="1600" dirty="0">
                <a:latin typeface="Times New Roman" panose="02020603050405020304" pitchFamily="18" charset="0"/>
                <a:cs typeface="Times New Roman" panose="02020603050405020304" pitchFamily="18" charset="0"/>
              </a:rPr>
              <a:t>pirkimams skirtą laiką, </a:t>
            </a:r>
            <a:r>
              <a:rPr lang="lt-LT" altLang="lt-LT" sz="1600" dirty="0" smtClean="0">
                <a:latin typeface="Times New Roman" panose="02020603050405020304" pitchFamily="18" charset="0"/>
                <a:cs typeface="Times New Roman" panose="02020603050405020304" pitchFamily="18" charset="0"/>
              </a:rPr>
              <a:t>reikia</a:t>
            </a:r>
            <a:r>
              <a:rPr lang="en-US" altLang="lt-LT" sz="1600" dirty="0" smtClean="0">
                <a:latin typeface="Times New Roman" panose="02020603050405020304" pitchFamily="18" charset="0"/>
                <a:cs typeface="Times New Roman" panose="02020603050405020304" pitchFamily="18" charset="0"/>
              </a:rPr>
              <a:t> </a:t>
            </a:r>
            <a:r>
              <a:rPr lang="lt-LT" altLang="lt-LT" sz="1600" dirty="0" smtClean="0">
                <a:latin typeface="Times New Roman" panose="02020603050405020304" pitchFamily="18" charset="0"/>
                <a:cs typeface="Times New Roman" panose="02020603050405020304" pitchFamily="18" charset="0"/>
              </a:rPr>
              <a:t>atsižvelgti </a:t>
            </a:r>
            <a:r>
              <a:rPr lang="lt-LT" altLang="lt-LT" sz="1600" dirty="0">
                <a:latin typeface="Times New Roman" panose="02020603050405020304" pitchFamily="18" charset="0"/>
                <a:cs typeface="Times New Roman" panose="02020603050405020304" pitchFamily="18" charset="0"/>
              </a:rPr>
              <a:t>į pasirinktą pirkimo būdą. </a:t>
            </a:r>
          </a:p>
        </p:txBody>
      </p:sp>
      <p:sp>
        <p:nvSpPr>
          <p:cNvPr id="14" name="Rectangle 13"/>
          <p:cNvSpPr/>
          <p:nvPr/>
        </p:nvSpPr>
        <p:spPr>
          <a:xfrm>
            <a:off x="898083" y="3790950"/>
            <a:ext cx="8093516" cy="854080"/>
          </a:xfrm>
          <a:prstGeom prst="rect">
            <a:avLst/>
          </a:prstGeom>
        </p:spPr>
        <p:txBody>
          <a:bodyPr wrap="square">
            <a:spAutoFit/>
          </a:bodyPr>
          <a:lstStyle/>
          <a:p>
            <a:pPr marL="0" lvl="2" algn="just">
              <a:spcAft>
                <a:spcPts val="450"/>
              </a:spcAft>
              <a:defRPr/>
            </a:pPr>
            <a:r>
              <a:rPr lang="en-US" altLang="lt-LT" sz="1600" dirty="0" err="1" smtClean="0">
                <a:latin typeface="Times New Roman" panose="02020603050405020304" pitchFamily="18" charset="0"/>
                <a:cs typeface="Times New Roman" panose="02020603050405020304" pitchFamily="18" charset="0"/>
              </a:rPr>
              <a:t>Jei</a:t>
            </a:r>
            <a:r>
              <a:rPr lang="en-US" altLang="lt-LT" sz="1600" dirty="0" smtClean="0">
                <a:latin typeface="Times New Roman" panose="02020603050405020304" pitchFamily="18" charset="0"/>
                <a:cs typeface="Times New Roman" panose="02020603050405020304" pitchFamily="18" charset="0"/>
              </a:rPr>
              <a:t> </a:t>
            </a:r>
            <a:r>
              <a:rPr lang="en-US" altLang="lt-LT" sz="1600" dirty="0" err="1" smtClean="0">
                <a:latin typeface="Times New Roman" panose="02020603050405020304" pitchFamily="18" charset="0"/>
                <a:cs typeface="Times New Roman" panose="02020603050405020304" pitchFamily="18" charset="0"/>
              </a:rPr>
              <a:t>kartu</a:t>
            </a:r>
            <a:r>
              <a:rPr lang="en-US" altLang="lt-LT" sz="1600" dirty="0" smtClean="0">
                <a:latin typeface="Times New Roman" panose="02020603050405020304" pitchFamily="18" charset="0"/>
                <a:cs typeface="Times New Roman" panose="02020603050405020304" pitchFamily="18" charset="0"/>
              </a:rPr>
              <a:t> </a:t>
            </a:r>
            <a:r>
              <a:rPr lang="en-US" altLang="lt-LT" sz="1600" dirty="0" err="1" smtClean="0">
                <a:latin typeface="Times New Roman" panose="02020603050405020304" pitchFamily="18" charset="0"/>
                <a:cs typeface="Times New Roman" panose="02020603050405020304" pitchFamily="18" charset="0"/>
              </a:rPr>
              <a:t>su</a:t>
            </a:r>
            <a:r>
              <a:rPr lang="en-US" altLang="lt-LT" sz="1600" dirty="0" smtClean="0">
                <a:latin typeface="Times New Roman" panose="02020603050405020304" pitchFamily="18" charset="0"/>
                <a:cs typeface="Times New Roman" panose="02020603050405020304" pitchFamily="18" charset="0"/>
              </a:rPr>
              <a:t> </a:t>
            </a:r>
            <a:r>
              <a:rPr lang="lt-LT" altLang="lt-LT" sz="1600" dirty="0" smtClean="0">
                <a:latin typeface="Times New Roman" panose="02020603050405020304" pitchFamily="18" charset="0"/>
                <a:cs typeface="Times New Roman" panose="02020603050405020304" pitchFamily="18" charset="0"/>
              </a:rPr>
              <a:t>paraiška</a:t>
            </a:r>
            <a:r>
              <a:rPr lang="en-US" altLang="lt-LT" sz="1600" dirty="0" smtClean="0">
                <a:latin typeface="Times New Roman" panose="02020603050405020304" pitchFamily="18" charset="0"/>
                <a:cs typeface="Times New Roman" panose="02020603050405020304" pitchFamily="18" charset="0"/>
              </a:rPr>
              <a:t> </a:t>
            </a:r>
            <a:r>
              <a:rPr lang="lt-LT" altLang="lt-LT" sz="1600" dirty="0" smtClean="0">
                <a:latin typeface="Times New Roman" panose="02020603050405020304" pitchFamily="18" charset="0"/>
                <a:cs typeface="Times New Roman" panose="02020603050405020304" pitchFamily="18" charset="0"/>
              </a:rPr>
              <a:t>pateikiamas</a:t>
            </a:r>
            <a:r>
              <a:rPr lang="en-US" altLang="lt-LT" sz="1600" dirty="0" smtClean="0">
                <a:latin typeface="Times New Roman" panose="02020603050405020304" pitchFamily="18" charset="0"/>
                <a:cs typeface="Times New Roman" panose="02020603050405020304" pitchFamily="18" charset="0"/>
              </a:rPr>
              <a:t> </a:t>
            </a:r>
            <a:r>
              <a:rPr lang="lt-LT" altLang="lt-LT" sz="1600" dirty="0" smtClean="0">
                <a:latin typeface="Times New Roman" panose="02020603050405020304" pitchFamily="18" charset="0"/>
                <a:cs typeface="Times New Roman" panose="02020603050405020304" pitchFamily="18" charset="0"/>
              </a:rPr>
              <a:t>detalus</a:t>
            </a:r>
            <a:r>
              <a:rPr lang="en-US" altLang="lt-LT" sz="1600" dirty="0" smtClean="0">
                <a:latin typeface="Times New Roman" panose="02020603050405020304" pitchFamily="18" charset="0"/>
                <a:cs typeface="Times New Roman" panose="02020603050405020304" pitchFamily="18" charset="0"/>
              </a:rPr>
              <a:t> </a:t>
            </a:r>
            <a:r>
              <a:rPr lang="lt-LT" altLang="lt-LT" sz="1600" dirty="0" smtClean="0">
                <a:latin typeface="Times New Roman" panose="02020603050405020304" pitchFamily="18" charset="0"/>
                <a:cs typeface="Times New Roman" panose="02020603050405020304" pitchFamily="18" charset="0"/>
              </a:rPr>
              <a:t>veiklų</a:t>
            </a:r>
            <a:r>
              <a:rPr lang="en-US" altLang="lt-LT" sz="1600" dirty="0" smtClean="0">
                <a:latin typeface="Times New Roman" panose="02020603050405020304" pitchFamily="18" charset="0"/>
                <a:cs typeface="Times New Roman" panose="02020603050405020304" pitchFamily="18" charset="0"/>
              </a:rPr>
              <a:t> </a:t>
            </a:r>
            <a:r>
              <a:rPr lang="lt-LT" altLang="lt-LT" sz="1600" dirty="0" smtClean="0">
                <a:latin typeface="Times New Roman" panose="02020603050405020304" pitchFamily="18" charset="0"/>
                <a:cs typeface="Times New Roman" panose="02020603050405020304" pitchFamily="18" charset="0"/>
              </a:rPr>
              <a:t>ir pirkimų įgyvendinimo grafikas, veiklos laikotarpio pagrindime nurodoma: </a:t>
            </a:r>
            <a:r>
              <a:rPr lang="lt-LT" altLang="lt-LT" sz="1600" i="1" dirty="0" smtClean="0">
                <a:latin typeface="Times New Roman" panose="02020603050405020304" pitchFamily="18" charset="0"/>
                <a:cs typeface="Times New Roman" panose="02020603050405020304" pitchFamily="18" charset="0"/>
              </a:rPr>
              <a:t>„Detalus veiklos laikotarpio pagrindimas pateikiamas </a:t>
            </a:r>
            <a:r>
              <a:rPr lang="en-US" altLang="lt-LT" sz="1600" i="1" dirty="0" err="1">
                <a:latin typeface="Times New Roman" panose="02020603050405020304" pitchFamily="18" charset="0"/>
                <a:cs typeface="Times New Roman" panose="02020603050405020304" pitchFamily="18" charset="0"/>
              </a:rPr>
              <a:t>veikl</a:t>
            </a:r>
            <a:r>
              <a:rPr lang="lt-LT" altLang="lt-LT" sz="1600" i="1" dirty="0">
                <a:latin typeface="Times New Roman" panose="02020603050405020304" pitchFamily="18" charset="0"/>
                <a:cs typeface="Times New Roman" panose="02020603050405020304" pitchFamily="18" charset="0"/>
              </a:rPr>
              <a:t>ų</a:t>
            </a:r>
            <a:r>
              <a:rPr lang="en-US" altLang="lt-LT" sz="1600" i="1" dirty="0">
                <a:latin typeface="Times New Roman" panose="02020603050405020304" pitchFamily="18" charset="0"/>
                <a:cs typeface="Times New Roman" panose="02020603050405020304" pitchFamily="18" charset="0"/>
              </a:rPr>
              <a:t> </a:t>
            </a:r>
            <a:r>
              <a:rPr lang="lt-LT" altLang="lt-LT" sz="1600" i="1" dirty="0">
                <a:latin typeface="Times New Roman" panose="02020603050405020304" pitchFamily="18" charset="0"/>
                <a:cs typeface="Times New Roman" panose="02020603050405020304" pitchFamily="18" charset="0"/>
              </a:rPr>
              <a:t>į</a:t>
            </a:r>
            <a:r>
              <a:rPr lang="en-US" altLang="lt-LT" sz="1600" i="1" dirty="0" err="1">
                <a:latin typeface="Times New Roman" panose="02020603050405020304" pitchFamily="18" charset="0"/>
                <a:cs typeface="Times New Roman" panose="02020603050405020304" pitchFamily="18" charset="0"/>
              </a:rPr>
              <a:t>gyvendinimo</a:t>
            </a:r>
            <a:r>
              <a:rPr lang="lt-LT" altLang="lt-LT" sz="1600" i="1" dirty="0">
                <a:latin typeface="Times New Roman" panose="02020603050405020304" pitchFamily="18" charset="0"/>
                <a:cs typeface="Times New Roman" panose="02020603050405020304" pitchFamily="18" charset="0"/>
              </a:rPr>
              <a:t> </a:t>
            </a:r>
            <a:r>
              <a:rPr lang="lt-LT" altLang="lt-LT" sz="1600" i="1" dirty="0" smtClean="0">
                <a:latin typeface="Times New Roman" panose="02020603050405020304" pitchFamily="18" charset="0"/>
                <a:cs typeface="Times New Roman" panose="02020603050405020304" pitchFamily="18" charset="0"/>
              </a:rPr>
              <a:t>grafike (paraiškos x priedas)“</a:t>
            </a:r>
            <a:endParaRPr lang="lt-LT" altLang="lt-LT" sz="1600" i="1" dirty="0">
              <a:latin typeface="Times New Roman" panose="02020603050405020304" pitchFamily="18" charset="0"/>
              <a:cs typeface="Times New Roman" panose="02020603050405020304" pitchFamily="18" charset="0"/>
            </a:endParaRPr>
          </a:p>
        </p:txBody>
      </p:sp>
      <p:sp>
        <p:nvSpPr>
          <p:cNvPr id="3" name="Rectangle 2"/>
          <p:cNvSpPr/>
          <p:nvPr/>
        </p:nvSpPr>
        <p:spPr>
          <a:xfrm>
            <a:off x="228600" y="160606"/>
            <a:ext cx="2846870" cy="461665"/>
          </a:xfrm>
          <a:prstGeom prst="rect">
            <a:avLst/>
          </a:prstGeom>
        </p:spPr>
        <p:txBody>
          <a:bodyPr wrap="none">
            <a:spAutoFit/>
          </a:bodyPr>
          <a:lstStyle/>
          <a:p>
            <a:r>
              <a:rPr lang="lt-LT" sz="2400" cap="small" dirty="0">
                <a:ln>
                  <a:solidFill>
                    <a:schemeClr val="bg1"/>
                  </a:solidFill>
                </a:ln>
                <a:latin typeface="Times New Roman" panose="02020603050405020304" pitchFamily="18" charset="0"/>
                <a:cs typeface="Times New Roman" panose="02020603050405020304" pitchFamily="18" charset="0"/>
              </a:rPr>
              <a:t> </a:t>
            </a:r>
            <a:r>
              <a:rPr lang="lt-LT" altLang="lt-LT" sz="2400" b="1" cap="small" dirty="0">
                <a:latin typeface="Times New Roman" panose="02020603050405020304" pitchFamily="18" charset="0"/>
                <a:cs typeface="Times New Roman" panose="02020603050405020304" pitchFamily="18" charset="0"/>
              </a:rPr>
              <a:t>Paraiškos </a:t>
            </a:r>
            <a:r>
              <a:rPr lang="en-US" altLang="lt-LT" sz="2400" b="1" cap="small" dirty="0">
                <a:latin typeface="Times New Roman" panose="02020603050405020304" pitchFamily="18" charset="0"/>
                <a:cs typeface="Times New Roman" panose="02020603050405020304" pitchFamily="18" charset="0"/>
              </a:rPr>
              <a:t>8</a:t>
            </a:r>
            <a:r>
              <a:rPr lang="lt-LT" altLang="lt-LT" sz="2400" b="1" cap="small" dirty="0" smtClean="0">
                <a:latin typeface="Times New Roman" panose="02020603050405020304" pitchFamily="18" charset="0"/>
                <a:cs typeface="Times New Roman" panose="02020603050405020304" pitchFamily="18" charset="0"/>
              </a:rPr>
              <a:t> dalis</a:t>
            </a:r>
            <a:r>
              <a:rPr lang="lt-LT" sz="2400" b="1" cap="small" dirty="0" smtClean="0">
                <a:ln>
                  <a:solidFill>
                    <a:schemeClr val="bg1"/>
                  </a:solidFill>
                </a:ln>
                <a:latin typeface="Times New Roman" panose="02020603050405020304" pitchFamily="18" charset="0"/>
                <a:cs typeface="Times New Roman" panose="02020603050405020304" pitchFamily="18" charset="0"/>
              </a:rPr>
              <a:t> </a:t>
            </a:r>
            <a:endParaRPr lang="lt-LT" sz="2400" b="1" cap="small" dirty="0">
              <a:latin typeface="Times New Roman" panose="02020603050405020304" pitchFamily="18" charset="0"/>
              <a:cs typeface="Times New Roman" panose="02020603050405020304" pitchFamily="18" charset="0"/>
            </a:endParaRPr>
          </a:p>
        </p:txBody>
      </p:sp>
      <p:grpSp>
        <p:nvGrpSpPr>
          <p:cNvPr id="15" name="Group 37"/>
          <p:cNvGrpSpPr/>
          <p:nvPr/>
        </p:nvGrpSpPr>
        <p:grpSpPr>
          <a:xfrm>
            <a:off x="384744" y="1103172"/>
            <a:ext cx="453456" cy="401778"/>
            <a:chOff x="7886700" y="1338264"/>
            <a:chExt cx="623973" cy="509586"/>
          </a:xfrm>
        </p:grpSpPr>
        <p:sp>
          <p:nvSpPr>
            <p:cNvPr id="16" name="Rectangle 15"/>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grpSp>
        <p:nvGrpSpPr>
          <p:cNvPr id="18" name="Group 37"/>
          <p:cNvGrpSpPr/>
          <p:nvPr/>
        </p:nvGrpSpPr>
        <p:grpSpPr>
          <a:xfrm>
            <a:off x="384744" y="1839932"/>
            <a:ext cx="453456" cy="401778"/>
            <a:chOff x="7886700" y="1338264"/>
            <a:chExt cx="623973" cy="509586"/>
          </a:xfrm>
        </p:grpSpPr>
        <p:sp>
          <p:nvSpPr>
            <p:cNvPr id="19" name="Rectangle 18"/>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grpSp>
        <p:nvGrpSpPr>
          <p:cNvPr id="21" name="Group 37"/>
          <p:cNvGrpSpPr/>
          <p:nvPr/>
        </p:nvGrpSpPr>
        <p:grpSpPr>
          <a:xfrm>
            <a:off x="384744" y="2708715"/>
            <a:ext cx="453456" cy="401778"/>
            <a:chOff x="7886700" y="1338264"/>
            <a:chExt cx="623973" cy="509586"/>
          </a:xfrm>
        </p:grpSpPr>
        <p:sp>
          <p:nvSpPr>
            <p:cNvPr id="22" name="Rectangle 21"/>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grpSp>
        <p:nvGrpSpPr>
          <p:cNvPr id="24" name="Group 37"/>
          <p:cNvGrpSpPr/>
          <p:nvPr/>
        </p:nvGrpSpPr>
        <p:grpSpPr>
          <a:xfrm>
            <a:off x="378259" y="3294518"/>
            <a:ext cx="453456" cy="401778"/>
            <a:chOff x="7886700" y="1338264"/>
            <a:chExt cx="623973" cy="509586"/>
          </a:xfrm>
        </p:grpSpPr>
        <p:sp>
          <p:nvSpPr>
            <p:cNvPr id="25" name="Rectangle 24"/>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grpSp>
        <p:nvGrpSpPr>
          <p:cNvPr id="27" name="Group 37"/>
          <p:cNvGrpSpPr/>
          <p:nvPr/>
        </p:nvGrpSpPr>
        <p:grpSpPr>
          <a:xfrm>
            <a:off x="378259" y="3921624"/>
            <a:ext cx="453456" cy="401778"/>
            <a:chOff x="7886700" y="1338264"/>
            <a:chExt cx="623973" cy="509586"/>
          </a:xfrm>
        </p:grpSpPr>
        <p:sp>
          <p:nvSpPr>
            <p:cNvPr id="28" name="Rectangle 27"/>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spTree>
    <p:extLst>
      <p:ext uri="{BB962C8B-B14F-4D97-AF65-F5344CB8AC3E}">
        <p14:creationId xmlns:p14="http://schemas.microsoft.com/office/powerpoint/2010/main" val="279982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145333"/>
            <a:ext cx="8272914" cy="1415772"/>
          </a:xfrm>
          <a:prstGeom prst="rect">
            <a:avLst/>
          </a:prstGeom>
        </p:spPr>
        <p:txBody>
          <a:bodyPr wrap="square">
            <a:spAutoFit/>
          </a:bodyPr>
          <a:lstStyle/>
          <a:p>
            <a:endParaRPr lang="lt-LT" b="1" u="sng" dirty="0" smtClean="0">
              <a:solidFill>
                <a:srgbClr val="C00000"/>
              </a:solidFill>
            </a:endParaRPr>
          </a:p>
          <a:p>
            <a:endParaRPr lang="lt-LT" b="1" u="sng" dirty="0">
              <a:solidFill>
                <a:srgbClr val="C00000"/>
              </a:solidFill>
            </a:endParaRPr>
          </a:p>
          <a:p>
            <a:endParaRPr lang="lt-LT" b="1" u="sng" dirty="0" smtClean="0">
              <a:solidFill>
                <a:srgbClr val="C00000"/>
              </a:solidFill>
            </a:endParaRPr>
          </a:p>
          <a:p>
            <a:endParaRPr lang="lt-LT" b="1" u="sng" dirty="0">
              <a:solidFill>
                <a:srgbClr val="C00000"/>
              </a:solidFill>
            </a:endParaRPr>
          </a:p>
          <a:p>
            <a:endParaRPr lang="lt-LT" sz="1400" dirty="0">
              <a:solidFill>
                <a:srgbClr val="081C2A"/>
              </a:solidFill>
            </a:endParaRPr>
          </a:p>
        </p:txBody>
      </p:sp>
      <p:sp>
        <p:nvSpPr>
          <p:cNvPr id="8" name="Shape 7"/>
          <p:cNvSpPr/>
          <p:nvPr/>
        </p:nvSpPr>
        <p:spPr>
          <a:xfrm rot="7016983">
            <a:off x="7954355" y="2087558"/>
            <a:ext cx="1056313" cy="9470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lt-LT" dirty="0" smtClean="0"/>
              <a:t>s</a:t>
            </a:r>
            <a:endParaRPr lang="lt-LT" dirty="0"/>
          </a:p>
        </p:txBody>
      </p:sp>
      <p:pic>
        <p:nvPicPr>
          <p:cNvPr id="5" name="Picture 4"/>
          <p:cNvPicPr>
            <a:picLocks noChangeAspect="1"/>
          </p:cNvPicPr>
          <p:nvPr/>
        </p:nvPicPr>
        <p:blipFill>
          <a:blip r:embed="rId2"/>
          <a:stretch>
            <a:fillRect/>
          </a:stretch>
        </p:blipFill>
        <p:spPr>
          <a:xfrm>
            <a:off x="457200" y="2576468"/>
            <a:ext cx="7848600" cy="2105591"/>
          </a:xfrm>
          <a:prstGeom prst="rect">
            <a:avLst/>
          </a:prstGeom>
        </p:spPr>
      </p:pic>
      <p:sp>
        <p:nvSpPr>
          <p:cNvPr id="9" name="Text Placeholder 3"/>
          <p:cNvSpPr txBox="1">
            <a:spLocks/>
          </p:cNvSpPr>
          <p:nvPr/>
        </p:nvSpPr>
        <p:spPr>
          <a:xfrm>
            <a:off x="329381" y="102391"/>
            <a:ext cx="5339003"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2400" b="1" dirty="0" smtClean="0">
                <a:solidFill>
                  <a:schemeClr val="tx1"/>
                </a:solidFill>
                <a:latin typeface="Times New Roman" panose="02020603050405020304" pitchFamily="18" charset="0"/>
                <a:cs typeface="Times New Roman" panose="02020603050405020304" pitchFamily="18" charset="0"/>
              </a:rPr>
              <a:t>8. Projekto veiklų įgyvendinimo grafikas</a:t>
            </a:r>
            <a:endParaRPr lang="lt-LT" sz="24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52911" y="579905"/>
            <a:ext cx="8229600" cy="1981200"/>
          </a:xfrm>
          <a:prstGeom prst="rect">
            <a:avLst/>
          </a:prstGeom>
        </p:spPr>
      </p:pic>
      <p:sp>
        <p:nvSpPr>
          <p:cNvPr id="6" name="Rectangle 5"/>
          <p:cNvSpPr/>
          <p:nvPr/>
        </p:nvSpPr>
        <p:spPr>
          <a:xfrm>
            <a:off x="685800" y="4682059"/>
            <a:ext cx="7796711" cy="523220"/>
          </a:xfrm>
          <a:prstGeom prst="rect">
            <a:avLst/>
          </a:prstGeom>
        </p:spPr>
        <p:txBody>
          <a:bodyPr wrap="square">
            <a:spAutoFit/>
          </a:bodyPr>
          <a:lstStyle/>
          <a:p>
            <a:r>
              <a:rPr lang="lt-LT" sz="1400" i="1" dirty="0">
                <a:latin typeface="Times New Roman" panose="02020603050405020304" pitchFamily="18" charset="0"/>
                <a:cs typeface="Times New Roman" panose="02020603050405020304" pitchFamily="18" charset="0"/>
              </a:rPr>
              <a:t>https://www.cpva.lt/uzimtumas-ir-socialine-sanglauda/08.1.1-cpva-v-427-institucines-globos-pertvarka-investicijos-i-infrastruktura/159</a:t>
            </a:r>
          </a:p>
        </p:txBody>
      </p:sp>
    </p:spTree>
    <p:extLst>
      <p:ext uri="{BB962C8B-B14F-4D97-AF65-F5344CB8AC3E}">
        <p14:creationId xmlns:p14="http://schemas.microsoft.com/office/powerpoint/2010/main" val="760318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366360" y="437410"/>
            <a:ext cx="8368364" cy="406432"/>
          </a:xfrm>
        </p:spPr>
        <p:txBody>
          <a:bodyPr/>
          <a:lstStyle/>
          <a:p>
            <a:r>
              <a:rPr lang="en-US" sz="1400" b="1" dirty="0" err="1" smtClean="0">
                <a:solidFill>
                  <a:schemeClr val="tx1"/>
                </a:solidFill>
                <a:latin typeface="Times New Roman" panose="02020603050405020304" pitchFamily="18" charset="0"/>
                <a:cs typeface="Times New Roman" panose="02020603050405020304" pitchFamily="18" charset="0"/>
              </a:rPr>
              <a:t>Informacija</a:t>
            </a:r>
            <a:r>
              <a:rPr lang="en-US" sz="1400" b="1" dirty="0" smtClean="0">
                <a:solidFill>
                  <a:schemeClr val="tx1"/>
                </a:solidFill>
                <a:latin typeface="Times New Roman" panose="02020603050405020304" pitchFamily="18" charset="0"/>
                <a:cs typeface="Times New Roman" panose="02020603050405020304" pitchFamily="18" charset="0"/>
              </a:rPr>
              <a:t> </a:t>
            </a:r>
            <a:r>
              <a:rPr lang="en-US" sz="1400" b="1" dirty="0" err="1" smtClean="0">
                <a:solidFill>
                  <a:schemeClr val="tx1"/>
                </a:solidFill>
                <a:latin typeface="Times New Roman" panose="02020603050405020304" pitchFamily="18" charset="0"/>
                <a:cs typeface="Times New Roman" panose="02020603050405020304" pitchFamily="18" charset="0"/>
              </a:rPr>
              <a:t>apie</a:t>
            </a:r>
            <a:r>
              <a:rPr lang="en-US" sz="1400" b="1" dirty="0" smtClean="0">
                <a:solidFill>
                  <a:schemeClr val="tx1"/>
                </a:solidFill>
                <a:latin typeface="Times New Roman" panose="02020603050405020304" pitchFamily="18" charset="0"/>
                <a:cs typeface="Times New Roman" panose="02020603050405020304" pitchFamily="18" charset="0"/>
              </a:rPr>
              <a:t> </a:t>
            </a:r>
            <a:r>
              <a:rPr lang="en-US" sz="1400" b="1" dirty="0" err="1" smtClean="0">
                <a:solidFill>
                  <a:schemeClr val="tx1"/>
                </a:solidFill>
                <a:latin typeface="Times New Roman" panose="02020603050405020304" pitchFamily="18" charset="0"/>
                <a:cs typeface="Times New Roman" panose="02020603050405020304" pitchFamily="18" charset="0"/>
              </a:rPr>
              <a:t>vykdomus</a:t>
            </a:r>
            <a:r>
              <a:rPr lang="en-US" sz="1400" b="1" dirty="0" smtClean="0">
                <a:solidFill>
                  <a:schemeClr val="tx1"/>
                </a:solidFill>
                <a:latin typeface="Times New Roman" panose="02020603050405020304" pitchFamily="18" charset="0"/>
                <a:cs typeface="Times New Roman" panose="02020603050405020304" pitchFamily="18" charset="0"/>
              </a:rPr>
              <a:t> ir </a:t>
            </a:r>
            <a:r>
              <a:rPr lang="lt-LT" sz="1400" b="1" dirty="0" smtClean="0">
                <a:solidFill>
                  <a:schemeClr val="tx1"/>
                </a:solidFill>
                <a:latin typeface="Times New Roman" panose="02020603050405020304" pitchFamily="18" charset="0"/>
                <a:cs typeface="Times New Roman" panose="02020603050405020304" pitchFamily="18" charset="0"/>
              </a:rPr>
              <a:t>į</a:t>
            </a:r>
            <a:r>
              <a:rPr lang="en-US" sz="1400" b="1" dirty="0" err="1" smtClean="0">
                <a:solidFill>
                  <a:schemeClr val="tx1"/>
                </a:solidFill>
                <a:latin typeface="Times New Roman" panose="02020603050405020304" pitchFamily="18" charset="0"/>
                <a:cs typeface="Times New Roman" panose="02020603050405020304" pitchFamily="18" charset="0"/>
              </a:rPr>
              <a:t>vykdytus</a:t>
            </a:r>
            <a:r>
              <a:rPr lang="lt-LT" sz="1400" b="1" dirty="0" smtClean="0">
                <a:solidFill>
                  <a:schemeClr val="tx1"/>
                </a:solidFill>
                <a:latin typeface="Times New Roman" panose="02020603050405020304" pitchFamily="18" charset="0"/>
                <a:cs typeface="Times New Roman" panose="02020603050405020304" pitchFamily="18" charset="0"/>
              </a:rPr>
              <a:t> pirkimus iki paraiškos pateikimo</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366360" y="115562"/>
            <a:ext cx="8368364" cy="356134"/>
          </a:xfrm>
        </p:spPr>
        <p:txBody>
          <a:bodyPr/>
          <a:lstStyle/>
          <a:p>
            <a:r>
              <a:rPr lang="lt-LT" sz="2400" b="1" cap="small" dirty="0">
                <a:solidFill>
                  <a:schemeClr val="tx1"/>
                </a:solidFill>
                <a:latin typeface="Times New Roman" panose="02020603050405020304" pitchFamily="18" charset="0"/>
                <a:cs typeface="Times New Roman" panose="02020603050405020304" pitchFamily="18" charset="0"/>
              </a:rPr>
              <a:t>Paraiškos </a:t>
            </a:r>
            <a:r>
              <a:rPr lang="en-US" sz="2400" b="1" cap="small" dirty="0">
                <a:solidFill>
                  <a:schemeClr val="tx1"/>
                </a:solidFill>
                <a:latin typeface="Times New Roman" panose="02020603050405020304" pitchFamily="18" charset="0"/>
                <a:cs typeface="Times New Roman" panose="02020603050405020304" pitchFamily="18" charset="0"/>
              </a:rPr>
              <a:t>9</a:t>
            </a:r>
            <a:r>
              <a:rPr lang="lt-LT" sz="2400" b="1" cap="small" dirty="0">
                <a:solidFill>
                  <a:schemeClr val="tx1"/>
                </a:solidFill>
                <a:latin typeface="Times New Roman" panose="02020603050405020304" pitchFamily="18" charset="0"/>
                <a:cs typeface="Times New Roman" panose="02020603050405020304" pitchFamily="18" charset="0"/>
              </a:rPr>
              <a:t> dalis</a:t>
            </a:r>
          </a:p>
        </p:txBody>
      </p:sp>
      <p:sp>
        <p:nvSpPr>
          <p:cNvPr id="5" name="Rectangle 4"/>
          <p:cNvSpPr/>
          <p:nvPr/>
        </p:nvSpPr>
        <p:spPr>
          <a:xfrm>
            <a:off x="349154" y="971550"/>
            <a:ext cx="8356934" cy="895117"/>
          </a:xfrm>
          <a:prstGeom prst="rect">
            <a:avLst/>
          </a:prstGeom>
        </p:spPr>
        <p:txBody>
          <a:bodyPr wrap="square">
            <a:spAutoFit/>
          </a:bodyPr>
          <a:lstStyle/>
          <a:p>
            <a:pPr marL="0" lvl="1" algn="just">
              <a:spcAft>
                <a:spcPts val="450"/>
              </a:spcAft>
              <a:defRPr/>
            </a:pPr>
            <a:r>
              <a:rPr lang="lt-LT" sz="1600" dirty="0">
                <a:latin typeface="Times New Roman" panose="02020603050405020304" pitchFamily="18" charset="0"/>
                <a:cs typeface="Times New Roman" panose="02020603050405020304" pitchFamily="18" charset="0"/>
              </a:rPr>
              <a:t>Turite nurodyti, ar projektui įgyvendinti esate pradėję ar įvykdę pirkimų procedūras iki paraiškos pateikimo. </a:t>
            </a:r>
          </a:p>
          <a:p>
            <a:pPr marL="0" lvl="1" algn="just">
              <a:spcAft>
                <a:spcPts val="450"/>
              </a:spcAft>
              <a:defRPr/>
            </a:pPr>
            <a:r>
              <a:rPr lang="lt-LT" sz="1600" dirty="0">
                <a:latin typeface="Times New Roman" panose="02020603050405020304" pitchFamily="18" charset="0"/>
                <a:cs typeface="Times New Roman" panose="02020603050405020304" pitchFamily="18" charset="0"/>
              </a:rPr>
              <a:t>Tuo atveju, jei pirkimai yra pradėti/įvykdyti, būtina užpildyti lentelėje nurodytą informaciją.</a:t>
            </a:r>
          </a:p>
        </p:txBody>
      </p:sp>
      <p:pic>
        <p:nvPicPr>
          <p:cNvPr id="4" name="Picture 3"/>
          <p:cNvPicPr>
            <a:picLocks noChangeAspect="1"/>
          </p:cNvPicPr>
          <p:nvPr/>
        </p:nvPicPr>
        <p:blipFill>
          <a:blip r:embed="rId2"/>
          <a:stretch>
            <a:fillRect/>
          </a:stretch>
        </p:blipFill>
        <p:spPr>
          <a:xfrm>
            <a:off x="428564" y="2114550"/>
            <a:ext cx="8277524" cy="2110229"/>
          </a:xfrm>
          <a:prstGeom prst="rect">
            <a:avLst/>
          </a:prstGeom>
        </p:spPr>
      </p:pic>
    </p:spTree>
    <p:extLst>
      <p:ext uri="{BB962C8B-B14F-4D97-AF65-F5344CB8AC3E}">
        <p14:creationId xmlns:p14="http://schemas.microsoft.com/office/powerpoint/2010/main" val="2375165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848031" y="2491606"/>
            <a:ext cx="7914967" cy="338554"/>
          </a:xfrm>
          <a:prstGeom prst="rect">
            <a:avLst/>
          </a:prstGeom>
        </p:spPr>
        <p:txBody>
          <a:bodyPr wrap="square">
            <a:spAutoFit/>
          </a:bodyPr>
          <a:lstStyle/>
          <a:p>
            <a:pPr algn="just"/>
            <a:r>
              <a:rPr lang="lt-LT" sz="1600" b="1" dirty="0" smtClean="0">
                <a:latin typeface="Times New Roman" panose="02020603050405020304" pitchFamily="18" charset="0"/>
                <a:cs typeface="Times New Roman" panose="02020603050405020304" pitchFamily="18" charset="0"/>
              </a:rPr>
              <a:t>10.</a:t>
            </a:r>
            <a:r>
              <a:rPr lang="en-US" sz="1600" b="1" dirty="0" smtClean="0">
                <a:latin typeface="Times New Roman" panose="02020603050405020304" pitchFamily="18" charset="0"/>
                <a:cs typeface="Times New Roman" panose="02020603050405020304" pitchFamily="18" charset="0"/>
              </a:rPr>
              <a:t>1</a:t>
            </a:r>
            <a:r>
              <a:rPr lang="lt-LT" sz="1600" b="1" dirty="0" smtClean="0">
                <a:latin typeface="Times New Roman" panose="02020603050405020304" pitchFamily="18" charset="0"/>
                <a:cs typeface="Times New Roman" panose="02020603050405020304" pitchFamily="18" charset="0"/>
              </a:rPr>
              <a:t> </a:t>
            </a:r>
            <a:r>
              <a:rPr lang="lt-LT" sz="1600" b="1" dirty="0">
                <a:latin typeface="Times New Roman" panose="02020603050405020304" pitchFamily="18" charset="0"/>
                <a:cs typeface="Times New Roman" panose="02020603050405020304" pitchFamily="18" charset="0"/>
              </a:rPr>
              <a:t>punktas</a:t>
            </a:r>
            <a:r>
              <a:rPr lang="lt-LT" sz="1600" dirty="0">
                <a:latin typeface="Times New Roman" panose="02020603050405020304" pitchFamily="18" charset="0"/>
                <a:cs typeface="Times New Roman" panose="02020603050405020304" pitchFamily="18" charset="0"/>
              </a:rPr>
              <a:t> pildomas, </a:t>
            </a:r>
            <a:r>
              <a:rPr lang="lt-LT" sz="1600" dirty="0" smtClean="0">
                <a:latin typeface="Times New Roman" panose="02020603050405020304" pitchFamily="18" charset="0"/>
                <a:cs typeface="Times New Roman" panose="02020603050405020304" pitchFamily="18" charset="0"/>
              </a:rPr>
              <a:t>kai </a:t>
            </a:r>
            <a:r>
              <a:rPr lang="en-US" sz="1600" dirty="0" err="1" smtClean="0">
                <a:latin typeface="Times New Roman" panose="02020603050405020304" pitchFamily="18" charset="0"/>
                <a:cs typeface="Times New Roman" panose="02020603050405020304" pitchFamily="18" charset="0"/>
              </a:rPr>
              <a:t>pajam</a:t>
            </a:r>
            <a:r>
              <a:rPr lang="lt-LT" sz="1600" dirty="0" smtClean="0">
                <a:latin typeface="Times New Roman" panose="02020603050405020304" pitchFamily="18" charset="0"/>
                <a:cs typeface="Times New Roman" panose="02020603050405020304" pitchFamily="18" charset="0"/>
              </a:rPr>
              <a:t>ų</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gauti</a:t>
            </a:r>
            <a:r>
              <a:rPr lang="en-US" sz="1600" dirty="0" smtClean="0">
                <a:latin typeface="Times New Roman" panose="02020603050405020304" pitchFamily="18" charset="0"/>
                <a:cs typeface="Times New Roman" panose="02020603050405020304" pitchFamily="18" charset="0"/>
              </a:rPr>
              <a:t> nep</a:t>
            </a:r>
            <a:r>
              <a:rPr lang="lt-LT" sz="1600" dirty="0" err="1" smtClean="0">
                <a:latin typeface="Times New Roman" panose="02020603050405020304" pitchFamily="18" charset="0"/>
                <a:cs typeface="Times New Roman" panose="02020603050405020304" pitchFamily="18" charset="0"/>
              </a:rPr>
              <a:t>la</a:t>
            </a:r>
            <a:r>
              <a:rPr lang="en-US" sz="1600" dirty="0" err="1" smtClean="0">
                <a:latin typeface="Times New Roman" panose="02020603050405020304" pitchFamily="18" charset="0"/>
                <a:cs typeface="Times New Roman" panose="02020603050405020304" pitchFamily="18" charset="0"/>
              </a:rPr>
              <a:t>nuojama</a:t>
            </a:r>
            <a:r>
              <a:rPr lang="lt-LT" sz="1600" dirty="0" smtClean="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p:txBody>
      </p:sp>
      <p:sp>
        <p:nvSpPr>
          <p:cNvPr id="21" name="Title 2"/>
          <p:cNvSpPr>
            <a:spLocks noGrp="1"/>
          </p:cNvSpPr>
          <p:nvPr>
            <p:ph type="title"/>
          </p:nvPr>
        </p:nvSpPr>
        <p:spPr>
          <a:xfrm>
            <a:off x="304101" y="176556"/>
            <a:ext cx="8368364" cy="356134"/>
          </a:xfrm>
        </p:spPr>
        <p:txBody>
          <a:bodyPr/>
          <a:lstStyle/>
          <a:p>
            <a:r>
              <a:rPr lang="lt-LT" sz="2400" b="1" cap="small" dirty="0">
                <a:solidFill>
                  <a:schemeClr val="tx1"/>
                </a:solidFill>
                <a:latin typeface="Times New Roman" panose="02020603050405020304" pitchFamily="18" charset="0"/>
                <a:cs typeface="Times New Roman" panose="02020603050405020304" pitchFamily="18" charset="0"/>
              </a:rPr>
              <a:t>Paraiškos </a:t>
            </a:r>
            <a:r>
              <a:rPr lang="en-US" sz="2400" b="1" cap="small" dirty="0" smtClean="0">
                <a:solidFill>
                  <a:schemeClr val="tx1"/>
                </a:solidFill>
                <a:latin typeface="Times New Roman" panose="02020603050405020304" pitchFamily="18" charset="0"/>
                <a:cs typeface="Times New Roman" panose="02020603050405020304" pitchFamily="18" charset="0"/>
              </a:rPr>
              <a:t>10</a:t>
            </a:r>
            <a:r>
              <a:rPr lang="lt-LT" sz="2400" b="1" cap="small" dirty="0" smtClean="0">
                <a:solidFill>
                  <a:schemeClr val="tx1"/>
                </a:solidFill>
                <a:latin typeface="Times New Roman" panose="02020603050405020304" pitchFamily="18" charset="0"/>
                <a:cs typeface="Times New Roman" panose="02020603050405020304" pitchFamily="18" charset="0"/>
              </a:rPr>
              <a:t> </a:t>
            </a:r>
            <a:r>
              <a:rPr lang="lt-LT" sz="2400" b="1" cap="small" dirty="0">
                <a:solidFill>
                  <a:schemeClr val="tx1"/>
                </a:solidFill>
                <a:latin typeface="Times New Roman" panose="02020603050405020304" pitchFamily="18" charset="0"/>
                <a:cs typeface="Times New Roman" panose="02020603050405020304" pitchFamily="18" charset="0"/>
              </a:rPr>
              <a:t>dalis</a:t>
            </a:r>
          </a:p>
        </p:txBody>
      </p:sp>
      <p:sp>
        <p:nvSpPr>
          <p:cNvPr id="9" name="Rectangle 8"/>
          <p:cNvSpPr/>
          <p:nvPr/>
        </p:nvSpPr>
        <p:spPr>
          <a:xfrm>
            <a:off x="833283" y="3639112"/>
            <a:ext cx="7895302" cy="584775"/>
          </a:xfrm>
          <a:prstGeom prst="rect">
            <a:avLst/>
          </a:prstGeom>
        </p:spPr>
        <p:txBody>
          <a:bodyPr wrap="square">
            <a:spAutoFit/>
          </a:bodyPr>
          <a:lstStyle/>
          <a:p>
            <a:pPr algn="just"/>
            <a:r>
              <a:rPr lang="lt-LT" sz="1600" b="1" dirty="0" smtClean="0">
                <a:latin typeface="Times New Roman" panose="02020603050405020304" pitchFamily="18" charset="0"/>
                <a:cs typeface="Times New Roman" panose="02020603050405020304" pitchFamily="18" charset="0"/>
              </a:rPr>
              <a:t>10.</a:t>
            </a:r>
            <a:r>
              <a:rPr lang="en-US" sz="1600" b="1" dirty="0">
                <a:latin typeface="Times New Roman" panose="02020603050405020304" pitchFamily="18" charset="0"/>
                <a:cs typeface="Times New Roman" panose="02020603050405020304" pitchFamily="18" charset="0"/>
              </a:rPr>
              <a:t>4</a:t>
            </a:r>
            <a:r>
              <a:rPr lang="lt-LT" sz="1600" b="1" dirty="0" smtClean="0">
                <a:latin typeface="Times New Roman" panose="02020603050405020304" pitchFamily="18" charset="0"/>
                <a:cs typeface="Times New Roman" panose="02020603050405020304" pitchFamily="18" charset="0"/>
              </a:rPr>
              <a:t> </a:t>
            </a:r>
            <a:r>
              <a:rPr lang="lt-LT" sz="1600" b="1" dirty="0">
                <a:latin typeface="Times New Roman" panose="02020603050405020304" pitchFamily="18" charset="0"/>
                <a:cs typeface="Times New Roman" panose="02020603050405020304" pitchFamily="18" charset="0"/>
              </a:rPr>
              <a:t>punktas</a:t>
            </a:r>
            <a:r>
              <a:rPr lang="lt-LT" sz="1600" dirty="0">
                <a:latin typeface="Times New Roman" panose="02020603050405020304" pitchFamily="18" charset="0"/>
                <a:cs typeface="Times New Roman" panose="02020603050405020304" pitchFamily="18" charset="0"/>
              </a:rPr>
              <a:t> pildomas, </a:t>
            </a:r>
            <a:r>
              <a:rPr lang="lt-LT" sz="1600" dirty="0" smtClean="0">
                <a:latin typeface="Times New Roman" panose="02020603050405020304" pitchFamily="18" charset="0"/>
                <a:cs typeface="Times New Roman" panose="02020603050405020304" pitchFamily="18" charset="0"/>
              </a:rPr>
              <a:t>kai iš </a:t>
            </a:r>
            <a:r>
              <a:rPr lang="lt-LT" sz="1600" dirty="0">
                <a:latin typeface="Times New Roman" panose="02020603050405020304" pitchFamily="18" charset="0"/>
                <a:cs typeface="Times New Roman" panose="02020603050405020304" pitchFamily="18" charset="0"/>
              </a:rPr>
              <a:t>Europos regioninės plėtros fondo ar Sanglaudos fondo bendrai finansuojamo projekto tinkamų finansuoti išlaidų suma neviršija 1 000 000 </a:t>
            </a:r>
            <a:r>
              <a:rPr lang="lt-LT" sz="1600" dirty="0" smtClean="0">
                <a:latin typeface="Times New Roman" panose="02020603050405020304" pitchFamily="18" charset="0"/>
                <a:cs typeface="Times New Roman" panose="02020603050405020304" pitchFamily="18" charset="0"/>
              </a:rPr>
              <a:t>eurų. </a:t>
            </a:r>
            <a:endParaRPr lang="en-US" sz="1600" dirty="0" smtClean="0">
              <a:latin typeface="Times New Roman" panose="02020603050405020304" pitchFamily="18" charset="0"/>
              <a:cs typeface="Times New Roman" panose="02020603050405020304" pitchFamily="18" charset="0"/>
            </a:endParaRPr>
          </a:p>
        </p:txBody>
      </p:sp>
      <p:grpSp>
        <p:nvGrpSpPr>
          <p:cNvPr id="10" name="Group 37"/>
          <p:cNvGrpSpPr/>
          <p:nvPr/>
        </p:nvGrpSpPr>
        <p:grpSpPr>
          <a:xfrm>
            <a:off x="450838" y="2523782"/>
            <a:ext cx="325164" cy="317249"/>
            <a:chOff x="7886700" y="1338264"/>
            <a:chExt cx="623973" cy="509586"/>
          </a:xfrm>
        </p:grpSpPr>
        <p:sp>
          <p:nvSpPr>
            <p:cNvPr id="11" name="Rectangle 10"/>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grpSp>
        <p:nvGrpSpPr>
          <p:cNvPr id="15" name="Group 37"/>
          <p:cNvGrpSpPr/>
          <p:nvPr/>
        </p:nvGrpSpPr>
        <p:grpSpPr>
          <a:xfrm>
            <a:off x="434337" y="3105150"/>
            <a:ext cx="325164" cy="317249"/>
            <a:chOff x="7886700" y="1338264"/>
            <a:chExt cx="623973" cy="509586"/>
          </a:xfrm>
        </p:grpSpPr>
        <p:sp>
          <p:nvSpPr>
            <p:cNvPr id="16" name="Rectangle 15"/>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grpSp>
        <p:nvGrpSpPr>
          <p:cNvPr id="19" name="Group 37"/>
          <p:cNvGrpSpPr/>
          <p:nvPr/>
        </p:nvGrpSpPr>
        <p:grpSpPr>
          <a:xfrm>
            <a:off x="434337" y="3755030"/>
            <a:ext cx="325164" cy="327888"/>
            <a:chOff x="7886700" y="1338264"/>
            <a:chExt cx="623973" cy="509586"/>
          </a:xfrm>
        </p:grpSpPr>
        <p:sp>
          <p:nvSpPr>
            <p:cNvPr id="20" name="Rectangle 19"/>
            <p:cNvSpPr/>
            <p:nvPr/>
          </p:nvSpPr>
          <p:spPr>
            <a:xfrm>
              <a:off x="7886700" y="1390650"/>
              <a:ext cx="457200" cy="4572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Freeform 13"/>
            <p:cNvSpPr>
              <a:spLocks/>
            </p:cNvSpPr>
            <p:nvPr/>
          </p:nvSpPr>
          <p:spPr bwMode="auto">
            <a:xfrm>
              <a:off x="7918365" y="1338264"/>
              <a:ext cx="592308" cy="492124"/>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grpSp>
      <p:sp>
        <p:nvSpPr>
          <p:cNvPr id="23" name="Rectangle 22"/>
          <p:cNvSpPr/>
          <p:nvPr/>
        </p:nvSpPr>
        <p:spPr>
          <a:xfrm>
            <a:off x="867696" y="2987693"/>
            <a:ext cx="7895302" cy="584775"/>
          </a:xfrm>
          <a:prstGeom prst="rect">
            <a:avLst/>
          </a:prstGeom>
        </p:spPr>
        <p:txBody>
          <a:bodyPr wrap="square">
            <a:spAutoFit/>
          </a:bodyPr>
          <a:lstStyle/>
          <a:p>
            <a:pPr algn="just"/>
            <a:r>
              <a:rPr lang="lt-LT" sz="1600" b="1" dirty="0" smtClean="0">
                <a:latin typeface="Times New Roman" panose="02020603050405020304" pitchFamily="18" charset="0"/>
                <a:cs typeface="Times New Roman" panose="02020603050405020304" pitchFamily="18" charset="0"/>
              </a:rPr>
              <a:t>10.</a:t>
            </a:r>
            <a:r>
              <a:rPr lang="en-US" sz="1600" b="1" dirty="0">
                <a:latin typeface="Times New Roman" panose="02020603050405020304" pitchFamily="18" charset="0"/>
                <a:cs typeface="Times New Roman" panose="02020603050405020304" pitchFamily="18" charset="0"/>
              </a:rPr>
              <a:t>2</a:t>
            </a:r>
            <a:r>
              <a:rPr lang="lt-LT" sz="1600" b="1" dirty="0" smtClean="0">
                <a:latin typeface="Times New Roman" panose="02020603050405020304" pitchFamily="18" charset="0"/>
                <a:cs typeface="Times New Roman" panose="02020603050405020304" pitchFamily="18" charset="0"/>
              </a:rPr>
              <a:t> </a:t>
            </a:r>
            <a:r>
              <a:rPr lang="lt-LT" sz="1600" b="1" dirty="0">
                <a:latin typeface="Times New Roman" panose="02020603050405020304" pitchFamily="18" charset="0"/>
                <a:cs typeface="Times New Roman" panose="02020603050405020304" pitchFamily="18" charset="0"/>
              </a:rPr>
              <a:t>punktas</a:t>
            </a:r>
            <a:r>
              <a:rPr lang="lt-LT" sz="1600" dirty="0">
                <a:latin typeface="Times New Roman" panose="02020603050405020304" pitchFamily="18" charset="0"/>
                <a:cs typeface="Times New Roman" panose="02020603050405020304" pitchFamily="18" charset="0"/>
              </a:rPr>
              <a:t> pildomas, </a:t>
            </a:r>
            <a:r>
              <a:rPr lang="lt-LT" sz="1600" dirty="0" smtClean="0">
                <a:latin typeface="Times New Roman" panose="02020603050405020304" pitchFamily="18" charset="0"/>
                <a:cs typeface="Times New Roman" panose="02020603050405020304" pitchFamily="18" charset="0"/>
              </a:rPr>
              <a:t>kai </a:t>
            </a:r>
            <a:r>
              <a:rPr lang="en-US" sz="1600" dirty="0" err="1" smtClean="0">
                <a:latin typeface="Times New Roman" panose="02020603050405020304" pitchFamily="18" charset="0"/>
                <a:cs typeface="Times New Roman" panose="02020603050405020304" pitchFamily="18" charset="0"/>
              </a:rPr>
              <a:t>planuojama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gauti</a:t>
            </a:r>
            <a:r>
              <a:rPr lang="en-US" sz="1600" dirty="0" smtClean="0">
                <a:latin typeface="Times New Roman" panose="02020603050405020304" pitchFamily="18" charset="0"/>
                <a:cs typeface="Times New Roman" panose="02020603050405020304" pitchFamily="18" charset="0"/>
              </a:rPr>
              <a:t> pajamas ir </a:t>
            </a:r>
            <a:r>
              <a:rPr lang="en-US" sz="1600" dirty="0" err="1" smtClean="0">
                <a:latin typeface="Times New Roman" panose="02020603050405020304" pitchFamily="18" charset="0"/>
                <a:cs typeface="Times New Roman" panose="02020603050405020304" pitchFamily="18" charset="0"/>
              </a:rPr>
              <a:t>jos</a:t>
            </a:r>
            <a:r>
              <a:rPr lang="en-US" sz="1600" dirty="0" smtClean="0">
                <a:latin typeface="Times New Roman" panose="02020603050405020304" pitchFamily="18" charset="0"/>
                <a:cs typeface="Times New Roman" panose="02020603050405020304" pitchFamily="18" charset="0"/>
              </a:rPr>
              <a:t> </a:t>
            </a:r>
            <a:r>
              <a:rPr lang="lt-LT" sz="1600" dirty="0" smtClean="0">
                <a:latin typeface="Times New Roman" panose="02020603050405020304" pitchFamily="18" charset="0"/>
                <a:cs typeface="Times New Roman" panose="02020603050405020304" pitchFamily="18" charset="0"/>
              </a:rPr>
              <a:t>įvertinamos iš anksto. Pildoma pajamų lentelė. </a:t>
            </a:r>
            <a:endParaRPr lang="en-US" sz="1600"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66800" y="757304"/>
            <a:ext cx="5012862" cy="1354356"/>
          </a:xfrm>
          <a:prstGeom prst="rect">
            <a:avLst/>
          </a:prstGeom>
        </p:spPr>
      </p:pic>
      <p:sp>
        <p:nvSpPr>
          <p:cNvPr id="24" name="Rectangle 23"/>
          <p:cNvSpPr/>
          <p:nvPr/>
        </p:nvSpPr>
        <p:spPr>
          <a:xfrm>
            <a:off x="1103671" y="1341642"/>
            <a:ext cx="4458929" cy="2816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rgbClr val="FF0000"/>
              </a:solidFill>
            </a:endParaRPr>
          </a:p>
        </p:txBody>
      </p:sp>
    </p:spTree>
    <p:extLst>
      <p:ext uri="{BB962C8B-B14F-4D97-AF65-F5344CB8AC3E}">
        <p14:creationId xmlns:p14="http://schemas.microsoft.com/office/powerpoint/2010/main" val="3622658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304101" y="176556"/>
            <a:ext cx="8368364" cy="356134"/>
          </a:xfrm>
        </p:spPr>
        <p:txBody>
          <a:bodyPr/>
          <a:lstStyle/>
          <a:p>
            <a:r>
              <a:rPr lang="lt-LT" sz="2400" b="1" cap="small" dirty="0">
                <a:solidFill>
                  <a:schemeClr val="tx1"/>
                </a:solidFill>
                <a:latin typeface="Times New Roman" panose="02020603050405020304" pitchFamily="18" charset="0"/>
                <a:cs typeface="Times New Roman" panose="02020603050405020304" pitchFamily="18" charset="0"/>
              </a:rPr>
              <a:t>Paraiškos </a:t>
            </a:r>
            <a:r>
              <a:rPr lang="en-US" sz="2400" b="1" cap="small" dirty="0" smtClean="0">
                <a:solidFill>
                  <a:schemeClr val="tx1"/>
                </a:solidFill>
                <a:latin typeface="Times New Roman" panose="02020603050405020304" pitchFamily="18" charset="0"/>
                <a:cs typeface="Times New Roman" panose="02020603050405020304" pitchFamily="18" charset="0"/>
              </a:rPr>
              <a:t>11</a:t>
            </a:r>
            <a:r>
              <a:rPr lang="lt-LT" sz="2400" b="1" cap="small" dirty="0" smtClean="0">
                <a:solidFill>
                  <a:schemeClr val="tx1"/>
                </a:solidFill>
                <a:latin typeface="Times New Roman" panose="02020603050405020304" pitchFamily="18" charset="0"/>
                <a:cs typeface="Times New Roman" panose="02020603050405020304" pitchFamily="18" charset="0"/>
              </a:rPr>
              <a:t> </a:t>
            </a:r>
            <a:r>
              <a:rPr lang="lt-LT" sz="2400" b="1" cap="small" dirty="0">
                <a:solidFill>
                  <a:schemeClr val="tx1"/>
                </a:solidFill>
                <a:latin typeface="Times New Roman" panose="02020603050405020304" pitchFamily="18" charset="0"/>
                <a:cs typeface="Times New Roman" panose="02020603050405020304" pitchFamily="18" charset="0"/>
              </a:rPr>
              <a:t>dalis</a:t>
            </a:r>
          </a:p>
        </p:txBody>
      </p:sp>
      <p:pic>
        <p:nvPicPr>
          <p:cNvPr id="7" name="Picture 6"/>
          <p:cNvPicPr>
            <a:picLocks noChangeAspect="1"/>
          </p:cNvPicPr>
          <p:nvPr/>
        </p:nvPicPr>
        <p:blipFill>
          <a:blip r:embed="rId3"/>
          <a:stretch>
            <a:fillRect/>
          </a:stretch>
        </p:blipFill>
        <p:spPr>
          <a:xfrm>
            <a:off x="304102" y="666750"/>
            <a:ext cx="7369624" cy="4142608"/>
          </a:xfrm>
          <a:prstGeom prst="rect">
            <a:avLst/>
          </a:prstGeom>
        </p:spPr>
      </p:pic>
      <p:sp>
        <p:nvSpPr>
          <p:cNvPr id="11" name="Rectangle 10"/>
          <p:cNvSpPr/>
          <p:nvPr/>
        </p:nvSpPr>
        <p:spPr>
          <a:xfrm>
            <a:off x="4572000" y="1270389"/>
            <a:ext cx="1752600" cy="316721"/>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t-LT"/>
          </a:p>
        </p:txBody>
      </p:sp>
      <p:sp>
        <p:nvSpPr>
          <p:cNvPr id="12" name="Rectangle 11"/>
          <p:cNvSpPr/>
          <p:nvPr/>
        </p:nvSpPr>
        <p:spPr>
          <a:xfrm>
            <a:off x="6919865" y="1207726"/>
            <a:ext cx="1752600" cy="46116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t-LT"/>
          </a:p>
        </p:txBody>
      </p:sp>
      <p:cxnSp>
        <p:nvCxnSpPr>
          <p:cNvPr id="13" name="Straight Arrow Connector 12"/>
          <p:cNvCxnSpPr/>
          <p:nvPr/>
        </p:nvCxnSpPr>
        <p:spPr>
          <a:xfrm flipH="1" flipV="1">
            <a:off x="6324600" y="1427479"/>
            <a:ext cx="583916" cy="12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19865" y="1159491"/>
            <a:ext cx="1763949" cy="523220"/>
          </a:xfrm>
          <a:prstGeom prst="rect">
            <a:avLst/>
          </a:prstGeom>
          <a:noFill/>
        </p:spPr>
        <p:txBody>
          <a:bodyPr wrap="square" rtlCol="0">
            <a:spAutoFit/>
          </a:bodyPr>
          <a:lstStyle/>
          <a:p>
            <a:pPr algn="ctr"/>
            <a:r>
              <a:rPr lang="lt-LT" sz="1400" b="1" dirty="0">
                <a:latin typeface="Times New Roman" panose="02020603050405020304" pitchFamily="18" charset="0"/>
                <a:cs typeface="Times New Roman" panose="02020603050405020304" pitchFamily="18" charset="0"/>
              </a:rPr>
              <a:t>Jeigu </a:t>
            </a:r>
            <a:r>
              <a:rPr lang="lt-LT" sz="1400" b="1" dirty="0" smtClean="0">
                <a:latin typeface="Times New Roman" panose="02020603050405020304" pitchFamily="18" charset="0"/>
                <a:cs typeface="Times New Roman" panose="02020603050405020304" pitchFamily="18" charset="0"/>
              </a:rPr>
              <a:t>prašoma finansuoti </a:t>
            </a:r>
            <a:r>
              <a:rPr lang="lt-LT" sz="1400" b="1" dirty="0">
                <a:latin typeface="Times New Roman" panose="02020603050405020304" pitchFamily="18" charset="0"/>
                <a:cs typeface="Times New Roman" panose="02020603050405020304" pitchFamily="18" charset="0"/>
              </a:rPr>
              <a:t>100 proc.</a:t>
            </a:r>
          </a:p>
        </p:txBody>
      </p:sp>
    </p:spTree>
    <p:extLst>
      <p:ext uri="{BB962C8B-B14F-4D97-AF65-F5344CB8AC3E}">
        <p14:creationId xmlns:p14="http://schemas.microsoft.com/office/powerpoint/2010/main" val="120214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304101" y="176556"/>
            <a:ext cx="8368364" cy="356134"/>
          </a:xfrm>
        </p:spPr>
        <p:txBody>
          <a:bodyPr/>
          <a:lstStyle/>
          <a:p>
            <a:r>
              <a:rPr lang="lt-LT" sz="2400" b="1" cap="small" dirty="0">
                <a:solidFill>
                  <a:schemeClr val="tx1"/>
                </a:solidFill>
                <a:latin typeface="Times New Roman" panose="02020603050405020304" pitchFamily="18" charset="0"/>
                <a:cs typeface="Times New Roman" panose="02020603050405020304" pitchFamily="18" charset="0"/>
              </a:rPr>
              <a:t>Paraiškos </a:t>
            </a:r>
            <a:r>
              <a:rPr lang="en-US" sz="2400" b="1" cap="small" dirty="0" smtClean="0">
                <a:solidFill>
                  <a:schemeClr val="tx1"/>
                </a:solidFill>
                <a:latin typeface="Times New Roman" panose="02020603050405020304" pitchFamily="18" charset="0"/>
                <a:cs typeface="Times New Roman" panose="02020603050405020304" pitchFamily="18" charset="0"/>
              </a:rPr>
              <a:t>11</a:t>
            </a:r>
            <a:r>
              <a:rPr lang="lt-LT" sz="2400" b="1" cap="small" dirty="0" smtClean="0">
                <a:solidFill>
                  <a:schemeClr val="tx1"/>
                </a:solidFill>
                <a:latin typeface="Times New Roman" panose="02020603050405020304" pitchFamily="18" charset="0"/>
                <a:cs typeface="Times New Roman" panose="02020603050405020304" pitchFamily="18" charset="0"/>
              </a:rPr>
              <a:t> </a:t>
            </a:r>
            <a:r>
              <a:rPr lang="lt-LT" sz="2400" b="1" cap="small" dirty="0">
                <a:solidFill>
                  <a:schemeClr val="tx1"/>
                </a:solidFill>
                <a:latin typeface="Times New Roman" panose="02020603050405020304" pitchFamily="18" charset="0"/>
                <a:cs typeface="Times New Roman" panose="02020603050405020304" pitchFamily="18" charset="0"/>
              </a:rPr>
              <a:t>dalis</a:t>
            </a:r>
          </a:p>
        </p:txBody>
      </p:sp>
      <p:pic>
        <p:nvPicPr>
          <p:cNvPr id="2" name="Picture 1"/>
          <p:cNvPicPr>
            <a:picLocks noChangeAspect="1"/>
          </p:cNvPicPr>
          <p:nvPr/>
        </p:nvPicPr>
        <p:blipFill>
          <a:blip r:embed="rId3"/>
          <a:stretch>
            <a:fillRect/>
          </a:stretch>
        </p:blipFill>
        <p:spPr>
          <a:xfrm>
            <a:off x="338391" y="590550"/>
            <a:ext cx="7270260" cy="4096460"/>
          </a:xfrm>
          <a:prstGeom prst="rect">
            <a:avLst/>
          </a:prstGeom>
        </p:spPr>
      </p:pic>
      <p:sp>
        <p:nvSpPr>
          <p:cNvPr id="9" name="Rectangle 8"/>
          <p:cNvSpPr/>
          <p:nvPr/>
        </p:nvSpPr>
        <p:spPr>
          <a:xfrm>
            <a:off x="6761660" y="2105905"/>
            <a:ext cx="2077539" cy="841390"/>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t-LT"/>
          </a:p>
        </p:txBody>
      </p:sp>
      <p:sp>
        <p:nvSpPr>
          <p:cNvPr id="16" name="Rectangle 15"/>
          <p:cNvSpPr/>
          <p:nvPr/>
        </p:nvSpPr>
        <p:spPr>
          <a:xfrm>
            <a:off x="4564582" y="2368240"/>
            <a:ext cx="1531418" cy="316721"/>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t-LT"/>
          </a:p>
        </p:txBody>
      </p:sp>
      <p:sp>
        <p:nvSpPr>
          <p:cNvPr id="17" name="TextBox 16"/>
          <p:cNvSpPr txBox="1"/>
          <p:nvPr/>
        </p:nvSpPr>
        <p:spPr>
          <a:xfrm>
            <a:off x="6725507" y="2145326"/>
            <a:ext cx="2037493" cy="738664"/>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Kai </a:t>
            </a:r>
            <a:r>
              <a:rPr lang="en-US" sz="1400" b="1" dirty="0" err="1" smtClean="0">
                <a:latin typeface="Times New Roman" panose="02020603050405020304" pitchFamily="18" charset="0"/>
                <a:cs typeface="Times New Roman" panose="02020603050405020304" pitchFamily="18" charset="0"/>
              </a:rPr>
              <a:t>prisideda</a:t>
            </a:r>
            <a:r>
              <a:rPr lang="en-US" sz="1400" b="1" dirty="0" smtClean="0">
                <a:latin typeface="Times New Roman" panose="02020603050405020304" pitchFamily="18" charset="0"/>
                <a:cs typeface="Times New Roman" panose="02020603050405020304" pitchFamily="18" charset="0"/>
              </a:rPr>
              <a:t> </a:t>
            </a:r>
            <a:r>
              <a:rPr lang="en-US" sz="1400" b="1" dirty="0" err="1" smtClean="0">
                <a:latin typeface="Times New Roman" panose="02020603050405020304" pitchFamily="18" charset="0"/>
                <a:cs typeface="Times New Roman" panose="02020603050405020304" pitchFamily="18" charset="0"/>
              </a:rPr>
              <a:t>parei</a:t>
            </a:r>
            <a:r>
              <a:rPr lang="lt-LT" sz="1400" b="1" dirty="0" err="1" smtClean="0">
                <a:latin typeface="Times New Roman" panose="02020603050405020304" pitchFamily="18" charset="0"/>
                <a:cs typeface="Times New Roman" panose="02020603050405020304" pitchFamily="18" charset="0"/>
              </a:rPr>
              <a:t>škėjas</a:t>
            </a:r>
            <a:r>
              <a:rPr lang="lt-LT" sz="1400" b="1" dirty="0" smtClean="0">
                <a:latin typeface="Times New Roman" panose="02020603050405020304" pitchFamily="18" charset="0"/>
                <a:cs typeface="Times New Roman" panose="02020603050405020304" pitchFamily="18" charset="0"/>
              </a:rPr>
              <a:t> nuosavomis lėšomis</a:t>
            </a:r>
            <a:endParaRPr lang="lt-LT" sz="1400" b="1" dirty="0">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H="1">
            <a:off x="6125311" y="2526600"/>
            <a:ext cx="60019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6911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533400" y="132606"/>
            <a:ext cx="708660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sz="2400" b="1" cap="small" dirty="0">
                <a:solidFill>
                  <a:schemeClr val="tx1"/>
                </a:solidFill>
                <a:latin typeface="Times New Roman" panose="02020603050405020304" pitchFamily="18" charset="0"/>
                <a:cs typeface="Times New Roman" panose="02020603050405020304" pitchFamily="18" charset="0"/>
              </a:rPr>
              <a:t>Paraiškos </a:t>
            </a:r>
            <a:r>
              <a:rPr lang="en-US" sz="2400" b="1" cap="small" dirty="0">
                <a:solidFill>
                  <a:schemeClr val="tx1"/>
                </a:solidFill>
                <a:latin typeface="Times New Roman" panose="02020603050405020304" pitchFamily="18" charset="0"/>
                <a:cs typeface="Times New Roman" panose="02020603050405020304" pitchFamily="18" charset="0"/>
              </a:rPr>
              <a:t>12</a:t>
            </a:r>
            <a:r>
              <a:rPr lang="lt-LT" sz="2400" b="1" cap="small" dirty="0">
                <a:solidFill>
                  <a:schemeClr val="tx1"/>
                </a:solidFill>
                <a:latin typeface="Times New Roman" panose="02020603050405020304" pitchFamily="18" charset="0"/>
                <a:cs typeface="Times New Roman" panose="02020603050405020304" pitchFamily="18" charset="0"/>
              </a:rPr>
              <a:t> </a:t>
            </a:r>
            <a:r>
              <a:rPr lang="lt-LT" sz="2400" b="1" cap="small" dirty="0" smtClean="0">
                <a:solidFill>
                  <a:schemeClr val="tx1"/>
                </a:solidFill>
                <a:latin typeface="Times New Roman" panose="02020603050405020304" pitchFamily="18" charset="0"/>
                <a:cs typeface="Times New Roman" panose="02020603050405020304" pitchFamily="18" charset="0"/>
              </a:rPr>
              <a:t>dalis </a:t>
            </a:r>
            <a:endParaRPr lang="lt-LT" sz="2400" b="1"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47662" y="623398"/>
            <a:ext cx="7924800" cy="1200150"/>
          </a:xfrm>
          <a:prstGeom prst="rect">
            <a:avLst/>
          </a:prstGeom>
        </p:spPr>
      </p:pic>
      <p:grpSp>
        <p:nvGrpSpPr>
          <p:cNvPr id="32" name="Group 31"/>
          <p:cNvGrpSpPr/>
          <p:nvPr/>
        </p:nvGrpSpPr>
        <p:grpSpPr>
          <a:xfrm>
            <a:off x="347663" y="2876550"/>
            <a:ext cx="3966210" cy="1676434"/>
            <a:chOff x="654423" y="2655133"/>
            <a:chExt cx="3429000" cy="1459918"/>
          </a:xfrm>
        </p:grpSpPr>
        <p:sp>
          <p:nvSpPr>
            <p:cNvPr id="23" name="Rectangle 22"/>
            <p:cNvSpPr/>
            <p:nvPr/>
          </p:nvSpPr>
          <p:spPr>
            <a:xfrm>
              <a:off x="730623" y="2721314"/>
              <a:ext cx="3276600" cy="1393737"/>
            </a:xfrm>
            <a:prstGeom prst="rect">
              <a:avLst/>
            </a:prstGeom>
          </p:spPr>
          <p:txBody>
            <a:bodyPr wrap="square">
              <a:spAutoFit/>
            </a:bodyPr>
            <a:lstStyle/>
            <a:p>
              <a:pPr algn="just"/>
              <a:r>
                <a:rPr lang="lt-LT" sz="1400" b="1" dirty="0">
                  <a:latin typeface="Times New Roman" panose="02020603050405020304" pitchFamily="18" charset="0"/>
                  <a:cs typeface="Times New Roman" panose="02020603050405020304" pitchFamily="18" charset="0"/>
                </a:rPr>
                <a:t>Nurodomos netinkamos </a:t>
              </a:r>
              <a:r>
                <a:rPr lang="lt-LT" sz="1400" b="1" dirty="0" smtClean="0">
                  <a:latin typeface="Times New Roman" panose="02020603050405020304" pitchFamily="18" charset="0"/>
                  <a:cs typeface="Times New Roman" panose="02020603050405020304" pitchFamily="18" charset="0"/>
                </a:rPr>
                <a:t>finansuoti, </a:t>
              </a:r>
              <a:r>
                <a:rPr lang="lt-LT" sz="1400" b="1" dirty="0">
                  <a:latin typeface="Times New Roman" panose="02020603050405020304" pitchFamily="18" charset="0"/>
                  <a:cs typeface="Times New Roman" panose="02020603050405020304" pitchFamily="18" charset="0"/>
                </a:rPr>
                <a:t>bet būtinos projektui įgyvendinti, </a:t>
              </a:r>
              <a:r>
                <a:rPr lang="lt-LT" sz="1400" b="1" dirty="0" smtClean="0">
                  <a:latin typeface="Times New Roman" panose="02020603050405020304" pitchFamily="18" charset="0"/>
                  <a:cs typeface="Times New Roman" panose="02020603050405020304" pitchFamily="18" charset="0"/>
                </a:rPr>
                <a:t>išlaidos, pvz</a:t>
              </a:r>
              <a:r>
                <a:rPr lang="lt-LT" sz="1400" b="1" dirty="0">
                  <a:latin typeface="Times New Roman" panose="02020603050405020304" pitchFamily="18" charset="0"/>
                  <a:cs typeface="Times New Roman" panose="02020603050405020304" pitchFamily="18" charset="0"/>
                </a:rPr>
                <a:t>.: </a:t>
              </a:r>
              <a:r>
                <a:rPr lang="lt-LT" sz="1400" b="1" dirty="0" smtClean="0">
                  <a:latin typeface="Times New Roman" panose="02020603050405020304" pitchFamily="18" charset="0"/>
                  <a:cs typeface="Times New Roman" panose="02020603050405020304" pitchFamily="18" charset="0"/>
                </a:rPr>
                <a:t>įsigyto žemės sklypo išlaidos viršijančios </a:t>
              </a:r>
              <a:r>
                <a:rPr lang="en-US" sz="1400" b="1" dirty="0" smtClean="0">
                  <a:latin typeface="Times New Roman" panose="02020603050405020304" pitchFamily="18" charset="0"/>
                  <a:cs typeface="Times New Roman" panose="02020603050405020304" pitchFamily="18" charset="0"/>
                </a:rPr>
                <a:t>10 </a:t>
              </a:r>
              <a:r>
                <a:rPr lang="en-US" sz="1400" b="1" dirty="0" smtClean="0">
                  <a:latin typeface="Times New Roman" panose="02020603050405020304" pitchFamily="18" charset="0"/>
                  <a:cs typeface="Times New Roman" panose="02020603050405020304" pitchFamily="18" charset="0"/>
                </a:rPr>
                <a:t>%</a:t>
              </a:r>
              <a:r>
                <a:rPr lang="lt-LT" sz="1400" b="1" dirty="0" smtClean="0">
                  <a:latin typeface="Times New Roman" panose="02020603050405020304" pitchFamily="18" charset="0"/>
                  <a:cs typeface="Times New Roman" panose="02020603050405020304" pitchFamily="18" charset="0"/>
                </a:rPr>
                <a:t> tinkamų finansuoti išlaidų</a:t>
              </a:r>
              <a:r>
                <a:rPr lang="lt-LT" sz="1400" b="1" dirty="0" smtClean="0">
                  <a:latin typeface="Times New Roman" panose="02020603050405020304" pitchFamily="18" charset="0"/>
                  <a:cs typeface="Times New Roman" panose="02020603050405020304" pitchFamily="18" charset="0"/>
                </a:rPr>
                <a:t>; </a:t>
              </a:r>
              <a:r>
                <a:rPr lang="lt-LT" sz="1400" b="1" dirty="0" smtClean="0">
                  <a:latin typeface="Times New Roman" panose="02020603050405020304" pitchFamily="18" charset="0"/>
                  <a:cs typeface="Times New Roman" panose="02020603050405020304" pitchFamily="18" charset="0"/>
                </a:rPr>
                <a:t>netinkamų </a:t>
              </a:r>
              <a:r>
                <a:rPr lang="lt-LT" sz="1400" b="1" dirty="0">
                  <a:latin typeface="Times New Roman" panose="02020603050405020304" pitchFamily="18" charset="0"/>
                  <a:cs typeface="Times New Roman" panose="02020603050405020304" pitchFamily="18" charset="0"/>
                </a:rPr>
                <a:t>finansuoti išlaidų dydis, nustatytas paraiškos vertinimo metu dėl netinkamai atlikto pirkimo.</a:t>
              </a:r>
              <a:endParaRPr lang="en-US" sz="1400" b="1" dirty="0">
                <a:latin typeface="Times New Roman" panose="02020603050405020304" pitchFamily="18" charset="0"/>
                <a:cs typeface="Times New Roman" panose="02020603050405020304" pitchFamily="18" charset="0"/>
              </a:endParaRPr>
            </a:p>
          </p:txBody>
        </p:sp>
        <p:sp>
          <p:nvSpPr>
            <p:cNvPr id="25" name="Rectangular Callout 24"/>
            <p:cNvSpPr/>
            <p:nvPr/>
          </p:nvSpPr>
          <p:spPr>
            <a:xfrm rot="10800000">
              <a:off x="654423" y="2655133"/>
              <a:ext cx="3429000" cy="1459917"/>
            </a:xfrm>
            <a:prstGeom prst="wedgeRectCallout">
              <a:avLst>
                <a:gd name="adj1" fmla="val -23807"/>
                <a:gd name="adj2" fmla="val 12267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4740858" y="2879923"/>
            <a:ext cx="3531604" cy="1245546"/>
            <a:chOff x="4740859" y="2655134"/>
            <a:chExt cx="3429000" cy="1084679"/>
          </a:xfrm>
        </p:grpSpPr>
        <p:sp>
          <p:nvSpPr>
            <p:cNvPr id="31" name="Rectangle 30"/>
            <p:cNvSpPr/>
            <p:nvPr/>
          </p:nvSpPr>
          <p:spPr>
            <a:xfrm>
              <a:off x="4876800" y="2726392"/>
              <a:ext cx="2971800" cy="643263"/>
            </a:xfrm>
            <a:prstGeom prst="rect">
              <a:avLst/>
            </a:prstGeom>
          </p:spPr>
          <p:txBody>
            <a:bodyPr wrap="square">
              <a:spAutoFit/>
            </a:bodyPr>
            <a:lstStyle/>
            <a:p>
              <a:pPr algn="just"/>
              <a:r>
                <a:rPr lang="lt-LT" sz="1400" b="1" dirty="0">
                  <a:latin typeface="Times New Roman" panose="02020603050405020304" pitchFamily="18" charset="0"/>
                  <a:cs typeface="Times New Roman" panose="02020603050405020304" pitchFamily="18" charset="0"/>
                </a:rPr>
                <a:t>Nurodomas numatomas arba turimas šių išlaidų finansavimo šaltinis, pvz.: projekto vykdytojo lėšos.</a:t>
              </a:r>
              <a:endParaRPr lang="en-US" sz="1400" b="1" dirty="0">
                <a:latin typeface="Times New Roman" panose="02020603050405020304" pitchFamily="18" charset="0"/>
                <a:cs typeface="Times New Roman" panose="02020603050405020304" pitchFamily="18" charset="0"/>
              </a:endParaRPr>
            </a:p>
          </p:txBody>
        </p:sp>
        <p:sp>
          <p:nvSpPr>
            <p:cNvPr id="33" name="Rectangular Callout 32"/>
            <p:cNvSpPr/>
            <p:nvPr/>
          </p:nvSpPr>
          <p:spPr>
            <a:xfrm rot="10800000">
              <a:off x="4740859" y="2655134"/>
              <a:ext cx="3429000" cy="1084679"/>
            </a:xfrm>
            <a:prstGeom prst="wedgeRectCallout">
              <a:avLst>
                <a:gd name="adj1" fmla="val -28662"/>
                <a:gd name="adj2" fmla="val 14469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6172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3"/>
          <p:cNvSpPr txBox="1">
            <a:spLocks/>
          </p:cNvSpPr>
          <p:nvPr/>
        </p:nvSpPr>
        <p:spPr>
          <a:xfrm>
            <a:off x="228600" y="153395"/>
            <a:ext cx="708660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sz="2400" b="1" cap="small" dirty="0">
                <a:solidFill>
                  <a:schemeClr val="tx1"/>
                </a:solidFill>
                <a:latin typeface="Times New Roman" panose="02020603050405020304" pitchFamily="18" charset="0"/>
                <a:cs typeface="Times New Roman" panose="02020603050405020304" pitchFamily="18" charset="0"/>
              </a:rPr>
              <a:t>Paraiškos </a:t>
            </a:r>
            <a:r>
              <a:rPr lang="en-US" sz="2400" b="1" cap="small" dirty="0" smtClean="0">
                <a:solidFill>
                  <a:schemeClr val="tx1"/>
                </a:solidFill>
                <a:latin typeface="Times New Roman" panose="02020603050405020304" pitchFamily="18" charset="0"/>
                <a:cs typeface="Times New Roman" panose="02020603050405020304" pitchFamily="18" charset="0"/>
              </a:rPr>
              <a:t>13</a:t>
            </a:r>
            <a:r>
              <a:rPr lang="lt-LT" sz="2400" b="1" cap="small" dirty="0" smtClean="0">
                <a:solidFill>
                  <a:schemeClr val="tx1"/>
                </a:solidFill>
                <a:latin typeface="Times New Roman" panose="02020603050405020304" pitchFamily="18" charset="0"/>
                <a:cs typeface="Times New Roman" panose="02020603050405020304" pitchFamily="18" charset="0"/>
              </a:rPr>
              <a:t> </a:t>
            </a:r>
            <a:r>
              <a:rPr lang="lt-LT" sz="2400" b="1" cap="small" dirty="0" smtClean="0">
                <a:solidFill>
                  <a:schemeClr val="tx1"/>
                </a:solidFill>
                <a:latin typeface="Times New Roman" panose="02020603050405020304" pitchFamily="18" charset="0"/>
                <a:cs typeface="Times New Roman" panose="02020603050405020304" pitchFamily="18" charset="0"/>
              </a:rPr>
              <a:t>dalis</a:t>
            </a:r>
            <a:endParaRPr lang="lt-LT" sz="2400" b="1" dirty="0">
              <a:solidFill>
                <a:schemeClr val="tx1"/>
              </a:solidFill>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a:blip r:embed="rId3"/>
          <a:stretch>
            <a:fillRect/>
          </a:stretch>
        </p:blipFill>
        <p:spPr>
          <a:xfrm>
            <a:off x="228601" y="2647950"/>
            <a:ext cx="8384458" cy="2323097"/>
          </a:xfrm>
          <a:prstGeom prst="rect">
            <a:avLst/>
          </a:prstGeom>
        </p:spPr>
      </p:pic>
      <p:pic>
        <p:nvPicPr>
          <p:cNvPr id="2" name="Picture 1"/>
          <p:cNvPicPr>
            <a:picLocks noChangeAspect="1"/>
          </p:cNvPicPr>
          <p:nvPr/>
        </p:nvPicPr>
        <p:blipFill>
          <a:blip r:embed="rId4"/>
          <a:stretch>
            <a:fillRect/>
          </a:stretch>
        </p:blipFill>
        <p:spPr>
          <a:xfrm>
            <a:off x="231058" y="769628"/>
            <a:ext cx="8382000" cy="1959751"/>
          </a:xfrm>
          <a:prstGeom prst="rect">
            <a:avLst/>
          </a:prstGeom>
        </p:spPr>
      </p:pic>
      <p:grpSp>
        <p:nvGrpSpPr>
          <p:cNvPr id="14" name="Group 13"/>
          <p:cNvGrpSpPr/>
          <p:nvPr/>
        </p:nvGrpSpPr>
        <p:grpSpPr>
          <a:xfrm>
            <a:off x="2565771" y="320982"/>
            <a:ext cx="3499146" cy="1327159"/>
            <a:chOff x="6503304" y="722114"/>
            <a:chExt cx="2550888" cy="678582"/>
          </a:xfrm>
        </p:grpSpPr>
        <p:sp>
          <p:nvSpPr>
            <p:cNvPr id="15" name="Rectangle 14"/>
            <p:cNvSpPr/>
            <p:nvPr/>
          </p:nvSpPr>
          <p:spPr>
            <a:xfrm>
              <a:off x="6753123" y="731329"/>
              <a:ext cx="2051251" cy="355068"/>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t-LT"/>
            </a:p>
          </p:txBody>
        </p:sp>
        <p:sp>
          <p:nvSpPr>
            <p:cNvPr id="16" name="TextBox 15"/>
            <p:cNvSpPr txBox="1"/>
            <p:nvPr/>
          </p:nvSpPr>
          <p:spPr>
            <a:xfrm>
              <a:off x="6503304" y="722114"/>
              <a:ext cx="2550888" cy="377682"/>
            </a:xfrm>
            <a:prstGeom prst="rect">
              <a:avLst/>
            </a:prstGeom>
            <a:noFill/>
          </p:spPr>
          <p:txBody>
            <a:bodyPr wrap="square" rtlCol="0">
              <a:spAutoFit/>
            </a:bodyPr>
            <a:lstStyle/>
            <a:p>
              <a:pPr algn="ctr"/>
              <a:r>
                <a:rPr lang="en-US" sz="1400" dirty="0" err="1" smtClean="0">
                  <a:latin typeface="Times New Roman" panose="02020603050405020304" pitchFamily="18" charset="0"/>
                  <a:cs typeface="Times New Roman" panose="02020603050405020304" pitchFamily="18" charset="0"/>
                </a:rPr>
                <a:t>Rodiklis</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pasirenkamas</a:t>
              </a:r>
              <a:r>
                <a:rPr lang="en-US" sz="1400" dirty="0" smtClean="0">
                  <a:latin typeface="Times New Roman" panose="02020603050405020304" pitchFamily="18" charset="0"/>
                  <a:cs typeface="Times New Roman" panose="02020603050405020304" pitchFamily="18" charset="0"/>
                </a:rPr>
                <a:t> </a:t>
              </a:r>
              <a:r>
                <a:rPr lang="lt-LT" sz="1400" dirty="0" smtClean="0">
                  <a:latin typeface="Times New Roman" panose="02020603050405020304" pitchFamily="18" charset="0"/>
                  <a:cs typeface="Times New Roman" panose="02020603050405020304" pitchFamily="18" charset="0"/>
                </a:rPr>
                <a:t>iš sąrašo. </a:t>
              </a:r>
            </a:p>
            <a:p>
              <a:pPr algn="ctr"/>
              <a:r>
                <a:rPr lang="lt-LT" sz="1400" dirty="0" smtClean="0">
                  <a:latin typeface="Times New Roman" panose="02020603050405020304" pitchFamily="18" charset="0"/>
                  <a:cs typeface="Times New Roman" panose="02020603050405020304" pitchFamily="18" charset="0"/>
                </a:rPr>
                <a:t>Sąraše pateikiamas vienas </a:t>
              </a:r>
            </a:p>
            <a:p>
              <a:pPr algn="ctr"/>
              <a:r>
                <a:rPr lang="lt-LT" sz="1400" dirty="0" smtClean="0">
                  <a:latin typeface="Times New Roman" panose="02020603050405020304" pitchFamily="18" charset="0"/>
                  <a:cs typeface="Times New Roman" panose="02020603050405020304" pitchFamily="18" charset="0"/>
                </a:rPr>
                <a:t>konkretus rodiklis</a:t>
              </a:r>
              <a:endParaRPr lang="lt-LT" sz="1400" dirty="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6753123" y="1086397"/>
              <a:ext cx="1950533" cy="3142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822609" y="338061"/>
            <a:ext cx="2971450" cy="1309136"/>
            <a:chOff x="6007176" y="1104008"/>
            <a:chExt cx="2732514" cy="723792"/>
          </a:xfrm>
        </p:grpSpPr>
        <p:sp>
          <p:nvSpPr>
            <p:cNvPr id="20" name="Rectangle 19"/>
            <p:cNvSpPr/>
            <p:nvPr/>
          </p:nvSpPr>
          <p:spPr>
            <a:xfrm>
              <a:off x="6301140" y="1104008"/>
              <a:ext cx="2297789" cy="410549"/>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t-LT"/>
            </a:p>
          </p:txBody>
        </p:sp>
        <p:sp>
          <p:nvSpPr>
            <p:cNvPr id="21" name="TextBox 20"/>
            <p:cNvSpPr txBox="1"/>
            <p:nvPr/>
          </p:nvSpPr>
          <p:spPr>
            <a:xfrm>
              <a:off x="6160377" y="1113975"/>
              <a:ext cx="2579313" cy="408391"/>
            </a:xfrm>
            <a:prstGeom prst="rect">
              <a:avLst/>
            </a:prstGeom>
            <a:noFill/>
          </p:spPr>
          <p:txBody>
            <a:bodyPr wrap="square" rtlCol="0">
              <a:spAutoFit/>
            </a:bodyPr>
            <a:lstStyle/>
            <a:p>
              <a:pPr algn="ctr"/>
              <a:r>
                <a:rPr lang="lt-LT" sz="1400" dirty="0" smtClean="0">
                  <a:latin typeface="Times New Roman" panose="02020603050405020304" pitchFamily="18" charset="0"/>
                  <a:cs typeface="Times New Roman" panose="02020603050405020304" pitchFamily="18" charset="0"/>
                </a:rPr>
                <a:t>Pasirinkus rodiklį ir paspaudus klaustuką, išskleidžiamas detalus rodiklio aprašymas</a:t>
              </a:r>
              <a:endParaRPr lang="lt-LT" sz="1400" dirty="0">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H="1">
              <a:off x="6007176" y="1525853"/>
              <a:ext cx="1442860" cy="3019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91068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1" y="895350"/>
            <a:ext cx="8368364" cy="1905609"/>
          </a:xfrm>
          <a:prstGeom prst="rect">
            <a:avLst/>
          </a:prstGeom>
        </p:spPr>
      </p:pic>
      <p:sp>
        <p:nvSpPr>
          <p:cNvPr id="5" name="Text Placeholder 3"/>
          <p:cNvSpPr txBox="1">
            <a:spLocks/>
          </p:cNvSpPr>
          <p:nvPr/>
        </p:nvSpPr>
        <p:spPr>
          <a:xfrm>
            <a:off x="381001" y="316527"/>
            <a:ext cx="708660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54">
              <a:spcBef>
                <a:spcPct val="20000"/>
              </a:spcBef>
              <a:defRPr/>
            </a:pPr>
            <a:r>
              <a:rPr lang="lt-LT" sz="2400" b="1" cap="small" dirty="0">
                <a:solidFill>
                  <a:schemeClr val="tx1"/>
                </a:solidFill>
                <a:latin typeface="Times New Roman" panose="02020603050405020304" pitchFamily="18" charset="0"/>
                <a:cs typeface="Times New Roman" panose="02020603050405020304" pitchFamily="18" charset="0"/>
              </a:rPr>
              <a:t>Paraiškos </a:t>
            </a:r>
            <a:r>
              <a:rPr lang="en-US" sz="2400" b="1" cap="small" dirty="0" smtClean="0">
                <a:solidFill>
                  <a:schemeClr val="tx1"/>
                </a:solidFill>
                <a:latin typeface="Times New Roman" panose="02020603050405020304" pitchFamily="18" charset="0"/>
                <a:cs typeface="Times New Roman" panose="02020603050405020304" pitchFamily="18" charset="0"/>
              </a:rPr>
              <a:t>14</a:t>
            </a:r>
            <a:r>
              <a:rPr lang="lt-LT" sz="2400" b="1" cap="small" dirty="0" smtClean="0">
                <a:solidFill>
                  <a:schemeClr val="tx1"/>
                </a:solidFill>
                <a:latin typeface="Times New Roman" panose="02020603050405020304" pitchFamily="18" charset="0"/>
                <a:cs typeface="Times New Roman" panose="02020603050405020304" pitchFamily="18" charset="0"/>
              </a:rPr>
              <a:t> </a:t>
            </a:r>
            <a:r>
              <a:rPr lang="lt-LT" sz="2400" b="1" cap="small" dirty="0" smtClean="0">
                <a:solidFill>
                  <a:schemeClr val="tx1"/>
                </a:solidFill>
                <a:latin typeface="Times New Roman" panose="02020603050405020304" pitchFamily="18" charset="0"/>
                <a:cs typeface="Times New Roman" panose="02020603050405020304" pitchFamily="18" charset="0"/>
              </a:rPr>
              <a:t>dalis</a:t>
            </a:r>
            <a:endParaRPr lang="lt-LT" sz="2400" b="1" dirty="0">
              <a:solidFill>
                <a:schemeClr val="tx1"/>
              </a:solidFill>
              <a:latin typeface="Times New Roman" panose="02020603050405020304" pitchFamily="18" charset="0"/>
              <a:cs typeface="Times New Roman" panose="02020603050405020304" pitchFamily="18" charset="0"/>
            </a:endParaRPr>
          </a:p>
        </p:txBody>
      </p:sp>
      <p:sp>
        <p:nvSpPr>
          <p:cNvPr id="9" name="Rectangular Callout 8"/>
          <p:cNvSpPr/>
          <p:nvPr/>
        </p:nvSpPr>
        <p:spPr>
          <a:xfrm>
            <a:off x="7189471" y="1655408"/>
            <a:ext cx="1219199" cy="391807"/>
          </a:xfrm>
          <a:prstGeom prst="wedgeRectCallout">
            <a:avLst>
              <a:gd name="adj1" fmla="val -453284"/>
              <a:gd name="adj2" fmla="val -64165"/>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lt-LT" sz="1400" b="1" dirty="0">
                <a:solidFill>
                  <a:srgbClr val="C00000"/>
                </a:solidFill>
                <a:latin typeface="Times New Roman" panose="02020603050405020304" pitchFamily="18" charset="0"/>
                <a:cs typeface="Times New Roman" panose="02020603050405020304" pitchFamily="18" charset="0"/>
              </a:rPr>
              <a:t>Nežymimas</a:t>
            </a:r>
          </a:p>
        </p:txBody>
      </p:sp>
      <p:sp>
        <p:nvSpPr>
          <p:cNvPr id="10" name="Rectangular Callout 9"/>
          <p:cNvSpPr/>
          <p:nvPr/>
        </p:nvSpPr>
        <p:spPr>
          <a:xfrm>
            <a:off x="2209800" y="2647950"/>
            <a:ext cx="2743200" cy="906171"/>
          </a:xfrm>
          <a:prstGeom prst="wedgeRectCallout">
            <a:avLst>
              <a:gd name="adj1" fmla="val -101627"/>
              <a:gd name="adj2" fmla="val -127682"/>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lt-LT" sz="1400" b="1" dirty="0" smtClean="0">
                <a:solidFill>
                  <a:schemeClr val="tx1"/>
                </a:solidFill>
                <a:latin typeface="Times New Roman" panose="02020603050405020304" pitchFamily="18" charset="0"/>
                <a:cs typeface="Times New Roman" panose="02020603050405020304" pitchFamily="18" charset="0"/>
              </a:rPr>
              <a:t>Šis paraiškos punktas pažymimas</a:t>
            </a:r>
            <a:r>
              <a:rPr lang="en-US" sz="1400" b="1" dirty="0" smtClean="0">
                <a:solidFill>
                  <a:schemeClr val="tx1"/>
                </a:solidFill>
                <a:latin typeface="Times New Roman" panose="02020603050405020304" pitchFamily="18" charset="0"/>
                <a:cs typeface="Times New Roman" panose="02020603050405020304" pitchFamily="18" charset="0"/>
              </a:rPr>
              <a:t> ir </a:t>
            </a:r>
            <a:r>
              <a:rPr lang="en-US" sz="1400" b="1" dirty="0" err="1" smtClean="0">
                <a:solidFill>
                  <a:schemeClr val="tx1"/>
                </a:solidFill>
                <a:latin typeface="Times New Roman" panose="02020603050405020304" pitchFamily="18" charset="0"/>
                <a:cs typeface="Times New Roman" panose="02020603050405020304" pitchFamily="18" charset="0"/>
              </a:rPr>
              <a:t>apra</a:t>
            </a:r>
            <a:r>
              <a:rPr lang="lt-LT" sz="1400" b="1" dirty="0" err="1" smtClean="0">
                <a:solidFill>
                  <a:schemeClr val="tx1"/>
                </a:solidFill>
                <a:latin typeface="Times New Roman" panose="02020603050405020304" pitchFamily="18" charset="0"/>
                <a:cs typeface="Times New Roman" panose="02020603050405020304" pitchFamily="18" charset="0"/>
              </a:rPr>
              <a:t>šomas</a:t>
            </a:r>
            <a:r>
              <a:rPr lang="lt-LT" sz="1400" b="1" dirty="0" smtClean="0">
                <a:solidFill>
                  <a:schemeClr val="tx1"/>
                </a:solidFill>
                <a:latin typeface="Times New Roman" panose="02020603050405020304" pitchFamily="18" charset="0"/>
                <a:cs typeface="Times New Roman" panose="02020603050405020304" pitchFamily="18" charset="0"/>
              </a:rPr>
              <a:t> </a:t>
            </a:r>
            <a:r>
              <a:rPr lang="lt-LT" sz="1400" b="1" dirty="0" smtClean="0">
                <a:solidFill>
                  <a:schemeClr val="tx1"/>
                </a:solidFill>
                <a:latin typeface="Times New Roman" panose="02020603050405020304" pitchFamily="18" charset="0"/>
                <a:cs typeface="Times New Roman" panose="02020603050405020304" pitchFamily="18" charset="0"/>
              </a:rPr>
              <a:t>atitikimas</a:t>
            </a:r>
            <a:r>
              <a:rPr lang="lt-LT" sz="1400" b="1" dirty="0">
                <a:solidFill>
                  <a:schemeClr val="tx1"/>
                </a:solidFill>
                <a:latin typeface="Times New Roman" panose="02020603050405020304" pitchFamily="18" charset="0"/>
                <a:cs typeface="Times New Roman" panose="02020603050405020304" pitchFamily="18" charset="0"/>
              </a:rPr>
              <a:t> </a:t>
            </a:r>
            <a:r>
              <a:rPr lang="lt-LT" sz="1400" b="1" dirty="0" smtClean="0">
                <a:solidFill>
                  <a:schemeClr val="tx1"/>
                </a:solidFill>
                <a:latin typeface="Times New Roman" panose="02020603050405020304" pitchFamily="18" charset="0"/>
                <a:cs typeface="Times New Roman" panose="02020603050405020304" pitchFamily="18" charset="0"/>
              </a:rPr>
              <a:t>Aprašo </a:t>
            </a:r>
            <a:r>
              <a:rPr lang="en-US" sz="1400" b="1" dirty="0" smtClean="0">
                <a:solidFill>
                  <a:schemeClr val="tx1"/>
                </a:solidFill>
                <a:latin typeface="Times New Roman" panose="02020603050405020304" pitchFamily="18" charset="0"/>
                <a:cs typeface="Times New Roman" panose="02020603050405020304" pitchFamily="18" charset="0"/>
              </a:rPr>
              <a:t>31-34 p. reikalavimams.</a:t>
            </a:r>
            <a:endParaRPr lang="lt-LT" sz="1400"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2647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81001" y="209550"/>
            <a:ext cx="8368364" cy="356134"/>
          </a:xfrm>
        </p:spPr>
        <p:txBody>
          <a:bodyPr/>
          <a:lstStyle/>
          <a:p>
            <a:r>
              <a:rPr lang="lt-LT" sz="2400" b="1" cap="small" dirty="0">
                <a:solidFill>
                  <a:schemeClr val="tx1"/>
                </a:solidFill>
                <a:latin typeface="Times New Roman" panose="02020603050405020304" pitchFamily="18" charset="0"/>
                <a:cs typeface="Times New Roman" panose="02020603050405020304" pitchFamily="18" charset="0"/>
              </a:rPr>
              <a:t>Paraiškos</a:t>
            </a:r>
            <a:r>
              <a:rPr lang="lt-LT" sz="2400" b="1" cap="small" dirty="0">
                <a:solidFill>
                  <a:schemeClr val="accent1"/>
                </a:solidFill>
                <a:latin typeface="Times New Roman" panose="02020603050405020304" pitchFamily="18" charset="0"/>
                <a:cs typeface="Times New Roman" panose="02020603050405020304" pitchFamily="18" charset="0"/>
              </a:rPr>
              <a:t> </a:t>
            </a:r>
            <a:r>
              <a:rPr lang="en-US" sz="2400" b="1" cap="small" dirty="0">
                <a:solidFill>
                  <a:schemeClr val="tx1"/>
                </a:solidFill>
                <a:latin typeface="Times New Roman" panose="02020603050405020304" pitchFamily="18" charset="0"/>
                <a:cs typeface="Times New Roman" panose="02020603050405020304" pitchFamily="18" charset="0"/>
              </a:rPr>
              <a:t>15</a:t>
            </a:r>
            <a:r>
              <a:rPr lang="lt-LT" sz="2400" b="1" cap="small" dirty="0">
                <a:solidFill>
                  <a:schemeClr val="tx1"/>
                </a:solidFill>
                <a:latin typeface="Times New Roman" panose="02020603050405020304" pitchFamily="18" charset="0"/>
                <a:cs typeface="Times New Roman" panose="02020603050405020304" pitchFamily="18" charset="0"/>
              </a:rPr>
              <a:t> </a:t>
            </a:r>
            <a:r>
              <a:rPr lang="lt-LT" sz="2400" b="1" cap="small" dirty="0" smtClean="0">
                <a:solidFill>
                  <a:schemeClr val="tx1"/>
                </a:solidFill>
                <a:latin typeface="Times New Roman" panose="02020603050405020304" pitchFamily="18" charset="0"/>
                <a:cs typeface="Times New Roman" panose="02020603050405020304" pitchFamily="18" charset="0"/>
              </a:rPr>
              <a:t>dalis</a:t>
            </a:r>
            <a:endParaRPr lang="lt-LT" sz="2400" cap="small"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91167" y="742950"/>
            <a:ext cx="8548033" cy="3810000"/>
          </a:xfrm>
          <a:prstGeom prst="rect">
            <a:avLst/>
          </a:prstGeom>
        </p:spPr>
      </p:pic>
      <p:sp>
        <p:nvSpPr>
          <p:cNvPr id="20" name="TextBox 19"/>
          <p:cNvSpPr txBox="1"/>
          <p:nvPr/>
        </p:nvSpPr>
        <p:spPr>
          <a:xfrm>
            <a:off x="6477000" y="131086"/>
            <a:ext cx="1763949" cy="738664"/>
          </a:xfrm>
          <a:prstGeom prst="rect">
            <a:avLst/>
          </a:prstGeom>
          <a:noFill/>
          <a:ln w="38100">
            <a:solidFill>
              <a:schemeClr val="accent1"/>
            </a:solidFill>
          </a:ln>
        </p:spPr>
        <p:txBody>
          <a:bodyPr wrap="square" rtlCol="0">
            <a:spAutoFit/>
          </a:bodyPr>
          <a:lstStyle/>
          <a:p>
            <a:pPr algn="ctr"/>
            <a:r>
              <a:rPr lang="lt-LT" sz="1400" b="1" dirty="0" smtClean="0">
                <a:solidFill>
                  <a:schemeClr val="accent1"/>
                </a:solidFill>
              </a:rPr>
              <a:t>Norint sukurti papildomą eilutę spausti </a:t>
            </a:r>
            <a:r>
              <a:rPr lang="en-US" sz="1400" b="1" dirty="0" smtClean="0">
                <a:solidFill>
                  <a:schemeClr val="accent1"/>
                </a:solidFill>
              </a:rPr>
              <a:t>+</a:t>
            </a:r>
            <a:endParaRPr lang="lt-LT" sz="1400" b="1" dirty="0">
              <a:solidFill>
                <a:schemeClr val="accent1"/>
              </a:solidFill>
            </a:endParaRPr>
          </a:p>
        </p:txBody>
      </p:sp>
      <p:cxnSp>
        <p:nvCxnSpPr>
          <p:cNvPr id="21" name="Straight Arrow Connector 20"/>
          <p:cNvCxnSpPr/>
          <p:nvPr/>
        </p:nvCxnSpPr>
        <p:spPr>
          <a:xfrm>
            <a:off x="8240949" y="524078"/>
            <a:ext cx="310238" cy="43430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776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2551" y="221202"/>
            <a:ext cx="8368364" cy="356134"/>
          </a:xfrm>
        </p:spPr>
        <p:txBody>
          <a:bodyPr/>
          <a:lstStyle/>
          <a:p>
            <a:r>
              <a:rPr lang="en-US" sz="2400" b="1" cap="small" dirty="0" smtClean="0">
                <a:solidFill>
                  <a:schemeClr val="tx1"/>
                </a:solidFill>
                <a:latin typeface="Times New Roman" panose="02020603050405020304" pitchFamily="18" charset="0"/>
                <a:cs typeface="Times New Roman" panose="02020603050405020304" pitchFamily="18" charset="0"/>
              </a:rPr>
              <a:t>Projektinis </a:t>
            </a:r>
            <a:r>
              <a:rPr lang="en-US" sz="2400" b="1" cap="small" dirty="0" err="1" smtClean="0">
                <a:solidFill>
                  <a:schemeClr val="tx1"/>
                </a:solidFill>
                <a:latin typeface="Times New Roman" panose="02020603050405020304" pitchFamily="18" charset="0"/>
                <a:cs typeface="Times New Roman" panose="02020603050405020304" pitchFamily="18" charset="0"/>
              </a:rPr>
              <a:t>pasi</a:t>
            </a:r>
            <a:r>
              <a:rPr lang="lt-LT" sz="2400" b="1" cap="small" dirty="0" err="1" smtClean="0">
                <a:solidFill>
                  <a:schemeClr val="tx1"/>
                </a:solidFill>
                <a:latin typeface="Times New Roman" panose="02020603050405020304" pitchFamily="18" charset="0"/>
                <a:cs typeface="Times New Roman" panose="02020603050405020304" pitchFamily="18" charset="0"/>
              </a:rPr>
              <a:t>ūlymas</a:t>
            </a:r>
            <a:r>
              <a:rPr lang="lt-LT" sz="2400" b="1" cap="small" dirty="0" smtClean="0">
                <a:solidFill>
                  <a:schemeClr val="tx1"/>
                </a:solidFill>
                <a:latin typeface="Times New Roman" panose="02020603050405020304" pitchFamily="18" charset="0"/>
                <a:cs typeface="Times New Roman" panose="02020603050405020304" pitchFamily="18" charset="0"/>
              </a:rPr>
              <a:t> ir paraiška</a:t>
            </a:r>
            <a:endParaRPr lang="en-US" sz="2400" b="1" cap="small" dirty="0">
              <a:solidFill>
                <a:schemeClr val="tx1"/>
              </a:solidFill>
              <a:latin typeface="Times New Roman" panose="02020603050405020304" pitchFamily="18" charset="0"/>
              <a:cs typeface="Times New Roman" panose="02020603050405020304" pitchFamily="18" charset="0"/>
            </a:endParaRPr>
          </a:p>
        </p:txBody>
      </p:sp>
      <p:sp>
        <p:nvSpPr>
          <p:cNvPr id="42" name="Freeform 150"/>
          <p:cNvSpPr>
            <a:spLocks noEditPoints="1"/>
          </p:cNvSpPr>
          <p:nvPr/>
        </p:nvSpPr>
        <p:spPr bwMode="auto">
          <a:xfrm>
            <a:off x="7743825" y="2186090"/>
            <a:ext cx="552450" cy="552450"/>
          </a:xfrm>
          <a:custGeom>
            <a:avLst/>
            <a:gdLst/>
            <a:ahLst/>
            <a:cxnLst>
              <a:cxn ang="0">
                <a:pos x="244" y="256"/>
              </a:cxn>
              <a:cxn ang="0">
                <a:pos x="12" y="256"/>
              </a:cxn>
              <a:cxn ang="0">
                <a:pos x="0" y="244"/>
              </a:cxn>
              <a:cxn ang="0">
                <a:pos x="0" y="44"/>
              </a:cxn>
              <a:cxn ang="0">
                <a:pos x="12" y="32"/>
              </a:cxn>
              <a:cxn ang="0">
                <a:pos x="36" y="32"/>
              </a:cxn>
              <a:cxn ang="0">
                <a:pos x="36" y="44"/>
              </a:cxn>
              <a:cxn ang="0">
                <a:pos x="64" y="72"/>
              </a:cxn>
              <a:cxn ang="0">
                <a:pos x="92" y="44"/>
              </a:cxn>
              <a:cxn ang="0">
                <a:pos x="92" y="32"/>
              </a:cxn>
              <a:cxn ang="0">
                <a:pos x="164" y="32"/>
              </a:cxn>
              <a:cxn ang="0">
                <a:pos x="164" y="44"/>
              </a:cxn>
              <a:cxn ang="0">
                <a:pos x="192" y="72"/>
              </a:cxn>
              <a:cxn ang="0">
                <a:pos x="220" y="44"/>
              </a:cxn>
              <a:cxn ang="0">
                <a:pos x="220" y="32"/>
              </a:cxn>
              <a:cxn ang="0">
                <a:pos x="244" y="32"/>
              </a:cxn>
              <a:cxn ang="0">
                <a:pos x="256" y="44"/>
              </a:cxn>
              <a:cxn ang="0">
                <a:pos x="256" y="244"/>
              </a:cxn>
              <a:cxn ang="0">
                <a:pos x="244" y="256"/>
              </a:cxn>
              <a:cxn ang="0">
                <a:pos x="232" y="96"/>
              </a:cxn>
              <a:cxn ang="0">
                <a:pos x="24" y="96"/>
              </a:cxn>
              <a:cxn ang="0">
                <a:pos x="24" y="232"/>
              </a:cxn>
              <a:cxn ang="0">
                <a:pos x="232" y="232"/>
              </a:cxn>
              <a:cxn ang="0">
                <a:pos x="232" y="96"/>
              </a:cxn>
              <a:cxn ang="0">
                <a:pos x="88" y="152"/>
              </a:cxn>
              <a:cxn ang="0">
                <a:pos x="96" y="156"/>
              </a:cxn>
              <a:cxn ang="0">
                <a:pos x="116" y="175"/>
              </a:cxn>
              <a:cxn ang="0">
                <a:pos x="164" y="128"/>
              </a:cxn>
              <a:cxn ang="0">
                <a:pos x="172" y="124"/>
              </a:cxn>
              <a:cxn ang="0">
                <a:pos x="184" y="136"/>
              </a:cxn>
              <a:cxn ang="0">
                <a:pos x="180" y="144"/>
              </a:cxn>
              <a:cxn ang="0">
                <a:pos x="124" y="200"/>
              </a:cxn>
              <a:cxn ang="0">
                <a:pos x="116" y="204"/>
              </a:cxn>
              <a:cxn ang="0">
                <a:pos x="108" y="200"/>
              </a:cxn>
              <a:cxn ang="0">
                <a:pos x="80" y="172"/>
              </a:cxn>
              <a:cxn ang="0">
                <a:pos x="76" y="164"/>
              </a:cxn>
              <a:cxn ang="0">
                <a:pos x="88" y="152"/>
              </a:cxn>
              <a:cxn ang="0">
                <a:pos x="192" y="56"/>
              </a:cxn>
              <a:cxn ang="0">
                <a:pos x="180" y="44"/>
              </a:cxn>
              <a:cxn ang="0">
                <a:pos x="180" y="12"/>
              </a:cxn>
              <a:cxn ang="0">
                <a:pos x="192" y="0"/>
              </a:cxn>
              <a:cxn ang="0">
                <a:pos x="204" y="12"/>
              </a:cxn>
              <a:cxn ang="0">
                <a:pos x="204" y="44"/>
              </a:cxn>
              <a:cxn ang="0">
                <a:pos x="192" y="56"/>
              </a:cxn>
              <a:cxn ang="0">
                <a:pos x="64" y="56"/>
              </a:cxn>
              <a:cxn ang="0">
                <a:pos x="52" y="44"/>
              </a:cxn>
              <a:cxn ang="0">
                <a:pos x="52" y="12"/>
              </a:cxn>
              <a:cxn ang="0">
                <a:pos x="64" y="0"/>
              </a:cxn>
              <a:cxn ang="0">
                <a:pos x="76" y="12"/>
              </a:cxn>
              <a:cxn ang="0">
                <a:pos x="76" y="44"/>
              </a:cxn>
              <a:cxn ang="0">
                <a:pos x="64" y="56"/>
              </a:cxn>
            </a:cxnLst>
            <a:rect l="0" t="0" r="r" b="b"/>
            <a:pathLst>
              <a:path w="256" h="256">
                <a:moveTo>
                  <a:pt x="244" y="256"/>
                </a:moveTo>
                <a:cubicBezTo>
                  <a:pt x="12" y="256"/>
                  <a:pt x="12" y="256"/>
                  <a:pt x="12" y="256"/>
                </a:cubicBezTo>
                <a:cubicBezTo>
                  <a:pt x="5" y="256"/>
                  <a:pt x="0" y="251"/>
                  <a:pt x="0" y="244"/>
                </a:cubicBezTo>
                <a:cubicBezTo>
                  <a:pt x="0" y="44"/>
                  <a:pt x="0" y="44"/>
                  <a:pt x="0" y="44"/>
                </a:cubicBezTo>
                <a:cubicBezTo>
                  <a:pt x="0" y="37"/>
                  <a:pt x="5" y="32"/>
                  <a:pt x="12" y="32"/>
                </a:cubicBezTo>
                <a:cubicBezTo>
                  <a:pt x="36" y="32"/>
                  <a:pt x="36" y="32"/>
                  <a:pt x="36" y="32"/>
                </a:cubicBezTo>
                <a:cubicBezTo>
                  <a:pt x="36" y="44"/>
                  <a:pt x="36" y="44"/>
                  <a:pt x="36" y="44"/>
                </a:cubicBezTo>
                <a:cubicBezTo>
                  <a:pt x="36" y="59"/>
                  <a:pt x="49" y="72"/>
                  <a:pt x="64" y="72"/>
                </a:cubicBezTo>
                <a:cubicBezTo>
                  <a:pt x="79" y="72"/>
                  <a:pt x="92" y="59"/>
                  <a:pt x="92" y="44"/>
                </a:cubicBezTo>
                <a:cubicBezTo>
                  <a:pt x="92" y="32"/>
                  <a:pt x="92" y="32"/>
                  <a:pt x="92" y="32"/>
                </a:cubicBezTo>
                <a:cubicBezTo>
                  <a:pt x="164" y="32"/>
                  <a:pt x="164" y="32"/>
                  <a:pt x="164" y="32"/>
                </a:cubicBezTo>
                <a:cubicBezTo>
                  <a:pt x="164" y="44"/>
                  <a:pt x="164" y="44"/>
                  <a:pt x="164" y="44"/>
                </a:cubicBezTo>
                <a:cubicBezTo>
                  <a:pt x="164" y="59"/>
                  <a:pt x="177" y="72"/>
                  <a:pt x="192" y="72"/>
                </a:cubicBezTo>
                <a:cubicBezTo>
                  <a:pt x="207" y="72"/>
                  <a:pt x="220" y="59"/>
                  <a:pt x="220" y="44"/>
                </a:cubicBezTo>
                <a:cubicBezTo>
                  <a:pt x="220" y="32"/>
                  <a:pt x="220" y="32"/>
                  <a:pt x="220" y="32"/>
                </a:cubicBezTo>
                <a:cubicBezTo>
                  <a:pt x="244" y="32"/>
                  <a:pt x="244" y="32"/>
                  <a:pt x="244" y="32"/>
                </a:cubicBezTo>
                <a:cubicBezTo>
                  <a:pt x="251" y="32"/>
                  <a:pt x="256" y="37"/>
                  <a:pt x="256" y="44"/>
                </a:cubicBezTo>
                <a:cubicBezTo>
                  <a:pt x="256" y="244"/>
                  <a:pt x="256" y="244"/>
                  <a:pt x="256" y="244"/>
                </a:cubicBezTo>
                <a:cubicBezTo>
                  <a:pt x="256" y="251"/>
                  <a:pt x="251" y="256"/>
                  <a:pt x="244" y="256"/>
                </a:cubicBezTo>
                <a:moveTo>
                  <a:pt x="232" y="96"/>
                </a:moveTo>
                <a:cubicBezTo>
                  <a:pt x="24" y="96"/>
                  <a:pt x="24" y="96"/>
                  <a:pt x="24" y="96"/>
                </a:cubicBezTo>
                <a:cubicBezTo>
                  <a:pt x="24" y="232"/>
                  <a:pt x="24" y="232"/>
                  <a:pt x="24" y="232"/>
                </a:cubicBezTo>
                <a:cubicBezTo>
                  <a:pt x="232" y="232"/>
                  <a:pt x="232" y="232"/>
                  <a:pt x="232" y="232"/>
                </a:cubicBezTo>
                <a:lnTo>
                  <a:pt x="232" y="96"/>
                </a:lnTo>
                <a:close/>
                <a:moveTo>
                  <a:pt x="88" y="152"/>
                </a:moveTo>
                <a:cubicBezTo>
                  <a:pt x="91" y="152"/>
                  <a:pt x="94" y="153"/>
                  <a:pt x="96" y="156"/>
                </a:cubicBezTo>
                <a:cubicBezTo>
                  <a:pt x="116" y="175"/>
                  <a:pt x="116" y="175"/>
                  <a:pt x="116" y="175"/>
                </a:cubicBezTo>
                <a:cubicBezTo>
                  <a:pt x="164" y="128"/>
                  <a:pt x="164" y="128"/>
                  <a:pt x="164" y="128"/>
                </a:cubicBezTo>
                <a:cubicBezTo>
                  <a:pt x="166" y="125"/>
                  <a:pt x="169" y="124"/>
                  <a:pt x="172" y="124"/>
                </a:cubicBezTo>
                <a:cubicBezTo>
                  <a:pt x="179" y="124"/>
                  <a:pt x="184" y="129"/>
                  <a:pt x="184" y="136"/>
                </a:cubicBezTo>
                <a:cubicBezTo>
                  <a:pt x="184" y="139"/>
                  <a:pt x="183" y="142"/>
                  <a:pt x="180" y="144"/>
                </a:cubicBezTo>
                <a:cubicBezTo>
                  <a:pt x="124" y="200"/>
                  <a:pt x="124" y="200"/>
                  <a:pt x="124" y="200"/>
                </a:cubicBezTo>
                <a:cubicBezTo>
                  <a:pt x="122" y="203"/>
                  <a:pt x="119" y="204"/>
                  <a:pt x="116" y="204"/>
                </a:cubicBezTo>
                <a:cubicBezTo>
                  <a:pt x="113" y="204"/>
                  <a:pt x="110" y="203"/>
                  <a:pt x="108" y="200"/>
                </a:cubicBezTo>
                <a:cubicBezTo>
                  <a:pt x="80" y="172"/>
                  <a:pt x="80" y="172"/>
                  <a:pt x="80" y="172"/>
                </a:cubicBezTo>
                <a:cubicBezTo>
                  <a:pt x="77" y="170"/>
                  <a:pt x="76" y="167"/>
                  <a:pt x="76" y="164"/>
                </a:cubicBezTo>
                <a:cubicBezTo>
                  <a:pt x="76" y="157"/>
                  <a:pt x="81" y="152"/>
                  <a:pt x="88" y="152"/>
                </a:cubicBezTo>
                <a:moveTo>
                  <a:pt x="192" y="56"/>
                </a:moveTo>
                <a:cubicBezTo>
                  <a:pt x="185" y="56"/>
                  <a:pt x="180" y="51"/>
                  <a:pt x="180" y="44"/>
                </a:cubicBezTo>
                <a:cubicBezTo>
                  <a:pt x="180" y="12"/>
                  <a:pt x="180" y="12"/>
                  <a:pt x="180" y="12"/>
                </a:cubicBezTo>
                <a:cubicBezTo>
                  <a:pt x="180" y="5"/>
                  <a:pt x="185" y="0"/>
                  <a:pt x="192" y="0"/>
                </a:cubicBezTo>
                <a:cubicBezTo>
                  <a:pt x="199" y="0"/>
                  <a:pt x="204" y="5"/>
                  <a:pt x="204" y="12"/>
                </a:cubicBezTo>
                <a:cubicBezTo>
                  <a:pt x="204" y="44"/>
                  <a:pt x="204" y="44"/>
                  <a:pt x="204" y="44"/>
                </a:cubicBezTo>
                <a:cubicBezTo>
                  <a:pt x="204" y="51"/>
                  <a:pt x="199" y="56"/>
                  <a:pt x="192" y="56"/>
                </a:cubicBezTo>
                <a:moveTo>
                  <a:pt x="64" y="56"/>
                </a:moveTo>
                <a:cubicBezTo>
                  <a:pt x="57" y="56"/>
                  <a:pt x="52" y="51"/>
                  <a:pt x="52" y="44"/>
                </a:cubicBezTo>
                <a:cubicBezTo>
                  <a:pt x="52" y="12"/>
                  <a:pt x="52" y="12"/>
                  <a:pt x="52" y="12"/>
                </a:cubicBezTo>
                <a:cubicBezTo>
                  <a:pt x="52" y="5"/>
                  <a:pt x="57" y="0"/>
                  <a:pt x="64" y="0"/>
                </a:cubicBezTo>
                <a:cubicBezTo>
                  <a:pt x="71" y="0"/>
                  <a:pt x="76" y="5"/>
                  <a:pt x="76" y="12"/>
                </a:cubicBezTo>
                <a:cubicBezTo>
                  <a:pt x="76" y="44"/>
                  <a:pt x="76" y="44"/>
                  <a:pt x="76" y="44"/>
                </a:cubicBezTo>
                <a:cubicBezTo>
                  <a:pt x="76" y="51"/>
                  <a:pt x="71" y="56"/>
                  <a:pt x="64" y="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p:cNvGrpSpPr/>
          <p:nvPr/>
        </p:nvGrpSpPr>
        <p:grpSpPr>
          <a:xfrm>
            <a:off x="304800" y="816633"/>
            <a:ext cx="8417168" cy="3843813"/>
            <a:chOff x="381000" y="959585"/>
            <a:chExt cx="8417168" cy="3843813"/>
          </a:xfrm>
        </p:grpSpPr>
        <p:grpSp>
          <p:nvGrpSpPr>
            <p:cNvPr id="39" name="Group 38"/>
            <p:cNvGrpSpPr/>
            <p:nvPr/>
          </p:nvGrpSpPr>
          <p:grpSpPr>
            <a:xfrm>
              <a:off x="3286440" y="1310637"/>
              <a:ext cx="1160293" cy="1108713"/>
              <a:chOff x="2792582" y="1357074"/>
              <a:chExt cx="1412536" cy="1412536"/>
            </a:xfrm>
          </p:grpSpPr>
          <p:sp>
            <p:nvSpPr>
              <p:cNvPr id="17" name="Oval 16"/>
              <p:cNvSpPr/>
              <p:nvPr/>
            </p:nvSpPr>
            <p:spPr>
              <a:xfrm>
                <a:off x="2792582" y="1357074"/>
                <a:ext cx="1412536" cy="141253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Oval 17"/>
              <p:cNvSpPr/>
              <p:nvPr/>
            </p:nvSpPr>
            <p:spPr>
              <a:xfrm>
                <a:off x="2881143" y="1445635"/>
                <a:ext cx="1235414" cy="12354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9" name="Oval 18"/>
            <p:cNvSpPr/>
            <p:nvPr/>
          </p:nvSpPr>
          <p:spPr>
            <a:xfrm>
              <a:off x="4516879" y="1757896"/>
              <a:ext cx="136186" cy="1361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p:nvPr/>
          </p:nvSpPr>
          <p:spPr>
            <a:xfrm>
              <a:off x="4516879" y="4020109"/>
              <a:ext cx="136186" cy="1361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Freeform 179"/>
            <p:cNvSpPr>
              <a:spLocks noEditPoints="1"/>
            </p:cNvSpPr>
            <p:nvPr/>
          </p:nvSpPr>
          <p:spPr bwMode="auto">
            <a:xfrm>
              <a:off x="3585591" y="1573980"/>
              <a:ext cx="548294" cy="504018"/>
            </a:xfrm>
            <a:custGeom>
              <a:avLst/>
              <a:gdLst/>
              <a:ahLst/>
              <a:cxnLst>
                <a:cxn ang="0">
                  <a:pos x="140" y="116"/>
                </a:cxn>
                <a:cxn ang="0">
                  <a:pos x="140" y="0"/>
                </a:cxn>
                <a:cxn ang="0">
                  <a:pos x="256" y="116"/>
                </a:cxn>
                <a:cxn ang="0">
                  <a:pos x="140" y="116"/>
                </a:cxn>
                <a:cxn ang="0">
                  <a:pos x="116" y="256"/>
                </a:cxn>
                <a:cxn ang="0">
                  <a:pos x="0" y="140"/>
                </a:cxn>
                <a:cxn ang="0">
                  <a:pos x="116" y="24"/>
                </a:cxn>
                <a:cxn ang="0">
                  <a:pos x="116" y="140"/>
                </a:cxn>
                <a:cxn ang="0">
                  <a:pos x="232" y="140"/>
                </a:cxn>
                <a:cxn ang="0">
                  <a:pos x="116" y="256"/>
                </a:cxn>
              </a:cxnLst>
              <a:rect l="0" t="0" r="r" b="b"/>
              <a:pathLst>
                <a:path w="256" h="256">
                  <a:moveTo>
                    <a:pt x="140" y="116"/>
                  </a:moveTo>
                  <a:cubicBezTo>
                    <a:pt x="140" y="0"/>
                    <a:pt x="140" y="0"/>
                    <a:pt x="140" y="0"/>
                  </a:cubicBezTo>
                  <a:cubicBezTo>
                    <a:pt x="204" y="0"/>
                    <a:pt x="256" y="52"/>
                    <a:pt x="256" y="116"/>
                  </a:cubicBezTo>
                  <a:lnTo>
                    <a:pt x="140" y="116"/>
                  </a:lnTo>
                  <a:close/>
                  <a:moveTo>
                    <a:pt x="116" y="256"/>
                  </a:moveTo>
                  <a:cubicBezTo>
                    <a:pt x="52" y="256"/>
                    <a:pt x="0" y="204"/>
                    <a:pt x="0" y="140"/>
                  </a:cubicBezTo>
                  <a:cubicBezTo>
                    <a:pt x="0" y="76"/>
                    <a:pt x="52" y="24"/>
                    <a:pt x="116" y="24"/>
                  </a:cubicBezTo>
                  <a:cubicBezTo>
                    <a:pt x="116" y="140"/>
                    <a:pt x="116" y="140"/>
                    <a:pt x="116" y="140"/>
                  </a:cubicBezTo>
                  <a:cubicBezTo>
                    <a:pt x="232" y="140"/>
                    <a:pt x="232" y="140"/>
                    <a:pt x="232" y="140"/>
                  </a:cubicBezTo>
                  <a:cubicBezTo>
                    <a:pt x="232" y="204"/>
                    <a:pt x="180" y="256"/>
                    <a:pt x="116" y="2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11" name="Straight Arrow Connector 10"/>
            <p:cNvCxnSpPr/>
            <p:nvPr/>
          </p:nvCxnSpPr>
          <p:spPr>
            <a:xfrm>
              <a:off x="4584972" y="993398"/>
              <a:ext cx="0" cy="381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4731409" y="3517590"/>
              <a:ext cx="1212191" cy="1141224"/>
              <a:chOff x="2792582" y="1357074"/>
              <a:chExt cx="1412536" cy="1412536"/>
            </a:xfrm>
          </p:grpSpPr>
          <p:sp>
            <p:nvSpPr>
              <p:cNvPr id="36" name="Oval 35"/>
              <p:cNvSpPr/>
              <p:nvPr/>
            </p:nvSpPr>
            <p:spPr>
              <a:xfrm>
                <a:off x="2792582" y="1357074"/>
                <a:ext cx="1412536" cy="141253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p:nvSpPr>
            <p:spPr>
              <a:xfrm>
                <a:off x="2881143" y="1445635"/>
                <a:ext cx="1235414" cy="12354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6" name="Freeform 179"/>
            <p:cNvSpPr>
              <a:spLocks noEditPoints="1"/>
            </p:cNvSpPr>
            <p:nvPr/>
          </p:nvSpPr>
          <p:spPr bwMode="auto">
            <a:xfrm>
              <a:off x="5061279" y="3829703"/>
              <a:ext cx="552450" cy="516997"/>
            </a:xfrm>
            <a:custGeom>
              <a:avLst/>
              <a:gdLst/>
              <a:ahLst/>
              <a:cxnLst>
                <a:cxn ang="0">
                  <a:pos x="140" y="116"/>
                </a:cxn>
                <a:cxn ang="0">
                  <a:pos x="140" y="0"/>
                </a:cxn>
                <a:cxn ang="0">
                  <a:pos x="256" y="116"/>
                </a:cxn>
                <a:cxn ang="0">
                  <a:pos x="140" y="116"/>
                </a:cxn>
                <a:cxn ang="0">
                  <a:pos x="116" y="256"/>
                </a:cxn>
                <a:cxn ang="0">
                  <a:pos x="0" y="140"/>
                </a:cxn>
                <a:cxn ang="0">
                  <a:pos x="116" y="24"/>
                </a:cxn>
                <a:cxn ang="0">
                  <a:pos x="116" y="140"/>
                </a:cxn>
                <a:cxn ang="0">
                  <a:pos x="232" y="140"/>
                </a:cxn>
                <a:cxn ang="0">
                  <a:pos x="116" y="256"/>
                </a:cxn>
              </a:cxnLst>
              <a:rect l="0" t="0" r="r" b="b"/>
              <a:pathLst>
                <a:path w="256" h="256">
                  <a:moveTo>
                    <a:pt x="140" y="116"/>
                  </a:moveTo>
                  <a:cubicBezTo>
                    <a:pt x="140" y="0"/>
                    <a:pt x="140" y="0"/>
                    <a:pt x="140" y="0"/>
                  </a:cubicBezTo>
                  <a:cubicBezTo>
                    <a:pt x="204" y="0"/>
                    <a:pt x="256" y="52"/>
                    <a:pt x="256" y="116"/>
                  </a:cubicBezTo>
                  <a:lnTo>
                    <a:pt x="140" y="116"/>
                  </a:lnTo>
                  <a:close/>
                  <a:moveTo>
                    <a:pt x="116" y="256"/>
                  </a:moveTo>
                  <a:cubicBezTo>
                    <a:pt x="52" y="256"/>
                    <a:pt x="0" y="204"/>
                    <a:pt x="0" y="140"/>
                  </a:cubicBezTo>
                  <a:cubicBezTo>
                    <a:pt x="0" y="76"/>
                    <a:pt x="52" y="24"/>
                    <a:pt x="116" y="24"/>
                  </a:cubicBezTo>
                  <a:cubicBezTo>
                    <a:pt x="116" y="140"/>
                    <a:pt x="116" y="140"/>
                    <a:pt x="116" y="140"/>
                  </a:cubicBezTo>
                  <a:cubicBezTo>
                    <a:pt x="232" y="140"/>
                    <a:pt x="232" y="140"/>
                    <a:pt x="232" y="140"/>
                  </a:cubicBezTo>
                  <a:cubicBezTo>
                    <a:pt x="232" y="204"/>
                    <a:pt x="180" y="256"/>
                    <a:pt x="116" y="2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Rounded Rectangle 29"/>
            <p:cNvSpPr/>
            <p:nvPr/>
          </p:nvSpPr>
          <p:spPr>
            <a:xfrm>
              <a:off x="4785215" y="959585"/>
              <a:ext cx="4012953" cy="1778955"/>
            </a:xfrm>
            <a:prstGeom prst="roundRect">
              <a:avLst/>
            </a:prstGeom>
            <a:solidFill>
              <a:schemeClr val="bg1"/>
            </a:solid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latin typeface="Times New Roman" panose="02020603050405020304" pitchFamily="18" charset="0"/>
                  <a:cs typeface="Times New Roman" panose="02020603050405020304" pitchFamily="18" charset="0"/>
                </a:rPr>
                <a:t>Ministerijos patvirtintas valstybės </a:t>
              </a:r>
              <a:r>
                <a:rPr lang="lt-LT" sz="1400" dirty="0">
                  <a:solidFill>
                    <a:schemeClr val="tx1"/>
                  </a:solidFill>
                  <a:latin typeface="Times New Roman" panose="02020603050405020304" pitchFamily="18" charset="0"/>
                  <a:cs typeface="Times New Roman" panose="02020603050405020304" pitchFamily="18" charset="0"/>
                </a:rPr>
                <a:t>projektų sąrašas negali būti laikomas galutiniu sprendimu projektą bendrai finansuoti iš ES struktūrinių fondų lėšų. </a:t>
              </a:r>
            </a:p>
            <a:p>
              <a:pPr algn="ctr"/>
              <a:endParaRPr lang="lt-LT" sz="1400" b="1" dirty="0" smtClean="0">
                <a:solidFill>
                  <a:schemeClr val="tx1"/>
                </a:solidFill>
                <a:latin typeface="Times New Roman" panose="02020603050405020304" pitchFamily="18" charset="0"/>
                <a:cs typeface="Times New Roman" panose="02020603050405020304" pitchFamily="18" charset="0"/>
              </a:endParaRPr>
            </a:p>
            <a:p>
              <a:pPr algn="ctr"/>
              <a:r>
                <a:rPr lang="lt-LT" sz="1400" b="1" dirty="0" smtClean="0">
                  <a:solidFill>
                    <a:schemeClr val="tx1"/>
                  </a:solidFill>
                  <a:latin typeface="Times New Roman" panose="02020603050405020304" pitchFamily="18" charset="0"/>
                  <a:cs typeface="Times New Roman" panose="02020603050405020304" pitchFamily="18" charset="0"/>
                </a:rPr>
                <a:t>Galutinį </a:t>
              </a:r>
              <a:r>
                <a:rPr lang="lt-LT" sz="1400" b="1" dirty="0">
                  <a:solidFill>
                    <a:schemeClr val="tx1"/>
                  </a:solidFill>
                  <a:latin typeface="Times New Roman" panose="02020603050405020304" pitchFamily="18" charset="0"/>
                  <a:cs typeface="Times New Roman" panose="02020603050405020304" pitchFamily="18" charset="0"/>
                </a:rPr>
                <a:t>sprendimą dėl </a:t>
              </a:r>
              <a:r>
                <a:rPr lang="lt-LT" sz="1400" b="1" dirty="0" smtClean="0">
                  <a:solidFill>
                    <a:schemeClr val="tx1"/>
                  </a:solidFill>
                  <a:latin typeface="Times New Roman" panose="02020603050405020304" pitchFamily="18" charset="0"/>
                  <a:cs typeface="Times New Roman" panose="02020603050405020304" pitchFamily="18" charset="0"/>
                </a:rPr>
                <a:t>valstybės </a:t>
              </a:r>
              <a:r>
                <a:rPr lang="lt-LT" sz="1400" b="1" dirty="0">
                  <a:solidFill>
                    <a:schemeClr val="tx1"/>
                  </a:solidFill>
                  <a:latin typeface="Times New Roman" panose="02020603050405020304" pitchFamily="18" charset="0"/>
                  <a:cs typeface="Times New Roman" panose="02020603050405020304" pitchFamily="18" charset="0"/>
                </a:rPr>
                <a:t>projekto finansavimo priima </a:t>
              </a:r>
              <a:r>
                <a:rPr lang="lt-LT" sz="1400" b="1" dirty="0" smtClean="0">
                  <a:solidFill>
                    <a:schemeClr val="tx1"/>
                  </a:solidFill>
                  <a:latin typeface="Times New Roman" panose="02020603050405020304" pitchFamily="18" charset="0"/>
                  <a:cs typeface="Times New Roman" panose="02020603050405020304" pitchFamily="18" charset="0"/>
                </a:rPr>
                <a:t>Ministerija</a:t>
              </a:r>
              <a:r>
                <a:rPr lang="lt-LT" sz="1400" b="1" dirty="0">
                  <a:solidFill>
                    <a:schemeClr val="tx1"/>
                  </a:solidFill>
                  <a:latin typeface="Times New Roman" panose="02020603050405020304" pitchFamily="18" charset="0"/>
                  <a:cs typeface="Times New Roman" panose="02020603050405020304" pitchFamily="18" charset="0"/>
                </a:rPr>
                <a:t>, remdamasi CPVA vertinimo ataskaita.</a:t>
              </a:r>
            </a:p>
          </p:txBody>
        </p:sp>
        <p:sp>
          <p:nvSpPr>
            <p:cNvPr id="49" name="Rounded Rectangle 48"/>
            <p:cNvSpPr/>
            <p:nvPr/>
          </p:nvSpPr>
          <p:spPr>
            <a:xfrm>
              <a:off x="381000" y="2738540"/>
              <a:ext cx="4003730" cy="2064858"/>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latin typeface="Times New Roman" panose="02020603050405020304" pitchFamily="18" charset="0"/>
                  <a:cs typeface="Times New Roman" panose="02020603050405020304" pitchFamily="18" charset="0"/>
                </a:rPr>
                <a:t>Ministerija įvertino </a:t>
              </a:r>
              <a:r>
                <a:rPr lang="lt-LT" sz="1400" dirty="0">
                  <a:solidFill>
                    <a:schemeClr val="tx1"/>
                  </a:solidFill>
                  <a:latin typeface="Times New Roman" panose="02020603050405020304" pitchFamily="18" charset="0"/>
                  <a:cs typeface="Times New Roman" panose="02020603050405020304" pitchFamily="18" charset="0"/>
                </a:rPr>
                <a:t>projekto atitikimą parengtumo reikalavimams, strateginiams dokumentams</a:t>
              </a:r>
              <a:r>
                <a:rPr lang="lt-LT" sz="1400" dirty="0" smtClean="0">
                  <a:solidFill>
                    <a:schemeClr val="tx1"/>
                  </a:solidFill>
                  <a:latin typeface="Times New Roman" panose="02020603050405020304" pitchFamily="18" charset="0"/>
                  <a:cs typeface="Times New Roman" panose="02020603050405020304" pitchFamily="18" charset="0"/>
                </a:rPr>
                <a:t>.</a:t>
              </a:r>
            </a:p>
            <a:p>
              <a:pPr algn="ctr"/>
              <a:endParaRPr lang="lt-LT" sz="1400" b="1" dirty="0" smtClean="0">
                <a:solidFill>
                  <a:schemeClr val="tx1"/>
                </a:solidFill>
                <a:latin typeface="Times New Roman" panose="02020603050405020304" pitchFamily="18" charset="0"/>
                <a:cs typeface="Times New Roman" panose="02020603050405020304" pitchFamily="18" charset="0"/>
              </a:endParaRPr>
            </a:p>
            <a:p>
              <a:pPr algn="ctr"/>
              <a:r>
                <a:rPr lang="lt-LT" sz="1400" b="1" dirty="0" smtClean="0">
                  <a:solidFill>
                    <a:schemeClr val="tx1"/>
                  </a:solidFill>
                  <a:latin typeface="Times New Roman" panose="02020603050405020304" pitchFamily="18" charset="0"/>
                  <a:cs typeface="Times New Roman" panose="02020603050405020304" pitchFamily="18" charset="0"/>
                </a:rPr>
                <a:t>CPVA </a:t>
              </a:r>
              <a:r>
                <a:rPr lang="lt-LT" sz="1400" b="1" dirty="0">
                  <a:solidFill>
                    <a:schemeClr val="tx1"/>
                  </a:solidFill>
                  <a:latin typeface="Times New Roman" panose="02020603050405020304" pitchFamily="18" charset="0"/>
                  <a:cs typeface="Times New Roman" panose="02020603050405020304" pitchFamily="18" charset="0"/>
                </a:rPr>
                <a:t>vertins loginį pagrindimą, </a:t>
              </a:r>
              <a:r>
                <a:rPr lang="lt-LT" sz="1400" b="1" dirty="0" smtClean="0">
                  <a:solidFill>
                    <a:schemeClr val="tx1"/>
                  </a:solidFill>
                  <a:latin typeface="Times New Roman" panose="02020603050405020304" pitchFamily="18" charset="0"/>
                  <a:cs typeface="Times New Roman" panose="02020603050405020304" pitchFamily="18" charset="0"/>
                </a:rPr>
                <a:t>taip pat atitikimą parengtumo reikalavimams, išlaidų </a:t>
              </a:r>
              <a:r>
                <a:rPr lang="lt-LT" sz="1400" b="1" dirty="0">
                  <a:solidFill>
                    <a:schemeClr val="tx1"/>
                  </a:solidFill>
                  <a:latin typeface="Times New Roman" panose="02020603050405020304" pitchFamily="18" charset="0"/>
                  <a:cs typeface="Times New Roman" panose="02020603050405020304" pitchFamily="18" charset="0"/>
                </a:rPr>
                <a:t>tinkamumą ir pagrįstumą, </a:t>
              </a:r>
              <a:r>
                <a:rPr lang="lt-LT" sz="1400" b="1" dirty="0" smtClean="0">
                  <a:solidFill>
                    <a:schemeClr val="tx1"/>
                  </a:solidFill>
                  <a:latin typeface="Times New Roman" panose="02020603050405020304" pitchFamily="18" charset="0"/>
                  <a:cs typeface="Times New Roman" panose="02020603050405020304" pitchFamily="18" charset="0"/>
                </a:rPr>
                <a:t>finansavimo dydį, </a:t>
              </a:r>
              <a:r>
                <a:rPr lang="lt-LT" sz="1400" b="1" dirty="0">
                  <a:solidFill>
                    <a:schemeClr val="tx1"/>
                  </a:solidFill>
                  <a:latin typeface="Times New Roman" panose="02020603050405020304" pitchFamily="18" charset="0"/>
                  <a:cs typeface="Times New Roman" panose="02020603050405020304" pitchFamily="18" charset="0"/>
                </a:rPr>
                <a:t>pajamas, rizikas</a:t>
              </a:r>
              <a:r>
                <a:rPr lang="lt-LT" sz="1400" b="1" dirty="0" smtClean="0">
                  <a:solidFill>
                    <a:schemeClr val="tx1"/>
                  </a:solidFill>
                  <a:latin typeface="Times New Roman" panose="02020603050405020304" pitchFamily="18" charset="0"/>
                  <a:cs typeface="Times New Roman" panose="02020603050405020304" pitchFamily="18" charset="0"/>
                </a:rPr>
                <a:t>.</a:t>
              </a:r>
            </a:p>
            <a:p>
              <a:pPr algn="ctr"/>
              <a:endParaRPr lang="lt-LT" sz="1400" b="1" dirty="0">
                <a:solidFill>
                  <a:schemeClr val="tx1"/>
                </a:solidFill>
                <a:latin typeface="Times New Roman" panose="02020603050405020304" pitchFamily="18" charset="0"/>
                <a:cs typeface="Times New Roman" panose="02020603050405020304" pitchFamily="18" charset="0"/>
              </a:endParaRPr>
            </a:p>
            <a:p>
              <a:pPr algn="ctr"/>
              <a:r>
                <a:rPr lang="lt-LT" sz="1400" b="1" dirty="0" smtClean="0">
                  <a:solidFill>
                    <a:schemeClr val="tx1"/>
                  </a:solidFill>
                  <a:latin typeface="Times New Roman" panose="02020603050405020304" pitchFamily="18" charset="0"/>
                  <a:cs typeface="Times New Roman" panose="02020603050405020304" pitchFamily="18" charset="0"/>
                </a:rPr>
                <a:t>Vertinimas </a:t>
              </a:r>
              <a:r>
                <a:rPr lang="lt-LT" sz="1400" b="1" dirty="0">
                  <a:solidFill>
                    <a:schemeClr val="tx1"/>
                  </a:solidFill>
                  <a:latin typeface="Times New Roman" panose="02020603050405020304" pitchFamily="18" charset="0"/>
                  <a:cs typeface="Times New Roman" panose="02020603050405020304" pitchFamily="18" charset="0"/>
                </a:rPr>
                <a:t>yra kaip derybos su pareiškėju!</a:t>
              </a:r>
              <a:endParaRPr lang="en-US" sz="14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31426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1" y="361950"/>
            <a:ext cx="8368364" cy="4267200"/>
          </a:xfrm>
          <a:prstGeom prst="rect">
            <a:avLst/>
          </a:prstGeom>
        </p:spPr>
      </p:pic>
    </p:spTree>
    <p:extLst>
      <p:ext uri="{BB962C8B-B14F-4D97-AF65-F5344CB8AC3E}">
        <p14:creationId xmlns:p14="http://schemas.microsoft.com/office/powerpoint/2010/main" val="4160035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573" b="27573"/>
          <a:stretch>
            <a:fillRect/>
          </a:stretch>
        </p:blipFill>
        <p:spPr/>
      </p:pic>
      <p:sp>
        <p:nvSpPr>
          <p:cNvPr id="43" name="TextBox 42"/>
          <p:cNvSpPr txBox="1"/>
          <p:nvPr/>
        </p:nvSpPr>
        <p:spPr>
          <a:xfrm>
            <a:off x="2289103" y="3666976"/>
            <a:ext cx="3581399" cy="1178784"/>
          </a:xfrm>
          <a:prstGeom prst="rect">
            <a:avLst/>
          </a:prstGeom>
          <a:noFill/>
        </p:spPr>
        <p:txBody>
          <a:bodyPr wrap="square" lIns="0" tIns="0" rtlCol="0" anchor="t">
            <a:spAutoFit/>
          </a:bodyPr>
          <a:lstStyle/>
          <a:p>
            <a:pPr lvl="0" algn="ctr">
              <a:spcBef>
                <a:spcPct val="20000"/>
              </a:spcBef>
              <a:defRPr/>
            </a:pPr>
            <a:r>
              <a:rPr lang="en-US" sz="1600" dirty="0" smtClean="0">
                <a:latin typeface="Times New Roman" panose="02020603050405020304" pitchFamily="18" charset="0"/>
                <a:cs typeface="Times New Roman" panose="02020603050405020304" pitchFamily="18" charset="0"/>
              </a:rPr>
              <a:t>Para</a:t>
            </a:r>
            <a:r>
              <a:rPr lang="lt-LT" sz="1600" dirty="0" err="1" smtClean="0">
                <a:latin typeface="Times New Roman" panose="02020603050405020304" pitchFamily="18" charset="0"/>
                <a:cs typeface="Times New Roman" panose="02020603050405020304" pitchFamily="18" charset="0"/>
              </a:rPr>
              <a:t>iškų</a:t>
            </a:r>
            <a:r>
              <a:rPr lang="lt-LT" sz="1600" dirty="0" smtClean="0">
                <a:latin typeface="Times New Roman" panose="02020603050405020304" pitchFamily="18" charset="0"/>
                <a:cs typeface="Times New Roman" panose="02020603050405020304" pitchFamily="18" charset="0"/>
              </a:rPr>
              <a:t> pildymo</a:t>
            </a:r>
            <a:r>
              <a:rPr lang="lt-LT" sz="1600" dirty="0" smtClean="0">
                <a:latin typeface="Times New Roman" panose="02020603050405020304" pitchFamily="18" charset="0"/>
                <a:cs typeface="Times New Roman" panose="02020603050405020304" pitchFamily="18" charset="0"/>
              </a:rPr>
              <a:t> </a:t>
            </a:r>
            <a:r>
              <a:rPr lang="lt-LT" sz="1600" dirty="0" smtClean="0">
                <a:latin typeface="Times New Roman" panose="02020603050405020304" pitchFamily="18" charset="0"/>
                <a:cs typeface="Times New Roman" panose="02020603050405020304" pitchFamily="18" charset="0"/>
              </a:rPr>
              <a:t>klausimais konsultuoja</a:t>
            </a:r>
          </a:p>
          <a:p>
            <a:pPr lvl="0" algn="ctr">
              <a:spcBef>
                <a:spcPct val="20000"/>
              </a:spcBef>
              <a:defRPr/>
            </a:pPr>
            <a:r>
              <a:rPr lang="lt-LT" sz="1600" dirty="0" smtClean="0">
                <a:latin typeface="Times New Roman" panose="02020603050405020304" pitchFamily="18" charset="0"/>
                <a:cs typeface="Times New Roman" panose="02020603050405020304" pitchFamily="18" charset="0"/>
              </a:rPr>
              <a:t>Auksė Šuliauskaitė</a:t>
            </a:r>
            <a:endParaRPr lang="lt-LT" sz="1600" dirty="0">
              <a:latin typeface="Times New Roman" panose="02020603050405020304" pitchFamily="18" charset="0"/>
              <a:cs typeface="Times New Roman" panose="02020603050405020304" pitchFamily="18" charset="0"/>
            </a:endParaRPr>
          </a:p>
          <a:p>
            <a:pPr lvl="0" algn="ctr">
              <a:spcBef>
                <a:spcPct val="20000"/>
              </a:spcBef>
              <a:defRPr/>
            </a:pPr>
            <a:r>
              <a:rPr lang="lt-LT" sz="1600" dirty="0" smtClean="0">
                <a:latin typeface="Times New Roman" panose="02020603050405020304" pitchFamily="18" charset="0"/>
                <a:cs typeface="Times New Roman" panose="02020603050405020304" pitchFamily="18" charset="0"/>
              </a:rPr>
              <a:t>Tel. Nr. </a:t>
            </a:r>
            <a:r>
              <a:rPr lang="en-US" sz="1600" dirty="0" smtClean="0">
                <a:latin typeface="Times New Roman" panose="02020603050405020304" pitchFamily="18" charset="0"/>
                <a:cs typeface="Times New Roman" panose="02020603050405020304" pitchFamily="18" charset="0"/>
              </a:rPr>
              <a:t>8 </a:t>
            </a:r>
            <a:r>
              <a:rPr lang="lt-LT" sz="1600" dirty="0">
                <a:latin typeface="Times New Roman" panose="02020603050405020304" pitchFamily="18" charset="0"/>
                <a:cs typeface="Times New Roman" panose="02020603050405020304" pitchFamily="18" charset="0"/>
              </a:rPr>
              <a:t>5</a:t>
            </a:r>
            <a:r>
              <a:rPr lang="en-US" sz="1600" dirty="0">
                <a:latin typeface="Times New Roman" panose="02020603050405020304" pitchFamily="18" charset="0"/>
                <a:cs typeface="Times New Roman" panose="02020603050405020304" pitchFamily="18" charset="0"/>
              </a:rPr>
              <a:t> </a:t>
            </a:r>
            <a:r>
              <a:rPr lang="lt-LT" sz="1600" dirty="0">
                <a:latin typeface="Times New Roman" panose="02020603050405020304" pitchFamily="18" charset="0"/>
                <a:cs typeface="Times New Roman" panose="02020603050405020304" pitchFamily="18" charset="0"/>
              </a:rPr>
              <a:t>2748714</a:t>
            </a:r>
          </a:p>
          <a:p>
            <a:pPr lvl="0" algn="ctr">
              <a:spcBef>
                <a:spcPct val="20000"/>
              </a:spcBef>
              <a:defRPr/>
            </a:pPr>
            <a:r>
              <a:rPr lang="lt-LT" sz="1600" dirty="0" err="1" smtClean="0">
                <a:latin typeface="Times New Roman" panose="02020603050405020304" pitchFamily="18" charset="0"/>
                <a:cs typeface="Times New Roman" panose="02020603050405020304" pitchFamily="18" charset="0"/>
              </a:rPr>
              <a:t>a.suliauskaite</a:t>
            </a:r>
            <a:r>
              <a:rPr lang="en-US" sz="1600" dirty="0" smtClean="0">
                <a:latin typeface="Times New Roman" panose="02020603050405020304" pitchFamily="18" charset="0"/>
                <a:cs typeface="Times New Roman" panose="02020603050405020304" pitchFamily="18" charset="0"/>
              </a:rPr>
              <a:t>@</a:t>
            </a:r>
            <a:r>
              <a:rPr lang="lt-LT" sz="1600" dirty="0" err="1" smtClean="0">
                <a:latin typeface="Times New Roman" panose="02020603050405020304" pitchFamily="18" charset="0"/>
                <a:cs typeface="Times New Roman" panose="02020603050405020304" pitchFamily="18" charset="0"/>
              </a:rPr>
              <a:t>cpva.lt</a:t>
            </a:r>
            <a:endParaRPr lang="lt-LT" sz="1600" dirty="0" smtClean="0">
              <a:latin typeface="Times New Roman" panose="02020603050405020304" pitchFamily="18" charset="0"/>
              <a:cs typeface="Times New Roman" panose="02020603050405020304" pitchFamily="18" charset="0"/>
            </a:endParaRPr>
          </a:p>
        </p:txBody>
      </p:sp>
      <p:grpSp>
        <p:nvGrpSpPr>
          <p:cNvPr id="2" name="Group 1"/>
          <p:cNvGrpSpPr/>
          <p:nvPr/>
        </p:nvGrpSpPr>
        <p:grpSpPr>
          <a:xfrm>
            <a:off x="3810000" y="2933483"/>
            <a:ext cx="539606" cy="524160"/>
            <a:chOff x="3394850" y="2845788"/>
            <a:chExt cx="539606" cy="524160"/>
          </a:xfrm>
        </p:grpSpPr>
        <p:sp>
          <p:nvSpPr>
            <p:cNvPr id="56" name="Rounded Rectangle 55"/>
            <p:cNvSpPr/>
            <p:nvPr/>
          </p:nvSpPr>
          <p:spPr>
            <a:xfrm>
              <a:off x="3394850" y="2845788"/>
              <a:ext cx="539606" cy="524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rgbClr val="262626">
                    <a:lumMod val="75000"/>
                    <a:lumOff val="25000"/>
                  </a:srgbClr>
                </a:solidFill>
                <a:latin typeface="FontAwesome" pitchFamily="2" charset="0"/>
              </a:endParaRPr>
            </a:p>
          </p:txBody>
        </p:sp>
        <p:sp>
          <p:nvSpPr>
            <p:cNvPr id="24" name="Freeform 23"/>
            <p:cNvSpPr>
              <a:spLocks noEditPoints="1"/>
            </p:cNvSpPr>
            <p:nvPr/>
          </p:nvSpPr>
          <p:spPr bwMode="auto">
            <a:xfrm>
              <a:off x="3523515" y="2927701"/>
              <a:ext cx="282276" cy="328506"/>
            </a:xfrm>
            <a:custGeom>
              <a:avLst/>
              <a:gdLst/>
              <a:ahLst/>
              <a:cxnLst>
                <a:cxn ang="0">
                  <a:pos x="256" y="248"/>
                </a:cxn>
                <a:cxn ang="0">
                  <a:pos x="247" y="253"/>
                </a:cxn>
                <a:cxn ang="0">
                  <a:pos x="242" y="244"/>
                </a:cxn>
                <a:cxn ang="0">
                  <a:pos x="236" y="204"/>
                </a:cxn>
                <a:cxn ang="0">
                  <a:pos x="214" y="199"/>
                </a:cxn>
                <a:cxn ang="0">
                  <a:pos x="171" y="236"/>
                </a:cxn>
                <a:cxn ang="0">
                  <a:pos x="127" y="281"/>
                </a:cxn>
                <a:cxn ang="0">
                  <a:pos x="68" y="299"/>
                </a:cxn>
                <a:cxn ang="0">
                  <a:pos x="62" y="298"/>
                </a:cxn>
                <a:cxn ang="0">
                  <a:pos x="12" y="274"/>
                </a:cxn>
                <a:cxn ang="0">
                  <a:pos x="16" y="225"/>
                </a:cxn>
                <a:cxn ang="0">
                  <a:pos x="9" y="215"/>
                </a:cxn>
                <a:cxn ang="0">
                  <a:pos x="12" y="191"/>
                </a:cxn>
                <a:cxn ang="0">
                  <a:pos x="60" y="154"/>
                </a:cxn>
                <a:cxn ang="0">
                  <a:pos x="71" y="151"/>
                </a:cxn>
                <a:cxn ang="0">
                  <a:pos x="84" y="158"/>
                </a:cxn>
                <a:cxn ang="0">
                  <a:pos x="102" y="181"/>
                </a:cxn>
                <a:cxn ang="0">
                  <a:pos x="150" y="146"/>
                </a:cxn>
                <a:cxn ang="0">
                  <a:pos x="184" y="98"/>
                </a:cxn>
                <a:cxn ang="0">
                  <a:pos x="161" y="79"/>
                </a:cxn>
                <a:cxn ang="0">
                  <a:pos x="158" y="56"/>
                </a:cxn>
                <a:cxn ang="0">
                  <a:pos x="194" y="7"/>
                </a:cxn>
                <a:cxn ang="0">
                  <a:pos x="208" y="0"/>
                </a:cxn>
                <a:cxn ang="0">
                  <a:pos x="218" y="3"/>
                </a:cxn>
                <a:cxn ang="0">
                  <a:pos x="246" y="25"/>
                </a:cxn>
                <a:cxn ang="0">
                  <a:pos x="246" y="25"/>
                </a:cxn>
                <a:cxn ang="0">
                  <a:pos x="247" y="25"/>
                </a:cxn>
                <a:cxn ang="0">
                  <a:pos x="247" y="26"/>
                </a:cxn>
                <a:cxn ang="0">
                  <a:pos x="247" y="26"/>
                </a:cxn>
                <a:cxn ang="0">
                  <a:pos x="248" y="27"/>
                </a:cxn>
                <a:cxn ang="0">
                  <a:pos x="248" y="27"/>
                </a:cxn>
                <a:cxn ang="0">
                  <a:pos x="249" y="29"/>
                </a:cxn>
                <a:cxn ang="0">
                  <a:pos x="249" y="29"/>
                </a:cxn>
                <a:cxn ang="0">
                  <a:pos x="181" y="178"/>
                </a:cxn>
                <a:cxn ang="0">
                  <a:pos x="49" y="248"/>
                </a:cxn>
                <a:cxn ang="0">
                  <a:pos x="49" y="248"/>
                </a:cxn>
                <a:cxn ang="0">
                  <a:pos x="34" y="246"/>
                </a:cxn>
                <a:cxn ang="0">
                  <a:pos x="34" y="246"/>
                </a:cxn>
                <a:cxn ang="0">
                  <a:pos x="33" y="246"/>
                </a:cxn>
                <a:cxn ang="0">
                  <a:pos x="32" y="246"/>
                </a:cxn>
                <a:cxn ang="0">
                  <a:pos x="32" y="245"/>
                </a:cxn>
                <a:cxn ang="0">
                  <a:pos x="31" y="245"/>
                </a:cxn>
                <a:cxn ang="0">
                  <a:pos x="31" y="244"/>
                </a:cxn>
                <a:cxn ang="0">
                  <a:pos x="30" y="244"/>
                </a:cxn>
                <a:cxn ang="0">
                  <a:pos x="30" y="244"/>
                </a:cxn>
                <a:cxn ang="0">
                  <a:pos x="26" y="238"/>
                </a:cxn>
                <a:cxn ang="0">
                  <a:pos x="24" y="266"/>
                </a:cxn>
                <a:cxn ang="0">
                  <a:pos x="120" y="269"/>
                </a:cxn>
                <a:cxn ang="0">
                  <a:pos x="159" y="228"/>
                </a:cxn>
                <a:cxn ang="0">
                  <a:pos x="212" y="184"/>
                </a:cxn>
                <a:cxn ang="0">
                  <a:pos x="247" y="194"/>
                </a:cxn>
                <a:cxn ang="0">
                  <a:pos x="256" y="248"/>
                </a:cxn>
                <a:cxn ang="0">
                  <a:pos x="256" y="248"/>
                </a:cxn>
                <a:cxn ang="0">
                  <a:pos x="256" y="248"/>
                </a:cxn>
              </a:cxnLst>
              <a:rect l="0" t="0" r="r" b="b"/>
              <a:pathLst>
                <a:path w="265" h="299">
                  <a:moveTo>
                    <a:pt x="256" y="248"/>
                  </a:moveTo>
                  <a:cubicBezTo>
                    <a:pt x="255" y="252"/>
                    <a:pt x="251" y="254"/>
                    <a:pt x="247" y="253"/>
                  </a:cubicBezTo>
                  <a:cubicBezTo>
                    <a:pt x="243" y="252"/>
                    <a:pt x="241" y="248"/>
                    <a:pt x="242" y="244"/>
                  </a:cubicBezTo>
                  <a:cubicBezTo>
                    <a:pt x="246" y="227"/>
                    <a:pt x="244" y="212"/>
                    <a:pt x="236" y="204"/>
                  </a:cubicBezTo>
                  <a:cubicBezTo>
                    <a:pt x="231" y="199"/>
                    <a:pt x="224" y="197"/>
                    <a:pt x="214" y="199"/>
                  </a:cubicBezTo>
                  <a:cubicBezTo>
                    <a:pt x="196" y="202"/>
                    <a:pt x="184" y="218"/>
                    <a:pt x="171" y="236"/>
                  </a:cubicBezTo>
                  <a:cubicBezTo>
                    <a:pt x="159" y="252"/>
                    <a:pt x="146" y="269"/>
                    <a:pt x="127" y="281"/>
                  </a:cubicBezTo>
                  <a:cubicBezTo>
                    <a:pt x="109" y="292"/>
                    <a:pt x="88" y="299"/>
                    <a:pt x="68" y="299"/>
                  </a:cubicBezTo>
                  <a:cubicBezTo>
                    <a:pt x="66" y="299"/>
                    <a:pt x="64" y="299"/>
                    <a:pt x="62" y="298"/>
                  </a:cubicBezTo>
                  <a:cubicBezTo>
                    <a:pt x="40" y="297"/>
                    <a:pt x="22" y="288"/>
                    <a:pt x="12" y="274"/>
                  </a:cubicBezTo>
                  <a:cubicBezTo>
                    <a:pt x="0" y="256"/>
                    <a:pt x="7" y="238"/>
                    <a:pt x="16" y="225"/>
                  </a:cubicBezTo>
                  <a:cubicBezTo>
                    <a:pt x="9" y="215"/>
                    <a:pt x="9" y="215"/>
                    <a:pt x="9" y="215"/>
                  </a:cubicBezTo>
                  <a:cubicBezTo>
                    <a:pt x="3" y="208"/>
                    <a:pt x="5" y="197"/>
                    <a:pt x="12" y="191"/>
                  </a:cubicBezTo>
                  <a:cubicBezTo>
                    <a:pt x="60" y="154"/>
                    <a:pt x="60" y="154"/>
                    <a:pt x="60" y="154"/>
                  </a:cubicBezTo>
                  <a:cubicBezTo>
                    <a:pt x="63" y="152"/>
                    <a:pt x="67" y="151"/>
                    <a:pt x="71" y="151"/>
                  </a:cubicBezTo>
                  <a:cubicBezTo>
                    <a:pt x="76" y="151"/>
                    <a:pt x="81" y="153"/>
                    <a:pt x="84" y="158"/>
                  </a:cubicBezTo>
                  <a:cubicBezTo>
                    <a:pt x="102" y="181"/>
                    <a:pt x="102" y="181"/>
                    <a:pt x="102" y="181"/>
                  </a:cubicBezTo>
                  <a:cubicBezTo>
                    <a:pt x="116" y="175"/>
                    <a:pt x="132" y="164"/>
                    <a:pt x="150" y="146"/>
                  </a:cubicBezTo>
                  <a:cubicBezTo>
                    <a:pt x="168" y="128"/>
                    <a:pt x="178" y="112"/>
                    <a:pt x="184" y="98"/>
                  </a:cubicBezTo>
                  <a:cubicBezTo>
                    <a:pt x="161" y="79"/>
                    <a:pt x="161" y="79"/>
                    <a:pt x="161" y="79"/>
                  </a:cubicBezTo>
                  <a:cubicBezTo>
                    <a:pt x="153" y="74"/>
                    <a:pt x="152" y="63"/>
                    <a:pt x="158" y="56"/>
                  </a:cubicBezTo>
                  <a:cubicBezTo>
                    <a:pt x="194" y="7"/>
                    <a:pt x="194" y="7"/>
                    <a:pt x="194" y="7"/>
                  </a:cubicBezTo>
                  <a:cubicBezTo>
                    <a:pt x="197" y="2"/>
                    <a:pt x="202" y="0"/>
                    <a:pt x="208" y="0"/>
                  </a:cubicBezTo>
                  <a:cubicBezTo>
                    <a:pt x="212" y="0"/>
                    <a:pt x="215" y="1"/>
                    <a:pt x="218" y="3"/>
                  </a:cubicBezTo>
                  <a:cubicBezTo>
                    <a:pt x="246" y="25"/>
                    <a:pt x="246" y="25"/>
                    <a:pt x="246" y="25"/>
                  </a:cubicBezTo>
                  <a:cubicBezTo>
                    <a:pt x="246" y="25"/>
                    <a:pt x="246" y="25"/>
                    <a:pt x="246" y="25"/>
                  </a:cubicBezTo>
                  <a:cubicBezTo>
                    <a:pt x="246" y="25"/>
                    <a:pt x="246" y="25"/>
                    <a:pt x="247" y="25"/>
                  </a:cubicBezTo>
                  <a:cubicBezTo>
                    <a:pt x="247" y="26"/>
                    <a:pt x="247" y="26"/>
                    <a:pt x="247" y="26"/>
                  </a:cubicBezTo>
                  <a:cubicBezTo>
                    <a:pt x="247" y="26"/>
                    <a:pt x="247" y="26"/>
                    <a:pt x="247" y="26"/>
                  </a:cubicBezTo>
                  <a:cubicBezTo>
                    <a:pt x="248" y="27"/>
                    <a:pt x="248" y="27"/>
                    <a:pt x="248" y="27"/>
                  </a:cubicBezTo>
                  <a:cubicBezTo>
                    <a:pt x="248" y="27"/>
                    <a:pt x="248" y="27"/>
                    <a:pt x="248" y="27"/>
                  </a:cubicBezTo>
                  <a:cubicBezTo>
                    <a:pt x="248" y="28"/>
                    <a:pt x="248" y="28"/>
                    <a:pt x="249" y="29"/>
                  </a:cubicBezTo>
                  <a:cubicBezTo>
                    <a:pt x="249" y="29"/>
                    <a:pt x="249" y="29"/>
                    <a:pt x="249" y="29"/>
                  </a:cubicBezTo>
                  <a:cubicBezTo>
                    <a:pt x="249" y="31"/>
                    <a:pt x="265" y="93"/>
                    <a:pt x="181" y="178"/>
                  </a:cubicBezTo>
                  <a:cubicBezTo>
                    <a:pt x="121" y="239"/>
                    <a:pt x="72" y="248"/>
                    <a:pt x="49" y="248"/>
                  </a:cubicBezTo>
                  <a:cubicBezTo>
                    <a:pt x="49" y="248"/>
                    <a:pt x="49" y="248"/>
                    <a:pt x="49" y="248"/>
                  </a:cubicBezTo>
                  <a:cubicBezTo>
                    <a:pt x="40" y="248"/>
                    <a:pt x="34" y="246"/>
                    <a:pt x="34" y="246"/>
                  </a:cubicBezTo>
                  <a:cubicBezTo>
                    <a:pt x="34" y="246"/>
                    <a:pt x="34" y="246"/>
                    <a:pt x="34" y="246"/>
                  </a:cubicBezTo>
                  <a:cubicBezTo>
                    <a:pt x="33" y="246"/>
                    <a:pt x="33" y="246"/>
                    <a:pt x="33" y="246"/>
                  </a:cubicBezTo>
                  <a:cubicBezTo>
                    <a:pt x="33" y="246"/>
                    <a:pt x="33" y="246"/>
                    <a:pt x="32" y="246"/>
                  </a:cubicBezTo>
                  <a:cubicBezTo>
                    <a:pt x="32" y="245"/>
                    <a:pt x="32" y="245"/>
                    <a:pt x="32" y="245"/>
                  </a:cubicBezTo>
                  <a:cubicBezTo>
                    <a:pt x="31" y="245"/>
                    <a:pt x="31" y="245"/>
                    <a:pt x="31" y="245"/>
                  </a:cubicBezTo>
                  <a:cubicBezTo>
                    <a:pt x="31" y="245"/>
                    <a:pt x="31" y="244"/>
                    <a:pt x="31" y="244"/>
                  </a:cubicBezTo>
                  <a:cubicBezTo>
                    <a:pt x="30" y="244"/>
                    <a:pt x="30" y="244"/>
                    <a:pt x="30" y="244"/>
                  </a:cubicBezTo>
                  <a:cubicBezTo>
                    <a:pt x="30" y="244"/>
                    <a:pt x="30" y="244"/>
                    <a:pt x="30" y="244"/>
                  </a:cubicBezTo>
                  <a:cubicBezTo>
                    <a:pt x="26" y="238"/>
                    <a:pt x="26" y="238"/>
                    <a:pt x="26" y="238"/>
                  </a:cubicBezTo>
                  <a:cubicBezTo>
                    <a:pt x="21" y="245"/>
                    <a:pt x="17" y="256"/>
                    <a:pt x="24" y="266"/>
                  </a:cubicBezTo>
                  <a:cubicBezTo>
                    <a:pt x="38" y="286"/>
                    <a:pt x="82" y="292"/>
                    <a:pt x="120" y="269"/>
                  </a:cubicBezTo>
                  <a:cubicBezTo>
                    <a:pt x="136" y="258"/>
                    <a:pt x="148" y="243"/>
                    <a:pt x="159" y="228"/>
                  </a:cubicBezTo>
                  <a:cubicBezTo>
                    <a:pt x="174" y="208"/>
                    <a:pt x="188" y="189"/>
                    <a:pt x="212" y="184"/>
                  </a:cubicBezTo>
                  <a:cubicBezTo>
                    <a:pt x="226" y="182"/>
                    <a:pt x="238" y="185"/>
                    <a:pt x="247" y="194"/>
                  </a:cubicBezTo>
                  <a:cubicBezTo>
                    <a:pt x="258" y="206"/>
                    <a:pt x="261" y="226"/>
                    <a:pt x="256" y="248"/>
                  </a:cubicBezTo>
                  <a:close/>
                  <a:moveTo>
                    <a:pt x="256" y="248"/>
                  </a:moveTo>
                  <a:cubicBezTo>
                    <a:pt x="256" y="248"/>
                    <a:pt x="256" y="248"/>
                    <a:pt x="256" y="248"/>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262626"/>
                </a:solidFill>
              </a:endParaRPr>
            </a:p>
          </p:txBody>
        </p:sp>
      </p:grpSp>
      <p:sp>
        <p:nvSpPr>
          <p:cNvPr id="14" name="Freeform 13"/>
          <p:cNvSpPr>
            <a:spLocks noEditPoints="1"/>
          </p:cNvSpPr>
          <p:nvPr/>
        </p:nvSpPr>
        <p:spPr bwMode="auto">
          <a:xfrm>
            <a:off x="6998108" y="2979997"/>
            <a:ext cx="296069" cy="316398"/>
          </a:xfrm>
          <a:custGeom>
            <a:avLst/>
            <a:gdLst/>
            <a:ahLst/>
            <a:cxnLst>
              <a:cxn ang="0">
                <a:pos x="256" y="248"/>
              </a:cxn>
              <a:cxn ang="0">
                <a:pos x="247" y="253"/>
              </a:cxn>
              <a:cxn ang="0">
                <a:pos x="242" y="244"/>
              </a:cxn>
              <a:cxn ang="0">
                <a:pos x="236" y="204"/>
              </a:cxn>
              <a:cxn ang="0">
                <a:pos x="214" y="199"/>
              </a:cxn>
              <a:cxn ang="0">
                <a:pos x="171" y="236"/>
              </a:cxn>
              <a:cxn ang="0">
                <a:pos x="127" y="281"/>
              </a:cxn>
              <a:cxn ang="0">
                <a:pos x="68" y="299"/>
              </a:cxn>
              <a:cxn ang="0">
                <a:pos x="62" y="298"/>
              </a:cxn>
              <a:cxn ang="0">
                <a:pos x="12" y="274"/>
              </a:cxn>
              <a:cxn ang="0">
                <a:pos x="16" y="225"/>
              </a:cxn>
              <a:cxn ang="0">
                <a:pos x="9" y="215"/>
              </a:cxn>
              <a:cxn ang="0">
                <a:pos x="12" y="191"/>
              </a:cxn>
              <a:cxn ang="0">
                <a:pos x="60" y="154"/>
              </a:cxn>
              <a:cxn ang="0">
                <a:pos x="71" y="151"/>
              </a:cxn>
              <a:cxn ang="0">
                <a:pos x="84" y="158"/>
              </a:cxn>
              <a:cxn ang="0">
                <a:pos x="102" y="181"/>
              </a:cxn>
              <a:cxn ang="0">
                <a:pos x="150" y="146"/>
              </a:cxn>
              <a:cxn ang="0">
                <a:pos x="184" y="98"/>
              </a:cxn>
              <a:cxn ang="0">
                <a:pos x="161" y="79"/>
              </a:cxn>
              <a:cxn ang="0">
                <a:pos x="158" y="56"/>
              </a:cxn>
              <a:cxn ang="0">
                <a:pos x="194" y="7"/>
              </a:cxn>
              <a:cxn ang="0">
                <a:pos x="208" y="0"/>
              </a:cxn>
              <a:cxn ang="0">
                <a:pos x="218" y="3"/>
              </a:cxn>
              <a:cxn ang="0">
                <a:pos x="246" y="25"/>
              </a:cxn>
              <a:cxn ang="0">
                <a:pos x="246" y="25"/>
              </a:cxn>
              <a:cxn ang="0">
                <a:pos x="247" y="25"/>
              </a:cxn>
              <a:cxn ang="0">
                <a:pos x="247" y="26"/>
              </a:cxn>
              <a:cxn ang="0">
                <a:pos x="247" y="26"/>
              </a:cxn>
              <a:cxn ang="0">
                <a:pos x="248" y="27"/>
              </a:cxn>
              <a:cxn ang="0">
                <a:pos x="248" y="27"/>
              </a:cxn>
              <a:cxn ang="0">
                <a:pos x="249" y="29"/>
              </a:cxn>
              <a:cxn ang="0">
                <a:pos x="249" y="29"/>
              </a:cxn>
              <a:cxn ang="0">
                <a:pos x="181" y="178"/>
              </a:cxn>
              <a:cxn ang="0">
                <a:pos x="49" y="248"/>
              </a:cxn>
              <a:cxn ang="0">
                <a:pos x="49" y="248"/>
              </a:cxn>
              <a:cxn ang="0">
                <a:pos x="34" y="246"/>
              </a:cxn>
              <a:cxn ang="0">
                <a:pos x="34" y="246"/>
              </a:cxn>
              <a:cxn ang="0">
                <a:pos x="33" y="246"/>
              </a:cxn>
              <a:cxn ang="0">
                <a:pos x="32" y="246"/>
              </a:cxn>
              <a:cxn ang="0">
                <a:pos x="32" y="245"/>
              </a:cxn>
              <a:cxn ang="0">
                <a:pos x="31" y="245"/>
              </a:cxn>
              <a:cxn ang="0">
                <a:pos x="31" y="244"/>
              </a:cxn>
              <a:cxn ang="0">
                <a:pos x="30" y="244"/>
              </a:cxn>
              <a:cxn ang="0">
                <a:pos x="30" y="244"/>
              </a:cxn>
              <a:cxn ang="0">
                <a:pos x="26" y="238"/>
              </a:cxn>
              <a:cxn ang="0">
                <a:pos x="24" y="266"/>
              </a:cxn>
              <a:cxn ang="0">
                <a:pos x="120" y="269"/>
              </a:cxn>
              <a:cxn ang="0">
                <a:pos x="159" y="228"/>
              </a:cxn>
              <a:cxn ang="0">
                <a:pos x="212" y="184"/>
              </a:cxn>
              <a:cxn ang="0">
                <a:pos x="247" y="194"/>
              </a:cxn>
              <a:cxn ang="0">
                <a:pos x="256" y="248"/>
              </a:cxn>
              <a:cxn ang="0">
                <a:pos x="256" y="248"/>
              </a:cxn>
              <a:cxn ang="0">
                <a:pos x="256" y="248"/>
              </a:cxn>
            </a:cxnLst>
            <a:rect l="0" t="0" r="r" b="b"/>
            <a:pathLst>
              <a:path w="265" h="299">
                <a:moveTo>
                  <a:pt x="256" y="248"/>
                </a:moveTo>
                <a:cubicBezTo>
                  <a:pt x="255" y="252"/>
                  <a:pt x="251" y="254"/>
                  <a:pt x="247" y="253"/>
                </a:cubicBezTo>
                <a:cubicBezTo>
                  <a:pt x="243" y="252"/>
                  <a:pt x="241" y="248"/>
                  <a:pt x="242" y="244"/>
                </a:cubicBezTo>
                <a:cubicBezTo>
                  <a:pt x="246" y="227"/>
                  <a:pt x="244" y="212"/>
                  <a:pt x="236" y="204"/>
                </a:cubicBezTo>
                <a:cubicBezTo>
                  <a:pt x="231" y="199"/>
                  <a:pt x="224" y="197"/>
                  <a:pt x="214" y="199"/>
                </a:cubicBezTo>
                <a:cubicBezTo>
                  <a:pt x="196" y="202"/>
                  <a:pt x="184" y="218"/>
                  <a:pt x="171" y="236"/>
                </a:cubicBezTo>
                <a:cubicBezTo>
                  <a:pt x="159" y="252"/>
                  <a:pt x="146" y="269"/>
                  <a:pt x="127" y="281"/>
                </a:cubicBezTo>
                <a:cubicBezTo>
                  <a:pt x="109" y="292"/>
                  <a:pt x="88" y="299"/>
                  <a:pt x="68" y="299"/>
                </a:cubicBezTo>
                <a:cubicBezTo>
                  <a:pt x="66" y="299"/>
                  <a:pt x="64" y="299"/>
                  <a:pt x="62" y="298"/>
                </a:cubicBezTo>
                <a:cubicBezTo>
                  <a:pt x="40" y="297"/>
                  <a:pt x="22" y="288"/>
                  <a:pt x="12" y="274"/>
                </a:cubicBezTo>
                <a:cubicBezTo>
                  <a:pt x="0" y="256"/>
                  <a:pt x="7" y="238"/>
                  <a:pt x="16" y="225"/>
                </a:cubicBezTo>
                <a:cubicBezTo>
                  <a:pt x="9" y="215"/>
                  <a:pt x="9" y="215"/>
                  <a:pt x="9" y="215"/>
                </a:cubicBezTo>
                <a:cubicBezTo>
                  <a:pt x="3" y="208"/>
                  <a:pt x="5" y="197"/>
                  <a:pt x="12" y="191"/>
                </a:cubicBezTo>
                <a:cubicBezTo>
                  <a:pt x="60" y="154"/>
                  <a:pt x="60" y="154"/>
                  <a:pt x="60" y="154"/>
                </a:cubicBezTo>
                <a:cubicBezTo>
                  <a:pt x="63" y="152"/>
                  <a:pt x="67" y="151"/>
                  <a:pt x="71" y="151"/>
                </a:cubicBezTo>
                <a:cubicBezTo>
                  <a:pt x="76" y="151"/>
                  <a:pt x="81" y="153"/>
                  <a:pt x="84" y="158"/>
                </a:cubicBezTo>
                <a:cubicBezTo>
                  <a:pt x="102" y="181"/>
                  <a:pt x="102" y="181"/>
                  <a:pt x="102" y="181"/>
                </a:cubicBezTo>
                <a:cubicBezTo>
                  <a:pt x="116" y="175"/>
                  <a:pt x="132" y="164"/>
                  <a:pt x="150" y="146"/>
                </a:cubicBezTo>
                <a:cubicBezTo>
                  <a:pt x="168" y="128"/>
                  <a:pt x="178" y="112"/>
                  <a:pt x="184" y="98"/>
                </a:cubicBezTo>
                <a:cubicBezTo>
                  <a:pt x="161" y="79"/>
                  <a:pt x="161" y="79"/>
                  <a:pt x="161" y="79"/>
                </a:cubicBezTo>
                <a:cubicBezTo>
                  <a:pt x="153" y="74"/>
                  <a:pt x="152" y="63"/>
                  <a:pt x="158" y="56"/>
                </a:cubicBezTo>
                <a:cubicBezTo>
                  <a:pt x="194" y="7"/>
                  <a:pt x="194" y="7"/>
                  <a:pt x="194" y="7"/>
                </a:cubicBezTo>
                <a:cubicBezTo>
                  <a:pt x="197" y="2"/>
                  <a:pt x="202" y="0"/>
                  <a:pt x="208" y="0"/>
                </a:cubicBezTo>
                <a:cubicBezTo>
                  <a:pt x="212" y="0"/>
                  <a:pt x="215" y="1"/>
                  <a:pt x="218" y="3"/>
                </a:cubicBezTo>
                <a:cubicBezTo>
                  <a:pt x="246" y="25"/>
                  <a:pt x="246" y="25"/>
                  <a:pt x="246" y="25"/>
                </a:cubicBezTo>
                <a:cubicBezTo>
                  <a:pt x="246" y="25"/>
                  <a:pt x="246" y="25"/>
                  <a:pt x="246" y="25"/>
                </a:cubicBezTo>
                <a:cubicBezTo>
                  <a:pt x="246" y="25"/>
                  <a:pt x="246" y="25"/>
                  <a:pt x="247" y="25"/>
                </a:cubicBezTo>
                <a:cubicBezTo>
                  <a:pt x="247" y="26"/>
                  <a:pt x="247" y="26"/>
                  <a:pt x="247" y="26"/>
                </a:cubicBezTo>
                <a:cubicBezTo>
                  <a:pt x="247" y="26"/>
                  <a:pt x="247" y="26"/>
                  <a:pt x="247" y="26"/>
                </a:cubicBezTo>
                <a:cubicBezTo>
                  <a:pt x="248" y="27"/>
                  <a:pt x="248" y="27"/>
                  <a:pt x="248" y="27"/>
                </a:cubicBezTo>
                <a:cubicBezTo>
                  <a:pt x="248" y="27"/>
                  <a:pt x="248" y="27"/>
                  <a:pt x="248" y="27"/>
                </a:cubicBezTo>
                <a:cubicBezTo>
                  <a:pt x="248" y="28"/>
                  <a:pt x="248" y="28"/>
                  <a:pt x="249" y="29"/>
                </a:cubicBezTo>
                <a:cubicBezTo>
                  <a:pt x="249" y="29"/>
                  <a:pt x="249" y="29"/>
                  <a:pt x="249" y="29"/>
                </a:cubicBezTo>
                <a:cubicBezTo>
                  <a:pt x="249" y="31"/>
                  <a:pt x="265" y="93"/>
                  <a:pt x="181" y="178"/>
                </a:cubicBezTo>
                <a:cubicBezTo>
                  <a:pt x="121" y="239"/>
                  <a:pt x="72" y="248"/>
                  <a:pt x="49" y="248"/>
                </a:cubicBezTo>
                <a:cubicBezTo>
                  <a:pt x="49" y="248"/>
                  <a:pt x="49" y="248"/>
                  <a:pt x="49" y="248"/>
                </a:cubicBezTo>
                <a:cubicBezTo>
                  <a:pt x="40" y="248"/>
                  <a:pt x="34" y="246"/>
                  <a:pt x="34" y="246"/>
                </a:cubicBezTo>
                <a:cubicBezTo>
                  <a:pt x="34" y="246"/>
                  <a:pt x="34" y="246"/>
                  <a:pt x="34" y="246"/>
                </a:cubicBezTo>
                <a:cubicBezTo>
                  <a:pt x="33" y="246"/>
                  <a:pt x="33" y="246"/>
                  <a:pt x="33" y="246"/>
                </a:cubicBezTo>
                <a:cubicBezTo>
                  <a:pt x="33" y="246"/>
                  <a:pt x="33" y="246"/>
                  <a:pt x="32" y="246"/>
                </a:cubicBezTo>
                <a:cubicBezTo>
                  <a:pt x="32" y="245"/>
                  <a:pt x="32" y="245"/>
                  <a:pt x="32" y="245"/>
                </a:cubicBezTo>
                <a:cubicBezTo>
                  <a:pt x="31" y="245"/>
                  <a:pt x="31" y="245"/>
                  <a:pt x="31" y="245"/>
                </a:cubicBezTo>
                <a:cubicBezTo>
                  <a:pt x="31" y="245"/>
                  <a:pt x="31" y="244"/>
                  <a:pt x="31" y="244"/>
                </a:cubicBezTo>
                <a:cubicBezTo>
                  <a:pt x="30" y="244"/>
                  <a:pt x="30" y="244"/>
                  <a:pt x="30" y="244"/>
                </a:cubicBezTo>
                <a:cubicBezTo>
                  <a:pt x="30" y="244"/>
                  <a:pt x="30" y="244"/>
                  <a:pt x="30" y="244"/>
                </a:cubicBezTo>
                <a:cubicBezTo>
                  <a:pt x="26" y="238"/>
                  <a:pt x="26" y="238"/>
                  <a:pt x="26" y="238"/>
                </a:cubicBezTo>
                <a:cubicBezTo>
                  <a:pt x="21" y="245"/>
                  <a:pt x="17" y="256"/>
                  <a:pt x="24" y="266"/>
                </a:cubicBezTo>
                <a:cubicBezTo>
                  <a:pt x="38" y="286"/>
                  <a:pt x="82" y="292"/>
                  <a:pt x="120" y="269"/>
                </a:cubicBezTo>
                <a:cubicBezTo>
                  <a:pt x="136" y="258"/>
                  <a:pt x="148" y="243"/>
                  <a:pt x="159" y="228"/>
                </a:cubicBezTo>
                <a:cubicBezTo>
                  <a:pt x="174" y="208"/>
                  <a:pt x="188" y="189"/>
                  <a:pt x="212" y="184"/>
                </a:cubicBezTo>
                <a:cubicBezTo>
                  <a:pt x="226" y="182"/>
                  <a:pt x="238" y="185"/>
                  <a:pt x="247" y="194"/>
                </a:cubicBezTo>
                <a:cubicBezTo>
                  <a:pt x="258" y="206"/>
                  <a:pt x="261" y="226"/>
                  <a:pt x="256" y="248"/>
                </a:cubicBezTo>
                <a:close/>
                <a:moveTo>
                  <a:pt x="256" y="248"/>
                </a:moveTo>
                <a:cubicBezTo>
                  <a:pt x="256" y="248"/>
                  <a:pt x="256" y="248"/>
                  <a:pt x="256" y="248"/>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262626"/>
              </a:solidFill>
            </a:endParaRPr>
          </a:p>
        </p:txBody>
      </p:sp>
    </p:spTree>
    <p:extLst>
      <p:ext uri="{BB962C8B-B14F-4D97-AF65-F5344CB8AC3E}">
        <p14:creationId xmlns:p14="http://schemas.microsoft.com/office/powerpoint/2010/main" val="1105863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0462" y="77599"/>
            <a:ext cx="6688982" cy="353524"/>
          </a:xfrm>
        </p:spPr>
        <p:txBody>
          <a:bodyPr/>
          <a:lstStyle/>
          <a:p>
            <a:pPr algn="l"/>
            <a:r>
              <a:rPr lang="en-US" cap="small" dirty="0">
                <a:solidFill>
                  <a:schemeClr val="tx1"/>
                </a:solidFill>
                <a:latin typeface="Times New Roman" panose="02020603050405020304" pitchFamily="18" charset="0"/>
                <a:cs typeface="Times New Roman" panose="02020603050405020304" pitchFamily="18" charset="0"/>
              </a:rPr>
              <a:t>Projektinis pasi</a:t>
            </a:r>
            <a:r>
              <a:rPr lang="lt-LT" cap="small" dirty="0">
                <a:solidFill>
                  <a:schemeClr val="tx1"/>
                </a:solidFill>
                <a:latin typeface="Times New Roman" panose="02020603050405020304" pitchFamily="18" charset="0"/>
                <a:cs typeface="Times New Roman" panose="02020603050405020304" pitchFamily="18" charset="0"/>
              </a:rPr>
              <a:t>ūlymas ir paraiška</a:t>
            </a:r>
            <a:endParaRPr lang="en-US" b="0" cap="small" dirty="0">
              <a:solidFill>
                <a:schemeClr val="tx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410462" y="2185928"/>
            <a:ext cx="8560497" cy="1945844"/>
            <a:chOff x="936558" y="1670876"/>
            <a:chExt cx="10442644" cy="2032000"/>
          </a:xfrm>
        </p:grpSpPr>
        <p:grpSp>
          <p:nvGrpSpPr>
            <p:cNvPr id="5" name="Group 4"/>
            <p:cNvGrpSpPr/>
            <p:nvPr/>
          </p:nvGrpSpPr>
          <p:grpSpPr>
            <a:xfrm>
              <a:off x="936558" y="1670876"/>
              <a:ext cx="10442644" cy="2032000"/>
              <a:chOff x="936558" y="1670876"/>
              <a:chExt cx="10442644" cy="2032000"/>
            </a:xfrm>
          </p:grpSpPr>
          <p:grpSp>
            <p:nvGrpSpPr>
              <p:cNvPr id="2" name="Group 67"/>
              <p:cNvGrpSpPr/>
              <p:nvPr/>
            </p:nvGrpSpPr>
            <p:grpSpPr>
              <a:xfrm>
                <a:off x="2362698" y="1670879"/>
                <a:ext cx="9016504" cy="1770010"/>
                <a:chOff x="1772023" y="1123952"/>
                <a:chExt cx="6762378" cy="1327507"/>
              </a:xfrm>
            </p:grpSpPr>
            <p:sp>
              <p:nvSpPr>
                <p:cNvPr id="67" name="Round Same Side Corner Rectangle 66"/>
                <p:cNvSpPr/>
                <p:nvPr/>
              </p:nvSpPr>
              <p:spPr bwMode="auto">
                <a:xfrm rot="5400000">
                  <a:off x="4543611" y="-1539330"/>
                  <a:ext cx="1219201" cy="6762378"/>
                </a:xfrm>
                <a:prstGeom prst="round2SameRect">
                  <a:avLst>
                    <a:gd name="adj1" fmla="val 9180"/>
                    <a:gd name="adj2" fmla="val 0"/>
                  </a:avLst>
                </a:prstGeom>
                <a:solidFill>
                  <a:schemeClr val="tx2">
                    <a:lumMod val="25000"/>
                    <a:lumOff val="7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rgbClr val="262626"/>
                    </a:solidFill>
                    <a:latin typeface="Calibri"/>
                  </a:endParaRPr>
                </a:p>
              </p:txBody>
            </p:sp>
            <p:sp>
              <p:nvSpPr>
                <p:cNvPr id="65" name="Round Same Side Corner Rectangle 64"/>
                <p:cNvSpPr/>
                <p:nvPr/>
              </p:nvSpPr>
              <p:spPr bwMode="auto">
                <a:xfrm rot="5400000">
                  <a:off x="4531757" y="-1635781"/>
                  <a:ext cx="1242909" cy="6762376"/>
                </a:xfrm>
                <a:prstGeom prst="round2SameRect">
                  <a:avLst>
                    <a:gd name="adj1" fmla="val 9180"/>
                    <a:gd name="adj2" fmla="val 0"/>
                  </a:avLst>
                </a:prstGeom>
                <a:solidFill>
                  <a:schemeClr val="bg1">
                    <a:lumMod val="9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rgbClr val="262626"/>
                    </a:solidFill>
                    <a:latin typeface="Calibri"/>
                  </a:endParaRPr>
                </a:p>
              </p:txBody>
            </p:sp>
            <p:sp>
              <p:nvSpPr>
                <p:cNvPr id="6" name="Footer Text"/>
                <p:cNvSpPr txBox="1"/>
                <p:nvPr/>
              </p:nvSpPr>
              <p:spPr>
                <a:xfrm>
                  <a:off x="1876858" y="1207129"/>
                  <a:ext cx="6444233" cy="1036528"/>
                </a:xfrm>
                <a:prstGeom prst="rect">
                  <a:avLst/>
                </a:prstGeom>
                <a:noFill/>
              </p:spPr>
              <p:txBody>
                <a:bodyPr wrap="square" lIns="0" tIns="0" rIns="0" bIns="0" rtlCol="0">
                  <a:spAutoFit/>
                </a:bodyPr>
                <a:lstStyle/>
                <a:p>
                  <a:pPr algn="just"/>
                  <a:r>
                    <a:rPr lang="lt-LT" sz="1600" b="1" cap="small" dirty="0">
                      <a:latin typeface="Times New Roman" panose="02020603050405020304" pitchFamily="18" charset="0"/>
                      <a:cs typeface="Times New Roman" panose="02020603050405020304" pitchFamily="18" charset="0"/>
                    </a:rPr>
                    <a:t>Jei yra esminių paraiškos </a:t>
                  </a:r>
                  <a:r>
                    <a:rPr lang="lt-LT" sz="1600" b="1" cap="small" dirty="0" smtClean="0">
                      <a:latin typeface="Times New Roman" panose="02020603050405020304" pitchFamily="18" charset="0"/>
                      <a:cs typeface="Times New Roman" panose="02020603050405020304" pitchFamily="18" charset="0"/>
                    </a:rPr>
                    <a:t>pakeitimų</a:t>
                  </a:r>
                </a:p>
                <a:p>
                  <a:pPr algn="just"/>
                  <a:r>
                    <a:rPr lang="lt-LT" sz="1400" dirty="0" smtClean="0">
                      <a:latin typeface="Times New Roman" panose="02020603050405020304" pitchFamily="18" charset="0"/>
                      <a:cs typeface="Times New Roman" panose="02020603050405020304" pitchFamily="18" charset="0"/>
                    </a:rPr>
                    <a:t>Jei </a:t>
                  </a:r>
                  <a:r>
                    <a:rPr lang="lt-LT" sz="1400" dirty="0">
                      <a:latin typeface="Times New Roman" panose="02020603050405020304" pitchFamily="18" charset="0"/>
                      <a:cs typeface="Times New Roman" panose="02020603050405020304" pitchFamily="18" charset="0"/>
                    </a:rPr>
                    <a:t>yra nustatyta esminių paraiškos pakeitimų, palyginus su projektiniu pasiūlymu ir </a:t>
                  </a:r>
                  <a:r>
                    <a:rPr lang="lt-LT" sz="1400" dirty="0" smtClean="0">
                      <a:latin typeface="Times New Roman" panose="02020603050405020304" pitchFamily="18" charset="0"/>
                      <a:cs typeface="Times New Roman" panose="02020603050405020304" pitchFamily="18" charset="0"/>
                    </a:rPr>
                    <a:t>valstybės </a:t>
                  </a:r>
                  <a:r>
                    <a:rPr lang="lt-LT" sz="1400" dirty="0">
                      <a:latin typeface="Times New Roman" panose="02020603050405020304" pitchFamily="18" charset="0"/>
                      <a:cs typeface="Times New Roman" panose="02020603050405020304" pitchFamily="18" charset="0"/>
                    </a:rPr>
                    <a:t>projektų sąrašu, CPVA kreipiasi į </a:t>
                  </a:r>
                  <a:r>
                    <a:rPr lang="lt-LT" sz="1400" dirty="0" smtClean="0">
                      <a:latin typeface="Times New Roman" panose="02020603050405020304" pitchFamily="18" charset="0"/>
                      <a:cs typeface="Times New Roman" panose="02020603050405020304" pitchFamily="18" charset="0"/>
                    </a:rPr>
                    <a:t>Ministeriją </a:t>
                  </a:r>
                  <a:r>
                    <a:rPr lang="lt-LT" sz="1400" dirty="0">
                      <a:latin typeface="Times New Roman" panose="02020603050405020304" pitchFamily="18" charset="0"/>
                      <a:cs typeface="Times New Roman" panose="02020603050405020304" pitchFamily="18" charset="0"/>
                    </a:rPr>
                    <a:t>prašydama pakartotinai įvertinti projekto atitiktį. </a:t>
                  </a:r>
                  <a:r>
                    <a:rPr lang="lt-LT" sz="1400" dirty="0" smtClean="0">
                      <a:latin typeface="Times New Roman" panose="02020603050405020304" pitchFamily="18" charset="0"/>
                      <a:cs typeface="Times New Roman" panose="02020603050405020304" pitchFamily="18" charset="0"/>
                    </a:rPr>
                    <a:t>Ministerija, įvertinusi </a:t>
                  </a:r>
                  <a:r>
                    <a:rPr lang="lt-LT" sz="1400" dirty="0">
                      <a:latin typeface="Times New Roman" panose="02020603050405020304" pitchFamily="18" charset="0"/>
                      <a:cs typeface="Times New Roman" panose="02020603050405020304" pitchFamily="18" charset="0"/>
                    </a:rPr>
                    <a:t>paraiškos pakeitimus, pateikia išvadą dėl </a:t>
                  </a:r>
                  <a:r>
                    <a:rPr lang="lt-LT" sz="1400" dirty="0" smtClean="0">
                      <a:latin typeface="Times New Roman" panose="02020603050405020304" pitchFamily="18" charset="0"/>
                      <a:cs typeface="Times New Roman" panose="02020603050405020304" pitchFamily="18" charset="0"/>
                    </a:rPr>
                    <a:t>projekto atitikties ir</a:t>
                  </a:r>
                  <a:r>
                    <a:rPr lang="lt-LT" sz="1400" dirty="0">
                      <a:latin typeface="Times New Roman" panose="02020603050405020304" pitchFamily="18" charset="0"/>
                      <a:cs typeface="Times New Roman" panose="02020603050405020304" pitchFamily="18" charset="0"/>
                    </a:rPr>
                    <a:t>, prireikus, pakeičia </a:t>
                  </a:r>
                  <a:r>
                    <a:rPr lang="lt-LT" sz="1400" dirty="0" smtClean="0">
                      <a:latin typeface="Times New Roman" panose="02020603050405020304" pitchFamily="18" charset="0"/>
                      <a:cs typeface="Times New Roman" panose="02020603050405020304" pitchFamily="18" charset="0"/>
                    </a:rPr>
                    <a:t>valstybės </a:t>
                  </a:r>
                  <a:r>
                    <a:rPr lang="lt-LT" sz="1400" dirty="0">
                      <a:latin typeface="Times New Roman" panose="02020603050405020304" pitchFamily="18" charset="0"/>
                      <a:cs typeface="Times New Roman" panose="02020603050405020304" pitchFamily="18" charset="0"/>
                    </a:rPr>
                    <a:t>projektų sąrašą. Jei projektas nebeatitinka reikalavimų, </a:t>
                  </a:r>
                  <a:r>
                    <a:rPr lang="lt-LT" sz="1400" dirty="0" smtClean="0">
                      <a:latin typeface="Times New Roman" panose="02020603050405020304" pitchFamily="18" charset="0"/>
                      <a:cs typeface="Times New Roman" panose="02020603050405020304" pitchFamily="18" charset="0"/>
                    </a:rPr>
                    <a:t>Ministerija </a:t>
                  </a:r>
                  <a:r>
                    <a:rPr lang="lt-LT" sz="1400" dirty="0">
                      <a:latin typeface="Times New Roman" panose="02020603050405020304" pitchFamily="18" charset="0"/>
                      <a:cs typeface="Times New Roman" panose="02020603050405020304" pitchFamily="18" charset="0"/>
                    </a:rPr>
                    <a:t>apie tai informuoja CPVA, kuri atmeta paraišką.</a:t>
                  </a:r>
                  <a:endParaRPr lang="en-US" sz="1400" dirty="0">
                    <a:latin typeface="Times New Roman" panose="02020603050405020304" pitchFamily="18" charset="0"/>
                    <a:cs typeface="Times New Roman" panose="02020603050405020304" pitchFamily="18" charset="0"/>
                  </a:endParaRPr>
                </a:p>
              </p:txBody>
            </p:sp>
          </p:grpSp>
          <p:grpSp>
            <p:nvGrpSpPr>
              <p:cNvPr id="3" name="Group 69"/>
              <p:cNvGrpSpPr/>
              <p:nvPr/>
            </p:nvGrpSpPr>
            <p:grpSpPr>
              <a:xfrm>
                <a:off x="936558" y="1670876"/>
                <a:ext cx="1426141" cy="2032000"/>
                <a:chOff x="721468" y="1123950"/>
                <a:chExt cx="1069606" cy="1524000"/>
              </a:xfrm>
            </p:grpSpPr>
            <p:sp>
              <p:nvSpPr>
                <p:cNvPr id="12" name="Isosceles Triangle 11"/>
                <p:cNvSpPr/>
                <p:nvPr/>
              </p:nvSpPr>
              <p:spPr>
                <a:xfrm flipV="1">
                  <a:off x="1301074" y="2343150"/>
                  <a:ext cx="381000" cy="304800"/>
                </a:xfrm>
                <a:prstGeom prst="triangle">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4" name="Group 23"/>
                <p:cNvGrpSpPr/>
                <p:nvPr/>
              </p:nvGrpSpPr>
              <p:grpSpPr>
                <a:xfrm>
                  <a:off x="721468" y="1123950"/>
                  <a:ext cx="1069606" cy="1327509"/>
                  <a:chOff x="2905413" y="1285292"/>
                  <a:chExt cx="544741" cy="1675617"/>
                </a:xfrm>
              </p:grpSpPr>
              <p:sp>
                <p:nvSpPr>
                  <p:cNvPr id="14" name="Rectangle 13"/>
                  <p:cNvSpPr/>
                  <p:nvPr/>
                </p:nvSpPr>
                <p:spPr>
                  <a:xfrm>
                    <a:off x="2905413" y="1392073"/>
                    <a:ext cx="544741" cy="15688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5" name="Rectangle 14"/>
                  <p:cNvSpPr/>
                  <p:nvPr/>
                </p:nvSpPr>
                <p:spPr>
                  <a:xfrm>
                    <a:off x="2905413" y="1285292"/>
                    <a:ext cx="544741" cy="15688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grpSp>
        </p:grpSp>
        <p:sp>
          <p:nvSpPr>
            <p:cNvPr id="30" name="Freeform 83"/>
            <p:cNvSpPr>
              <a:spLocks noEditPoints="1"/>
            </p:cNvSpPr>
            <p:nvPr/>
          </p:nvSpPr>
          <p:spPr bwMode="auto">
            <a:xfrm>
              <a:off x="1296749" y="2030802"/>
              <a:ext cx="743629" cy="838943"/>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latin typeface="Calibri"/>
              </a:endParaRPr>
            </a:p>
          </p:txBody>
        </p:sp>
      </p:grpSp>
      <p:grpSp>
        <p:nvGrpSpPr>
          <p:cNvPr id="11" name="Group 10"/>
          <p:cNvGrpSpPr/>
          <p:nvPr/>
        </p:nvGrpSpPr>
        <p:grpSpPr>
          <a:xfrm>
            <a:off x="152400" y="4019177"/>
            <a:ext cx="8027565" cy="1104016"/>
            <a:chOff x="1195454" y="4394817"/>
            <a:chExt cx="10051208" cy="2036521"/>
          </a:xfrm>
        </p:grpSpPr>
        <p:grpSp>
          <p:nvGrpSpPr>
            <p:cNvPr id="10" name="Group 9"/>
            <p:cNvGrpSpPr/>
            <p:nvPr/>
          </p:nvGrpSpPr>
          <p:grpSpPr>
            <a:xfrm>
              <a:off x="1195454" y="4394817"/>
              <a:ext cx="10051208" cy="2036521"/>
              <a:chOff x="1195454" y="4394817"/>
              <a:chExt cx="10051208" cy="2036521"/>
            </a:xfrm>
          </p:grpSpPr>
          <p:sp>
            <p:nvSpPr>
              <p:cNvPr id="72" name="Text Placeholder 3"/>
              <p:cNvSpPr txBox="1">
                <a:spLocks/>
              </p:cNvSpPr>
              <p:nvPr/>
            </p:nvSpPr>
            <p:spPr>
              <a:xfrm>
                <a:off x="1195454" y="5315166"/>
                <a:ext cx="1930400" cy="3406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lt-LT" sz="1200" b="1" dirty="0">
                    <a:solidFill>
                      <a:srgbClr val="FFFFFF"/>
                    </a:solidFill>
                    <a:latin typeface="Calibri"/>
                  </a:rPr>
                  <a:t>Investicijų projektas</a:t>
                </a:r>
                <a:endParaRPr lang="en-US" sz="1000" dirty="0">
                  <a:solidFill>
                    <a:srgbClr val="FFFFFF"/>
                  </a:solidFill>
                  <a:latin typeface="Calibri"/>
                </a:endParaRPr>
              </a:p>
            </p:txBody>
          </p:sp>
          <p:grpSp>
            <p:nvGrpSpPr>
              <p:cNvPr id="77" name="Group 76"/>
              <p:cNvGrpSpPr/>
              <p:nvPr/>
            </p:nvGrpSpPr>
            <p:grpSpPr>
              <a:xfrm>
                <a:off x="2629359" y="4404024"/>
                <a:ext cx="2682375" cy="1885372"/>
                <a:chOff x="1962080" y="3312960"/>
                <a:chExt cx="2011781" cy="1414030"/>
              </a:xfrm>
            </p:grpSpPr>
            <p:sp>
              <p:nvSpPr>
                <p:cNvPr id="57" name="Rectangular Callout 56"/>
                <p:cNvSpPr/>
                <p:nvPr/>
              </p:nvSpPr>
              <p:spPr>
                <a:xfrm flipV="1">
                  <a:off x="1962080" y="3312960"/>
                  <a:ext cx="2011781" cy="1295400"/>
                </a:xfrm>
                <a:prstGeom prst="wedgeRectCallout">
                  <a:avLst>
                    <a:gd name="adj1" fmla="val 60562"/>
                    <a:gd name="adj2" fmla="val 217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3" name="Text Placeholder 3"/>
                <p:cNvSpPr txBox="1">
                  <a:spLocks/>
                </p:cNvSpPr>
                <p:nvPr/>
              </p:nvSpPr>
              <p:spPr>
                <a:xfrm>
                  <a:off x="1998104" y="4152155"/>
                  <a:ext cx="1895297" cy="57483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lt-LT" b="1" dirty="0">
                      <a:solidFill>
                        <a:srgbClr val="FFFFFF"/>
                      </a:solidFill>
                      <a:latin typeface="Calibri"/>
                    </a:rPr>
                    <a:t>Projektinis pasiūlymas</a:t>
                  </a:r>
                  <a:r>
                    <a:rPr lang="en-US" sz="1100" dirty="0">
                      <a:solidFill>
                        <a:srgbClr val="FFFFFF"/>
                      </a:solidFill>
                      <a:latin typeface="Calibri"/>
                    </a:rPr>
                    <a:t/>
                  </a:r>
                  <a:br>
                    <a:rPr lang="en-US" sz="1100" dirty="0">
                      <a:solidFill>
                        <a:srgbClr val="FFFFFF"/>
                      </a:solidFill>
                      <a:latin typeface="Calibri"/>
                    </a:rPr>
                  </a:br>
                  <a:endParaRPr lang="en-US" sz="1100" dirty="0">
                    <a:solidFill>
                      <a:srgbClr val="FFFFFF"/>
                    </a:solidFill>
                    <a:latin typeface="Calibri"/>
                  </a:endParaRPr>
                </a:p>
              </p:txBody>
            </p:sp>
          </p:grpSp>
          <p:grpSp>
            <p:nvGrpSpPr>
              <p:cNvPr id="78" name="Group 77"/>
              <p:cNvGrpSpPr/>
              <p:nvPr/>
            </p:nvGrpSpPr>
            <p:grpSpPr>
              <a:xfrm>
                <a:off x="5824797" y="4420848"/>
                <a:ext cx="2416243" cy="2010490"/>
                <a:chOff x="4331017" y="3325572"/>
                <a:chExt cx="1812182" cy="1507866"/>
              </a:xfrm>
            </p:grpSpPr>
            <p:sp>
              <p:nvSpPr>
                <p:cNvPr id="58" name="Rectangular Callout 57"/>
                <p:cNvSpPr/>
                <p:nvPr/>
              </p:nvSpPr>
              <p:spPr>
                <a:xfrm flipV="1">
                  <a:off x="4331017" y="3325572"/>
                  <a:ext cx="1812182" cy="1295400"/>
                </a:xfrm>
                <a:prstGeom prst="wedgeRectCallout">
                  <a:avLst>
                    <a:gd name="adj1" fmla="val 61882"/>
                    <a:gd name="adj2" fmla="val 192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4" name="Text Placeholder 3"/>
                <p:cNvSpPr txBox="1">
                  <a:spLocks/>
                </p:cNvSpPr>
                <p:nvPr/>
              </p:nvSpPr>
              <p:spPr>
                <a:xfrm>
                  <a:off x="4513208" y="4152150"/>
                  <a:ext cx="1447800" cy="6812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lt-LT" b="1" dirty="0">
                      <a:solidFill>
                        <a:srgbClr val="FFFFFF"/>
                      </a:solidFill>
                      <a:latin typeface="Calibri"/>
                    </a:rPr>
                    <a:t>Paraiška</a:t>
                  </a:r>
                  <a:r>
                    <a:rPr lang="en-US" dirty="0">
                      <a:solidFill>
                        <a:srgbClr val="FFFFFF"/>
                      </a:solidFill>
                      <a:latin typeface="Calibri"/>
                    </a:rPr>
                    <a:t/>
                  </a:r>
                  <a:br>
                    <a:rPr lang="en-US" dirty="0">
                      <a:solidFill>
                        <a:srgbClr val="FFFFFF"/>
                      </a:solidFill>
                      <a:latin typeface="Calibri"/>
                    </a:rPr>
                  </a:br>
                  <a:endParaRPr lang="en-US" dirty="0">
                    <a:solidFill>
                      <a:srgbClr val="FFFFFF"/>
                    </a:solidFill>
                    <a:latin typeface="Calibri"/>
                  </a:endParaRPr>
                </a:p>
              </p:txBody>
            </p:sp>
          </p:grpSp>
          <p:grpSp>
            <p:nvGrpSpPr>
              <p:cNvPr id="79" name="Group 78"/>
              <p:cNvGrpSpPr/>
              <p:nvPr/>
            </p:nvGrpSpPr>
            <p:grpSpPr>
              <a:xfrm>
                <a:off x="8830419" y="4394817"/>
                <a:ext cx="2416243" cy="1727199"/>
                <a:chOff x="6612875" y="3306052"/>
                <a:chExt cx="1812182" cy="1295399"/>
              </a:xfrm>
            </p:grpSpPr>
            <p:sp>
              <p:nvSpPr>
                <p:cNvPr id="59" name="Rectangular Callout 58"/>
                <p:cNvSpPr/>
                <p:nvPr/>
              </p:nvSpPr>
              <p:spPr>
                <a:xfrm flipV="1">
                  <a:off x="6612875" y="3306052"/>
                  <a:ext cx="1812182" cy="1295399"/>
                </a:xfrm>
                <a:prstGeom prst="wedgeRectCallout">
                  <a:avLst>
                    <a:gd name="adj1" fmla="val 21398"/>
                    <a:gd name="adj2" fmla="val 678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Text Placeholder 3"/>
                <p:cNvSpPr txBox="1">
                  <a:spLocks/>
                </p:cNvSpPr>
                <p:nvPr/>
              </p:nvSpPr>
              <p:spPr>
                <a:xfrm>
                  <a:off x="6824159" y="4152154"/>
                  <a:ext cx="1447800" cy="3406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lt-LT" b="1" dirty="0">
                      <a:solidFill>
                        <a:srgbClr val="FFFFFF"/>
                      </a:solidFill>
                      <a:latin typeface="Calibri"/>
                    </a:rPr>
                    <a:t>Projekto sutartis</a:t>
                  </a:r>
                  <a:endParaRPr lang="en-US" dirty="0">
                    <a:solidFill>
                      <a:srgbClr val="FFFFFF"/>
                    </a:solidFill>
                    <a:latin typeface="Calibri"/>
                  </a:endParaRPr>
                </a:p>
              </p:txBody>
            </p:sp>
          </p:grpSp>
        </p:grpSp>
        <p:sp>
          <p:nvSpPr>
            <p:cNvPr id="31" name="Freeform 5"/>
            <p:cNvSpPr>
              <a:spLocks noEditPoints="1"/>
            </p:cNvSpPr>
            <p:nvPr/>
          </p:nvSpPr>
          <p:spPr bwMode="auto">
            <a:xfrm>
              <a:off x="9720644" y="4736889"/>
              <a:ext cx="538667" cy="554673"/>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latin typeface="Calibri"/>
              </a:endParaRPr>
            </a:p>
          </p:txBody>
        </p:sp>
        <p:sp>
          <p:nvSpPr>
            <p:cNvPr id="32" name="Freeform 42"/>
            <p:cNvSpPr>
              <a:spLocks noEditPoints="1"/>
            </p:cNvSpPr>
            <p:nvPr/>
          </p:nvSpPr>
          <p:spPr bwMode="auto">
            <a:xfrm>
              <a:off x="6745639" y="4824533"/>
              <a:ext cx="561788" cy="483563"/>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latin typeface="Calibri"/>
              </a:endParaRPr>
            </a:p>
          </p:txBody>
        </p:sp>
        <p:sp>
          <p:nvSpPr>
            <p:cNvPr id="33" name="Freeform 52"/>
            <p:cNvSpPr>
              <a:spLocks noEditPoints="1"/>
            </p:cNvSpPr>
            <p:nvPr/>
          </p:nvSpPr>
          <p:spPr bwMode="auto">
            <a:xfrm>
              <a:off x="3553911" y="4739105"/>
              <a:ext cx="515563" cy="554673"/>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latin typeface="Calibri"/>
              </a:endParaRPr>
            </a:p>
          </p:txBody>
        </p:sp>
      </p:grpSp>
      <p:sp>
        <p:nvSpPr>
          <p:cNvPr id="35" name="Text Placeholder 7"/>
          <p:cNvSpPr txBox="1">
            <a:spLocks/>
          </p:cNvSpPr>
          <p:nvPr/>
        </p:nvSpPr>
        <p:spPr>
          <a:xfrm>
            <a:off x="429513" y="623022"/>
            <a:ext cx="8104887" cy="1211766"/>
          </a:xfrm>
          <a:prstGeom prst="rect">
            <a:avLst/>
          </a:prstGeom>
        </p:spPr>
        <p:txBody>
          <a:bodyPr wrap="none" lIns="0" tIns="0" rIns="0" bIns="0" anchor="ctr">
            <a:noAutofit/>
          </a:bodyPr>
          <a:lstStyle>
            <a:lvl1pPr marL="0" indent="0" algn="ctr" defTabSz="914400" rtl="0" eaLnBrk="1" latinLnBrk="0" hangingPunct="1">
              <a:spcBef>
                <a:spcPct val="20000"/>
              </a:spcBef>
              <a:buFont typeface="Arial" pitchFamily="34" charset="0"/>
              <a:buNone/>
              <a:defRPr sz="1200" b="1" kern="1200" baseline="0">
                <a:solidFill>
                  <a:schemeClr val="bg1">
                    <a:lumMod val="75000"/>
                  </a:schemeClr>
                </a:solidFill>
                <a:latin typeface="+mn-lt"/>
                <a:ea typeface="+mn-ea"/>
                <a:cs typeface="+mn-cs"/>
              </a:defRPr>
            </a:lvl1pPr>
            <a:lvl2pPr marL="457189"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l"/>
            <a:endParaRPr lang="en-US" sz="1400" dirty="0">
              <a:solidFill>
                <a:schemeClr val="accent1"/>
              </a:solidFill>
              <a:latin typeface="Times New Roman" panose="02020603050405020304" pitchFamily="18" charset="0"/>
              <a:cs typeface="Times New Roman" panose="02020603050405020304" pitchFamily="18" charset="0"/>
            </a:endParaRPr>
          </a:p>
        </p:txBody>
      </p:sp>
      <p:sp>
        <p:nvSpPr>
          <p:cNvPr id="36" name="TextBox 35"/>
          <p:cNvSpPr txBox="1">
            <a:spLocks noChangeArrowheads="1"/>
          </p:cNvSpPr>
          <p:nvPr/>
        </p:nvSpPr>
        <p:spPr bwMode="auto">
          <a:xfrm>
            <a:off x="410462" y="526468"/>
            <a:ext cx="8409688" cy="1590179"/>
          </a:xfrm>
          <a:prstGeom prst="rect">
            <a:avLst/>
          </a:prstGeom>
          <a:noFill/>
          <a:ln w="15875">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ea typeface="MS PGothic" panose="020B0600070205080204" pitchFamily="34" charset="-128"/>
              </a:defRPr>
            </a:lvl9pPr>
          </a:lstStyle>
          <a:p>
            <a:pPr>
              <a:lnSpc>
                <a:spcPct val="100000"/>
              </a:lnSpc>
              <a:buNone/>
            </a:pPr>
            <a:r>
              <a:rPr lang="lt-LT" sz="1400" dirty="0" smtClean="0">
                <a:latin typeface="Times New Roman" panose="02020603050405020304" pitchFamily="18" charset="0"/>
                <a:cs typeface="Times New Roman" panose="02020603050405020304" pitchFamily="18" charset="0"/>
              </a:rPr>
              <a:t>Vertinama</a:t>
            </a:r>
            <a:r>
              <a:rPr lang="lt-LT" sz="1400" dirty="0">
                <a:latin typeface="Times New Roman" panose="02020603050405020304" pitchFamily="18" charset="0"/>
                <a:cs typeface="Times New Roman" panose="02020603050405020304" pitchFamily="18" charset="0"/>
              </a:rPr>
              <a:t>, ar paraiška atitinka projektinį pasiūlymą ir valstybės projektų sąrašą. </a:t>
            </a:r>
          </a:p>
          <a:p>
            <a:pPr algn="just">
              <a:lnSpc>
                <a:spcPct val="100000"/>
              </a:lnSpc>
              <a:buNone/>
            </a:pPr>
            <a:r>
              <a:rPr lang="lt-LT" sz="1400" dirty="0">
                <a:latin typeface="Times New Roman" panose="02020603050405020304" pitchFamily="18" charset="0"/>
                <a:cs typeface="Times New Roman" panose="02020603050405020304" pitchFamily="18" charset="0"/>
              </a:rPr>
              <a:t>Projektinis pasiūlymas yra investicinio projekto santrauka, todėl </a:t>
            </a:r>
            <a:r>
              <a:rPr lang="lt-LT" sz="1400" dirty="0" smtClean="0">
                <a:latin typeface="Times New Roman" panose="02020603050405020304" pitchFamily="18" charset="0"/>
                <a:cs typeface="Times New Roman" panose="02020603050405020304" pitchFamily="18" charset="0"/>
              </a:rPr>
              <a:t>paraiška </a:t>
            </a:r>
            <a:r>
              <a:rPr lang="lt-LT" sz="1400" dirty="0">
                <a:latin typeface="Times New Roman" panose="02020603050405020304" pitchFamily="18" charset="0"/>
                <a:cs typeface="Times New Roman" panose="02020603050405020304" pitchFamily="18" charset="0"/>
              </a:rPr>
              <a:t>turi atitikti investiciniame projekte numatytus techninius, ekonominius ir finansinius sprendinius.  </a:t>
            </a:r>
            <a:endParaRPr lang="lt-LT" sz="1400" dirty="0" smtClean="0">
              <a:latin typeface="Times New Roman" panose="02020603050405020304" pitchFamily="18" charset="0"/>
              <a:cs typeface="Times New Roman" panose="02020603050405020304" pitchFamily="18" charset="0"/>
            </a:endParaRPr>
          </a:p>
          <a:p>
            <a:pPr algn="just">
              <a:lnSpc>
                <a:spcPct val="100000"/>
              </a:lnSpc>
              <a:buNone/>
            </a:pPr>
            <a:r>
              <a:rPr lang="lt-LT" sz="1400" dirty="0">
                <a:latin typeface="Times New Roman" panose="02020603050405020304" pitchFamily="18" charset="0"/>
                <a:cs typeface="Times New Roman" panose="02020603050405020304" pitchFamily="18" charset="0"/>
              </a:rPr>
              <a:t>Pareiškėjas gali keisti Investiciniame projekte numatytų dienos centrų, dienos užimtumo centrų ir socialinių dirbtuvių veiklos pobūdį, nekeisdamas Investiciniame projekte numatyto paslaugų gavėjų skaičiaus ir nedidindamas investicijų.</a:t>
            </a:r>
            <a:r>
              <a:rPr lang="en-US" sz="1400" dirty="0">
                <a:latin typeface="Times New Roman" panose="02020603050405020304" pitchFamily="18" charset="0"/>
                <a:cs typeface="Times New Roman" panose="02020603050405020304" pitchFamily="18" charset="0"/>
              </a:rPr>
              <a:t> </a:t>
            </a:r>
            <a:endParaRPr lang="lt-L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327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1904999" y="227635"/>
            <a:ext cx="5610299" cy="353524"/>
          </a:xfrm>
        </p:spPr>
        <p:txBody>
          <a:bodyPr/>
          <a:lstStyle/>
          <a:p>
            <a:r>
              <a:rPr lang="lt-LT" cap="small" dirty="0" smtClean="0">
                <a:solidFill>
                  <a:schemeClr val="tx1"/>
                </a:solidFill>
                <a:latin typeface="Times New Roman" panose="02020603050405020304" pitchFamily="18" charset="0"/>
                <a:cs typeface="Times New Roman" panose="02020603050405020304" pitchFamily="18" charset="0"/>
              </a:rPr>
              <a:t>Esminiai projektinio pasiūlymo pakeitimai (PAFT 122</a:t>
            </a:r>
            <a:r>
              <a:rPr lang="lt-LT" cap="small"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r>
              <a:rPr lang="lt-LT" cap="small" dirty="0" smtClean="0">
                <a:solidFill>
                  <a:schemeClr val="tx1"/>
                </a:solidFill>
                <a:latin typeface="Times New Roman" panose="02020603050405020304" pitchFamily="18" charset="0"/>
                <a:cs typeface="Times New Roman" panose="02020603050405020304" pitchFamily="18" charset="0"/>
              </a:rPr>
              <a:t> p.) </a:t>
            </a:r>
            <a:endParaRPr lang="en-US" cap="small" dirty="0">
              <a:solidFill>
                <a:schemeClr val="tx1"/>
              </a:solidFill>
              <a:latin typeface="Times New Roman" panose="02020603050405020304" pitchFamily="18" charset="0"/>
              <a:cs typeface="Times New Roman" panose="02020603050405020304" pitchFamily="18" charset="0"/>
            </a:endParaRPr>
          </a:p>
        </p:txBody>
      </p:sp>
      <p:sp>
        <p:nvSpPr>
          <p:cNvPr id="26" name="Text Placeholder 25"/>
          <p:cNvSpPr>
            <a:spLocks noGrp="1"/>
          </p:cNvSpPr>
          <p:nvPr>
            <p:ph type="body" sz="half" idx="2"/>
          </p:nvPr>
        </p:nvSpPr>
        <p:spPr>
          <a:xfrm>
            <a:off x="1964679" y="684213"/>
            <a:ext cx="4876800" cy="462040"/>
          </a:xfrm>
        </p:spPr>
        <p:txBody>
          <a:bodyPr/>
          <a:lstStyle/>
          <a:p>
            <a:r>
              <a:rPr lang="lt-LT" sz="1400" dirty="0" smtClean="0">
                <a:solidFill>
                  <a:schemeClr val="tx1"/>
                </a:solidFill>
                <a:latin typeface="Times New Roman" panose="02020603050405020304" pitchFamily="18" charset="0"/>
                <a:cs typeface="Times New Roman" panose="02020603050405020304" pitchFamily="18" charset="0"/>
              </a:rPr>
              <a:t>Paraiška turi atitikti projektinį pasiūlymą ir projektų sąrašą</a:t>
            </a:r>
          </a:p>
          <a:p>
            <a:r>
              <a:rPr lang="lt-LT" sz="1400" dirty="0" smtClean="0">
                <a:solidFill>
                  <a:schemeClr val="tx1"/>
                </a:solidFill>
                <a:latin typeface="Times New Roman" panose="02020603050405020304" pitchFamily="18" charset="0"/>
                <a:cs typeface="Times New Roman" panose="02020603050405020304" pitchFamily="18" charset="0"/>
              </a:rPr>
              <a:t>Paraiškoje negali būti atliekami šie esminiai pakeitimai:</a:t>
            </a:r>
            <a:endParaRPr lang="en-US" sz="1400" dirty="0">
              <a:solidFill>
                <a:schemeClr val="tx1"/>
              </a:solidFill>
              <a:latin typeface="Times New Roman" panose="02020603050405020304" pitchFamily="18" charset="0"/>
              <a:cs typeface="Times New Roman" panose="02020603050405020304" pitchFamily="18" charset="0"/>
            </a:endParaRPr>
          </a:p>
        </p:txBody>
      </p:sp>
      <p:grpSp>
        <p:nvGrpSpPr>
          <p:cNvPr id="92" name="Group 15"/>
          <p:cNvGrpSpPr/>
          <p:nvPr/>
        </p:nvGrpSpPr>
        <p:grpSpPr>
          <a:xfrm>
            <a:off x="762000" y="4574571"/>
            <a:ext cx="576523" cy="446296"/>
            <a:chOff x="647700" y="1295400"/>
            <a:chExt cx="838200" cy="670560"/>
          </a:xfrm>
        </p:grpSpPr>
        <p:sp>
          <p:nvSpPr>
            <p:cNvPr id="93" name="Rectangle 92"/>
            <p:cNvSpPr/>
            <p:nvPr/>
          </p:nvSpPr>
          <p:spPr>
            <a:xfrm>
              <a:off x="647700" y="1356360"/>
              <a:ext cx="838200" cy="609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94" name="Rectangle 93"/>
            <p:cNvSpPr/>
            <p:nvPr/>
          </p:nvSpPr>
          <p:spPr>
            <a:xfrm>
              <a:off x="647700" y="1295400"/>
              <a:ext cx="8382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b="1" dirty="0">
                  <a:solidFill>
                    <a:srgbClr val="FFFFFF"/>
                  </a:solidFill>
                </a:rPr>
                <a:t>122</a:t>
              </a:r>
              <a:r>
                <a:rPr lang="lt-LT" sz="1000" b="1" baseline="30000" dirty="0">
                  <a:latin typeface="Times New Roman" panose="02020603050405020304" pitchFamily="18" charset="0"/>
                  <a:ea typeface="Times New Roman" panose="02020603050405020304" pitchFamily="18" charset="0"/>
                </a:rPr>
                <a:t>2</a:t>
              </a:r>
              <a:r>
                <a:rPr lang="lt-LT" sz="1000" b="1" dirty="0">
                  <a:solidFill>
                    <a:srgbClr val="FFFFFF"/>
                  </a:solidFill>
                </a:rPr>
                <a:t>.1</a:t>
              </a:r>
              <a:endParaRPr lang="en-US" sz="1000" b="1" dirty="0">
                <a:solidFill>
                  <a:srgbClr val="FFFFFF"/>
                </a:solidFill>
              </a:endParaRPr>
            </a:p>
          </p:txBody>
        </p:sp>
      </p:grpSp>
      <p:grpSp>
        <p:nvGrpSpPr>
          <p:cNvPr id="95" name="Group 21"/>
          <p:cNvGrpSpPr/>
          <p:nvPr/>
        </p:nvGrpSpPr>
        <p:grpSpPr>
          <a:xfrm>
            <a:off x="2894952" y="4568962"/>
            <a:ext cx="568782" cy="446296"/>
            <a:chOff x="647700" y="1295400"/>
            <a:chExt cx="838200" cy="670560"/>
          </a:xfrm>
        </p:grpSpPr>
        <p:sp>
          <p:nvSpPr>
            <p:cNvPr id="96" name="Rectangle 95"/>
            <p:cNvSpPr/>
            <p:nvPr/>
          </p:nvSpPr>
          <p:spPr>
            <a:xfrm>
              <a:off x="647700" y="1356360"/>
              <a:ext cx="838200" cy="609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97" name="Rectangle 96"/>
            <p:cNvSpPr/>
            <p:nvPr/>
          </p:nvSpPr>
          <p:spPr>
            <a:xfrm>
              <a:off x="647700" y="1295400"/>
              <a:ext cx="8382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b="1" dirty="0">
                  <a:solidFill>
                    <a:srgbClr val="FFFFFF"/>
                  </a:solidFill>
                </a:rPr>
                <a:t>122</a:t>
              </a:r>
              <a:r>
                <a:rPr lang="lt-LT" sz="1000" b="1" baseline="30000" dirty="0">
                  <a:latin typeface="Times New Roman" panose="02020603050405020304" pitchFamily="18" charset="0"/>
                  <a:ea typeface="Times New Roman" panose="02020603050405020304" pitchFamily="18" charset="0"/>
                </a:rPr>
                <a:t>2</a:t>
              </a:r>
              <a:r>
                <a:rPr lang="lt-LT" sz="1000" b="1" dirty="0">
                  <a:solidFill>
                    <a:srgbClr val="FFFFFF"/>
                  </a:solidFill>
                </a:rPr>
                <a:t>.2</a:t>
              </a:r>
              <a:endParaRPr lang="en-US" sz="1000" b="1" dirty="0">
                <a:solidFill>
                  <a:srgbClr val="FFFFFF"/>
                </a:solidFill>
              </a:endParaRPr>
            </a:p>
          </p:txBody>
        </p:sp>
      </p:grpSp>
      <p:grpSp>
        <p:nvGrpSpPr>
          <p:cNvPr id="121" name="Group 10"/>
          <p:cNvGrpSpPr/>
          <p:nvPr/>
        </p:nvGrpSpPr>
        <p:grpSpPr>
          <a:xfrm>
            <a:off x="7913942" y="4568962"/>
            <a:ext cx="562326" cy="464780"/>
            <a:chOff x="647700" y="1356360"/>
            <a:chExt cx="838200" cy="609600"/>
          </a:xfrm>
        </p:grpSpPr>
        <p:sp>
          <p:nvSpPr>
            <p:cNvPr id="122" name="Rectangle 121"/>
            <p:cNvSpPr/>
            <p:nvPr/>
          </p:nvSpPr>
          <p:spPr>
            <a:xfrm>
              <a:off x="647700" y="1356360"/>
              <a:ext cx="838200" cy="609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123" name="Rectangle 122"/>
            <p:cNvSpPr/>
            <p:nvPr/>
          </p:nvSpPr>
          <p:spPr>
            <a:xfrm>
              <a:off x="647700" y="1356360"/>
              <a:ext cx="838200" cy="558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b="1" dirty="0">
                  <a:solidFill>
                    <a:srgbClr val="FFFFFF"/>
                  </a:solidFill>
                </a:rPr>
                <a:t>122</a:t>
              </a:r>
              <a:r>
                <a:rPr lang="lt-LT" sz="1000" b="1" baseline="30000" dirty="0">
                  <a:solidFill>
                    <a:srgbClr val="FFFFFF"/>
                  </a:solidFill>
                  <a:latin typeface="Times New Roman" panose="02020603050405020304" pitchFamily="18" charset="0"/>
                  <a:ea typeface="Times New Roman" panose="02020603050405020304" pitchFamily="18" charset="0"/>
                </a:rPr>
                <a:t>2</a:t>
              </a:r>
              <a:r>
                <a:rPr lang="lt-LT" sz="1000" b="1" dirty="0">
                  <a:solidFill>
                    <a:srgbClr val="FFFFFF"/>
                  </a:solidFill>
                </a:rPr>
                <a:t>.4</a:t>
              </a:r>
              <a:endParaRPr lang="en-US" sz="1000" b="1" dirty="0">
                <a:solidFill>
                  <a:srgbClr val="FFFFFF"/>
                </a:solidFill>
              </a:endParaRPr>
            </a:p>
          </p:txBody>
        </p:sp>
      </p:grpSp>
      <p:grpSp>
        <p:nvGrpSpPr>
          <p:cNvPr id="2" name="Group 1"/>
          <p:cNvGrpSpPr/>
          <p:nvPr/>
        </p:nvGrpSpPr>
        <p:grpSpPr>
          <a:xfrm>
            <a:off x="152400" y="1203539"/>
            <a:ext cx="8903050" cy="3272246"/>
            <a:chOff x="152400" y="1264355"/>
            <a:chExt cx="8903050" cy="3272246"/>
          </a:xfrm>
        </p:grpSpPr>
        <p:grpSp>
          <p:nvGrpSpPr>
            <p:cNvPr id="173" name="Group 172"/>
            <p:cNvGrpSpPr/>
            <p:nvPr/>
          </p:nvGrpSpPr>
          <p:grpSpPr>
            <a:xfrm>
              <a:off x="156635" y="1987318"/>
              <a:ext cx="1976965" cy="2521642"/>
              <a:chOff x="2674182" y="2479884"/>
              <a:chExt cx="1828800" cy="1615862"/>
            </a:xfrm>
          </p:grpSpPr>
          <p:grpSp>
            <p:nvGrpSpPr>
              <p:cNvPr id="98" name="Group 66"/>
              <p:cNvGrpSpPr/>
              <p:nvPr/>
            </p:nvGrpSpPr>
            <p:grpSpPr>
              <a:xfrm>
                <a:off x="2674182" y="2479884"/>
                <a:ext cx="1828800" cy="1615862"/>
                <a:chOff x="1938544" y="2376003"/>
                <a:chExt cx="4792657" cy="1378453"/>
              </a:xfrm>
            </p:grpSpPr>
            <p:grpSp>
              <p:nvGrpSpPr>
                <p:cNvPr id="99" name="Group 12"/>
                <p:cNvGrpSpPr/>
                <p:nvPr/>
              </p:nvGrpSpPr>
              <p:grpSpPr>
                <a:xfrm>
                  <a:off x="1938544" y="2376003"/>
                  <a:ext cx="4792657" cy="351060"/>
                  <a:chOff x="1600200" y="1295400"/>
                  <a:chExt cx="5410200" cy="527468"/>
                </a:xfrm>
              </p:grpSpPr>
              <p:sp>
                <p:nvSpPr>
                  <p:cNvPr id="101" name="Rectangle 100"/>
                  <p:cNvSpPr/>
                  <p:nvPr/>
                </p:nvSpPr>
                <p:spPr>
                  <a:xfrm>
                    <a:off x="1600200" y="1356360"/>
                    <a:ext cx="5410200" cy="46650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102" name="Rectangle 101"/>
                  <p:cNvSpPr/>
                  <p:nvPr/>
                </p:nvSpPr>
                <p:spPr>
                  <a:xfrm>
                    <a:off x="1600200" y="1295400"/>
                    <a:ext cx="5410200" cy="4822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solidFill>
                          <a:srgbClr val="FFFFFF"/>
                        </a:solidFill>
                        <a:latin typeface="Times New Roman" panose="02020603050405020304" pitchFamily="18" charset="0"/>
                        <a:cs typeface="Times New Roman" panose="02020603050405020304" pitchFamily="18" charset="0"/>
                      </a:rPr>
                      <a:t>Rodikliai</a:t>
                    </a:r>
                    <a:endParaRPr lang="en-US" sz="1600" b="1" dirty="0">
                      <a:solidFill>
                        <a:srgbClr val="FFFFFF"/>
                      </a:solidFill>
                      <a:latin typeface="Times New Roman" panose="02020603050405020304" pitchFamily="18" charset="0"/>
                      <a:cs typeface="Times New Roman" panose="02020603050405020304" pitchFamily="18" charset="0"/>
                    </a:endParaRPr>
                  </a:p>
                </p:txBody>
              </p:sp>
            </p:grpSp>
            <p:sp>
              <p:nvSpPr>
                <p:cNvPr id="100" name="Round Same Side Corner Rectangle 99"/>
                <p:cNvSpPr/>
                <p:nvPr/>
              </p:nvSpPr>
              <p:spPr>
                <a:xfrm flipV="1">
                  <a:off x="1938544" y="2749658"/>
                  <a:ext cx="4792657" cy="1004798"/>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sp>
            <p:nvSpPr>
              <p:cNvPr id="125" name="TextBox 124"/>
              <p:cNvSpPr txBox="1"/>
              <p:nvPr/>
            </p:nvSpPr>
            <p:spPr>
              <a:xfrm>
                <a:off x="2717646" y="3115283"/>
                <a:ext cx="1745418" cy="887501"/>
              </a:xfrm>
              <a:prstGeom prst="rect">
                <a:avLst/>
              </a:prstGeom>
              <a:noFill/>
            </p:spPr>
            <p:txBody>
              <a:bodyPr wrap="square" rtlCol="0">
                <a:spAutoFit/>
              </a:bodyPr>
              <a:lstStyle/>
              <a:p>
                <a:pPr algn="ctr"/>
                <a:r>
                  <a:rPr lang="lt-LT" sz="1400" dirty="0">
                    <a:latin typeface="Times New Roman" panose="02020603050405020304" pitchFamily="18" charset="0"/>
                    <a:cs typeface="Times New Roman" panose="02020603050405020304" pitchFamily="18" charset="0"/>
                  </a:rPr>
                  <a:t>Mažinamos projektiniame pasiūlyme nustatytos projekto stebėsenos rodiklių reikšmės daugiau nei 3 </a:t>
                </a:r>
                <a:r>
                  <a:rPr lang="en-US" sz="1400" dirty="0">
                    <a:latin typeface="Times New Roman" panose="02020603050405020304" pitchFamily="18" charset="0"/>
                    <a:cs typeface="Times New Roman" panose="02020603050405020304" pitchFamily="18" charset="0"/>
                  </a:rPr>
                  <a:t>%</a:t>
                </a:r>
                <a:r>
                  <a:rPr lang="lt-LT" sz="1400" dirty="0" smtClean="0">
                    <a:latin typeface="Times New Roman" panose="02020603050405020304" pitchFamily="18" charset="0"/>
                    <a:cs typeface="Times New Roman" panose="02020603050405020304" pitchFamily="18" charset="0"/>
                  </a:rPr>
                  <a:t>.</a:t>
                </a:r>
                <a:endParaRPr lang="en-US" sz="1400" b="1" dirty="0">
                  <a:latin typeface="Times New Roman" panose="02020603050405020304" pitchFamily="18" charset="0"/>
                  <a:cs typeface="Times New Roman" panose="02020603050405020304" pitchFamily="18" charset="0"/>
                </a:endParaRPr>
              </a:p>
            </p:txBody>
          </p:sp>
        </p:grpSp>
        <p:grpSp>
          <p:nvGrpSpPr>
            <p:cNvPr id="174" name="Group 173"/>
            <p:cNvGrpSpPr/>
            <p:nvPr/>
          </p:nvGrpSpPr>
          <p:grpSpPr>
            <a:xfrm>
              <a:off x="2198883" y="1993209"/>
              <a:ext cx="2068318" cy="2515748"/>
              <a:chOff x="4613691" y="2484436"/>
              <a:chExt cx="1828800" cy="1611310"/>
            </a:xfrm>
          </p:grpSpPr>
          <p:grpSp>
            <p:nvGrpSpPr>
              <p:cNvPr id="103" name="Group 67"/>
              <p:cNvGrpSpPr/>
              <p:nvPr/>
            </p:nvGrpSpPr>
            <p:grpSpPr>
              <a:xfrm>
                <a:off x="4613691" y="2484436"/>
                <a:ext cx="1828800" cy="1611310"/>
                <a:chOff x="1938544" y="3610352"/>
                <a:chExt cx="4792657" cy="1374569"/>
              </a:xfrm>
            </p:grpSpPr>
            <p:grpSp>
              <p:nvGrpSpPr>
                <p:cNvPr id="104" name="Group 18"/>
                <p:cNvGrpSpPr/>
                <p:nvPr/>
              </p:nvGrpSpPr>
              <p:grpSpPr>
                <a:xfrm>
                  <a:off x="1938544" y="3610352"/>
                  <a:ext cx="4792657" cy="344479"/>
                  <a:chOff x="1600200" y="1295401"/>
                  <a:chExt cx="5410200" cy="517581"/>
                </a:xfrm>
              </p:grpSpPr>
              <p:sp>
                <p:nvSpPr>
                  <p:cNvPr id="106" name="Rectangle 105"/>
                  <p:cNvSpPr/>
                  <p:nvPr/>
                </p:nvSpPr>
                <p:spPr>
                  <a:xfrm>
                    <a:off x="1600200" y="1356360"/>
                    <a:ext cx="5410200" cy="45662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107" name="Rectangle 106"/>
                  <p:cNvSpPr/>
                  <p:nvPr/>
                </p:nvSpPr>
                <p:spPr>
                  <a:xfrm>
                    <a:off x="1600200" y="1295401"/>
                    <a:ext cx="5410200" cy="472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solidFill>
                          <a:srgbClr val="FFFFFF"/>
                        </a:solidFill>
                        <a:latin typeface="Times New Roman" panose="02020603050405020304" pitchFamily="18" charset="0"/>
                        <a:cs typeface="Times New Roman" panose="02020603050405020304" pitchFamily="18" charset="0"/>
                      </a:rPr>
                      <a:t>Veiklos</a:t>
                    </a:r>
                    <a:endParaRPr lang="en-US" sz="1600" b="1" dirty="0">
                      <a:solidFill>
                        <a:srgbClr val="FFFFFF"/>
                      </a:solidFill>
                      <a:latin typeface="Times New Roman" panose="02020603050405020304" pitchFamily="18" charset="0"/>
                      <a:cs typeface="Times New Roman" panose="02020603050405020304" pitchFamily="18" charset="0"/>
                    </a:endParaRPr>
                  </a:p>
                </p:txBody>
              </p:sp>
            </p:grpSp>
            <p:sp>
              <p:nvSpPr>
                <p:cNvPr id="105" name="Round Same Side Corner Rectangle 104"/>
                <p:cNvSpPr/>
                <p:nvPr/>
              </p:nvSpPr>
              <p:spPr>
                <a:xfrm flipV="1">
                  <a:off x="1938544" y="3980607"/>
                  <a:ext cx="4792657" cy="1004314"/>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sp>
            <p:nvSpPr>
              <p:cNvPr id="126" name="TextBox 125"/>
              <p:cNvSpPr txBox="1"/>
              <p:nvPr/>
            </p:nvSpPr>
            <p:spPr>
              <a:xfrm>
                <a:off x="4648703" y="3133153"/>
                <a:ext cx="1771181" cy="887075"/>
              </a:xfrm>
              <a:prstGeom prst="rect">
                <a:avLst/>
              </a:prstGeom>
              <a:noFill/>
            </p:spPr>
            <p:txBody>
              <a:bodyPr wrap="square" rtlCol="0">
                <a:spAutoFit/>
              </a:bodyPr>
              <a:lstStyle/>
              <a:p>
                <a:pPr algn="ctr"/>
                <a:r>
                  <a:rPr lang="lt-LT" sz="1400" dirty="0">
                    <a:latin typeface="Times New Roman" panose="02020603050405020304" pitchFamily="18" charset="0"/>
                    <a:cs typeface="Times New Roman" panose="02020603050405020304" pitchFamily="18" charset="0"/>
                  </a:rPr>
                  <a:t>Keičiamos projekto veiklos ir (ar) techniniai sprendimai, turintys esminę įtaką projekto apimčiai, tikslams ir uždaviniams.</a:t>
                </a:r>
                <a:endParaRPr lang="en-US" sz="1400" b="1" dirty="0">
                  <a:latin typeface="Times New Roman" panose="02020603050405020304" pitchFamily="18" charset="0"/>
                  <a:cs typeface="Times New Roman" panose="02020603050405020304" pitchFamily="18" charset="0"/>
                </a:endParaRPr>
              </a:p>
            </p:txBody>
          </p:sp>
        </p:grpSp>
        <p:grpSp>
          <p:nvGrpSpPr>
            <p:cNvPr id="175" name="Group 174"/>
            <p:cNvGrpSpPr/>
            <p:nvPr/>
          </p:nvGrpSpPr>
          <p:grpSpPr>
            <a:xfrm>
              <a:off x="7147343" y="1975135"/>
              <a:ext cx="1898070" cy="2561466"/>
              <a:chOff x="6553200" y="2479072"/>
              <a:chExt cx="1828800" cy="1616674"/>
            </a:xfrm>
          </p:grpSpPr>
          <p:grpSp>
            <p:nvGrpSpPr>
              <p:cNvPr id="114" name="Group 65"/>
              <p:cNvGrpSpPr/>
              <p:nvPr/>
            </p:nvGrpSpPr>
            <p:grpSpPr>
              <a:xfrm>
                <a:off x="6553200" y="2479072"/>
                <a:ext cx="1828800" cy="1616674"/>
                <a:chOff x="1938544" y="1152526"/>
                <a:chExt cx="4792657" cy="1379146"/>
              </a:xfrm>
            </p:grpSpPr>
            <p:sp>
              <p:nvSpPr>
                <p:cNvPr id="115" name="Round Same Side Corner Rectangle 114"/>
                <p:cNvSpPr/>
                <p:nvPr/>
              </p:nvSpPr>
              <p:spPr>
                <a:xfrm flipV="1">
                  <a:off x="1938544" y="1547337"/>
                  <a:ext cx="4792657" cy="984335"/>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nvGrpSpPr>
                <p:cNvPr id="116" name="Group 9"/>
                <p:cNvGrpSpPr/>
                <p:nvPr/>
              </p:nvGrpSpPr>
              <p:grpSpPr>
                <a:xfrm>
                  <a:off x="1938544" y="1152526"/>
                  <a:ext cx="4792657" cy="372674"/>
                  <a:chOff x="1600200" y="1295400"/>
                  <a:chExt cx="5410200" cy="559943"/>
                </a:xfrm>
              </p:grpSpPr>
              <p:sp>
                <p:nvSpPr>
                  <p:cNvPr id="117" name="Rectangle 116"/>
                  <p:cNvSpPr/>
                  <p:nvPr/>
                </p:nvSpPr>
                <p:spPr>
                  <a:xfrm>
                    <a:off x="1600200" y="1356360"/>
                    <a:ext cx="5410200" cy="4989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118" name="Rectangle 117"/>
                  <p:cNvSpPr/>
                  <p:nvPr/>
                </p:nvSpPr>
                <p:spPr>
                  <a:xfrm>
                    <a:off x="1600200" y="1295400"/>
                    <a:ext cx="5410200" cy="5342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solidFill>
                          <a:srgbClr val="FFFFFF"/>
                        </a:solidFill>
                        <a:latin typeface="Times New Roman" panose="02020603050405020304" pitchFamily="18" charset="0"/>
                        <a:cs typeface="Times New Roman" panose="02020603050405020304" pitchFamily="18" charset="0"/>
                      </a:rPr>
                      <a:t>Pareiškėjas</a:t>
                    </a:r>
                    <a:endParaRPr lang="en-US" sz="1600" b="1" dirty="0">
                      <a:solidFill>
                        <a:srgbClr val="FFFFFF"/>
                      </a:solidFill>
                      <a:latin typeface="Times New Roman" panose="02020603050405020304" pitchFamily="18" charset="0"/>
                      <a:cs typeface="Times New Roman" panose="02020603050405020304" pitchFamily="18" charset="0"/>
                    </a:endParaRPr>
                  </a:p>
                </p:txBody>
              </p:sp>
            </p:grpSp>
          </p:grpSp>
          <p:sp>
            <p:nvSpPr>
              <p:cNvPr id="133" name="TextBox 132"/>
              <p:cNvSpPr txBox="1"/>
              <p:nvPr/>
            </p:nvSpPr>
            <p:spPr>
              <a:xfrm>
                <a:off x="6571058" y="3015436"/>
                <a:ext cx="1793081" cy="514772"/>
              </a:xfrm>
              <a:prstGeom prst="rect">
                <a:avLst/>
              </a:prstGeom>
              <a:noFill/>
            </p:spPr>
            <p:txBody>
              <a:bodyPr wrap="square" rtlCol="0">
                <a:spAutoFit/>
              </a:bodyPr>
              <a:lstStyle/>
              <a:p>
                <a:pPr algn="ctr"/>
                <a:endParaRPr lang="lt-LT" sz="1100" dirty="0"/>
              </a:p>
              <a:p>
                <a:pPr algn="ctr"/>
                <a:endParaRPr lang="lt-LT" sz="1100" dirty="0"/>
              </a:p>
              <a:p>
                <a:pPr algn="ctr"/>
                <a:endParaRPr lang="lt-LT" sz="1100" dirty="0"/>
              </a:p>
              <a:p>
                <a:pPr algn="ctr"/>
                <a:r>
                  <a:rPr lang="lt-LT" sz="1400" dirty="0">
                    <a:latin typeface="Times New Roman" panose="02020603050405020304" pitchFamily="18" charset="0"/>
                    <a:cs typeface="Times New Roman" panose="02020603050405020304" pitchFamily="18" charset="0"/>
                  </a:rPr>
                  <a:t>Keičiasi pareiškėjas</a:t>
                </a:r>
                <a:r>
                  <a:rPr lang="lt-LT" sz="1400" dirty="0"/>
                  <a:t>.</a:t>
                </a:r>
                <a:endParaRPr lang="en-US" sz="1400" b="1" dirty="0"/>
              </a:p>
            </p:txBody>
          </p:sp>
        </p:grpSp>
        <p:grpSp>
          <p:nvGrpSpPr>
            <p:cNvPr id="151" name="Group 49"/>
            <p:cNvGrpSpPr/>
            <p:nvPr/>
          </p:nvGrpSpPr>
          <p:grpSpPr>
            <a:xfrm rot="16200000" flipH="1" flipV="1">
              <a:off x="806826" y="610995"/>
              <a:ext cx="672347" cy="1981200"/>
              <a:chOff x="6995681" y="1192656"/>
              <a:chExt cx="1250950" cy="1628775"/>
            </a:xfrm>
          </p:grpSpPr>
          <p:sp>
            <p:nvSpPr>
              <p:cNvPr id="154" name="Rectangle 24"/>
              <p:cNvSpPr/>
              <p:nvPr/>
            </p:nvSpPr>
            <p:spPr>
              <a:xfrm rot="10800000" flipV="1">
                <a:off x="6995681" y="1192656"/>
                <a:ext cx="1219200" cy="1628775"/>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155" name="Rectangle 8"/>
              <p:cNvSpPr/>
              <p:nvPr/>
            </p:nvSpPr>
            <p:spPr>
              <a:xfrm rot="10800000" flipV="1">
                <a:off x="7027432" y="1192656"/>
                <a:ext cx="1219199" cy="162877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grpSp>
          <p:nvGrpSpPr>
            <p:cNvPr id="157" name="Group 49"/>
            <p:cNvGrpSpPr/>
            <p:nvPr/>
          </p:nvGrpSpPr>
          <p:grpSpPr>
            <a:xfrm rot="16200000" flipH="1" flipV="1">
              <a:off x="2903363" y="559876"/>
              <a:ext cx="658486" cy="2067446"/>
              <a:chOff x="6989711" y="1192656"/>
              <a:chExt cx="1225164" cy="1631152"/>
            </a:xfrm>
          </p:grpSpPr>
          <p:sp>
            <p:nvSpPr>
              <p:cNvPr id="160" name="Rectangle 24"/>
              <p:cNvSpPr/>
              <p:nvPr/>
            </p:nvSpPr>
            <p:spPr>
              <a:xfrm rot="10800000" flipV="1">
                <a:off x="6995676" y="1192656"/>
                <a:ext cx="1219199" cy="1628775"/>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161" name="Rectangle 8"/>
              <p:cNvSpPr/>
              <p:nvPr/>
            </p:nvSpPr>
            <p:spPr>
              <a:xfrm rot="10800000" flipV="1">
                <a:off x="6989711" y="1195033"/>
                <a:ext cx="1219199" cy="16287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grpSp>
          <p:nvGrpSpPr>
            <p:cNvPr id="163" name="Group 49"/>
            <p:cNvGrpSpPr/>
            <p:nvPr/>
          </p:nvGrpSpPr>
          <p:grpSpPr>
            <a:xfrm rot="16200000" flipH="1" flipV="1">
              <a:off x="7806825" y="674681"/>
              <a:ext cx="590301" cy="1906949"/>
              <a:chOff x="6981663" y="1182297"/>
              <a:chExt cx="1219204" cy="1639136"/>
            </a:xfrm>
          </p:grpSpPr>
          <p:sp>
            <p:nvSpPr>
              <p:cNvPr id="166" name="Rectangle 24"/>
              <p:cNvSpPr/>
              <p:nvPr/>
            </p:nvSpPr>
            <p:spPr>
              <a:xfrm rot="10800000" flipV="1">
                <a:off x="6981668" y="1192658"/>
                <a:ext cx="1219199" cy="1628775"/>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167" name="Rectangle 8"/>
              <p:cNvSpPr/>
              <p:nvPr/>
            </p:nvSpPr>
            <p:spPr>
              <a:xfrm rot="10800000" flipV="1">
                <a:off x="6981663" y="1182297"/>
                <a:ext cx="1219198" cy="1628775"/>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grpSp>
          <p:nvGrpSpPr>
            <p:cNvPr id="78" name="Group 77"/>
            <p:cNvGrpSpPr/>
            <p:nvPr/>
          </p:nvGrpSpPr>
          <p:grpSpPr>
            <a:xfrm>
              <a:off x="3016379" y="1391529"/>
              <a:ext cx="447355" cy="512832"/>
              <a:chOff x="5011738" y="2427288"/>
              <a:chExt cx="212725" cy="293688"/>
            </a:xfrm>
            <a:solidFill>
              <a:schemeClr val="bg1"/>
            </a:solidFill>
          </p:grpSpPr>
          <p:sp>
            <p:nvSpPr>
              <p:cNvPr id="79" name="Freeform 63"/>
              <p:cNvSpPr>
                <a:spLocks noEditPoints="1"/>
              </p:cNvSpPr>
              <p:nvPr/>
            </p:nvSpPr>
            <p:spPr bwMode="auto">
              <a:xfrm>
                <a:off x="5011738" y="2427288"/>
                <a:ext cx="212725" cy="293688"/>
              </a:xfrm>
              <a:custGeom>
                <a:avLst/>
                <a:gdLst/>
                <a:ahLst/>
                <a:cxnLst>
                  <a:cxn ang="0">
                    <a:pos x="78" y="11"/>
                  </a:cxn>
                  <a:cxn ang="0">
                    <a:pos x="84" y="11"/>
                  </a:cxn>
                  <a:cxn ang="0">
                    <a:pos x="84" y="0"/>
                  </a:cxn>
                  <a:cxn ang="0">
                    <a:pos x="0" y="0"/>
                  </a:cxn>
                  <a:cxn ang="0">
                    <a:pos x="0" y="11"/>
                  </a:cxn>
                  <a:cxn ang="0">
                    <a:pos x="7" y="11"/>
                  </a:cxn>
                  <a:cxn ang="0">
                    <a:pos x="30" y="52"/>
                  </a:cxn>
                  <a:cxn ang="0">
                    <a:pos x="30" y="64"/>
                  </a:cxn>
                  <a:cxn ang="0">
                    <a:pos x="8" y="105"/>
                  </a:cxn>
                  <a:cxn ang="0">
                    <a:pos x="0" y="105"/>
                  </a:cxn>
                  <a:cxn ang="0">
                    <a:pos x="0" y="116"/>
                  </a:cxn>
                  <a:cxn ang="0">
                    <a:pos x="84" y="116"/>
                  </a:cxn>
                  <a:cxn ang="0">
                    <a:pos x="84" y="105"/>
                  </a:cxn>
                  <a:cxn ang="0">
                    <a:pos x="78" y="105"/>
                  </a:cxn>
                  <a:cxn ang="0">
                    <a:pos x="55" y="64"/>
                  </a:cxn>
                  <a:cxn ang="0">
                    <a:pos x="55" y="52"/>
                  </a:cxn>
                  <a:cxn ang="0">
                    <a:pos x="78" y="11"/>
                  </a:cxn>
                  <a:cxn ang="0">
                    <a:pos x="52" y="69"/>
                  </a:cxn>
                  <a:cxn ang="0">
                    <a:pos x="72" y="105"/>
                  </a:cxn>
                  <a:cxn ang="0">
                    <a:pos x="67" y="105"/>
                  </a:cxn>
                  <a:cxn ang="0">
                    <a:pos x="56" y="93"/>
                  </a:cxn>
                  <a:cxn ang="0">
                    <a:pos x="43" y="77"/>
                  </a:cxn>
                  <a:cxn ang="0">
                    <a:pos x="30" y="93"/>
                  </a:cxn>
                  <a:cxn ang="0">
                    <a:pos x="20" y="105"/>
                  </a:cxn>
                  <a:cxn ang="0">
                    <a:pos x="13" y="105"/>
                  </a:cxn>
                  <a:cxn ang="0">
                    <a:pos x="34" y="69"/>
                  </a:cxn>
                  <a:cxn ang="0">
                    <a:pos x="36" y="69"/>
                  </a:cxn>
                  <a:cxn ang="0">
                    <a:pos x="36" y="48"/>
                  </a:cxn>
                  <a:cxn ang="0">
                    <a:pos x="34" y="47"/>
                  </a:cxn>
                  <a:cxn ang="0">
                    <a:pos x="13" y="11"/>
                  </a:cxn>
                  <a:cxn ang="0">
                    <a:pos x="72" y="11"/>
                  </a:cxn>
                  <a:cxn ang="0">
                    <a:pos x="52" y="47"/>
                  </a:cxn>
                  <a:cxn ang="0">
                    <a:pos x="49" y="48"/>
                  </a:cxn>
                  <a:cxn ang="0">
                    <a:pos x="49" y="69"/>
                  </a:cxn>
                  <a:cxn ang="0">
                    <a:pos x="52" y="69"/>
                  </a:cxn>
                </a:cxnLst>
                <a:rect l="0" t="0" r="r" b="b"/>
                <a:pathLst>
                  <a:path w="84" h="116">
                    <a:moveTo>
                      <a:pt x="78" y="11"/>
                    </a:moveTo>
                    <a:cubicBezTo>
                      <a:pt x="84" y="11"/>
                      <a:pt x="84" y="11"/>
                      <a:pt x="84" y="11"/>
                    </a:cubicBezTo>
                    <a:cubicBezTo>
                      <a:pt x="84" y="0"/>
                      <a:pt x="84" y="0"/>
                      <a:pt x="84" y="0"/>
                    </a:cubicBezTo>
                    <a:cubicBezTo>
                      <a:pt x="0" y="0"/>
                      <a:pt x="0" y="0"/>
                      <a:pt x="0" y="0"/>
                    </a:cubicBezTo>
                    <a:cubicBezTo>
                      <a:pt x="0" y="11"/>
                      <a:pt x="0" y="11"/>
                      <a:pt x="0" y="11"/>
                    </a:cubicBezTo>
                    <a:cubicBezTo>
                      <a:pt x="7" y="11"/>
                      <a:pt x="7" y="11"/>
                      <a:pt x="7" y="11"/>
                    </a:cubicBezTo>
                    <a:cubicBezTo>
                      <a:pt x="8" y="33"/>
                      <a:pt x="16" y="48"/>
                      <a:pt x="30" y="52"/>
                    </a:cubicBezTo>
                    <a:cubicBezTo>
                      <a:pt x="30" y="64"/>
                      <a:pt x="30" y="64"/>
                      <a:pt x="30" y="64"/>
                    </a:cubicBezTo>
                    <a:cubicBezTo>
                      <a:pt x="17" y="69"/>
                      <a:pt x="9" y="83"/>
                      <a:pt x="8" y="105"/>
                    </a:cubicBezTo>
                    <a:cubicBezTo>
                      <a:pt x="0" y="105"/>
                      <a:pt x="0" y="105"/>
                      <a:pt x="0" y="105"/>
                    </a:cubicBezTo>
                    <a:cubicBezTo>
                      <a:pt x="0" y="116"/>
                      <a:pt x="0" y="116"/>
                      <a:pt x="0" y="116"/>
                    </a:cubicBezTo>
                    <a:cubicBezTo>
                      <a:pt x="84" y="116"/>
                      <a:pt x="84" y="116"/>
                      <a:pt x="84" y="116"/>
                    </a:cubicBezTo>
                    <a:cubicBezTo>
                      <a:pt x="84" y="105"/>
                      <a:pt x="84" y="105"/>
                      <a:pt x="84" y="105"/>
                    </a:cubicBezTo>
                    <a:cubicBezTo>
                      <a:pt x="78" y="105"/>
                      <a:pt x="78" y="105"/>
                      <a:pt x="78" y="105"/>
                    </a:cubicBezTo>
                    <a:cubicBezTo>
                      <a:pt x="77" y="83"/>
                      <a:pt x="69" y="69"/>
                      <a:pt x="55" y="64"/>
                    </a:cubicBezTo>
                    <a:cubicBezTo>
                      <a:pt x="55" y="52"/>
                      <a:pt x="55" y="52"/>
                      <a:pt x="55" y="52"/>
                    </a:cubicBezTo>
                    <a:cubicBezTo>
                      <a:pt x="69" y="48"/>
                      <a:pt x="77" y="33"/>
                      <a:pt x="78" y="11"/>
                    </a:cubicBezTo>
                    <a:close/>
                    <a:moveTo>
                      <a:pt x="52" y="69"/>
                    </a:moveTo>
                    <a:cubicBezTo>
                      <a:pt x="67" y="73"/>
                      <a:pt x="72" y="90"/>
                      <a:pt x="72" y="105"/>
                    </a:cubicBezTo>
                    <a:cubicBezTo>
                      <a:pt x="67" y="105"/>
                      <a:pt x="67" y="105"/>
                      <a:pt x="67" y="105"/>
                    </a:cubicBezTo>
                    <a:cubicBezTo>
                      <a:pt x="56" y="93"/>
                      <a:pt x="56" y="93"/>
                      <a:pt x="56" y="93"/>
                    </a:cubicBezTo>
                    <a:cubicBezTo>
                      <a:pt x="43" y="77"/>
                      <a:pt x="43" y="77"/>
                      <a:pt x="43" y="77"/>
                    </a:cubicBezTo>
                    <a:cubicBezTo>
                      <a:pt x="30" y="93"/>
                      <a:pt x="30" y="93"/>
                      <a:pt x="30" y="93"/>
                    </a:cubicBezTo>
                    <a:cubicBezTo>
                      <a:pt x="20" y="105"/>
                      <a:pt x="20" y="105"/>
                      <a:pt x="20" y="105"/>
                    </a:cubicBezTo>
                    <a:cubicBezTo>
                      <a:pt x="13" y="105"/>
                      <a:pt x="13" y="105"/>
                      <a:pt x="13" y="105"/>
                    </a:cubicBezTo>
                    <a:cubicBezTo>
                      <a:pt x="14" y="90"/>
                      <a:pt x="18" y="73"/>
                      <a:pt x="34" y="69"/>
                    </a:cubicBezTo>
                    <a:cubicBezTo>
                      <a:pt x="36" y="69"/>
                      <a:pt x="36" y="69"/>
                      <a:pt x="36" y="69"/>
                    </a:cubicBezTo>
                    <a:cubicBezTo>
                      <a:pt x="36" y="48"/>
                      <a:pt x="36" y="48"/>
                      <a:pt x="36" y="48"/>
                    </a:cubicBezTo>
                    <a:cubicBezTo>
                      <a:pt x="34" y="47"/>
                      <a:pt x="34" y="47"/>
                      <a:pt x="34" y="47"/>
                    </a:cubicBezTo>
                    <a:cubicBezTo>
                      <a:pt x="18" y="43"/>
                      <a:pt x="14" y="27"/>
                      <a:pt x="13" y="11"/>
                    </a:cubicBezTo>
                    <a:cubicBezTo>
                      <a:pt x="72" y="11"/>
                      <a:pt x="72" y="11"/>
                      <a:pt x="72" y="11"/>
                    </a:cubicBezTo>
                    <a:cubicBezTo>
                      <a:pt x="72" y="27"/>
                      <a:pt x="67" y="43"/>
                      <a:pt x="52" y="47"/>
                    </a:cubicBezTo>
                    <a:cubicBezTo>
                      <a:pt x="49" y="48"/>
                      <a:pt x="49" y="48"/>
                      <a:pt x="49" y="48"/>
                    </a:cubicBezTo>
                    <a:cubicBezTo>
                      <a:pt x="49" y="69"/>
                      <a:pt x="49" y="69"/>
                      <a:pt x="49" y="69"/>
                    </a:cubicBezTo>
                    <a:lnTo>
                      <a:pt x="52" y="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4"/>
              <p:cNvSpPr>
                <a:spLocks/>
              </p:cNvSpPr>
              <p:nvPr/>
            </p:nvSpPr>
            <p:spPr bwMode="auto">
              <a:xfrm>
                <a:off x="5092701" y="2516188"/>
                <a:ext cx="60325" cy="34925"/>
              </a:xfrm>
              <a:custGeom>
                <a:avLst/>
                <a:gdLst/>
                <a:ahLst/>
                <a:cxnLst>
                  <a:cxn ang="0">
                    <a:pos x="38" y="0"/>
                  </a:cxn>
                  <a:cxn ang="0">
                    <a:pos x="0" y="0"/>
                  </a:cxn>
                  <a:cxn ang="0">
                    <a:pos x="9" y="11"/>
                  </a:cxn>
                  <a:cxn ang="0">
                    <a:pos x="19" y="22"/>
                  </a:cxn>
                  <a:cxn ang="0">
                    <a:pos x="29" y="11"/>
                  </a:cxn>
                  <a:cxn ang="0">
                    <a:pos x="38" y="0"/>
                  </a:cxn>
                </a:cxnLst>
                <a:rect l="0" t="0" r="r" b="b"/>
                <a:pathLst>
                  <a:path w="38" h="22">
                    <a:moveTo>
                      <a:pt x="38" y="0"/>
                    </a:moveTo>
                    <a:lnTo>
                      <a:pt x="0" y="0"/>
                    </a:lnTo>
                    <a:lnTo>
                      <a:pt x="9" y="11"/>
                    </a:lnTo>
                    <a:lnTo>
                      <a:pt x="19" y="22"/>
                    </a:lnTo>
                    <a:lnTo>
                      <a:pt x="29" y="11"/>
                    </a:lnTo>
                    <a:lnTo>
                      <a:pt x="3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1" name="Group 80"/>
            <p:cNvGrpSpPr/>
            <p:nvPr/>
          </p:nvGrpSpPr>
          <p:grpSpPr>
            <a:xfrm>
              <a:off x="7910556" y="1475235"/>
              <a:ext cx="381438" cy="373608"/>
              <a:chOff x="4425950" y="3640138"/>
              <a:chExt cx="593725" cy="655637"/>
            </a:xfrm>
            <a:solidFill>
              <a:schemeClr val="bg1"/>
            </a:solidFill>
          </p:grpSpPr>
          <p:sp>
            <p:nvSpPr>
              <p:cNvPr id="82" name="Freeform 23"/>
              <p:cNvSpPr>
                <a:spLocks noEditPoints="1"/>
              </p:cNvSpPr>
              <p:nvPr/>
            </p:nvSpPr>
            <p:spPr bwMode="auto">
              <a:xfrm>
                <a:off x="4495800" y="3640138"/>
                <a:ext cx="141288" cy="141287"/>
              </a:xfrm>
              <a:custGeom>
                <a:avLst/>
                <a:gdLst/>
                <a:ahLst/>
                <a:cxnLst>
                  <a:cxn ang="0">
                    <a:pos x="85" y="42"/>
                  </a:cxn>
                  <a:cxn ang="0">
                    <a:pos x="43" y="85"/>
                  </a:cxn>
                  <a:cxn ang="0">
                    <a:pos x="0" y="42"/>
                  </a:cxn>
                  <a:cxn ang="0">
                    <a:pos x="43" y="0"/>
                  </a:cxn>
                  <a:cxn ang="0">
                    <a:pos x="85" y="42"/>
                  </a:cxn>
                  <a:cxn ang="0">
                    <a:pos x="85" y="42"/>
                  </a:cxn>
                  <a:cxn ang="0">
                    <a:pos x="85" y="42"/>
                  </a:cxn>
                </a:cxnLst>
                <a:rect l="0" t="0" r="r" b="b"/>
                <a:pathLst>
                  <a:path w="85" h="85">
                    <a:moveTo>
                      <a:pt x="85" y="42"/>
                    </a:moveTo>
                    <a:cubicBezTo>
                      <a:pt x="85" y="66"/>
                      <a:pt x="66" y="85"/>
                      <a:pt x="43" y="85"/>
                    </a:cubicBezTo>
                    <a:cubicBezTo>
                      <a:pt x="19" y="85"/>
                      <a:pt x="0" y="66"/>
                      <a:pt x="0" y="42"/>
                    </a:cubicBezTo>
                    <a:cubicBezTo>
                      <a:pt x="0" y="19"/>
                      <a:pt x="19" y="0"/>
                      <a:pt x="43" y="0"/>
                    </a:cubicBezTo>
                    <a:cubicBezTo>
                      <a:pt x="66" y="0"/>
                      <a:pt x="85" y="19"/>
                      <a:pt x="85" y="42"/>
                    </a:cubicBezTo>
                    <a:close/>
                    <a:moveTo>
                      <a:pt x="85" y="42"/>
                    </a:moveTo>
                    <a:cubicBezTo>
                      <a:pt x="85" y="42"/>
                      <a:pt x="85" y="42"/>
                      <a:pt x="85" y="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4"/>
              <p:cNvSpPr>
                <a:spLocks noEditPoints="1"/>
              </p:cNvSpPr>
              <p:nvPr/>
            </p:nvSpPr>
            <p:spPr bwMode="auto">
              <a:xfrm>
                <a:off x="4727575" y="3640138"/>
                <a:ext cx="141288" cy="141287"/>
              </a:xfrm>
              <a:custGeom>
                <a:avLst/>
                <a:gdLst/>
                <a:ahLst/>
                <a:cxnLst>
                  <a:cxn ang="0">
                    <a:pos x="85" y="42"/>
                  </a:cxn>
                  <a:cxn ang="0">
                    <a:pos x="43" y="85"/>
                  </a:cxn>
                  <a:cxn ang="0">
                    <a:pos x="0" y="42"/>
                  </a:cxn>
                  <a:cxn ang="0">
                    <a:pos x="43" y="0"/>
                  </a:cxn>
                  <a:cxn ang="0">
                    <a:pos x="85" y="42"/>
                  </a:cxn>
                  <a:cxn ang="0">
                    <a:pos x="85" y="42"/>
                  </a:cxn>
                  <a:cxn ang="0">
                    <a:pos x="85" y="42"/>
                  </a:cxn>
                </a:cxnLst>
                <a:rect l="0" t="0" r="r" b="b"/>
                <a:pathLst>
                  <a:path w="85" h="85">
                    <a:moveTo>
                      <a:pt x="85" y="42"/>
                    </a:moveTo>
                    <a:cubicBezTo>
                      <a:pt x="85" y="66"/>
                      <a:pt x="66" y="85"/>
                      <a:pt x="43" y="85"/>
                    </a:cubicBezTo>
                    <a:cubicBezTo>
                      <a:pt x="19" y="85"/>
                      <a:pt x="0" y="66"/>
                      <a:pt x="0" y="42"/>
                    </a:cubicBezTo>
                    <a:cubicBezTo>
                      <a:pt x="0" y="19"/>
                      <a:pt x="19" y="0"/>
                      <a:pt x="43" y="0"/>
                    </a:cubicBezTo>
                    <a:cubicBezTo>
                      <a:pt x="66" y="0"/>
                      <a:pt x="85" y="19"/>
                      <a:pt x="85" y="42"/>
                    </a:cubicBezTo>
                    <a:close/>
                    <a:moveTo>
                      <a:pt x="85" y="42"/>
                    </a:moveTo>
                    <a:cubicBezTo>
                      <a:pt x="85" y="42"/>
                      <a:pt x="85" y="42"/>
                      <a:pt x="85" y="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5"/>
              <p:cNvSpPr>
                <a:spLocks noEditPoints="1"/>
              </p:cNvSpPr>
              <p:nvPr/>
            </p:nvSpPr>
            <p:spPr bwMode="auto">
              <a:xfrm>
                <a:off x="4843463" y="4206875"/>
                <a:ext cx="73025" cy="88900"/>
              </a:xfrm>
              <a:custGeom>
                <a:avLst/>
                <a:gdLst/>
                <a:ahLst/>
                <a:cxnLst>
                  <a:cxn ang="0">
                    <a:pos x="0" y="0"/>
                  </a:cxn>
                  <a:cxn ang="0">
                    <a:pos x="0" y="30"/>
                  </a:cxn>
                  <a:cxn ang="0">
                    <a:pos x="22" y="53"/>
                  </a:cxn>
                  <a:cxn ang="0">
                    <a:pos x="22" y="53"/>
                  </a:cxn>
                  <a:cxn ang="0">
                    <a:pos x="44" y="30"/>
                  </a:cxn>
                  <a:cxn ang="0">
                    <a:pos x="44" y="0"/>
                  </a:cxn>
                  <a:cxn ang="0">
                    <a:pos x="0" y="0"/>
                  </a:cxn>
                  <a:cxn ang="0">
                    <a:pos x="0" y="0"/>
                  </a:cxn>
                  <a:cxn ang="0">
                    <a:pos x="0" y="0"/>
                  </a:cxn>
                </a:cxnLst>
                <a:rect l="0" t="0" r="r" b="b"/>
                <a:pathLst>
                  <a:path w="44" h="53">
                    <a:moveTo>
                      <a:pt x="0" y="0"/>
                    </a:moveTo>
                    <a:cubicBezTo>
                      <a:pt x="0" y="30"/>
                      <a:pt x="0" y="30"/>
                      <a:pt x="0" y="30"/>
                    </a:cubicBezTo>
                    <a:cubicBezTo>
                      <a:pt x="0" y="43"/>
                      <a:pt x="10" y="53"/>
                      <a:pt x="22" y="53"/>
                    </a:cubicBezTo>
                    <a:cubicBezTo>
                      <a:pt x="22" y="53"/>
                      <a:pt x="22" y="53"/>
                      <a:pt x="22" y="53"/>
                    </a:cubicBezTo>
                    <a:cubicBezTo>
                      <a:pt x="34" y="53"/>
                      <a:pt x="44" y="43"/>
                      <a:pt x="44" y="30"/>
                    </a:cubicBezTo>
                    <a:cubicBezTo>
                      <a:pt x="44" y="0"/>
                      <a:pt x="44" y="0"/>
                      <a:pt x="44" y="0"/>
                    </a:cubicBezTo>
                    <a:lnTo>
                      <a:pt x="0" y="0"/>
                    </a:lnTo>
                    <a:close/>
                    <a:moveTo>
                      <a:pt x="0" y="0"/>
                    </a:moveTo>
                    <a:cubicBezTo>
                      <a:pt x="0" y="0"/>
                      <a:pt x="0" y="0"/>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6"/>
              <p:cNvSpPr>
                <a:spLocks noEditPoints="1"/>
              </p:cNvSpPr>
              <p:nvPr/>
            </p:nvSpPr>
            <p:spPr bwMode="auto">
              <a:xfrm>
                <a:off x="4425950" y="3776663"/>
                <a:ext cx="593725" cy="519112"/>
              </a:xfrm>
              <a:custGeom>
                <a:avLst/>
                <a:gdLst/>
                <a:ahLst/>
                <a:cxnLst>
                  <a:cxn ang="0">
                    <a:pos x="327" y="159"/>
                  </a:cxn>
                  <a:cxn ang="0">
                    <a:pos x="312" y="142"/>
                  </a:cxn>
                  <a:cxn ang="0">
                    <a:pos x="312" y="138"/>
                  </a:cxn>
                  <a:cxn ang="0">
                    <a:pos x="284" y="26"/>
                  </a:cxn>
                  <a:cxn ang="0">
                    <a:pos x="254" y="0"/>
                  </a:cxn>
                  <a:cxn ang="0">
                    <a:pos x="254" y="0"/>
                  </a:cxn>
                  <a:cxn ang="0">
                    <a:pos x="244" y="1"/>
                  </a:cxn>
                  <a:cxn ang="0">
                    <a:pos x="235" y="4"/>
                  </a:cxn>
                  <a:cxn ang="0">
                    <a:pos x="213" y="34"/>
                  </a:cxn>
                  <a:cxn ang="0">
                    <a:pos x="212" y="35"/>
                  </a:cxn>
                  <a:cxn ang="0">
                    <a:pos x="201" y="74"/>
                  </a:cxn>
                  <a:cxn ang="0">
                    <a:pos x="154" y="82"/>
                  </a:cxn>
                  <a:cxn ang="0">
                    <a:pos x="140" y="90"/>
                  </a:cxn>
                  <a:cxn ang="0">
                    <a:pos x="111" y="77"/>
                  </a:cxn>
                  <a:cxn ang="0">
                    <a:pos x="99" y="35"/>
                  </a:cxn>
                  <a:cxn ang="0">
                    <a:pos x="99" y="34"/>
                  </a:cxn>
                  <a:cxn ang="0">
                    <a:pos x="76" y="4"/>
                  </a:cxn>
                  <a:cxn ang="0">
                    <a:pos x="68" y="1"/>
                  </a:cxn>
                  <a:cxn ang="0">
                    <a:pos x="58" y="0"/>
                  </a:cxn>
                  <a:cxn ang="0">
                    <a:pos x="58" y="0"/>
                  </a:cxn>
                  <a:cxn ang="0">
                    <a:pos x="22" y="26"/>
                  </a:cxn>
                  <a:cxn ang="0">
                    <a:pos x="3" y="117"/>
                  </a:cxn>
                  <a:cxn ang="0">
                    <a:pos x="14" y="148"/>
                  </a:cxn>
                  <a:cxn ang="0">
                    <a:pos x="14" y="289"/>
                  </a:cxn>
                  <a:cxn ang="0">
                    <a:pos x="37" y="312"/>
                  </a:cxn>
                  <a:cxn ang="0">
                    <a:pos x="59" y="289"/>
                  </a:cxn>
                  <a:cxn ang="0">
                    <a:pos x="59" y="156"/>
                  </a:cxn>
                  <a:cxn ang="0">
                    <a:pos x="79" y="134"/>
                  </a:cxn>
                  <a:cxn ang="0">
                    <a:pos x="86" y="99"/>
                  </a:cxn>
                  <a:cxn ang="0">
                    <a:pos x="152" y="125"/>
                  </a:cxn>
                  <a:cxn ang="0">
                    <a:pos x="154" y="126"/>
                  </a:cxn>
                  <a:cxn ang="0">
                    <a:pos x="170" y="115"/>
                  </a:cxn>
                  <a:cxn ang="0">
                    <a:pos x="225" y="96"/>
                  </a:cxn>
                  <a:cxn ang="0">
                    <a:pos x="233" y="134"/>
                  </a:cxn>
                  <a:cxn ang="0">
                    <a:pos x="249" y="154"/>
                  </a:cxn>
                  <a:cxn ang="0">
                    <a:pos x="260" y="154"/>
                  </a:cxn>
                  <a:cxn ang="0">
                    <a:pos x="273" y="139"/>
                  </a:cxn>
                  <a:cxn ang="0">
                    <a:pos x="253" y="71"/>
                  </a:cxn>
                  <a:cxn ang="0">
                    <a:pos x="258" y="68"/>
                  </a:cxn>
                  <a:cxn ang="0">
                    <a:pos x="279" y="142"/>
                  </a:cxn>
                  <a:cxn ang="0">
                    <a:pos x="264" y="159"/>
                  </a:cxn>
                  <a:cxn ang="0">
                    <a:pos x="232" y="159"/>
                  </a:cxn>
                  <a:cxn ang="0">
                    <a:pos x="232" y="253"/>
                  </a:cxn>
                  <a:cxn ang="0">
                    <a:pos x="359" y="253"/>
                  </a:cxn>
                  <a:cxn ang="0">
                    <a:pos x="359" y="159"/>
                  </a:cxn>
                  <a:cxn ang="0">
                    <a:pos x="327" y="159"/>
                  </a:cxn>
                  <a:cxn ang="0">
                    <a:pos x="275" y="159"/>
                  </a:cxn>
                  <a:cxn ang="0">
                    <a:pos x="284" y="152"/>
                  </a:cxn>
                  <a:cxn ang="0">
                    <a:pos x="296" y="157"/>
                  </a:cxn>
                  <a:cxn ang="0">
                    <a:pos x="299" y="157"/>
                  </a:cxn>
                  <a:cxn ang="0">
                    <a:pos x="308" y="152"/>
                  </a:cxn>
                  <a:cxn ang="0">
                    <a:pos x="316" y="159"/>
                  </a:cxn>
                  <a:cxn ang="0">
                    <a:pos x="275" y="159"/>
                  </a:cxn>
                  <a:cxn ang="0">
                    <a:pos x="275" y="159"/>
                  </a:cxn>
                  <a:cxn ang="0">
                    <a:pos x="275" y="159"/>
                  </a:cxn>
                </a:cxnLst>
                <a:rect l="0" t="0" r="r" b="b"/>
                <a:pathLst>
                  <a:path w="359" h="312">
                    <a:moveTo>
                      <a:pt x="327" y="159"/>
                    </a:moveTo>
                    <a:cubicBezTo>
                      <a:pt x="326" y="151"/>
                      <a:pt x="320" y="144"/>
                      <a:pt x="312" y="142"/>
                    </a:cubicBezTo>
                    <a:cubicBezTo>
                      <a:pt x="312" y="140"/>
                      <a:pt x="312" y="139"/>
                      <a:pt x="312" y="138"/>
                    </a:cubicBezTo>
                    <a:cubicBezTo>
                      <a:pt x="310" y="127"/>
                      <a:pt x="284" y="26"/>
                      <a:pt x="284" y="26"/>
                    </a:cubicBezTo>
                    <a:cubicBezTo>
                      <a:pt x="280" y="9"/>
                      <a:pt x="269" y="1"/>
                      <a:pt x="254" y="0"/>
                    </a:cubicBezTo>
                    <a:cubicBezTo>
                      <a:pt x="254" y="0"/>
                      <a:pt x="254" y="0"/>
                      <a:pt x="254" y="0"/>
                    </a:cubicBezTo>
                    <a:cubicBezTo>
                      <a:pt x="254" y="0"/>
                      <a:pt x="249" y="0"/>
                      <a:pt x="244" y="1"/>
                    </a:cubicBezTo>
                    <a:cubicBezTo>
                      <a:pt x="239" y="2"/>
                      <a:pt x="235" y="4"/>
                      <a:pt x="235" y="4"/>
                    </a:cubicBezTo>
                    <a:cubicBezTo>
                      <a:pt x="225" y="10"/>
                      <a:pt x="214" y="20"/>
                      <a:pt x="213" y="34"/>
                    </a:cubicBezTo>
                    <a:cubicBezTo>
                      <a:pt x="213" y="34"/>
                      <a:pt x="213" y="35"/>
                      <a:pt x="212" y="35"/>
                    </a:cubicBezTo>
                    <a:cubicBezTo>
                      <a:pt x="210" y="56"/>
                      <a:pt x="207" y="68"/>
                      <a:pt x="201" y="74"/>
                    </a:cubicBezTo>
                    <a:cubicBezTo>
                      <a:pt x="194" y="80"/>
                      <a:pt x="180" y="82"/>
                      <a:pt x="154" y="82"/>
                    </a:cubicBezTo>
                    <a:cubicBezTo>
                      <a:pt x="148" y="82"/>
                      <a:pt x="143" y="85"/>
                      <a:pt x="140" y="90"/>
                    </a:cubicBezTo>
                    <a:cubicBezTo>
                      <a:pt x="125" y="87"/>
                      <a:pt x="116" y="83"/>
                      <a:pt x="111" y="77"/>
                    </a:cubicBezTo>
                    <a:cubicBezTo>
                      <a:pt x="105" y="70"/>
                      <a:pt x="102" y="57"/>
                      <a:pt x="99" y="35"/>
                    </a:cubicBezTo>
                    <a:cubicBezTo>
                      <a:pt x="99" y="35"/>
                      <a:pt x="99" y="34"/>
                      <a:pt x="99" y="34"/>
                    </a:cubicBezTo>
                    <a:cubicBezTo>
                      <a:pt x="98" y="20"/>
                      <a:pt x="87" y="10"/>
                      <a:pt x="76" y="4"/>
                    </a:cubicBezTo>
                    <a:cubicBezTo>
                      <a:pt x="76" y="4"/>
                      <a:pt x="72" y="2"/>
                      <a:pt x="68" y="1"/>
                    </a:cubicBezTo>
                    <a:cubicBezTo>
                      <a:pt x="63" y="0"/>
                      <a:pt x="58" y="0"/>
                      <a:pt x="58" y="0"/>
                    </a:cubicBezTo>
                    <a:cubicBezTo>
                      <a:pt x="58" y="0"/>
                      <a:pt x="58" y="0"/>
                      <a:pt x="58" y="0"/>
                    </a:cubicBezTo>
                    <a:cubicBezTo>
                      <a:pt x="43" y="1"/>
                      <a:pt x="26" y="9"/>
                      <a:pt x="22" y="26"/>
                    </a:cubicBezTo>
                    <a:cubicBezTo>
                      <a:pt x="3" y="117"/>
                      <a:pt x="3" y="117"/>
                      <a:pt x="3" y="117"/>
                    </a:cubicBezTo>
                    <a:cubicBezTo>
                      <a:pt x="0" y="130"/>
                      <a:pt x="6" y="141"/>
                      <a:pt x="14" y="148"/>
                    </a:cubicBezTo>
                    <a:cubicBezTo>
                      <a:pt x="14" y="289"/>
                      <a:pt x="14" y="289"/>
                      <a:pt x="14" y="289"/>
                    </a:cubicBezTo>
                    <a:cubicBezTo>
                      <a:pt x="14" y="302"/>
                      <a:pt x="24" y="312"/>
                      <a:pt x="37" y="312"/>
                    </a:cubicBezTo>
                    <a:cubicBezTo>
                      <a:pt x="49" y="312"/>
                      <a:pt x="59" y="302"/>
                      <a:pt x="59" y="289"/>
                    </a:cubicBezTo>
                    <a:cubicBezTo>
                      <a:pt x="59" y="156"/>
                      <a:pt x="59" y="156"/>
                      <a:pt x="59" y="156"/>
                    </a:cubicBezTo>
                    <a:cubicBezTo>
                      <a:pt x="68" y="152"/>
                      <a:pt x="76" y="145"/>
                      <a:pt x="79" y="134"/>
                    </a:cubicBezTo>
                    <a:cubicBezTo>
                      <a:pt x="86" y="99"/>
                      <a:pt x="86" y="99"/>
                      <a:pt x="86" y="99"/>
                    </a:cubicBezTo>
                    <a:cubicBezTo>
                      <a:pt x="98" y="113"/>
                      <a:pt x="117" y="121"/>
                      <a:pt x="152" y="125"/>
                    </a:cubicBezTo>
                    <a:cubicBezTo>
                      <a:pt x="153" y="126"/>
                      <a:pt x="154" y="126"/>
                      <a:pt x="154" y="126"/>
                    </a:cubicBezTo>
                    <a:cubicBezTo>
                      <a:pt x="161" y="126"/>
                      <a:pt x="168" y="121"/>
                      <a:pt x="170" y="115"/>
                    </a:cubicBezTo>
                    <a:cubicBezTo>
                      <a:pt x="197" y="113"/>
                      <a:pt x="214" y="108"/>
                      <a:pt x="225" y="96"/>
                    </a:cubicBezTo>
                    <a:cubicBezTo>
                      <a:pt x="233" y="134"/>
                      <a:pt x="233" y="134"/>
                      <a:pt x="233" y="134"/>
                    </a:cubicBezTo>
                    <a:cubicBezTo>
                      <a:pt x="235" y="143"/>
                      <a:pt x="241" y="150"/>
                      <a:pt x="249" y="154"/>
                    </a:cubicBezTo>
                    <a:cubicBezTo>
                      <a:pt x="260" y="154"/>
                      <a:pt x="260" y="154"/>
                      <a:pt x="260" y="154"/>
                    </a:cubicBezTo>
                    <a:cubicBezTo>
                      <a:pt x="262" y="148"/>
                      <a:pt x="267" y="142"/>
                      <a:pt x="273" y="139"/>
                    </a:cubicBezTo>
                    <a:cubicBezTo>
                      <a:pt x="267" y="113"/>
                      <a:pt x="259" y="86"/>
                      <a:pt x="253" y="71"/>
                    </a:cubicBezTo>
                    <a:cubicBezTo>
                      <a:pt x="248" y="62"/>
                      <a:pt x="255" y="59"/>
                      <a:pt x="258" y="68"/>
                    </a:cubicBezTo>
                    <a:cubicBezTo>
                      <a:pt x="261" y="77"/>
                      <a:pt x="274" y="116"/>
                      <a:pt x="279" y="142"/>
                    </a:cubicBezTo>
                    <a:cubicBezTo>
                      <a:pt x="271" y="144"/>
                      <a:pt x="265" y="151"/>
                      <a:pt x="264" y="159"/>
                    </a:cubicBezTo>
                    <a:cubicBezTo>
                      <a:pt x="232" y="159"/>
                      <a:pt x="232" y="159"/>
                      <a:pt x="232" y="159"/>
                    </a:cubicBezTo>
                    <a:cubicBezTo>
                      <a:pt x="232" y="253"/>
                      <a:pt x="232" y="253"/>
                      <a:pt x="232" y="253"/>
                    </a:cubicBezTo>
                    <a:cubicBezTo>
                      <a:pt x="359" y="253"/>
                      <a:pt x="359" y="253"/>
                      <a:pt x="359" y="253"/>
                    </a:cubicBezTo>
                    <a:cubicBezTo>
                      <a:pt x="359" y="159"/>
                      <a:pt x="359" y="159"/>
                      <a:pt x="359" y="159"/>
                    </a:cubicBezTo>
                    <a:lnTo>
                      <a:pt x="327" y="159"/>
                    </a:lnTo>
                    <a:close/>
                    <a:moveTo>
                      <a:pt x="275" y="159"/>
                    </a:moveTo>
                    <a:cubicBezTo>
                      <a:pt x="277" y="155"/>
                      <a:pt x="280" y="153"/>
                      <a:pt x="284" y="152"/>
                    </a:cubicBezTo>
                    <a:cubicBezTo>
                      <a:pt x="287" y="155"/>
                      <a:pt x="291" y="157"/>
                      <a:pt x="296" y="157"/>
                    </a:cubicBezTo>
                    <a:cubicBezTo>
                      <a:pt x="297" y="157"/>
                      <a:pt x="298" y="157"/>
                      <a:pt x="299" y="157"/>
                    </a:cubicBezTo>
                    <a:cubicBezTo>
                      <a:pt x="302" y="156"/>
                      <a:pt x="305" y="154"/>
                      <a:pt x="308" y="152"/>
                    </a:cubicBezTo>
                    <a:cubicBezTo>
                      <a:pt x="312" y="153"/>
                      <a:pt x="315" y="155"/>
                      <a:pt x="316" y="159"/>
                    </a:cubicBezTo>
                    <a:lnTo>
                      <a:pt x="275" y="159"/>
                    </a:lnTo>
                    <a:close/>
                    <a:moveTo>
                      <a:pt x="275" y="159"/>
                    </a:moveTo>
                    <a:cubicBezTo>
                      <a:pt x="275" y="159"/>
                      <a:pt x="275" y="159"/>
                      <a:pt x="275" y="1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6" name="Freeform 101"/>
            <p:cNvSpPr>
              <a:spLocks noEditPoints="1"/>
            </p:cNvSpPr>
            <p:nvPr/>
          </p:nvSpPr>
          <p:spPr bwMode="auto">
            <a:xfrm>
              <a:off x="862608" y="1370066"/>
              <a:ext cx="560782" cy="526498"/>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3" name="Group 49"/>
            <p:cNvGrpSpPr/>
            <p:nvPr/>
          </p:nvGrpSpPr>
          <p:grpSpPr>
            <a:xfrm rot="16200000" flipH="1" flipV="1">
              <a:off x="5361845" y="233618"/>
              <a:ext cx="673414" cy="2734888"/>
              <a:chOff x="6989711" y="1192656"/>
              <a:chExt cx="1225164" cy="1631152"/>
            </a:xfrm>
          </p:grpSpPr>
          <p:sp>
            <p:nvSpPr>
              <p:cNvPr id="54" name="Rectangle 24"/>
              <p:cNvSpPr/>
              <p:nvPr/>
            </p:nvSpPr>
            <p:spPr>
              <a:xfrm rot="10800000" flipV="1">
                <a:off x="6995676" y="1192656"/>
                <a:ext cx="1219199" cy="1628775"/>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55" name="Rectangle 8"/>
              <p:cNvSpPr/>
              <p:nvPr/>
            </p:nvSpPr>
            <p:spPr>
              <a:xfrm rot="10800000" flipV="1">
                <a:off x="6989711" y="1195033"/>
                <a:ext cx="1219199" cy="16287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grpSp>
          <p:nvGrpSpPr>
            <p:cNvPr id="56" name="Group 55"/>
            <p:cNvGrpSpPr/>
            <p:nvPr/>
          </p:nvGrpSpPr>
          <p:grpSpPr>
            <a:xfrm>
              <a:off x="4331108" y="1975135"/>
              <a:ext cx="2734888" cy="2561465"/>
              <a:chOff x="4613691" y="2484438"/>
              <a:chExt cx="1828800" cy="1621528"/>
            </a:xfrm>
          </p:grpSpPr>
          <p:grpSp>
            <p:nvGrpSpPr>
              <p:cNvPr id="57" name="Group 67"/>
              <p:cNvGrpSpPr/>
              <p:nvPr/>
            </p:nvGrpSpPr>
            <p:grpSpPr>
              <a:xfrm>
                <a:off x="4613691" y="2484438"/>
                <a:ext cx="1828800" cy="1611310"/>
                <a:chOff x="1938544" y="3610353"/>
                <a:chExt cx="4792657" cy="1374569"/>
              </a:xfrm>
            </p:grpSpPr>
            <p:grpSp>
              <p:nvGrpSpPr>
                <p:cNvPr id="59" name="Group 18"/>
                <p:cNvGrpSpPr/>
                <p:nvPr/>
              </p:nvGrpSpPr>
              <p:grpSpPr>
                <a:xfrm>
                  <a:off x="1938544" y="3610353"/>
                  <a:ext cx="4792657" cy="344070"/>
                  <a:chOff x="1600200" y="1295401"/>
                  <a:chExt cx="5410200" cy="516966"/>
                </a:xfrm>
              </p:grpSpPr>
              <p:sp>
                <p:nvSpPr>
                  <p:cNvPr id="61" name="Rectangle 60"/>
                  <p:cNvSpPr/>
                  <p:nvPr/>
                </p:nvSpPr>
                <p:spPr>
                  <a:xfrm>
                    <a:off x="1600200" y="1356360"/>
                    <a:ext cx="5410200" cy="4560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62" name="Rectangle 61"/>
                  <p:cNvSpPr/>
                  <p:nvPr/>
                </p:nvSpPr>
                <p:spPr>
                  <a:xfrm>
                    <a:off x="1600200" y="1295401"/>
                    <a:ext cx="5410200" cy="472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FFFF"/>
                        </a:solidFill>
                        <a:latin typeface="Times New Roman" panose="02020603050405020304" pitchFamily="18" charset="0"/>
                        <a:cs typeface="Times New Roman" panose="02020603050405020304" pitchFamily="18" charset="0"/>
                      </a:rPr>
                      <a:t>Investicij</a:t>
                    </a:r>
                    <a:r>
                      <a:rPr lang="lt-LT" sz="1600" b="1" dirty="0" smtClean="0">
                        <a:solidFill>
                          <a:srgbClr val="FFFFFF"/>
                        </a:solidFill>
                        <a:latin typeface="Times New Roman" panose="02020603050405020304" pitchFamily="18" charset="0"/>
                        <a:cs typeface="Times New Roman" panose="02020603050405020304" pitchFamily="18" charset="0"/>
                      </a:rPr>
                      <a:t>ų dydis</a:t>
                    </a:r>
                    <a:endParaRPr lang="en-US" sz="1600" b="1" dirty="0">
                      <a:solidFill>
                        <a:srgbClr val="FFFFFF"/>
                      </a:solidFill>
                      <a:latin typeface="Times New Roman" panose="02020603050405020304" pitchFamily="18" charset="0"/>
                      <a:cs typeface="Times New Roman" panose="02020603050405020304" pitchFamily="18" charset="0"/>
                    </a:endParaRPr>
                  </a:p>
                </p:txBody>
              </p:sp>
            </p:grpSp>
            <p:sp>
              <p:nvSpPr>
                <p:cNvPr id="60" name="Round Same Side Corner Rectangle 59"/>
                <p:cNvSpPr/>
                <p:nvPr/>
              </p:nvSpPr>
              <p:spPr>
                <a:xfrm flipV="1">
                  <a:off x="1938544" y="3976333"/>
                  <a:ext cx="4792657" cy="1008589"/>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sp>
            <p:nvSpPr>
              <p:cNvPr id="58" name="TextBox 57"/>
              <p:cNvSpPr txBox="1"/>
              <p:nvPr/>
            </p:nvSpPr>
            <p:spPr>
              <a:xfrm>
                <a:off x="4637750" y="2948408"/>
                <a:ext cx="1772837" cy="1157558"/>
              </a:xfrm>
              <a:prstGeom prst="rect">
                <a:avLst/>
              </a:prstGeom>
              <a:noFill/>
            </p:spPr>
            <p:txBody>
              <a:bodyPr wrap="square" rtlCol="0">
                <a:spAutoFit/>
              </a:bodyPr>
              <a:lstStyle/>
              <a:p>
                <a:pPr algn="ctr"/>
                <a:r>
                  <a:rPr lang="lt-LT" sz="1400" dirty="0">
                    <a:latin typeface="Times New Roman" panose="02020603050405020304" pitchFamily="18" charset="0"/>
                    <a:cs typeface="Times New Roman" panose="02020603050405020304" pitchFamily="18" charset="0"/>
                  </a:rPr>
                  <a:t>D</a:t>
                </a:r>
                <a:r>
                  <a:rPr lang="lt-LT" sz="1400" dirty="0" smtClean="0">
                    <a:latin typeface="Times New Roman" panose="02020603050405020304" pitchFamily="18" charset="0"/>
                    <a:cs typeface="Times New Roman" panose="02020603050405020304" pitchFamily="18" charset="0"/>
                  </a:rPr>
                  <a:t>idėja </a:t>
                </a:r>
                <a:r>
                  <a:rPr lang="lt-LT" sz="1400" dirty="0">
                    <a:latin typeface="Times New Roman" panose="02020603050405020304" pitchFamily="18" charset="0"/>
                    <a:cs typeface="Times New Roman" panose="02020603050405020304" pitchFamily="18" charset="0"/>
                  </a:rPr>
                  <a:t>suplanuotų investicijų į investavimo objektus išlaidų suma ir, </a:t>
                </a:r>
                <a:r>
                  <a:rPr lang="lt-LT" sz="1400" dirty="0" smtClean="0">
                    <a:latin typeface="Times New Roman" panose="02020603050405020304" pitchFamily="18" charset="0"/>
                    <a:cs typeface="Times New Roman" panose="02020603050405020304" pitchFamily="18" charset="0"/>
                  </a:rPr>
                  <a:t>CPVA vertinimu</a:t>
                </a:r>
                <a:r>
                  <a:rPr lang="lt-LT" sz="1400" dirty="0">
                    <a:latin typeface="Times New Roman" panose="02020603050405020304" pitchFamily="18" charset="0"/>
                    <a:cs typeface="Times New Roman" panose="02020603050405020304" pitchFamily="18" charset="0"/>
                  </a:rPr>
                  <a:t>, tai gali turėti įtakos pasirinktai optimaliai projekto įgyvendinimo alternatyvai (taikoma, kai projektas atitinka Taisyklių 67</a:t>
                </a:r>
                <a:r>
                  <a:rPr lang="lt-LT" sz="1400" baseline="30000" dirty="0">
                    <a:latin typeface="Times New Roman" panose="02020603050405020304" pitchFamily="18" charset="0"/>
                    <a:cs typeface="Times New Roman" panose="02020603050405020304" pitchFamily="18" charset="0"/>
                  </a:rPr>
                  <a:t>1</a:t>
                </a:r>
                <a:r>
                  <a:rPr lang="lt-LT" sz="1400" dirty="0">
                    <a:latin typeface="Times New Roman" panose="02020603050405020304" pitchFamily="18" charset="0"/>
                    <a:cs typeface="Times New Roman" panose="02020603050405020304" pitchFamily="18" charset="0"/>
                  </a:rPr>
                  <a:t> </a:t>
                </a:r>
                <a:r>
                  <a:rPr lang="lt-LT" sz="1400" dirty="0" smtClean="0">
                    <a:latin typeface="Times New Roman" panose="02020603050405020304" pitchFamily="18" charset="0"/>
                    <a:cs typeface="Times New Roman" panose="02020603050405020304" pitchFamily="18" charset="0"/>
                  </a:rPr>
                  <a:t>p. </a:t>
                </a:r>
                <a:r>
                  <a:rPr lang="lt-LT" sz="1400" dirty="0">
                    <a:latin typeface="Times New Roman" panose="02020603050405020304" pitchFamily="18" charset="0"/>
                    <a:cs typeface="Times New Roman" panose="02020603050405020304" pitchFamily="18" charset="0"/>
                  </a:rPr>
                  <a:t>nurodytus požymius</a:t>
                </a:r>
                <a:r>
                  <a:rPr lang="lt-LT" sz="1400" dirty="0" smtClean="0">
                    <a:latin typeface="Times New Roman" panose="02020603050405020304" pitchFamily="18" charset="0"/>
                    <a:cs typeface="Times New Roman" panose="02020603050405020304" pitchFamily="18" charset="0"/>
                  </a:rPr>
                  <a:t>)</a:t>
                </a:r>
                <a:endParaRPr lang="en-US" sz="1400" b="1" dirty="0">
                  <a:latin typeface="Times New Roman" panose="02020603050405020304" pitchFamily="18" charset="0"/>
                  <a:cs typeface="Times New Roman" panose="02020603050405020304" pitchFamily="18" charset="0"/>
                </a:endParaRPr>
              </a:p>
            </p:txBody>
          </p:sp>
        </p:grpSp>
        <p:sp>
          <p:nvSpPr>
            <p:cNvPr id="63" name="Freeform 179"/>
            <p:cNvSpPr>
              <a:spLocks noEditPoints="1"/>
            </p:cNvSpPr>
            <p:nvPr/>
          </p:nvSpPr>
          <p:spPr bwMode="auto">
            <a:xfrm>
              <a:off x="5426398" y="1364357"/>
              <a:ext cx="548294" cy="504018"/>
            </a:xfrm>
            <a:custGeom>
              <a:avLst/>
              <a:gdLst/>
              <a:ahLst/>
              <a:cxnLst>
                <a:cxn ang="0">
                  <a:pos x="140" y="116"/>
                </a:cxn>
                <a:cxn ang="0">
                  <a:pos x="140" y="0"/>
                </a:cxn>
                <a:cxn ang="0">
                  <a:pos x="256" y="116"/>
                </a:cxn>
                <a:cxn ang="0">
                  <a:pos x="140" y="116"/>
                </a:cxn>
                <a:cxn ang="0">
                  <a:pos x="116" y="256"/>
                </a:cxn>
                <a:cxn ang="0">
                  <a:pos x="0" y="140"/>
                </a:cxn>
                <a:cxn ang="0">
                  <a:pos x="116" y="24"/>
                </a:cxn>
                <a:cxn ang="0">
                  <a:pos x="116" y="140"/>
                </a:cxn>
                <a:cxn ang="0">
                  <a:pos x="232" y="140"/>
                </a:cxn>
                <a:cxn ang="0">
                  <a:pos x="116" y="256"/>
                </a:cxn>
              </a:cxnLst>
              <a:rect l="0" t="0" r="r" b="b"/>
              <a:pathLst>
                <a:path w="256" h="256">
                  <a:moveTo>
                    <a:pt x="140" y="116"/>
                  </a:moveTo>
                  <a:cubicBezTo>
                    <a:pt x="140" y="0"/>
                    <a:pt x="140" y="0"/>
                    <a:pt x="140" y="0"/>
                  </a:cubicBezTo>
                  <a:cubicBezTo>
                    <a:pt x="204" y="0"/>
                    <a:pt x="256" y="52"/>
                    <a:pt x="256" y="116"/>
                  </a:cubicBezTo>
                  <a:lnTo>
                    <a:pt x="140" y="116"/>
                  </a:lnTo>
                  <a:close/>
                  <a:moveTo>
                    <a:pt x="116" y="256"/>
                  </a:moveTo>
                  <a:cubicBezTo>
                    <a:pt x="52" y="256"/>
                    <a:pt x="0" y="204"/>
                    <a:pt x="0" y="140"/>
                  </a:cubicBezTo>
                  <a:cubicBezTo>
                    <a:pt x="0" y="76"/>
                    <a:pt x="52" y="24"/>
                    <a:pt x="116" y="24"/>
                  </a:cubicBezTo>
                  <a:cubicBezTo>
                    <a:pt x="116" y="140"/>
                    <a:pt x="116" y="140"/>
                    <a:pt x="116" y="140"/>
                  </a:cubicBezTo>
                  <a:cubicBezTo>
                    <a:pt x="232" y="140"/>
                    <a:pt x="232" y="140"/>
                    <a:pt x="232" y="140"/>
                  </a:cubicBezTo>
                  <a:cubicBezTo>
                    <a:pt x="232" y="204"/>
                    <a:pt x="180" y="256"/>
                    <a:pt x="116" y="2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4" name="Group 21"/>
          <p:cNvGrpSpPr/>
          <p:nvPr/>
        </p:nvGrpSpPr>
        <p:grpSpPr>
          <a:xfrm>
            <a:off x="5404447" y="4578204"/>
            <a:ext cx="568782" cy="446296"/>
            <a:chOff x="647700" y="1295400"/>
            <a:chExt cx="838200" cy="670560"/>
          </a:xfrm>
        </p:grpSpPr>
        <p:sp>
          <p:nvSpPr>
            <p:cNvPr id="65" name="Rectangle 64"/>
            <p:cNvSpPr/>
            <p:nvPr/>
          </p:nvSpPr>
          <p:spPr>
            <a:xfrm>
              <a:off x="647700" y="1356360"/>
              <a:ext cx="838200" cy="609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66" name="Rectangle 65"/>
            <p:cNvSpPr/>
            <p:nvPr/>
          </p:nvSpPr>
          <p:spPr>
            <a:xfrm>
              <a:off x="647700" y="1295400"/>
              <a:ext cx="8382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b="1" dirty="0" smtClean="0">
                  <a:solidFill>
                    <a:srgbClr val="FFFFFF"/>
                  </a:solidFill>
                </a:rPr>
                <a:t>122</a:t>
              </a:r>
              <a:r>
                <a:rPr lang="en-US" sz="1000" b="1" baseline="30000" dirty="0">
                  <a:latin typeface="Times New Roman" panose="02020603050405020304" pitchFamily="18" charset="0"/>
                </a:rPr>
                <a:t>3</a:t>
              </a:r>
              <a:r>
                <a:rPr lang="lt-LT" sz="1000" b="1" dirty="0" smtClean="0">
                  <a:solidFill>
                    <a:srgbClr val="FFFFFF"/>
                  </a:solidFill>
                </a:rPr>
                <a:t>.2</a:t>
              </a:r>
              <a:endParaRPr lang="en-US" sz="1000" b="1" dirty="0">
                <a:solidFill>
                  <a:srgbClr val="FFFFFF"/>
                </a:solidFill>
              </a:endParaRPr>
            </a:p>
          </p:txBody>
        </p:sp>
      </p:grpSp>
    </p:spTree>
    <p:extLst>
      <p:ext uri="{BB962C8B-B14F-4D97-AF65-F5344CB8AC3E}">
        <p14:creationId xmlns:p14="http://schemas.microsoft.com/office/powerpoint/2010/main" val="1294446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2114550"/>
            <a:ext cx="9144000" cy="2402030"/>
          </a:xfrm>
        </p:spPr>
      </p:pic>
      <p:sp>
        <p:nvSpPr>
          <p:cNvPr id="30" name="Rectangle 29"/>
          <p:cNvSpPr/>
          <p:nvPr/>
        </p:nvSpPr>
        <p:spPr>
          <a:xfrm>
            <a:off x="0" y="1671650"/>
            <a:ext cx="9144000" cy="54864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lt-LT" sz="2800" b="1" cap="small" dirty="0">
                <a:solidFill>
                  <a:srgbClr val="FFFFFF"/>
                </a:solidFill>
              </a:rPr>
              <a:t>Paraiškos pildymas</a:t>
            </a:r>
            <a:endParaRPr lang="en-US" sz="2800" b="1" cap="small" dirty="0">
              <a:solidFill>
                <a:srgbClr val="FFFFFF"/>
              </a:solidFill>
            </a:endParaRPr>
          </a:p>
        </p:txBody>
      </p:sp>
    </p:spTree>
    <p:extLst>
      <p:ext uri="{BB962C8B-B14F-4D97-AF65-F5344CB8AC3E}">
        <p14:creationId xmlns:p14="http://schemas.microsoft.com/office/powerpoint/2010/main" val="4096291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22" name="Rectangle 21"/>
          <p:cNvSpPr/>
          <p:nvPr/>
        </p:nvSpPr>
        <p:spPr>
          <a:xfrm>
            <a:off x="6096000" y="57150"/>
            <a:ext cx="1676400" cy="5316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rgbClr val="FF0000"/>
              </a:solidFill>
            </a:endParaRPr>
          </a:p>
        </p:txBody>
      </p:sp>
      <p:sp>
        <p:nvSpPr>
          <p:cNvPr id="23" name="TextBox 22"/>
          <p:cNvSpPr txBox="1"/>
          <p:nvPr/>
        </p:nvSpPr>
        <p:spPr>
          <a:xfrm>
            <a:off x="6667500" y="967398"/>
            <a:ext cx="2209800" cy="307777"/>
          </a:xfrm>
          <a:prstGeom prst="rect">
            <a:avLst/>
          </a:prstGeom>
          <a:noFill/>
          <a:ln w="38100">
            <a:solidFill>
              <a:srgbClr val="C00000"/>
            </a:solidFill>
          </a:ln>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U</a:t>
            </a:r>
            <a:r>
              <a:rPr lang="lt-LT" sz="1400" dirty="0" err="1" smtClean="0">
                <a:latin typeface="Times New Roman" panose="02020603050405020304" pitchFamily="18" charset="0"/>
                <a:cs typeface="Times New Roman" panose="02020603050405020304" pitchFamily="18" charset="0"/>
              </a:rPr>
              <a:t>žpildžius</a:t>
            </a:r>
            <a:r>
              <a:rPr lang="lt-LT" sz="1400" dirty="0" smtClean="0">
                <a:latin typeface="Times New Roman" panose="02020603050405020304" pitchFamily="18" charset="0"/>
                <a:cs typeface="Times New Roman" panose="02020603050405020304" pitchFamily="18" charset="0"/>
              </a:rPr>
              <a:t> </a:t>
            </a:r>
            <a:r>
              <a:rPr lang="lt-LT" sz="1400" dirty="0" err="1">
                <a:latin typeface="Times New Roman" panose="02020603050405020304" pitchFamily="18" charset="0"/>
                <a:cs typeface="Times New Roman" panose="02020603050405020304" pitchFamily="18" charset="0"/>
              </a:rPr>
              <a:t>b</a:t>
            </a:r>
            <a:r>
              <a:rPr lang="lt-LT" sz="1400" dirty="0" err="1" smtClean="0">
                <a:latin typeface="Times New Roman" panose="02020603050405020304" pitchFamily="18" charset="0"/>
                <a:cs typeface="Times New Roman" panose="02020603050405020304" pitchFamily="18" charset="0"/>
              </a:rPr>
              <a:t>ū</a:t>
            </a:r>
            <a:r>
              <a:rPr lang="en-US" sz="1400" dirty="0" err="1" smtClean="0">
                <a:latin typeface="Times New Roman" panose="02020603050405020304" pitchFamily="18" charset="0"/>
                <a:cs typeface="Times New Roman" panose="02020603050405020304" pitchFamily="18" charset="0"/>
              </a:rPr>
              <a:t>tina</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patikrinti</a:t>
            </a:r>
            <a:endParaRPr lang="lt-LT" sz="1400" dirty="0">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flipV="1">
            <a:off x="7391400" y="607830"/>
            <a:ext cx="0" cy="3405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53000" y="1045399"/>
            <a:ext cx="1524000" cy="22977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6" name="TextBox 25"/>
          <p:cNvSpPr txBox="1"/>
          <p:nvPr/>
        </p:nvSpPr>
        <p:spPr>
          <a:xfrm>
            <a:off x="6400800" y="1717536"/>
            <a:ext cx="2209800" cy="307777"/>
          </a:xfrm>
          <a:prstGeom prst="rect">
            <a:avLst/>
          </a:prstGeom>
          <a:noFill/>
          <a:ln w="38100">
            <a:solidFill>
              <a:schemeClr val="accent1"/>
            </a:solidFill>
          </a:ln>
        </p:spPr>
        <p:txBody>
          <a:bodyPr wrap="square" rtlCol="0">
            <a:spAutoFit/>
          </a:bodyPr>
          <a:lstStyle/>
          <a:p>
            <a:r>
              <a:rPr lang="lt-LT" sz="1400" dirty="0" smtClean="0">
                <a:latin typeface="Times New Roman" panose="02020603050405020304" pitchFamily="18" charset="0"/>
                <a:cs typeface="Times New Roman" panose="02020603050405020304" pitchFamily="18" charset="0"/>
              </a:rPr>
              <a:t>Pildomi tik melsvi laukeliai</a:t>
            </a:r>
            <a:endParaRPr lang="lt-LT" sz="1400" dirty="0">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flipH="1" flipV="1">
            <a:off x="6496050" y="1275174"/>
            <a:ext cx="171450" cy="4423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95600" y="2257395"/>
            <a:ext cx="2590800" cy="307777"/>
          </a:xfrm>
          <a:prstGeom prst="rect">
            <a:avLst/>
          </a:prstGeom>
          <a:noFill/>
          <a:ln w="38100">
            <a:solidFill>
              <a:schemeClr val="accent1"/>
            </a:solidFill>
          </a:ln>
        </p:spPr>
        <p:txBody>
          <a:bodyPr wrap="square" rtlCol="0">
            <a:spAutoFit/>
          </a:bodyPr>
          <a:lstStyle/>
          <a:p>
            <a:r>
              <a:rPr lang="lt-LT" sz="1400" dirty="0" smtClean="0">
                <a:latin typeface="Times New Roman" panose="02020603050405020304" pitchFamily="18" charset="0"/>
                <a:cs typeface="Times New Roman" panose="02020603050405020304" pitchFamily="18" charset="0"/>
              </a:rPr>
              <a:t>Pildymo instrukcija</a:t>
            </a:r>
            <a:endParaRPr lang="lt-LT" sz="1400" dirty="0">
              <a:latin typeface="Times New Roman" panose="02020603050405020304" pitchFamily="18" charset="0"/>
              <a:cs typeface="Times New Roman" panose="02020603050405020304" pitchFamily="18" charset="0"/>
            </a:endParaRPr>
          </a:p>
        </p:txBody>
      </p:sp>
      <p:sp>
        <p:nvSpPr>
          <p:cNvPr id="29" name="Rectangle 28"/>
          <p:cNvSpPr/>
          <p:nvPr/>
        </p:nvSpPr>
        <p:spPr>
          <a:xfrm>
            <a:off x="2057400" y="2038350"/>
            <a:ext cx="304800" cy="5334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30" name="Straight Arrow Connector 29"/>
          <p:cNvCxnSpPr/>
          <p:nvPr/>
        </p:nvCxnSpPr>
        <p:spPr>
          <a:xfrm flipH="1">
            <a:off x="2362200" y="2534394"/>
            <a:ext cx="5333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362200" y="2663771"/>
            <a:ext cx="6400800" cy="29524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4" name="TextBox 33"/>
          <p:cNvSpPr txBox="1"/>
          <p:nvPr/>
        </p:nvSpPr>
        <p:spPr>
          <a:xfrm>
            <a:off x="2363972" y="3088694"/>
            <a:ext cx="6399028" cy="523220"/>
          </a:xfrm>
          <a:prstGeom prst="rect">
            <a:avLst/>
          </a:prstGeom>
          <a:noFill/>
          <a:ln w="38100">
            <a:solidFill>
              <a:schemeClr val="accent1"/>
            </a:solidFill>
          </a:ln>
        </p:spPr>
        <p:txBody>
          <a:bodyPr wrap="square" rtlCol="0">
            <a:spAutoFit/>
          </a:bodyPr>
          <a:lstStyle/>
          <a:p>
            <a:pPr algn="just"/>
            <a:r>
              <a:rPr lang="lt-LT" sz="1400" dirty="0">
                <a:latin typeface="Times New Roman" panose="02020603050405020304" pitchFamily="18" charset="0"/>
                <a:cs typeface="Times New Roman" panose="02020603050405020304" pitchFamily="18" charset="0"/>
              </a:rPr>
              <a:t>Projekto pavadinimas turi atitikti </a:t>
            </a:r>
            <a:r>
              <a:rPr lang="en-US" sz="1400" dirty="0" smtClean="0">
                <a:latin typeface="Times New Roman" panose="02020603050405020304" pitchFamily="18" charset="0"/>
                <a:cs typeface="Times New Roman" panose="02020603050405020304" pitchFamily="18" charset="0"/>
              </a:rPr>
              <a:t>valstyb</a:t>
            </a:r>
            <a:r>
              <a:rPr lang="lt-LT" sz="1400" dirty="0">
                <a:latin typeface="Times New Roman" panose="02020603050405020304" pitchFamily="18" charset="0"/>
                <a:cs typeface="Times New Roman" panose="02020603050405020304" pitchFamily="18" charset="0"/>
              </a:rPr>
              <a:t>ės projektų </a:t>
            </a:r>
            <a:r>
              <a:rPr lang="lt-LT" sz="1400" dirty="0" smtClean="0">
                <a:latin typeface="Times New Roman" panose="02020603050405020304" pitchFamily="18" charset="0"/>
                <a:cs typeface="Times New Roman" panose="02020603050405020304" pitchFamily="18" charset="0"/>
              </a:rPr>
              <a:t>sąraše nurodytą. </a:t>
            </a:r>
            <a:r>
              <a:rPr lang="lt-LT" sz="1400" dirty="0">
                <a:latin typeface="Times New Roman" panose="02020603050405020304" pitchFamily="18" charset="0"/>
                <a:cs typeface="Times New Roman" panose="02020603050405020304" pitchFamily="18" charset="0"/>
              </a:rPr>
              <a:t>Jei dėl </a:t>
            </a:r>
            <a:r>
              <a:rPr lang="lt-LT" sz="1400" dirty="0" smtClean="0">
                <a:latin typeface="Times New Roman" panose="02020603050405020304" pitchFamily="18" charset="0"/>
                <a:cs typeface="Times New Roman" panose="02020603050405020304" pitchFamily="18" charset="0"/>
              </a:rPr>
              <a:t>riboto simbolių </a:t>
            </a:r>
            <a:r>
              <a:rPr lang="lt-LT" sz="1400" dirty="0">
                <a:latin typeface="Times New Roman" panose="02020603050405020304" pitchFamily="18" charset="0"/>
                <a:cs typeface="Times New Roman" panose="02020603050405020304" pitchFamily="18" charset="0"/>
              </a:rPr>
              <a:t>skaičiaus pavadinimas netelpa, galima trumpinti, nekeičiant esmės</a:t>
            </a:r>
          </a:p>
        </p:txBody>
      </p:sp>
    </p:spTree>
    <p:extLst>
      <p:ext uri="{BB962C8B-B14F-4D97-AF65-F5344CB8AC3E}">
        <p14:creationId xmlns:p14="http://schemas.microsoft.com/office/powerpoint/2010/main" val="275927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P spid="31"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7"/>
          <p:cNvSpPr>
            <a:spLocks noEditPoints="1"/>
          </p:cNvSpPr>
          <p:nvPr/>
        </p:nvSpPr>
        <p:spPr bwMode="auto">
          <a:xfrm>
            <a:off x="534264" y="730367"/>
            <a:ext cx="305230" cy="306190"/>
          </a:xfrm>
          <a:custGeom>
            <a:avLst/>
            <a:gdLst/>
            <a:ahLst/>
            <a:cxnLst>
              <a:cxn ang="0">
                <a:pos x="483" y="362"/>
              </a:cxn>
              <a:cxn ang="0">
                <a:pos x="381" y="402"/>
              </a:cxn>
              <a:cxn ang="0">
                <a:pos x="331" y="499"/>
              </a:cxn>
              <a:cxn ang="0">
                <a:pos x="360" y="607"/>
              </a:cxn>
              <a:cxn ang="0">
                <a:pos x="451" y="666"/>
              </a:cxn>
              <a:cxn ang="0">
                <a:pos x="562" y="649"/>
              </a:cxn>
              <a:cxn ang="0">
                <a:pos x="630" y="565"/>
              </a:cxn>
              <a:cxn ang="0">
                <a:pos x="750" y="451"/>
              </a:cxn>
              <a:cxn ang="0">
                <a:pos x="743" y="602"/>
              </a:cxn>
              <a:cxn ang="0">
                <a:pos x="662" y="724"/>
              </a:cxn>
              <a:cxn ang="0">
                <a:pos x="528" y="786"/>
              </a:cxn>
              <a:cxn ang="0">
                <a:pos x="378" y="768"/>
              </a:cxn>
              <a:cxn ang="0">
                <a:pos x="264" y="678"/>
              </a:cxn>
              <a:cxn ang="0">
                <a:pos x="212" y="538"/>
              </a:cxn>
              <a:cxn ang="0">
                <a:pos x="242" y="390"/>
              </a:cxn>
              <a:cxn ang="0">
                <a:pos x="340" y="283"/>
              </a:cxn>
              <a:cxn ang="0">
                <a:pos x="484" y="242"/>
              </a:cxn>
              <a:cxn ang="0">
                <a:pos x="644" y="58"/>
              </a:cxn>
              <a:cxn ang="0">
                <a:pos x="600" y="132"/>
              </a:cxn>
              <a:cxn ang="0">
                <a:pos x="459" y="171"/>
              </a:cxn>
              <a:cxn ang="0">
                <a:pos x="296" y="226"/>
              </a:cxn>
              <a:cxn ang="0">
                <a:pos x="182" y="348"/>
              </a:cxn>
              <a:cxn ang="0">
                <a:pos x="139" y="516"/>
              </a:cxn>
              <a:cxn ang="0">
                <a:pos x="182" y="683"/>
              </a:cxn>
              <a:cxn ang="0">
                <a:pos x="296" y="806"/>
              </a:cxn>
              <a:cxn ang="0">
                <a:pos x="459" y="861"/>
              </a:cxn>
              <a:cxn ang="0">
                <a:pos x="630" y="830"/>
              </a:cxn>
              <a:cxn ang="0">
                <a:pos x="760" y="724"/>
              </a:cxn>
              <a:cxn ang="0">
                <a:pos x="826" y="567"/>
              </a:cxn>
              <a:cxn ang="0">
                <a:pos x="808" y="396"/>
              </a:cxn>
              <a:cxn ang="0">
                <a:pos x="915" y="375"/>
              </a:cxn>
              <a:cxn ang="0">
                <a:pos x="968" y="516"/>
              </a:cxn>
              <a:cxn ang="0">
                <a:pos x="924" y="718"/>
              </a:cxn>
              <a:cxn ang="0">
                <a:pos x="806" y="878"/>
              </a:cxn>
              <a:cxn ang="0">
                <a:pos x="632" y="978"/>
              </a:cxn>
              <a:cxn ang="0">
                <a:pos x="424" y="997"/>
              </a:cxn>
              <a:cxn ang="0">
                <a:pos x="232" y="930"/>
              </a:cxn>
              <a:cxn ang="0">
                <a:pos x="87" y="793"/>
              </a:cxn>
              <a:cxn ang="0">
                <a:pos x="8" y="606"/>
              </a:cxn>
              <a:cxn ang="0">
                <a:pos x="15" y="397"/>
              </a:cxn>
              <a:cxn ang="0">
                <a:pos x="104" y="216"/>
              </a:cxn>
              <a:cxn ang="0">
                <a:pos x="257" y="88"/>
              </a:cxn>
              <a:cxn ang="0">
                <a:pos x="454" y="32"/>
              </a:cxn>
              <a:cxn ang="0">
                <a:pos x="823" y="0"/>
              </a:cxn>
              <a:cxn ang="0">
                <a:pos x="830" y="3"/>
              </a:cxn>
              <a:cxn ang="0">
                <a:pos x="836" y="6"/>
              </a:cxn>
              <a:cxn ang="0">
                <a:pos x="842" y="13"/>
              </a:cxn>
              <a:cxn ang="0">
                <a:pos x="846" y="20"/>
              </a:cxn>
              <a:cxn ang="0">
                <a:pos x="850" y="145"/>
              </a:cxn>
              <a:cxn ang="0">
                <a:pos x="989" y="160"/>
              </a:cxn>
              <a:cxn ang="0">
                <a:pos x="991" y="195"/>
              </a:cxn>
              <a:cxn ang="0">
                <a:pos x="503" y="538"/>
              </a:cxn>
              <a:cxn ang="0">
                <a:pos x="461" y="524"/>
              </a:cxn>
              <a:cxn ang="0">
                <a:pos x="467" y="481"/>
              </a:cxn>
              <a:cxn ang="0">
                <a:pos x="796" y="8"/>
              </a:cxn>
              <a:cxn ang="0">
                <a:pos x="803" y="3"/>
              </a:cxn>
              <a:cxn ang="0">
                <a:pos x="813" y="0"/>
              </a:cxn>
            </a:cxnLst>
            <a:rect l="0" t="0" r="r" b="b"/>
            <a:pathLst>
              <a:path w="996" h="1001">
                <a:moveTo>
                  <a:pt x="484" y="242"/>
                </a:moveTo>
                <a:lnTo>
                  <a:pt x="505" y="243"/>
                </a:lnTo>
                <a:lnTo>
                  <a:pt x="526" y="245"/>
                </a:lnTo>
                <a:lnTo>
                  <a:pt x="546" y="249"/>
                </a:lnTo>
                <a:lnTo>
                  <a:pt x="565" y="254"/>
                </a:lnTo>
                <a:lnTo>
                  <a:pt x="584" y="261"/>
                </a:lnTo>
                <a:lnTo>
                  <a:pt x="483" y="362"/>
                </a:lnTo>
                <a:lnTo>
                  <a:pt x="467" y="363"/>
                </a:lnTo>
                <a:lnTo>
                  <a:pt x="451" y="366"/>
                </a:lnTo>
                <a:lnTo>
                  <a:pt x="435" y="370"/>
                </a:lnTo>
                <a:lnTo>
                  <a:pt x="420" y="376"/>
                </a:lnTo>
                <a:lnTo>
                  <a:pt x="406" y="383"/>
                </a:lnTo>
                <a:lnTo>
                  <a:pt x="393" y="392"/>
                </a:lnTo>
                <a:lnTo>
                  <a:pt x="381" y="402"/>
                </a:lnTo>
                <a:lnTo>
                  <a:pt x="370" y="413"/>
                </a:lnTo>
                <a:lnTo>
                  <a:pt x="360" y="425"/>
                </a:lnTo>
                <a:lnTo>
                  <a:pt x="351" y="438"/>
                </a:lnTo>
                <a:lnTo>
                  <a:pt x="344" y="453"/>
                </a:lnTo>
                <a:lnTo>
                  <a:pt x="338" y="467"/>
                </a:lnTo>
                <a:lnTo>
                  <a:pt x="334" y="483"/>
                </a:lnTo>
                <a:lnTo>
                  <a:pt x="331" y="499"/>
                </a:lnTo>
                <a:lnTo>
                  <a:pt x="330" y="516"/>
                </a:lnTo>
                <a:lnTo>
                  <a:pt x="331" y="533"/>
                </a:lnTo>
                <a:lnTo>
                  <a:pt x="334" y="549"/>
                </a:lnTo>
                <a:lnTo>
                  <a:pt x="338" y="565"/>
                </a:lnTo>
                <a:lnTo>
                  <a:pt x="344" y="579"/>
                </a:lnTo>
                <a:lnTo>
                  <a:pt x="352" y="593"/>
                </a:lnTo>
                <a:lnTo>
                  <a:pt x="360" y="607"/>
                </a:lnTo>
                <a:lnTo>
                  <a:pt x="370" y="619"/>
                </a:lnTo>
                <a:lnTo>
                  <a:pt x="381" y="630"/>
                </a:lnTo>
                <a:lnTo>
                  <a:pt x="394" y="640"/>
                </a:lnTo>
                <a:lnTo>
                  <a:pt x="407" y="649"/>
                </a:lnTo>
                <a:lnTo>
                  <a:pt x="421" y="656"/>
                </a:lnTo>
                <a:lnTo>
                  <a:pt x="436" y="662"/>
                </a:lnTo>
                <a:lnTo>
                  <a:pt x="451" y="666"/>
                </a:lnTo>
                <a:lnTo>
                  <a:pt x="467" y="669"/>
                </a:lnTo>
                <a:lnTo>
                  <a:pt x="484" y="670"/>
                </a:lnTo>
                <a:lnTo>
                  <a:pt x="501" y="669"/>
                </a:lnTo>
                <a:lnTo>
                  <a:pt x="517" y="666"/>
                </a:lnTo>
                <a:lnTo>
                  <a:pt x="533" y="662"/>
                </a:lnTo>
                <a:lnTo>
                  <a:pt x="548" y="656"/>
                </a:lnTo>
                <a:lnTo>
                  <a:pt x="562" y="649"/>
                </a:lnTo>
                <a:lnTo>
                  <a:pt x="575" y="640"/>
                </a:lnTo>
                <a:lnTo>
                  <a:pt x="587" y="630"/>
                </a:lnTo>
                <a:lnTo>
                  <a:pt x="598" y="619"/>
                </a:lnTo>
                <a:lnTo>
                  <a:pt x="608" y="607"/>
                </a:lnTo>
                <a:lnTo>
                  <a:pt x="617" y="593"/>
                </a:lnTo>
                <a:lnTo>
                  <a:pt x="624" y="579"/>
                </a:lnTo>
                <a:lnTo>
                  <a:pt x="630" y="565"/>
                </a:lnTo>
                <a:lnTo>
                  <a:pt x="634" y="549"/>
                </a:lnTo>
                <a:lnTo>
                  <a:pt x="637" y="533"/>
                </a:lnTo>
                <a:lnTo>
                  <a:pt x="638" y="516"/>
                </a:lnTo>
                <a:lnTo>
                  <a:pt x="637" y="510"/>
                </a:lnTo>
                <a:lnTo>
                  <a:pt x="736" y="411"/>
                </a:lnTo>
                <a:lnTo>
                  <a:pt x="744" y="431"/>
                </a:lnTo>
                <a:lnTo>
                  <a:pt x="750" y="451"/>
                </a:lnTo>
                <a:lnTo>
                  <a:pt x="754" y="472"/>
                </a:lnTo>
                <a:lnTo>
                  <a:pt x="756" y="494"/>
                </a:lnTo>
                <a:lnTo>
                  <a:pt x="757" y="516"/>
                </a:lnTo>
                <a:lnTo>
                  <a:pt x="756" y="538"/>
                </a:lnTo>
                <a:lnTo>
                  <a:pt x="754" y="560"/>
                </a:lnTo>
                <a:lnTo>
                  <a:pt x="749" y="582"/>
                </a:lnTo>
                <a:lnTo>
                  <a:pt x="743" y="602"/>
                </a:lnTo>
                <a:lnTo>
                  <a:pt x="736" y="622"/>
                </a:lnTo>
                <a:lnTo>
                  <a:pt x="727" y="642"/>
                </a:lnTo>
                <a:lnTo>
                  <a:pt x="716" y="660"/>
                </a:lnTo>
                <a:lnTo>
                  <a:pt x="705" y="678"/>
                </a:lnTo>
                <a:lnTo>
                  <a:pt x="691" y="694"/>
                </a:lnTo>
                <a:lnTo>
                  <a:pt x="677" y="710"/>
                </a:lnTo>
                <a:lnTo>
                  <a:pt x="662" y="724"/>
                </a:lnTo>
                <a:lnTo>
                  <a:pt x="645" y="737"/>
                </a:lnTo>
                <a:lnTo>
                  <a:pt x="628" y="749"/>
                </a:lnTo>
                <a:lnTo>
                  <a:pt x="610" y="759"/>
                </a:lnTo>
                <a:lnTo>
                  <a:pt x="590" y="768"/>
                </a:lnTo>
                <a:lnTo>
                  <a:pt x="570" y="776"/>
                </a:lnTo>
                <a:lnTo>
                  <a:pt x="550" y="782"/>
                </a:lnTo>
                <a:lnTo>
                  <a:pt x="528" y="786"/>
                </a:lnTo>
                <a:lnTo>
                  <a:pt x="507" y="789"/>
                </a:lnTo>
                <a:lnTo>
                  <a:pt x="484" y="790"/>
                </a:lnTo>
                <a:lnTo>
                  <a:pt x="462" y="789"/>
                </a:lnTo>
                <a:lnTo>
                  <a:pt x="440" y="786"/>
                </a:lnTo>
                <a:lnTo>
                  <a:pt x="419" y="782"/>
                </a:lnTo>
                <a:lnTo>
                  <a:pt x="398" y="776"/>
                </a:lnTo>
                <a:lnTo>
                  <a:pt x="378" y="768"/>
                </a:lnTo>
                <a:lnTo>
                  <a:pt x="359" y="759"/>
                </a:lnTo>
                <a:lnTo>
                  <a:pt x="340" y="749"/>
                </a:lnTo>
                <a:lnTo>
                  <a:pt x="323" y="737"/>
                </a:lnTo>
                <a:lnTo>
                  <a:pt x="307" y="724"/>
                </a:lnTo>
                <a:lnTo>
                  <a:pt x="291" y="710"/>
                </a:lnTo>
                <a:lnTo>
                  <a:pt x="277" y="694"/>
                </a:lnTo>
                <a:lnTo>
                  <a:pt x="264" y="678"/>
                </a:lnTo>
                <a:lnTo>
                  <a:pt x="252" y="660"/>
                </a:lnTo>
                <a:lnTo>
                  <a:pt x="242" y="642"/>
                </a:lnTo>
                <a:lnTo>
                  <a:pt x="232" y="622"/>
                </a:lnTo>
                <a:lnTo>
                  <a:pt x="225" y="602"/>
                </a:lnTo>
                <a:lnTo>
                  <a:pt x="219" y="582"/>
                </a:lnTo>
                <a:lnTo>
                  <a:pt x="215" y="560"/>
                </a:lnTo>
                <a:lnTo>
                  <a:pt x="212" y="538"/>
                </a:lnTo>
                <a:lnTo>
                  <a:pt x="211" y="516"/>
                </a:lnTo>
                <a:lnTo>
                  <a:pt x="212" y="493"/>
                </a:lnTo>
                <a:lnTo>
                  <a:pt x="215" y="472"/>
                </a:lnTo>
                <a:lnTo>
                  <a:pt x="219" y="450"/>
                </a:lnTo>
                <a:lnTo>
                  <a:pt x="225" y="430"/>
                </a:lnTo>
                <a:lnTo>
                  <a:pt x="232" y="410"/>
                </a:lnTo>
                <a:lnTo>
                  <a:pt x="242" y="390"/>
                </a:lnTo>
                <a:lnTo>
                  <a:pt x="252" y="372"/>
                </a:lnTo>
                <a:lnTo>
                  <a:pt x="264" y="354"/>
                </a:lnTo>
                <a:lnTo>
                  <a:pt x="277" y="338"/>
                </a:lnTo>
                <a:lnTo>
                  <a:pt x="291" y="322"/>
                </a:lnTo>
                <a:lnTo>
                  <a:pt x="307" y="308"/>
                </a:lnTo>
                <a:lnTo>
                  <a:pt x="323" y="295"/>
                </a:lnTo>
                <a:lnTo>
                  <a:pt x="340" y="283"/>
                </a:lnTo>
                <a:lnTo>
                  <a:pt x="359" y="273"/>
                </a:lnTo>
                <a:lnTo>
                  <a:pt x="378" y="264"/>
                </a:lnTo>
                <a:lnTo>
                  <a:pt x="398" y="256"/>
                </a:lnTo>
                <a:lnTo>
                  <a:pt x="419" y="250"/>
                </a:lnTo>
                <a:lnTo>
                  <a:pt x="440" y="246"/>
                </a:lnTo>
                <a:lnTo>
                  <a:pt x="462" y="243"/>
                </a:lnTo>
                <a:lnTo>
                  <a:pt x="484" y="242"/>
                </a:lnTo>
                <a:close/>
                <a:moveTo>
                  <a:pt x="484" y="31"/>
                </a:moveTo>
                <a:lnTo>
                  <a:pt x="512" y="32"/>
                </a:lnTo>
                <a:lnTo>
                  <a:pt x="539" y="34"/>
                </a:lnTo>
                <a:lnTo>
                  <a:pt x="566" y="38"/>
                </a:lnTo>
                <a:lnTo>
                  <a:pt x="593" y="43"/>
                </a:lnTo>
                <a:lnTo>
                  <a:pt x="618" y="50"/>
                </a:lnTo>
                <a:lnTo>
                  <a:pt x="644" y="58"/>
                </a:lnTo>
                <a:lnTo>
                  <a:pt x="621" y="81"/>
                </a:lnTo>
                <a:lnTo>
                  <a:pt x="615" y="88"/>
                </a:lnTo>
                <a:lnTo>
                  <a:pt x="610" y="96"/>
                </a:lnTo>
                <a:lnTo>
                  <a:pt x="606" y="104"/>
                </a:lnTo>
                <a:lnTo>
                  <a:pt x="603" y="113"/>
                </a:lnTo>
                <a:lnTo>
                  <a:pt x="601" y="122"/>
                </a:lnTo>
                <a:lnTo>
                  <a:pt x="600" y="132"/>
                </a:lnTo>
                <a:lnTo>
                  <a:pt x="600" y="190"/>
                </a:lnTo>
                <a:lnTo>
                  <a:pt x="578" y="183"/>
                </a:lnTo>
                <a:lnTo>
                  <a:pt x="555" y="177"/>
                </a:lnTo>
                <a:lnTo>
                  <a:pt x="532" y="173"/>
                </a:lnTo>
                <a:lnTo>
                  <a:pt x="508" y="171"/>
                </a:lnTo>
                <a:lnTo>
                  <a:pt x="484" y="170"/>
                </a:lnTo>
                <a:lnTo>
                  <a:pt x="459" y="171"/>
                </a:lnTo>
                <a:lnTo>
                  <a:pt x="433" y="173"/>
                </a:lnTo>
                <a:lnTo>
                  <a:pt x="409" y="178"/>
                </a:lnTo>
                <a:lnTo>
                  <a:pt x="385" y="184"/>
                </a:lnTo>
                <a:lnTo>
                  <a:pt x="361" y="192"/>
                </a:lnTo>
                <a:lnTo>
                  <a:pt x="339" y="202"/>
                </a:lnTo>
                <a:lnTo>
                  <a:pt x="317" y="213"/>
                </a:lnTo>
                <a:lnTo>
                  <a:pt x="296" y="226"/>
                </a:lnTo>
                <a:lnTo>
                  <a:pt x="277" y="239"/>
                </a:lnTo>
                <a:lnTo>
                  <a:pt x="258" y="255"/>
                </a:lnTo>
                <a:lnTo>
                  <a:pt x="240" y="271"/>
                </a:lnTo>
                <a:lnTo>
                  <a:pt x="223" y="289"/>
                </a:lnTo>
                <a:lnTo>
                  <a:pt x="208" y="308"/>
                </a:lnTo>
                <a:lnTo>
                  <a:pt x="194" y="328"/>
                </a:lnTo>
                <a:lnTo>
                  <a:pt x="182" y="348"/>
                </a:lnTo>
                <a:lnTo>
                  <a:pt x="171" y="370"/>
                </a:lnTo>
                <a:lnTo>
                  <a:pt x="161" y="393"/>
                </a:lnTo>
                <a:lnTo>
                  <a:pt x="153" y="416"/>
                </a:lnTo>
                <a:lnTo>
                  <a:pt x="147" y="440"/>
                </a:lnTo>
                <a:lnTo>
                  <a:pt x="142" y="465"/>
                </a:lnTo>
                <a:lnTo>
                  <a:pt x="140" y="490"/>
                </a:lnTo>
                <a:lnTo>
                  <a:pt x="139" y="516"/>
                </a:lnTo>
                <a:lnTo>
                  <a:pt x="140" y="542"/>
                </a:lnTo>
                <a:lnTo>
                  <a:pt x="142" y="567"/>
                </a:lnTo>
                <a:lnTo>
                  <a:pt x="147" y="592"/>
                </a:lnTo>
                <a:lnTo>
                  <a:pt x="153" y="616"/>
                </a:lnTo>
                <a:lnTo>
                  <a:pt x="161" y="639"/>
                </a:lnTo>
                <a:lnTo>
                  <a:pt x="171" y="662"/>
                </a:lnTo>
                <a:lnTo>
                  <a:pt x="182" y="683"/>
                </a:lnTo>
                <a:lnTo>
                  <a:pt x="194" y="704"/>
                </a:lnTo>
                <a:lnTo>
                  <a:pt x="208" y="724"/>
                </a:lnTo>
                <a:lnTo>
                  <a:pt x="223" y="743"/>
                </a:lnTo>
                <a:lnTo>
                  <a:pt x="240" y="761"/>
                </a:lnTo>
                <a:lnTo>
                  <a:pt x="258" y="777"/>
                </a:lnTo>
                <a:lnTo>
                  <a:pt x="277" y="792"/>
                </a:lnTo>
                <a:lnTo>
                  <a:pt x="296" y="806"/>
                </a:lnTo>
                <a:lnTo>
                  <a:pt x="317" y="819"/>
                </a:lnTo>
                <a:lnTo>
                  <a:pt x="339" y="830"/>
                </a:lnTo>
                <a:lnTo>
                  <a:pt x="361" y="839"/>
                </a:lnTo>
                <a:lnTo>
                  <a:pt x="385" y="847"/>
                </a:lnTo>
                <a:lnTo>
                  <a:pt x="409" y="854"/>
                </a:lnTo>
                <a:lnTo>
                  <a:pt x="433" y="859"/>
                </a:lnTo>
                <a:lnTo>
                  <a:pt x="459" y="861"/>
                </a:lnTo>
                <a:lnTo>
                  <a:pt x="484" y="862"/>
                </a:lnTo>
                <a:lnTo>
                  <a:pt x="510" y="861"/>
                </a:lnTo>
                <a:lnTo>
                  <a:pt x="535" y="859"/>
                </a:lnTo>
                <a:lnTo>
                  <a:pt x="560" y="854"/>
                </a:lnTo>
                <a:lnTo>
                  <a:pt x="584" y="847"/>
                </a:lnTo>
                <a:lnTo>
                  <a:pt x="607" y="839"/>
                </a:lnTo>
                <a:lnTo>
                  <a:pt x="630" y="830"/>
                </a:lnTo>
                <a:lnTo>
                  <a:pt x="651" y="819"/>
                </a:lnTo>
                <a:lnTo>
                  <a:pt x="672" y="806"/>
                </a:lnTo>
                <a:lnTo>
                  <a:pt x="692" y="792"/>
                </a:lnTo>
                <a:lnTo>
                  <a:pt x="711" y="777"/>
                </a:lnTo>
                <a:lnTo>
                  <a:pt x="728" y="761"/>
                </a:lnTo>
                <a:lnTo>
                  <a:pt x="745" y="743"/>
                </a:lnTo>
                <a:lnTo>
                  <a:pt x="760" y="724"/>
                </a:lnTo>
                <a:lnTo>
                  <a:pt x="774" y="704"/>
                </a:lnTo>
                <a:lnTo>
                  <a:pt x="786" y="683"/>
                </a:lnTo>
                <a:lnTo>
                  <a:pt x="797" y="662"/>
                </a:lnTo>
                <a:lnTo>
                  <a:pt x="807" y="639"/>
                </a:lnTo>
                <a:lnTo>
                  <a:pt x="815" y="616"/>
                </a:lnTo>
                <a:lnTo>
                  <a:pt x="821" y="592"/>
                </a:lnTo>
                <a:lnTo>
                  <a:pt x="826" y="567"/>
                </a:lnTo>
                <a:lnTo>
                  <a:pt x="829" y="542"/>
                </a:lnTo>
                <a:lnTo>
                  <a:pt x="830" y="516"/>
                </a:lnTo>
                <a:lnTo>
                  <a:pt x="829" y="491"/>
                </a:lnTo>
                <a:lnTo>
                  <a:pt x="826" y="466"/>
                </a:lnTo>
                <a:lnTo>
                  <a:pt x="822" y="442"/>
                </a:lnTo>
                <a:lnTo>
                  <a:pt x="816" y="419"/>
                </a:lnTo>
                <a:lnTo>
                  <a:pt x="808" y="396"/>
                </a:lnTo>
                <a:lnTo>
                  <a:pt x="864" y="396"/>
                </a:lnTo>
                <a:lnTo>
                  <a:pt x="873" y="396"/>
                </a:lnTo>
                <a:lnTo>
                  <a:pt x="882" y="394"/>
                </a:lnTo>
                <a:lnTo>
                  <a:pt x="891" y="391"/>
                </a:lnTo>
                <a:lnTo>
                  <a:pt x="900" y="387"/>
                </a:lnTo>
                <a:lnTo>
                  <a:pt x="907" y="381"/>
                </a:lnTo>
                <a:lnTo>
                  <a:pt x="915" y="375"/>
                </a:lnTo>
                <a:lnTo>
                  <a:pt x="939" y="350"/>
                </a:lnTo>
                <a:lnTo>
                  <a:pt x="948" y="376"/>
                </a:lnTo>
                <a:lnTo>
                  <a:pt x="955" y="403"/>
                </a:lnTo>
                <a:lnTo>
                  <a:pt x="961" y="431"/>
                </a:lnTo>
                <a:lnTo>
                  <a:pt x="965" y="459"/>
                </a:lnTo>
                <a:lnTo>
                  <a:pt x="968" y="487"/>
                </a:lnTo>
                <a:lnTo>
                  <a:pt x="968" y="516"/>
                </a:lnTo>
                <a:lnTo>
                  <a:pt x="968" y="547"/>
                </a:lnTo>
                <a:lnTo>
                  <a:pt x="965" y="577"/>
                </a:lnTo>
                <a:lnTo>
                  <a:pt x="960" y="606"/>
                </a:lnTo>
                <a:lnTo>
                  <a:pt x="954" y="635"/>
                </a:lnTo>
                <a:lnTo>
                  <a:pt x="945" y="664"/>
                </a:lnTo>
                <a:lnTo>
                  <a:pt x="936" y="691"/>
                </a:lnTo>
                <a:lnTo>
                  <a:pt x="924" y="718"/>
                </a:lnTo>
                <a:lnTo>
                  <a:pt x="912" y="744"/>
                </a:lnTo>
                <a:lnTo>
                  <a:pt x="897" y="769"/>
                </a:lnTo>
                <a:lnTo>
                  <a:pt x="881" y="793"/>
                </a:lnTo>
                <a:lnTo>
                  <a:pt x="865" y="816"/>
                </a:lnTo>
                <a:lnTo>
                  <a:pt x="846" y="838"/>
                </a:lnTo>
                <a:lnTo>
                  <a:pt x="827" y="859"/>
                </a:lnTo>
                <a:lnTo>
                  <a:pt x="806" y="878"/>
                </a:lnTo>
                <a:lnTo>
                  <a:pt x="784" y="897"/>
                </a:lnTo>
                <a:lnTo>
                  <a:pt x="761" y="914"/>
                </a:lnTo>
                <a:lnTo>
                  <a:pt x="737" y="930"/>
                </a:lnTo>
                <a:lnTo>
                  <a:pt x="712" y="944"/>
                </a:lnTo>
                <a:lnTo>
                  <a:pt x="686" y="957"/>
                </a:lnTo>
                <a:lnTo>
                  <a:pt x="659" y="968"/>
                </a:lnTo>
                <a:lnTo>
                  <a:pt x="632" y="978"/>
                </a:lnTo>
                <a:lnTo>
                  <a:pt x="603" y="986"/>
                </a:lnTo>
                <a:lnTo>
                  <a:pt x="574" y="993"/>
                </a:lnTo>
                <a:lnTo>
                  <a:pt x="545" y="997"/>
                </a:lnTo>
                <a:lnTo>
                  <a:pt x="515" y="1000"/>
                </a:lnTo>
                <a:lnTo>
                  <a:pt x="484" y="1001"/>
                </a:lnTo>
                <a:lnTo>
                  <a:pt x="454" y="1000"/>
                </a:lnTo>
                <a:lnTo>
                  <a:pt x="424" y="997"/>
                </a:lnTo>
                <a:lnTo>
                  <a:pt x="394" y="993"/>
                </a:lnTo>
                <a:lnTo>
                  <a:pt x="365" y="986"/>
                </a:lnTo>
                <a:lnTo>
                  <a:pt x="337" y="978"/>
                </a:lnTo>
                <a:lnTo>
                  <a:pt x="309" y="968"/>
                </a:lnTo>
                <a:lnTo>
                  <a:pt x="283" y="957"/>
                </a:lnTo>
                <a:lnTo>
                  <a:pt x="257" y="944"/>
                </a:lnTo>
                <a:lnTo>
                  <a:pt x="232" y="930"/>
                </a:lnTo>
                <a:lnTo>
                  <a:pt x="208" y="914"/>
                </a:lnTo>
                <a:lnTo>
                  <a:pt x="185" y="897"/>
                </a:lnTo>
                <a:lnTo>
                  <a:pt x="163" y="878"/>
                </a:lnTo>
                <a:lnTo>
                  <a:pt x="142" y="859"/>
                </a:lnTo>
                <a:lnTo>
                  <a:pt x="122" y="838"/>
                </a:lnTo>
                <a:lnTo>
                  <a:pt x="104" y="816"/>
                </a:lnTo>
                <a:lnTo>
                  <a:pt x="87" y="793"/>
                </a:lnTo>
                <a:lnTo>
                  <a:pt x="71" y="769"/>
                </a:lnTo>
                <a:lnTo>
                  <a:pt x="57" y="744"/>
                </a:lnTo>
                <a:lnTo>
                  <a:pt x="44" y="718"/>
                </a:lnTo>
                <a:lnTo>
                  <a:pt x="33" y="691"/>
                </a:lnTo>
                <a:lnTo>
                  <a:pt x="23" y="664"/>
                </a:lnTo>
                <a:lnTo>
                  <a:pt x="15" y="635"/>
                </a:lnTo>
                <a:lnTo>
                  <a:pt x="8" y="606"/>
                </a:lnTo>
                <a:lnTo>
                  <a:pt x="4" y="577"/>
                </a:lnTo>
                <a:lnTo>
                  <a:pt x="1" y="547"/>
                </a:lnTo>
                <a:lnTo>
                  <a:pt x="0" y="516"/>
                </a:lnTo>
                <a:lnTo>
                  <a:pt x="1" y="485"/>
                </a:lnTo>
                <a:lnTo>
                  <a:pt x="4" y="455"/>
                </a:lnTo>
                <a:lnTo>
                  <a:pt x="8" y="426"/>
                </a:lnTo>
                <a:lnTo>
                  <a:pt x="15" y="397"/>
                </a:lnTo>
                <a:lnTo>
                  <a:pt x="23" y="368"/>
                </a:lnTo>
                <a:lnTo>
                  <a:pt x="33" y="341"/>
                </a:lnTo>
                <a:lnTo>
                  <a:pt x="44" y="314"/>
                </a:lnTo>
                <a:lnTo>
                  <a:pt x="57" y="288"/>
                </a:lnTo>
                <a:lnTo>
                  <a:pt x="71" y="263"/>
                </a:lnTo>
                <a:lnTo>
                  <a:pt x="87" y="239"/>
                </a:lnTo>
                <a:lnTo>
                  <a:pt x="104" y="216"/>
                </a:lnTo>
                <a:lnTo>
                  <a:pt x="122" y="194"/>
                </a:lnTo>
                <a:lnTo>
                  <a:pt x="142" y="173"/>
                </a:lnTo>
                <a:lnTo>
                  <a:pt x="163" y="153"/>
                </a:lnTo>
                <a:lnTo>
                  <a:pt x="185" y="135"/>
                </a:lnTo>
                <a:lnTo>
                  <a:pt x="208" y="118"/>
                </a:lnTo>
                <a:lnTo>
                  <a:pt x="232" y="102"/>
                </a:lnTo>
                <a:lnTo>
                  <a:pt x="257" y="88"/>
                </a:lnTo>
                <a:lnTo>
                  <a:pt x="283" y="75"/>
                </a:lnTo>
                <a:lnTo>
                  <a:pt x="309" y="63"/>
                </a:lnTo>
                <a:lnTo>
                  <a:pt x="337" y="54"/>
                </a:lnTo>
                <a:lnTo>
                  <a:pt x="365" y="46"/>
                </a:lnTo>
                <a:lnTo>
                  <a:pt x="394" y="39"/>
                </a:lnTo>
                <a:lnTo>
                  <a:pt x="424" y="35"/>
                </a:lnTo>
                <a:lnTo>
                  <a:pt x="454" y="32"/>
                </a:lnTo>
                <a:lnTo>
                  <a:pt x="484" y="31"/>
                </a:lnTo>
                <a:close/>
                <a:moveTo>
                  <a:pt x="816" y="0"/>
                </a:moveTo>
                <a:lnTo>
                  <a:pt x="818" y="0"/>
                </a:lnTo>
                <a:lnTo>
                  <a:pt x="820" y="0"/>
                </a:lnTo>
                <a:lnTo>
                  <a:pt x="820" y="0"/>
                </a:lnTo>
                <a:lnTo>
                  <a:pt x="822" y="0"/>
                </a:lnTo>
                <a:lnTo>
                  <a:pt x="823" y="0"/>
                </a:lnTo>
                <a:lnTo>
                  <a:pt x="824" y="1"/>
                </a:lnTo>
                <a:lnTo>
                  <a:pt x="824" y="1"/>
                </a:lnTo>
                <a:lnTo>
                  <a:pt x="825" y="1"/>
                </a:lnTo>
                <a:lnTo>
                  <a:pt x="827" y="1"/>
                </a:lnTo>
                <a:lnTo>
                  <a:pt x="828" y="2"/>
                </a:lnTo>
                <a:lnTo>
                  <a:pt x="829" y="2"/>
                </a:lnTo>
                <a:lnTo>
                  <a:pt x="830" y="3"/>
                </a:lnTo>
                <a:lnTo>
                  <a:pt x="831" y="3"/>
                </a:lnTo>
                <a:lnTo>
                  <a:pt x="832" y="4"/>
                </a:lnTo>
                <a:lnTo>
                  <a:pt x="832" y="4"/>
                </a:lnTo>
                <a:lnTo>
                  <a:pt x="833" y="4"/>
                </a:lnTo>
                <a:lnTo>
                  <a:pt x="836" y="6"/>
                </a:lnTo>
                <a:lnTo>
                  <a:pt x="836" y="6"/>
                </a:lnTo>
                <a:lnTo>
                  <a:pt x="836" y="6"/>
                </a:lnTo>
                <a:lnTo>
                  <a:pt x="837" y="7"/>
                </a:lnTo>
                <a:lnTo>
                  <a:pt x="838" y="8"/>
                </a:lnTo>
                <a:lnTo>
                  <a:pt x="839" y="9"/>
                </a:lnTo>
                <a:lnTo>
                  <a:pt x="839" y="9"/>
                </a:lnTo>
                <a:lnTo>
                  <a:pt x="840" y="10"/>
                </a:lnTo>
                <a:lnTo>
                  <a:pt x="841" y="11"/>
                </a:lnTo>
                <a:lnTo>
                  <a:pt x="842" y="13"/>
                </a:lnTo>
                <a:lnTo>
                  <a:pt x="842" y="13"/>
                </a:lnTo>
                <a:lnTo>
                  <a:pt x="843" y="14"/>
                </a:lnTo>
                <a:lnTo>
                  <a:pt x="844" y="16"/>
                </a:lnTo>
                <a:lnTo>
                  <a:pt x="844" y="16"/>
                </a:lnTo>
                <a:lnTo>
                  <a:pt x="844" y="16"/>
                </a:lnTo>
                <a:lnTo>
                  <a:pt x="846" y="19"/>
                </a:lnTo>
                <a:lnTo>
                  <a:pt x="846" y="20"/>
                </a:lnTo>
                <a:lnTo>
                  <a:pt x="847" y="22"/>
                </a:lnTo>
                <a:lnTo>
                  <a:pt x="847" y="24"/>
                </a:lnTo>
                <a:lnTo>
                  <a:pt x="847" y="25"/>
                </a:lnTo>
                <a:lnTo>
                  <a:pt x="847" y="27"/>
                </a:lnTo>
                <a:lnTo>
                  <a:pt x="847" y="28"/>
                </a:lnTo>
                <a:lnTo>
                  <a:pt x="848" y="30"/>
                </a:lnTo>
                <a:lnTo>
                  <a:pt x="850" y="145"/>
                </a:lnTo>
                <a:lnTo>
                  <a:pt x="853" y="146"/>
                </a:lnTo>
                <a:lnTo>
                  <a:pt x="966" y="148"/>
                </a:lnTo>
                <a:lnTo>
                  <a:pt x="972" y="149"/>
                </a:lnTo>
                <a:lnTo>
                  <a:pt x="977" y="150"/>
                </a:lnTo>
                <a:lnTo>
                  <a:pt x="982" y="153"/>
                </a:lnTo>
                <a:lnTo>
                  <a:pt x="986" y="157"/>
                </a:lnTo>
                <a:lnTo>
                  <a:pt x="989" y="160"/>
                </a:lnTo>
                <a:lnTo>
                  <a:pt x="991" y="164"/>
                </a:lnTo>
                <a:lnTo>
                  <a:pt x="993" y="168"/>
                </a:lnTo>
                <a:lnTo>
                  <a:pt x="995" y="172"/>
                </a:lnTo>
                <a:lnTo>
                  <a:pt x="996" y="177"/>
                </a:lnTo>
                <a:lnTo>
                  <a:pt x="995" y="184"/>
                </a:lnTo>
                <a:lnTo>
                  <a:pt x="994" y="189"/>
                </a:lnTo>
                <a:lnTo>
                  <a:pt x="991" y="195"/>
                </a:lnTo>
                <a:lnTo>
                  <a:pt x="987" y="200"/>
                </a:lnTo>
                <a:lnTo>
                  <a:pt x="864" y="324"/>
                </a:lnTo>
                <a:lnTo>
                  <a:pt x="721" y="324"/>
                </a:lnTo>
                <a:lnTo>
                  <a:pt x="698" y="346"/>
                </a:lnTo>
                <a:lnTo>
                  <a:pt x="515" y="531"/>
                </a:lnTo>
                <a:lnTo>
                  <a:pt x="509" y="535"/>
                </a:lnTo>
                <a:lnTo>
                  <a:pt x="503" y="538"/>
                </a:lnTo>
                <a:lnTo>
                  <a:pt x="497" y="540"/>
                </a:lnTo>
                <a:lnTo>
                  <a:pt x="490" y="541"/>
                </a:lnTo>
                <a:lnTo>
                  <a:pt x="483" y="540"/>
                </a:lnTo>
                <a:lnTo>
                  <a:pt x="477" y="538"/>
                </a:lnTo>
                <a:lnTo>
                  <a:pt x="471" y="535"/>
                </a:lnTo>
                <a:lnTo>
                  <a:pt x="465" y="530"/>
                </a:lnTo>
                <a:lnTo>
                  <a:pt x="461" y="524"/>
                </a:lnTo>
                <a:lnTo>
                  <a:pt x="458" y="518"/>
                </a:lnTo>
                <a:lnTo>
                  <a:pt x="456" y="512"/>
                </a:lnTo>
                <a:lnTo>
                  <a:pt x="456" y="505"/>
                </a:lnTo>
                <a:lnTo>
                  <a:pt x="457" y="499"/>
                </a:lnTo>
                <a:lnTo>
                  <a:pt x="459" y="492"/>
                </a:lnTo>
                <a:lnTo>
                  <a:pt x="463" y="486"/>
                </a:lnTo>
                <a:lnTo>
                  <a:pt x="467" y="481"/>
                </a:lnTo>
                <a:lnTo>
                  <a:pt x="563" y="384"/>
                </a:lnTo>
                <a:lnTo>
                  <a:pt x="649" y="298"/>
                </a:lnTo>
                <a:lnTo>
                  <a:pt x="672" y="275"/>
                </a:lnTo>
                <a:lnTo>
                  <a:pt x="672" y="132"/>
                </a:lnTo>
                <a:lnTo>
                  <a:pt x="715" y="90"/>
                </a:lnTo>
                <a:lnTo>
                  <a:pt x="795" y="9"/>
                </a:lnTo>
                <a:lnTo>
                  <a:pt x="796" y="8"/>
                </a:lnTo>
                <a:lnTo>
                  <a:pt x="799" y="6"/>
                </a:lnTo>
                <a:lnTo>
                  <a:pt x="799" y="6"/>
                </a:lnTo>
                <a:lnTo>
                  <a:pt x="799" y="5"/>
                </a:lnTo>
                <a:lnTo>
                  <a:pt x="799" y="5"/>
                </a:lnTo>
                <a:lnTo>
                  <a:pt x="801" y="4"/>
                </a:lnTo>
                <a:lnTo>
                  <a:pt x="803" y="3"/>
                </a:lnTo>
                <a:lnTo>
                  <a:pt x="803" y="3"/>
                </a:lnTo>
                <a:lnTo>
                  <a:pt x="804" y="2"/>
                </a:lnTo>
                <a:lnTo>
                  <a:pt x="805" y="2"/>
                </a:lnTo>
                <a:lnTo>
                  <a:pt x="807" y="1"/>
                </a:lnTo>
                <a:lnTo>
                  <a:pt x="808" y="1"/>
                </a:lnTo>
                <a:lnTo>
                  <a:pt x="811" y="0"/>
                </a:lnTo>
                <a:lnTo>
                  <a:pt x="812" y="0"/>
                </a:lnTo>
                <a:lnTo>
                  <a:pt x="813" y="0"/>
                </a:lnTo>
                <a:lnTo>
                  <a:pt x="815" y="0"/>
                </a:lnTo>
                <a:lnTo>
                  <a:pt x="8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a:xfrm>
            <a:off x="500453" y="1731316"/>
            <a:ext cx="385970" cy="343638"/>
            <a:chOff x="381000" y="2038350"/>
            <a:chExt cx="1968501" cy="1752601"/>
          </a:xfrm>
          <a:solidFill>
            <a:schemeClr val="bg1"/>
          </a:solidFill>
        </p:grpSpPr>
        <p:sp>
          <p:nvSpPr>
            <p:cNvPr id="23" name="Freeform 6"/>
            <p:cNvSpPr>
              <a:spLocks/>
            </p:cNvSpPr>
            <p:nvPr/>
          </p:nvSpPr>
          <p:spPr bwMode="auto">
            <a:xfrm>
              <a:off x="1366838" y="2038350"/>
              <a:ext cx="341313" cy="341313"/>
            </a:xfrm>
            <a:custGeom>
              <a:avLst/>
              <a:gdLst/>
              <a:ahLst/>
              <a:cxnLst>
                <a:cxn ang="0">
                  <a:pos x="107" y="0"/>
                </a:cxn>
                <a:cxn ang="0">
                  <a:pos x="123" y="1"/>
                </a:cxn>
                <a:cxn ang="0">
                  <a:pos x="138" y="5"/>
                </a:cxn>
                <a:cxn ang="0">
                  <a:pos x="153" y="10"/>
                </a:cxn>
                <a:cxn ang="0">
                  <a:pos x="166" y="17"/>
                </a:cxn>
                <a:cxn ang="0">
                  <a:pos x="178" y="26"/>
                </a:cxn>
                <a:cxn ang="0">
                  <a:pos x="188" y="37"/>
                </a:cxn>
                <a:cxn ang="0">
                  <a:pos x="197" y="49"/>
                </a:cxn>
                <a:cxn ang="0">
                  <a:pos x="204" y="62"/>
                </a:cxn>
                <a:cxn ang="0">
                  <a:pos x="210" y="76"/>
                </a:cxn>
                <a:cxn ang="0">
                  <a:pos x="213" y="92"/>
                </a:cxn>
                <a:cxn ang="0">
                  <a:pos x="215" y="108"/>
                </a:cxn>
                <a:cxn ang="0">
                  <a:pos x="213" y="124"/>
                </a:cxn>
                <a:cxn ang="0">
                  <a:pos x="210" y="139"/>
                </a:cxn>
                <a:cxn ang="0">
                  <a:pos x="204" y="153"/>
                </a:cxn>
                <a:cxn ang="0">
                  <a:pos x="197" y="166"/>
                </a:cxn>
                <a:cxn ang="0">
                  <a:pos x="188" y="178"/>
                </a:cxn>
                <a:cxn ang="0">
                  <a:pos x="178" y="189"/>
                </a:cxn>
                <a:cxn ang="0">
                  <a:pos x="166" y="198"/>
                </a:cxn>
                <a:cxn ang="0">
                  <a:pos x="153" y="205"/>
                </a:cxn>
                <a:cxn ang="0">
                  <a:pos x="138" y="211"/>
                </a:cxn>
                <a:cxn ang="0">
                  <a:pos x="123" y="214"/>
                </a:cxn>
                <a:cxn ang="0">
                  <a:pos x="107" y="215"/>
                </a:cxn>
                <a:cxn ang="0">
                  <a:pos x="91" y="214"/>
                </a:cxn>
                <a:cxn ang="0">
                  <a:pos x="76" y="211"/>
                </a:cxn>
                <a:cxn ang="0">
                  <a:pos x="62" y="205"/>
                </a:cxn>
                <a:cxn ang="0">
                  <a:pos x="48" y="198"/>
                </a:cxn>
                <a:cxn ang="0">
                  <a:pos x="36" y="189"/>
                </a:cxn>
                <a:cxn ang="0">
                  <a:pos x="26" y="178"/>
                </a:cxn>
                <a:cxn ang="0">
                  <a:pos x="17" y="166"/>
                </a:cxn>
                <a:cxn ang="0">
                  <a:pos x="10" y="153"/>
                </a:cxn>
                <a:cxn ang="0">
                  <a:pos x="4" y="139"/>
                </a:cxn>
                <a:cxn ang="0">
                  <a:pos x="1" y="124"/>
                </a:cxn>
                <a:cxn ang="0">
                  <a:pos x="0" y="108"/>
                </a:cxn>
                <a:cxn ang="0">
                  <a:pos x="1" y="92"/>
                </a:cxn>
                <a:cxn ang="0">
                  <a:pos x="4" y="76"/>
                </a:cxn>
                <a:cxn ang="0">
                  <a:pos x="10" y="62"/>
                </a:cxn>
                <a:cxn ang="0">
                  <a:pos x="17" y="49"/>
                </a:cxn>
                <a:cxn ang="0">
                  <a:pos x="26" y="37"/>
                </a:cxn>
                <a:cxn ang="0">
                  <a:pos x="36" y="26"/>
                </a:cxn>
                <a:cxn ang="0">
                  <a:pos x="48" y="17"/>
                </a:cxn>
                <a:cxn ang="0">
                  <a:pos x="62" y="10"/>
                </a:cxn>
                <a:cxn ang="0">
                  <a:pos x="76" y="5"/>
                </a:cxn>
                <a:cxn ang="0">
                  <a:pos x="91" y="1"/>
                </a:cxn>
                <a:cxn ang="0">
                  <a:pos x="107" y="0"/>
                </a:cxn>
              </a:cxnLst>
              <a:rect l="0" t="0" r="r" b="b"/>
              <a:pathLst>
                <a:path w="215" h="215">
                  <a:moveTo>
                    <a:pt x="107" y="0"/>
                  </a:moveTo>
                  <a:lnTo>
                    <a:pt x="123" y="1"/>
                  </a:lnTo>
                  <a:lnTo>
                    <a:pt x="138" y="5"/>
                  </a:lnTo>
                  <a:lnTo>
                    <a:pt x="153" y="10"/>
                  </a:lnTo>
                  <a:lnTo>
                    <a:pt x="166" y="17"/>
                  </a:lnTo>
                  <a:lnTo>
                    <a:pt x="178" y="26"/>
                  </a:lnTo>
                  <a:lnTo>
                    <a:pt x="188" y="37"/>
                  </a:lnTo>
                  <a:lnTo>
                    <a:pt x="197" y="49"/>
                  </a:lnTo>
                  <a:lnTo>
                    <a:pt x="204" y="62"/>
                  </a:lnTo>
                  <a:lnTo>
                    <a:pt x="210" y="76"/>
                  </a:lnTo>
                  <a:lnTo>
                    <a:pt x="213" y="92"/>
                  </a:lnTo>
                  <a:lnTo>
                    <a:pt x="215" y="108"/>
                  </a:lnTo>
                  <a:lnTo>
                    <a:pt x="213" y="124"/>
                  </a:lnTo>
                  <a:lnTo>
                    <a:pt x="210" y="139"/>
                  </a:lnTo>
                  <a:lnTo>
                    <a:pt x="204" y="153"/>
                  </a:lnTo>
                  <a:lnTo>
                    <a:pt x="197" y="166"/>
                  </a:lnTo>
                  <a:lnTo>
                    <a:pt x="188" y="178"/>
                  </a:lnTo>
                  <a:lnTo>
                    <a:pt x="178" y="189"/>
                  </a:lnTo>
                  <a:lnTo>
                    <a:pt x="166" y="198"/>
                  </a:lnTo>
                  <a:lnTo>
                    <a:pt x="153" y="205"/>
                  </a:lnTo>
                  <a:lnTo>
                    <a:pt x="138" y="211"/>
                  </a:lnTo>
                  <a:lnTo>
                    <a:pt x="123" y="214"/>
                  </a:lnTo>
                  <a:lnTo>
                    <a:pt x="107" y="215"/>
                  </a:lnTo>
                  <a:lnTo>
                    <a:pt x="91" y="214"/>
                  </a:lnTo>
                  <a:lnTo>
                    <a:pt x="76" y="211"/>
                  </a:lnTo>
                  <a:lnTo>
                    <a:pt x="62" y="205"/>
                  </a:lnTo>
                  <a:lnTo>
                    <a:pt x="48" y="198"/>
                  </a:lnTo>
                  <a:lnTo>
                    <a:pt x="36" y="189"/>
                  </a:lnTo>
                  <a:lnTo>
                    <a:pt x="26" y="178"/>
                  </a:lnTo>
                  <a:lnTo>
                    <a:pt x="17" y="166"/>
                  </a:lnTo>
                  <a:lnTo>
                    <a:pt x="10" y="153"/>
                  </a:lnTo>
                  <a:lnTo>
                    <a:pt x="4" y="139"/>
                  </a:lnTo>
                  <a:lnTo>
                    <a:pt x="1" y="124"/>
                  </a:lnTo>
                  <a:lnTo>
                    <a:pt x="0" y="108"/>
                  </a:lnTo>
                  <a:lnTo>
                    <a:pt x="1" y="92"/>
                  </a:lnTo>
                  <a:lnTo>
                    <a:pt x="4" y="76"/>
                  </a:lnTo>
                  <a:lnTo>
                    <a:pt x="10" y="62"/>
                  </a:lnTo>
                  <a:lnTo>
                    <a:pt x="17" y="49"/>
                  </a:lnTo>
                  <a:lnTo>
                    <a:pt x="26" y="37"/>
                  </a:lnTo>
                  <a:lnTo>
                    <a:pt x="36" y="26"/>
                  </a:lnTo>
                  <a:lnTo>
                    <a:pt x="48" y="17"/>
                  </a:lnTo>
                  <a:lnTo>
                    <a:pt x="62" y="10"/>
                  </a:lnTo>
                  <a:lnTo>
                    <a:pt x="76" y="5"/>
                  </a:lnTo>
                  <a:lnTo>
                    <a:pt x="91" y="1"/>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p:nvSpPr>
          <p:spPr bwMode="auto">
            <a:xfrm>
              <a:off x="1395413" y="3195638"/>
              <a:ext cx="954088" cy="595313"/>
            </a:xfrm>
            <a:custGeom>
              <a:avLst/>
              <a:gdLst/>
              <a:ahLst/>
              <a:cxnLst>
                <a:cxn ang="0">
                  <a:pos x="431" y="0"/>
                </a:cxn>
                <a:cxn ang="0">
                  <a:pos x="568" y="0"/>
                </a:cxn>
                <a:cxn ang="0">
                  <a:pos x="575" y="1"/>
                </a:cxn>
                <a:cxn ang="0">
                  <a:pos x="582" y="3"/>
                </a:cxn>
                <a:cxn ang="0">
                  <a:pos x="588" y="7"/>
                </a:cxn>
                <a:cxn ang="0">
                  <a:pos x="593" y="12"/>
                </a:cxn>
                <a:cxn ang="0">
                  <a:pos x="597" y="18"/>
                </a:cxn>
                <a:cxn ang="0">
                  <a:pos x="600" y="25"/>
                </a:cxn>
                <a:cxn ang="0">
                  <a:pos x="601" y="32"/>
                </a:cxn>
                <a:cxn ang="0">
                  <a:pos x="601" y="343"/>
                </a:cxn>
                <a:cxn ang="0">
                  <a:pos x="600" y="350"/>
                </a:cxn>
                <a:cxn ang="0">
                  <a:pos x="597" y="357"/>
                </a:cxn>
                <a:cxn ang="0">
                  <a:pos x="593" y="363"/>
                </a:cxn>
                <a:cxn ang="0">
                  <a:pos x="588" y="368"/>
                </a:cxn>
                <a:cxn ang="0">
                  <a:pos x="582" y="372"/>
                </a:cxn>
                <a:cxn ang="0">
                  <a:pos x="575" y="374"/>
                </a:cxn>
                <a:cxn ang="0">
                  <a:pos x="568" y="375"/>
                </a:cxn>
                <a:cxn ang="0">
                  <a:pos x="33" y="375"/>
                </a:cxn>
                <a:cxn ang="0">
                  <a:pos x="26" y="374"/>
                </a:cxn>
                <a:cxn ang="0">
                  <a:pos x="19" y="372"/>
                </a:cxn>
                <a:cxn ang="0">
                  <a:pos x="13" y="368"/>
                </a:cxn>
                <a:cxn ang="0">
                  <a:pos x="7" y="363"/>
                </a:cxn>
                <a:cxn ang="0">
                  <a:pos x="4" y="357"/>
                </a:cxn>
                <a:cxn ang="0">
                  <a:pos x="1" y="350"/>
                </a:cxn>
                <a:cxn ang="0">
                  <a:pos x="0" y="343"/>
                </a:cxn>
                <a:cxn ang="0">
                  <a:pos x="0" y="267"/>
                </a:cxn>
                <a:cxn ang="0">
                  <a:pos x="1" y="260"/>
                </a:cxn>
                <a:cxn ang="0">
                  <a:pos x="4" y="253"/>
                </a:cxn>
                <a:cxn ang="0">
                  <a:pos x="7" y="247"/>
                </a:cxn>
                <a:cxn ang="0">
                  <a:pos x="13" y="242"/>
                </a:cxn>
                <a:cxn ang="0">
                  <a:pos x="19" y="238"/>
                </a:cxn>
                <a:cxn ang="0">
                  <a:pos x="26" y="236"/>
                </a:cxn>
                <a:cxn ang="0">
                  <a:pos x="33" y="235"/>
                </a:cxn>
                <a:cxn ang="0">
                  <a:pos x="194" y="235"/>
                </a:cxn>
                <a:cxn ang="0">
                  <a:pos x="194" y="150"/>
                </a:cxn>
                <a:cxn ang="0">
                  <a:pos x="195" y="143"/>
                </a:cxn>
                <a:cxn ang="0">
                  <a:pos x="198" y="136"/>
                </a:cxn>
                <a:cxn ang="0">
                  <a:pos x="202" y="130"/>
                </a:cxn>
                <a:cxn ang="0">
                  <a:pos x="207" y="125"/>
                </a:cxn>
                <a:cxn ang="0">
                  <a:pos x="213" y="121"/>
                </a:cxn>
                <a:cxn ang="0">
                  <a:pos x="220" y="118"/>
                </a:cxn>
                <a:cxn ang="0">
                  <a:pos x="227" y="117"/>
                </a:cxn>
                <a:cxn ang="0">
                  <a:pos x="398" y="117"/>
                </a:cxn>
                <a:cxn ang="0">
                  <a:pos x="398" y="32"/>
                </a:cxn>
                <a:cxn ang="0">
                  <a:pos x="399" y="25"/>
                </a:cxn>
                <a:cxn ang="0">
                  <a:pos x="401" y="18"/>
                </a:cxn>
                <a:cxn ang="0">
                  <a:pos x="405" y="12"/>
                </a:cxn>
                <a:cxn ang="0">
                  <a:pos x="410" y="7"/>
                </a:cxn>
                <a:cxn ang="0">
                  <a:pos x="416" y="3"/>
                </a:cxn>
                <a:cxn ang="0">
                  <a:pos x="423" y="1"/>
                </a:cxn>
                <a:cxn ang="0">
                  <a:pos x="431" y="0"/>
                </a:cxn>
              </a:cxnLst>
              <a:rect l="0" t="0" r="r" b="b"/>
              <a:pathLst>
                <a:path w="601" h="375">
                  <a:moveTo>
                    <a:pt x="431" y="0"/>
                  </a:moveTo>
                  <a:lnTo>
                    <a:pt x="568" y="0"/>
                  </a:lnTo>
                  <a:lnTo>
                    <a:pt x="575" y="1"/>
                  </a:lnTo>
                  <a:lnTo>
                    <a:pt x="582" y="3"/>
                  </a:lnTo>
                  <a:lnTo>
                    <a:pt x="588" y="7"/>
                  </a:lnTo>
                  <a:lnTo>
                    <a:pt x="593" y="12"/>
                  </a:lnTo>
                  <a:lnTo>
                    <a:pt x="597" y="18"/>
                  </a:lnTo>
                  <a:lnTo>
                    <a:pt x="600" y="25"/>
                  </a:lnTo>
                  <a:lnTo>
                    <a:pt x="601" y="32"/>
                  </a:lnTo>
                  <a:lnTo>
                    <a:pt x="601" y="343"/>
                  </a:lnTo>
                  <a:lnTo>
                    <a:pt x="600" y="350"/>
                  </a:lnTo>
                  <a:lnTo>
                    <a:pt x="597" y="357"/>
                  </a:lnTo>
                  <a:lnTo>
                    <a:pt x="593" y="363"/>
                  </a:lnTo>
                  <a:lnTo>
                    <a:pt x="588" y="368"/>
                  </a:lnTo>
                  <a:lnTo>
                    <a:pt x="582" y="372"/>
                  </a:lnTo>
                  <a:lnTo>
                    <a:pt x="575" y="374"/>
                  </a:lnTo>
                  <a:lnTo>
                    <a:pt x="568" y="375"/>
                  </a:lnTo>
                  <a:lnTo>
                    <a:pt x="33" y="375"/>
                  </a:lnTo>
                  <a:lnTo>
                    <a:pt x="26" y="374"/>
                  </a:lnTo>
                  <a:lnTo>
                    <a:pt x="19" y="372"/>
                  </a:lnTo>
                  <a:lnTo>
                    <a:pt x="13" y="368"/>
                  </a:lnTo>
                  <a:lnTo>
                    <a:pt x="7" y="363"/>
                  </a:lnTo>
                  <a:lnTo>
                    <a:pt x="4" y="357"/>
                  </a:lnTo>
                  <a:lnTo>
                    <a:pt x="1" y="350"/>
                  </a:lnTo>
                  <a:lnTo>
                    <a:pt x="0" y="343"/>
                  </a:lnTo>
                  <a:lnTo>
                    <a:pt x="0" y="267"/>
                  </a:lnTo>
                  <a:lnTo>
                    <a:pt x="1" y="260"/>
                  </a:lnTo>
                  <a:lnTo>
                    <a:pt x="4" y="253"/>
                  </a:lnTo>
                  <a:lnTo>
                    <a:pt x="7" y="247"/>
                  </a:lnTo>
                  <a:lnTo>
                    <a:pt x="13" y="242"/>
                  </a:lnTo>
                  <a:lnTo>
                    <a:pt x="19" y="238"/>
                  </a:lnTo>
                  <a:lnTo>
                    <a:pt x="26" y="236"/>
                  </a:lnTo>
                  <a:lnTo>
                    <a:pt x="33" y="235"/>
                  </a:lnTo>
                  <a:lnTo>
                    <a:pt x="194" y="235"/>
                  </a:lnTo>
                  <a:lnTo>
                    <a:pt x="194" y="150"/>
                  </a:lnTo>
                  <a:lnTo>
                    <a:pt x="195" y="143"/>
                  </a:lnTo>
                  <a:lnTo>
                    <a:pt x="198" y="136"/>
                  </a:lnTo>
                  <a:lnTo>
                    <a:pt x="202" y="130"/>
                  </a:lnTo>
                  <a:lnTo>
                    <a:pt x="207" y="125"/>
                  </a:lnTo>
                  <a:lnTo>
                    <a:pt x="213" y="121"/>
                  </a:lnTo>
                  <a:lnTo>
                    <a:pt x="220" y="118"/>
                  </a:lnTo>
                  <a:lnTo>
                    <a:pt x="227" y="117"/>
                  </a:lnTo>
                  <a:lnTo>
                    <a:pt x="398" y="117"/>
                  </a:lnTo>
                  <a:lnTo>
                    <a:pt x="398" y="32"/>
                  </a:lnTo>
                  <a:lnTo>
                    <a:pt x="399" y="25"/>
                  </a:lnTo>
                  <a:lnTo>
                    <a:pt x="401" y="18"/>
                  </a:lnTo>
                  <a:lnTo>
                    <a:pt x="405" y="12"/>
                  </a:lnTo>
                  <a:lnTo>
                    <a:pt x="410" y="7"/>
                  </a:lnTo>
                  <a:lnTo>
                    <a:pt x="416" y="3"/>
                  </a:lnTo>
                  <a:lnTo>
                    <a:pt x="423" y="1"/>
                  </a:lnTo>
                  <a:lnTo>
                    <a:pt x="4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p:nvSpPr>
          <p:spPr bwMode="auto">
            <a:xfrm>
              <a:off x="381000" y="2717800"/>
              <a:ext cx="506413" cy="454025"/>
            </a:xfrm>
            <a:custGeom>
              <a:avLst/>
              <a:gdLst/>
              <a:ahLst/>
              <a:cxnLst>
                <a:cxn ang="0">
                  <a:pos x="98" y="0"/>
                </a:cxn>
                <a:cxn ang="0">
                  <a:pos x="105" y="1"/>
                </a:cxn>
                <a:cxn ang="0">
                  <a:pos x="112" y="4"/>
                </a:cxn>
                <a:cxn ang="0">
                  <a:pos x="302" y="106"/>
                </a:cxn>
                <a:cxn ang="0">
                  <a:pos x="308" y="111"/>
                </a:cxn>
                <a:cxn ang="0">
                  <a:pos x="313" y="116"/>
                </a:cxn>
                <a:cxn ang="0">
                  <a:pos x="317" y="122"/>
                </a:cxn>
                <a:cxn ang="0">
                  <a:pos x="319" y="129"/>
                </a:cxn>
                <a:cxn ang="0">
                  <a:pos x="319" y="136"/>
                </a:cxn>
                <a:cxn ang="0">
                  <a:pos x="318" y="143"/>
                </a:cxn>
                <a:cxn ang="0">
                  <a:pos x="315" y="150"/>
                </a:cxn>
                <a:cxn ang="0">
                  <a:pos x="251" y="269"/>
                </a:cxn>
                <a:cxn ang="0">
                  <a:pos x="247" y="275"/>
                </a:cxn>
                <a:cxn ang="0">
                  <a:pos x="241" y="280"/>
                </a:cxn>
                <a:cxn ang="0">
                  <a:pos x="235" y="284"/>
                </a:cxn>
                <a:cxn ang="0">
                  <a:pos x="228" y="286"/>
                </a:cxn>
                <a:cxn ang="0">
                  <a:pos x="221" y="286"/>
                </a:cxn>
                <a:cxn ang="0">
                  <a:pos x="214" y="285"/>
                </a:cxn>
                <a:cxn ang="0">
                  <a:pos x="207" y="282"/>
                </a:cxn>
                <a:cxn ang="0">
                  <a:pos x="17" y="180"/>
                </a:cxn>
                <a:cxn ang="0">
                  <a:pos x="11" y="176"/>
                </a:cxn>
                <a:cxn ang="0">
                  <a:pos x="6" y="170"/>
                </a:cxn>
                <a:cxn ang="0">
                  <a:pos x="3" y="164"/>
                </a:cxn>
                <a:cxn ang="0">
                  <a:pos x="1" y="157"/>
                </a:cxn>
                <a:cxn ang="0">
                  <a:pos x="0" y="150"/>
                </a:cxn>
                <a:cxn ang="0">
                  <a:pos x="1" y="143"/>
                </a:cxn>
                <a:cxn ang="0">
                  <a:pos x="4" y="136"/>
                </a:cxn>
                <a:cxn ang="0">
                  <a:pos x="68" y="17"/>
                </a:cxn>
                <a:cxn ang="0">
                  <a:pos x="72" y="11"/>
                </a:cxn>
                <a:cxn ang="0">
                  <a:pos x="78" y="6"/>
                </a:cxn>
                <a:cxn ang="0">
                  <a:pos x="84" y="2"/>
                </a:cxn>
                <a:cxn ang="0">
                  <a:pos x="91" y="0"/>
                </a:cxn>
                <a:cxn ang="0">
                  <a:pos x="98" y="0"/>
                </a:cxn>
              </a:cxnLst>
              <a:rect l="0" t="0" r="r" b="b"/>
              <a:pathLst>
                <a:path w="319" h="286">
                  <a:moveTo>
                    <a:pt x="98" y="0"/>
                  </a:moveTo>
                  <a:lnTo>
                    <a:pt x="105" y="1"/>
                  </a:lnTo>
                  <a:lnTo>
                    <a:pt x="112" y="4"/>
                  </a:lnTo>
                  <a:lnTo>
                    <a:pt x="302" y="106"/>
                  </a:lnTo>
                  <a:lnTo>
                    <a:pt x="308" y="111"/>
                  </a:lnTo>
                  <a:lnTo>
                    <a:pt x="313" y="116"/>
                  </a:lnTo>
                  <a:lnTo>
                    <a:pt x="317" y="122"/>
                  </a:lnTo>
                  <a:lnTo>
                    <a:pt x="319" y="129"/>
                  </a:lnTo>
                  <a:lnTo>
                    <a:pt x="319" y="136"/>
                  </a:lnTo>
                  <a:lnTo>
                    <a:pt x="318" y="143"/>
                  </a:lnTo>
                  <a:lnTo>
                    <a:pt x="315" y="150"/>
                  </a:lnTo>
                  <a:lnTo>
                    <a:pt x="251" y="269"/>
                  </a:lnTo>
                  <a:lnTo>
                    <a:pt x="247" y="275"/>
                  </a:lnTo>
                  <a:lnTo>
                    <a:pt x="241" y="280"/>
                  </a:lnTo>
                  <a:lnTo>
                    <a:pt x="235" y="284"/>
                  </a:lnTo>
                  <a:lnTo>
                    <a:pt x="228" y="286"/>
                  </a:lnTo>
                  <a:lnTo>
                    <a:pt x="221" y="286"/>
                  </a:lnTo>
                  <a:lnTo>
                    <a:pt x="214" y="285"/>
                  </a:lnTo>
                  <a:lnTo>
                    <a:pt x="207" y="282"/>
                  </a:lnTo>
                  <a:lnTo>
                    <a:pt x="17" y="180"/>
                  </a:lnTo>
                  <a:lnTo>
                    <a:pt x="11" y="176"/>
                  </a:lnTo>
                  <a:lnTo>
                    <a:pt x="6" y="170"/>
                  </a:lnTo>
                  <a:lnTo>
                    <a:pt x="3" y="164"/>
                  </a:lnTo>
                  <a:lnTo>
                    <a:pt x="1" y="157"/>
                  </a:lnTo>
                  <a:lnTo>
                    <a:pt x="0" y="150"/>
                  </a:lnTo>
                  <a:lnTo>
                    <a:pt x="1" y="143"/>
                  </a:lnTo>
                  <a:lnTo>
                    <a:pt x="4" y="136"/>
                  </a:lnTo>
                  <a:lnTo>
                    <a:pt x="68" y="17"/>
                  </a:lnTo>
                  <a:lnTo>
                    <a:pt x="72" y="11"/>
                  </a:lnTo>
                  <a:lnTo>
                    <a:pt x="78" y="6"/>
                  </a:lnTo>
                  <a:lnTo>
                    <a:pt x="84" y="2"/>
                  </a:lnTo>
                  <a:lnTo>
                    <a:pt x="91" y="0"/>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p:cNvSpPr>
            <p:nvPr/>
          </p:nvSpPr>
          <p:spPr bwMode="auto">
            <a:xfrm>
              <a:off x="779463" y="2965450"/>
              <a:ext cx="368300" cy="647700"/>
            </a:xfrm>
            <a:custGeom>
              <a:avLst/>
              <a:gdLst/>
              <a:ahLst/>
              <a:cxnLst>
                <a:cxn ang="0">
                  <a:pos x="232" y="43"/>
                </a:cxn>
                <a:cxn ang="0">
                  <a:pos x="232" y="230"/>
                </a:cxn>
                <a:cxn ang="0">
                  <a:pos x="232" y="232"/>
                </a:cxn>
                <a:cxn ang="0">
                  <a:pos x="231" y="233"/>
                </a:cxn>
                <a:cxn ang="0">
                  <a:pos x="231" y="236"/>
                </a:cxn>
                <a:cxn ang="0">
                  <a:pos x="230" y="238"/>
                </a:cxn>
                <a:cxn ang="0">
                  <a:pos x="230" y="238"/>
                </a:cxn>
                <a:cxn ang="0">
                  <a:pos x="230" y="240"/>
                </a:cxn>
                <a:cxn ang="0">
                  <a:pos x="229" y="241"/>
                </a:cxn>
                <a:cxn ang="0">
                  <a:pos x="229" y="243"/>
                </a:cxn>
                <a:cxn ang="0">
                  <a:pos x="229" y="243"/>
                </a:cxn>
                <a:cxn ang="0">
                  <a:pos x="228" y="244"/>
                </a:cxn>
                <a:cxn ang="0">
                  <a:pos x="228" y="245"/>
                </a:cxn>
                <a:cxn ang="0">
                  <a:pos x="227" y="246"/>
                </a:cxn>
                <a:cxn ang="0">
                  <a:pos x="226" y="247"/>
                </a:cxn>
                <a:cxn ang="0">
                  <a:pos x="226" y="249"/>
                </a:cxn>
                <a:cxn ang="0">
                  <a:pos x="225" y="250"/>
                </a:cxn>
                <a:cxn ang="0">
                  <a:pos x="224" y="251"/>
                </a:cxn>
                <a:cxn ang="0">
                  <a:pos x="224" y="252"/>
                </a:cxn>
                <a:cxn ang="0">
                  <a:pos x="223" y="253"/>
                </a:cxn>
                <a:cxn ang="0">
                  <a:pos x="223" y="254"/>
                </a:cxn>
                <a:cxn ang="0">
                  <a:pos x="222" y="254"/>
                </a:cxn>
                <a:cxn ang="0">
                  <a:pos x="221" y="255"/>
                </a:cxn>
                <a:cxn ang="0">
                  <a:pos x="220" y="257"/>
                </a:cxn>
                <a:cxn ang="0">
                  <a:pos x="220" y="257"/>
                </a:cxn>
                <a:cxn ang="0">
                  <a:pos x="218" y="258"/>
                </a:cxn>
                <a:cxn ang="0">
                  <a:pos x="83" y="394"/>
                </a:cxn>
                <a:cxn ang="0">
                  <a:pos x="67" y="404"/>
                </a:cxn>
                <a:cxn ang="0">
                  <a:pos x="49" y="408"/>
                </a:cxn>
                <a:cxn ang="0">
                  <a:pos x="31" y="404"/>
                </a:cxn>
                <a:cxn ang="0">
                  <a:pos x="15" y="394"/>
                </a:cxn>
                <a:cxn ang="0">
                  <a:pos x="4" y="377"/>
                </a:cxn>
                <a:cxn ang="0">
                  <a:pos x="0" y="359"/>
                </a:cxn>
                <a:cxn ang="0">
                  <a:pos x="4" y="340"/>
                </a:cxn>
                <a:cxn ang="0">
                  <a:pos x="15" y="324"/>
                </a:cxn>
                <a:cxn ang="0">
                  <a:pos x="135" y="11"/>
                </a:cxn>
                <a:cxn ang="0">
                  <a:pos x="136" y="0"/>
                </a:cxn>
              </a:cxnLst>
              <a:rect l="0" t="0" r="r" b="b"/>
              <a:pathLst>
                <a:path w="232" h="408">
                  <a:moveTo>
                    <a:pt x="136" y="0"/>
                  </a:moveTo>
                  <a:lnTo>
                    <a:pt x="232" y="43"/>
                  </a:lnTo>
                  <a:lnTo>
                    <a:pt x="232" y="229"/>
                  </a:lnTo>
                  <a:lnTo>
                    <a:pt x="232" y="230"/>
                  </a:lnTo>
                  <a:lnTo>
                    <a:pt x="232" y="231"/>
                  </a:lnTo>
                  <a:lnTo>
                    <a:pt x="232" y="232"/>
                  </a:lnTo>
                  <a:lnTo>
                    <a:pt x="232" y="233"/>
                  </a:lnTo>
                  <a:lnTo>
                    <a:pt x="231" y="233"/>
                  </a:lnTo>
                  <a:lnTo>
                    <a:pt x="231" y="236"/>
                  </a:lnTo>
                  <a:lnTo>
                    <a:pt x="231" y="236"/>
                  </a:lnTo>
                  <a:lnTo>
                    <a:pt x="230" y="238"/>
                  </a:lnTo>
                  <a:lnTo>
                    <a:pt x="230" y="238"/>
                  </a:lnTo>
                  <a:lnTo>
                    <a:pt x="230" y="238"/>
                  </a:lnTo>
                  <a:lnTo>
                    <a:pt x="230" y="238"/>
                  </a:lnTo>
                  <a:lnTo>
                    <a:pt x="230" y="240"/>
                  </a:lnTo>
                  <a:lnTo>
                    <a:pt x="230" y="240"/>
                  </a:lnTo>
                  <a:lnTo>
                    <a:pt x="229" y="241"/>
                  </a:lnTo>
                  <a:lnTo>
                    <a:pt x="229" y="241"/>
                  </a:lnTo>
                  <a:lnTo>
                    <a:pt x="229" y="241"/>
                  </a:lnTo>
                  <a:lnTo>
                    <a:pt x="229" y="243"/>
                  </a:lnTo>
                  <a:lnTo>
                    <a:pt x="229" y="243"/>
                  </a:lnTo>
                  <a:lnTo>
                    <a:pt x="229" y="243"/>
                  </a:lnTo>
                  <a:lnTo>
                    <a:pt x="228" y="244"/>
                  </a:lnTo>
                  <a:lnTo>
                    <a:pt x="228" y="244"/>
                  </a:lnTo>
                  <a:lnTo>
                    <a:pt x="228" y="244"/>
                  </a:lnTo>
                  <a:lnTo>
                    <a:pt x="228" y="245"/>
                  </a:lnTo>
                  <a:lnTo>
                    <a:pt x="227" y="245"/>
                  </a:lnTo>
                  <a:lnTo>
                    <a:pt x="227" y="246"/>
                  </a:lnTo>
                  <a:lnTo>
                    <a:pt x="227" y="247"/>
                  </a:lnTo>
                  <a:lnTo>
                    <a:pt x="226" y="247"/>
                  </a:lnTo>
                  <a:lnTo>
                    <a:pt x="226" y="248"/>
                  </a:lnTo>
                  <a:lnTo>
                    <a:pt x="226" y="249"/>
                  </a:lnTo>
                  <a:lnTo>
                    <a:pt x="226" y="249"/>
                  </a:lnTo>
                  <a:lnTo>
                    <a:pt x="225" y="250"/>
                  </a:lnTo>
                  <a:lnTo>
                    <a:pt x="225" y="250"/>
                  </a:lnTo>
                  <a:lnTo>
                    <a:pt x="224" y="251"/>
                  </a:lnTo>
                  <a:lnTo>
                    <a:pt x="224" y="252"/>
                  </a:lnTo>
                  <a:lnTo>
                    <a:pt x="224" y="252"/>
                  </a:lnTo>
                  <a:lnTo>
                    <a:pt x="223" y="252"/>
                  </a:lnTo>
                  <a:lnTo>
                    <a:pt x="223" y="253"/>
                  </a:lnTo>
                  <a:lnTo>
                    <a:pt x="223" y="253"/>
                  </a:lnTo>
                  <a:lnTo>
                    <a:pt x="223" y="254"/>
                  </a:lnTo>
                  <a:lnTo>
                    <a:pt x="222" y="254"/>
                  </a:lnTo>
                  <a:lnTo>
                    <a:pt x="222" y="254"/>
                  </a:lnTo>
                  <a:lnTo>
                    <a:pt x="221" y="255"/>
                  </a:lnTo>
                  <a:lnTo>
                    <a:pt x="221" y="255"/>
                  </a:lnTo>
                  <a:lnTo>
                    <a:pt x="220" y="256"/>
                  </a:lnTo>
                  <a:lnTo>
                    <a:pt x="220" y="257"/>
                  </a:lnTo>
                  <a:lnTo>
                    <a:pt x="220" y="257"/>
                  </a:lnTo>
                  <a:lnTo>
                    <a:pt x="220" y="257"/>
                  </a:lnTo>
                  <a:lnTo>
                    <a:pt x="219" y="258"/>
                  </a:lnTo>
                  <a:lnTo>
                    <a:pt x="218" y="258"/>
                  </a:lnTo>
                  <a:lnTo>
                    <a:pt x="218" y="259"/>
                  </a:lnTo>
                  <a:lnTo>
                    <a:pt x="83" y="394"/>
                  </a:lnTo>
                  <a:lnTo>
                    <a:pt x="76" y="400"/>
                  </a:lnTo>
                  <a:lnTo>
                    <a:pt x="67" y="404"/>
                  </a:lnTo>
                  <a:lnTo>
                    <a:pt x="59" y="407"/>
                  </a:lnTo>
                  <a:lnTo>
                    <a:pt x="49" y="408"/>
                  </a:lnTo>
                  <a:lnTo>
                    <a:pt x="40" y="407"/>
                  </a:lnTo>
                  <a:lnTo>
                    <a:pt x="31" y="404"/>
                  </a:lnTo>
                  <a:lnTo>
                    <a:pt x="22" y="400"/>
                  </a:lnTo>
                  <a:lnTo>
                    <a:pt x="15" y="394"/>
                  </a:lnTo>
                  <a:lnTo>
                    <a:pt x="8" y="386"/>
                  </a:lnTo>
                  <a:lnTo>
                    <a:pt x="4" y="377"/>
                  </a:lnTo>
                  <a:lnTo>
                    <a:pt x="1" y="368"/>
                  </a:lnTo>
                  <a:lnTo>
                    <a:pt x="0" y="359"/>
                  </a:lnTo>
                  <a:lnTo>
                    <a:pt x="1" y="349"/>
                  </a:lnTo>
                  <a:lnTo>
                    <a:pt x="4" y="340"/>
                  </a:lnTo>
                  <a:lnTo>
                    <a:pt x="8" y="332"/>
                  </a:lnTo>
                  <a:lnTo>
                    <a:pt x="15" y="324"/>
                  </a:lnTo>
                  <a:lnTo>
                    <a:pt x="135" y="204"/>
                  </a:lnTo>
                  <a:lnTo>
                    <a:pt x="135" y="11"/>
                  </a:lnTo>
                  <a:lnTo>
                    <a:pt x="135" y="6"/>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p:cNvSpPr>
            <p:nvPr/>
          </p:nvSpPr>
          <p:spPr bwMode="auto">
            <a:xfrm>
              <a:off x="684213" y="2325688"/>
              <a:ext cx="1455738" cy="1160463"/>
            </a:xfrm>
            <a:custGeom>
              <a:avLst/>
              <a:gdLst/>
              <a:ahLst/>
              <a:cxnLst>
                <a:cxn ang="0">
                  <a:pos x="368" y="0"/>
                </a:cxn>
                <a:cxn ang="0">
                  <a:pos x="452" y="35"/>
                </a:cxn>
                <a:cxn ang="0">
                  <a:pos x="538" y="73"/>
                </a:cxn>
                <a:cxn ang="0">
                  <a:pos x="685" y="216"/>
                </a:cxn>
                <a:cxn ang="0">
                  <a:pos x="872" y="158"/>
                </a:cxn>
                <a:cxn ang="0">
                  <a:pos x="898" y="167"/>
                </a:cxn>
                <a:cxn ang="0">
                  <a:pos x="915" y="191"/>
                </a:cxn>
                <a:cxn ang="0">
                  <a:pos x="915" y="219"/>
                </a:cxn>
                <a:cxn ang="0">
                  <a:pos x="901" y="243"/>
                </a:cxn>
                <a:cxn ang="0">
                  <a:pos x="688" y="318"/>
                </a:cxn>
                <a:cxn ang="0">
                  <a:pos x="680" y="320"/>
                </a:cxn>
                <a:cxn ang="0">
                  <a:pos x="677" y="321"/>
                </a:cxn>
                <a:cxn ang="0">
                  <a:pos x="669" y="321"/>
                </a:cxn>
                <a:cxn ang="0">
                  <a:pos x="663" y="320"/>
                </a:cxn>
                <a:cxn ang="0">
                  <a:pos x="661" y="319"/>
                </a:cxn>
                <a:cxn ang="0">
                  <a:pos x="657" y="318"/>
                </a:cxn>
                <a:cxn ang="0">
                  <a:pos x="644" y="312"/>
                </a:cxn>
                <a:cxn ang="0">
                  <a:pos x="641" y="309"/>
                </a:cxn>
                <a:cxn ang="0">
                  <a:pos x="639" y="308"/>
                </a:cxn>
                <a:cxn ang="0">
                  <a:pos x="637" y="306"/>
                </a:cxn>
                <a:cxn ang="0">
                  <a:pos x="568" y="452"/>
                </a:cxn>
                <a:cxn ang="0">
                  <a:pos x="570" y="453"/>
                </a:cxn>
                <a:cxn ang="0">
                  <a:pos x="571" y="454"/>
                </a:cxn>
                <a:cxn ang="0">
                  <a:pos x="572" y="455"/>
                </a:cxn>
                <a:cxn ang="0">
                  <a:pos x="573" y="455"/>
                </a:cxn>
                <a:cxn ang="0">
                  <a:pos x="585" y="469"/>
                </a:cxn>
                <a:cxn ang="0">
                  <a:pos x="586" y="470"/>
                </a:cxn>
                <a:cxn ang="0">
                  <a:pos x="589" y="478"/>
                </a:cxn>
                <a:cxn ang="0">
                  <a:pos x="592" y="487"/>
                </a:cxn>
                <a:cxn ang="0">
                  <a:pos x="592" y="490"/>
                </a:cxn>
                <a:cxn ang="0">
                  <a:pos x="589" y="702"/>
                </a:cxn>
                <a:cxn ang="0">
                  <a:pos x="571" y="723"/>
                </a:cxn>
                <a:cxn ang="0">
                  <a:pos x="543" y="731"/>
                </a:cxn>
                <a:cxn ang="0">
                  <a:pos x="516" y="723"/>
                </a:cxn>
                <a:cxn ang="0">
                  <a:pos x="498" y="702"/>
                </a:cxn>
                <a:cxn ang="0">
                  <a:pos x="495" y="522"/>
                </a:cxn>
                <a:cxn ang="0">
                  <a:pos x="195" y="362"/>
                </a:cxn>
                <a:cxn ang="0">
                  <a:pos x="180" y="343"/>
                </a:cxn>
                <a:cxn ang="0">
                  <a:pos x="178" y="319"/>
                </a:cxn>
                <a:cxn ang="0">
                  <a:pos x="172" y="98"/>
                </a:cxn>
                <a:cxn ang="0">
                  <a:pos x="82" y="271"/>
                </a:cxn>
                <a:cxn ang="0">
                  <a:pos x="58" y="283"/>
                </a:cxn>
                <a:cxn ang="0">
                  <a:pos x="34" y="281"/>
                </a:cxn>
                <a:cxn ang="0">
                  <a:pos x="12" y="266"/>
                </a:cxn>
                <a:cxn ang="0">
                  <a:pos x="0" y="241"/>
                </a:cxn>
                <a:cxn ang="0">
                  <a:pos x="5" y="213"/>
                </a:cxn>
                <a:cxn ang="0">
                  <a:pos x="98" y="27"/>
                </a:cxn>
                <a:cxn ang="0">
                  <a:pos x="99" y="25"/>
                </a:cxn>
                <a:cxn ang="0">
                  <a:pos x="100" y="23"/>
                </a:cxn>
                <a:cxn ang="0">
                  <a:pos x="102" y="21"/>
                </a:cxn>
                <a:cxn ang="0">
                  <a:pos x="103" y="20"/>
                </a:cxn>
                <a:cxn ang="0">
                  <a:pos x="105" y="17"/>
                </a:cxn>
                <a:cxn ang="0">
                  <a:pos x="106" y="16"/>
                </a:cxn>
                <a:cxn ang="0">
                  <a:pos x="112" y="10"/>
                </a:cxn>
                <a:cxn ang="0">
                  <a:pos x="114" y="8"/>
                </a:cxn>
                <a:cxn ang="0">
                  <a:pos x="116" y="7"/>
                </a:cxn>
                <a:cxn ang="0">
                  <a:pos x="119" y="5"/>
                </a:cxn>
                <a:cxn ang="0">
                  <a:pos x="120" y="5"/>
                </a:cxn>
                <a:cxn ang="0">
                  <a:pos x="121" y="4"/>
                </a:cxn>
                <a:cxn ang="0">
                  <a:pos x="124" y="3"/>
                </a:cxn>
                <a:cxn ang="0">
                  <a:pos x="127" y="2"/>
                </a:cxn>
                <a:cxn ang="0">
                  <a:pos x="131" y="1"/>
                </a:cxn>
                <a:cxn ang="0">
                  <a:pos x="135" y="0"/>
                </a:cxn>
              </a:cxnLst>
              <a:rect l="0" t="0" r="r" b="b"/>
              <a:pathLst>
                <a:path w="917" h="731">
                  <a:moveTo>
                    <a:pt x="137" y="0"/>
                  </a:moveTo>
                  <a:lnTo>
                    <a:pt x="361" y="0"/>
                  </a:lnTo>
                  <a:lnTo>
                    <a:pt x="368" y="0"/>
                  </a:lnTo>
                  <a:lnTo>
                    <a:pt x="374" y="1"/>
                  </a:lnTo>
                  <a:lnTo>
                    <a:pt x="381" y="3"/>
                  </a:lnTo>
                  <a:lnTo>
                    <a:pt x="452" y="35"/>
                  </a:lnTo>
                  <a:lnTo>
                    <a:pt x="441" y="158"/>
                  </a:lnTo>
                  <a:lnTo>
                    <a:pt x="534" y="71"/>
                  </a:lnTo>
                  <a:lnTo>
                    <a:pt x="538" y="73"/>
                  </a:lnTo>
                  <a:lnTo>
                    <a:pt x="546" y="77"/>
                  </a:lnTo>
                  <a:lnTo>
                    <a:pt x="552" y="83"/>
                  </a:lnTo>
                  <a:lnTo>
                    <a:pt x="685" y="216"/>
                  </a:lnTo>
                  <a:lnTo>
                    <a:pt x="853" y="160"/>
                  </a:lnTo>
                  <a:lnTo>
                    <a:pt x="863" y="158"/>
                  </a:lnTo>
                  <a:lnTo>
                    <a:pt x="872" y="158"/>
                  </a:lnTo>
                  <a:lnTo>
                    <a:pt x="882" y="159"/>
                  </a:lnTo>
                  <a:lnTo>
                    <a:pt x="890" y="162"/>
                  </a:lnTo>
                  <a:lnTo>
                    <a:pt x="898" y="167"/>
                  </a:lnTo>
                  <a:lnTo>
                    <a:pt x="905" y="174"/>
                  </a:lnTo>
                  <a:lnTo>
                    <a:pt x="911" y="182"/>
                  </a:lnTo>
                  <a:lnTo>
                    <a:pt x="915" y="191"/>
                  </a:lnTo>
                  <a:lnTo>
                    <a:pt x="917" y="200"/>
                  </a:lnTo>
                  <a:lnTo>
                    <a:pt x="917" y="210"/>
                  </a:lnTo>
                  <a:lnTo>
                    <a:pt x="915" y="219"/>
                  </a:lnTo>
                  <a:lnTo>
                    <a:pt x="912" y="228"/>
                  </a:lnTo>
                  <a:lnTo>
                    <a:pt x="907" y="236"/>
                  </a:lnTo>
                  <a:lnTo>
                    <a:pt x="901" y="243"/>
                  </a:lnTo>
                  <a:lnTo>
                    <a:pt x="893" y="249"/>
                  </a:lnTo>
                  <a:lnTo>
                    <a:pt x="885" y="253"/>
                  </a:lnTo>
                  <a:lnTo>
                    <a:pt x="688" y="318"/>
                  </a:lnTo>
                  <a:lnTo>
                    <a:pt x="687" y="318"/>
                  </a:lnTo>
                  <a:lnTo>
                    <a:pt x="684" y="319"/>
                  </a:lnTo>
                  <a:lnTo>
                    <a:pt x="680" y="320"/>
                  </a:lnTo>
                  <a:lnTo>
                    <a:pt x="680" y="320"/>
                  </a:lnTo>
                  <a:lnTo>
                    <a:pt x="680" y="321"/>
                  </a:lnTo>
                  <a:lnTo>
                    <a:pt x="677" y="321"/>
                  </a:lnTo>
                  <a:lnTo>
                    <a:pt x="676" y="321"/>
                  </a:lnTo>
                  <a:lnTo>
                    <a:pt x="669" y="321"/>
                  </a:lnTo>
                  <a:lnTo>
                    <a:pt x="669" y="321"/>
                  </a:lnTo>
                  <a:lnTo>
                    <a:pt x="665" y="321"/>
                  </a:lnTo>
                  <a:lnTo>
                    <a:pt x="664" y="320"/>
                  </a:lnTo>
                  <a:lnTo>
                    <a:pt x="663" y="320"/>
                  </a:lnTo>
                  <a:lnTo>
                    <a:pt x="662" y="320"/>
                  </a:lnTo>
                  <a:lnTo>
                    <a:pt x="661" y="320"/>
                  </a:lnTo>
                  <a:lnTo>
                    <a:pt x="661" y="319"/>
                  </a:lnTo>
                  <a:lnTo>
                    <a:pt x="661" y="319"/>
                  </a:lnTo>
                  <a:lnTo>
                    <a:pt x="657" y="319"/>
                  </a:lnTo>
                  <a:lnTo>
                    <a:pt x="657" y="318"/>
                  </a:lnTo>
                  <a:lnTo>
                    <a:pt x="650" y="316"/>
                  </a:lnTo>
                  <a:lnTo>
                    <a:pt x="644" y="312"/>
                  </a:lnTo>
                  <a:lnTo>
                    <a:pt x="644" y="312"/>
                  </a:lnTo>
                  <a:lnTo>
                    <a:pt x="643" y="312"/>
                  </a:lnTo>
                  <a:lnTo>
                    <a:pt x="642" y="311"/>
                  </a:lnTo>
                  <a:lnTo>
                    <a:pt x="641" y="309"/>
                  </a:lnTo>
                  <a:lnTo>
                    <a:pt x="640" y="309"/>
                  </a:lnTo>
                  <a:lnTo>
                    <a:pt x="640" y="309"/>
                  </a:lnTo>
                  <a:lnTo>
                    <a:pt x="639" y="308"/>
                  </a:lnTo>
                  <a:lnTo>
                    <a:pt x="639" y="307"/>
                  </a:lnTo>
                  <a:lnTo>
                    <a:pt x="637" y="307"/>
                  </a:lnTo>
                  <a:lnTo>
                    <a:pt x="637" y="306"/>
                  </a:lnTo>
                  <a:lnTo>
                    <a:pt x="510" y="178"/>
                  </a:lnTo>
                  <a:lnTo>
                    <a:pt x="418" y="359"/>
                  </a:lnTo>
                  <a:lnTo>
                    <a:pt x="568" y="452"/>
                  </a:lnTo>
                  <a:lnTo>
                    <a:pt x="569" y="453"/>
                  </a:lnTo>
                  <a:lnTo>
                    <a:pt x="569" y="453"/>
                  </a:lnTo>
                  <a:lnTo>
                    <a:pt x="570" y="453"/>
                  </a:lnTo>
                  <a:lnTo>
                    <a:pt x="570" y="453"/>
                  </a:lnTo>
                  <a:lnTo>
                    <a:pt x="570" y="453"/>
                  </a:lnTo>
                  <a:lnTo>
                    <a:pt x="571" y="454"/>
                  </a:lnTo>
                  <a:lnTo>
                    <a:pt x="571" y="454"/>
                  </a:lnTo>
                  <a:lnTo>
                    <a:pt x="572" y="455"/>
                  </a:lnTo>
                  <a:lnTo>
                    <a:pt x="572" y="455"/>
                  </a:lnTo>
                  <a:lnTo>
                    <a:pt x="572" y="455"/>
                  </a:lnTo>
                  <a:lnTo>
                    <a:pt x="572" y="455"/>
                  </a:lnTo>
                  <a:lnTo>
                    <a:pt x="573" y="455"/>
                  </a:lnTo>
                  <a:lnTo>
                    <a:pt x="575" y="457"/>
                  </a:lnTo>
                  <a:lnTo>
                    <a:pt x="581" y="463"/>
                  </a:lnTo>
                  <a:lnTo>
                    <a:pt x="585" y="469"/>
                  </a:lnTo>
                  <a:lnTo>
                    <a:pt x="585" y="470"/>
                  </a:lnTo>
                  <a:lnTo>
                    <a:pt x="586" y="470"/>
                  </a:lnTo>
                  <a:lnTo>
                    <a:pt x="586" y="470"/>
                  </a:lnTo>
                  <a:lnTo>
                    <a:pt x="586" y="471"/>
                  </a:lnTo>
                  <a:lnTo>
                    <a:pt x="586" y="471"/>
                  </a:lnTo>
                  <a:lnTo>
                    <a:pt x="589" y="478"/>
                  </a:lnTo>
                  <a:lnTo>
                    <a:pt x="591" y="484"/>
                  </a:lnTo>
                  <a:lnTo>
                    <a:pt x="592" y="485"/>
                  </a:lnTo>
                  <a:lnTo>
                    <a:pt x="592" y="487"/>
                  </a:lnTo>
                  <a:lnTo>
                    <a:pt x="592" y="488"/>
                  </a:lnTo>
                  <a:lnTo>
                    <a:pt x="592" y="489"/>
                  </a:lnTo>
                  <a:lnTo>
                    <a:pt x="592" y="490"/>
                  </a:lnTo>
                  <a:lnTo>
                    <a:pt x="592" y="682"/>
                  </a:lnTo>
                  <a:lnTo>
                    <a:pt x="591" y="692"/>
                  </a:lnTo>
                  <a:lnTo>
                    <a:pt x="589" y="702"/>
                  </a:lnTo>
                  <a:lnTo>
                    <a:pt x="584" y="710"/>
                  </a:lnTo>
                  <a:lnTo>
                    <a:pt x="578" y="717"/>
                  </a:lnTo>
                  <a:lnTo>
                    <a:pt x="571" y="723"/>
                  </a:lnTo>
                  <a:lnTo>
                    <a:pt x="563" y="728"/>
                  </a:lnTo>
                  <a:lnTo>
                    <a:pt x="553" y="730"/>
                  </a:lnTo>
                  <a:lnTo>
                    <a:pt x="543" y="731"/>
                  </a:lnTo>
                  <a:lnTo>
                    <a:pt x="534" y="730"/>
                  </a:lnTo>
                  <a:lnTo>
                    <a:pt x="524" y="728"/>
                  </a:lnTo>
                  <a:lnTo>
                    <a:pt x="516" y="723"/>
                  </a:lnTo>
                  <a:lnTo>
                    <a:pt x="509" y="717"/>
                  </a:lnTo>
                  <a:lnTo>
                    <a:pt x="503" y="710"/>
                  </a:lnTo>
                  <a:lnTo>
                    <a:pt x="498" y="702"/>
                  </a:lnTo>
                  <a:lnTo>
                    <a:pt x="496" y="692"/>
                  </a:lnTo>
                  <a:lnTo>
                    <a:pt x="495" y="682"/>
                  </a:lnTo>
                  <a:lnTo>
                    <a:pt x="495" y="522"/>
                  </a:lnTo>
                  <a:lnTo>
                    <a:pt x="203" y="366"/>
                  </a:lnTo>
                  <a:lnTo>
                    <a:pt x="202" y="366"/>
                  </a:lnTo>
                  <a:lnTo>
                    <a:pt x="195" y="362"/>
                  </a:lnTo>
                  <a:lnTo>
                    <a:pt x="189" y="356"/>
                  </a:lnTo>
                  <a:lnTo>
                    <a:pt x="184" y="350"/>
                  </a:lnTo>
                  <a:lnTo>
                    <a:pt x="180" y="343"/>
                  </a:lnTo>
                  <a:lnTo>
                    <a:pt x="178" y="335"/>
                  </a:lnTo>
                  <a:lnTo>
                    <a:pt x="178" y="327"/>
                  </a:lnTo>
                  <a:lnTo>
                    <a:pt x="178" y="319"/>
                  </a:lnTo>
                  <a:lnTo>
                    <a:pt x="181" y="311"/>
                  </a:lnTo>
                  <a:lnTo>
                    <a:pt x="289" y="98"/>
                  </a:lnTo>
                  <a:lnTo>
                    <a:pt x="172" y="98"/>
                  </a:lnTo>
                  <a:lnTo>
                    <a:pt x="93" y="256"/>
                  </a:lnTo>
                  <a:lnTo>
                    <a:pt x="88" y="264"/>
                  </a:lnTo>
                  <a:lnTo>
                    <a:pt x="82" y="271"/>
                  </a:lnTo>
                  <a:lnTo>
                    <a:pt x="75" y="276"/>
                  </a:lnTo>
                  <a:lnTo>
                    <a:pt x="67" y="280"/>
                  </a:lnTo>
                  <a:lnTo>
                    <a:pt x="58" y="283"/>
                  </a:lnTo>
                  <a:lnTo>
                    <a:pt x="49" y="283"/>
                  </a:lnTo>
                  <a:lnTo>
                    <a:pt x="42" y="283"/>
                  </a:lnTo>
                  <a:lnTo>
                    <a:pt x="34" y="281"/>
                  </a:lnTo>
                  <a:lnTo>
                    <a:pt x="27" y="278"/>
                  </a:lnTo>
                  <a:lnTo>
                    <a:pt x="19" y="273"/>
                  </a:lnTo>
                  <a:lnTo>
                    <a:pt x="12" y="266"/>
                  </a:lnTo>
                  <a:lnTo>
                    <a:pt x="6" y="258"/>
                  </a:lnTo>
                  <a:lnTo>
                    <a:pt x="3" y="250"/>
                  </a:lnTo>
                  <a:lnTo>
                    <a:pt x="0" y="241"/>
                  </a:lnTo>
                  <a:lnTo>
                    <a:pt x="0" y="231"/>
                  </a:lnTo>
                  <a:lnTo>
                    <a:pt x="2" y="222"/>
                  </a:lnTo>
                  <a:lnTo>
                    <a:pt x="5" y="213"/>
                  </a:lnTo>
                  <a:lnTo>
                    <a:pt x="98" y="28"/>
                  </a:lnTo>
                  <a:lnTo>
                    <a:pt x="98" y="27"/>
                  </a:lnTo>
                  <a:lnTo>
                    <a:pt x="98" y="27"/>
                  </a:lnTo>
                  <a:lnTo>
                    <a:pt x="99" y="27"/>
                  </a:lnTo>
                  <a:lnTo>
                    <a:pt x="99" y="27"/>
                  </a:lnTo>
                  <a:lnTo>
                    <a:pt x="99" y="25"/>
                  </a:lnTo>
                  <a:lnTo>
                    <a:pt x="100" y="25"/>
                  </a:lnTo>
                  <a:lnTo>
                    <a:pt x="100" y="24"/>
                  </a:lnTo>
                  <a:lnTo>
                    <a:pt x="100" y="23"/>
                  </a:lnTo>
                  <a:lnTo>
                    <a:pt x="101" y="22"/>
                  </a:lnTo>
                  <a:lnTo>
                    <a:pt x="101" y="21"/>
                  </a:lnTo>
                  <a:lnTo>
                    <a:pt x="102" y="21"/>
                  </a:lnTo>
                  <a:lnTo>
                    <a:pt x="102" y="20"/>
                  </a:lnTo>
                  <a:lnTo>
                    <a:pt x="102" y="20"/>
                  </a:lnTo>
                  <a:lnTo>
                    <a:pt x="103" y="20"/>
                  </a:lnTo>
                  <a:lnTo>
                    <a:pt x="103" y="19"/>
                  </a:lnTo>
                  <a:lnTo>
                    <a:pt x="105" y="17"/>
                  </a:lnTo>
                  <a:lnTo>
                    <a:pt x="105" y="17"/>
                  </a:lnTo>
                  <a:lnTo>
                    <a:pt x="105" y="16"/>
                  </a:lnTo>
                  <a:lnTo>
                    <a:pt x="106" y="16"/>
                  </a:lnTo>
                  <a:lnTo>
                    <a:pt x="106" y="16"/>
                  </a:lnTo>
                  <a:lnTo>
                    <a:pt x="107" y="15"/>
                  </a:lnTo>
                  <a:lnTo>
                    <a:pt x="111" y="11"/>
                  </a:lnTo>
                  <a:lnTo>
                    <a:pt x="112" y="10"/>
                  </a:lnTo>
                  <a:lnTo>
                    <a:pt x="113" y="9"/>
                  </a:lnTo>
                  <a:lnTo>
                    <a:pt x="113" y="9"/>
                  </a:lnTo>
                  <a:lnTo>
                    <a:pt x="114" y="8"/>
                  </a:lnTo>
                  <a:lnTo>
                    <a:pt x="115" y="7"/>
                  </a:lnTo>
                  <a:lnTo>
                    <a:pt x="116" y="7"/>
                  </a:lnTo>
                  <a:lnTo>
                    <a:pt x="116" y="7"/>
                  </a:lnTo>
                  <a:lnTo>
                    <a:pt x="117" y="6"/>
                  </a:lnTo>
                  <a:lnTo>
                    <a:pt x="118" y="6"/>
                  </a:lnTo>
                  <a:lnTo>
                    <a:pt x="119" y="5"/>
                  </a:lnTo>
                  <a:lnTo>
                    <a:pt x="119" y="5"/>
                  </a:lnTo>
                  <a:lnTo>
                    <a:pt x="120" y="5"/>
                  </a:lnTo>
                  <a:lnTo>
                    <a:pt x="120" y="5"/>
                  </a:lnTo>
                  <a:lnTo>
                    <a:pt x="120" y="5"/>
                  </a:lnTo>
                  <a:lnTo>
                    <a:pt x="120" y="4"/>
                  </a:lnTo>
                  <a:lnTo>
                    <a:pt x="121" y="4"/>
                  </a:lnTo>
                  <a:lnTo>
                    <a:pt x="122" y="4"/>
                  </a:lnTo>
                  <a:lnTo>
                    <a:pt x="122" y="4"/>
                  </a:lnTo>
                  <a:lnTo>
                    <a:pt x="124" y="3"/>
                  </a:lnTo>
                  <a:lnTo>
                    <a:pt x="126" y="2"/>
                  </a:lnTo>
                  <a:lnTo>
                    <a:pt x="127" y="2"/>
                  </a:lnTo>
                  <a:lnTo>
                    <a:pt x="127" y="2"/>
                  </a:lnTo>
                  <a:lnTo>
                    <a:pt x="129" y="2"/>
                  </a:lnTo>
                  <a:lnTo>
                    <a:pt x="131" y="1"/>
                  </a:lnTo>
                  <a:lnTo>
                    <a:pt x="131" y="1"/>
                  </a:lnTo>
                  <a:lnTo>
                    <a:pt x="132" y="1"/>
                  </a:lnTo>
                  <a:lnTo>
                    <a:pt x="134" y="1"/>
                  </a:lnTo>
                  <a:lnTo>
                    <a:pt x="135" y="0"/>
                  </a:lnTo>
                  <a:lnTo>
                    <a:pt x="136" y="0"/>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33"/>
          <p:cNvSpPr>
            <a:spLocks noEditPoints="1"/>
          </p:cNvSpPr>
          <p:nvPr/>
        </p:nvSpPr>
        <p:spPr bwMode="auto">
          <a:xfrm>
            <a:off x="559905" y="2692126"/>
            <a:ext cx="247972" cy="318419"/>
          </a:xfrm>
          <a:custGeom>
            <a:avLst/>
            <a:gdLst/>
            <a:ahLst/>
            <a:cxnLst>
              <a:cxn ang="0">
                <a:pos x="136" y="94"/>
              </a:cxn>
              <a:cxn ang="0">
                <a:pos x="185" y="93"/>
              </a:cxn>
              <a:cxn ang="0">
                <a:pos x="184" y="201"/>
              </a:cxn>
              <a:cxn ang="0">
                <a:pos x="168" y="207"/>
              </a:cxn>
              <a:cxn ang="0">
                <a:pos x="158" y="337"/>
              </a:cxn>
              <a:cxn ang="0">
                <a:pos x="136" y="335"/>
              </a:cxn>
              <a:cxn ang="0">
                <a:pos x="119" y="339"/>
              </a:cxn>
              <a:cxn ang="0">
                <a:pos x="99" y="330"/>
              </a:cxn>
              <a:cxn ang="0">
                <a:pos x="88" y="208"/>
              </a:cxn>
              <a:cxn ang="0">
                <a:pos x="77" y="194"/>
              </a:cxn>
              <a:cxn ang="0">
                <a:pos x="86" y="87"/>
              </a:cxn>
              <a:cxn ang="0">
                <a:pos x="215" y="148"/>
              </a:cxn>
              <a:cxn ang="0">
                <a:pos x="259" y="80"/>
              </a:cxn>
              <a:cxn ang="0">
                <a:pos x="263" y="175"/>
              </a:cxn>
              <a:cxn ang="0">
                <a:pos x="250" y="186"/>
              </a:cxn>
              <a:cxn ang="0">
                <a:pos x="243" y="297"/>
              </a:cxn>
              <a:cxn ang="0">
                <a:pos x="224" y="302"/>
              </a:cxn>
              <a:cxn ang="0">
                <a:pos x="209" y="301"/>
              </a:cxn>
              <a:cxn ang="0">
                <a:pos x="189" y="299"/>
              </a:cxn>
              <a:cxn ang="0">
                <a:pos x="186" y="212"/>
              </a:cxn>
              <a:cxn ang="0">
                <a:pos x="197" y="101"/>
              </a:cxn>
              <a:cxn ang="0">
                <a:pos x="184" y="80"/>
              </a:cxn>
              <a:cxn ang="0">
                <a:pos x="37" y="136"/>
              </a:cxn>
              <a:cxn ang="0">
                <a:pos x="80" y="81"/>
              </a:cxn>
              <a:cxn ang="0">
                <a:pos x="68" y="101"/>
              </a:cxn>
              <a:cxn ang="0">
                <a:pos x="78" y="213"/>
              </a:cxn>
              <a:cxn ang="0">
                <a:pos x="75" y="299"/>
              </a:cxn>
              <a:cxn ang="0">
                <a:pos x="56" y="301"/>
              </a:cxn>
              <a:cxn ang="0">
                <a:pos x="41" y="302"/>
              </a:cxn>
              <a:cxn ang="0">
                <a:pos x="22" y="297"/>
              </a:cxn>
              <a:cxn ang="0">
                <a:pos x="13" y="187"/>
              </a:cxn>
              <a:cxn ang="0">
                <a:pos x="0" y="176"/>
              </a:cxn>
              <a:cxn ang="0">
                <a:pos x="6" y="80"/>
              </a:cxn>
              <a:cxn ang="0">
                <a:pos x="226" y="3"/>
              </a:cxn>
              <a:cxn ang="0">
                <a:pos x="243" y="18"/>
              </a:cxn>
              <a:cxn ang="0">
                <a:pos x="241" y="47"/>
              </a:cxn>
              <a:cxn ang="0">
                <a:pos x="222" y="68"/>
              </a:cxn>
              <a:cxn ang="0">
                <a:pos x="198" y="61"/>
              </a:cxn>
              <a:cxn ang="0">
                <a:pos x="185" y="34"/>
              </a:cxn>
              <a:cxn ang="0">
                <a:pos x="193" y="10"/>
              </a:cxn>
              <a:cxn ang="0">
                <a:pos x="215" y="1"/>
              </a:cxn>
              <a:cxn ang="0">
                <a:pos x="69" y="7"/>
              </a:cxn>
              <a:cxn ang="0">
                <a:pos x="79" y="30"/>
              </a:cxn>
              <a:cxn ang="0">
                <a:pos x="69" y="58"/>
              </a:cxn>
              <a:cxn ang="0">
                <a:pos x="46" y="69"/>
              </a:cxn>
              <a:cxn ang="0">
                <a:pos x="25" y="51"/>
              </a:cxn>
              <a:cxn ang="0">
                <a:pos x="21" y="22"/>
              </a:cxn>
              <a:cxn ang="0">
                <a:pos x="35" y="4"/>
              </a:cxn>
              <a:cxn ang="0">
                <a:pos x="140" y="0"/>
              </a:cxn>
              <a:cxn ang="0">
                <a:pos x="160" y="13"/>
              </a:cxn>
              <a:cxn ang="0">
                <a:pos x="165" y="41"/>
              </a:cxn>
              <a:cxn ang="0">
                <a:pos x="150" y="69"/>
              </a:cxn>
              <a:cxn ang="0">
                <a:pos x="124" y="75"/>
              </a:cxn>
              <a:cxn ang="0">
                <a:pos x="104" y="54"/>
              </a:cxn>
              <a:cxn ang="0">
                <a:pos x="100" y="23"/>
              </a:cxn>
              <a:cxn ang="0">
                <a:pos x="114" y="4"/>
              </a:cxn>
            </a:cxnLst>
            <a:rect l="0" t="0" r="r" b="b"/>
            <a:pathLst>
              <a:path w="264" h="339">
                <a:moveTo>
                  <a:pt x="91" y="86"/>
                </a:moveTo>
                <a:lnTo>
                  <a:pt x="123" y="86"/>
                </a:lnTo>
                <a:lnTo>
                  <a:pt x="129" y="94"/>
                </a:lnTo>
                <a:lnTo>
                  <a:pt x="118" y="151"/>
                </a:lnTo>
                <a:lnTo>
                  <a:pt x="132" y="164"/>
                </a:lnTo>
                <a:lnTo>
                  <a:pt x="146" y="151"/>
                </a:lnTo>
                <a:lnTo>
                  <a:pt x="136" y="94"/>
                </a:lnTo>
                <a:lnTo>
                  <a:pt x="141" y="86"/>
                </a:lnTo>
                <a:lnTo>
                  <a:pt x="173" y="86"/>
                </a:lnTo>
                <a:lnTo>
                  <a:pt x="176" y="87"/>
                </a:lnTo>
                <a:lnTo>
                  <a:pt x="179" y="87"/>
                </a:lnTo>
                <a:lnTo>
                  <a:pt x="181" y="89"/>
                </a:lnTo>
                <a:lnTo>
                  <a:pt x="184" y="91"/>
                </a:lnTo>
                <a:lnTo>
                  <a:pt x="185" y="93"/>
                </a:lnTo>
                <a:lnTo>
                  <a:pt x="187" y="95"/>
                </a:lnTo>
                <a:lnTo>
                  <a:pt x="187" y="98"/>
                </a:lnTo>
                <a:lnTo>
                  <a:pt x="188" y="101"/>
                </a:lnTo>
                <a:lnTo>
                  <a:pt x="187" y="193"/>
                </a:lnTo>
                <a:lnTo>
                  <a:pt x="187" y="196"/>
                </a:lnTo>
                <a:lnTo>
                  <a:pt x="186" y="199"/>
                </a:lnTo>
                <a:lnTo>
                  <a:pt x="184" y="201"/>
                </a:lnTo>
                <a:lnTo>
                  <a:pt x="183" y="203"/>
                </a:lnTo>
                <a:lnTo>
                  <a:pt x="180" y="205"/>
                </a:lnTo>
                <a:lnTo>
                  <a:pt x="178" y="207"/>
                </a:lnTo>
                <a:lnTo>
                  <a:pt x="175" y="207"/>
                </a:lnTo>
                <a:lnTo>
                  <a:pt x="172" y="207"/>
                </a:lnTo>
                <a:lnTo>
                  <a:pt x="170" y="207"/>
                </a:lnTo>
                <a:lnTo>
                  <a:pt x="168" y="207"/>
                </a:lnTo>
                <a:lnTo>
                  <a:pt x="168" y="320"/>
                </a:lnTo>
                <a:lnTo>
                  <a:pt x="168" y="323"/>
                </a:lnTo>
                <a:lnTo>
                  <a:pt x="167" y="326"/>
                </a:lnTo>
                <a:lnTo>
                  <a:pt x="165" y="330"/>
                </a:lnTo>
                <a:lnTo>
                  <a:pt x="164" y="332"/>
                </a:lnTo>
                <a:lnTo>
                  <a:pt x="161" y="335"/>
                </a:lnTo>
                <a:lnTo>
                  <a:pt x="158" y="337"/>
                </a:lnTo>
                <a:lnTo>
                  <a:pt x="155" y="338"/>
                </a:lnTo>
                <a:lnTo>
                  <a:pt x="152" y="339"/>
                </a:lnTo>
                <a:lnTo>
                  <a:pt x="148" y="339"/>
                </a:lnTo>
                <a:lnTo>
                  <a:pt x="145" y="339"/>
                </a:lnTo>
                <a:lnTo>
                  <a:pt x="142" y="338"/>
                </a:lnTo>
                <a:lnTo>
                  <a:pt x="139" y="337"/>
                </a:lnTo>
                <a:lnTo>
                  <a:pt x="136" y="335"/>
                </a:lnTo>
                <a:lnTo>
                  <a:pt x="134" y="333"/>
                </a:lnTo>
                <a:lnTo>
                  <a:pt x="132" y="330"/>
                </a:lnTo>
                <a:lnTo>
                  <a:pt x="130" y="333"/>
                </a:lnTo>
                <a:lnTo>
                  <a:pt x="128" y="335"/>
                </a:lnTo>
                <a:lnTo>
                  <a:pt x="125" y="337"/>
                </a:lnTo>
                <a:lnTo>
                  <a:pt x="122" y="338"/>
                </a:lnTo>
                <a:lnTo>
                  <a:pt x="119" y="339"/>
                </a:lnTo>
                <a:lnTo>
                  <a:pt x="116" y="339"/>
                </a:lnTo>
                <a:lnTo>
                  <a:pt x="112" y="339"/>
                </a:lnTo>
                <a:lnTo>
                  <a:pt x="109" y="338"/>
                </a:lnTo>
                <a:lnTo>
                  <a:pt x="106" y="337"/>
                </a:lnTo>
                <a:lnTo>
                  <a:pt x="103" y="335"/>
                </a:lnTo>
                <a:lnTo>
                  <a:pt x="101" y="332"/>
                </a:lnTo>
                <a:lnTo>
                  <a:pt x="99" y="330"/>
                </a:lnTo>
                <a:lnTo>
                  <a:pt x="97" y="326"/>
                </a:lnTo>
                <a:lnTo>
                  <a:pt x="97" y="323"/>
                </a:lnTo>
                <a:lnTo>
                  <a:pt x="96" y="320"/>
                </a:lnTo>
                <a:lnTo>
                  <a:pt x="96" y="208"/>
                </a:lnTo>
                <a:lnTo>
                  <a:pt x="94" y="208"/>
                </a:lnTo>
                <a:lnTo>
                  <a:pt x="91" y="209"/>
                </a:lnTo>
                <a:lnTo>
                  <a:pt x="88" y="208"/>
                </a:lnTo>
                <a:lnTo>
                  <a:pt x="86" y="207"/>
                </a:lnTo>
                <a:lnTo>
                  <a:pt x="83" y="206"/>
                </a:lnTo>
                <a:lnTo>
                  <a:pt x="81" y="204"/>
                </a:lnTo>
                <a:lnTo>
                  <a:pt x="79" y="202"/>
                </a:lnTo>
                <a:lnTo>
                  <a:pt x="78" y="200"/>
                </a:lnTo>
                <a:lnTo>
                  <a:pt x="77" y="197"/>
                </a:lnTo>
                <a:lnTo>
                  <a:pt x="77" y="194"/>
                </a:lnTo>
                <a:lnTo>
                  <a:pt x="77" y="101"/>
                </a:lnTo>
                <a:lnTo>
                  <a:pt x="77" y="98"/>
                </a:lnTo>
                <a:lnTo>
                  <a:pt x="78" y="95"/>
                </a:lnTo>
                <a:lnTo>
                  <a:pt x="79" y="93"/>
                </a:lnTo>
                <a:lnTo>
                  <a:pt x="81" y="90"/>
                </a:lnTo>
                <a:lnTo>
                  <a:pt x="83" y="89"/>
                </a:lnTo>
                <a:lnTo>
                  <a:pt x="86" y="87"/>
                </a:lnTo>
                <a:lnTo>
                  <a:pt x="88" y="87"/>
                </a:lnTo>
                <a:lnTo>
                  <a:pt x="91" y="86"/>
                </a:lnTo>
                <a:close/>
                <a:moveTo>
                  <a:pt x="178" y="78"/>
                </a:moveTo>
                <a:lnTo>
                  <a:pt x="207" y="78"/>
                </a:lnTo>
                <a:lnTo>
                  <a:pt x="212" y="85"/>
                </a:lnTo>
                <a:lnTo>
                  <a:pt x="203" y="136"/>
                </a:lnTo>
                <a:lnTo>
                  <a:pt x="215" y="148"/>
                </a:lnTo>
                <a:lnTo>
                  <a:pt x="227" y="136"/>
                </a:lnTo>
                <a:lnTo>
                  <a:pt x="218" y="85"/>
                </a:lnTo>
                <a:lnTo>
                  <a:pt x="223" y="78"/>
                </a:lnTo>
                <a:lnTo>
                  <a:pt x="251" y="78"/>
                </a:lnTo>
                <a:lnTo>
                  <a:pt x="254" y="78"/>
                </a:lnTo>
                <a:lnTo>
                  <a:pt x="256" y="79"/>
                </a:lnTo>
                <a:lnTo>
                  <a:pt x="259" y="80"/>
                </a:lnTo>
                <a:lnTo>
                  <a:pt x="261" y="82"/>
                </a:lnTo>
                <a:lnTo>
                  <a:pt x="262" y="84"/>
                </a:lnTo>
                <a:lnTo>
                  <a:pt x="263" y="86"/>
                </a:lnTo>
                <a:lnTo>
                  <a:pt x="264" y="89"/>
                </a:lnTo>
                <a:lnTo>
                  <a:pt x="264" y="91"/>
                </a:lnTo>
                <a:lnTo>
                  <a:pt x="264" y="173"/>
                </a:lnTo>
                <a:lnTo>
                  <a:pt x="263" y="175"/>
                </a:lnTo>
                <a:lnTo>
                  <a:pt x="263" y="178"/>
                </a:lnTo>
                <a:lnTo>
                  <a:pt x="261" y="180"/>
                </a:lnTo>
                <a:lnTo>
                  <a:pt x="260" y="182"/>
                </a:lnTo>
                <a:lnTo>
                  <a:pt x="258" y="184"/>
                </a:lnTo>
                <a:lnTo>
                  <a:pt x="256" y="185"/>
                </a:lnTo>
                <a:lnTo>
                  <a:pt x="253" y="186"/>
                </a:lnTo>
                <a:lnTo>
                  <a:pt x="250" y="186"/>
                </a:lnTo>
                <a:lnTo>
                  <a:pt x="249" y="186"/>
                </a:lnTo>
                <a:lnTo>
                  <a:pt x="247" y="185"/>
                </a:lnTo>
                <a:lnTo>
                  <a:pt x="247" y="285"/>
                </a:lnTo>
                <a:lnTo>
                  <a:pt x="247" y="288"/>
                </a:lnTo>
                <a:lnTo>
                  <a:pt x="246" y="291"/>
                </a:lnTo>
                <a:lnTo>
                  <a:pt x="245" y="294"/>
                </a:lnTo>
                <a:lnTo>
                  <a:pt x="243" y="297"/>
                </a:lnTo>
                <a:lnTo>
                  <a:pt x="241" y="299"/>
                </a:lnTo>
                <a:lnTo>
                  <a:pt x="238" y="300"/>
                </a:lnTo>
                <a:lnTo>
                  <a:pt x="236" y="302"/>
                </a:lnTo>
                <a:lnTo>
                  <a:pt x="233" y="302"/>
                </a:lnTo>
                <a:lnTo>
                  <a:pt x="230" y="303"/>
                </a:lnTo>
                <a:lnTo>
                  <a:pt x="227" y="303"/>
                </a:lnTo>
                <a:lnTo>
                  <a:pt x="224" y="302"/>
                </a:lnTo>
                <a:lnTo>
                  <a:pt x="221" y="301"/>
                </a:lnTo>
                <a:lnTo>
                  <a:pt x="219" y="299"/>
                </a:lnTo>
                <a:lnTo>
                  <a:pt x="217" y="297"/>
                </a:lnTo>
                <a:lnTo>
                  <a:pt x="215" y="295"/>
                </a:lnTo>
                <a:lnTo>
                  <a:pt x="213" y="297"/>
                </a:lnTo>
                <a:lnTo>
                  <a:pt x="211" y="299"/>
                </a:lnTo>
                <a:lnTo>
                  <a:pt x="209" y="301"/>
                </a:lnTo>
                <a:lnTo>
                  <a:pt x="206" y="302"/>
                </a:lnTo>
                <a:lnTo>
                  <a:pt x="203" y="303"/>
                </a:lnTo>
                <a:lnTo>
                  <a:pt x="200" y="303"/>
                </a:lnTo>
                <a:lnTo>
                  <a:pt x="197" y="302"/>
                </a:lnTo>
                <a:lnTo>
                  <a:pt x="194" y="302"/>
                </a:lnTo>
                <a:lnTo>
                  <a:pt x="192" y="300"/>
                </a:lnTo>
                <a:lnTo>
                  <a:pt x="189" y="299"/>
                </a:lnTo>
                <a:lnTo>
                  <a:pt x="187" y="297"/>
                </a:lnTo>
                <a:lnTo>
                  <a:pt x="185" y="294"/>
                </a:lnTo>
                <a:lnTo>
                  <a:pt x="184" y="291"/>
                </a:lnTo>
                <a:lnTo>
                  <a:pt x="183" y="288"/>
                </a:lnTo>
                <a:lnTo>
                  <a:pt x="183" y="285"/>
                </a:lnTo>
                <a:lnTo>
                  <a:pt x="183" y="214"/>
                </a:lnTo>
                <a:lnTo>
                  <a:pt x="186" y="212"/>
                </a:lnTo>
                <a:lnTo>
                  <a:pt x="189" y="210"/>
                </a:lnTo>
                <a:lnTo>
                  <a:pt x="191" y="207"/>
                </a:lnTo>
                <a:lnTo>
                  <a:pt x="193" y="204"/>
                </a:lnTo>
                <a:lnTo>
                  <a:pt x="194" y="200"/>
                </a:lnTo>
                <a:lnTo>
                  <a:pt x="195" y="197"/>
                </a:lnTo>
                <a:lnTo>
                  <a:pt x="196" y="193"/>
                </a:lnTo>
                <a:lnTo>
                  <a:pt x="197" y="101"/>
                </a:lnTo>
                <a:lnTo>
                  <a:pt x="196" y="97"/>
                </a:lnTo>
                <a:lnTo>
                  <a:pt x="195" y="94"/>
                </a:lnTo>
                <a:lnTo>
                  <a:pt x="194" y="90"/>
                </a:lnTo>
                <a:lnTo>
                  <a:pt x="192" y="87"/>
                </a:lnTo>
                <a:lnTo>
                  <a:pt x="190" y="84"/>
                </a:lnTo>
                <a:lnTo>
                  <a:pt x="187" y="82"/>
                </a:lnTo>
                <a:lnTo>
                  <a:pt x="184" y="80"/>
                </a:lnTo>
                <a:lnTo>
                  <a:pt x="181" y="79"/>
                </a:lnTo>
                <a:lnTo>
                  <a:pt x="178" y="78"/>
                </a:lnTo>
                <a:lnTo>
                  <a:pt x="178" y="78"/>
                </a:lnTo>
                <a:close/>
                <a:moveTo>
                  <a:pt x="13" y="78"/>
                </a:moveTo>
                <a:lnTo>
                  <a:pt x="41" y="78"/>
                </a:lnTo>
                <a:lnTo>
                  <a:pt x="46" y="85"/>
                </a:lnTo>
                <a:lnTo>
                  <a:pt x="37" y="136"/>
                </a:lnTo>
                <a:lnTo>
                  <a:pt x="49" y="147"/>
                </a:lnTo>
                <a:lnTo>
                  <a:pt x="62" y="136"/>
                </a:lnTo>
                <a:lnTo>
                  <a:pt x="53" y="85"/>
                </a:lnTo>
                <a:lnTo>
                  <a:pt x="58" y="78"/>
                </a:lnTo>
                <a:lnTo>
                  <a:pt x="86" y="78"/>
                </a:lnTo>
                <a:lnTo>
                  <a:pt x="83" y="79"/>
                </a:lnTo>
                <a:lnTo>
                  <a:pt x="80" y="81"/>
                </a:lnTo>
                <a:lnTo>
                  <a:pt x="77" y="83"/>
                </a:lnTo>
                <a:lnTo>
                  <a:pt x="74" y="85"/>
                </a:lnTo>
                <a:lnTo>
                  <a:pt x="72" y="88"/>
                </a:lnTo>
                <a:lnTo>
                  <a:pt x="70" y="91"/>
                </a:lnTo>
                <a:lnTo>
                  <a:pt x="69" y="94"/>
                </a:lnTo>
                <a:lnTo>
                  <a:pt x="68" y="97"/>
                </a:lnTo>
                <a:lnTo>
                  <a:pt x="68" y="101"/>
                </a:lnTo>
                <a:lnTo>
                  <a:pt x="68" y="194"/>
                </a:lnTo>
                <a:lnTo>
                  <a:pt x="68" y="198"/>
                </a:lnTo>
                <a:lnTo>
                  <a:pt x="69" y="202"/>
                </a:lnTo>
                <a:lnTo>
                  <a:pt x="71" y="205"/>
                </a:lnTo>
                <a:lnTo>
                  <a:pt x="73" y="208"/>
                </a:lnTo>
                <a:lnTo>
                  <a:pt x="75" y="211"/>
                </a:lnTo>
                <a:lnTo>
                  <a:pt x="78" y="213"/>
                </a:lnTo>
                <a:lnTo>
                  <a:pt x="81" y="215"/>
                </a:lnTo>
                <a:lnTo>
                  <a:pt x="81" y="285"/>
                </a:lnTo>
                <a:lnTo>
                  <a:pt x="81" y="288"/>
                </a:lnTo>
                <a:lnTo>
                  <a:pt x="80" y="291"/>
                </a:lnTo>
                <a:lnTo>
                  <a:pt x="79" y="294"/>
                </a:lnTo>
                <a:lnTo>
                  <a:pt x="77" y="297"/>
                </a:lnTo>
                <a:lnTo>
                  <a:pt x="75" y="299"/>
                </a:lnTo>
                <a:lnTo>
                  <a:pt x="73" y="300"/>
                </a:lnTo>
                <a:lnTo>
                  <a:pt x="70" y="302"/>
                </a:lnTo>
                <a:lnTo>
                  <a:pt x="67" y="302"/>
                </a:lnTo>
                <a:lnTo>
                  <a:pt x="64" y="303"/>
                </a:lnTo>
                <a:lnTo>
                  <a:pt x="61" y="303"/>
                </a:lnTo>
                <a:lnTo>
                  <a:pt x="58" y="302"/>
                </a:lnTo>
                <a:lnTo>
                  <a:pt x="56" y="301"/>
                </a:lnTo>
                <a:lnTo>
                  <a:pt x="53" y="299"/>
                </a:lnTo>
                <a:lnTo>
                  <a:pt x="51" y="297"/>
                </a:lnTo>
                <a:lnTo>
                  <a:pt x="49" y="295"/>
                </a:lnTo>
                <a:lnTo>
                  <a:pt x="48" y="297"/>
                </a:lnTo>
                <a:lnTo>
                  <a:pt x="46" y="299"/>
                </a:lnTo>
                <a:lnTo>
                  <a:pt x="43" y="301"/>
                </a:lnTo>
                <a:lnTo>
                  <a:pt x="41" y="302"/>
                </a:lnTo>
                <a:lnTo>
                  <a:pt x="38" y="303"/>
                </a:lnTo>
                <a:lnTo>
                  <a:pt x="35" y="303"/>
                </a:lnTo>
                <a:lnTo>
                  <a:pt x="32" y="302"/>
                </a:lnTo>
                <a:lnTo>
                  <a:pt x="29" y="302"/>
                </a:lnTo>
                <a:lnTo>
                  <a:pt x="26" y="300"/>
                </a:lnTo>
                <a:lnTo>
                  <a:pt x="24" y="299"/>
                </a:lnTo>
                <a:lnTo>
                  <a:pt x="22" y="297"/>
                </a:lnTo>
                <a:lnTo>
                  <a:pt x="20" y="294"/>
                </a:lnTo>
                <a:lnTo>
                  <a:pt x="19" y="291"/>
                </a:lnTo>
                <a:lnTo>
                  <a:pt x="18" y="288"/>
                </a:lnTo>
                <a:lnTo>
                  <a:pt x="18" y="285"/>
                </a:lnTo>
                <a:lnTo>
                  <a:pt x="18" y="186"/>
                </a:lnTo>
                <a:lnTo>
                  <a:pt x="15" y="187"/>
                </a:lnTo>
                <a:lnTo>
                  <a:pt x="13" y="187"/>
                </a:lnTo>
                <a:lnTo>
                  <a:pt x="11" y="187"/>
                </a:lnTo>
                <a:lnTo>
                  <a:pt x="8" y="186"/>
                </a:lnTo>
                <a:lnTo>
                  <a:pt x="6" y="185"/>
                </a:lnTo>
                <a:lnTo>
                  <a:pt x="4" y="183"/>
                </a:lnTo>
                <a:lnTo>
                  <a:pt x="2" y="181"/>
                </a:lnTo>
                <a:lnTo>
                  <a:pt x="1" y="179"/>
                </a:lnTo>
                <a:lnTo>
                  <a:pt x="0" y="176"/>
                </a:lnTo>
                <a:lnTo>
                  <a:pt x="0" y="174"/>
                </a:lnTo>
                <a:lnTo>
                  <a:pt x="0" y="91"/>
                </a:lnTo>
                <a:lnTo>
                  <a:pt x="0" y="88"/>
                </a:lnTo>
                <a:lnTo>
                  <a:pt x="1" y="86"/>
                </a:lnTo>
                <a:lnTo>
                  <a:pt x="2" y="84"/>
                </a:lnTo>
                <a:lnTo>
                  <a:pt x="4" y="82"/>
                </a:lnTo>
                <a:lnTo>
                  <a:pt x="6" y="80"/>
                </a:lnTo>
                <a:lnTo>
                  <a:pt x="8" y="79"/>
                </a:lnTo>
                <a:lnTo>
                  <a:pt x="11" y="78"/>
                </a:lnTo>
                <a:lnTo>
                  <a:pt x="13" y="78"/>
                </a:lnTo>
                <a:close/>
                <a:moveTo>
                  <a:pt x="215" y="1"/>
                </a:moveTo>
                <a:lnTo>
                  <a:pt x="219" y="1"/>
                </a:lnTo>
                <a:lnTo>
                  <a:pt x="222" y="2"/>
                </a:lnTo>
                <a:lnTo>
                  <a:pt x="226" y="3"/>
                </a:lnTo>
                <a:lnTo>
                  <a:pt x="229" y="4"/>
                </a:lnTo>
                <a:lnTo>
                  <a:pt x="232" y="5"/>
                </a:lnTo>
                <a:lnTo>
                  <a:pt x="235" y="7"/>
                </a:lnTo>
                <a:lnTo>
                  <a:pt x="237" y="10"/>
                </a:lnTo>
                <a:lnTo>
                  <a:pt x="239" y="12"/>
                </a:lnTo>
                <a:lnTo>
                  <a:pt x="241" y="15"/>
                </a:lnTo>
                <a:lnTo>
                  <a:pt x="243" y="18"/>
                </a:lnTo>
                <a:lnTo>
                  <a:pt x="244" y="22"/>
                </a:lnTo>
                <a:lnTo>
                  <a:pt x="244" y="26"/>
                </a:lnTo>
                <a:lnTo>
                  <a:pt x="245" y="30"/>
                </a:lnTo>
                <a:lnTo>
                  <a:pt x="244" y="34"/>
                </a:lnTo>
                <a:lnTo>
                  <a:pt x="244" y="39"/>
                </a:lnTo>
                <a:lnTo>
                  <a:pt x="243" y="43"/>
                </a:lnTo>
                <a:lnTo>
                  <a:pt x="241" y="47"/>
                </a:lnTo>
                <a:lnTo>
                  <a:pt x="239" y="51"/>
                </a:lnTo>
                <a:lnTo>
                  <a:pt x="237" y="55"/>
                </a:lnTo>
                <a:lnTo>
                  <a:pt x="235" y="58"/>
                </a:lnTo>
                <a:lnTo>
                  <a:pt x="232" y="61"/>
                </a:lnTo>
                <a:lnTo>
                  <a:pt x="229" y="64"/>
                </a:lnTo>
                <a:lnTo>
                  <a:pt x="226" y="66"/>
                </a:lnTo>
                <a:lnTo>
                  <a:pt x="222" y="68"/>
                </a:lnTo>
                <a:lnTo>
                  <a:pt x="219" y="69"/>
                </a:lnTo>
                <a:lnTo>
                  <a:pt x="215" y="69"/>
                </a:lnTo>
                <a:lnTo>
                  <a:pt x="211" y="69"/>
                </a:lnTo>
                <a:lnTo>
                  <a:pt x="208" y="68"/>
                </a:lnTo>
                <a:lnTo>
                  <a:pt x="204" y="66"/>
                </a:lnTo>
                <a:lnTo>
                  <a:pt x="201" y="64"/>
                </a:lnTo>
                <a:lnTo>
                  <a:pt x="198" y="61"/>
                </a:lnTo>
                <a:lnTo>
                  <a:pt x="195" y="58"/>
                </a:lnTo>
                <a:lnTo>
                  <a:pt x="193" y="55"/>
                </a:lnTo>
                <a:lnTo>
                  <a:pt x="191" y="51"/>
                </a:lnTo>
                <a:lnTo>
                  <a:pt x="189" y="47"/>
                </a:lnTo>
                <a:lnTo>
                  <a:pt x="187" y="43"/>
                </a:lnTo>
                <a:lnTo>
                  <a:pt x="186" y="39"/>
                </a:lnTo>
                <a:lnTo>
                  <a:pt x="185" y="34"/>
                </a:lnTo>
                <a:lnTo>
                  <a:pt x="185" y="30"/>
                </a:lnTo>
                <a:lnTo>
                  <a:pt x="185" y="26"/>
                </a:lnTo>
                <a:lnTo>
                  <a:pt x="186" y="22"/>
                </a:lnTo>
                <a:lnTo>
                  <a:pt x="187" y="18"/>
                </a:lnTo>
                <a:lnTo>
                  <a:pt x="189" y="15"/>
                </a:lnTo>
                <a:lnTo>
                  <a:pt x="191" y="12"/>
                </a:lnTo>
                <a:lnTo>
                  <a:pt x="193" y="10"/>
                </a:lnTo>
                <a:lnTo>
                  <a:pt x="195" y="7"/>
                </a:lnTo>
                <a:lnTo>
                  <a:pt x="198" y="5"/>
                </a:lnTo>
                <a:lnTo>
                  <a:pt x="201" y="4"/>
                </a:lnTo>
                <a:lnTo>
                  <a:pt x="204" y="3"/>
                </a:lnTo>
                <a:lnTo>
                  <a:pt x="208" y="2"/>
                </a:lnTo>
                <a:lnTo>
                  <a:pt x="211" y="1"/>
                </a:lnTo>
                <a:lnTo>
                  <a:pt x="215" y="1"/>
                </a:lnTo>
                <a:close/>
                <a:moveTo>
                  <a:pt x="49" y="1"/>
                </a:moveTo>
                <a:lnTo>
                  <a:pt x="53" y="1"/>
                </a:lnTo>
                <a:lnTo>
                  <a:pt x="57" y="2"/>
                </a:lnTo>
                <a:lnTo>
                  <a:pt x="60" y="3"/>
                </a:lnTo>
                <a:lnTo>
                  <a:pt x="63" y="4"/>
                </a:lnTo>
                <a:lnTo>
                  <a:pt x="66" y="5"/>
                </a:lnTo>
                <a:lnTo>
                  <a:pt x="69" y="7"/>
                </a:lnTo>
                <a:lnTo>
                  <a:pt x="72" y="10"/>
                </a:lnTo>
                <a:lnTo>
                  <a:pt x="74" y="12"/>
                </a:lnTo>
                <a:lnTo>
                  <a:pt x="76" y="15"/>
                </a:lnTo>
                <a:lnTo>
                  <a:pt x="77" y="18"/>
                </a:lnTo>
                <a:lnTo>
                  <a:pt x="78" y="22"/>
                </a:lnTo>
                <a:lnTo>
                  <a:pt x="79" y="26"/>
                </a:lnTo>
                <a:lnTo>
                  <a:pt x="79" y="30"/>
                </a:lnTo>
                <a:lnTo>
                  <a:pt x="79" y="34"/>
                </a:lnTo>
                <a:lnTo>
                  <a:pt x="78" y="39"/>
                </a:lnTo>
                <a:lnTo>
                  <a:pt x="77" y="43"/>
                </a:lnTo>
                <a:lnTo>
                  <a:pt x="76" y="47"/>
                </a:lnTo>
                <a:lnTo>
                  <a:pt x="74" y="51"/>
                </a:lnTo>
                <a:lnTo>
                  <a:pt x="72" y="55"/>
                </a:lnTo>
                <a:lnTo>
                  <a:pt x="69" y="58"/>
                </a:lnTo>
                <a:lnTo>
                  <a:pt x="66" y="61"/>
                </a:lnTo>
                <a:lnTo>
                  <a:pt x="63" y="64"/>
                </a:lnTo>
                <a:lnTo>
                  <a:pt x="60" y="66"/>
                </a:lnTo>
                <a:lnTo>
                  <a:pt x="57" y="68"/>
                </a:lnTo>
                <a:lnTo>
                  <a:pt x="53" y="69"/>
                </a:lnTo>
                <a:lnTo>
                  <a:pt x="49" y="69"/>
                </a:lnTo>
                <a:lnTo>
                  <a:pt x="46" y="69"/>
                </a:lnTo>
                <a:lnTo>
                  <a:pt x="42" y="68"/>
                </a:lnTo>
                <a:lnTo>
                  <a:pt x="39" y="66"/>
                </a:lnTo>
                <a:lnTo>
                  <a:pt x="35" y="64"/>
                </a:lnTo>
                <a:lnTo>
                  <a:pt x="32" y="61"/>
                </a:lnTo>
                <a:lnTo>
                  <a:pt x="30" y="58"/>
                </a:lnTo>
                <a:lnTo>
                  <a:pt x="27" y="55"/>
                </a:lnTo>
                <a:lnTo>
                  <a:pt x="25" y="51"/>
                </a:lnTo>
                <a:lnTo>
                  <a:pt x="23" y="47"/>
                </a:lnTo>
                <a:lnTo>
                  <a:pt x="22" y="43"/>
                </a:lnTo>
                <a:lnTo>
                  <a:pt x="21" y="39"/>
                </a:lnTo>
                <a:lnTo>
                  <a:pt x="20" y="34"/>
                </a:lnTo>
                <a:lnTo>
                  <a:pt x="20" y="30"/>
                </a:lnTo>
                <a:lnTo>
                  <a:pt x="20" y="26"/>
                </a:lnTo>
                <a:lnTo>
                  <a:pt x="21" y="22"/>
                </a:lnTo>
                <a:lnTo>
                  <a:pt x="22" y="18"/>
                </a:lnTo>
                <a:lnTo>
                  <a:pt x="23" y="15"/>
                </a:lnTo>
                <a:lnTo>
                  <a:pt x="25" y="12"/>
                </a:lnTo>
                <a:lnTo>
                  <a:pt x="27" y="10"/>
                </a:lnTo>
                <a:lnTo>
                  <a:pt x="30" y="7"/>
                </a:lnTo>
                <a:lnTo>
                  <a:pt x="32" y="5"/>
                </a:lnTo>
                <a:lnTo>
                  <a:pt x="35" y="4"/>
                </a:lnTo>
                <a:lnTo>
                  <a:pt x="39" y="3"/>
                </a:lnTo>
                <a:lnTo>
                  <a:pt x="42" y="2"/>
                </a:lnTo>
                <a:lnTo>
                  <a:pt x="46" y="1"/>
                </a:lnTo>
                <a:lnTo>
                  <a:pt x="49" y="1"/>
                </a:lnTo>
                <a:close/>
                <a:moveTo>
                  <a:pt x="132" y="0"/>
                </a:moveTo>
                <a:lnTo>
                  <a:pt x="136" y="0"/>
                </a:lnTo>
                <a:lnTo>
                  <a:pt x="140" y="0"/>
                </a:lnTo>
                <a:lnTo>
                  <a:pt x="143" y="1"/>
                </a:lnTo>
                <a:lnTo>
                  <a:pt x="147" y="2"/>
                </a:lnTo>
                <a:lnTo>
                  <a:pt x="150" y="4"/>
                </a:lnTo>
                <a:lnTo>
                  <a:pt x="153" y="6"/>
                </a:lnTo>
                <a:lnTo>
                  <a:pt x="156" y="8"/>
                </a:lnTo>
                <a:lnTo>
                  <a:pt x="158" y="10"/>
                </a:lnTo>
                <a:lnTo>
                  <a:pt x="160" y="13"/>
                </a:lnTo>
                <a:lnTo>
                  <a:pt x="162" y="16"/>
                </a:lnTo>
                <a:lnTo>
                  <a:pt x="164" y="20"/>
                </a:lnTo>
                <a:lnTo>
                  <a:pt x="165" y="23"/>
                </a:lnTo>
                <a:lnTo>
                  <a:pt x="165" y="28"/>
                </a:lnTo>
                <a:lnTo>
                  <a:pt x="166" y="32"/>
                </a:lnTo>
                <a:lnTo>
                  <a:pt x="165" y="37"/>
                </a:lnTo>
                <a:lnTo>
                  <a:pt x="165" y="41"/>
                </a:lnTo>
                <a:lnTo>
                  <a:pt x="164" y="46"/>
                </a:lnTo>
                <a:lnTo>
                  <a:pt x="162" y="50"/>
                </a:lnTo>
                <a:lnTo>
                  <a:pt x="160" y="54"/>
                </a:lnTo>
                <a:lnTo>
                  <a:pt x="158" y="58"/>
                </a:lnTo>
                <a:lnTo>
                  <a:pt x="156" y="62"/>
                </a:lnTo>
                <a:lnTo>
                  <a:pt x="153" y="65"/>
                </a:lnTo>
                <a:lnTo>
                  <a:pt x="150" y="69"/>
                </a:lnTo>
                <a:lnTo>
                  <a:pt x="147" y="71"/>
                </a:lnTo>
                <a:lnTo>
                  <a:pt x="143" y="73"/>
                </a:lnTo>
                <a:lnTo>
                  <a:pt x="140" y="75"/>
                </a:lnTo>
                <a:lnTo>
                  <a:pt x="136" y="76"/>
                </a:lnTo>
                <a:lnTo>
                  <a:pt x="132" y="76"/>
                </a:lnTo>
                <a:lnTo>
                  <a:pt x="128" y="76"/>
                </a:lnTo>
                <a:lnTo>
                  <a:pt x="124" y="75"/>
                </a:lnTo>
                <a:lnTo>
                  <a:pt x="121" y="73"/>
                </a:lnTo>
                <a:lnTo>
                  <a:pt x="118" y="71"/>
                </a:lnTo>
                <a:lnTo>
                  <a:pt x="114" y="69"/>
                </a:lnTo>
                <a:lnTo>
                  <a:pt x="111" y="65"/>
                </a:lnTo>
                <a:lnTo>
                  <a:pt x="109" y="62"/>
                </a:lnTo>
                <a:lnTo>
                  <a:pt x="106" y="58"/>
                </a:lnTo>
                <a:lnTo>
                  <a:pt x="104" y="54"/>
                </a:lnTo>
                <a:lnTo>
                  <a:pt x="102" y="50"/>
                </a:lnTo>
                <a:lnTo>
                  <a:pt x="101" y="46"/>
                </a:lnTo>
                <a:lnTo>
                  <a:pt x="100" y="41"/>
                </a:lnTo>
                <a:lnTo>
                  <a:pt x="99" y="37"/>
                </a:lnTo>
                <a:lnTo>
                  <a:pt x="99" y="32"/>
                </a:lnTo>
                <a:lnTo>
                  <a:pt x="99" y="28"/>
                </a:lnTo>
                <a:lnTo>
                  <a:pt x="100" y="23"/>
                </a:lnTo>
                <a:lnTo>
                  <a:pt x="101" y="20"/>
                </a:lnTo>
                <a:lnTo>
                  <a:pt x="102" y="16"/>
                </a:lnTo>
                <a:lnTo>
                  <a:pt x="104" y="13"/>
                </a:lnTo>
                <a:lnTo>
                  <a:pt x="106" y="10"/>
                </a:lnTo>
                <a:lnTo>
                  <a:pt x="109" y="8"/>
                </a:lnTo>
                <a:lnTo>
                  <a:pt x="111" y="6"/>
                </a:lnTo>
                <a:lnTo>
                  <a:pt x="114" y="4"/>
                </a:lnTo>
                <a:lnTo>
                  <a:pt x="118" y="2"/>
                </a:lnTo>
                <a:lnTo>
                  <a:pt x="121" y="1"/>
                </a:lnTo>
                <a:lnTo>
                  <a:pt x="125" y="0"/>
                </a:lnTo>
                <a:lnTo>
                  <a:pt x="128" y="0"/>
                </a:lnTo>
                <a:lnTo>
                  <a:pt x="1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0" y="265368"/>
            <a:ext cx="9144000" cy="2032443"/>
          </a:xfrm>
          <a:prstGeom prst="rect">
            <a:avLst/>
          </a:prstGeom>
        </p:spPr>
      </p:pic>
      <p:sp>
        <p:nvSpPr>
          <p:cNvPr id="28" name="TextBox 27"/>
          <p:cNvSpPr txBox="1"/>
          <p:nvPr/>
        </p:nvSpPr>
        <p:spPr>
          <a:xfrm>
            <a:off x="3660088" y="667225"/>
            <a:ext cx="5140605" cy="738664"/>
          </a:xfrm>
          <a:prstGeom prst="rect">
            <a:avLst/>
          </a:prstGeom>
          <a:noFill/>
          <a:ln w="38100">
            <a:solidFill>
              <a:schemeClr val="accent1"/>
            </a:solidFill>
          </a:ln>
        </p:spPr>
        <p:txBody>
          <a:bodyPr wrap="square" rtlCol="0">
            <a:spAutoFit/>
          </a:bodyPr>
          <a:lstStyle/>
          <a:p>
            <a:pPr algn="just"/>
            <a:r>
              <a:rPr lang="lt-LT" sz="1400" dirty="0">
                <a:latin typeface="Times New Roman" panose="02020603050405020304" pitchFamily="18" charset="0"/>
                <a:cs typeface="Times New Roman" panose="02020603050405020304" pitchFamily="18" charset="0"/>
              </a:rPr>
              <a:t>Už paraišką atsakingu asmeniu turėtų būti paskirtas pareiškėjo darbuotojas, tiesiogiai susijęs su projekto rengimu ir galintis atsakyti į klausimus, susijusius su projekto rengimu ir teikimu vertinti.</a:t>
            </a:r>
          </a:p>
        </p:txBody>
      </p:sp>
      <p:sp>
        <p:nvSpPr>
          <p:cNvPr id="30" name="Rectangle 29"/>
          <p:cNvSpPr/>
          <p:nvPr/>
        </p:nvSpPr>
        <p:spPr>
          <a:xfrm>
            <a:off x="187842" y="246799"/>
            <a:ext cx="1906909" cy="25281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31" name="Straight Arrow Connector 30"/>
          <p:cNvCxnSpPr>
            <a:stCxn id="28" idx="1"/>
          </p:cNvCxnSpPr>
          <p:nvPr/>
        </p:nvCxnSpPr>
        <p:spPr>
          <a:xfrm flipH="1" flipV="1">
            <a:off x="2094751" y="499616"/>
            <a:ext cx="1565337" cy="536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0" y="2465420"/>
            <a:ext cx="9144000" cy="2661006"/>
            <a:chOff x="0" y="2823938"/>
            <a:chExt cx="9144000" cy="2319562"/>
          </a:xfrm>
        </p:grpSpPr>
        <p:pic>
          <p:nvPicPr>
            <p:cNvPr id="7" name="Picture 6"/>
            <p:cNvPicPr>
              <a:picLocks noChangeAspect="1"/>
            </p:cNvPicPr>
            <p:nvPr/>
          </p:nvPicPr>
          <p:blipFill>
            <a:blip r:embed="rId4"/>
            <a:stretch>
              <a:fillRect/>
            </a:stretch>
          </p:blipFill>
          <p:spPr>
            <a:xfrm>
              <a:off x="0" y="2823938"/>
              <a:ext cx="3660088" cy="897188"/>
            </a:xfrm>
            <a:prstGeom prst="rect">
              <a:avLst/>
            </a:prstGeom>
          </p:spPr>
        </p:pic>
        <p:pic>
          <p:nvPicPr>
            <p:cNvPr id="5" name="Picture 4"/>
            <p:cNvPicPr>
              <a:picLocks noChangeAspect="1"/>
            </p:cNvPicPr>
            <p:nvPr/>
          </p:nvPicPr>
          <p:blipFill>
            <a:blip r:embed="rId5"/>
            <a:stretch>
              <a:fillRect/>
            </a:stretch>
          </p:blipFill>
          <p:spPr>
            <a:xfrm>
              <a:off x="0" y="3634594"/>
              <a:ext cx="9144000" cy="1508906"/>
            </a:xfrm>
            <a:prstGeom prst="rect">
              <a:avLst/>
            </a:prstGeom>
          </p:spPr>
        </p:pic>
      </p:grpSp>
      <p:sp>
        <p:nvSpPr>
          <p:cNvPr id="32" name="TextBox 31"/>
          <p:cNvSpPr txBox="1"/>
          <p:nvPr/>
        </p:nvSpPr>
        <p:spPr>
          <a:xfrm>
            <a:off x="3660087" y="2657254"/>
            <a:ext cx="5140605" cy="738664"/>
          </a:xfrm>
          <a:prstGeom prst="rect">
            <a:avLst/>
          </a:prstGeom>
          <a:noFill/>
          <a:ln w="38100">
            <a:solidFill>
              <a:schemeClr val="accent1"/>
            </a:solidFill>
          </a:ln>
        </p:spPr>
        <p:txBody>
          <a:bodyPr wrap="square" rtlCol="0">
            <a:spAutoFit/>
          </a:bodyPr>
          <a:lstStyle/>
          <a:p>
            <a:pPr algn="just"/>
            <a:r>
              <a:rPr lang="lt-LT" sz="1400" dirty="0">
                <a:latin typeface="Times New Roman" panose="02020603050405020304" pitchFamily="18" charset="0"/>
                <a:cs typeface="Times New Roman" panose="02020603050405020304" pitchFamily="18" charset="0"/>
              </a:rPr>
              <a:t>Kadangi projektai įgyvendinami su partneriais, 3.1 p. pažymėjus „Taip“ atsiranda papildoma lentelė informacijai apie </a:t>
            </a:r>
            <a:r>
              <a:rPr lang="lt-LT" sz="1400" dirty="0" smtClean="0">
                <a:latin typeface="Times New Roman" panose="02020603050405020304" pitchFamily="18" charset="0"/>
                <a:cs typeface="Times New Roman" panose="02020603050405020304" pitchFamily="18" charset="0"/>
              </a:rPr>
              <a:t>partnerį, o paraiškos gale susikuria </a:t>
            </a:r>
            <a:r>
              <a:rPr lang="lt-LT" sz="1400" dirty="0">
                <a:latin typeface="Times New Roman" panose="02020603050405020304" pitchFamily="18" charset="0"/>
                <a:cs typeface="Times New Roman" panose="02020603050405020304" pitchFamily="18" charset="0"/>
              </a:rPr>
              <a:t>partnerio deklaracija. </a:t>
            </a:r>
          </a:p>
        </p:txBody>
      </p:sp>
      <p:sp>
        <p:nvSpPr>
          <p:cNvPr id="37" name="TextBox 36"/>
          <p:cNvSpPr txBox="1"/>
          <p:nvPr/>
        </p:nvSpPr>
        <p:spPr>
          <a:xfrm>
            <a:off x="3075099" y="3662461"/>
            <a:ext cx="4861122" cy="523220"/>
          </a:xfrm>
          <a:prstGeom prst="rect">
            <a:avLst/>
          </a:prstGeom>
          <a:noFill/>
          <a:ln w="38100">
            <a:solidFill>
              <a:schemeClr val="accent1"/>
            </a:solidFill>
          </a:ln>
        </p:spPr>
        <p:txBody>
          <a:bodyPr wrap="square" rtlCol="0">
            <a:spAutoFit/>
          </a:bodyPr>
          <a:lstStyle/>
          <a:p>
            <a:pPr algn="just"/>
            <a:r>
              <a:rPr lang="lt-LT" sz="1400" dirty="0" smtClean="0">
                <a:latin typeface="Times New Roman" panose="02020603050405020304" pitchFamily="18" charset="0"/>
                <a:cs typeface="Times New Roman" panose="02020603050405020304" pitchFamily="18" charset="0"/>
              </a:rPr>
              <a:t>Informacija pildoma apie kiekvieną partnerį, todėl „</a:t>
            </a:r>
            <a:r>
              <a:rPr lang="en-US" sz="1400" dirty="0" smtClean="0">
                <a:latin typeface="Times New Roman" panose="02020603050405020304" pitchFamily="18" charset="0"/>
                <a:cs typeface="Times New Roman" panose="02020603050405020304" pitchFamily="18" charset="0"/>
              </a:rPr>
              <a:t>+</a:t>
            </a:r>
            <a:r>
              <a:rPr lang="lt-LT" sz="1400" dirty="0" smtClean="0">
                <a:latin typeface="Times New Roman" panose="02020603050405020304" pitchFamily="18" charset="0"/>
                <a:cs typeface="Times New Roman" panose="02020603050405020304" pitchFamily="18" charset="0"/>
              </a:rPr>
              <a:t>“ sukurs naujus laukus kitam partneriui. </a:t>
            </a:r>
            <a:endParaRPr lang="lt-LT" sz="1400" dirty="0">
              <a:latin typeface="Times New Roman" panose="02020603050405020304" pitchFamily="18" charset="0"/>
              <a:cs typeface="Times New Roman" panose="02020603050405020304" pitchFamily="18" charset="0"/>
            </a:endParaRPr>
          </a:p>
        </p:txBody>
      </p:sp>
      <p:cxnSp>
        <p:nvCxnSpPr>
          <p:cNvPr id="39" name="Straight Arrow Connector 38"/>
          <p:cNvCxnSpPr/>
          <p:nvPr/>
        </p:nvCxnSpPr>
        <p:spPr>
          <a:xfrm>
            <a:off x="7936221" y="3913881"/>
            <a:ext cx="7501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278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7" grpId="0" animBg="1"/>
    </p:bldLst>
  </p:timing>
</p:sld>
</file>

<file path=ppt/theme/theme1.xml><?xml version="1.0" encoding="utf-8"?>
<a:theme xmlns:a="http://schemas.openxmlformats.org/drawingml/2006/main" name="Default Theme">
  <a:themeElements>
    <a:clrScheme name="01_Theme01">
      <a:dk1>
        <a:srgbClr val="262626"/>
      </a:dk1>
      <a:lt1>
        <a:srgbClr val="FFFFFF"/>
      </a:lt1>
      <a:dk2>
        <a:srgbClr val="262626"/>
      </a:dk2>
      <a:lt2>
        <a:srgbClr val="FFFFFF"/>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10210</TotalTime>
  <Words>3966</Words>
  <Application>Microsoft Office PowerPoint</Application>
  <PresentationFormat>On-screen Show (16:9)</PresentationFormat>
  <Paragraphs>384</Paragraphs>
  <Slides>41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MS PGothic</vt:lpstr>
      <vt:lpstr>Wingdings</vt:lpstr>
      <vt:lpstr>HP Simplified</vt:lpstr>
      <vt:lpstr>Calibri</vt:lpstr>
      <vt:lpstr>MS PGothic</vt:lpstr>
      <vt:lpstr>Roboto</vt:lpstr>
      <vt:lpstr>FontAwesome</vt:lpstr>
      <vt:lpstr>Times New Roman</vt:lpstr>
      <vt:lpstr>Default Theme</vt:lpstr>
      <vt:lpstr>PowerPoint Presentation</vt:lpstr>
      <vt:lpstr>Paraiškos teikimas</vt:lpstr>
      <vt:lpstr>Paraiškos vertinimo procesas ir sutartis </vt:lpstr>
      <vt:lpstr>Projektinis pasiūlymas ir paraiška</vt:lpstr>
      <vt:lpstr>Projektinis pasiūlymas ir paraiška</vt:lpstr>
      <vt:lpstr>Esminiai projektinio pasiūlymo pakeitimai (PAFT 1222 p.) </vt:lpstr>
      <vt:lpstr>PowerPoint Presentation</vt:lpstr>
      <vt:lpstr>PowerPoint Presentation</vt:lpstr>
      <vt:lpstr>PowerPoint Presentation</vt:lpstr>
      <vt:lpstr>Paraiškos 4 dalis</vt:lpstr>
      <vt:lpstr>Paraiškos 5 dalis</vt:lpstr>
      <vt:lpstr>PowerPoint Presentation</vt:lpstr>
      <vt:lpstr>PowerPoint Presentation</vt:lpstr>
      <vt:lpstr>Paraiškos 5 dalis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Paraiškos 7 dalis</vt:lpstr>
      <vt:lpstr>Paraiškos 7 dalis</vt:lpstr>
      <vt:lpstr>Paraiškos 7 dalis</vt:lpstr>
      <vt:lpstr>PowerPoint Presentation</vt:lpstr>
      <vt:lpstr>Fiksuotoji norma pagal PAFT 10 priedą</vt:lpstr>
      <vt:lpstr>PowerPoint Presentation</vt:lpstr>
      <vt:lpstr>PowerPoint Presentation</vt:lpstr>
      <vt:lpstr>PowerPoint Presentation</vt:lpstr>
      <vt:lpstr>Paraiškos 9 dalis</vt:lpstr>
      <vt:lpstr>Paraiškos 10 dalis</vt:lpstr>
      <vt:lpstr>Paraiškos 11 dalis</vt:lpstr>
      <vt:lpstr>Paraiškos 11 dalis</vt:lpstr>
      <vt:lpstr>PowerPoint Presentation</vt:lpstr>
      <vt:lpstr>PowerPoint Presentation</vt:lpstr>
      <vt:lpstr>PowerPoint Presentation</vt:lpstr>
      <vt:lpstr>Paraiškos 15 dalis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CPVA</dc:creator>
  <cp:lastModifiedBy>Vaida Lisauskienė</cp:lastModifiedBy>
  <cp:revision>642</cp:revision>
  <dcterms:created xsi:type="dcterms:W3CDTF">2015-09-08T18:46:55Z</dcterms:created>
  <dcterms:modified xsi:type="dcterms:W3CDTF">2020-05-18T04:01:16Z</dcterms:modified>
</cp:coreProperties>
</file>