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handoutMasterIdLst>
    <p:handoutMasterId r:id="rId33"/>
  </p:handoutMasterIdLst>
  <p:sldIdLst>
    <p:sldId id="832" r:id="rId5"/>
    <p:sldId id="835" r:id="rId6"/>
    <p:sldId id="834" r:id="rId7"/>
    <p:sldId id="837" r:id="rId8"/>
    <p:sldId id="840" r:id="rId9"/>
    <p:sldId id="803" r:id="rId10"/>
    <p:sldId id="841" r:id="rId11"/>
    <p:sldId id="883" r:id="rId12"/>
    <p:sldId id="884" r:id="rId13"/>
    <p:sldId id="861" r:id="rId14"/>
    <p:sldId id="879" r:id="rId15"/>
    <p:sldId id="881" r:id="rId16"/>
    <p:sldId id="882" r:id="rId17"/>
    <p:sldId id="824" r:id="rId18"/>
    <p:sldId id="878" r:id="rId19"/>
    <p:sldId id="845" r:id="rId20"/>
    <p:sldId id="867" r:id="rId21"/>
    <p:sldId id="877" r:id="rId22"/>
    <p:sldId id="886" r:id="rId23"/>
    <p:sldId id="887" r:id="rId24"/>
    <p:sldId id="873" r:id="rId25"/>
    <p:sldId id="868" r:id="rId26"/>
    <p:sldId id="869" r:id="rId27"/>
    <p:sldId id="889" r:id="rId28"/>
    <p:sldId id="890" r:id="rId29"/>
    <p:sldId id="891" r:id="rId30"/>
    <p:sldId id="874" r:id="rId31"/>
  </p:sldIdLst>
  <p:sldSz cx="9144000" cy="5143500" type="screen16x9"/>
  <p:notesSz cx="6797675" cy="9926638"/>
  <p:embeddedFontLst>
    <p:embeddedFont>
      <p:font typeface="HP Simplified" panose="020B0604020202020204" charset="-7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žanginės skaidrės" id="{6AA4A592-09C2-4BDA-AEE8-680958EFE34D}">
          <p14:sldIdLst/>
        </p14:section>
        <p14:section name="Turinio, skiriamosios skaidrės" id="{E6AD65FF-08BB-48F5-B08E-1BD4FAF73C59}">
          <p14:sldIdLst/>
        </p14:section>
        <p14:section name="Punktai, modeliai, sąrašai" id="{639F6B0F-4E69-44F3-8AF1-B88703E82F3D}">
          <p14:sldIdLst>
            <p14:sldId id="832"/>
            <p14:sldId id="835"/>
            <p14:sldId id="834"/>
            <p14:sldId id="837"/>
            <p14:sldId id="840"/>
            <p14:sldId id="803"/>
            <p14:sldId id="841"/>
            <p14:sldId id="883"/>
            <p14:sldId id="884"/>
            <p14:sldId id="861"/>
            <p14:sldId id="879"/>
            <p14:sldId id="881"/>
            <p14:sldId id="882"/>
            <p14:sldId id="824"/>
            <p14:sldId id="878"/>
            <p14:sldId id="845"/>
            <p14:sldId id="867"/>
            <p14:sldId id="877"/>
            <p14:sldId id="886"/>
            <p14:sldId id="887"/>
            <p14:sldId id="873"/>
            <p14:sldId id="868"/>
            <p14:sldId id="869"/>
            <p14:sldId id="889"/>
            <p14:sldId id="890"/>
            <p14:sldId id="891"/>
            <p14:sldId id="874"/>
          </p14:sldIdLst>
        </p14:section>
        <p14:section name="Chronologinės sekos" id="{6A93D829-58B1-4045-9199-CFDA7F11ACCC}">
          <p14:sldIdLst/>
        </p14:section>
        <p14:section name="Schemos" id="{E788F053-259C-4336-9258-03F2B158B31B}">
          <p14:sldIdLst/>
        </p14:section>
        <p14:section name="Tekstų dėžutės" id="{4C97DEFC-BCCD-4010-A899-01B7F97DA6EC}">
          <p14:sldIdLst/>
        </p14:section>
        <p14:section name="Procesai, etapai, analizės" id="{032DCEB2-987F-4AF7-9B9B-D466551DE5D9}">
          <p14:sldIdLst/>
        </p14:section>
        <p14:section name="Žemėlapiai" id="{AE2544E9-F42D-41D3-AA6A-23CDBD3A1D53}">
          <p14:sldIdLst/>
        </p14:section>
        <p14:section name="Skaičių grafikai/diagramos" id="{F247D88C-D1A4-4EE1-BFAF-7DB3DB8746E3}">
          <p14:sldIdLst/>
        </p14:section>
        <p14:section name="Skaitmeninė infografika" id="{E0539C13-B43D-4D60-ADE5-6908BBFE0DDA}">
          <p14:sldIdLst/>
        </p14:section>
        <p14:section name="Tamsaus fono skaidrės" id="{E6955A49-7095-42E8-BE41-BFC0A9273F62}">
          <p14:sldIdLst/>
        </p14:section>
        <p14:section name="Pabaigos, apibendrinimo skaidrės" id="{1DCB25D7-9F50-4195-B20B-2736980DFCD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C2A"/>
    <a:srgbClr val="161F28"/>
    <a:srgbClr val="2D3E5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7" autoAdjust="0"/>
  </p:normalViewPr>
  <p:slideViewPr>
    <p:cSldViewPr>
      <p:cViewPr varScale="1">
        <p:scale>
          <a:sx n="149" d="100"/>
          <a:sy n="149" d="100"/>
        </p:scale>
        <p:origin x="288"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69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D0CDCF-B072-4CC6-B2A3-B1C4F4AE3FFA}" type="datetimeFigureOut">
              <a:rPr lang="en-US" smtClean="0"/>
              <a:pPr/>
              <a:t>8/9/2017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63E9E0-D922-418E-8BFA-E41C87CB1E68}" type="datetimeFigureOut">
              <a:rPr lang="en-US" smtClean="0"/>
              <a:pPr/>
              <a:t>8/9/2017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57667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281861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8CE1A3-E0A9-4FFD-B972-1A6B05C53ADC}" type="slidenum">
              <a:rPr lang="en-US" altLang="lt-LT" smtClean="0"/>
              <a:pPr fontAlgn="base">
                <a:spcBef>
                  <a:spcPct val="0"/>
                </a:spcBef>
                <a:spcAft>
                  <a:spcPct val="0"/>
                </a:spcAft>
              </a:pPr>
              <a:t>22</a:t>
            </a:fld>
            <a:endParaRPr lang="en-US" altLang="lt-LT" smtClean="0"/>
          </a:p>
        </p:txBody>
      </p:sp>
    </p:spTree>
    <p:extLst>
      <p:ext uri="{BB962C8B-B14F-4D97-AF65-F5344CB8AC3E}">
        <p14:creationId xmlns:p14="http://schemas.microsoft.com/office/powerpoint/2010/main" val="72028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DC978A-52B4-450A-9C88-761E2A164DBB}" type="slidenum">
              <a:rPr lang="en-US" altLang="lt-LT" smtClean="0"/>
              <a:pPr fontAlgn="base">
                <a:spcBef>
                  <a:spcPct val="0"/>
                </a:spcBef>
                <a:spcAft>
                  <a:spcPct val="0"/>
                </a:spcAft>
              </a:pPr>
              <a:t>23</a:t>
            </a:fld>
            <a:endParaRPr lang="en-US" altLang="lt-LT" smtClean="0"/>
          </a:p>
        </p:txBody>
      </p:sp>
    </p:spTree>
    <p:extLst>
      <p:ext uri="{BB962C8B-B14F-4D97-AF65-F5344CB8AC3E}">
        <p14:creationId xmlns:p14="http://schemas.microsoft.com/office/powerpoint/2010/main" val="17661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163586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3462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245562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93CDF4-AD4E-4F35-B0D1-5C428E9AA6CE}" type="slidenum">
              <a:rPr lang="en-US" altLang="lt-LT" smtClean="0"/>
              <a:pPr fontAlgn="base">
                <a:spcBef>
                  <a:spcPct val="0"/>
                </a:spcBef>
                <a:spcAft>
                  <a:spcPct val="0"/>
                </a:spcAft>
              </a:pPr>
              <a:t>27</a:t>
            </a:fld>
            <a:endParaRPr lang="en-US" altLang="lt-LT" smtClean="0"/>
          </a:p>
        </p:txBody>
      </p:sp>
    </p:spTree>
    <p:extLst>
      <p:ext uri="{BB962C8B-B14F-4D97-AF65-F5344CB8AC3E}">
        <p14:creationId xmlns:p14="http://schemas.microsoft.com/office/powerpoint/2010/main" val="13630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961417-B406-487C-B890-B371F41922B3}" type="slidenum">
              <a:rPr lang="en-US" altLang="lt-LT" smtClean="0"/>
              <a:pPr fontAlgn="base">
                <a:spcBef>
                  <a:spcPct val="0"/>
                </a:spcBef>
                <a:spcAft>
                  <a:spcPct val="0"/>
                </a:spcAft>
              </a:pPr>
              <a:t>2</a:t>
            </a:fld>
            <a:endParaRPr lang="en-US" altLang="lt-LT" smtClean="0"/>
          </a:p>
        </p:txBody>
      </p:sp>
    </p:spTree>
    <p:extLst>
      <p:ext uri="{BB962C8B-B14F-4D97-AF65-F5344CB8AC3E}">
        <p14:creationId xmlns:p14="http://schemas.microsoft.com/office/powerpoint/2010/main" val="331409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26BE8B-F11E-4D86-91CA-03BDF25D094F}" type="slidenum">
              <a:rPr lang="en-US" altLang="lt-LT" smtClean="0"/>
              <a:pPr fontAlgn="base">
                <a:spcBef>
                  <a:spcPct val="0"/>
                </a:spcBef>
                <a:spcAft>
                  <a:spcPct val="0"/>
                </a:spcAft>
              </a:pPr>
              <a:t>4</a:t>
            </a:fld>
            <a:endParaRPr lang="en-US" altLang="lt-LT" smtClean="0"/>
          </a:p>
        </p:txBody>
      </p:sp>
    </p:spTree>
    <p:extLst>
      <p:ext uri="{BB962C8B-B14F-4D97-AF65-F5344CB8AC3E}">
        <p14:creationId xmlns:p14="http://schemas.microsoft.com/office/powerpoint/2010/main" val="198907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78B3B8-F482-48FF-9276-252A1A89B4CB}" type="slidenum">
              <a:rPr lang="en-US" altLang="lt-LT" smtClean="0"/>
              <a:pPr fontAlgn="base">
                <a:spcBef>
                  <a:spcPct val="0"/>
                </a:spcBef>
                <a:spcAft>
                  <a:spcPct val="0"/>
                </a:spcAft>
              </a:pPr>
              <a:t>5</a:t>
            </a:fld>
            <a:endParaRPr lang="en-US" altLang="lt-LT" smtClean="0"/>
          </a:p>
        </p:txBody>
      </p:sp>
    </p:spTree>
    <p:extLst>
      <p:ext uri="{BB962C8B-B14F-4D97-AF65-F5344CB8AC3E}">
        <p14:creationId xmlns:p14="http://schemas.microsoft.com/office/powerpoint/2010/main" val="236726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F16CD9-D50C-4590-A1A8-499948C2E9F0}" type="slidenum">
              <a:rPr lang="en-US" altLang="lt-LT" smtClean="0"/>
              <a:pPr fontAlgn="base">
                <a:spcBef>
                  <a:spcPct val="0"/>
                </a:spcBef>
                <a:spcAft>
                  <a:spcPct val="0"/>
                </a:spcAft>
              </a:pPr>
              <a:t>7</a:t>
            </a:fld>
            <a:endParaRPr lang="en-US" altLang="lt-LT" smtClean="0"/>
          </a:p>
        </p:txBody>
      </p:sp>
    </p:spTree>
    <p:extLst>
      <p:ext uri="{BB962C8B-B14F-4D97-AF65-F5344CB8AC3E}">
        <p14:creationId xmlns:p14="http://schemas.microsoft.com/office/powerpoint/2010/main" val="75869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23854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86866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60E4AE-72A7-4689-9810-4A62D1980706}" type="slidenum">
              <a:rPr lang="en-US" altLang="lt-LT" smtClean="0"/>
              <a:pPr fontAlgn="base">
                <a:spcBef>
                  <a:spcPct val="0"/>
                </a:spcBef>
                <a:spcAft>
                  <a:spcPct val="0"/>
                </a:spcAft>
              </a:pPr>
              <a:t>17</a:t>
            </a:fld>
            <a:endParaRPr lang="en-US" altLang="lt-LT" smtClean="0"/>
          </a:p>
        </p:txBody>
      </p:sp>
    </p:spTree>
    <p:extLst>
      <p:ext uri="{BB962C8B-B14F-4D97-AF65-F5344CB8AC3E}">
        <p14:creationId xmlns:p14="http://schemas.microsoft.com/office/powerpoint/2010/main" val="14970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87499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37797" y="1314346"/>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7019525" y="1314346"/>
            <a:ext cx="1276750" cy="127675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837797" y="3082190"/>
            <a:ext cx="1276750" cy="1276750"/>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userDrawn="1"/>
        </p:nvSpPr>
        <p:spPr>
          <a:xfrm>
            <a:off x="7019525" y="3082190"/>
            <a:ext cx="1276750" cy="1276750"/>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960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713942"/>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Subtext Goes Here</a:t>
            </a:r>
          </a:p>
        </p:txBody>
      </p:sp>
    </p:spTree>
    <p:extLst>
      <p:ext uri="{BB962C8B-B14F-4D97-AF65-F5344CB8AC3E}">
        <p14:creationId xmlns:p14="http://schemas.microsoft.com/office/powerpoint/2010/main" val="36954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962025" y="4810125"/>
            <a:ext cx="7772400" cy="333375"/>
          </a:xfrm>
          <a:prstGeom prst="rect">
            <a:avLst/>
          </a:prstGeom>
        </p:spPr>
        <p:txBody>
          <a:bodyPr/>
          <a:lstStyle>
            <a:lvl1pPr eaLnBrk="1" fontAlgn="auto" hangingPunct="1">
              <a:spcBef>
                <a:spcPts val="0"/>
              </a:spcBef>
              <a:spcAft>
                <a:spcPts val="0"/>
              </a:spcAft>
              <a:defRPr>
                <a:latin typeface="+mn-lt"/>
              </a:defRPr>
            </a:lvl1pPr>
          </a:lstStyle>
          <a:p>
            <a:pPr>
              <a:defRPr/>
            </a:pPr>
            <a:r>
              <a:rPr lang="en-US"/>
              <a:t>Skyriaus arba programos pavadinimas</a:t>
            </a:r>
            <a:endParaRPr lang="lt-LT"/>
          </a:p>
        </p:txBody>
      </p:sp>
    </p:spTree>
    <p:extLst>
      <p:ext uri="{BB962C8B-B14F-4D97-AF65-F5344CB8AC3E}">
        <p14:creationId xmlns:p14="http://schemas.microsoft.com/office/powerpoint/2010/main" val="224044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1" name="Picture Placeholder 7"/>
          <p:cNvSpPr>
            <a:spLocks noGrp="1"/>
          </p:cNvSpPr>
          <p:nvPr>
            <p:ph type="pic" sz="quarter" idx="13" hasCustomPrompt="1"/>
          </p:nvPr>
        </p:nvSpPr>
        <p:spPr>
          <a:xfrm>
            <a:off x="400249" y="1694047"/>
            <a:ext cx="4078224" cy="2897204"/>
          </a:xfrm>
          <a:prstGeom prst="flowChartDocument">
            <a:avLst/>
          </a:prstGeom>
          <a:solidFill>
            <a:schemeClr val="tx2">
              <a:lumMod val="10000"/>
              <a:lumOff val="90000"/>
            </a:schemeClr>
          </a:solidFill>
          <a:ln w="19050">
            <a:noFill/>
          </a:ln>
        </p:spPr>
        <p:txBody>
          <a:bodyPr lIns="0" tIns="91440" rIns="0" bIns="3657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13" name="Picture Placeholder 7"/>
          <p:cNvSpPr>
            <a:spLocks noGrp="1"/>
          </p:cNvSpPr>
          <p:nvPr>
            <p:ph type="pic" sz="quarter" idx="15" hasCustomPrompt="1"/>
          </p:nvPr>
        </p:nvSpPr>
        <p:spPr>
          <a:xfrm>
            <a:off x="4656700" y="1694047"/>
            <a:ext cx="4078224" cy="2897204"/>
          </a:xfrm>
          <a:prstGeom prst="flowChartDocument">
            <a:avLst/>
          </a:prstGeom>
          <a:solidFill>
            <a:schemeClr val="tx2">
              <a:lumMod val="10000"/>
              <a:lumOff val="90000"/>
            </a:schemeClr>
          </a:solidFill>
          <a:ln w="19050">
            <a:noFill/>
          </a:ln>
        </p:spPr>
        <p:txBody>
          <a:bodyPr lIns="0" tIns="91440" rIns="0" bIns="3657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6" name="Rectangle 5"/>
          <p:cNvSpPr/>
          <p:nvPr userDrawn="1"/>
        </p:nvSpPr>
        <p:spPr>
          <a:xfrm>
            <a:off x="400249" y="1145407"/>
            <a:ext cx="407822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400" b="1" dirty="0" smtClean="0">
              <a:solidFill>
                <a:schemeClr val="bg1"/>
              </a:solidFill>
            </a:endParaRPr>
          </a:p>
        </p:txBody>
      </p:sp>
      <p:sp>
        <p:nvSpPr>
          <p:cNvPr id="7" name="Rectangle 6"/>
          <p:cNvSpPr/>
          <p:nvPr userDrawn="1"/>
        </p:nvSpPr>
        <p:spPr>
          <a:xfrm>
            <a:off x="4656700" y="1145407"/>
            <a:ext cx="4073414"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400" b="1" dirty="0" smtClean="0">
              <a:solidFill>
                <a:schemeClr val="bg1"/>
              </a:solidFill>
            </a:endParaRPr>
          </a:p>
        </p:txBody>
      </p:sp>
      <p:sp>
        <p:nvSpPr>
          <p:cNvPr id="8" name="Text Placeholder 3"/>
          <p:cNvSpPr>
            <a:spLocks noGrp="1"/>
          </p:cNvSpPr>
          <p:nvPr>
            <p:ph type="body" sz="half" idx="16" hasCustomPrompt="1"/>
          </p:nvPr>
        </p:nvSpPr>
        <p:spPr>
          <a:xfrm>
            <a:off x="556770" y="1273234"/>
            <a:ext cx="3765183" cy="292987"/>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a:t>
            </a:r>
          </a:p>
        </p:txBody>
      </p:sp>
      <p:sp>
        <p:nvSpPr>
          <p:cNvPr id="9" name="Text Placeholder 3"/>
          <p:cNvSpPr>
            <a:spLocks noGrp="1"/>
          </p:cNvSpPr>
          <p:nvPr>
            <p:ph type="body" sz="half" idx="19" hasCustomPrompt="1"/>
          </p:nvPr>
        </p:nvSpPr>
        <p:spPr>
          <a:xfrm>
            <a:off x="4813221" y="1273234"/>
            <a:ext cx="3765183" cy="292987"/>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a:t>
            </a:r>
          </a:p>
        </p:txBody>
      </p:sp>
    </p:spTree>
    <p:extLst>
      <p:ext uri="{BB962C8B-B14F-4D97-AF65-F5344CB8AC3E}">
        <p14:creationId xmlns:p14="http://schemas.microsoft.com/office/powerpoint/2010/main" val="32939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9525"/>
            <a:ext cx="9143999" cy="2733675"/>
          </a:xfrm>
          <a:prstGeom prst="rect">
            <a:avLst/>
          </a:prstGeom>
          <a:ln>
            <a:noFill/>
          </a:ln>
        </p:spPr>
        <p:txBody>
          <a:bodyPr bIns="457200" anchor="b"/>
          <a:lstStyle>
            <a:lvl1pPr algn="ctr">
              <a:buNone/>
              <a:defRPr sz="1200">
                <a:solidFill>
                  <a:schemeClr val="tx1">
                    <a:lumMod val="50000"/>
                    <a:lumOff val="50000"/>
                  </a:schemeClr>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5141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03543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smtClean="0"/>
              <a:t>Image Holder</a:t>
            </a:r>
            <a:endParaRPr lang="en-US" dirty="0"/>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smtClean="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6" name="Paveikslėlis 5"/>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91400" y="4629150"/>
            <a:ext cx="987556" cy="38193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05" r:id="rId2"/>
    <p:sldLayoutId id="2147483700" r:id="rId3"/>
    <p:sldLayoutId id="2147483704" r:id="rId4"/>
    <p:sldLayoutId id="2147483701" r:id="rId5"/>
    <p:sldLayoutId id="2147483671" r:id="rId6"/>
    <p:sldLayoutId id="2147483720" r:id="rId7"/>
    <p:sldLayoutId id="2147483699" r:id="rId8"/>
    <p:sldLayoutId id="2147483707" r:id="rId9"/>
    <p:sldLayoutId id="2147483709" r:id="rId10"/>
    <p:sldLayoutId id="2147483696" r:id="rId11"/>
    <p:sldLayoutId id="2147483708" r:id="rId12"/>
    <p:sldLayoutId id="2147483717" r:id="rId13"/>
    <p:sldLayoutId id="2147483716" r:id="rId14"/>
    <p:sldLayoutId id="2147483725" r:id="rId15"/>
    <p:sldLayoutId id="2147483727" r:id="rId16"/>
    <p:sldLayoutId id="2147483728" r:id="rId17"/>
    <p:sldLayoutId id="2147483729"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Rectangle 3"/>
          <p:cNvSpPr/>
          <p:nvPr/>
        </p:nvSpPr>
        <p:spPr>
          <a:xfrm>
            <a:off x="0" y="0"/>
            <a:ext cx="9144000" cy="196215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lt-LT" sz="3200" b="1" dirty="0" smtClean="0">
              <a:solidFill>
                <a:schemeClr val="bg1"/>
              </a:solidFill>
            </a:endParaRPr>
          </a:p>
          <a:p>
            <a:pPr algn="ctr"/>
            <a:r>
              <a:rPr lang="lt-LT" sz="2000" b="1" dirty="0">
                <a:solidFill>
                  <a:schemeClr val="bg1"/>
                </a:solidFill>
              </a:rPr>
              <a:t>IKIMOKYKLINIO IR PRIEŠMOKYKLINIO UGDYMO PRIEINAMUMO </a:t>
            </a:r>
            <a:r>
              <a:rPr lang="lt-LT" sz="2000" b="1" dirty="0" smtClean="0">
                <a:solidFill>
                  <a:schemeClr val="bg1"/>
                </a:solidFill>
              </a:rPr>
              <a:t>DIDINIMAS</a:t>
            </a:r>
          </a:p>
          <a:p>
            <a:pPr algn="ctr"/>
            <a:r>
              <a:rPr lang="lt-LT" sz="2400" dirty="0" smtClean="0"/>
              <a:t>Priemonė </a:t>
            </a:r>
            <a:r>
              <a:rPr lang="lt-LT" sz="2400" dirty="0"/>
              <a:t>Nr. </a:t>
            </a:r>
            <a:r>
              <a:rPr lang="lt-LT" sz="2400" dirty="0" smtClean="0"/>
              <a:t>09.1.3-CPVA-R-705</a:t>
            </a:r>
          </a:p>
          <a:p>
            <a:pPr algn="ctr"/>
            <a:endParaRPr lang="lt-LT" sz="900" dirty="0" smtClean="0"/>
          </a:p>
          <a:p>
            <a:pPr algn="ctr"/>
            <a:r>
              <a:rPr lang="lt-LT" altLang="lt-LT" sz="2000" b="1" dirty="0">
                <a:solidFill>
                  <a:schemeClr val="bg1"/>
                </a:solidFill>
              </a:rPr>
              <a:t>PAGRINDINIAI PROJEKTŲ RENGIMO </a:t>
            </a:r>
            <a:r>
              <a:rPr lang="lt-LT" altLang="lt-LT" sz="2000" b="1" dirty="0" smtClean="0">
                <a:solidFill>
                  <a:schemeClr val="bg1"/>
                </a:solidFill>
              </a:rPr>
              <a:t>ASPEKTAI</a:t>
            </a:r>
          </a:p>
          <a:p>
            <a:pPr algn="ctr"/>
            <a:r>
              <a:rPr lang="lt-LT" altLang="lt-LT" sz="1600" b="1" dirty="0" smtClean="0">
                <a:solidFill>
                  <a:schemeClr val="bg1"/>
                </a:solidFill>
              </a:rPr>
              <a:t>Kęstas Bepirštis</a:t>
            </a:r>
          </a:p>
          <a:p>
            <a:pPr algn="ctr"/>
            <a:r>
              <a:rPr lang="lt-LT" altLang="lt-LT" sz="1600" b="1" dirty="0" smtClean="0">
                <a:solidFill>
                  <a:schemeClr val="bg1"/>
                </a:solidFill>
              </a:rPr>
              <a:t>VšĮ Centrinė projektų valdymo agentūra</a:t>
            </a:r>
            <a:endParaRPr lang="lt-LT" altLang="lt-LT" sz="16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746013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auto">
          <a:xfrm>
            <a:off x="1199537" y="1799554"/>
            <a:ext cx="6793427" cy="2677196"/>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8"/>
          <p:cNvSpPr/>
          <p:nvPr/>
        </p:nvSpPr>
        <p:spPr>
          <a:xfrm>
            <a:off x="1265121" y="2127387"/>
            <a:ext cx="6701693" cy="2246769"/>
          </a:xfrm>
          <a:prstGeom prst="rect">
            <a:avLst/>
          </a:prstGeom>
        </p:spPr>
        <p:txBody>
          <a:bodyPr wrap="square">
            <a:spAutoFit/>
          </a:bodyPr>
          <a:lstStyle/>
          <a:p>
            <a:endParaRPr lang="lt-LT" sz="1400" dirty="0" smtClean="0">
              <a:solidFill>
                <a:schemeClr val="tx2">
                  <a:lumMod val="75000"/>
                  <a:lumOff val="25000"/>
                </a:schemeClr>
              </a:solidFill>
            </a:endParaRPr>
          </a:p>
          <a:p>
            <a:pPr marL="342900" indent="-342900" algn="just">
              <a:buAutoNum type="arabicPeriod"/>
            </a:pPr>
            <a:r>
              <a:rPr lang="lt-LT" sz="1400" dirty="0" smtClean="0">
                <a:solidFill>
                  <a:schemeClr val="tx2">
                    <a:lumMod val="75000"/>
                    <a:lumOff val="25000"/>
                  </a:schemeClr>
                </a:solidFill>
              </a:rPr>
              <a:t>Visi privalomi kriterijai turi būti įgyvendinti.</a:t>
            </a:r>
          </a:p>
          <a:p>
            <a:pPr marL="342900" indent="-342900" algn="just">
              <a:buAutoNum type="arabicPeriod"/>
            </a:pPr>
            <a:r>
              <a:rPr lang="lt-LT" sz="1400" dirty="0" smtClean="0">
                <a:solidFill>
                  <a:schemeClr val="tx2">
                    <a:lumMod val="75000"/>
                    <a:lumOff val="25000"/>
                  </a:schemeClr>
                </a:solidFill>
              </a:rPr>
              <a:t>Rekomenduojami kriterijai gali būti įgyvendinami pasirinktinai.</a:t>
            </a:r>
          </a:p>
          <a:p>
            <a:pPr marL="342900" indent="-342900" algn="just">
              <a:buAutoNum type="arabicPeriod"/>
            </a:pPr>
            <a:r>
              <a:rPr lang="lt-LT" sz="1400" dirty="0" smtClean="0">
                <a:solidFill>
                  <a:schemeClr val="tx2">
                    <a:lumMod val="75000"/>
                    <a:lumOff val="25000"/>
                  </a:schemeClr>
                </a:solidFill>
              </a:rPr>
              <a:t>Pasirinkus kitą pastato tipą, jam adaptuojamas artimiausias Rekomendacijose nurodytas tipas.</a:t>
            </a:r>
          </a:p>
          <a:p>
            <a:pPr marL="342900" indent="-342900" algn="just">
              <a:buAutoNum type="arabicPeriod"/>
            </a:pPr>
            <a:r>
              <a:rPr lang="lt-LT" sz="1400" dirty="0" smtClean="0">
                <a:solidFill>
                  <a:schemeClr val="tx2">
                    <a:lumMod val="75000"/>
                    <a:lumOff val="25000"/>
                  </a:schemeClr>
                </a:solidFill>
              </a:rPr>
              <a:t>Pasirinkus kitą pastato tipą, jam adaptuojama vienas Rekomendacijose nurodytų tipų, o ne išsirenkami skirtingų tipų sprendiniai.</a:t>
            </a:r>
          </a:p>
          <a:p>
            <a:pPr marL="342900" indent="-342900" algn="just">
              <a:buAutoNum type="arabicPeriod"/>
            </a:pPr>
            <a:r>
              <a:rPr lang="lt-LT" sz="1400" dirty="0" smtClean="0">
                <a:solidFill>
                  <a:schemeClr val="tx2">
                    <a:lumMod val="75000"/>
                    <a:lumOff val="25000"/>
                  </a:schemeClr>
                </a:solidFill>
              </a:rPr>
              <a:t>Nėra išimčių dėl Rekomendacijų netaikymo.</a:t>
            </a:r>
          </a:p>
          <a:p>
            <a:pPr marL="342900" indent="-342900" algn="just">
              <a:buAutoNum type="arabicPeriod"/>
            </a:pPr>
            <a:endParaRPr lang="lt-LT" sz="1400" dirty="0" smtClean="0">
              <a:solidFill>
                <a:schemeClr val="tx2">
                  <a:lumMod val="75000"/>
                  <a:lumOff val="25000"/>
                </a:schemeClr>
              </a:solidFill>
            </a:endParaRPr>
          </a:p>
          <a:p>
            <a:pPr marL="342900" indent="-342900" algn="just">
              <a:buAutoNum type="arabicPeriod"/>
            </a:pPr>
            <a:endParaRPr lang="lt-LT" sz="1400" dirty="0">
              <a:solidFill>
                <a:schemeClr val="tx2">
                  <a:lumMod val="75000"/>
                  <a:lumOff val="25000"/>
                </a:schemeClr>
              </a:solidFill>
            </a:endParaRPr>
          </a:p>
        </p:txBody>
      </p:sp>
      <p:sp>
        <p:nvSpPr>
          <p:cNvPr id="50" name="Title 5"/>
          <p:cNvSpPr txBox="1">
            <a:spLocks/>
          </p:cNvSpPr>
          <p:nvPr/>
        </p:nvSpPr>
        <p:spPr>
          <a:xfrm>
            <a:off x="304799" y="30925"/>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400" dirty="0" smtClean="0"/>
          </a:p>
        </p:txBody>
      </p:sp>
      <p:sp>
        <p:nvSpPr>
          <p:cNvPr id="20"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lt-LT" sz="1400" dirty="0"/>
          </a:p>
        </p:txBody>
      </p:sp>
      <p:grpSp>
        <p:nvGrpSpPr>
          <p:cNvPr id="21" name="Group 14"/>
          <p:cNvGrpSpPr/>
          <p:nvPr/>
        </p:nvGrpSpPr>
        <p:grpSpPr>
          <a:xfrm>
            <a:off x="348767" y="875705"/>
            <a:ext cx="8534401" cy="1067896"/>
            <a:chOff x="393700" y="91452"/>
            <a:chExt cx="3962400" cy="1835774"/>
          </a:xfrm>
        </p:grpSpPr>
        <p:sp>
          <p:nvSpPr>
            <p:cNvPr id="22"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Rectangle 7"/>
            <p:cNvSpPr>
              <a:spLocks noChangeArrowheads="1"/>
            </p:cNvSpPr>
            <p:nvPr/>
          </p:nvSpPr>
          <p:spPr bwMode="auto">
            <a:xfrm>
              <a:off x="606425" y="91452"/>
              <a:ext cx="3552916" cy="1632632"/>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2000" b="1" dirty="0" smtClean="0">
                  <a:solidFill>
                    <a:schemeClr val="bg1"/>
                  </a:solidFill>
                </a:rPr>
                <a:t>Aprašo 2 priedas</a:t>
              </a:r>
              <a:endParaRPr lang="lt-LT" sz="2000" b="1" dirty="0" smtClean="0">
                <a:solidFill>
                  <a:srgbClr val="FFFFFF"/>
                </a:solidFill>
              </a:endParaRPr>
            </a:p>
          </p:txBody>
        </p:sp>
        <p:sp>
          <p:nvSpPr>
            <p:cNvPr id="25"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3521986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81000" y="770021"/>
            <a:ext cx="8305800" cy="412737"/>
          </a:xfrm>
        </p:spPr>
        <p:txBody>
          <a:bodyPr/>
          <a:lstStyle/>
          <a:p>
            <a:pPr>
              <a:spcBef>
                <a:spcPts val="0"/>
              </a:spcBef>
            </a:pPr>
            <a:endParaRPr lang="lt-LT" sz="1400" dirty="0" smtClean="0"/>
          </a:p>
          <a:p>
            <a:pPr>
              <a:spcBef>
                <a:spcPts val="0"/>
              </a:spcBef>
            </a:pPr>
            <a:r>
              <a:rPr lang="lt-LT" sz="1400" dirty="0" smtClean="0">
                <a:solidFill>
                  <a:schemeClr val="tx1">
                    <a:lumMod val="50000"/>
                    <a:lumOff val="50000"/>
                  </a:schemeClr>
                </a:solidFill>
              </a:rPr>
              <a:t>Turi </a:t>
            </a:r>
            <a:r>
              <a:rPr lang="lt-LT" sz="1400" dirty="0">
                <a:solidFill>
                  <a:schemeClr val="tx1">
                    <a:lumMod val="50000"/>
                    <a:lumOff val="50000"/>
                  </a:schemeClr>
                </a:solidFill>
              </a:rPr>
              <a:t>atitikti ne mažiau kaip 4 </a:t>
            </a:r>
            <a:r>
              <a:rPr lang="lt-LT" sz="1400" dirty="0" smtClean="0">
                <a:solidFill>
                  <a:schemeClr val="tx1">
                    <a:lumMod val="50000"/>
                    <a:lumOff val="50000"/>
                  </a:schemeClr>
                </a:solidFill>
              </a:rPr>
              <a:t>universalaus </a:t>
            </a:r>
            <a:r>
              <a:rPr lang="lt-LT" sz="1400" dirty="0">
                <a:solidFill>
                  <a:schemeClr val="tx1">
                    <a:lumMod val="50000"/>
                    <a:lumOff val="50000"/>
                  </a:schemeClr>
                </a:solidFill>
              </a:rPr>
              <a:t>dizaino </a:t>
            </a:r>
            <a:r>
              <a:rPr lang="lt-LT" sz="1400" dirty="0" smtClean="0">
                <a:solidFill>
                  <a:schemeClr val="tx1">
                    <a:lumMod val="50000"/>
                    <a:lumOff val="50000"/>
                  </a:schemeClr>
                </a:solidFill>
              </a:rPr>
              <a:t>principus, pateikiamus </a:t>
            </a:r>
            <a:r>
              <a:rPr lang="lt-LT" sz="1400" dirty="0">
                <a:solidFill>
                  <a:schemeClr val="tx1">
                    <a:lumMod val="50000"/>
                    <a:lumOff val="50000"/>
                  </a:schemeClr>
                </a:solidFill>
              </a:rPr>
              <a:t>Aprašo </a:t>
            </a:r>
            <a:r>
              <a:rPr lang="lt-LT" sz="1400" dirty="0" smtClean="0">
                <a:solidFill>
                  <a:schemeClr val="tx1">
                    <a:lumMod val="50000"/>
                    <a:lumOff val="50000"/>
                  </a:schemeClr>
                </a:solidFill>
              </a:rPr>
              <a:t>30.1-30.9 </a:t>
            </a:r>
            <a:r>
              <a:rPr lang="lt-LT" sz="1400" dirty="0">
                <a:solidFill>
                  <a:schemeClr val="tx1">
                    <a:lumMod val="50000"/>
                    <a:lumOff val="50000"/>
                  </a:schemeClr>
                </a:solidFill>
              </a:rPr>
              <a:t>p. </a:t>
            </a:r>
            <a:r>
              <a:rPr lang="lt-LT" sz="1400" dirty="0" smtClean="0">
                <a:solidFill>
                  <a:schemeClr val="tx1">
                    <a:lumMod val="50000"/>
                    <a:lumOff val="50000"/>
                  </a:schemeClr>
                </a:solidFill>
              </a:rPr>
              <a:t>(</a:t>
            </a:r>
            <a:r>
              <a:rPr lang="lt-LT" sz="1400" dirty="0">
                <a:solidFill>
                  <a:schemeClr val="tx1">
                    <a:lumMod val="50000"/>
                    <a:lumOff val="50000"/>
                  </a:schemeClr>
                </a:solidFill>
              </a:rPr>
              <a:t>pildomas </a:t>
            </a:r>
            <a:r>
              <a:rPr lang="lt-LT" sz="1400" dirty="0" smtClean="0">
                <a:solidFill>
                  <a:schemeClr val="tx1">
                    <a:lumMod val="50000"/>
                    <a:lumOff val="50000"/>
                  </a:schemeClr>
                </a:solidFill>
              </a:rPr>
              <a:t>3 </a:t>
            </a:r>
            <a:r>
              <a:rPr lang="lt-LT" sz="1400" dirty="0">
                <a:solidFill>
                  <a:schemeClr val="tx1">
                    <a:lumMod val="50000"/>
                    <a:lumOff val="50000"/>
                  </a:schemeClr>
                </a:solidFill>
              </a:rPr>
              <a:t>priedas):</a:t>
            </a:r>
          </a:p>
          <a:p>
            <a:endParaRPr lang="lt-LT" dirty="0"/>
          </a:p>
        </p:txBody>
      </p:sp>
      <p:sp>
        <p:nvSpPr>
          <p:cNvPr id="5" name="Title 4"/>
          <p:cNvSpPr>
            <a:spLocks noGrp="1"/>
          </p:cNvSpPr>
          <p:nvPr>
            <p:ph type="title"/>
          </p:nvPr>
        </p:nvSpPr>
        <p:spPr/>
        <p:txBody>
          <a:bodyPr/>
          <a:lstStyle/>
          <a:p>
            <a:r>
              <a:rPr lang="lt-LT" dirty="0"/>
              <a:t>Papildomi reikalavimai projekto </a:t>
            </a:r>
            <a:r>
              <a:rPr lang="lt-LT" dirty="0" err="1"/>
              <a:t>parengtumui</a:t>
            </a:r>
            <a:endParaRPr lang="lt-LT" dirty="0"/>
          </a:p>
        </p:txBody>
      </p:sp>
      <p:sp>
        <p:nvSpPr>
          <p:cNvPr id="13" name="Text Placeholder 12"/>
          <p:cNvSpPr>
            <a:spLocks noGrp="1"/>
          </p:cNvSpPr>
          <p:nvPr>
            <p:ph type="body" sz="half" idx="19"/>
          </p:nvPr>
        </p:nvSpPr>
        <p:spPr>
          <a:xfrm>
            <a:off x="2293295" y="1285575"/>
            <a:ext cx="2050105" cy="1362375"/>
          </a:xfrm>
        </p:spPr>
        <p:txBody>
          <a:bodyPr/>
          <a:lstStyle/>
          <a:p>
            <a:r>
              <a:rPr lang="lt-LT" dirty="0"/>
              <a:t>kiekvienoje patalpoje, kurioje yra vykdoma ikimokyklinio ir (ar) priešmokyklinio ugdymo programa,  turi būti įrengta bent viena ugdymo(</a:t>
            </a:r>
            <a:r>
              <a:rPr lang="lt-LT" dirty="0" err="1"/>
              <a:t>si</a:t>
            </a:r>
            <a:r>
              <a:rPr lang="lt-LT" dirty="0"/>
              <a:t>) vieta, kuria galėtų naudotis vaikai, turintys specialiųjų ugdymosi poreikių</a:t>
            </a:r>
          </a:p>
        </p:txBody>
      </p:sp>
      <p:sp>
        <p:nvSpPr>
          <p:cNvPr id="16" name="Text Placeholder 15"/>
          <p:cNvSpPr>
            <a:spLocks noGrp="1"/>
          </p:cNvSpPr>
          <p:nvPr>
            <p:ph type="body" sz="half" idx="22"/>
          </p:nvPr>
        </p:nvSpPr>
        <p:spPr>
          <a:xfrm>
            <a:off x="4876800" y="1285576"/>
            <a:ext cx="1977388" cy="1119746"/>
          </a:xfrm>
        </p:spPr>
        <p:txBody>
          <a:bodyPr/>
          <a:lstStyle/>
          <a:p>
            <a:pPr algn="l"/>
            <a:r>
              <a:rPr lang="lt-LT" dirty="0"/>
              <a:t>jei patalpoje yra demonstravimo lenta, turi būti įrengtas jos apšvietimas, kurio valdymas būtų nepriklausomas nuo bendro patalpos apšvietimo valdymo</a:t>
            </a:r>
          </a:p>
        </p:txBody>
      </p:sp>
      <p:sp>
        <p:nvSpPr>
          <p:cNvPr id="19" name="Text Placeholder 18"/>
          <p:cNvSpPr>
            <a:spLocks noGrp="1"/>
          </p:cNvSpPr>
          <p:nvPr>
            <p:ph type="body" sz="half" idx="25"/>
          </p:nvPr>
        </p:nvSpPr>
        <p:spPr>
          <a:xfrm>
            <a:off x="2270762" y="3136887"/>
            <a:ext cx="1844038" cy="1111263"/>
          </a:xfrm>
        </p:spPr>
        <p:txBody>
          <a:bodyPr/>
          <a:lstStyle/>
          <a:p>
            <a:r>
              <a:rPr lang="lt-LT" dirty="0"/>
              <a:t>priešgaisrinės ir kitos apsaugos sistemos turi turėti ir garsinį, ir vaizdinį (pvz. pavojaus atveju užsidegančios lempos ar ekranai) perspėjimą apie pavojų</a:t>
            </a:r>
          </a:p>
        </p:txBody>
      </p:sp>
      <p:sp>
        <p:nvSpPr>
          <p:cNvPr id="22" name="Text Placeholder 21"/>
          <p:cNvSpPr>
            <a:spLocks noGrp="1"/>
          </p:cNvSpPr>
          <p:nvPr>
            <p:ph type="body" sz="half" idx="28"/>
          </p:nvPr>
        </p:nvSpPr>
        <p:spPr>
          <a:xfrm>
            <a:off x="5010150" y="3156376"/>
            <a:ext cx="1844038" cy="999881"/>
          </a:xfrm>
        </p:spPr>
        <p:txBody>
          <a:bodyPr/>
          <a:lstStyle/>
          <a:p>
            <a:pPr algn="l"/>
            <a:r>
              <a:rPr lang="lt-LT" dirty="0"/>
              <a:t>baldų ir įrangos išdėstymas patalpoje turi būti planuojamas taip, kad patekimas į ugdymo vietą būtų tiesus ir lengvas (kelyje link darbo vietos nebūtų kliūčių, pvz., spintelių);</a:t>
            </a:r>
          </a:p>
        </p:txBody>
      </p:sp>
      <p:pic>
        <p:nvPicPr>
          <p:cNvPr id="37" name="Picture Placeholder 3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903" t="5618" r="81748" b="60727"/>
          <a:stretch/>
        </p:blipFill>
        <p:spPr/>
      </p:pic>
      <p:pic>
        <p:nvPicPr>
          <p:cNvPr id="39" name="Picture Placeholder 38"/>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35881" t="4206" r="37676" b="53485"/>
          <a:stretch/>
        </p:blipFill>
        <p:spPr/>
      </p:pic>
      <p:pic>
        <p:nvPicPr>
          <p:cNvPr id="41" name="Picture Placeholder 40"/>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58242" t="2101" r="19043" b="51624"/>
          <a:stretch/>
        </p:blipFill>
        <p:spPr/>
      </p:pic>
      <p:pic>
        <p:nvPicPr>
          <p:cNvPr id="43" name="Picture Placeholder 42"/>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78272" t="2008" r="-1410" b="53763"/>
          <a:stretch/>
        </p:blipFill>
        <p:spPr>
          <a:solidFill>
            <a:schemeClr val="bg1"/>
          </a:solidFill>
        </p:spPr>
      </p:pic>
    </p:spTree>
    <p:extLst>
      <p:ext uri="{BB962C8B-B14F-4D97-AF65-F5344CB8AC3E}">
        <p14:creationId xmlns:p14="http://schemas.microsoft.com/office/powerpoint/2010/main" val="371747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lvl="0">
              <a:spcBef>
                <a:spcPts val="0"/>
              </a:spcBef>
            </a:pPr>
            <a:endParaRPr lang="lt-LT" sz="1400" dirty="0" smtClean="0">
              <a:solidFill>
                <a:srgbClr val="262626">
                  <a:lumMod val="50000"/>
                  <a:lumOff val="50000"/>
                </a:srgbClr>
              </a:solidFill>
            </a:endParaRPr>
          </a:p>
          <a:p>
            <a:pPr lvl="0">
              <a:spcBef>
                <a:spcPts val="0"/>
              </a:spcBef>
            </a:pPr>
            <a:r>
              <a:rPr lang="lt-LT" sz="1400" dirty="0" smtClean="0">
                <a:solidFill>
                  <a:srgbClr val="262626">
                    <a:lumMod val="50000"/>
                    <a:lumOff val="50000"/>
                  </a:srgbClr>
                </a:solidFill>
              </a:rPr>
              <a:t>Turi </a:t>
            </a:r>
            <a:r>
              <a:rPr lang="lt-LT" sz="1400" dirty="0">
                <a:solidFill>
                  <a:srgbClr val="262626">
                    <a:lumMod val="50000"/>
                    <a:lumOff val="50000"/>
                  </a:srgbClr>
                </a:solidFill>
              </a:rPr>
              <a:t>atitikti ne mažiau kaip 4 universalaus dizaino principus, pateikiamus Aprašo 30.1-30.9 p. (pildomas 3 priedas):</a:t>
            </a:r>
          </a:p>
          <a:p>
            <a:endParaRPr lang="lt-LT" dirty="0"/>
          </a:p>
        </p:txBody>
      </p:sp>
      <p:sp>
        <p:nvSpPr>
          <p:cNvPr id="3" name="Title 2"/>
          <p:cNvSpPr>
            <a:spLocks noGrp="1"/>
          </p:cNvSpPr>
          <p:nvPr>
            <p:ph type="title"/>
          </p:nvPr>
        </p:nvSpPr>
        <p:spPr/>
        <p:txBody>
          <a:bodyPr/>
          <a:lstStyle/>
          <a:p>
            <a:r>
              <a:rPr lang="lt-LT" dirty="0"/>
              <a:t>Papildomi reikalavimai projekto </a:t>
            </a:r>
            <a:r>
              <a:rPr lang="lt-LT" dirty="0" err="1"/>
              <a:t>parengtumui</a:t>
            </a:r>
            <a:endParaRPr lang="lt-LT" dirty="0"/>
          </a:p>
        </p:txBody>
      </p:sp>
      <p:pic>
        <p:nvPicPr>
          <p:cNvPr id="20" name="Picture Placeholder 19"/>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749" t="52500" r="76651" b="3005"/>
          <a:stretch/>
        </p:blipFill>
        <p:spPr>
          <a:solidFill>
            <a:schemeClr val="bg1"/>
          </a:solidFill>
        </p:spPr>
      </p:pic>
      <p:sp>
        <p:nvSpPr>
          <p:cNvPr id="7" name="Text Placeholder 6"/>
          <p:cNvSpPr>
            <a:spLocks noGrp="1"/>
          </p:cNvSpPr>
          <p:nvPr>
            <p:ph type="body" sz="half" idx="19"/>
          </p:nvPr>
        </p:nvSpPr>
        <p:spPr>
          <a:xfrm>
            <a:off x="2270762" y="1396080"/>
            <a:ext cx="1844038" cy="1009241"/>
          </a:xfrm>
        </p:spPr>
        <p:txBody>
          <a:bodyPr/>
          <a:lstStyle/>
          <a:p>
            <a:r>
              <a:rPr lang="lt-LT" dirty="0"/>
              <a:t>specialiųjų ugdymosi poreikių asmenims skirtos ugdymo vietos turi būti planuojamos ugdymo patalpos pradžioje arba kuo arčiau pedagogo stalo</a:t>
            </a:r>
          </a:p>
        </p:txBody>
      </p:sp>
      <p:pic>
        <p:nvPicPr>
          <p:cNvPr id="21" name="Picture Placeholder 20"/>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20740" t="55193" r="55804" b="2833"/>
          <a:stretch/>
        </p:blipFill>
        <p:spPr/>
      </p:pic>
      <p:sp>
        <p:nvSpPr>
          <p:cNvPr id="11" name="Text Placeholder 10"/>
          <p:cNvSpPr>
            <a:spLocks noGrp="1"/>
          </p:cNvSpPr>
          <p:nvPr>
            <p:ph type="body" sz="half" idx="22"/>
          </p:nvPr>
        </p:nvSpPr>
        <p:spPr>
          <a:xfrm>
            <a:off x="5010150" y="1396080"/>
            <a:ext cx="1844038" cy="1009241"/>
          </a:xfrm>
        </p:spPr>
        <p:txBody>
          <a:bodyPr/>
          <a:lstStyle/>
          <a:p>
            <a:pPr algn="l"/>
            <a:r>
              <a:rPr lang="lt-LT" dirty="0"/>
              <a:t>tarpai turi būti pakankami, kad galėtų judėti specialiosiomis judėjimo priemonėmis besinaudojantys asmenys</a:t>
            </a:r>
          </a:p>
        </p:txBody>
      </p:sp>
      <p:sp>
        <p:nvSpPr>
          <p:cNvPr id="15" name="Text Placeholder 14"/>
          <p:cNvSpPr>
            <a:spLocks noGrp="1"/>
          </p:cNvSpPr>
          <p:nvPr>
            <p:ph type="body" sz="half" idx="25"/>
          </p:nvPr>
        </p:nvSpPr>
        <p:spPr>
          <a:xfrm>
            <a:off x="2270762" y="3147016"/>
            <a:ext cx="1844038" cy="1329734"/>
          </a:xfrm>
        </p:spPr>
        <p:txBody>
          <a:bodyPr/>
          <a:lstStyle/>
          <a:p>
            <a:r>
              <a:rPr lang="lt-LT" dirty="0"/>
              <a:t>jei pagal priemonę planuojama įrengti erdvę demonstravimui, erdvė patalpoje turi būti planuojama taip, kad visiems vaikams, pedagogams ir kitiems darbuotojams ir demonstruojama medžiaga būtų gerai matoma</a:t>
            </a:r>
          </a:p>
        </p:txBody>
      </p:sp>
      <p:pic>
        <p:nvPicPr>
          <p:cNvPr id="25" name="Picture Placeholder 2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77" b="8377"/>
          <a:stretch>
            <a:fillRect/>
          </a:stretch>
        </p:blipFill>
        <p:spPr/>
      </p:pic>
      <p:sp>
        <p:nvSpPr>
          <p:cNvPr id="19" name="Text Placeholder 18"/>
          <p:cNvSpPr>
            <a:spLocks noGrp="1"/>
          </p:cNvSpPr>
          <p:nvPr>
            <p:ph type="body" sz="half" idx="28"/>
          </p:nvPr>
        </p:nvSpPr>
        <p:spPr>
          <a:xfrm>
            <a:off x="5010150" y="3156376"/>
            <a:ext cx="1844038" cy="999881"/>
          </a:xfrm>
        </p:spPr>
        <p:txBody>
          <a:bodyPr/>
          <a:lstStyle/>
          <a:p>
            <a:pPr algn="l"/>
            <a:r>
              <a:rPr lang="lt-LT" dirty="0"/>
              <a:t>turi būti sudaryta galimybė reguliuoti / kontroliuoti patalpos apšvietimo lygį (t. y. įrengiami būvio, šviesos davikliai arba jungikliai atskiroms šviestuvų grupėms</a:t>
            </a:r>
            <a:r>
              <a:rPr lang="lt-LT" dirty="0" smtClean="0"/>
              <a:t>)</a:t>
            </a:r>
            <a:endParaRPr lang="lt-LT" dirty="0"/>
          </a:p>
        </p:txBody>
      </p:sp>
      <p:pic>
        <p:nvPicPr>
          <p:cNvPr id="24" name="Picture Placeholder 23"/>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7561" t="-10214" r="-7059" b="-3696"/>
          <a:stretch/>
        </p:blipFill>
        <p:spPr>
          <a:solidFill>
            <a:schemeClr val="bg1"/>
          </a:solidFill>
        </p:spPr>
      </p:pic>
    </p:spTree>
    <p:extLst>
      <p:ext uri="{BB962C8B-B14F-4D97-AF65-F5344CB8AC3E}">
        <p14:creationId xmlns:p14="http://schemas.microsoft.com/office/powerpoint/2010/main" val="171851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09" b="7305"/>
          <a:stretch/>
        </p:blipFill>
        <p:spPr>
          <a:xfrm>
            <a:off x="4298084" y="1200149"/>
            <a:ext cx="4299835" cy="3276601"/>
          </a:xfrm>
          <a:prstGeom prst="roundRect">
            <a:avLst>
              <a:gd name="adj" fmla="val 8594"/>
            </a:avLst>
          </a:prstGeom>
          <a:solidFill>
            <a:srgbClr val="FFFFFF">
              <a:shade val="85000"/>
            </a:srgbClr>
          </a:solidFill>
          <a:ln>
            <a:noFill/>
          </a:ln>
          <a:effectLst>
            <a:glow rad="63500">
              <a:schemeClr val="bg2">
                <a:lumMod val="85000"/>
                <a:alpha val="40000"/>
              </a:schemeClr>
            </a:glow>
            <a:reflection blurRad="6350" stA="24000" endPos="35000" dir="5400000" sy="-100000" algn="bl" rotWithShape="0"/>
          </a:effectLst>
        </p:spPr>
      </p:pic>
      <p:sp>
        <p:nvSpPr>
          <p:cNvPr id="21" name="Text Placeholder 20"/>
          <p:cNvSpPr>
            <a:spLocks noGrp="1"/>
          </p:cNvSpPr>
          <p:nvPr>
            <p:ph type="body" sz="half" idx="2"/>
          </p:nvPr>
        </p:nvSpPr>
        <p:spPr/>
        <p:txBody>
          <a:bodyPr/>
          <a:lstStyle/>
          <a:p>
            <a:pPr lvl="0">
              <a:spcBef>
                <a:spcPts val="0"/>
              </a:spcBef>
            </a:pPr>
            <a:endParaRPr lang="lt-LT" sz="1400" dirty="0" smtClean="0">
              <a:solidFill>
                <a:srgbClr val="262626">
                  <a:lumMod val="50000"/>
                  <a:lumOff val="50000"/>
                </a:srgbClr>
              </a:solidFill>
            </a:endParaRPr>
          </a:p>
          <a:p>
            <a:pPr lvl="0">
              <a:spcBef>
                <a:spcPts val="0"/>
              </a:spcBef>
            </a:pPr>
            <a:r>
              <a:rPr lang="lt-LT" sz="1400" dirty="0" smtClean="0">
                <a:solidFill>
                  <a:srgbClr val="262626">
                    <a:lumMod val="50000"/>
                    <a:lumOff val="50000"/>
                  </a:srgbClr>
                </a:solidFill>
              </a:rPr>
              <a:t>Turi </a:t>
            </a:r>
            <a:r>
              <a:rPr lang="lt-LT" sz="1400" dirty="0">
                <a:solidFill>
                  <a:srgbClr val="262626">
                    <a:lumMod val="50000"/>
                    <a:lumOff val="50000"/>
                  </a:srgbClr>
                </a:solidFill>
              </a:rPr>
              <a:t>atitikti ne mažiau kaip 4 universalaus dizaino principus, pateikiamus Aprašo 30.1-30.9 p. (pildomas 3 priedas):</a:t>
            </a:r>
          </a:p>
          <a:p>
            <a:endParaRPr lang="lt-LT" dirty="0"/>
          </a:p>
        </p:txBody>
      </p:sp>
      <p:sp>
        <p:nvSpPr>
          <p:cNvPr id="20" name="Title 19"/>
          <p:cNvSpPr>
            <a:spLocks noGrp="1"/>
          </p:cNvSpPr>
          <p:nvPr>
            <p:ph type="title"/>
          </p:nvPr>
        </p:nvSpPr>
        <p:spPr/>
        <p:txBody>
          <a:bodyPr/>
          <a:lstStyle/>
          <a:p>
            <a:r>
              <a:rPr lang="lt-LT" dirty="0"/>
              <a:t>Papildomi reikalavimai projekto </a:t>
            </a:r>
            <a:r>
              <a:rPr lang="lt-LT" dirty="0" err="1"/>
              <a:t>parengtumui</a:t>
            </a:r>
            <a:endParaRPr lang="lt-LT" dirty="0"/>
          </a:p>
        </p:txBody>
      </p:sp>
      <p:sp>
        <p:nvSpPr>
          <p:cNvPr id="6" name="Rounded Rectangle 5"/>
          <p:cNvSpPr/>
          <p:nvPr/>
        </p:nvSpPr>
        <p:spPr>
          <a:xfrm rot="16200000">
            <a:off x="1480740" y="786210"/>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2043965"/>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8" name="Picture Placeholder 7"/>
          <p:cNvSpPr txBox="1">
            <a:spLocks/>
          </p:cNvSpPr>
          <p:nvPr/>
        </p:nvSpPr>
        <p:spPr>
          <a:xfrm>
            <a:off x="531386" y="2135404"/>
            <a:ext cx="1128378" cy="1128378"/>
          </a:xfrm>
          <a:prstGeom prst="ellipse">
            <a:avLst/>
          </a:prstGeom>
          <a:solidFill>
            <a:schemeClr val="tx2">
              <a:lumMod val="10000"/>
              <a:lumOff val="90000"/>
            </a:schemeClr>
          </a:solidFill>
          <a:ln w="19050">
            <a:noFill/>
          </a:ln>
          <a:effectLst/>
        </p:spPr>
        <p:txBody>
          <a:bodyPr lIns="0" tIns="91440" rIns="0" bIns="91440" anchor="b"/>
          <a:lstStyle>
            <a:lvl1pPr marL="342900" indent="-342900" algn="ctr" defTabSz="914400" rtl="0" eaLnBrk="1" latinLnBrk="0" hangingPunct="1">
              <a:spcBef>
                <a:spcPct val="20000"/>
              </a:spcBef>
              <a:buFont typeface="Arial" pitchFamily="34" charset="0"/>
              <a:buNone/>
              <a:defRPr sz="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Image Holder</a:t>
            </a:r>
            <a:endParaRPr lang="en-US" dirty="0"/>
          </a:p>
        </p:txBody>
      </p:sp>
      <p:pic>
        <p:nvPicPr>
          <p:cNvPr id="9" name="Picture Placeholder 30"/>
          <p:cNvPicPr>
            <a:picLocks noChangeAspect="1"/>
          </p:cNvPicPr>
          <p:nvPr/>
        </p:nvPicPr>
        <p:blipFill rotWithShape="1">
          <a:blip r:embed="rId3">
            <a:extLst>
              <a:ext uri="{28A0092B-C50C-407E-A947-70E740481C1C}">
                <a14:useLocalDpi xmlns:a14="http://schemas.microsoft.com/office/drawing/2010/main" val="0"/>
              </a:ext>
            </a:extLst>
          </a:blip>
          <a:srcRect t="2847" r="1488" b="7885"/>
          <a:stretch/>
        </p:blipFill>
        <p:spPr>
          <a:xfrm>
            <a:off x="531386" y="2118151"/>
            <a:ext cx="1128378" cy="1128378"/>
          </a:xfrm>
          <a:prstGeom prst="ellipse">
            <a:avLst/>
          </a:prstGeom>
        </p:spPr>
      </p:pic>
      <p:sp>
        <p:nvSpPr>
          <p:cNvPr id="10" name="Text Placeholder 6"/>
          <p:cNvSpPr txBox="1">
            <a:spLocks/>
          </p:cNvSpPr>
          <p:nvPr/>
        </p:nvSpPr>
        <p:spPr>
          <a:xfrm>
            <a:off x="1905000" y="2118151"/>
            <a:ext cx="1844038" cy="1009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t-LT" sz="1100" dirty="0" smtClean="0">
                <a:solidFill>
                  <a:schemeClr val="tx1">
                    <a:lumMod val="50000"/>
                    <a:lumOff val="50000"/>
                  </a:schemeClr>
                </a:solidFill>
              </a:rPr>
              <a:t>pastatuose turi būti įrengti išėjimus žymintys ženklai, atitinkantys nustatytus reikalavimus</a:t>
            </a:r>
            <a:endParaRPr lang="lt-LT" sz="1100" dirty="0">
              <a:solidFill>
                <a:schemeClr val="tx1">
                  <a:lumMod val="50000"/>
                  <a:lumOff val="50000"/>
                </a:schemeClr>
              </a:solidFill>
            </a:endParaRPr>
          </a:p>
        </p:txBody>
      </p:sp>
    </p:spTree>
    <p:extLst>
      <p:ext uri="{BB962C8B-B14F-4D97-AF65-F5344CB8AC3E}">
        <p14:creationId xmlns:p14="http://schemas.microsoft.com/office/powerpoint/2010/main" val="3128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dirty="0" smtClean="0"/>
              <a:t>Išlaidų tinkamumas (I)	</a:t>
            </a:r>
            <a:r>
              <a:rPr lang="lt-LT" sz="1400" dirty="0" smtClean="0"/>
              <a:t>		</a:t>
            </a:r>
            <a:endParaRPr lang="en-US" sz="1400" dirty="0"/>
          </a:p>
        </p:txBody>
      </p:sp>
      <p:graphicFrame>
        <p:nvGraphicFramePr>
          <p:cNvPr id="27" name="Content Placeholder 4"/>
          <p:cNvGraphicFramePr>
            <a:graphicFrameLocks/>
          </p:cNvGraphicFramePr>
          <p:nvPr>
            <p:extLst>
              <p:ext uri="{D42A27DB-BD31-4B8C-83A1-F6EECF244321}">
                <p14:modId xmlns:p14="http://schemas.microsoft.com/office/powerpoint/2010/main" val="4257524907"/>
              </p:ext>
            </p:extLst>
          </p:nvPr>
        </p:nvGraphicFramePr>
        <p:xfrm>
          <a:off x="381000" y="1002071"/>
          <a:ext cx="8153400" cy="3596599"/>
        </p:xfrm>
        <a:graphic>
          <a:graphicData uri="http://schemas.openxmlformats.org/drawingml/2006/table">
            <a:tbl>
              <a:tblPr firstRow="1" bandRow="1">
                <a:tableStyleId>{5C22544A-7EE6-4342-B048-85BDC9FD1C3A}</a:tableStyleId>
              </a:tblPr>
              <a:tblGrid>
                <a:gridCol w="685800"/>
                <a:gridCol w="2286000"/>
                <a:gridCol w="5181600"/>
              </a:tblGrid>
              <a:tr h="548629">
                <a:tc>
                  <a:txBody>
                    <a:bodyPr/>
                    <a:lstStyle/>
                    <a:p>
                      <a:pPr algn="ctr"/>
                      <a:r>
                        <a:rPr lang="lt-LT" sz="1400" b="1" i="0" u="none" strike="noStrike" kern="1200" baseline="0" dirty="0" smtClean="0">
                          <a:solidFill>
                            <a:schemeClr val="bg1"/>
                          </a:solidFill>
                          <a:latin typeface="+mn-lt"/>
                          <a:ea typeface="+mn-ea"/>
                          <a:cs typeface="+mn-cs"/>
                        </a:rPr>
                        <a:t>Išlaidų kat.</a:t>
                      </a:r>
                      <a:endParaRPr lang="lt-LT" sz="1400" b="1" dirty="0">
                        <a:solidFill>
                          <a:schemeClr val="bg1"/>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bg1"/>
                          </a:solidFill>
                          <a:latin typeface="+mn-lt"/>
                          <a:ea typeface="+mn-ea"/>
                          <a:cs typeface="+mn-cs"/>
                        </a:rPr>
                        <a:t>Išlaidų kategorijos pavadinimas</a:t>
                      </a:r>
                      <a:endParaRPr lang="lt-LT" sz="1400" b="1" dirty="0">
                        <a:solidFill>
                          <a:schemeClr val="bg1"/>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bg1"/>
                          </a:solidFill>
                          <a:latin typeface="+mn-lt"/>
                          <a:ea typeface="+mn-ea"/>
                          <a:cs typeface="+mn-cs"/>
                        </a:rPr>
                        <a:t>Paaiškinimas</a:t>
                      </a:r>
                    </a:p>
                  </a:txBody>
                  <a:tcPr marT="45715" marB="45715" anchor="ctr">
                    <a:solidFill>
                      <a:schemeClr val="accent6"/>
                    </a:solidFill>
                  </a:tcPr>
                </a:tc>
              </a:tr>
              <a:tr h="243830">
                <a:tc>
                  <a:txBody>
                    <a:bodyPr/>
                    <a:lstStyle/>
                    <a:p>
                      <a:pPr algn="ctr"/>
                      <a:r>
                        <a:rPr lang="lt-LT" sz="1400" b="0" dirty="0" smtClean="0"/>
                        <a:t>1.</a:t>
                      </a:r>
                      <a:endParaRPr lang="lt-LT" sz="1400" b="0" dirty="0"/>
                    </a:p>
                  </a:txBody>
                  <a:tcPr marT="45715" marB="45715">
                    <a:solidFill>
                      <a:schemeClr val="tx1">
                        <a:lumMod val="10000"/>
                        <a:lumOff val="90000"/>
                      </a:schemeClr>
                    </a:solidFill>
                  </a:tcPr>
                </a:tc>
                <a:tc>
                  <a:txBody>
                    <a:bodyPr/>
                    <a:lstStyle/>
                    <a:p>
                      <a:r>
                        <a:rPr lang="lt-LT" sz="1400" b="0" dirty="0" smtClean="0"/>
                        <a:t>Žemė</a:t>
                      </a:r>
                      <a:endParaRPr lang="lt-LT" sz="1400" b="0" dirty="0"/>
                    </a:p>
                  </a:txBody>
                  <a:tcPr marT="45715" marB="45715">
                    <a:solidFill>
                      <a:schemeClr val="tx1">
                        <a:lumMod val="10000"/>
                        <a:lumOff val="90000"/>
                      </a:schemeClr>
                    </a:solidFill>
                  </a:tcPr>
                </a:tc>
                <a:tc>
                  <a:txBody>
                    <a:bodyPr/>
                    <a:lstStyle/>
                    <a:p>
                      <a:pPr algn="ctr"/>
                      <a:r>
                        <a:rPr lang="lt-LT" sz="1400" b="0" dirty="0" smtClean="0"/>
                        <a:t>Netinkama finansuoti</a:t>
                      </a:r>
                      <a:endParaRPr lang="lt-LT" sz="1400" b="0" dirty="0"/>
                    </a:p>
                  </a:txBody>
                  <a:tcPr marT="45715" marB="45715">
                    <a:solidFill>
                      <a:schemeClr val="tx1">
                        <a:lumMod val="10000"/>
                        <a:lumOff val="90000"/>
                      </a:schemeClr>
                    </a:solidFill>
                  </a:tcPr>
                </a:tc>
              </a:tr>
              <a:tr h="243830">
                <a:tc>
                  <a:txBody>
                    <a:bodyPr/>
                    <a:lstStyle/>
                    <a:p>
                      <a:pPr algn="ctr"/>
                      <a:r>
                        <a:rPr lang="lt-LT" sz="1400" b="0" dirty="0" smtClean="0"/>
                        <a:t>2.</a:t>
                      </a:r>
                      <a:endParaRPr lang="lt-LT" sz="1400" b="0" dirty="0"/>
                    </a:p>
                  </a:txBody>
                  <a:tcPr marT="45715" marB="45715">
                    <a:solidFill>
                      <a:schemeClr val="tx1">
                        <a:lumMod val="10000"/>
                        <a:lumOff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0" dirty="0" smtClean="0"/>
                        <a:t>Nekilnojamasis turtas</a:t>
                      </a:r>
                    </a:p>
                  </a:txBody>
                  <a:tcPr marT="45715" marB="45715">
                    <a:solidFill>
                      <a:schemeClr val="tx1">
                        <a:lumMod val="10000"/>
                        <a:lumOff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b="0" dirty="0" smtClean="0"/>
                        <a:t>Netinkama finansuoti</a:t>
                      </a:r>
                      <a:endParaRPr lang="lt-LT" sz="1400" b="0" dirty="0"/>
                    </a:p>
                  </a:txBody>
                  <a:tcPr marT="45715" marB="45715">
                    <a:solidFill>
                      <a:schemeClr val="tx1">
                        <a:lumMod val="10000"/>
                        <a:lumOff val="90000"/>
                      </a:schemeClr>
                    </a:solidFill>
                  </a:tcPr>
                </a:tc>
              </a:tr>
              <a:tr h="254386">
                <a:tc>
                  <a:txBody>
                    <a:bodyPr/>
                    <a:lstStyle/>
                    <a:p>
                      <a:pPr algn="ctr"/>
                      <a:r>
                        <a:rPr lang="lt-LT" sz="1400" b="0" dirty="0" smtClean="0"/>
                        <a:t>3.</a:t>
                      </a:r>
                      <a:endParaRPr lang="lt-LT" sz="1400" b="0" dirty="0"/>
                    </a:p>
                  </a:txBody>
                  <a:tcPr marT="45715" marB="45715">
                    <a:solidFill>
                      <a:schemeClr val="tx1">
                        <a:lumMod val="10000"/>
                        <a:lumOff val="90000"/>
                      </a:schemeClr>
                    </a:solidFill>
                  </a:tcPr>
                </a:tc>
                <a:tc>
                  <a:txBody>
                    <a:bodyPr/>
                    <a:lstStyle/>
                    <a:p>
                      <a:r>
                        <a:rPr lang="lt-LT" sz="1400" b="0" noProof="0" dirty="0" smtClean="0"/>
                        <a:t>Statyba, rekonstravimas, remontas ir kt.</a:t>
                      </a:r>
                      <a:r>
                        <a:rPr lang="lt-LT" sz="1400" b="0" baseline="0" noProof="0" dirty="0" smtClean="0"/>
                        <a:t> </a:t>
                      </a:r>
                      <a:r>
                        <a:rPr lang="lt-LT" sz="1400" b="0" noProof="0" dirty="0" smtClean="0"/>
                        <a:t>darbai</a:t>
                      </a:r>
                      <a:endParaRPr lang="lt-LT" sz="1400" b="0" noProof="0" dirty="0"/>
                    </a:p>
                  </a:txBody>
                  <a:tcPr marT="45715" marB="45715">
                    <a:solidFill>
                      <a:schemeClr val="tx1">
                        <a:lumMod val="10000"/>
                        <a:lumOff val="90000"/>
                      </a:schemeClr>
                    </a:solidFill>
                  </a:tcPr>
                </a:tc>
                <a:tc>
                  <a:txBody>
                    <a:bodyPr/>
                    <a:lstStyle/>
                    <a:p>
                      <a:pPr algn="l"/>
                      <a:r>
                        <a:rPr lang="lt-LT" sz="1400" b="0" dirty="0" smtClean="0"/>
                        <a:t>Netinkamos finansuoti:</a:t>
                      </a:r>
                    </a:p>
                    <a:p>
                      <a:pPr marL="342900" indent="-342900" algn="l">
                        <a:buAutoNum type="arabicParenR"/>
                      </a:pPr>
                      <a:r>
                        <a:rPr lang="lt-LT" sz="1400" b="0" baseline="0" dirty="0" smtClean="0"/>
                        <a:t>naujų pastatų statybos išlaidos;</a:t>
                      </a:r>
                    </a:p>
                    <a:p>
                      <a:pPr marL="342900" indent="-342900" algn="l">
                        <a:buAutoNum type="arabicParenR"/>
                      </a:pPr>
                      <a:r>
                        <a:rPr lang="lt-LT" sz="1400" kern="1200" dirty="0" smtClean="0">
                          <a:solidFill>
                            <a:schemeClr val="dk1"/>
                          </a:solidFill>
                          <a:effectLst/>
                          <a:latin typeface="+mn-lt"/>
                          <a:ea typeface="+mn-ea"/>
                          <a:cs typeface="+mn-cs"/>
                        </a:rPr>
                        <a:t>naujų inžinierinių statinių statybos išlaidos, išskyrus išlaidas, kurios būtinos pastatą tinkamai naudoti, ar kai tokių išlaidų būtinumas pagrindžiamas investicijų projekte ir jos nurodytos patvirtintame projektiniame pasiūlyme;</a:t>
                      </a:r>
                    </a:p>
                    <a:p>
                      <a:pPr marL="342900" indent="-342900" algn="l">
                        <a:buAutoNum type="arabicParenR"/>
                      </a:pPr>
                      <a:r>
                        <a:rPr lang="lt-LT" sz="1400" kern="1200" dirty="0" smtClean="0">
                          <a:solidFill>
                            <a:schemeClr val="dk1"/>
                          </a:solidFill>
                          <a:effectLst/>
                          <a:latin typeface="+mn-lt"/>
                          <a:ea typeface="+mn-ea"/>
                          <a:cs typeface="+mn-cs"/>
                        </a:rPr>
                        <a:t>viešųjų erdvių, aplinkos (sklypo) tvarkymo ir su tuo susijusios išlaidos, išskyrus išlaidas, kurios būtinos ir susijusios su atnaujinto pastato tinkamu naudojimu ir (ar) vaikų kūrybiškumo skatinimu ir kai tokių išlaidų būtinumas pagrindžiamas investicijų projekte ar kituose dokumentuose;</a:t>
                      </a:r>
                      <a:endParaRPr lang="lt-LT" sz="1400" b="0" baseline="0" dirty="0" smtClean="0"/>
                    </a:p>
                  </a:txBody>
                  <a:tcPr marT="45715" marB="45715">
                    <a:solidFill>
                      <a:schemeClr val="tx1">
                        <a:lumMod val="10000"/>
                        <a:lumOff val="90000"/>
                      </a:schemeClr>
                    </a:solidFill>
                  </a:tcPr>
                </a:tc>
              </a:tr>
            </a:tbl>
          </a:graphicData>
        </a:graphic>
      </p:graphicFrame>
    </p:spTree>
    <p:extLst>
      <p:ext uri="{BB962C8B-B14F-4D97-AF65-F5344CB8AC3E}">
        <p14:creationId xmlns:p14="http://schemas.microsoft.com/office/powerpoint/2010/main" val="320648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641298334"/>
              </p:ext>
            </p:extLst>
          </p:nvPr>
        </p:nvGraphicFramePr>
        <p:xfrm>
          <a:off x="533400" y="666750"/>
          <a:ext cx="8460331" cy="3901410"/>
        </p:xfrm>
        <a:graphic>
          <a:graphicData uri="http://schemas.openxmlformats.org/drawingml/2006/table">
            <a:tbl>
              <a:tblPr firstRow="1" bandRow="1">
                <a:tableStyleId>{5C22544A-7EE6-4342-B048-85BDC9FD1C3A}</a:tableStyleId>
              </a:tblPr>
              <a:tblGrid>
                <a:gridCol w="711617"/>
                <a:gridCol w="1897644"/>
                <a:gridCol w="5851070"/>
              </a:tblGrid>
              <a:tr h="512907">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kategorijos pavadinimas</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Paaiškinimas</a:t>
                      </a:r>
                    </a:p>
                  </a:txBody>
                  <a:tcPr marT="45715" marB="45715" anchor="ctr">
                    <a:solidFill>
                      <a:schemeClr val="accent6"/>
                    </a:solidFill>
                  </a:tcPr>
                </a:tc>
              </a:tr>
              <a:tr h="2202517">
                <a:tc>
                  <a:txBody>
                    <a:bodyPr/>
                    <a:lstStyle/>
                    <a:p>
                      <a:pPr algn="ctr"/>
                      <a:r>
                        <a:rPr lang="lt-LT" sz="1400" b="0" dirty="0" smtClean="0"/>
                        <a:t>3.</a:t>
                      </a:r>
                      <a:endParaRPr lang="lt-LT" sz="1400" b="0" dirty="0"/>
                    </a:p>
                  </a:txBody>
                  <a:tcPr marT="45715" marB="45715">
                    <a:solidFill>
                      <a:schemeClr val="tx1">
                        <a:lumMod val="10000"/>
                        <a:lumOff val="90000"/>
                      </a:schemeClr>
                    </a:solidFill>
                  </a:tcPr>
                </a:tc>
                <a:tc>
                  <a:txBody>
                    <a:bodyPr/>
                    <a:lstStyle/>
                    <a:p>
                      <a:r>
                        <a:rPr lang="lt-LT" sz="1400" b="0" noProof="0" dirty="0" smtClean="0"/>
                        <a:t>Statyba, rekonstravimas, remontas ir kt.</a:t>
                      </a:r>
                      <a:r>
                        <a:rPr lang="lt-LT" sz="1400" b="0" baseline="0" noProof="0" dirty="0" smtClean="0"/>
                        <a:t> </a:t>
                      </a:r>
                      <a:r>
                        <a:rPr lang="lt-LT" sz="1400" b="0" noProof="0" dirty="0" smtClean="0"/>
                        <a:t>darbai</a:t>
                      </a:r>
                      <a:endParaRPr lang="lt-LT" sz="1400" b="0" noProof="0" dirty="0"/>
                    </a:p>
                  </a:txBody>
                  <a:tcPr marT="45715" marB="45715">
                    <a:solidFill>
                      <a:schemeClr val="tx1">
                        <a:lumMod val="10000"/>
                        <a:lumOff val="90000"/>
                      </a:schemeClr>
                    </a:solidFill>
                  </a:tcPr>
                </a:tc>
                <a:tc>
                  <a:txBody>
                    <a:bodyPr/>
                    <a:lstStyle/>
                    <a:p>
                      <a:pPr algn="l"/>
                      <a:r>
                        <a:rPr lang="lt-LT" sz="1400" b="0" dirty="0" smtClean="0"/>
                        <a:t>4) modulinių priestatų statybos bei įrengimo išlaidos, išskyrus atvejus, kai vienoje ugdymo įstaigoje projekto metu numatoma sukurti ne mažiau kaip 100 naujų ugdymo vietų;</a:t>
                      </a:r>
                    </a:p>
                    <a:p>
                      <a:pPr algn="l"/>
                      <a:r>
                        <a:rPr lang="lt-LT" sz="1400" b="0" dirty="0" smtClean="0"/>
                        <a:t>5) administracijos patalpų remonto darbų išlaidos;</a:t>
                      </a:r>
                    </a:p>
                    <a:p>
                      <a:pPr algn="l"/>
                      <a:r>
                        <a:rPr lang="lt-LT" sz="1400" b="0" dirty="0" smtClean="0"/>
                        <a:t>6) techninė dokumentacija, parengta ne pagal Rekomendacijas.</a:t>
                      </a:r>
                    </a:p>
                    <a:p>
                      <a:pPr algn="l"/>
                      <a:endParaRPr lang="lt-LT" sz="1400" b="0" dirty="0" smtClean="0"/>
                    </a:p>
                    <a:p>
                      <a:pPr algn="l"/>
                      <a:r>
                        <a:rPr lang="lt-LT" sz="1400" b="0" dirty="0" smtClean="0"/>
                        <a:t>Tinkamas finansuoti statinio projektas: </a:t>
                      </a:r>
                    </a:p>
                    <a:p>
                      <a:pPr algn="l"/>
                      <a:r>
                        <a:rPr lang="lt-LT" sz="1400" b="0" dirty="0" smtClean="0"/>
                        <a:t>•</a:t>
                      </a:r>
                      <a:r>
                        <a:rPr lang="lt-LT" sz="1400" b="0" baseline="0" dirty="0" smtClean="0"/>
                        <a:t> </a:t>
                      </a:r>
                      <a:r>
                        <a:rPr lang="lt-LT" sz="1400" b="0" dirty="0" smtClean="0"/>
                        <a:t>tik su ugdymo įstaigos infrastruktūros modernizavimu susijusi dalis ir (ar)</a:t>
                      </a:r>
                    </a:p>
                    <a:p>
                      <a:pPr algn="l"/>
                      <a:r>
                        <a:rPr lang="lt-LT" sz="1400" b="0" dirty="0" smtClean="0"/>
                        <a:t>• visas, jeigu projektuojama pagal Ikimokyklinio ugdymo įstaigų edukacinių erdvių modernizavimo rekomendacijas – http://www.projektas-aikstele.lt </a:t>
                      </a:r>
                    </a:p>
                  </a:txBody>
                  <a:tcPr marT="45715" marB="45715">
                    <a:solidFill>
                      <a:schemeClr val="tx1">
                        <a:lumMod val="10000"/>
                        <a:lumOff val="90000"/>
                      </a:schemeClr>
                    </a:solidFill>
                  </a:tcPr>
                </a:tc>
              </a:tr>
              <a:tr h="1146511">
                <a:tc>
                  <a:txBody>
                    <a:bodyPr/>
                    <a:lstStyle/>
                    <a:p>
                      <a:pPr algn="ctr"/>
                      <a:r>
                        <a:rPr lang="lt-LT" sz="1400" b="0" dirty="0" smtClean="0"/>
                        <a:t>4.</a:t>
                      </a:r>
                      <a:endParaRPr lang="lt-LT" sz="1400" b="0" dirty="0"/>
                    </a:p>
                  </a:txBody>
                  <a:tcPr marT="45715" marB="45715">
                    <a:solidFill>
                      <a:schemeClr val="tx1">
                        <a:lumMod val="10000"/>
                        <a:lumOff val="90000"/>
                      </a:schemeClr>
                    </a:solidFill>
                  </a:tcPr>
                </a:tc>
                <a:tc>
                  <a:txBody>
                    <a:bodyPr/>
                    <a:lstStyle/>
                    <a:p>
                      <a:r>
                        <a:rPr lang="lt-LT" sz="1400" b="0" dirty="0" smtClean="0"/>
                        <a:t>Įranga, įrenginiai ir kitas turtas</a:t>
                      </a:r>
                      <a:endParaRPr lang="lt-LT" sz="1400" b="0" dirty="0"/>
                    </a:p>
                  </a:txBody>
                  <a:tcPr marT="45715" marB="45715">
                    <a:solidFill>
                      <a:schemeClr val="tx1">
                        <a:lumMod val="10000"/>
                        <a:lumOff val="90000"/>
                      </a:schemeClr>
                    </a:solidFill>
                  </a:tcPr>
                </a:tc>
                <a:tc>
                  <a:txBody>
                    <a:bodyPr/>
                    <a:lstStyle/>
                    <a:p>
                      <a:pPr algn="l"/>
                      <a:r>
                        <a:rPr lang="lt-LT" sz="1400" b="0" dirty="0" smtClean="0"/>
                        <a:t>Netinkamos  finansuoti:</a:t>
                      </a:r>
                    </a:p>
                    <a:p>
                      <a:pPr marL="342900" indent="-342900" algn="l">
                        <a:buAutoNum type="arabicParenR"/>
                      </a:pPr>
                      <a:r>
                        <a:rPr lang="lt-LT" sz="1400" b="0" dirty="0" smtClean="0"/>
                        <a:t>tikslinių transporto priemonių pirkimo, nuomos ir finansinės nuomos (lizingo) išlaidos;</a:t>
                      </a:r>
                    </a:p>
                    <a:p>
                      <a:pPr marL="342900" indent="-342900" algn="l">
                        <a:buAutoNum type="arabicParenR"/>
                      </a:pPr>
                      <a:r>
                        <a:rPr lang="lt-LT" sz="1400" b="0" dirty="0" smtClean="0"/>
                        <a:t>administracijos poreikiams tenkinti skirtos įrangos ir baldų įsigijimo išlaidos.</a:t>
                      </a:r>
                      <a:endParaRPr lang="lt-LT" sz="1400" b="0" dirty="0"/>
                    </a:p>
                  </a:txBody>
                  <a:tcPr marT="45715" marB="45715">
                    <a:solidFill>
                      <a:schemeClr val="tx1">
                        <a:lumMod val="10000"/>
                        <a:lumOff val="90000"/>
                      </a:schemeClr>
                    </a:solidFill>
                  </a:tcPr>
                </a:tc>
              </a:tr>
            </a:tbl>
          </a:graphicData>
        </a:graphic>
      </p:graphicFrame>
      <p:sp>
        <p:nvSpPr>
          <p:cNvPr id="5" name="Title 5"/>
          <p:cNvSpPr txBox="1">
            <a:spLocks/>
          </p:cNvSpPr>
          <p:nvPr/>
        </p:nvSpPr>
        <p:spPr>
          <a:xfrm>
            <a:off x="381000" y="133350"/>
            <a:ext cx="40386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a:solidFill>
                  <a:schemeClr val="tx1">
                    <a:lumMod val="50000"/>
                    <a:lumOff val="50000"/>
                  </a:schemeClr>
                </a:solidFill>
              </a:rPr>
              <a:t>Išlaidų </a:t>
            </a:r>
            <a:r>
              <a:rPr lang="lt-LT" sz="3200" dirty="0" smtClean="0">
                <a:solidFill>
                  <a:schemeClr val="tx1">
                    <a:lumMod val="50000"/>
                    <a:lumOff val="50000"/>
                  </a:schemeClr>
                </a:solidFill>
              </a:rPr>
              <a:t>tinkamumas (III)</a:t>
            </a:r>
            <a:endParaRPr lang="en-US" sz="3200" dirty="0">
              <a:solidFill>
                <a:schemeClr val="tx1">
                  <a:lumMod val="50000"/>
                  <a:lumOff val="50000"/>
                </a:schemeClr>
              </a:solidFill>
            </a:endParaRPr>
          </a:p>
        </p:txBody>
      </p:sp>
      <p:sp>
        <p:nvSpPr>
          <p:cNvPr id="7"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880078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4096898085"/>
              </p:ext>
            </p:extLst>
          </p:nvPr>
        </p:nvGraphicFramePr>
        <p:xfrm>
          <a:off x="531268" y="691015"/>
          <a:ext cx="8460331" cy="3800975"/>
        </p:xfrm>
        <a:graphic>
          <a:graphicData uri="http://schemas.openxmlformats.org/drawingml/2006/table">
            <a:tbl>
              <a:tblPr firstRow="1" bandRow="1">
                <a:tableStyleId>{5C22544A-7EE6-4342-B048-85BDC9FD1C3A}</a:tableStyleId>
              </a:tblPr>
              <a:tblGrid>
                <a:gridCol w="711617"/>
                <a:gridCol w="1897644"/>
                <a:gridCol w="5851070"/>
              </a:tblGrid>
              <a:tr h="415384">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kategorijos pavadinimas</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Paaiškinimas</a:t>
                      </a:r>
                    </a:p>
                  </a:txBody>
                  <a:tcPr marT="45715" marB="45715" anchor="ctr">
                    <a:solidFill>
                      <a:schemeClr val="accent6"/>
                    </a:solidFill>
                  </a:tcPr>
                </a:tc>
              </a:tr>
              <a:tr h="1612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b="0" dirty="0" smtClean="0"/>
                        <a:t>5.</a:t>
                      </a:r>
                    </a:p>
                    <a:p>
                      <a:pPr algn="ctr"/>
                      <a:endParaRPr lang="lt-LT" sz="1400" b="0" dirty="0"/>
                    </a:p>
                  </a:txBody>
                  <a:tcPr marT="45715" marB="45715">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0" dirty="0" smtClean="0"/>
                        <a:t>Projekto vykdymas</a:t>
                      </a:r>
                    </a:p>
                    <a:p>
                      <a:endParaRPr lang="lt-LT" sz="1400" b="0" noProof="0" dirty="0"/>
                    </a:p>
                  </a:txBody>
                  <a:tcPr marT="45715" marB="45715">
                    <a:solidFill>
                      <a:schemeClr val="tx1">
                        <a:lumMod val="10000"/>
                        <a:lumOff val="90000"/>
                      </a:schemeClr>
                    </a:solidFill>
                  </a:tcPr>
                </a:tc>
                <a:tc>
                  <a:txBody>
                    <a:bodyPr/>
                    <a:lstStyle/>
                    <a:p>
                      <a:r>
                        <a:rPr lang="lt-LT" sz="1400" kern="1200" dirty="0" smtClean="0">
                          <a:solidFill>
                            <a:schemeClr val="dk1"/>
                          </a:solidFill>
                          <a:effectLst/>
                          <a:latin typeface="+mn-lt"/>
                          <a:ea typeface="+mn-ea"/>
                          <a:cs typeface="+mn-cs"/>
                        </a:rPr>
                        <a:t>Tinkamos finansuoti investicinio projekto parengimo išlaidos, jeigu šios išlaidos yra patirtos ne anksčiau kaip 2014 m. sausio 1 d. </a:t>
                      </a:r>
                    </a:p>
                    <a:p>
                      <a:r>
                        <a:rPr lang="lt-LT" sz="1400" kern="1200" dirty="0" smtClean="0">
                          <a:solidFill>
                            <a:schemeClr val="dk1"/>
                          </a:solidFill>
                          <a:effectLst/>
                          <a:latin typeface="+mn-lt"/>
                          <a:ea typeface="+mn-ea"/>
                          <a:cs typeface="+mn-cs"/>
                        </a:rPr>
                        <a:t>Paraiškos ir projektinio pasiūlymo parengimo (pildymo) išlaidos netinkamos finansuoti.</a:t>
                      </a:r>
                    </a:p>
                    <a:p>
                      <a:r>
                        <a:rPr lang="lt-LT" sz="1400" kern="1200" dirty="0" smtClean="0">
                          <a:solidFill>
                            <a:schemeClr val="dk1"/>
                          </a:solidFill>
                          <a:effectLst/>
                          <a:latin typeface="+mn-lt"/>
                          <a:ea typeface="+mn-ea"/>
                          <a:cs typeface="+mn-cs"/>
                        </a:rPr>
                        <a:t>Projektą vykdančio personalo darbo užmokesčio išlaidoms taikoma kasmetinių atostogų išmokų fiksuotoji norma, vadovaujantis Lietuvos Respublikos finansų ministerijos 2016 m. sausio 19 d. Kasmetinių atostogų ir papildomų poilsio dienų išmokų fiksuotųjų normų nustatymo tyrimo ataskaita.</a:t>
                      </a:r>
                      <a:endParaRPr lang="lt-LT" sz="1400" b="0" dirty="0" smtClean="0"/>
                    </a:p>
                  </a:txBody>
                  <a:tcPr marT="45715" marB="45715">
                    <a:solidFill>
                      <a:schemeClr val="tx1">
                        <a:lumMod val="10000"/>
                        <a:lumOff val="90000"/>
                      </a:schemeClr>
                    </a:solidFill>
                  </a:tcPr>
                </a:tc>
              </a:tr>
              <a:tr h="415384">
                <a:tc>
                  <a:txBody>
                    <a:bodyPr/>
                    <a:lstStyle/>
                    <a:p>
                      <a:pPr algn="ctr"/>
                      <a:r>
                        <a:rPr lang="lt-LT" sz="1400" b="0" dirty="0" smtClean="0"/>
                        <a:t>6.</a:t>
                      </a:r>
                      <a:endParaRPr lang="lt-LT" sz="1400" b="0" dirty="0"/>
                    </a:p>
                  </a:txBody>
                  <a:tcPr marT="45715" marB="45715">
                    <a:solidFill>
                      <a:schemeClr val="tx1">
                        <a:lumMod val="10000"/>
                        <a:lumOff val="90000"/>
                      </a:schemeClr>
                    </a:solidFill>
                  </a:tcPr>
                </a:tc>
                <a:tc>
                  <a:txBody>
                    <a:bodyPr/>
                    <a:lstStyle/>
                    <a:p>
                      <a:r>
                        <a:rPr lang="lt-LT" sz="1400" b="0" dirty="0" smtClean="0"/>
                        <a:t>Informavimas apie projektą</a:t>
                      </a:r>
                      <a:endParaRPr lang="lt-LT" sz="1400" b="0" dirty="0"/>
                    </a:p>
                  </a:txBody>
                  <a:tcPr marT="45715" marB="45715">
                    <a:solidFill>
                      <a:schemeClr val="tx1">
                        <a:lumMod val="10000"/>
                        <a:lumOff val="90000"/>
                      </a:schemeClr>
                    </a:solidFill>
                  </a:tcPr>
                </a:tc>
                <a:tc>
                  <a:txBody>
                    <a:bodyPr/>
                    <a:lstStyle/>
                    <a:p>
                      <a:pPr algn="l"/>
                      <a:r>
                        <a:rPr lang="lt-LT" sz="1400" b="0" dirty="0" smtClean="0"/>
                        <a:t>Tinkamos</a:t>
                      </a:r>
                      <a:r>
                        <a:rPr lang="lt-LT" sz="1400" b="0" baseline="0" dirty="0" smtClean="0"/>
                        <a:t> finansuoti tik privalomos informavimo apie projektą priemonės pagal Projektų taisyklių 37 skirsnio 450 punktą.</a:t>
                      </a:r>
                      <a:endParaRPr lang="lt-LT" sz="1400" b="0" dirty="0"/>
                    </a:p>
                  </a:txBody>
                  <a:tcPr marT="45715" marB="45715">
                    <a:solidFill>
                      <a:schemeClr val="tx1">
                        <a:lumMod val="10000"/>
                        <a:lumOff val="90000"/>
                      </a:schemeClr>
                    </a:solidFill>
                  </a:tcPr>
                </a:tc>
              </a:tr>
              <a:tr h="966365">
                <a:tc>
                  <a:txBody>
                    <a:bodyPr/>
                    <a:lstStyle/>
                    <a:p>
                      <a:pPr algn="ctr"/>
                      <a:r>
                        <a:rPr lang="lt-LT" sz="1400" b="0" dirty="0" smtClean="0"/>
                        <a:t>7.</a:t>
                      </a:r>
                      <a:endParaRPr lang="lt-LT" sz="1400" b="0" dirty="0"/>
                    </a:p>
                  </a:txBody>
                  <a:tcPr marT="45715" marB="45715">
                    <a:solidFill>
                      <a:schemeClr val="tx1">
                        <a:lumMod val="10000"/>
                        <a:lumOff val="90000"/>
                      </a:schemeClr>
                    </a:solidFill>
                  </a:tcPr>
                </a:tc>
                <a:tc>
                  <a:txBody>
                    <a:bodyPr/>
                    <a:lstStyle/>
                    <a:p>
                      <a:r>
                        <a:rPr lang="lt-LT" sz="1400" b="0" dirty="0" smtClean="0"/>
                        <a:t>Netiesioginės</a:t>
                      </a:r>
                      <a:r>
                        <a:rPr lang="lt-LT" sz="1400" b="0" baseline="0" dirty="0" smtClean="0"/>
                        <a:t> išlaidos ir kitos išlaidos pagal fiksuotąją projekto išlaidų normą.</a:t>
                      </a:r>
                      <a:endParaRPr lang="lt-LT" sz="1400" b="0" dirty="0"/>
                    </a:p>
                  </a:txBody>
                  <a:tcPr marT="45715" marB="45715">
                    <a:solidFill>
                      <a:schemeClr val="tx1">
                        <a:lumMod val="10000"/>
                        <a:lumOff val="90000"/>
                      </a:schemeClr>
                    </a:solidFill>
                  </a:tcPr>
                </a:tc>
                <a:tc>
                  <a:txBody>
                    <a:bodyPr/>
                    <a:lstStyle/>
                    <a:p>
                      <a:pPr algn="l"/>
                      <a:r>
                        <a:rPr lang="lt-LT" sz="1400" kern="1200" dirty="0" smtClean="0">
                          <a:solidFill>
                            <a:schemeClr val="dk1"/>
                          </a:solidFill>
                          <a:effectLst/>
                          <a:latin typeface="+mn-lt"/>
                          <a:ea typeface="+mn-ea"/>
                          <a:cs typeface="+mn-cs"/>
                        </a:rPr>
                        <a:t>Projektui taikoma fiksuotoji projekto išlaidų norma netiesioginėms išlaidoms nustatoma vadovaujantis Projektų taisyklių 10 priedu „Fiksuotosios normos taikymo netiesioginėms projekto išlaidoms apmokėti tvarkos aprašas“.</a:t>
                      </a:r>
                      <a:endParaRPr lang="lt-LT" sz="1400" b="0" dirty="0"/>
                    </a:p>
                  </a:txBody>
                  <a:tcPr marT="45715" marB="45715">
                    <a:solidFill>
                      <a:schemeClr val="tx1">
                        <a:lumMod val="10000"/>
                        <a:lumOff val="90000"/>
                      </a:schemeClr>
                    </a:solidFill>
                  </a:tcPr>
                </a:tc>
              </a:tr>
            </a:tbl>
          </a:graphicData>
        </a:graphic>
      </p:graphicFrame>
      <p:sp>
        <p:nvSpPr>
          <p:cNvPr id="5" name="Title 5"/>
          <p:cNvSpPr txBox="1">
            <a:spLocks/>
          </p:cNvSpPr>
          <p:nvPr/>
        </p:nvSpPr>
        <p:spPr>
          <a:xfrm>
            <a:off x="381000" y="133350"/>
            <a:ext cx="41148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a:solidFill>
                  <a:schemeClr val="tx1">
                    <a:lumMod val="50000"/>
                    <a:lumOff val="50000"/>
                  </a:schemeClr>
                </a:solidFill>
              </a:rPr>
              <a:t>Išlaidų </a:t>
            </a:r>
            <a:r>
              <a:rPr lang="lt-LT" sz="3200" dirty="0" smtClean="0">
                <a:solidFill>
                  <a:schemeClr val="tx1">
                    <a:lumMod val="50000"/>
                    <a:lumOff val="50000"/>
                  </a:schemeClr>
                </a:solidFill>
              </a:rPr>
              <a:t>tinkamumas (IV)</a:t>
            </a:r>
            <a:endParaRPr lang="en-US" sz="3200" dirty="0">
              <a:solidFill>
                <a:schemeClr val="tx1">
                  <a:lumMod val="50000"/>
                  <a:lumOff val="50000"/>
                </a:schemeClr>
              </a:solidFill>
            </a:endParaRPr>
          </a:p>
        </p:txBody>
      </p:sp>
      <p:sp>
        <p:nvSpPr>
          <p:cNvPr id="7"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400" dirty="0">
              <a:solidFill>
                <a:schemeClr val="tx1">
                  <a:lumMod val="50000"/>
                  <a:lumOff val="50000"/>
                </a:schemeClr>
              </a:solidFill>
            </a:endParaRPr>
          </a:p>
        </p:txBody>
      </p:sp>
    </p:spTree>
    <p:extLst>
      <p:ext uri="{BB962C8B-B14F-4D97-AF65-F5344CB8AC3E}">
        <p14:creationId xmlns:p14="http://schemas.microsoft.com/office/powerpoint/2010/main" val="696087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184150"/>
            <a:ext cx="8367713" cy="355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2400" b="1" dirty="0">
              <a:solidFill>
                <a:schemeClr val="tx1">
                  <a:lumMod val="50000"/>
                  <a:lumOff val="50000"/>
                </a:schemeClr>
              </a:solidFill>
            </a:endParaRPr>
          </a:p>
        </p:txBody>
      </p:sp>
      <p:graphicFrame>
        <p:nvGraphicFramePr>
          <p:cNvPr id="5" name="Table 4"/>
          <p:cNvGraphicFramePr>
            <a:graphicFrameLocks noGrp="1"/>
          </p:cNvGraphicFramePr>
          <p:nvPr/>
        </p:nvGraphicFramePr>
        <p:xfrm>
          <a:off x="228600" y="838200"/>
          <a:ext cx="8382000" cy="3735389"/>
        </p:xfrm>
        <a:graphic>
          <a:graphicData uri="http://schemas.openxmlformats.org/drawingml/2006/table">
            <a:tbl>
              <a:tblPr firstRow="1" bandRow="1">
                <a:tableStyleId>{21E4AEA4-8DFA-4A89-87EB-49C32662AFE0}</a:tableStyleId>
              </a:tblPr>
              <a:tblGrid>
                <a:gridCol w="613317">
                  <a:extLst>
                    <a:ext uri="{9D8B030D-6E8A-4147-A177-3AD203B41FA5}"/>
                  </a:extLst>
                </a:gridCol>
                <a:gridCol w="2589559">
                  <a:extLst>
                    <a:ext uri="{9D8B030D-6E8A-4147-A177-3AD203B41FA5}"/>
                  </a:extLst>
                </a:gridCol>
                <a:gridCol w="1294781">
                  <a:extLst>
                    <a:ext uri="{9D8B030D-6E8A-4147-A177-3AD203B41FA5}"/>
                  </a:extLst>
                </a:gridCol>
                <a:gridCol w="1294781">
                  <a:extLst>
                    <a:ext uri="{9D8B030D-6E8A-4147-A177-3AD203B41FA5}"/>
                  </a:extLst>
                </a:gridCol>
                <a:gridCol w="1294781">
                  <a:extLst>
                    <a:ext uri="{9D8B030D-6E8A-4147-A177-3AD203B41FA5}"/>
                  </a:extLst>
                </a:gridCol>
                <a:gridCol w="1294781"/>
              </a:tblGrid>
              <a:tr h="482637">
                <a:tc rowSpan="2">
                  <a:txBody>
                    <a:bodyPr/>
                    <a:lstStyle/>
                    <a:p>
                      <a:pPr algn="ctr"/>
                      <a:r>
                        <a:rPr lang="lt-LT" sz="1200" dirty="0" smtClean="0"/>
                        <a:t>Eil. Nr.</a:t>
                      </a:r>
                      <a:endParaRPr lang="en-US" sz="1200" dirty="0"/>
                    </a:p>
                  </a:txBody>
                  <a:tcPr marL="103241" marR="103241" marT="51619" marB="51619" anchor="ctr"/>
                </a:tc>
                <a:tc rowSpan="2">
                  <a:txBody>
                    <a:bodyPr/>
                    <a:lstStyle/>
                    <a:p>
                      <a:pPr algn="ctr"/>
                      <a:r>
                        <a:rPr lang="lt-LT" sz="1200" dirty="0" smtClean="0"/>
                        <a:t>Projekto tinkamų finansuoti išlaidų suma, eurais</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marL="103241" marR="103241" marT="51619" marB="51619" anchor="ctr"/>
                </a:tc>
                <a:tc gridSpan="4">
                  <a:txBody>
                    <a:bodyPr/>
                    <a:lstStyle/>
                    <a:p>
                      <a:pPr algn="l"/>
                      <a:r>
                        <a:rPr lang="lt-LT" sz="1200" dirty="0" smtClean="0"/>
                        <a:t>Didžiausia fiksuotoji norma (procentais),</a:t>
                      </a:r>
                      <a:r>
                        <a:rPr lang="lt-LT" sz="1200" baseline="0" dirty="0" smtClean="0"/>
                        <a:t> kai projekto veiklų rangos išlaidų dalis sudaro</a:t>
                      </a:r>
                      <a:endParaRPr lang="en-US" sz="1200" dirty="0">
                        <a:solidFill>
                          <a:schemeClr val="tx1"/>
                        </a:solidFill>
                      </a:endParaRPr>
                    </a:p>
                  </a:txBody>
                  <a:tcPr marL="103241" marR="103241" marT="51619" marB="51619" anchor="ctr"/>
                </a:tc>
                <a:tc hMerge="1">
                  <a:txBody>
                    <a:bodyPr/>
                    <a:lstStyle/>
                    <a:p>
                      <a:pPr algn="ctr"/>
                      <a:endParaRPr lang="en-US" sz="1200" dirty="0">
                        <a:solidFill>
                          <a:schemeClr val="tx1"/>
                        </a:solidFill>
                      </a:endParaRPr>
                    </a:p>
                  </a:txBody>
                  <a:tcPr marL="77431" marR="77431" marT="38715" marB="38715" anchor="ctr"/>
                </a:tc>
                <a:tc hMerge="1">
                  <a:txBody>
                    <a:bodyPr/>
                    <a:lstStyle/>
                    <a:p>
                      <a:pPr algn="ctr"/>
                      <a:endParaRPr lang="en-US" sz="1200" dirty="0">
                        <a:solidFill>
                          <a:schemeClr val="tx1"/>
                        </a:solidFill>
                      </a:endParaRPr>
                    </a:p>
                  </a:txBody>
                  <a:tcPr marL="77431" marR="77431" marT="38715" marB="38715" anchor="ctr"/>
                </a:tc>
                <a:tc hMerge="1">
                  <a:txBody>
                    <a:bodyPr/>
                    <a:lstStyle/>
                    <a:p>
                      <a:pPr algn="ctr"/>
                      <a:endParaRPr lang="en-US" sz="1200" dirty="0">
                        <a:solidFill>
                          <a:schemeClr val="tx1"/>
                        </a:solidFill>
                      </a:endParaRPr>
                    </a:p>
                  </a:txBody>
                  <a:tcPr marL="77431" marR="77431" marT="38715" marB="38715" anchor="ctr"/>
                </a:tc>
                <a:extLst>
                  <a:ext uri="{0D108BD9-81ED-4DB2-BD59-A6C34878D82A}"/>
                </a:extLst>
              </a:tr>
              <a:tr h="943934">
                <a:tc vMerge="1">
                  <a:txBody>
                    <a:bodyPr/>
                    <a:lstStyle/>
                    <a:p>
                      <a:pPr algn="ctr"/>
                      <a:endParaRPr lang="en-US" sz="1200" b="1" dirty="0">
                        <a:solidFill>
                          <a:schemeClr val="tx1"/>
                        </a:solidFill>
                      </a:endParaRPr>
                    </a:p>
                  </a:txBody>
                  <a:tcPr marL="77431" marR="77431" marT="38715" marB="38715"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marL="77431" marR="77431" marT="38715" marB="38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Iki 85 proc. tiesioginių </a:t>
                      </a:r>
                      <a:r>
                        <a:rPr lang="lt-LT" sz="1200" baseline="0" dirty="0" smtClean="0"/>
                        <a:t>projekto išlaidų</a:t>
                      </a:r>
                      <a:endParaRPr lang="en-US" sz="1200" b="1" dirty="0" smtClean="0">
                        <a:solidFill>
                          <a:schemeClr val="bg1"/>
                        </a:solidFill>
                        <a:latin typeface="+mn-lt"/>
                      </a:endParaRPr>
                    </a:p>
                  </a:txBody>
                  <a:tcPr marL="103241" marR="103241" marT="51619" marB="516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nuo 85 (imtinai)</a:t>
                      </a:r>
                      <a:r>
                        <a:rPr lang="lt-LT" sz="1200" baseline="0" dirty="0" smtClean="0"/>
                        <a:t> iki 95 </a:t>
                      </a:r>
                      <a:r>
                        <a:rPr lang="lt-LT" sz="1200" dirty="0" smtClean="0"/>
                        <a:t>proc. tiesioginių </a:t>
                      </a:r>
                      <a:r>
                        <a:rPr lang="lt-LT" sz="1200" baseline="0" dirty="0" smtClean="0"/>
                        <a:t>projekto išlaidų</a:t>
                      </a:r>
                      <a:endParaRPr lang="en-US" sz="1200" b="1" dirty="0" smtClean="0">
                        <a:solidFill>
                          <a:schemeClr val="bg1"/>
                        </a:solidFill>
                        <a:latin typeface="+mn-lt"/>
                      </a:endParaRPr>
                    </a:p>
                  </a:txBody>
                  <a:tcPr marL="103241" marR="103241" marT="51619" marB="516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nuo 95 (imtinai)</a:t>
                      </a:r>
                      <a:r>
                        <a:rPr lang="lt-LT" sz="1200" baseline="0" dirty="0" smtClean="0"/>
                        <a:t> iki 98 </a:t>
                      </a:r>
                      <a:r>
                        <a:rPr lang="lt-LT" sz="1200" dirty="0" smtClean="0"/>
                        <a:t>proc. tiesioginių</a:t>
                      </a:r>
                      <a:r>
                        <a:rPr lang="lt-LT" sz="1200" baseline="0" dirty="0" smtClean="0"/>
                        <a:t> projekto išlaidų</a:t>
                      </a:r>
                      <a:endParaRPr lang="en-US" sz="1200" b="1" dirty="0" smtClean="0">
                        <a:solidFill>
                          <a:schemeClr val="bg1"/>
                        </a:solidFill>
                        <a:latin typeface="+mn-lt"/>
                      </a:endParaRPr>
                    </a:p>
                  </a:txBody>
                  <a:tcPr marL="103241" marR="103241" marT="51619" marB="516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nuo 98 (imtinai)</a:t>
                      </a:r>
                      <a:r>
                        <a:rPr lang="lt-LT" sz="1200" baseline="0" dirty="0" smtClean="0"/>
                        <a:t> </a:t>
                      </a:r>
                      <a:r>
                        <a:rPr lang="lt-LT" sz="1200" dirty="0" smtClean="0"/>
                        <a:t>proc. tiesioginių </a:t>
                      </a:r>
                      <a:r>
                        <a:rPr lang="lt-LT" sz="1200" baseline="0" dirty="0" smtClean="0"/>
                        <a:t>projekto išlaidų</a:t>
                      </a:r>
                      <a:endParaRPr lang="en-US" sz="1200" b="1" dirty="0" smtClean="0">
                        <a:solidFill>
                          <a:schemeClr val="bg1"/>
                        </a:solidFill>
                        <a:latin typeface="+mn-lt"/>
                      </a:endParaRPr>
                    </a:p>
                  </a:txBody>
                  <a:tcPr marL="103241" marR="103241" marT="51619" marB="51619"/>
                </a:tc>
                <a:extLst>
                  <a:ext uri="{0D108BD9-81ED-4DB2-BD59-A6C34878D82A}"/>
                </a:extLst>
              </a:tr>
              <a:tr h="286118">
                <a:tc>
                  <a:txBody>
                    <a:bodyPr/>
                    <a:lstStyle/>
                    <a:p>
                      <a:pPr algn="ctr"/>
                      <a:r>
                        <a:rPr lang="lt-LT" sz="1200" dirty="0" smtClean="0"/>
                        <a:t>1</a:t>
                      </a:r>
                      <a:endParaRPr lang="en-US" sz="1200" b="1" i="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kern="1200" dirty="0" smtClean="0"/>
                        <a:t>2</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3</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4</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baseline="0" dirty="0" smtClean="0"/>
                        <a:t>5</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6</a:t>
                      </a:r>
                      <a:endParaRPr lang="en-US" sz="1200" b="0" i="1"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1.</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Iki 175 000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11,35</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7,63</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2,89</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1,33</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2.</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175</a:t>
                      </a:r>
                      <a:r>
                        <a:rPr lang="lt-LT" sz="1200" baseline="0" dirty="0" smtClean="0"/>
                        <a:t> 001 iki 435 000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8,31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5,99</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2,87</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1,10</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3.</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435 001 iki 780 000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8,03</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5,85</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2,84</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1,01</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4.</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780 001 iki 2 260 000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7,74</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5,50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2,63</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0,89</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5.</a:t>
                      </a:r>
                      <a:endParaRPr lang="en-US" sz="1200" b="0"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2 260 001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4,11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4,11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2,02</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0,59</a:t>
                      </a:r>
                      <a:endParaRPr lang="en-US" sz="1200" b="0" dirty="0" smtClean="0">
                        <a:solidFill>
                          <a:schemeClr val="tx1"/>
                        </a:solidFill>
                        <a:latin typeface="+mn-lt"/>
                      </a:endParaRPr>
                    </a:p>
                  </a:txBody>
                  <a:tcPr marL="103241" marR="103241" marT="51619" marB="51619" anchor="ctr"/>
                </a:tc>
              </a:tr>
            </a:tbl>
          </a:graphicData>
        </a:graphic>
      </p:graphicFrame>
      <p:sp>
        <p:nvSpPr>
          <p:cNvPr id="6" name="Title 2"/>
          <p:cNvSpPr txBox="1">
            <a:spLocks/>
          </p:cNvSpPr>
          <p:nvPr/>
        </p:nvSpPr>
        <p:spPr>
          <a:xfrm>
            <a:off x="267067" y="133350"/>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a:t>Fiksuotos </a:t>
            </a:r>
            <a:r>
              <a:rPr lang="lt-LT" sz="2400" b="1" dirty="0" smtClean="0"/>
              <a:t>normos</a:t>
            </a:r>
            <a:r>
              <a:rPr lang="lt-LT" dirty="0" smtClean="0"/>
              <a:t>	 			</a:t>
            </a:r>
            <a:endParaRPr lang="lt-LT" sz="1400" dirty="0"/>
          </a:p>
        </p:txBody>
      </p:sp>
    </p:spTree>
    <p:extLst>
      <p:ext uri="{BB962C8B-B14F-4D97-AF65-F5344CB8AC3E}">
        <p14:creationId xmlns:p14="http://schemas.microsoft.com/office/powerpoint/2010/main" val="582214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1000" y="790575"/>
            <a:ext cx="8367713" cy="173038"/>
          </a:xfrm>
        </p:spPr>
        <p:txBody>
          <a:bodyPr/>
          <a:lstStyle/>
          <a:p>
            <a:pPr>
              <a:defRPr/>
            </a:pPr>
            <a:r>
              <a:rPr lang="lt-LT" dirty="0" smtClean="0"/>
              <a:t>PAVYZDYS</a:t>
            </a:r>
            <a:endParaRPr lang="lt-LT" dirty="0"/>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00138"/>
            <a:ext cx="5638800" cy="3400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Right Brace 5"/>
          <p:cNvSpPr/>
          <p:nvPr/>
        </p:nvSpPr>
        <p:spPr>
          <a:xfrm>
            <a:off x="6115050" y="1930400"/>
            <a:ext cx="273050" cy="19161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t-LT"/>
          </a:p>
        </p:txBody>
      </p:sp>
      <p:sp>
        <p:nvSpPr>
          <p:cNvPr id="8" name="Rounded Rectangle 7"/>
          <p:cNvSpPr/>
          <p:nvPr/>
        </p:nvSpPr>
        <p:spPr>
          <a:xfrm>
            <a:off x="6553200" y="1657350"/>
            <a:ext cx="2438400" cy="2433638"/>
          </a:xfrm>
          <a:prstGeom prst="roundRect">
            <a:avLst>
              <a:gd name="adj" fmla="val 6734"/>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solidFill>
                <a:schemeClr val="tx1"/>
              </a:solidFill>
            </a:endParaRPr>
          </a:p>
        </p:txBody>
      </p:sp>
      <p:sp>
        <p:nvSpPr>
          <p:cNvPr id="7" name="TextBox 6"/>
          <p:cNvSpPr txBox="1"/>
          <p:nvPr/>
        </p:nvSpPr>
        <p:spPr>
          <a:xfrm>
            <a:off x="6589713" y="1922463"/>
            <a:ext cx="2401887" cy="2308225"/>
          </a:xfrm>
          <a:prstGeom prst="rect">
            <a:avLst/>
          </a:prstGeom>
          <a:noFill/>
        </p:spPr>
        <p:txBody>
          <a:bodyPr>
            <a:spAutoFit/>
          </a:bodyPr>
          <a:lstStyle/>
          <a:p>
            <a:pPr marL="171450" indent="-171450">
              <a:buFont typeface="Arial" panose="020B0604020202020204" pitchFamily="34" charset="0"/>
              <a:buChar char="•"/>
              <a:defRPr/>
            </a:pPr>
            <a:r>
              <a:rPr lang="lt-LT" sz="1200" dirty="0"/>
              <a:t>Tiesioginės išlaidos</a:t>
            </a:r>
            <a:r>
              <a:rPr lang="en-US" sz="1200" dirty="0"/>
              <a:t> (1-6 </a:t>
            </a:r>
            <a:r>
              <a:rPr lang="en-US" sz="1200" dirty="0" err="1"/>
              <a:t>kateg</a:t>
            </a:r>
            <a:r>
              <a:rPr lang="en-US" sz="1200" dirty="0"/>
              <a:t>.)</a:t>
            </a:r>
            <a:r>
              <a:rPr lang="lt-LT" sz="1200" dirty="0"/>
              <a:t> – </a:t>
            </a:r>
            <a:r>
              <a:rPr lang="en-US" sz="1200" dirty="0"/>
              <a:t>212.040,80</a:t>
            </a:r>
          </a:p>
          <a:p>
            <a:pPr>
              <a:defRPr/>
            </a:pPr>
            <a:endParaRPr lang="en-US" sz="1200" dirty="0"/>
          </a:p>
          <a:p>
            <a:pPr marL="171450" indent="-171450">
              <a:buFont typeface="Arial" panose="020B0604020202020204" pitchFamily="34" charset="0"/>
              <a:buChar char="•"/>
              <a:defRPr/>
            </a:pPr>
            <a:r>
              <a:rPr lang="lt-LT" sz="1200" dirty="0"/>
              <a:t>NE </a:t>
            </a:r>
            <a:r>
              <a:rPr lang="en-US" sz="1200" dirty="0"/>
              <a:t>RANGOS I</a:t>
            </a:r>
            <a:r>
              <a:rPr lang="lt-LT" sz="1200" dirty="0"/>
              <a:t>ŠLAIDŲ NENUMATYTA, tad 100 proc. ranga (</a:t>
            </a:r>
            <a:r>
              <a:rPr lang="lt-LT" sz="1200" dirty="0" err="1"/>
              <a:t>t.y</a:t>
            </a:r>
            <a:r>
              <a:rPr lang="lt-LT" sz="1200" dirty="0"/>
              <a:t>. pirkimai)</a:t>
            </a:r>
            <a:r>
              <a:rPr lang="en-US" sz="1200" dirty="0"/>
              <a:t> </a:t>
            </a:r>
          </a:p>
          <a:p>
            <a:pPr>
              <a:defRPr/>
            </a:pPr>
            <a:endParaRPr lang="lt-LT" sz="1200" dirty="0"/>
          </a:p>
          <a:p>
            <a:pPr marL="171450" indent="-171450">
              <a:buFont typeface="Arial" panose="020B0604020202020204" pitchFamily="34" charset="0"/>
              <a:buChar char="•"/>
              <a:defRPr/>
            </a:pPr>
            <a:r>
              <a:rPr lang="lt-LT" sz="1200" dirty="0"/>
              <a:t>Pagal PAFT </a:t>
            </a:r>
            <a:r>
              <a:rPr lang="en-US" sz="1200" dirty="0"/>
              <a:t>10 </a:t>
            </a:r>
            <a:r>
              <a:rPr lang="en-US" sz="1200" dirty="0" err="1"/>
              <a:t>priedo</a:t>
            </a:r>
            <a:r>
              <a:rPr lang="en-US" sz="1200" dirty="0"/>
              <a:t> </a:t>
            </a:r>
            <a:r>
              <a:rPr lang="en-US" sz="1200" dirty="0" err="1"/>
              <a:t>lentel</a:t>
            </a:r>
            <a:r>
              <a:rPr lang="lt-LT" sz="1200" dirty="0"/>
              <a:t>ę taikomas </a:t>
            </a:r>
            <a:r>
              <a:rPr lang="en-US" sz="1200" dirty="0"/>
              <a:t>1,10 proc. </a:t>
            </a:r>
          </a:p>
          <a:p>
            <a:pPr>
              <a:defRPr/>
            </a:pPr>
            <a:endParaRPr lang="en-US" sz="1200" dirty="0"/>
          </a:p>
          <a:p>
            <a:pPr>
              <a:defRPr/>
            </a:pPr>
            <a:r>
              <a:rPr lang="en-US" sz="1200" dirty="0"/>
              <a:t>212.040,80 x 1,10 proc. = 2.332,45</a:t>
            </a:r>
          </a:p>
          <a:p>
            <a:pPr>
              <a:defRPr/>
            </a:pPr>
            <a:endParaRPr lang="lt-LT" sz="1200" dirty="0"/>
          </a:p>
        </p:txBody>
      </p:sp>
      <p:sp>
        <p:nvSpPr>
          <p:cNvPr id="9" name="Oval 8"/>
          <p:cNvSpPr/>
          <p:nvPr/>
        </p:nvSpPr>
        <p:spPr>
          <a:xfrm>
            <a:off x="5414963" y="3862388"/>
            <a:ext cx="57626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
        <p:nvSpPr>
          <p:cNvPr id="10" name="Title 2"/>
          <p:cNvSpPr txBox="1">
            <a:spLocks/>
          </p:cNvSpPr>
          <p:nvPr/>
        </p:nvSpPr>
        <p:spPr>
          <a:xfrm>
            <a:off x="381000" y="153076"/>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smtClean="0"/>
              <a:t>Kaip apskaičiuoti netiesiogines išlaidas?</a:t>
            </a:r>
            <a:r>
              <a:rPr lang="lt-LT" dirty="0" smtClean="0"/>
              <a:t>	</a:t>
            </a:r>
            <a:endParaRPr lang="lt-LT" sz="1400" dirty="0"/>
          </a:p>
        </p:txBody>
      </p:sp>
      <p:sp>
        <p:nvSpPr>
          <p:cNvPr id="2" name="Rectangle 1"/>
          <p:cNvSpPr/>
          <p:nvPr/>
        </p:nvSpPr>
        <p:spPr>
          <a:xfrm>
            <a:off x="1447800" y="2495551"/>
            <a:ext cx="1143000" cy="7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74486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5638800" cy="353524"/>
          </a:xfrm>
        </p:spPr>
        <p:txBody>
          <a:bodyPr/>
          <a:lstStyle/>
          <a:p>
            <a:r>
              <a:rPr lang="lt-LT" dirty="0" smtClean="0"/>
              <a:t>Stebėsenos rodikliai</a:t>
            </a:r>
            <a:endParaRPr lang="en-US" dirty="0"/>
          </a:p>
        </p:txBody>
      </p:sp>
      <p:sp>
        <p:nvSpPr>
          <p:cNvPr id="4" name="Text Placeholder 3"/>
          <p:cNvSpPr>
            <a:spLocks noGrp="1"/>
          </p:cNvSpPr>
          <p:nvPr>
            <p:ph type="body" sz="half" idx="2"/>
          </p:nvPr>
        </p:nvSpPr>
        <p:spPr>
          <a:xfrm>
            <a:off x="2286000" y="604290"/>
            <a:ext cx="4114800" cy="200746"/>
          </a:xfrm>
        </p:spPr>
        <p:txBody>
          <a:bodyPr/>
          <a:lstStyle/>
          <a:p>
            <a:r>
              <a:rPr lang="lt-LT" dirty="0" smtClean="0"/>
              <a:t>Aprašo 26 p.</a:t>
            </a:r>
            <a:endParaRPr lang="en-US" dirty="0"/>
          </a:p>
        </p:txBody>
      </p:sp>
      <p:grpSp>
        <p:nvGrpSpPr>
          <p:cNvPr id="3" name="Group 140"/>
          <p:cNvGrpSpPr/>
          <p:nvPr/>
        </p:nvGrpSpPr>
        <p:grpSpPr>
          <a:xfrm>
            <a:off x="762000" y="1801834"/>
            <a:ext cx="3604747" cy="2667001"/>
            <a:chOff x="728827" y="1420815"/>
            <a:chExt cx="1901952" cy="2973639"/>
          </a:xfrm>
        </p:grpSpPr>
        <p:sp>
          <p:nvSpPr>
            <p:cNvPr id="59" name="Rectangle 58"/>
            <p:cNvSpPr/>
            <p:nvPr/>
          </p:nvSpPr>
          <p:spPr>
            <a:xfrm>
              <a:off x="728827" y="1420815"/>
              <a:ext cx="1901952" cy="282733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Rectangle 63"/>
            <p:cNvSpPr/>
            <p:nvPr/>
          </p:nvSpPr>
          <p:spPr>
            <a:xfrm>
              <a:off x="728827" y="4248150"/>
              <a:ext cx="1901952" cy="14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5" name="Group 139"/>
          <p:cNvGrpSpPr/>
          <p:nvPr/>
        </p:nvGrpSpPr>
        <p:grpSpPr>
          <a:xfrm>
            <a:off x="756209" y="1816397"/>
            <a:ext cx="3602004" cy="838200"/>
            <a:chOff x="694262" y="1428750"/>
            <a:chExt cx="1905000" cy="838200"/>
          </a:xfrm>
        </p:grpSpPr>
        <p:sp>
          <p:nvSpPr>
            <p:cNvPr id="63" name="Pentagon 3"/>
            <p:cNvSpPr/>
            <p:nvPr/>
          </p:nvSpPr>
          <p:spPr>
            <a:xfrm rot="5400000">
              <a:off x="1227662" y="895350"/>
              <a:ext cx="838200" cy="1905000"/>
            </a:xfrm>
            <a:prstGeom prst="homePlate">
              <a:avLst>
                <a:gd name="adj" fmla="val 4019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TextBox 77"/>
            <p:cNvSpPr txBox="1"/>
            <p:nvPr/>
          </p:nvSpPr>
          <p:spPr>
            <a:xfrm>
              <a:off x="1162326" y="1734594"/>
              <a:ext cx="964100" cy="276999"/>
            </a:xfrm>
            <a:prstGeom prst="rect">
              <a:avLst/>
            </a:prstGeom>
            <a:noFill/>
          </p:spPr>
          <p:txBody>
            <a:bodyPr wrap="none" rtlCol="0">
              <a:spAutoFit/>
            </a:bodyPr>
            <a:lstStyle/>
            <a:p>
              <a:pPr algn="ctr"/>
              <a:r>
                <a:rPr lang="lt-LT" sz="1200" b="1" dirty="0" smtClean="0">
                  <a:solidFill>
                    <a:srgbClr val="FFFFFF"/>
                  </a:solidFill>
                </a:rPr>
                <a:t>Minimalios reikšmės nėra</a:t>
              </a:r>
              <a:endParaRPr lang="en-US" sz="1000" b="1" dirty="0">
                <a:solidFill>
                  <a:srgbClr val="FFFFFF"/>
                </a:solidFill>
              </a:endParaRPr>
            </a:p>
          </p:txBody>
        </p:sp>
      </p:grpSp>
      <p:sp>
        <p:nvSpPr>
          <p:cNvPr id="79" name="Rounded Rectangle 78"/>
          <p:cNvSpPr/>
          <p:nvPr/>
        </p:nvSpPr>
        <p:spPr>
          <a:xfrm>
            <a:off x="838200" y="1033198"/>
            <a:ext cx="3352800" cy="924755"/>
          </a:xfrm>
          <a:prstGeom prst="roundRect">
            <a:avLst>
              <a:gd name="adj" fmla="val 9524"/>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400" b="1" dirty="0">
                <a:solidFill>
                  <a:srgbClr val="FFFFFF"/>
                </a:solidFill>
              </a:rPr>
              <a:t>Investicijas gavusios vaikų priežiūros arba švietimo infrastruktūros </a:t>
            </a:r>
            <a:r>
              <a:rPr lang="lt-LT" sz="1400" b="1" dirty="0" smtClean="0">
                <a:solidFill>
                  <a:srgbClr val="FFFFFF"/>
                </a:solidFill>
              </a:rPr>
              <a:t>pajėgumas</a:t>
            </a:r>
            <a:endParaRPr lang="en-US" sz="1400" b="1" dirty="0">
              <a:solidFill>
                <a:srgbClr val="FFFFFF"/>
              </a:solidFill>
            </a:endParaRPr>
          </a:p>
        </p:txBody>
      </p:sp>
      <p:grpSp>
        <p:nvGrpSpPr>
          <p:cNvPr id="6" name="Group 38"/>
          <p:cNvGrpSpPr/>
          <p:nvPr/>
        </p:nvGrpSpPr>
        <p:grpSpPr>
          <a:xfrm>
            <a:off x="914400" y="2726587"/>
            <a:ext cx="3276600" cy="1113125"/>
            <a:chOff x="654724" y="2917392"/>
            <a:chExt cx="1589758" cy="883084"/>
          </a:xfrm>
        </p:grpSpPr>
        <p:sp>
          <p:nvSpPr>
            <p:cNvPr id="135" name="TextBox 134"/>
            <p:cNvSpPr txBox="1"/>
            <p:nvPr/>
          </p:nvSpPr>
          <p:spPr>
            <a:xfrm>
              <a:off x="654724" y="2917392"/>
              <a:ext cx="1589758" cy="883084"/>
            </a:xfrm>
            <a:prstGeom prst="rect">
              <a:avLst/>
            </a:prstGeom>
            <a:noFill/>
          </p:spPr>
          <p:txBody>
            <a:bodyPr wrap="square" rtlCol="0">
              <a:spAutoFit/>
            </a:bodyPr>
            <a:lstStyle/>
            <a:p>
              <a:pPr algn="ctr">
                <a:lnSpc>
                  <a:spcPct val="150000"/>
                </a:lnSpc>
                <a:spcBef>
                  <a:spcPts val="400"/>
                </a:spcBef>
              </a:pPr>
              <a:r>
                <a:rPr lang="lt-LT" sz="1050" dirty="0">
                  <a:solidFill>
                    <a:srgbClr val="262626">
                      <a:lumMod val="75000"/>
                      <a:lumOff val="25000"/>
                    </a:srgbClr>
                  </a:solidFill>
                </a:rPr>
                <a:t>Į</a:t>
              </a:r>
              <a:r>
                <a:rPr lang="lt-LT" sz="1050" dirty="0" smtClean="0">
                  <a:solidFill>
                    <a:srgbClr val="262626">
                      <a:lumMod val="75000"/>
                      <a:lumOff val="25000"/>
                    </a:srgbClr>
                  </a:solidFill>
                </a:rPr>
                <a:t>staigos </a:t>
              </a:r>
              <a:r>
                <a:rPr lang="lt-LT" sz="1050" dirty="0">
                  <a:solidFill>
                    <a:srgbClr val="262626">
                      <a:lumMod val="75000"/>
                      <a:lumOff val="25000"/>
                    </a:srgbClr>
                  </a:solidFill>
                </a:rPr>
                <a:t>pajėgumas, </a:t>
              </a:r>
              <a:r>
                <a:rPr lang="lt-LT" sz="1050" dirty="0" smtClean="0">
                  <a:solidFill>
                    <a:srgbClr val="262626">
                      <a:lumMod val="75000"/>
                      <a:lumOff val="25000"/>
                    </a:srgbClr>
                  </a:solidFill>
                </a:rPr>
                <a:t>gali </a:t>
              </a:r>
              <a:r>
                <a:rPr lang="lt-LT" sz="1050" dirty="0">
                  <a:solidFill>
                    <a:srgbClr val="262626">
                      <a:lumMod val="75000"/>
                      <a:lumOff val="25000"/>
                    </a:srgbClr>
                  </a:solidFill>
                </a:rPr>
                <a:t>būti lygus infrastruktūros naudotojų skaičiui arba didesnis nei faktinis naudotojų </a:t>
              </a:r>
              <a:r>
                <a:rPr lang="lt-LT" sz="1050" dirty="0" smtClean="0">
                  <a:solidFill>
                    <a:srgbClr val="262626">
                      <a:lumMod val="75000"/>
                      <a:lumOff val="25000"/>
                    </a:srgbClr>
                  </a:solidFill>
                </a:rPr>
                <a:t>skaičius</a:t>
              </a:r>
              <a:endParaRPr lang="lt-LT" sz="1050" b="1" dirty="0" smtClean="0">
                <a:solidFill>
                  <a:srgbClr val="262626">
                    <a:lumMod val="75000"/>
                    <a:lumOff val="25000"/>
                  </a:srgbClr>
                </a:solidFill>
              </a:endParaRPr>
            </a:p>
            <a:p>
              <a:pPr algn="ctr">
                <a:lnSpc>
                  <a:spcPct val="150000"/>
                </a:lnSpc>
                <a:spcBef>
                  <a:spcPts val="400"/>
                </a:spcBef>
              </a:pPr>
              <a:r>
                <a:rPr lang="lt-LT" sz="1050" dirty="0">
                  <a:solidFill>
                    <a:srgbClr val="262626">
                      <a:lumMod val="75000"/>
                      <a:lumOff val="25000"/>
                    </a:srgbClr>
                  </a:solidFill>
                </a:rPr>
                <a:t>Neįskaičiuojami mokytojai, tėvai ir kiti </a:t>
              </a:r>
              <a:r>
                <a:rPr lang="lt-LT" sz="1050" dirty="0" smtClean="0">
                  <a:solidFill>
                    <a:srgbClr val="262626">
                      <a:lumMod val="75000"/>
                      <a:lumOff val="25000"/>
                    </a:srgbClr>
                  </a:solidFill>
                </a:rPr>
                <a:t>asmenys</a:t>
              </a:r>
            </a:p>
          </p:txBody>
        </p:sp>
        <p:cxnSp>
          <p:nvCxnSpPr>
            <p:cNvPr id="137" name="Straight Connector 136"/>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06628" y="3775328"/>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141"/>
          <p:cNvGrpSpPr/>
          <p:nvPr/>
        </p:nvGrpSpPr>
        <p:grpSpPr>
          <a:xfrm>
            <a:off x="4515612" y="1801835"/>
            <a:ext cx="3942588" cy="2667000"/>
            <a:chOff x="728827" y="1420815"/>
            <a:chExt cx="1901952" cy="2973639"/>
          </a:xfrm>
        </p:grpSpPr>
        <p:sp>
          <p:nvSpPr>
            <p:cNvPr id="143" name="Rectangle 142"/>
            <p:cNvSpPr/>
            <p:nvPr/>
          </p:nvSpPr>
          <p:spPr>
            <a:xfrm>
              <a:off x="728827" y="1420815"/>
              <a:ext cx="1901952" cy="282733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4" name="Rectangle 143"/>
            <p:cNvSpPr/>
            <p:nvPr/>
          </p:nvSpPr>
          <p:spPr>
            <a:xfrm>
              <a:off x="728827" y="4248150"/>
              <a:ext cx="190195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8" name="Group 144"/>
          <p:cNvGrpSpPr/>
          <p:nvPr/>
        </p:nvGrpSpPr>
        <p:grpSpPr>
          <a:xfrm>
            <a:off x="4514088" y="1809768"/>
            <a:ext cx="3944083" cy="838200"/>
            <a:chOff x="694262" y="1428750"/>
            <a:chExt cx="1905000" cy="838200"/>
          </a:xfrm>
        </p:grpSpPr>
        <p:sp>
          <p:nvSpPr>
            <p:cNvPr id="146" name="Pentagon 3"/>
            <p:cNvSpPr/>
            <p:nvPr/>
          </p:nvSpPr>
          <p:spPr>
            <a:xfrm rot="5400000">
              <a:off x="1227662" y="895350"/>
              <a:ext cx="838200" cy="1905000"/>
            </a:xfrm>
            <a:prstGeom prst="homePlate">
              <a:avLst>
                <a:gd name="adj" fmla="val 4019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7" name="TextBox 146"/>
            <p:cNvSpPr txBox="1"/>
            <p:nvPr/>
          </p:nvSpPr>
          <p:spPr>
            <a:xfrm>
              <a:off x="1179026" y="1619250"/>
              <a:ext cx="935484" cy="461665"/>
            </a:xfrm>
            <a:prstGeom prst="rect">
              <a:avLst/>
            </a:prstGeom>
            <a:noFill/>
          </p:spPr>
          <p:txBody>
            <a:bodyPr wrap="none" rtlCol="0">
              <a:spAutoFit/>
            </a:bodyPr>
            <a:lstStyle/>
            <a:p>
              <a:pPr algn="ctr"/>
              <a:r>
                <a:rPr lang="lt-LT" sz="1200" b="1" dirty="0" smtClean="0">
                  <a:solidFill>
                    <a:srgbClr val="FFFFFF"/>
                  </a:solidFill>
                </a:rPr>
                <a:t>Minimali reikšmė regionui, </a:t>
              </a:r>
            </a:p>
            <a:p>
              <a:pPr algn="ctr"/>
              <a:r>
                <a:rPr lang="lt-LT" sz="1200" b="1" dirty="0" smtClean="0">
                  <a:solidFill>
                    <a:srgbClr val="FFFFFF"/>
                  </a:solidFill>
                </a:rPr>
                <a:t> ne projektui</a:t>
              </a:r>
              <a:endParaRPr lang="en-US" sz="1000" b="1" dirty="0">
                <a:solidFill>
                  <a:srgbClr val="FFFFFF"/>
                </a:solidFill>
              </a:endParaRPr>
            </a:p>
          </p:txBody>
        </p:sp>
      </p:grpSp>
      <p:sp>
        <p:nvSpPr>
          <p:cNvPr id="148" name="Rounded Rectangle 147"/>
          <p:cNvSpPr/>
          <p:nvPr/>
        </p:nvSpPr>
        <p:spPr>
          <a:xfrm>
            <a:off x="4648200" y="1047750"/>
            <a:ext cx="3661559" cy="910203"/>
          </a:xfrm>
          <a:prstGeom prst="roundRect">
            <a:avLst>
              <a:gd name="adj" fmla="val 9524"/>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lt-LT" sz="1400" b="1" dirty="0">
                <a:solidFill>
                  <a:srgbClr val="FFFFFF"/>
                </a:solidFill>
              </a:rPr>
              <a:t>Pagal veiksmų programą ERPF lėšomis sukurtos naujos ikimokyklinio ir priešmokyklinio ugdymo vietos</a:t>
            </a:r>
            <a:endParaRPr lang="en-US" sz="1400" b="1" dirty="0">
              <a:solidFill>
                <a:srgbClr val="FFFFFF"/>
              </a:solidFill>
            </a:endParaRPr>
          </a:p>
          <a:p>
            <a:pPr algn="ctr"/>
            <a:endParaRPr lang="en-US" sz="1100" b="1" dirty="0">
              <a:solidFill>
                <a:srgbClr val="FFFFFF"/>
              </a:solidFill>
            </a:endParaRPr>
          </a:p>
        </p:txBody>
      </p:sp>
      <p:grpSp>
        <p:nvGrpSpPr>
          <p:cNvPr id="10" name="Group 38"/>
          <p:cNvGrpSpPr/>
          <p:nvPr/>
        </p:nvGrpSpPr>
        <p:grpSpPr>
          <a:xfrm>
            <a:off x="4648200" y="2712036"/>
            <a:ext cx="3661559" cy="1461445"/>
            <a:chOff x="654724" y="2917392"/>
            <a:chExt cx="1589758" cy="1209747"/>
          </a:xfrm>
        </p:grpSpPr>
        <p:sp>
          <p:nvSpPr>
            <p:cNvPr id="150" name="TextBox 149"/>
            <p:cNvSpPr txBox="1"/>
            <p:nvPr/>
          </p:nvSpPr>
          <p:spPr>
            <a:xfrm>
              <a:off x="654724" y="2917392"/>
              <a:ext cx="1589758" cy="1164509"/>
            </a:xfrm>
            <a:prstGeom prst="rect">
              <a:avLst/>
            </a:prstGeom>
            <a:noFill/>
          </p:spPr>
          <p:txBody>
            <a:bodyPr wrap="square" rtlCol="0">
              <a:spAutoFit/>
            </a:bodyPr>
            <a:lstStyle/>
            <a:p>
              <a:pPr algn="ctr">
                <a:lnSpc>
                  <a:spcPct val="150000"/>
                </a:lnSpc>
                <a:spcBef>
                  <a:spcPts val="400"/>
                </a:spcBef>
              </a:pPr>
              <a:r>
                <a:rPr lang="lt-LT" sz="1050" dirty="0" smtClean="0">
                  <a:solidFill>
                    <a:srgbClr val="262626">
                      <a:lumMod val="75000"/>
                      <a:lumOff val="25000"/>
                    </a:srgbClr>
                  </a:solidFill>
                </a:rPr>
                <a:t>Naujos vietos sukūrimas – reikalingų sąlygų vaikų ugdymui sudarymas </a:t>
              </a:r>
              <a:r>
                <a:rPr lang="lt-LT" sz="1050" dirty="0">
                  <a:solidFill>
                    <a:srgbClr val="262626">
                      <a:lumMod val="75000"/>
                      <a:lumOff val="25000"/>
                    </a:srgbClr>
                  </a:solidFill>
                </a:rPr>
                <a:t>naujose ir (arba) atnaujintose švietimo įstaigose. </a:t>
              </a:r>
              <a:endParaRPr lang="lt-LT" sz="1050" dirty="0" smtClean="0">
                <a:solidFill>
                  <a:srgbClr val="262626">
                    <a:lumMod val="75000"/>
                    <a:lumOff val="25000"/>
                  </a:srgbClr>
                </a:solidFill>
              </a:endParaRPr>
            </a:p>
            <a:p>
              <a:pPr algn="ctr">
                <a:lnSpc>
                  <a:spcPct val="150000"/>
                </a:lnSpc>
                <a:spcBef>
                  <a:spcPts val="400"/>
                </a:spcBef>
              </a:pPr>
              <a:r>
                <a:rPr lang="lt-LT" sz="1050" dirty="0" smtClean="0">
                  <a:solidFill>
                    <a:srgbClr val="262626">
                      <a:lumMod val="75000"/>
                      <a:lumOff val="25000"/>
                    </a:srgbClr>
                  </a:solidFill>
                </a:rPr>
                <a:t>Nauja </a:t>
              </a:r>
              <a:r>
                <a:rPr lang="lt-LT" sz="1050" dirty="0">
                  <a:solidFill>
                    <a:srgbClr val="262626">
                      <a:lumMod val="75000"/>
                      <a:lumOff val="25000"/>
                    </a:srgbClr>
                  </a:solidFill>
                </a:rPr>
                <a:t>vieta nelygu atnaujintai </a:t>
              </a:r>
              <a:r>
                <a:rPr lang="lt-LT" sz="1050" dirty="0" smtClean="0">
                  <a:solidFill>
                    <a:srgbClr val="262626">
                      <a:lumMod val="75000"/>
                      <a:lumOff val="25000"/>
                    </a:srgbClr>
                  </a:solidFill>
                </a:rPr>
                <a:t>vietai.</a:t>
              </a:r>
              <a:endParaRPr lang="en-US" sz="1050" dirty="0">
                <a:solidFill>
                  <a:srgbClr val="262626">
                    <a:lumMod val="75000"/>
                    <a:lumOff val="25000"/>
                  </a:srgbClr>
                </a:solidFill>
              </a:endParaRPr>
            </a:p>
            <a:p>
              <a:pPr algn="ctr">
                <a:lnSpc>
                  <a:spcPct val="150000"/>
                </a:lnSpc>
                <a:spcBef>
                  <a:spcPts val="400"/>
                </a:spcBef>
              </a:pPr>
              <a:r>
                <a:rPr lang="lt-LT" sz="1050" dirty="0" smtClean="0">
                  <a:solidFill>
                    <a:srgbClr val="262626">
                      <a:lumMod val="75000"/>
                      <a:lumOff val="25000"/>
                    </a:srgbClr>
                  </a:solidFill>
                </a:rPr>
                <a:t>Sumuojamos </a:t>
              </a:r>
              <a:r>
                <a:rPr lang="lt-LT" sz="1050" dirty="0">
                  <a:solidFill>
                    <a:srgbClr val="262626">
                      <a:lumMod val="75000"/>
                      <a:lumOff val="25000"/>
                    </a:srgbClr>
                  </a:solidFill>
                </a:rPr>
                <a:t>įgyvendinant projekto veiklas sukurtos naujos ikimokyklinio ir priešmokyklinio ugdymo vietos (vietų skaičius</a:t>
              </a:r>
              <a:r>
                <a:rPr lang="lt-LT" sz="1050" dirty="0" smtClean="0">
                  <a:solidFill>
                    <a:srgbClr val="262626">
                      <a:lumMod val="75000"/>
                      <a:lumOff val="25000"/>
                    </a:srgbClr>
                  </a:solidFill>
                </a:rPr>
                <a:t>).</a:t>
              </a:r>
              <a:endParaRPr lang="lt-LT" sz="1050" dirty="0">
                <a:solidFill>
                  <a:srgbClr val="262626">
                    <a:lumMod val="75000"/>
                    <a:lumOff val="25000"/>
                  </a:srgbClr>
                </a:solidFill>
              </a:endParaRPr>
            </a:p>
          </p:txBody>
        </p:sp>
        <p:cxnSp>
          <p:nvCxnSpPr>
            <p:cNvPr id="151" name="Straight Connector 150"/>
            <p:cNvCxnSpPr/>
            <p:nvPr/>
          </p:nvCxnSpPr>
          <p:spPr>
            <a:xfrm>
              <a:off x="787061" y="3362403"/>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87061" y="3592375"/>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493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48"/>
                                        </p:tgtEl>
                                        <p:attrNameLst>
                                          <p:attrName>style.visibility</p:attrName>
                                        </p:attrNameLst>
                                      </p:cBhvr>
                                      <p:to>
                                        <p:strVal val="visible"/>
                                      </p:to>
                                    </p:set>
                                    <p:anim calcmode="lin" valueType="num">
                                      <p:cBhvr>
                                        <p:cTn id="25" dur="500" fill="hold"/>
                                        <p:tgtEl>
                                          <p:spTgt spid="148"/>
                                        </p:tgtEl>
                                        <p:attrNameLst>
                                          <p:attrName>ppt_w</p:attrName>
                                        </p:attrNameLst>
                                      </p:cBhvr>
                                      <p:tavLst>
                                        <p:tav tm="0">
                                          <p:val>
                                            <p:fltVal val="0"/>
                                          </p:val>
                                        </p:tav>
                                        <p:tav tm="100000">
                                          <p:val>
                                            <p:strVal val="#ppt_w"/>
                                          </p:val>
                                        </p:tav>
                                      </p:tavLst>
                                    </p:anim>
                                    <p:anim calcmode="lin" valueType="num">
                                      <p:cBhvr>
                                        <p:cTn id="26" dur="500" fill="hold"/>
                                        <p:tgtEl>
                                          <p:spTgt spid="148"/>
                                        </p:tgtEl>
                                        <p:attrNameLst>
                                          <p:attrName>ppt_h</p:attrName>
                                        </p:attrNameLst>
                                      </p:cBhvr>
                                      <p:tavLst>
                                        <p:tav tm="0">
                                          <p:val>
                                            <p:fltVal val="0"/>
                                          </p:val>
                                        </p:tav>
                                        <p:tav tm="100000">
                                          <p:val>
                                            <p:strVal val="#ppt_h"/>
                                          </p:val>
                                        </p:tav>
                                      </p:tavLst>
                                    </p:anim>
                                    <p:animEffect transition="in" filter="fade">
                                      <p:cBhvr>
                                        <p:cTn id="27" dur="500"/>
                                        <p:tgtEl>
                                          <p:spTgt spid="148"/>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Bottom)">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33350"/>
            <a:ext cx="8367713" cy="355600"/>
          </a:xfrm>
        </p:spPr>
        <p:txBody>
          <a:bodyPr/>
          <a:lstStyle/>
          <a:p>
            <a:pPr algn="ctr">
              <a:defRPr/>
            </a:pPr>
            <a:r>
              <a:rPr lang="lt-LT" sz="2400" b="1" dirty="0" smtClean="0"/>
              <a:t/>
            </a:r>
            <a:br>
              <a:rPr lang="lt-LT" sz="2400" b="1" dirty="0" smtClean="0"/>
            </a:br>
            <a:r>
              <a:rPr lang="lt-LT" sz="2400" b="1" dirty="0" smtClean="0"/>
              <a:t>Projektų rengimo ir vertinimo procesas</a:t>
            </a:r>
            <a:endParaRPr lang="en-US" sz="2400" b="1" dirty="0"/>
          </a:p>
        </p:txBody>
      </p:sp>
      <p:grpSp>
        <p:nvGrpSpPr>
          <p:cNvPr id="4" name="Group 3"/>
          <p:cNvGrpSpPr>
            <a:grpSpLocks/>
          </p:cNvGrpSpPr>
          <p:nvPr/>
        </p:nvGrpSpPr>
        <p:grpSpPr bwMode="auto">
          <a:xfrm>
            <a:off x="781050" y="2365355"/>
            <a:ext cx="1200150" cy="342900"/>
            <a:chOff x="323850" y="2667000"/>
            <a:chExt cx="1200150" cy="342900"/>
          </a:xfrm>
        </p:grpSpPr>
        <p:sp>
          <p:nvSpPr>
            <p:cNvPr id="5" name="Rounded Rectangle 4"/>
            <p:cNvSpPr/>
            <p:nvPr/>
          </p:nvSpPr>
          <p:spPr>
            <a:xfrm>
              <a:off x="381000" y="2724150"/>
              <a:ext cx="1143000" cy="228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p:cNvSpPr/>
            <p:nvPr/>
          </p:nvSpPr>
          <p:spPr>
            <a:xfrm>
              <a:off x="381000" y="2724150"/>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0" name="Group 9"/>
          <p:cNvGrpSpPr>
            <a:grpSpLocks/>
          </p:cNvGrpSpPr>
          <p:nvPr/>
        </p:nvGrpSpPr>
        <p:grpSpPr bwMode="auto">
          <a:xfrm>
            <a:off x="1676400" y="2365355"/>
            <a:ext cx="1200150" cy="342900"/>
            <a:chOff x="323850" y="2667000"/>
            <a:chExt cx="1200150" cy="342900"/>
          </a:xfrm>
        </p:grpSpPr>
        <p:sp>
          <p:nvSpPr>
            <p:cNvPr id="11" name="Rounded Rectangle 10"/>
            <p:cNvSpPr/>
            <p:nvPr/>
          </p:nvSpPr>
          <p:spPr>
            <a:xfrm>
              <a:off x="381000" y="2724150"/>
              <a:ext cx="1143000"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p:cNvSpPr/>
            <p:nvPr/>
          </p:nvSpPr>
          <p:spPr>
            <a:xfrm>
              <a:off x="381000" y="272415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4" name="Group 13"/>
          <p:cNvGrpSpPr>
            <a:grpSpLocks/>
          </p:cNvGrpSpPr>
          <p:nvPr/>
        </p:nvGrpSpPr>
        <p:grpSpPr bwMode="auto">
          <a:xfrm>
            <a:off x="2590800" y="2365355"/>
            <a:ext cx="1200150" cy="342900"/>
            <a:chOff x="323850" y="2667000"/>
            <a:chExt cx="1200150" cy="342900"/>
          </a:xfrm>
        </p:grpSpPr>
        <p:sp>
          <p:nvSpPr>
            <p:cNvPr id="15" name="Rounded Rectangle 14"/>
            <p:cNvSpPr/>
            <p:nvPr/>
          </p:nvSpPr>
          <p:spPr>
            <a:xfrm>
              <a:off x="381000" y="2724150"/>
              <a:ext cx="1143000" cy="2286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a:xfrm>
              <a:off x="381000" y="2724150"/>
              <a:ext cx="228600" cy="2286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8" name="Group 17"/>
          <p:cNvGrpSpPr>
            <a:grpSpLocks/>
          </p:cNvGrpSpPr>
          <p:nvPr/>
        </p:nvGrpSpPr>
        <p:grpSpPr bwMode="auto">
          <a:xfrm>
            <a:off x="3505200" y="2365355"/>
            <a:ext cx="1200150" cy="342900"/>
            <a:chOff x="323850" y="2667000"/>
            <a:chExt cx="1200150" cy="342900"/>
          </a:xfrm>
        </p:grpSpPr>
        <p:sp>
          <p:nvSpPr>
            <p:cNvPr id="19" name="Rounded Rectangle 18"/>
            <p:cNvSpPr/>
            <p:nvPr/>
          </p:nvSpPr>
          <p:spPr>
            <a:xfrm>
              <a:off x="381000" y="2724150"/>
              <a:ext cx="1143000" cy="2286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p:cNvSpPr/>
            <p:nvPr/>
          </p:nvSpPr>
          <p:spPr>
            <a:xfrm>
              <a:off x="381000" y="2724150"/>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2" name="Group 21"/>
          <p:cNvGrpSpPr>
            <a:grpSpLocks/>
          </p:cNvGrpSpPr>
          <p:nvPr/>
        </p:nvGrpSpPr>
        <p:grpSpPr bwMode="auto">
          <a:xfrm>
            <a:off x="4419600" y="2365355"/>
            <a:ext cx="1200150" cy="342900"/>
            <a:chOff x="323850" y="2667000"/>
            <a:chExt cx="1200150" cy="342900"/>
          </a:xfrm>
        </p:grpSpPr>
        <p:sp>
          <p:nvSpPr>
            <p:cNvPr id="23" name="Rounded Rectangle 22"/>
            <p:cNvSpPr/>
            <p:nvPr/>
          </p:nvSpPr>
          <p:spPr>
            <a:xfrm>
              <a:off x="381000" y="2724150"/>
              <a:ext cx="1143000" cy="2286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23"/>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24"/>
            <p:cNvSpPr/>
            <p:nvPr/>
          </p:nvSpPr>
          <p:spPr>
            <a:xfrm>
              <a:off x="381000" y="2724150"/>
              <a:ext cx="228600" cy="2286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6" name="Group 25"/>
          <p:cNvGrpSpPr>
            <a:grpSpLocks/>
          </p:cNvGrpSpPr>
          <p:nvPr/>
        </p:nvGrpSpPr>
        <p:grpSpPr bwMode="auto">
          <a:xfrm>
            <a:off x="5334000" y="2365355"/>
            <a:ext cx="1200150" cy="342900"/>
            <a:chOff x="323850" y="2667000"/>
            <a:chExt cx="1200150" cy="342900"/>
          </a:xfrm>
        </p:grpSpPr>
        <p:sp>
          <p:nvSpPr>
            <p:cNvPr id="27" name="Rounded Rectangle 26"/>
            <p:cNvSpPr/>
            <p:nvPr/>
          </p:nvSpPr>
          <p:spPr>
            <a:xfrm>
              <a:off x="381000" y="2724150"/>
              <a:ext cx="1143000" cy="228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Oval 27"/>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Oval 28"/>
            <p:cNvSpPr/>
            <p:nvPr/>
          </p:nvSpPr>
          <p:spPr>
            <a:xfrm>
              <a:off x="381000" y="2724150"/>
              <a:ext cx="228600" cy="228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0" name="Group 29"/>
          <p:cNvGrpSpPr>
            <a:grpSpLocks/>
          </p:cNvGrpSpPr>
          <p:nvPr/>
        </p:nvGrpSpPr>
        <p:grpSpPr bwMode="auto">
          <a:xfrm>
            <a:off x="6248400" y="2365355"/>
            <a:ext cx="1200150" cy="342900"/>
            <a:chOff x="323850" y="2667000"/>
            <a:chExt cx="1200150" cy="342900"/>
          </a:xfrm>
        </p:grpSpPr>
        <p:sp>
          <p:nvSpPr>
            <p:cNvPr id="31" name="Rounded Rectangle 30"/>
            <p:cNvSpPr/>
            <p:nvPr/>
          </p:nvSpPr>
          <p:spPr>
            <a:xfrm>
              <a:off x="381000" y="2724150"/>
              <a:ext cx="1143000" cy="228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Oval 32"/>
            <p:cNvSpPr/>
            <p:nvPr/>
          </p:nvSpPr>
          <p:spPr>
            <a:xfrm>
              <a:off x="381000" y="2724150"/>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4" name="Group 33"/>
          <p:cNvGrpSpPr>
            <a:grpSpLocks/>
          </p:cNvGrpSpPr>
          <p:nvPr/>
        </p:nvGrpSpPr>
        <p:grpSpPr bwMode="auto">
          <a:xfrm>
            <a:off x="580474" y="2773177"/>
            <a:ext cx="2306152" cy="1052247"/>
            <a:chOff x="573519" y="3108963"/>
            <a:chExt cx="2577547" cy="1052398"/>
          </a:xfrm>
        </p:grpSpPr>
        <p:sp>
          <p:nvSpPr>
            <p:cNvPr id="35" name="TextBox 34"/>
            <p:cNvSpPr txBox="1"/>
            <p:nvPr/>
          </p:nvSpPr>
          <p:spPr>
            <a:xfrm>
              <a:off x="573519" y="3638066"/>
              <a:ext cx="2577547" cy="523295"/>
            </a:xfrm>
            <a:prstGeom prst="rect">
              <a:avLst/>
            </a:prstGeom>
            <a:noFill/>
          </p:spPr>
          <p:txBody>
            <a:bodyPr wrap="square">
              <a:spAutoFit/>
            </a:bodyPr>
            <a:lstStyle/>
            <a:p>
              <a:pPr algn="ctr" eaLnBrk="1" fontAlgn="auto" hangingPunct="1">
                <a:spcBef>
                  <a:spcPts val="0"/>
                </a:spcBef>
                <a:buFont typeface="Wingdings" panose="05000000000000000000" pitchFamily="2" charset="2"/>
                <a:buNone/>
                <a:defRPr/>
              </a:pPr>
              <a:r>
                <a:rPr lang="lt-LT" altLang="lt-LT" sz="1400" b="1" dirty="0" smtClean="0">
                  <a:solidFill>
                    <a:schemeClr val="tx2">
                      <a:lumMod val="75000"/>
                      <a:lumOff val="25000"/>
                    </a:schemeClr>
                  </a:solidFill>
                </a:rPr>
                <a:t>2017/08 rengiami IP ir projektiniai pasiūlymai (PP)</a:t>
              </a:r>
              <a:endParaRPr lang="lt-LT" altLang="lt-LT" sz="1000" dirty="0">
                <a:solidFill>
                  <a:schemeClr val="tx2">
                    <a:lumMod val="50000"/>
                    <a:lumOff val="50000"/>
                  </a:schemeClr>
                </a:solidFill>
                <a:latin typeface="+mn-lt"/>
              </a:endParaRPr>
            </a:p>
          </p:txBody>
        </p:sp>
        <p:grpSp>
          <p:nvGrpSpPr>
            <p:cNvPr id="46135" name="Group 52"/>
            <p:cNvGrpSpPr>
              <a:grpSpLocks/>
            </p:cNvGrpSpPr>
            <p:nvPr/>
          </p:nvGrpSpPr>
          <p:grpSpPr bwMode="auto">
            <a:xfrm flipV="1">
              <a:off x="1618421" y="3108963"/>
              <a:ext cx="743248" cy="435037"/>
              <a:chOff x="3154673" y="1549876"/>
              <a:chExt cx="912821" cy="534287"/>
            </a:xfrm>
          </p:grpSpPr>
          <p:cxnSp>
            <p:nvCxnSpPr>
              <p:cNvPr id="37" name="Straight Connector 36"/>
              <p:cNvCxnSpPr/>
              <p:nvPr/>
            </p:nvCxnSpPr>
            <p:spPr>
              <a:xfrm rot="5400000" flipH="1" flipV="1">
                <a:off x="3346448" y="1817020"/>
                <a:ext cx="534286"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3154673" y="1549876"/>
                <a:ext cx="912821" cy="19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a:grpSpLocks/>
          </p:cNvGrpSpPr>
          <p:nvPr/>
        </p:nvGrpSpPr>
        <p:grpSpPr bwMode="auto">
          <a:xfrm>
            <a:off x="1723474" y="989165"/>
            <a:ext cx="2075725" cy="1317451"/>
            <a:chOff x="-126650" y="1289084"/>
            <a:chExt cx="2076559" cy="1316956"/>
          </a:xfrm>
        </p:grpSpPr>
        <p:sp>
          <p:nvSpPr>
            <p:cNvPr id="40" name="TextBox 39"/>
            <p:cNvSpPr txBox="1"/>
            <p:nvPr/>
          </p:nvSpPr>
          <p:spPr>
            <a:xfrm>
              <a:off x="-126650" y="1289084"/>
              <a:ext cx="2076559" cy="523023"/>
            </a:xfrm>
            <a:prstGeom prst="rect">
              <a:avLst/>
            </a:prstGeom>
            <a:noFill/>
          </p:spPr>
          <p:txBody>
            <a:bodyPr wrap="square">
              <a:spAutoFit/>
            </a:bodyPr>
            <a:lstStyle/>
            <a:p>
              <a:pPr algn="ctr">
                <a:defRPr/>
              </a:pPr>
              <a:r>
                <a:rPr lang="lt-LT" sz="1400" b="1" dirty="0" smtClean="0">
                  <a:solidFill>
                    <a:schemeClr val="tx2">
                      <a:lumMod val="75000"/>
                      <a:lumOff val="25000"/>
                    </a:schemeClr>
                  </a:solidFill>
                  <a:latin typeface="+mn-lt"/>
                </a:rPr>
                <a:t>RPT sekretoriatas vertina </a:t>
              </a:r>
              <a:r>
                <a:rPr lang="lt-LT" sz="1400" b="1" dirty="0">
                  <a:solidFill>
                    <a:schemeClr val="tx2">
                      <a:lumMod val="75000"/>
                      <a:lumOff val="25000"/>
                    </a:schemeClr>
                  </a:solidFill>
                </a:rPr>
                <a:t>PP </a:t>
              </a:r>
              <a:r>
                <a:rPr lang="lt-LT" sz="1400" b="1" dirty="0" smtClean="0">
                  <a:solidFill>
                    <a:schemeClr val="tx2">
                      <a:lumMod val="75000"/>
                      <a:lumOff val="25000"/>
                    </a:schemeClr>
                  </a:solidFill>
                  <a:latin typeface="+mn-lt"/>
                </a:rPr>
                <a:t>iki 2017-09</a:t>
              </a:r>
              <a:endParaRPr lang="lt-LT" sz="1000" dirty="0">
                <a:solidFill>
                  <a:schemeClr val="tx2">
                    <a:lumMod val="50000"/>
                    <a:lumOff val="50000"/>
                  </a:schemeClr>
                </a:solidFill>
                <a:latin typeface="+mn-lt"/>
              </a:endParaRPr>
            </a:p>
          </p:txBody>
        </p:sp>
        <p:grpSp>
          <p:nvGrpSpPr>
            <p:cNvPr id="46131" name="Group 83"/>
            <p:cNvGrpSpPr>
              <a:grpSpLocks/>
            </p:cNvGrpSpPr>
            <p:nvPr/>
          </p:nvGrpSpPr>
          <p:grpSpPr bwMode="auto">
            <a:xfrm>
              <a:off x="583696" y="2164874"/>
              <a:ext cx="744534" cy="441166"/>
              <a:chOff x="2971800" y="1581150"/>
              <a:chExt cx="914400" cy="541814"/>
            </a:xfrm>
          </p:grpSpPr>
          <p:cxnSp>
            <p:nvCxnSpPr>
              <p:cNvPr id="42" name="Straight Connector 41"/>
              <p:cNvCxnSpPr/>
              <p:nvPr/>
            </p:nvCxnSpPr>
            <p:spPr>
              <a:xfrm rot="5400000" flipH="1" flipV="1">
                <a:off x="3162308" y="1854984"/>
                <a:ext cx="534010"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971928" y="1581159"/>
                <a:ext cx="914771"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p:cNvGrpSpPr>
            <a:grpSpLocks/>
          </p:cNvGrpSpPr>
          <p:nvPr/>
        </p:nvGrpSpPr>
        <p:grpSpPr bwMode="auto">
          <a:xfrm>
            <a:off x="2842414" y="2776518"/>
            <a:ext cx="1876435" cy="1064060"/>
            <a:chOff x="2826513" y="3077369"/>
            <a:chExt cx="1877188" cy="1064212"/>
          </a:xfrm>
        </p:grpSpPr>
        <p:sp>
          <p:nvSpPr>
            <p:cNvPr id="45" name="TextBox 44"/>
            <p:cNvSpPr txBox="1"/>
            <p:nvPr/>
          </p:nvSpPr>
          <p:spPr>
            <a:xfrm>
              <a:off x="2826513" y="3618286"/>
              <a:ext cx="1877188" cy="523295"/>
            </a:xfrm>
            <a:prstGeom prst="rect">
              <a:avLst/>
            </a:prstGeom>
            <a:noFill/>
          </p:spPr>
          <p:txBody>
            <a:bodyPr wrap="square">
              <a:spAutoFit/>
            </a:bodyPr>
            <a:lstStyle/>
            <a:p>
              <a:pPr>
                <a:defRPr/>
              </a:pPr>
              <a:r>
                <a:rPr lang="lt-LT" sz="1400" b="1" dirty="0" smtClean="0">
                  <a:solidFill>
                    <a:schemeClr val="tx2">
                      <a:lumMod val="75000"/>
                      <a:lumOff val="25000"/>
                    </a:schemeClr>
                  </a:solidFill>
                </a:rPr>
                <a:t>RPT </a:t>
              </a:r>
              <a:r>
                <a:rPr lang="lt-LT" sz="1400" b="1" dirty="0">
                  <a:solidFill>
                    <a:schemeClr val="tx2">
                      <a:lumMod val="75000"/>
                      <a:lumOff val="25000"/>
                    </a:schemeClr>
                  </a:solidFill>
                </a:rPr>
                <a:t>tvirtina </a:t>
              </a:r>
              <a:r>
                <a:rPr lang="en-US" sz="1400" b="1" dirty="0" err="1" smtClean="0">
                  <a:solidFill>
                    <a:schemeClr val="tx2">
                      <a:lumMod val="75000"/>
                      <a:lumOff val="25000"/>
                    </a:schemeClr>
                  </a:solidFill>
                </a:rPr>
                <a:t>projekt</a:t>
              </a:r>
              <a:r>
                <a:rPr lang="lt-LT" sz="1400" b="1" dirty="0" smtClean="0">
                  <a:solidFill>
                    <a:schemeClr val="tx2">
                      <a:lumMod val="75000"/>
                      <a:lumOff val="25000"/>
                    </a:schemeClr>
                  </a:solidFill>
                </a:rPr>
                <a:t>ų sąrašą iki 2017-09 </a:t>
              </a:r>
              <a:r>
                <a:rPr lang="lt-LT" sz="1400" b="1" dirty="0" err="1" smtClean="0">
                  <a:solidFill>
                    <a:schemeClr val="tx2">
                      <a:lumMod val="75000"/>
                      <a:lumOff val="25000"/>
                    </a:schemeClr>
                  </a:solidFill>
                </a:rPr>
                <a:t>pab</a:t>
              </a:r>
              <a:r>
                <a:rPr lang="lt-LT" sz="1400" b="1" dirty="0" smtClean="0">
                  <a:solidFill>
                    <a:schemeClr val="tx2">
                      <a:lumMod val="75000"/>
                      <a:lumOff val="25000"/>
                    </a:schemeClr>
                  </a:solidFill>
                </a:rPr>
                <a:t>.</a:t>
              </a:r>
              <a:endParaRPr lang="lt-LT" altLang="lt-LT" sz="1000" dirty="0">
                <a:solidFill>
                  <a:schemeClr val="tx2">
                    <a:lumMod val="50000"/>
                    <a:lumOff val="50000"/>
                  </a:schemeClr>
                </a:solidFill>
                <a:latin typeface="+mn-lt"/>
              </a:endParaRPr>
            </a:p>
          </p:txBody>
        </p:sp>
        <p:grpSp>
          <p:nvGrpSpPr>
            <p:cNvPr id="46127" name="Group 79"/>
            <p:cNvGrpSpPr>
              <a:grpSpLocks/>
            </p:cNvGrpSpPr>
            <p:nvPr/>
          </p:nvGrpSpPr>
          <p:grpSpPr bwMode="auto">
            <a:xfrm flipV="1">
              <a:off x="3288796" y="3077369"/>
              <a:ext cx="744534" cy="441166"/>
              <a:chOff x="2971800" y="1581150"/>
              <a:chExt cx="914400" cy="541814"/>
            </a:xfrm>
          </p:grpSpPr>
          <p:cxnSp>
            <p:nvCxnSpPr>
              <p:cNvPr id="47" name="Straight Connector 46"/>
              <p:cNvCxnSpPr/>
              <p:nvPr/>
            </p:nvCxnSpPr>
            <p:spPr>
              <a:xfrm rot="5400000" flipH="1" flipV="1">
                <a:off x="3161885" y="1855820"/>
                <a:ext cx="534287"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2972618" y="1580877"/>
                <a:ext cx="91282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a:grpSpLocks/>
          </p:cNvGrpSpPr>
          <p:nvPr/>
        </p:nvGrpSpPr>
        <p:grpSpPr bwMode="auto">
          <a:xfrm>
            <a:off x="3648075" y="1002596"/>
            <a:ext cx="1885950" cy="1371018"/>
            <a:chOff x="176187" y="1331995"/>
            <a:chExt cx="1550022" cy="1274045"/>
          </a:xfrm>
        </p:grpSpPr>
        <p:sp>
          <p:nvSpPr>
            <p:cNvPr id="50" name="TextBox 49"/>
            <p:cNvSpPr txBox="1"/>
            <p:nvPr/>
          </p:nvSpPr>
          <p:spPr>
            <a:xfrm>
              <a:off x="176187" y="1331995"/>
              <a:ext cx="1550022" cy="686418"/>
            </a:xfrm>
            <a:prstGeom prst="rect">
              <a:avLst/>
            </a:prstGeom>
            <a:noFill/>
          </p:spPr>
          <p:txBody>
            <a:bodyPr>
              <a:spAutoFit/>
            </a:bodyPr>
            <a:lstStyle/>
            <a:p>
              <a:pPr algn="ctr">
                <a:defRPr/>
              </a:pPr>
              <a:r>
                <a:rPr lang="lt-LT" sz="1400" b="1" dirty="0">
                  <a:solidFill>
                    <a:schemeClr val="tx2">
                      <a:lumMod val="75000"/>
                      <a:lumOff val="25000"/>
                    </a:schemeClr>
                  </a:solidFill>
                </a:rPr>
                <a:t>Vėliausia paraiškų pateikimo </a:t>
              </a:r>
              <a:r>
                <a:rPr lang="lt-LT" sz="1400" b="1" dirty="0" smtClean="0">
                  <a:solidFill>
                    <a:schemeClr val="tx2">
                      <a:lumMod val="75000"/>
                      <a:lumOff val="25000"/>
                    </a:schemeClr>
                  </a:solidFill>
                </a:rPr>
                <a:t>data CPVA </a:t>
              </a:r>
              <a:r>
                <a:rPr lang="lt-LT" sz="1400" b="1" dirty="0">
                  <a:solidFill>
                    <a:schemeClr val="tx2">
                      <a:lumMod val="75000"/>
                      <a:lumOff val="25000"/>
                    </a:schemeClr>
                  </a:solidFill>
                </a:rPr>
                <a:t>yra </a:t>
              </a:r>
              <a:r>
                <a:rPr lang="lt-LT" sz="1400" b="1" dirty="0" smtClean="0">
                  <a:solidFill>
                    <a:schemeClr val="tx2">
                      <a:lumMod val="75000"/>
                      <a:lumOff val="25000"/>
                    </a:schemeClr>
                  </a:solidFill>
                </a:rPr>
                <a:t>2017-10-31</a:t>
              </a:r>
              <a:endParaRPr lang="lt-LT" altLang="lt-LT" sz="1000" dirty="0">
                <a:solidFill>
                  <a:schemeClr val="tx2">
                    <a:lumMod val="50000"/>
                    <a:lumOff val="50000"/>
                  </a:schemeClr>
                </a:solidFill>
              </a:endParaRPr>
            </a:p>
          </p:txBody>
        </p:sp>
        <p:grpSp>
          <p:nvGrpSpPr>
            <p:cNvPr id="46123" name="Group 93"/>
            <p:cNvGrpSpPr>
              <a:grpSpLocks/>
            </p:cNvGrpSpPr>
            <p:nvPr/>
          </p:nvGrpSpPr>
          <p:grpSpPr bwMode="auto">
            <a:xfrm>
              <a:off x="583696" y="2164874"/>
              <a:ext cx="744534" cy="441166"/>
              <a:chOff x="2971800" y="1581150"/>
              <a:chExt cx="914400" cy="541814"/>
            </a:xfrm>
          </p:grpSpPr>
          <p:cxnSp>
            <p:nvCxnSpPr>
              <p:cNvPr id="52" name="Straight Connector 51"/>
              <p:cNvCxnSpPr/>
              <p:nvPr/>
            </p:nvCxnSpPr>
            <p:spPr>
              <a:xfrm rot="5400000" flipH="1" flipV="1">
                <a:off x="3161741" y="1854704"/>
                <a:ext cx="534573" cy="19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2972111" y="1580587"/>
                <a:ext cx="913835"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p:cNvGrpSpPr>
            <a:grpSpLocks/>
          </p:cNvGrpSpPr>
          <p:nvPr/>
        </p:nvGrpSpPr>
        <p:grpSpPr bwMode="auto">
          <a:xfrm>
            <a:off x="4756150" y="2698828"/>
            <a:ext cx="1549400" cy="1666697"/>
            <a:chOff x="4702185" y="3077369"/>
            <a:chExt cx="1550022" cy="1666936"/>
          </a:xfrm>
        </p:grpSpPr>
        <p:sp>
          <p:nvSpPr>
            <p:cNvPr id="55" name="TextBox 54"/>
            <p:cNvSpPr txBox="1"/>
            <p:nvPr/>
          </p:nvSpPr>
          <p:spPr>
            <a:xfrm>
              <a:off x="4702185" y="3636150"/>
              <a:ext cx="1550022" cy="1108155"/>
            </a:xfrm>
            <a:prstGeom prst="rect">
              <a:avLst/>
            </a:prstGeom>
            <a:noFill/>
          </p:spPr>
          <p:txBody>
            <a:bodyPr>
              <a:spAutoFit/>
            </a:bodyPr>
            <a:lstStyle/>
            <a:p>
              <a:pPr algn="ctr" eaLnBrk="1" fontAlgn="auto" hangingPunct="1">
                <a:spcBef>
                  <a:spcPts val="0"/>
                </a:spcBef>
                <a:buFont typeface="Wingdings" panose="05000000000000000000" pitchFamily="2" charset="2"/>
                <a:buNone/>
                <a:defRPr/>
              </a:pPr>
              <a:r>
                <a:rPr lang="lt-LT" sz="1400" b="1" dirty="0" smtClean="0">
                  <a:solidFill>
                    <a:schemeClr val="tx2">
                      <a:lumMod val="75000"/>
                      <a:lumOff val="25000"/>
                    </a:schemeClr>
                  </a:solidFill>
                  <a:latin typeface="+mn-lt"/>
                </a:rPr>
                <a:t>CPVA 60 d. vertina paraiškas, pateikia ataskaitą ŠMM</a:t>
              </a:r>
            </a:p>
            <a:p>
              <a:pPr algn="ctr" eaLnBrk="1" fontAlgn="auto" hangingPunct="1">
                <a:spcBef>
                  <a:spcPts val="0"/>
                </a:spcBef>
                <a:buFont typeface="Wingdings" panose="05000000000000000000" pitchFamily="2" charset="2"/>
                <a:buNone/>
                <a:defRPr/>
              </a:pPr>
              <a:r>
                <a:rPr lang="lt-LT" altLang="lt-LT" sz="1400" b="1" dirty="0" smtClean="0">
                  <a:solidFill>
                    <a:schemeClr val="tx2">
                      <a:lumMod val="75000"/>
                      <a:lumOff val="25000"/>
                    </a:schemeClr>
                  </a:solidFill>
                </a:rPr>
                <a:t>2017-12-30</a:t>
              </a:r>
              <a:endParaRPr lang="lt-LT" altLang="lt-LT" sz="1000" dirty="0" smtClean="0">
                <a:solidFill>
                  <a:schemeClr val="tx2">
                    <a:lumMod val="50000"/>
                    <a:lumOff val="50000"/>
                  </a:schemeClr>
                </a:solidFill>
                <a:latin typeface="+mn-lt"/>
              </a:endParaRPr>
            </a:p>
            <a:p>
              <a:pPr eaLnBrk="1" fontAlgn="auto" hangingPunct="1">
                <a:spcBef>
                  <a:spcPts val="0"/>
                </a:spcBef>
                <a:buFont typeface="Wingdings" panose="05000000000000000000" pitchFamily="2" charset="2"/>
                <a:buNone/>
                <a:defRPr/>
              </a:pPr>
              <a:endParaRPr lang="lt-LT" altLang="lt-LT" sz="1000" dirty="0">
                <a:solidFill>
                  <a:srgbClr val="262626"/>
                </a:solidFill>
                <a:latin typeface="+mn-lt"/>
              </a:endParaRPr>
            </a:p>
          </p:txBody>
        </p:sp>
        <p:grpSp>
          <p:nvGrpSpPr>
            <p:cNvPr id="46119" name="Group 89"/>
            <p:cNvGrpSpPr>
              <a:grpSpLocks/>
            </p:cNvGrpSpPr>
            <p:nvPr/>
          </p:nvGrpSpPr>
          <p:grpSpPr bwMode="auto">
            <a:xfrm flipV="1">
              <a:off x="5079496" y="3077369"/>
              <a:ext cx="744534" cy="441166"/>
              <a:chOff x="2971800" y="1581150"/>
              <a:chExt cx="914400" cy="541814"/>
            </a:xfrm>
          </p:grpSpPr>
          <p:cxnSp>
            <p:nvCxnSpPr>
              <p:cNvPr id="57" name="Straight Connector 56"/>
              <p:cNvCxnSpPr/>
              <p:nvPr/>
            </p:nvCxnSpPr>
            <p:spPr>
              <a:xfrm rot="5400000" flipH="1" flipV="1">
                <a:off x="3161885" y="1855820"/>
                <a:ext cx="534287"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972618" y="1580877"/>
                <a:ext cx="91282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p:cNvGrpSpPr>
            <a:grpSpLocks/>
          </p:cNvGrpSpPr>
          <p:nvPr/>
        </p:nvGrpSpPr>
        <p:grpSpPr bwMode="auto">
          <a:xfrm>
            <a:off x="5461081" y="997833"/>
            <a:ext cx="2165069" cy="1258403"/>
            <a:chOff x="181319" y="1347159"/>
            <a:chExt cx="1738137" cy="1258881"/>
          </a:xfrm>
        </p:grpSpPr>
        <p:sp>
          <p:nvSpPr>
            <p:cNvPr id="60" name="TextBox 59"/>
            <p:cNvSpPr txBox="1"/>
            <p:nvPr/>
          </p:nvSpPr>
          <p:spPr>
            <a:xfrm>
              <a:off x="181319" y="1347159"/>
              <a:ext cx="1738137" cy="738945"/>
            </a:xfrm>
            <a:prstGeom prst="rect">
              <a:avLst/>
            </a:prstGeom>
            <a:noFill/>
          </p:spPr>
          <p:txBody>
            <a:bodyPr wrap="square">
              <a:spAutoFit/>
            </a:bodyPr>
            <a:lstStyle/>
            <a:p>
              <a:pPr algn="ctr" eaLnBrk="1" fontAlgn="auto" hangingPunct="1">
                <a:spcBef>
                  <a:spcPts val="0"/>
                </a:spcBef>
                <a:defRPr/>
              </a:pPr>
              <a:r>
                <a:rPr lang="lt-LT" sz="1400" b="1" dirty="0" smtClean="0">
                  <a:solidFill>
                    <a:schemeClr val="tx2">
                      <a:lumMod val="75000"/>
                      <a:lumOff val="25000"/>
                    </a:schemeClr>
                  </a:solidFill>
                  <a:latin typeface="+mn-lt"/>
                </a:rPr>
                <a:t>Per 14 d. ŠMM priima sprendimą dėl projekto finansavimo; 2018-01</a:t>
              </a:r>
              <a:endParaRPr lang="lt-LT" altLang="lt-LT" sz="1000" dirty="0">
                <a:solidFill>
                  <a:schemeClr val="tx2">
                    <a:lumMod val="50000"/>
                    <a:lumOff val="50000"/>
                  </a:schemeClr>
                </a:solidFill>
                <a:latin typeface="+mn-lt"/>
              </a:endParaRPr>
            </a:p>
          </p:txBody>
        </p:sp>
        <p:grpSp>
          <p:nvGrpSpPr>
            <p:cNvPr id="46114" name="Group 103"/>
            <p:cNvGrpSpPr>
              <a:grpSpLocks/>
            </p:cNvGrpSpPr>
            <p:nvPr/>
          </p:nvGrpSpPr>
          <p:grpSpPr bwMode="auto">
            <a:xfrm>
              <a:off x="583696" y="2164874"/>
              <a:ext cx="744534" cy="441166"/>
              <a:chOff x="2971800" y="1581150"/>
              <a:chExt cx="914400" cy="541814"/>
            </a:xfrm>
          </p:grpSpPr>
          <p:cxnSp>
            <p:nvCxnSpPr>
              <p:cNvPr id="62" name="Straight Connector 61"/>
              <p:cNvCxnSpPr/>
              <p:nvPr/>
            </p:nvCxnSpPr>
            <p:spPr>
              <a:xfrm rot="5400000" flipH="1" flipV="1">
                <a:off x="3161058" y="1854270"/>
                <a:ext cx="534414" cy="19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2970982" y="1580236"/>
                <a:ext cx="914567"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a:grpSpLocks/>
          </p:cNvGrpSpPr>
          <p:nvPr/>
        </p:nvGrpSpPr>
        <p:grpSpPr bwMode="auto">
          <a:xfrm>
            <a:off x="6380151" y="2703453"/>
            <a:ext cx="2203448" cy="1509558"/>
            <a:chOff x="6266475" y="3077369"/>
            <a:chExt cx="2204333" cy="1509775"/>
          </a:xfrm>
        </p:grpSpPr>
        <p:sp>
          <p:nvSpPr>
            <p:cNvPr id="65" name="TextBox 64"/>
            <p:cNvSpPr txBox="1"/>
            <p:nvPr/>
          </p:nvSpPr>
          <p:spPr>
            <a:xfrm>
              <a:off x="6266475" y="3632900"/>
              <a:ext cx="2204333" cy="954244"/>
            </a:xfrm>
            <a:prstGeom prst="rect">
              <a:avLst/>
            </a:prstGeom>
            <a:noFill/>
          </p:spPr>
          <p:txBody>
            <a:bodyPr wrap="square">
              <a:spAutoFit/>
            </a:bodyPr>
            <a:lstStyle/>
            <a:p>
              <a:pPr algn="ctr" eaLnBrk="1" fontAlgn="auto" hangingPunct="1">
                <a:spcBef>
                  <a:spcPts val="0"/>
                </a:spcBef>
                <a:defRPr/>
              </a:pPr>
              <a:r>
                <a:rPr lang="lt-LT" sz="1400" b="1" dirty="0" smtClean="0">
                  <a:solidFill>
                    <a:schemeClr val="tx2">
                      <a:lumMod val="75000"/>
                      <a:lumOff val="25000"/>
                    </a:schemeClr>
                  </a:solidFill>
                  <a:latin typeface="+mn-lt"/>
                </a:rPr>
                <a:t>CPVA pateikia sutarties projektą derinti pareiškėjui, pasirašoma sutartis 2018-02</a:t>
              </a:r>
              <a:endParaRPr lang="lt-LT" altLang="lt-LT" sz="1000" dirty="0">
                <a:solidFill>
                  <a:schemeClr val="tx2">
                    <a:lumMod val="50000"/>
                    <a:lumOff val="50000"/>
                  </a:schemeClr>
                </a:solidFill>
                <a:latin typeface="+mn-lt"/>
              </a:endParaRPr>
            </a:p>
          </p:txBody>
        </p:sp>
        <p:grpSp>
          <p:nvGrpSpPr>
            <p:cNvPr id="46110" name="Group 99"/>
            <p:cNvGrpSpPr>
              <a:grpSpLocks/>
            </p:cNvGrpSpPr>
            <p:nvPr/>
          </p:nvGrpSpPr>
          <p:grpSpPr bwMode="auto">
            <a:xfrm flipV="1">
              <a:off x="6927346" y="3077369"/>
              <a:ext cx="744534" cy="441166"/>
              <a:chOff x="2971800" y="1581150"/>
              <a:chExt cx="914400" cy="541814"/>
            </a:xfrm>
          </p:grpSpPr>
          <p:cxnSp>
            <p:nvCxnSpPr>
              <p:cNvPr id="67" name="Straight Connector 66"/>
              <p:cNvCxnSpPr/>
              <p:nvPr/>
            </p:nvCxnSpPr>
            <p:spPr>
              <a:xfrm rot="5400000" flipH="1" flipV="1">
                <a:off x="3161885" y="1855820"/>
                <a:ext cx="534287"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972618" y="1580877"/>
                <a:ext cx="91282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a:grpSpLocks/>
          </p:cNvGrpSpPr>
          <p:nvPr/>
        </p:nvGrpSpPr>
        <p:grpSpPr bwMode="auto">
          <a:xfrm>
            <a:off x="7162800" y="2027218"/>
            <a:ext cx="1265238" cy="793750"/>
            <a:chOff x="7162800" y="2329598"/>
            <a:chExt cx="1265183" cy="793216"/>
          </a:xfrm>
        </p:grpSpPr>
        <p:sp>
          <p:nvSpPr>
            <p:cNvPr id="70" name="Rounded Rectangle 39"/>
            <p:cNvSpPr/>
            <p:nvPr/>
          </p:nvSpPr>
          <p:spPr>
            <a:xfrm>
              <a:off x="7219948" y="2724619"/>
              <a:ext cx="1142950" cy="2284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Oval 70"/>
            <p:cNvSpPr/>
            <p:nvPr/>
          </p:nvSpPr>
          <p:spPr>
            <a:xfrm>
              <a:off x="7162800" y="2667508"/>
              <a:ext cx="342885" cy="342669"/>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Oval 41"/>
            <p:cNvSpPr/>
            <p:nvPr/>
          </p:nvSpPr>
          <p:spPr>
            <a:xfrm>
              <a:off x="7219948" y="2724619"/>
              <a:ext cx="228590" cy="2284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Rounded Rectangle 72"/>
            <p:cNvSpPr/>
            <p:nvPr/>
          </p:nvSpPr>
          <p:spPr>
            <a:xfrm rot="2700000">
              <a:off x="7736081" y="2561145"/>
              <a:ext cx="691684" cy="2285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Rounded Rectangle 73"/>
            <p:cNvSpPr/>
            <p:nvPr/>
          </p:nvSpPr>
          <p:spPr>
            <a:xfrm rot="18900000" flipV="1">
              <a:off x="7736081" y="2894296"/>
              <a:ext cx="691684" cy="2285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6" name="Group 75"/>
          <p:cNvGrpSpPr>
            <a:grpSpLocks/>
          </p:cNvGrpSpPr>
          <p:nvPr/>
        </p:nvGrpSpPr>
        <p:grpSpPr bwMode="auto">
          <a:xfrm>
            <a:off x="414233" y="974740"/>
            <a:ext cx="1077912" cy="1397000"/>
            <a:chOff x="319212" y="1207498"/>
            <a:chExt cx="1343045" cy="1398542"/>
          </a:xfrm>
        </p:grpSpPr>
        <p:sp>
          <p:nvSpPr>
            <p:cNvPr id="77" name="TextBox 76"/>
            <p:cNvSpPr txBox="1"/>
            <p:nvPr/>
          </p:nvSpPr>
          <p:spPr>
            <a:xfrm>
              <a:off x="319212" y="1207498"/>
              <a:ext cx="1343045" cy="893537"/>
            </a:xfrm>
            <a:prstGeom prst="rect">
              <a:avLst/>
            </a:prstGeom>
            <a:noFill/>
          </p:spPr>
          <p:txBody>
            <a:bodyPr>
              <a:spAutoFit/>
            </a:bodyPr>
            <a:lstStyle/>
            <a:p>
              <a:pPr algn="ctr" eaLnBrk="1" fontAlgn="auto" hangingPunct="1">
                <a:spcBef>
                  <a:spcPts val="0"/>
                </a:spcBef>
                <a:buFont typeface="Wingdings" panose="05000000000000000000" pitchFamily="2" charset="2"/>
                <a:buNone/>
                <a:defRPr/>
              </a:pPr>
              <a:r>
                <a:rPr lang="lt-LT" sz="1400" b="1" dirty="0" smtClean="0">
                  <a:solidFill>
                    <a:schemeClr val="tx2">
                      <a:lumMod val="75000"/>
                      <a:lumOff val="25000"/>
                    </a:schemeClr>
                  </a:solidFill>
                  <a:latin typeface="+mn-lt"/>
                </a:rPr>
                <a:t>2017-07-18 patvirtintas Aprašas</a:t>
              </a:r>
              <a:endParaRPr lang="lt-LT" sz="1000" dirty="0">
                <a:solidFill>
                  <a:schemeClr val="tx2">
                    <a:lumMod val="50000"/>
                    <a:lumOff val="50000"/>
                  </a:schemeClr>
                </a:solidFill>
                <a:latin typeface="+mn-lt"/>
              </a:endParaRPr>
            </a:p>
            <a:p>
              <a:pPr algn="ctr" eaLnBrk="1" fontAlgn="auto" hangingPunct="1">
                <a:spcBef>
                  <a:spcPts val="0"/>
                </a:spcBef>
                <a:spcAft>
                  <a:spcPts val="0"/>
                </a:spcAft>
                <a:defRPr/>
              </a:pPr>
              <a:endParaRPr lang="lt-LT" sz="1000" dirty="0">
                <a:solidFill>
                  <a:schemeClr val="tx2">
                    <a:lumMod val="50000"/>
                    <a:lumOff val="50000"/>
                  </a:schemeClr>
                </a:solidFill>
                <a:latin typeface="+mn-lt"/>
              </a:endParaRPr>
            </a:p>
          </p:txBody>
        </p:sp>
        <p:grpSp>
          <p:nvGrpSpPr>
            <p:cNvPr id="46101" name="Group 83"/>
            <p:cNvGrpSpPr>
              <a:grpSpLocks/>
            </p:cNvGrpSpPr>
            <p:nvPr/>
          </p:nvGrpSpPr>
          <p:grpSpPr bwMode="auto">
            <a:xfrm>
              <a:off x="583696" y="2164874"/>
              <a:ext cx="744534" cy="441166"/>
              <a:chOff x="2971800" y="1581150"/>
              <a:chExt cx="914400" cy="541814"/>
            </a:xfrm>
          </p:grpSpPr>
          <p:cxnSp>
            <p:nvCxnSpPr>
              <p:cNvPr id="79" name="Straight Connector 78"/>
              <p:cNvCxnSpPr/>
              <p:nvPr/>
            </p:nvCxnSpPr>
            <p:spPr>
              <a:xfrm rot="5400000" flipH="1" flipV="1">
                <a:off x="3161289" y="1854081"/>
                <a:ext cx="534800" cy="2967"/>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2971822" y="1580357"/>
                <a:ext cx="91373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81" name="Title 5"/>
          <p:cNvSpPr txBox="1">
            <a:spLocks/>
          </p:cNvSpPr>
          <p:nvPr/>
        </p:nvSpPr>
        <p:spPr>
          <a:xfrm>
            <a:off x="141288" y="4487886"/>
            <a:ext cx="8367713" cy="547677"/>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pPr indent="447675">
              <a:defRPr/>
            </a:pPr>
            <a:endParaRPr lang="lt-LT" sz="1200" dirty="0" smtClean="0"/>
          </a:p>
        </p:txBody>
      </p:sp>
      <p:sp>
        <p:nvSpPr>
          <p:cNvPr id="78" name="Title 5"/>
          <p:cNvSpPr txBox="1">
            <a:spLocks/>
          </p:cNvSpPr>
          <p:nvPr/>
        </p:nvSpPr>
        <p:spPr>
          <a:xfrm>
            <a:off x="572293" y="4376417"/>
            <a:ext cx="8367713" cy="3556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pPr algn="ctr">
              <a:defRPr/>
            </a:pPr>
            <a:r>
              <a:rPr lang="lt-LT" sz="2400" b="1" dirty="0" smtClean="0"/>
              <a:t/>
            </a:r>
            <a:br>
              <a:rPr lang="lt-LT" sz="2400" b="1" dirty="0" smtClean="0"/>
            </a:br>
            <a:r>
              <a:rPr lang="lt-LT" sz="1600" b="1" dirty="0" smtClean="0"/>
              <a:t>proceso trukmė apie </a:t>
            </a:r>
            <a:r>
              <a:rPr lang="en-US" sz="1600" b="1" dirty="0"/>
              <a:t>8</a:t>
            </a:r>
            <a:r>
              <a:rPr lang="lt-LT" sz="1600" b="1" dirty="0" smtClean="0"/>
              <a:t> mėn.</a:t>
            </a:r>
            <a:endParaRPr lang="en-US" sz="1600" b="1" dirty="0"/>
          </a:p>
        </p:txBody>
      </p:sp>
    </p:spTree>
    <p:extLst>
      <p:ext uri="{BB962C8B-B14F-4D97-AF65-F5344CB8AC3E}">
        <p14:creationId xmlns:p14="http://schemas.microsoft.com/office/powerpoint/2010/main" val="2305969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Stebėsenos rodikliai</a:t>
            </a:r>
            <a:endParaRPr lang="en-US" dirty="0"/>
          </a:p>
        </p:txBody>
      </p:sp>
      <p:sp>
        <p:nvSpPr>
          <p:cNvPr id="4" name="Text Placeholder 3"/>
          <p:cNvSpPr>
            <a:spLocks noGrp="1"/>
          </p:cNvSpPr>
          <p:nvPr>
            <p:ph type="body" sz="half" idx="2"/>
          </p:nvPr>
        </p:nvSpPr>
        <p:spPr>
          <a:xfrm>
            <a:off x="2293312" y="732704"/>
            <a:ext cx="4114800" cy="200746"/>
          </a:xfrm>
        </p:spPr>
        <p:txBody>
          <a:bodyPr/>
          <a:lstStyle/>
          <a:p>
            <a:r>
              <a:rPr lang="lt-LT" dirty="0" smtClean="0"/>
              <a:t>Aprašo 26 p.</a:t>
            </a:r>
            <a:endParaRPr lang="en-US" dirty="0"/>
          </a:p>
        </p:txBody>
      </p:sp>
      <p:grpSp>
        <p:nvGrpSpPr>
          <p:cNvPr id="11" name="Group 154"/>
          <p:cNvGrpSpPr/>
          <p:nvPr/>
        </p:nvGrpSpPr>
        <p:grpSpPr>
          <a:xfrm>
            <a:off x="553700" y="1756961"/>
            <a:ext cx="3654552" cy="2717448"/>
            <a:chOff x="728827" y="1420815"/>
            <a:chExt cx="1901952" cy="2973639"/>
          </a:xfrm>
        </p:grpSpPr>
        <p:sp>
          <p:nvSpPr>
            <p:cNvPr id="156" name="Rectangle 155"/>
            <p:cNvSpPr/>
            <p:nvPr/>
          </p:nvSpPr>
          <p:spPr>
            <a:xfrm>
              <a:off x="728827" y="1420815"/>
              <a:ext cx="1901952" cy="282733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7" name="Rectangle 156"/>
            <p:cNvSpPr/>
            <p:nvPr/>
          </p:nvSpPr>
          <p:spPr>
            <a:xfrm>
              <a:off x="728827" y="4248150"/>
              <a:ext cx="1901952"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 name="Group 157"/>
          <p:cNvGrpSpPr/>
          <p:nvPr/>
        </p:nvGrpSpPr>
        <p:grpSpPr>
          <a:xfrm>
            <a:off x="549367" y="1764894"/>
            <a:ext cx="3660409" cy="838200"/>
            <a:chOff x="694262" y="1428750"/>
            <a:chExt cx="1905000" cy="838200"/>
          </a:xfrm>
        </p:grpSpPr>
        <p:sp>
          <p:nvSpPr>
            <p:cNvPr id="159" name="Pentagon 3"/>
            <p:cNvSpPr/>
            <p:nvPr/>
          </p:nvSpPr>
          <p:spPr>
            <a:xfrm rot="5400000">
              <a:off x="1227662" y="895350"/>
              <a:ext cx="838200" cy="1905000"/>
            </a:xfrm>
            <a:prstGeom prst="homePlate">
              <a:avLst>
                <a:gd name="adj" fmla="val 4019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0" name="TextBox 159"/>
            <p:cNvSpPr txBox="1"/>
            <p:nvPr/>
          </p:nvSpPr>
          <p:spPr>
            <a:xfrm>
              <a:off x="1142771" y="1665416"/>
              <a:ext cx="1007982" cy="461665"/>
            </a:xfrm>
            <a:prstGeom prst="rect">
              <a:avLst/>
            </a:prstGeom>
            <a:noFill/>
          </p:spPr>
          <p:txBody>
            <a:bodyPr wrap="none" rtlCol="0">
              <a:spAutoFit/>
            </a:bodyPr>
            <a:lstStyle/>
            <a:p>
              <a:pPr algn="ctr"/>
              <a:r>
                <a:rPr lang="lt-LT" sz="1200" b="1" dirty="0" smtClean="0">
                  <a:solidFill>
                    <a:srgbClr val="FFFFFF"/>
                  </a:solidFill>
                </a:rPr>
                <a:t>Minimali </a:t>
              </a:r>
              <a:r>
                <a:rPr lang="lt-LT" sz="1200" b="1" dirty="0">
                  <a:solidFill>
                    <a:srgbClr val="FFFFFF"/>
                  </a:solidFill>
                </a:rPr>
                <a:t>reikšmė regionui, </a:t>
              </a:r>
            </a:p>
            <a:p>
              <a:pPr algn="ctr"/>
              <a:r>
                <a:rPr lang="lt-LT" sz="1200" b="1" dirty="0">
                  <a:solidFill>
                    <a:srgbClr val="FFFFFF"/>
                  </a:solidFill>
                </a:rPr>
                <a:t> ne projektui</a:t>
              </a:r>
              <a:endParaRPr lang="en-US" sz="1000" b="1" dirty="0">
                <a:solidFill>
                  <a:srgbClr val="FFFFFF"/>
                </a:solidFill>
              </a:endParaRPr>
            </a:p>
          </p:txBody>
        </p:sp>
      </p:grpSp>
      <p:sp>
        <p:nvSpPr>
          <p:cNvPr id="161" name="Rounded Rectangle 160"/>
          <p:cNvSpPr/>
          <p:nvPr/>
        </p:nvSpPr>
        <p:spPr>
          <a:xfrm>
            <a:off x="782299" y="1200149"/>
            <a:ext cx="3216159" cy="729845"/>
          </a:xfrm>
          <a:prstGeom prst="roundRect">
            <a:avLst>
              <a:gd name="adj" fmla="val 9524"/>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lt-LT" sz="1400" b="1" dirty="0" smtClean="0">
              <a:solidFill>
                <a:srgbClr val="FFFFFF"/>
              </a:solidFill>
            </a:endParaRPr>
          </a:p>
          <a:p>
            <a:pPr algn="ctr"/>
            <a:r>
              <a:rPr lang="lt-LT" sz="1400" b="1" dirty="0" smtClean="0">
                <a:solidFill>
                  <a:srgbClr val="FFFFFF"/>
                </a:solidFill>
              </a:rPr>
              <a:t>Pagal </a:t>
            </a:r>
            <a:r>
              <a:rPr lang="lt-LT" sz="1400" b="1" dirty="0">
                <a:solidFill>
                  <a:srgbClr val="FFFFFF"/>
                </a:solidFill>
              </a:rPr>
              <a:t>veiksmų programą ERPF lėšomis atnaujintos ikimokyklinio ir priešmokyklinio ugdymo mokyklos </a:t>
            </a:r>
          </a:p>
          <a:p>
            <a:pPr algn="ctr"/>
            <a:endParaRPr lang="en-US" sz="1400" b="1" dirty="0">
              <a:solidFill>
                <a:srgbClr val="FFFFFF"/>
              </a:solidFill>
            </a:endParaRPr>
          </a:p>
        </p:txBody>
      </p:sp>
      <p:grpSp>
        <p:nvGrpSpPr>
          <p:cNvPr id="13" name="Group 38"/>
          <p:cNvGrpSpPr/>
          <p:nvPr/>
        </p:nvGrpSpPr>
        <p:grpSpPr>
          <a:xfrm>
            <a:off x="852231" y="2660028"/>
            <a:ext cx="3054679" cy="1435722"/>
            <a:chOff x="691119" y="2443839"/>
            <a:chExt cx="1589758" cy="3508613"/>
          </a:xfrm>
        </p:grpSpPr>
        <p:sp>
          <p:nvSpPr>
            <p:cNvPr id="163" name="TextBox 162"/>
            <p:cNvSpPr txBox="1"/>
            <p:nvPr/>
          </p:nvSpPr>
          <p:spPr>
            <a:xfrm>
              <a:off x="691119" y="2443839"/>
              <a:ext cx="1589758" cy="3508613"/>
            </a:xfrm>
            <a:prstGeom prst="rect">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lnSpc>
                  <a:spcPct val="150000"/>
                </a:lnSpc>
                <a:spcBef>
                  <a:spcPts val="400"/>
                </a:spcBef>
              </a:pPr>
              <a:r>
                <a:rPr lang="lt-LT" sz="1050" dirty="0" smtClean="0">
                  <a:solidFill>
                    <a:srgbClr val="262626">
                      <a:lumMod val="75000"/>
                      <a:lumOff val="25000"/>
                    </a:srgbClr>
                  </a:solidFill>
                </a:rPr>
                <a:t>Sumuojamos </a:t>
              </a:r>
              <a:r>
                <a:rPr lang="lt-LT" sz="1050" dirty="0">
                  <a:solidFill>
                    <a:srgbClr val="262626">
                      <a:lumMod val="75000"/>
                      <a:lumOff val="25000"/>
                    </a:srgbClr>
                  </a:solidFill>
                </a:rPr>
                <a:t>įgyvendinant projekto veiklas atnaujintos ikimokyklinio ir priešmokyklinio ugdymo mokyklos (mokyklų </a:t>
              </a:r>
              <a:r>
                <a:rPr lang="lt-LT" sz="1050" dirty="0" smtClean="0">
                  <a:solidFill>
                    <a:srgbClr val="262626">
                      <a:lumMod val="75000"/>
                      <a:lumOff val="25000"/>
                    </a:srgbClr>
                  </a:solidFill>
                </a:rPr>
                <a:t>skaičius).</a:t>
              </a:r>
            </a:p>
            <a:p>
              <a:pPr algn="ctr">
                <a:lnSpc>
                  <a:spcPct val="150000"/>
                </a:lnSpc>
                <a:spcBef>
                  <a:spcPts val="400"/>
                </a:spcBef>
              </a:pPr>
              <a:r>
                <a:rPr lang="en-US" sz="1050" dirty="0">
                  <a:solidFill>
                    <a:srgbClr val="262626">
                      <a:lumMod val="75000"/>
                      <a:lumOff val="25000"/>
                    </a:srgbClr>
                  </a:solidFill>
                </a:rPr>
                <a:t>Ta </a:t>
              </a:r>
              <a:r>
                <a:rPr lang="en-US" sz="1050" dirty="0" err="1">
                  <a:solidFill>
                    <a:srgbClr val="262626">
                      <a:lumMod val="75000"/>
                      <a:lumOff val="25000"/>
                    </a:srgbClr>
                  </a:solidFill>
                </a:rPr>
                <a:t>pati</a:t>
              </a:r>
              <a:r>
                <a:rPr lang="en-US" sz="1050" dirty="0">
                  <a:solidFill>
                    <a:srgbClr val="262626">
                      <a:lumMod val="75000"/>
                      <a:lumOff val="25000"/>
                    </a:srgbClr>
                  </a:solidFill>
                </a:rPr>
                <a:t> </a:t>
              </a:r>
              <a:r>
                <a:rPr lang="en-US" sz="1050" dirty="0" err="1">
                  <a:solidFill>
                    <a:srgbClr val="262626">
                      <a:lumMod val="75000"/>
                      <a:lumOff val="25000"/>
                    </a:srgbClr>
                  </a:solidFill>
                </a:rPr>
                <a:t>įstaiga</a:t>
              </a:r>
              <a:r>
                <a:rPr lang="en-US" sz="1050" dirty="0">
                  <a:solidFill>
                    <a:srgbClr val="262626">
                      <a:lumMod val="75000"/>
                      <a:lumOff val="25000"/>
                    </a:srgbClr>
                  </a:solidFill>
                </a:rPr>
                <a:t> tame </a:t>
              </a:r>
              <a:r>
                <a:rPr lang="en-US" sz="1050" dirty="0" err="1">
                  <a:solidFill>
                    <a:srgbClr val="262626">
                      <a:lumMod val="75000"/>
                      <a:lumOff val="25000"/>
                    </a:srgbClr>
                  </a:solidFill>
                </a:rPr>
                <a:t>pačiame</a:t>
              </a:r>
              <a:r>
                <a:rPr lang="en-US" sz="1050" dirty="0">
                  <a:solidFill>
                    <a:srgbClr val="262626">
                      <a:lumMod val="75000"/>
                      <a:lumOff val="25000"/>
                    </a:srgbClr>
                  </a:solidFill>
                </a:rPr>
                <a:t> </a:t>
              </a:r>
              <a:r>
                <a:rPr lang="en-US" sz="1050" dirty="0" err="1">
                  <a:solidFill>
                    <a:srgbClr val="262626">
                      <a:lumMod val="75000"/>
                      <a:lumOff val="25000"/>
                    </a:srgbClr>
                  </a:solidFill>
                </a:rPr>
                <a:t>projekte</a:t>
              </a:r>
              <a:r>
                <a:rPr lang="en-US" sz="1050" dirty="0">
                  <a:solidFill>
                    <a:srgbClr val="262626">
                      <a:lumMod val="75000"/>
                      <a:lumOff val="25000"/>
                    </a:srgbClr>
                  </a:solidFill>
                </a:rPr>
                <a:t> </a:t>
              </a:r>
              <a:r>
                <a:rPr lang="en-US" sz="1050" dirty="0" err="1">
                  <a:solidFill>
                    <a:srgbClr val="262626">
                      <a:lumMod val="75000"/>
                      <a:lumOff val="25000"/>
                    </a:srgbClr>
                  </a:solidFill>
                </a:rPr>
                <a:t>skaičiuojama</a:t>
              </a:r>
              <a:r>
                <a:rPr lang="en-US" sz="1050" dirty="0">
                  <a:solidFill>
                    <a:srgbClr val="262626">
                      <a:lumMod val="75000"/>
                      <a:lumOff val="25000"/>
                    </a:srgbClr>
                  </a:solidFill>
                </a:rPr>
                <a:t> </a:t>
              </a:r>
              <a:r>
                <a:rPr lang="en-US" sz="1050" dirty="0" err="1">
                  <a:solidFill>
                    <a:srgbClr val="262626">
                      <a:lumMod val="75000"/>
                      <a:lumOff val="25000"/>
                    </a:srgbClr>
                  </a:solidFill>
                </a:rPr>
                <a:t>vieną</a:t>
              </a:r>
              <a:r>
                <a:rPr lang="en-US" sz="1050" dirty="0">
                  <a:solidFill>
                    <a:srgbClr val="262626">
                      <a:lumMod val="75000"/>
                      <a:lumOff val="25000"/>
                    </a:srgbClr>
                  </a:solidFill>
                </a:rPr>
                <a:t> </a:t>
              </a:r>
              <a:r>
                <a:rPr lang="en-US" sz="1050" dirty="0" err="1">
                  <a:solidFill>
                    <a:srgbClr val="262626">
                      <a:lumMod val="75000"/>
                      <a:lumOff val="25000"/>
                    </a:srgbClr>
                  </a:solidFill>
                </a:rPr>
                <a:t>kartą</a:t>
              </a:r>
              <a:endParaRPr lang="lt-LT" sz="1050" dirty="0">
                <a:solidFill>
                  <a:srgbClr val="262626">
                    <a:lumMod val="75000"/>
                    <a:lumOff val="25000"/>
                  </a:srgbClr>
                </a:solidFill>
              </a:endParaRPr>
            </a:p>
            <a:p>
              <a:pPr algn="ctr">
                <a:lnSpc>
                  <a:spcPct val="150000"/>
                </a:lnSpc>
                <a:spcBef>
                  <a:spcPts val="400"/>
                </a:spcBef>
              </a:pPr>
              <a:endParaRPr lang="en-US" sz="1050" b="1" dirty="0" smtClean="0">
                <a:solidFill>
                  <a:srgbClr val="262626">
                    <a:lumMod val="75000"/>
                    <a:lumOff val="25000"/>
                  </a:srgbClr>
                </a:solidFill>
              </a:endParaRPr>
            </a:p>
            <a:p>
              <a:pPr algn="ctr">
                <a:lnSpc>
                  <a:spcPct val="150000"/>
                </a:lnSpc>
                <a:spcBef>
                  <a:spcPts val="400"/>
                </a:spcBef>
              </a:pPr>
              <a:endParaRPr lang="en-US" sz="1050" b="1" dirty="0" smtClean="0">
                <a:solidFill>
                  <a:srgbClr val="262626">
                    <a:lumMod val="75000"/>
                    <a:lumOff val="25000"/>
                  </a:srgbClr>
                </a:solidFill>
              </a:endParaRPr>
            </a:p>
            <a:p>
              <a:pPr algn="ctr">
                <a:lnSpc>
                  <a:spcPct val="150000"/>
                </a:lnSpc>
                <a:spcBef>
                  <a:spcPts val="400"/>
                </a:spcBef>
              </a:pPr>
              <a:endParaRPr lang="en-US" sz="1050" dirty="0" smtClean="0">
                <a:solidFill>
                  <a:srgbClr val="262626">
                    <a:lumMod val="75000"/>
                    <a:lumOff val="25000"/>
                  </a:srgbClr>
                </a:solidFill>
              </a:endParaRPr>
            </a:p>
          </p:txBody>
        </p:sp>
        <p:cxnSp>
          <p:nvCxnSpPr>
            <p:cNvPr id="165" name="Straight Connector 164"/>
            <p:cNvCxnSpPr/>
            <p:nvPr/>
          </p:nvCxnSpPr>
          <p:spPr>
            <a:xfrm>
              <a:off x="802788" y="4276496"/>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67"/>
          <p:cNvGrpSpPr/>
          <p:nvPr/>
        </p:nvGrpSpPr>
        <p:grpSpPr>
          <a:xfrm>
            <a:off x="4352236" y="1756961"/>
            <a:ext cx="3897664" cy="2717447"/>
            <a:chOff x="728827" y="1420815"/>
            <a:chExt cx="1901952" cy="2973639"/>
          </a:xfrm>
        </p:grpSpPr>
        <p:sp>
          <p:nvSpPr>
            <p:cNvPr id="169" name="Rectangle 168"/>
            <p:cNvSpPr/>
            <p:nvPr/>
          </p:nvSpPr>
          <p:spPr>
            <a:xfrm>
              <a:off x="728827" y="1420815"/>
              <a:ext cx="1901952" cy="282733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0" name="Rectangle 169"/>
            <p:cNvSpPr/>
            <p:nvPr/>
          </p:nvSpPr>
          <p:spPr>
            <a:xfrm>
              <a:off x="728827" y="4248150"/>
              <a:ext cx="1901952" cy="146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5" name="Group 170"/>
          <p:cNvGrpSpPr/>
          <p:nvPr/>
        </p:nvGrpSpPr>
        <p:grpSpPr>
          <a:xfrm>
            <a:off x="4350712" y="1764894"/>
            <a:ext cx="3903909" cy="838200"/>
            <a:chOff x="694262" y="1428750"/>
            <a:chExt cx="1905000" cy="838200"/>
          </a:xfrm>
        </p:grpSpPr>
        <p:sp>
          <p:nvSpPr>
            <p:cNvPr id="172" name="Pentagon 3"/>
            <p:cNvSpPr/>
            <p:nvPr/>
          </p:nvSpPr>
          <p:spPr>
            <a:xfrm rot="5400000">
              <a:off x="1227662" y="895350"/>
              <a:ext cx="838200" cy="1905000"/>
            </a:xfrm>
            <a:prstGeom prst="homePlate">
              <a:avLst>
                <a:gd name="adj" fmla="val 4019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3" name="TextBox 172"/>
            <p:cNvSpPr txBox="1"/>
            <p:nvPr/>
          </p:nvSpPr>
          <p:spPr>
            <a:xfrm>
              <a:off x="1173427" y="1696280"/>
              <a:ext cx="945111" cy="461665"/>
            </a:xfrm>
            <a:prstGeom prst="rect">
              <a:avLst/>
            </a:prstGeom>
            <a:noFill/>
          </p:spPr>
          <p:txBody>
            <a:bodyPr wrap="none" rtlCol="0">
              <a:spAutoFit/>
            </a:bodyPr>
            <a:lstStyle/>
            <a:p>
              <a:pPr algn="ctr"/>
              <a:r>
                <a:rPr lang="lt-LT" sz="1200" b="1" dirty="0" smtClean="0">
                  <a:solidFill>
                    <a:srgbClr val="FFFFFF"/>
                  </a:solidFill>
                </a:rPr>
                <a:t>Minimali </a:t>
              </a:r>
              <a:r>
                <a:rPr lang="lt-LT" sz="1200" b="1" dirty="0">
                  <a:solidFill>
                    <a:srgbClr val="FFFFFF"/>
                  </a:solidFill>
                </a:rPr>
                <a:t>reikšmė regionui, </a:t>
              </a:r>
            </a:p>
            <a:p>
              <a:pPr algn="ctr"/>
              <a:r>
                <a:rPr lang="lt-LT" sz="1200" b="1" dirty="0">
                  <a:solidFill>
                    <a:srgbClr val="FFFFFF"/>
                  </a:solidFill>
                </a:rPr>
                <a:t> ne projektui</a:t>
              </a:r>
              <a:endParaRPr lang="en-US" sz="1000" b="1" dirty="0">
                <a:solidFill>
                  <a:srgbClr val="FFFFFF"/>
                </a:solidFill>
              </a:endParaRPr>
            </a:p>
          </p:txBody>
        </p:sp>
      </p:grpSp>
      <p:sp>
        <p:nvSpPr>
          <p:cNvPr id="174" name="Rounded Rectangle 173"/>
          <p:cNvSpPr/>
          <p:nvPr/>
        </p:nvSpPr>
        <p:spPr>
          <a:xfrm>
            <a:off x="4495800" y="1200150"/>
            <a:ext cx="3525500" cy="835858"/>
          </a:xfrm>
          <a:prstGeom prst="roundRect">
            <a:avLst>
              <a:gd name="adj" fmla="val 9524"/>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lt-LT" sz="1400" b="1" dirty="0">
                <a:solidFill>
                  <a:srgbClr val="FFFFFF"/>
                </a:solidFill>
              </a:rPr>
              <a:t>Pagal veiksmų programą ERPF lėšomis atnaujintos ikimokyklinio ir/ar priešmokyklinio ugdymo grupės </a:t>
            </a:r>
          </a:p>
        </p:txBody>
      </p:sp>
      <p:grpSp>
        <p:nvGrpSpPr>
          <p:cNvPr id="16" name="Group 38"/>
          <p:cNvGrpSpPr/>
          <p:nvPr/>
        </p:nvGrpSpPr>
        <p:grpSpPr>
          <a:xfrm>
            <a:off x="4621951" y="2961887"/>
            <a:ext cx="3257885" cy="598121"/>
            <a:chOff x="716282" y="3093967"/>
            <a:chExt cx="1589758" cy="598121"/>
          </a:xfrm>
        </p:grpSpPr>
        <p:sp>
          <p:nvSpPr>
            <p:cNvPr id="176" name="TextBox 175"/>
            <p:cNvSpPr txBox="1"/>
            <p:nvPr/>
          </p:nvSpPr>
          <p:spPr>
            <a:xfrm>
              <a:off x="716282" y="3093967"/>
              <a:ext cx="1589758" cy="552011"/>
            </a:xfrm>
            <a:prstGeom prst="rect">
              <a:avLst/>
            </a:prstGeom>
            <a:noFill/>
          </p:spPr>
          <p:txBody>
            <a:bodyPr wrap="square" rtlCol="0">
              <a:spAutoFit/>
            </a:bodyPr>
            <a:lstStyle/>
            <a:p>
              <a:pPr algn="ctr">
                <a:lnSpc>
                  <a:spcPct val="150000"/>
                </a:lnSpc>
                <a:spcBef>
                  <a:spcPts val="400"/>
                </a:spcBef>
              </a:pPr>
              <a:r>
                <a:rPr lang="lt-LT" sz="1050" dirty="0">
                  <a:solidFill>
                    <a:srgbClr val="262626">
                      <a:lumMod val="75000"/>
                      <a:lumOff val="25000"/>
                    </a:srgbClr>
                  </a:solidFill>
                </a:rPr>
                <a:t>Atnaujinus ugdymo grupę ir jai priklausančias patalpas, skaičiuojama kaip viena grupė</a:t>
              </a:r>
              <a:r>
                <a:rPr lang="lt-LT" sz="1050" dirty="0" smtClean="0">
                  <a:solidFill>
                    <a:srgbClr val="262626">
                      <a:lumMod val="75000"/>
                      <a:lumOff val="25000"/>
                    </a:srgbClr>
                  </a:solidFill>
                </a:rPr>
                <a:t>.</a:t>
              </a:r>
              <a:endParaRPr lang="lt-LT" sz="1050" dirty="0">
                <a:solidFill>
                  <a:srgbClr val="262626">
                    <a:lumMod val="75000"/>
                    <a:lumOff val="25000"/>
                  </a:srgbClr>
                </a:solidFill>
              </a:endParaRPr>
            </a:p>
          </p:txBody>
        </p:sp>
        <p:cxnSp>
          <p:nvCxnSpPr>
            <p:cNvPr id="178" name="Straight Connector 177"/>
            <p:cNvCxnSpPr/>
            <p:nvPr/>
          </p:nvCxnSpPr>
          <p:spPr>
            <a:xfrm>
              <a:off x="781406" y="3692088"/>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6688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500" fill="hold"/>
                                        <p:tgtEl>
                                          <p:spTgt spid="161"/>
                                        </p:tgtEl>
                                        <p:attrNameLst>
                                          <p:attrName>ppt_w</p:attrName>
                                        </p:attrNameLst>
                                      </p:cBhvr>
                                      <p:tavLst>
                                        <p:tav tm="0">
                                          <p:val>
                                            <p:fltVal val="0"/>
                                          </p:val>
                                        </p:tav>
                                        <p:tav tm="100000">
                                          <p:val>
                                            <p:strVal val="#ppt_w"/>
                                          </p:val>
                                        </p:tav>
                                      </p:tavLst>
                                    </p:anim>
                                    <p:anim calcmode="lin" valueType="num">
                                      <p:cBhvr>
                                        <p:cTn id="8" dur="500" fill="hold"/>
                                        <p:tgtEl>
                                          <p:spTgt spid="161"/>
                                        </p:tgtEl>
                                        <p:attrNameLst>
                                          <p:attrName>ppt_h</p:attrName>
                                        </p:attrNameLst>
                                      </p:cBhvr>
                                      <p:tavLst>
                                        <p:tav tm="0">
                                          <p:val>
                                            <p:fltVal val="0"/>
                                          </p:val>
                                        </p:tav>
                                        <p:tav tm="100000">
                                          <p:val>
                                            <p:strVal val="#ppt_h"/>
                                          </p:val>
                                        </p:tav>
                                      </p:tavLst>
                                    </p:anim>
                                    <p:animEffect transition="in" filter="fade">
                                      <p:cBhvr>
                                        <p:cTn id="9" dur="500"/>
                                        <p:tgtEl>
                                          <p:spTgt spid="16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lide(fromBottom)">
                                      <p:cBhvr>
                                        <p:cTn id="21" dur="500"/>
                                        <p:tgtEl>
                                          <p:spTgt spid="13"/>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p:cTn id="25" dur="500" fill="hold"/>
                                        <p:tgtEl>
                                          <p:spTgt spid="174"/>
                                        </p:tgtEl>
                                        <p:attrNameLst>
                                          <p:attrName>ppt_w</p:attrName>
                                        </p:attrNameLst>
                                      </p:cBhvr>
                                      <p:tavLst>
                                        <p:tav tm="0">
                                          <p:val>
                                            <p:fltVal val="0"/>
                                          </p:val>
                                        </p:tav>
                                        <p:tav tm="100000">
                                          <p:val>
                                            <p:strVal val="#ppt_w"/>
                                          </p:val>
                                        </p:tav>
                                      </p:tavLst>
                                    </p:anim>
                                    <p:anim calcmode="lin" valueType="num">
                                      <p:cBhvr>
                                        <p:cTn id="26" dur="500" fill="hold"/>
                                        <p:tgtEl>
                                          <p:spTgt spid="174"/>
                                        </p:tgtEl>
                                        <p:attrNameLst>
                                          <p:attrName>ppt_h</p:attrName>
                                        </p:attrNameLst>
                                      </p:cBhvr>
                                      <p:tavLst>
                                        <p:tav tm="0">
                                          <p:val>
                                            <p:fltVal val="0"/>
                                          </p:val>
                                        </p:tav>
                                        <p:tav tm="100000">
                                          <p:val>
                                            <p:strVal val="#ppt_h"/>
                                          </p:val>
                                        </p:tav>
                                      </p:tavLst>
                                    </p:anim>
                                    <p:animEffect transition="in" filter="fade">
                                      <p:cBhvr>
                                        <p:cTn id="27" dur="500"/>
                                        <p:tgtEl>
                                          <p:spTgt spid="174"/>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lide(fromBottom)">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p:sp>
      <p:sp>
        <p:nvSpPr>
          <p:cNvPr id="14" name="Picture Placeholder 13"/>
          <p:cNvSpPr>
            <a:spLocks noGrp="1"/>
          </p:cNvSpPr>
          <p:nvPr>
            <p:ph type="pic" sz="quarter" idx="15"/>
          </p:nvPr>
        </p:nvSpPr>
        <p:spPr>
          <a:xfrm>
            <a:off x="4642845" y="1694047"/>
            <a:ext cx="4078223" cy="2897204"/>
          </a:xfrm>
        </p:spPr>
      </p:sp>
      <p:sp>
        <p:nvSpPr>
          <p:cNvPr id="4" name="Text Placeholder 3"/>
          <p:cNvSpPr>
            <a:spLocks noGrp="1"/>
          </p:cNvSpPr>
          <p:nvPr>
            <p:ph type="body" sz="half" idx="16"/>
          </p:nvPr>
        </p:nvSpPr>
        <p:spPr/>
        <p:txBody>
          <a:bodyPr/>
          <a:lstStyle/>
          <a:p>
            <a:r>
              <a:rPr lang="lt-LT" dirty="0" smtClean="0"/>
              <a:t>PROJEKTO VERTĖ VIRŠ 500 TŪKST. EUR</a:t>
            </a:r>
            <a:endParaRPr lang="en-US" dirty="0"/>
          </a:p>
        </p:txBody>
      </p:sp>
      <p:sp>
        <p:nvSpPr>
          <p:cNvPr id="5" name="Text Placeholder 4"/>
          <p:cNvSpPr>
            <a:spLocks noGrp="1"/>
          </p:cNvSpPr>
          <p:nvPr>
            <p:ph type="body" sz="half" idx="19"/>
          </p:nvPr>
        </p:nvSpPr>
        <p:spPr/>
        <p:txBody>
          <a:bodyPr/>
          <a:lstStyle/>
          <a:p>
            <a:r>
              <a:rPr lang="lt-LT" dirty="0"/>
              <a:t>PROJEKTO VERTĖ </a:t>
            </a:r>
            <a:r>
              <a:rPr lang="lt-LT" dirty="0" smtClean="0"/>
              <a:t>IKI </a:t>
            </a:r>
            <a:r>
              <a:rPr lang="lt-LT" dirty="0"/>
              <a:t>500 TŪKST</a:t>
            </a:r>
            <a:r>
              <a:rPr lang="lt-LT" dirty="0" smtClean="0"/>
              <a:t>. EUR</a:t>
            </a:r>
            <a:endParaRPr lang="en-US" dirty="0"/>
          </a:p>
        </p:txBody>
      </p:sp>
      <p:sp>
        <p:nvSpPr>
          <p:cNvPr id="8" name="Title 14"/>
          <p:cNvSpPr>
            <a:spLocks noGrp="1"/>
          </p:cNvSpPr>
          <p:nvPr>
            <p:ph type="title"/>
          </p:nvPr>
        </p:nvSpPr>
        <p:spPr>
          <a:xfrm>
            <a:off x="442180" y="1657349"/>
            <a:ext cx="4078224" cy="2359793"/>
          </a:xfrm>
        </p:spPr>
        <p:txBody>
          <a:bodyPr anchor="t"/>
          <a:lstStyle/>
          <a:p>
            <a:r>
              <a:rPr lang="lt-LT" sz="1400" dirty="0" smtClean="0">
                <a:solidFill>
                  <a:schemeClr val="tx2"/>
                </a:solidFill>
              </a:rPr>
              <a:t/>
            </a:r>
            <a:br>
              <a:rPr lang="lt-LT" sz="1400" dirty="0" smtClean="0">
                <a:solidFill>
                  <a:schemeClr val="tx2"/>
                </a:solidFill>
              </a:rPr>
            </a:br>
            <a:r>
              <a:rPr lang="lt-LT" sz="1400" dirty="0" smtClean="0">
                <a:solidFill>
                  <a:schemeClr val="tx2"/>
                </a:solidFill>
              </a:rPr>
              <a:t>Privalomos viešinimo priemonės:</a:t>
            </a:r>
            <a:br>
              <a:rPr lang="lt-LT" sz="1400" dirty="0" smtClean="0">
                <a:solidFill>
                  <a:schemeClr val="tx2"/>
                </a:solidFill>
              </a:rPr>
            </a:br>
            <a:r>
              <a:rPr lang="lt-LT" sz="1400" dirty="0" smtClean="0">
                <a:solidFill>
                  <a:schemeClr val="tx2"/>
                </a:solidFill>
              </a:rPr>
              <a:t/>
            </a:r>
            <a:br>
              <a:rPr lang="lt-LT" sz="1400" dirty="0" smtClean="0">
                <a:solidFill>
                  <a:schemeClr val="tx2"/>
                </a:solidFill>
              </a:rPr>
            </a:br>
            <a:r>
              <a:rPr lang="lt-LT" sz="1400" dirty="0" smtClean="0">
                <a:solidFill>
                  <a:schemeClr val="tx2"/>
                </a:solidFill>
              </a:rPr>
              <a:t>1) informacija projekto vykdytojo interneto svetainėje;</a:t>
            </a:r>
            <a:br>
              <a:rPr lang="lt-LT" sz="1400" dirty="0" smtClean="0">
                <a:solidFill>
                  <a:schemeClr val="tx2"/>
                </a:solidFill>
              </a:rPr>
            </a:br>
            <a:r>
              <a:rPr lang="lt-LT" sz="1400" dirty="0" smtClean="0">
                <a:solidFill>
                  <a:schemeClr val="tx2"/>
                </a:solidFill>
              </a:rPr>
              <a:t>2) projekto įgyvendinimo pradžioje pakabinama laikina informacinė lentelė ar pastatomas laikinas informacinis stendas;</a:t>
            </a:r>
            <a:br>
              <a:rPr lang="lt-LT" sz="1400" dirty="0" smtClean="0">
                <a:solidFill>
                  <a:schemeClr val="tx2"/>
                </a:solidFill>
              </a:rPr>
            </a:br>
            <a:r>
              <a:rPr lang="lt-LT" sz="1400" dirty="0" smtClean="0">
                <a:solidFill>
                  <a:schemeClr val="tx2"/>
                </a:solidFill>
              </a:rPr>
              <a:t>3) iki galutinio MP pateikimo pakabinti nuolatinę informacinę lentelę ar pastatyti nuolatinį informacinį stendą.</a:t>
            </a:r>
            <a:endParaRPr lang="en-US" sz="1400" dirty="0">
              <a:solidFill>
                <a:schemeClr val="tx2"/>
              </a:solidFill>
            </a:endParaRPr>
          </a:p>
        </p:txBody>
      </p:sp>
      <p:sp>
        <p:nvSpPr>
          <p:cNvPr id="9" name="Title 14"/>
          <p:cNvSpPr>
            <a:spLocks noGrp="1"/>
          </p:cNvSpPr>
          <p:nvPr>
            <p:ph type="title"/>
          </p:nvPr>
        </p:nvSpPr>
        <p:spPr>
          <a:xfrm>
            <a:off x="4684776" y="1657350"/>
            <a:ext cx="4078224" cy="2359793"/>
          </a:xfrm>
        </p:spPr>
        <p:txBody>
          <a:bodyPr anchor="t"/>
          <a:lstStyle/>
          <a:p>
            <a:pPr algn="l"/>
            <a:r>
              <a:rPr lang="lt-LT" sz="1400" dirty="0" smtClean="0"/>
              <a:t/>
            </a:r>
            <a:br>
              <a:rPr lang="lt-LT" sz="1400" dirty="0" smtClean="0"/>
            </a:br>
            <a:r>
              <a:rPr lang="lt-LT" sz="1400" dirty="0" smtClean="0">
                <a:solidFill>
                  <a:schemeClr val="tx2"/>
                </a:solidFill>
              </a:rPr>
              <a:t>Privalomos viešinimo priemonės:</a:t>
            </a:r>
            <a:br>
              <a:rPr lang="lt-LT" sz="1400" dirty="0" smtClean="0">
                <a:solidFill>
                  <a:schemeClr val="tx2"/>
                </a:solidFill>
              </a:rPr>
            </a:br>
            <a:r>
              <a:rPr lang="lt-LT" sz="1400" dirty="0" smtClean="0">
                <a:solidFill>
                  <a:schemeClr val="tx2"/>
                </a:solidFill>
              </a:rPr>
              <a:t/>
            </a:r>
            <a:br>
              <a:rPr lang="lt-LT" sz="1400" dirty="0" smtClean="0">
                <a:solidFill>
                  <a:schemeClr val="tx2"/>
                </a:solidFill>
              </a:rPr>
            </a:br>
            <a:r>
              <a:rPr lang="lt-LT" sz="1400" dirty="0" smtClean="0">
                <a:solidFill>
                  <a:schemeClr val="tx2"/>
                </a:solidFill>
              </a:rPr>
              <a:t>1) informacija projekto vykdytojo interneto svetainėje;</a:t>
            </a:r>
            <a:br>
              <a:rPr lang="lt-LT" sz="1400" dirty="0" smtClean="0">
                <a:solidFill>
                  <a:schemeClr val="tx2"/>
                </a:solidFill>
              </a:rPr>
            </a:br>
            <a:r>
              <a:rPr lang="lt-LT" sz="1400" dirty="0" smtClean="0">
                <a:solidFill>
                  <a:schemeClr val="tx2"/>
                </a:solidFill>
              </a:rPr>
              <a:t>2) projekto įgyvendinimo pradžioje pakabinamas bent vienas plakatas.</a:t>
            </a:r>
            <a:endParaRPr lang="en-US" sz="1400" dirty="0">
              <a:solidFill>
                <a:schemeClr val="tx2"/>
              </a:solidFill>
            </a:endParaRPr>
          </a:p>
        </p:txBody>
      </p:sp>
      <p:sp>
        <p:nvSpPr>
          <p:cNvPr id="11" name="Title 5"/>
          <p:cNvSpPr txBox="1">
            <a:spLocks/>
          </p:cNvSpPr>
          <p:nvPr/>
        </p:nvSpPr>
        <p:spPr>
          <a:xfrm>
            <a:off x="381000" y="133350"/>
            <a:ext cx="41148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smtClean="0">
                <a:solidFill>
                  <a:schemeClr val="tx1">
                    <a:lumMod val="50000"/>
                    <a:lumOff val="50000"/>
                  </a:schemeClr>
                </a:solidFill>
              </a:rPr>
              <a:t>Viešinimo priemonės</a:t>
            </a:r>
            <a:endParaRPr lang="en-US" sz="3200" dirty="0">
              <a:solidFill>
                <a:schemeClr val="tx1">
                  <a:lumMod val="50000"/>
                  <a:lumOff val="50000"/>
                </a:schemeClr>
              </a:solidFill>
            </a:endParaRPr>
          </a:p>
        </p:txBody>
      </p:sp>
      <p:sp>
        <p:nvSpPr>
          <p:cNvPr id="12"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98675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81000" y="831850"/>
            <a:ext cx="8367713" cy="368300"/>
          </a:xfrm>
        </p:spPr>
        <p:txBody>
          <a:bodyPr/>
          <a:lstStyle/>
          <a:p>
            <a:pPr algn="ctr" eaLnBrk="1" fontAlgn="auto" hangingPunct="1">
              <a:spcBef>
                <a:spcPct val="0"/>
              </a:spcBef>
              <a:spcAft>
                <a:spcPts val="0"/>
              </a:spcAft>
              <a:defRPr/>
            </a:pPr>
            <a:r>
              <a:rPr lang="lt-LT" sz="1400" b="1" dirty="0"/>
              <a:t>Kas turi būti atlikta iki projektinio pasiūlymo pateikimo ir </a:t>
            </a:r>
            <a:endParaRPr lang="en-US" sz="1400" b="1" dirty="0" smtClean="0"/>
          </a:p>
          <a:p>
            <a:pPr algn="ctr" eaLnBrk="1" fontAlgn="auto" hangingPunct="1">
              <a:spcBef>
                <a:spcPct val="0"/>
              </a:spcBef>
              <a:spcAft>
                <a:spcPts val="0"/>
              </a:spcAft>
              <a:defRPr/>
            </a:pPr>
            <a:r>
              <a:rPr lang="lt-LT" sz="1400" b="1" dirty="0" smtClean="0"/>
              <a:t>kokie </a:t>
            </a:r>
            <a:r>
              <a:rPr lang="lt-LT" sz="1400" b="1" dirty="0"/>
              <a:t>dokumentai turi būti pateikti su projektiniu </a:t>
            </a:r>
            <a:r>
              <a:rPr lang="lt-LT" sz="1400" b="1" dirty="0" smtClean="0"/>
              <a:t>pasiūlymu</a:t>
            </a:r>
            <a:r>
              <a:rPr lang="en-US" sz="1400" b="1" dirty="0" smtClean="0"/>
              <a:t> (4</a:t>
            </a:r>
            <a:r>
              <a:rPr lang="lt-LT" sz="1400" b="1" dirty="0" smtClean="0"/>
              <a:t>3</a:t>
            </a:r>
            <a:r>
              <a:rPr lang="en-US" sz="1400" b="1" dirty="0" smtClean="0"/>
              <a:t> p.)</a:t>
            </a:r>
            <a:r>
              <a:rPr lang="lt-LT" sz="1400" b="1" dirty="0" smtClean="0"/>
              <a:t>?</a:t>
            </a:r>
            <a:endParaRPr lang="en-US" sz="1400" b="1" dirty="0"/>
          </a:p>
          <a:p>
            <a:pPr eaLnBrk="1" fontAlgn="auto" hangingPunct="1">
              <a:spcAft>
                <a:spcPts val="0"/>
              </a:spcAft>
              <a:defRPr/>
            </a:pPr>
            <a:endParaRPr lang="lt-LT" dirty="0"/>
          </a:p>
        </p:txBody>
      </p:sp>
      <p:sp>
        <p:nvSpPr>
          <p:cNvPr id="118788" name="Freeform 69"/>
          <p:cNvSpPr>
            <a:spLocks noEditPoints="1"/>
          </p:cNvSpPr>
          <p:nvPr/>
        </p:nvSpPr>
        <p:spPr bwMode="auto">
          <a:xfrm>
            <a:off x="2435225" y="3167753"/>
            <a:ext cx="373063" cy="273050"/>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31" name="Text Placeholder 3"/>
          <p:cNvSpPr txBox="1">
            <a:spLocks/>
          </p:cNvSpPr>
          <p:nvPr/>
        </p:nvSpPr>
        <p:spPr>
          <a:xfrm>
            <a:off x="3352800" y="1200150"/>
            <a:ext cx="5395913" cy="1061829"/>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400" b="1" dirty="0" smtClean="0">
                <a:solidFill>
                  <a:schemeClr val="accent1">
                    <a:lumMod val="75000"/>
                  </a:schemeClr>
                </a:solidFill>
              </a:rPr>
              <a:t>Projektinis pasiūlymas </a:t>
            </a:r>
          </a:p>
          <a:p>
            <a:pPr eaLnBrk="1" fontAlgn="auto" hangingPunct="1">
              <a:spcBef>
                <a:spcPts val="0"/>
              </a:spcBef>
              <a:spcAft>
                <a:spcPts val="0"/>
              </a:spcAft>
              <a:defRPr/>
            </a:pPr>
            <a:r>
              <a:rPr lang="lt-LT" sz="1100" dirty="0" smtClean="0">
                <a:solidFill>
                  <a:schemeClr val="bg1">
                    <a:lumMod val="50000"/>
                  </a:schemeClr>
                </a:solidFill>
              </a:rPr>
              <a:t>Projektinis pasiūlymas turi būti pateiktas iki Regiono plėtros tarybos sekretoriato rašte nurodytos datos. </a:t>
            </a:r>
          </a:p>
          <a:p>
            <a:pPr eaLnBrk="1" fontAlgn="auto" hangingPunct="1">
              <a:spcBef>
                <a:spcPts val="0"/>
              </a:spcBef>
              <a:spcAft>
                <a:spcPts val="0"/>
              </a:spcAft>
              <a:defRPr/>
            </a:pPr>
            <a:r>
              <a:rPr lang="lt-LT" sz="1100" dirty="0" smtClean="0">
                <a:solidFill>
                  <a:schemeClr val="bg1">
                    <a:lumMod val="50000"/>
                  </a:schemeClr>
                </a:solidFill>
              </a:rPr>
              <a:t>Projektinio pasiūlymo forma patvirtinta LR vidaus reikalų ministro 2014 </a:t>
            </a:r>
            <a:r>
              <a:rPr lang="lt-LT" sz="1100" dirty="0">
                <a:solidFill>
                  <a:schemeClr val="bg1">
                    <a:lumMod val="50000"/>
                  </a:schemeClr>
                </a:solidFill>
              </a:rPr>
              <a:t>m. gruodžio </a:t>
            </a:r>
            <a:r>
              <a:rPr lang="lt-LT" sz="1100" dirty="0" smtClean="0">
                <a:solidFill>
                  <a:schemeClr val="bg1">
                    <a:lumMod val="50000"/>
                  </a:schemeClr>
                </a:solidFill>
              </a:rPr>
              <a:t>22 d</a:t>
            </a:r>
            <a:r>
              <a:rPr lang="lt-LT" sz="1100" dirty="0">
                <a:solidFill>
                  <a:schemeClr val="bg1">
                    <a:lumMod val="50000"/>
                  </a:schemeClr>
                </a:solidFill>
              </a:rPr>
              <a:t>. įsakymu Nr. </a:t>
            </a:r>
            <a:r>
              <a:rPr lang="lt-LT" sz="1100" dirty="0" smtClean="0">
                <a:solidFill>
                  <a:schemeClr val="bg1">
                    <a:lumMod val="50000"/>
                  </a:schemeClr>
                </a:solidFill>
              </a:rPr>
              <a:t>1V-893, 1 priede, </a:t>
            </a:r>
            <a:r>
              <a:rPr lang="lt-LT" sz="1100" dirty="0">
                <a:solidFill>
                  <a:schemeClr val="bg1">
                    <a:lumMod val="50000"/>
                  </a:schemeClr>
                </a:solidFill>
              </a:rPr>
              <a:t>kuris skelbiamas ES </a:t>
            </a:r>
            <a:r>
              <a:rPr lang="lt-LT" sz="1100" dirty="0" smtClean="0">
                <a:solidFill>
                  <a:schemeClr val="bg1">
                    <a:lumMod val="50000"/>
                  </a:schemeClr>
                </a:solidFill>
              </a:rPr>
              <a:t>investicijų svetainėje www.esinvesticijos.lt</a:t>
            </a:r>
          </a:p>
          <a:p>
            <a:pPr eaLnBrk="1" fontAlgn="auto" hangingPunct="1">
              <a:spcBef>
                <a:spcPts val="0"/>
              </a:spcBef>
              <a:spcAft>
                <a:spcPts val="0"/>
              </a:spcAft>
              <a:defRPr/>
            </a:pPr>
            <a:endParaRPr lang="lt-LT" sz="1100" dirty="0">
              <a:solidFill>
                <a:schemeClr val="bg1">
                  <a:lumMod val="50000"/>
                </a:schemeClr>
              </a:solidFill>
            </a:endParaRPr>
          </a:p>
        </p:txBody>
      </p:sp>
      <p:sp>
        <p:nvSpPr>
          <p:cNvPr id="32" name="Text Placeholder 3"/>
          <p:cNvSpPr txBox="1">
            <a:spLocks/>
          </p:cNvSpPr>
          <p:nvPr/>
        </p:nvSpPr>
        <p:spPr>
          <a:xfrm>
            <a:off x="3352800" y="2261979"/>
            <a:ext cx="5395913" cy="156966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p>
            <a:pPr algn="ctr" eaLnBrk="1" hangingPunct="1">
              <a:defRPr/>
            </a:pPr>
            <a:r>
              <a:rPr lang="lt-LT" altLang="lt-LT" sz="1400" b="1" dirty="0">
                <a:solidFill>
                  <a:srgbClr val="114B6C"/>
                </a:solidFill>
              </a:rPr>
              <a:t>Investicijų projektas  </a:t>
            </a:r>
          </a:p>
          <a:p>
            <a:pPr algn="ctr" eaLnBrk="1" hangingPunct="1">
              <a:defRPr/>
            </a:pPr>
            <a:r>
              <a:rPr lang="lt-LT" altLang="lt-LT" sz="1100" dirty="0" smtClean="0">
                <a:solidFill>
                  <a:srgbClr val="7F7F7F"/>
                </a:solidFill>
              </a:rPr>
              <a:t>IP </a:t>
            </a:r>
            <a:r>
              <a:rPr lang="lt-LT" altLang="lt-LT" sz="1100" dirty="0">
                <a:solidFill>
                  <a:srgbClr val="7F7F7F"/>
                </a:solidFill>
              </a:rPr>
              <a:t>parengtas pagal Investicijų projektų, kuriems siekiama gauti finansavimą iš Europos Sąjungos struktūrinės paramos ir / ar valstybės biudžeto lėšų, rengimo metodiką, kuri skelbiama ES struktūrinių fondų svetainėje www.esinvesticijos.lt .  </a:t>
            </a:r>
          </a:p>
          <a:p>
            <a:pPr algn="ctr" eaLnBrk="1" hangingPunct="1">
              <a:defRPr/>
            </a:pPr>
            <a:r>
              <a:rPr lang="lt-LT" altLang="lt-LT" sz="1100" dirty="0" smtClean="0">
                <a:solidFill>
                  <a:srgbClr val="7F7F7F"/>
                </a:solidFill>
              </a:rPr>
              <a:t>Su </a:t>
            </a:r>
            <a:r>
              <a:rPr lang="lt-LT" altLang="lt-LT" sz="1100" dirty="0">
                <a:solidFill>
                  <a:srgbClr val="7F7F7F"/>
                </a:solidFill>
              </a:rPr>
              <a:t>projektiniu pasiūlymu pateikiamas Investicijų projektas (popierinė versija), taip pat į el. laikmeną įrašytas IP ir jo priedai – sąnaudų ir naudos analizės ir (arba) sąnaudų efektyvumo analizės rezultatų lentelės Excel formatu.</a:t>
            </a:r>
          </a:p>
          <a:p>
            <a:pPr algn="ctr" eaLnBrk="1" hangingPunct="1">
              <a:defRPr/>
            </a:pPr>
            <a:r>
              <a:rPr lang="lt-LT" altLang="lt-LT" sz="1100" dirty="0" smtClean="0">
                <a:solidFill>
                  <a:srgbClr val="7F7F7F"/>
                </a:solidFill>
              </a:rPr>
              <a:t>Investicijų </a:t>
            </a:r>
            <a:r>
              <a:rPr lang="lt-LT" altLang="lt-LT" sz="1100" dirty="0">
                <a:solidFill>
                  <a:srgbClr val="7F7F7F"/>
                </a:solidFill>
              </a:rPr>
              <a:t>projektas </a:t>
            </a:r>
            <a:r>
              <a:rPr lang="lt-LT" altLang="lt-LT" sz="1100" b="1" dirty="0">
                <a:solidFill>
                  <a:srgbClr val="7F7F7F"/>
                </a:solidFill>
              </a:rPr>
              <a:t>neteikiamas</a:t>
            </a:r>
            <a:r>
              <a:rPr lang="lt-LT" altLang="lt-LT" sz="1100" dirty="0">
                <a:solidFill>
                  <a:srgbClr val="7F7F7F"/>
                </a:solidFill>
              </a:rPr>
              <a:t>, jeigu bendra projekto vertė nesiekia </a:t>
            </a:r>
            <a:r>
              <a:rPr lang="lt-LT" altLang="lt-LT" sz="1100" b="1" dirty="0">
                <a:solidFill>
                  <a:srgbClr val="7F7F7F"/>
                </a:solidFill>
              </a:rPr>
              <a:t>300.000,00 </a:t>
            </a:r>
            <a:r>
              <a:rPr lang="lt-LT" altLang="lt-LT" sz="1100" b="1" dirty="0" err="1">
                <a:solidFill>
                  <a:srgbClr val="7F7F7F"/>
                </a:solidFill>
              </a:rPr>
              <a:t>Eur</a:t>
            </a:r>
            <a:r>
              <a:rPr lang="lt-LT" altLang="lt-LT" sz="1100" dirty="0" smtClean="0">
                <a:solidFill>
                  <a:srgbClr val="7F7F7F"/>
                </a:solidFill>
              </a:rPr>
              <a:t>.</a:t>
            </a:r>
          </a:p>
          <a:p>
            <a:pPr algn="ctr" eaLnBrk="1" hangingPunct="1">
              <a:defRPr/>
            </a:pPr>
            <a:endParaRPr lang="lt-LT" altLang="lt-LT" sz="1100" dirty="0">
              <a:solidFill>
                <a:srgbClr val="176490"/>
              </a:solidFill>
            </a:endParaRPr>
          </a:p>
        </p:txBody>
      </p:sp>
      <p:sp>
        <p:nvSpPr>
          <p:cNvPr id="22" name="Left Brace 21"/>
          <p:cNvSpPr/>
          <p:nvPr/>
        </p:nvSpPr>
        <p:spPr>
          <a:xfrm>
            <a:off x="2946400" y="1538978"/>
            <a:ext cx="228600" cy="2667000"/>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lt-LT"/>
          </a:p>
        </p:txBody>
      </p:sp>
      <p:sp>
        <p:nvSpPr>
          <p:cNvPr id="24" name="Flowchart: Multidocument 23"/>
          <p:cNvSpPr/>
          <p:nvPr/>
        </p:nvSpPr>
        <p:spPr>
          <a:xfrm>
            <a:off x="304800" y="1996178"/>
            <a:ext cx="2209800" cy="1752600"/>
          </a:xfrm>
          <a:prstGeom prst="flowChartMultidocumen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lt-LT" dirty="0"/>
              <a:t>Regionų plėtros tarybai</a:t>
            </a:r>
          </a:p>
        </p:txBody>
      </p:sp>
      <p:sp>
        <p:nvSpPr>
          <p:cNvPr id="9" name="Title 2"/>
          <p:cNvSpPr txBox="1">
            <a:spLocks/>
          </p:cNvSpPr>
          <p:nvPr/>
        </p:nvSpPr>
        <p:spPr>
          <a:xfrm>
            <a:off x="322385" y="126993"/>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a:t>Projektinis pasiūlymas</a:t>
            </a:r>
            <a:r>
              <a:rPr lang="lt-LT" dirty="0" smtClean="0"/>
              <a:t>	 		</a:t>
            </a:r>
            <a:endParaRPr lang="lt-LT" sz="1400" dirty="0"/>
          </a:p>
        </p:txBody>
      </p:sp>
      <p:sp>
        <p:nvSpPr>
          <p:cNvPr id="10" name="Text Placeholder 3"/>
          <p:cNvSpPr txBox="1">
            <a:spLocks/>
          </p:cNvSpPr>
          <p:nvPr/>
        </p:nvSpPr>
        <p:spPr>
          <a:xfrm>
            <a:off x="3352800" y="3831639"/>
            <a:ext cx="5395913" cy="723275"/>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p>
            <a:pPr algn="ctr" eaLnBrk="1" hangingPunct="1">
              <a:defRPr/>
            </a:pPr>
            <a:r>
              <a:rPr lang="lt-LT" altLang="lt-LT" sz="1400" b="1" dirty="0" smtClean="0">
                <a:solidFill>
                  <a:srgbClr val="114B6C"/>
                </a:solidFill>
              </a:rPr>
              <a:t>Pažyma apie vaikų skaičių</a:t>
            </a:r>
            <a:endParaRPr lang="lt-LT" altLang="lt-LT" sz="1400" b="1" dirty="0">
              <a:solidFill>
                <a:srgbClr val="114B6C"/>
              </a:solidFill>
            </a:endParaRPr>
          </a:p>
          <a:p>
            <a:pPr algn="ctr">
              <a:defRPr/>
            </a:pPr>
            <a:r>
              <a:rPr lang="lt-LT" sz="1100" dirty="0" smtClean="0">
                <a:solidFill>
                  <a:schemeClr val="bg2">
                    <a:lumMod val="50000"/>
                  </a:schemeClr>
                </a:solidFill>
              </a:rPr>
              <a:t>ikimokyklinio </a:t>
            </a:r>
            <a:r>
              <a:rPr lang="lt-LT" sz="1100" dirty="0">
                <a:solidFill>
                  <a:schemeClr val="bg2">
                    <a:lumMod val="50000"/>
                  </a:schemeClr>
                </a:solidFill>
              </a:rPr>
              <a:t>ir / ar priešmokyklinio ugdymo įstaigos pažymą apie grupes ir jose ugdomų vaikų skaičių einamųjų mokslo metų rugsėjo 1 d. (taikoma kai projektu numatoma atnaujinti esamas ikimokyklinio ir / ar priešmokyklinio ugdymo grupių patalpas</a:t>
            </a:r>
            <a:endParaRPr lang="lt-LT" altLang="lt-LT" sz="1100" dirty="0">
              <a:solidFill>
                <a:schemeClr val="bg2">
                  <a:lumMod val="50000"/>
                </a:schemeClr>
              </a:solidFill>
            </a:endParaRPr>
          </a:p>
        </p:txBody>
      </p:sp>
    </p:spTree>
    <p:extLst>
      <p:ext uri="{BB962C8B-B14F-4D97-AF65-F5344CB8AC3E}">
        <p14:creationId xmlns:p14="http://schemas.microsoft.com/office/powerpoint/2010/main" val="51746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50695" y="768078"/>
            <a:ext cx="8367713" cy="238125"/>
          </a:xfrm>
        </p:spPr>
        <p:txBody>
          <a:bodyPr/>
          <a:lstStyle/>
          <a:p>
            <a:pPr eaLnBrk="1" fontAlgn="auto" hangingPunct="1">
              <a:spcAft>
                <a:spcPts val="0"/>
              </a:spcAft>
              <a:defRPr/>
            </a:pPr>
            <a:r>
              <a:rPr lang="lt-LT" sz="1400" b="1" dirty="0"/>
              <a:t>Kas turi būti atlikta iki paraiškos pateikimo ir kokie dokumentai turi būti pateikti su </a:t>
            </a:r>
            <a:r>
              <a:rPr lang="lt-LT" sz="1400" b="1" dirty="0" smtClean="0"/>
              <a:t>paraiška?</a:t>
            </a:r>
            <a:endParaRPr lang="en-US" sz="1400" b="1" dirty="0"/>
          </a:p>
        </p:txBody>
      </p:sp>
      <p:sp>
        <p:nvSpPr>
          <p:cNvPr id="31" name="Text Placeholder 3"/>
          <p:cNvSpPr txBox="1">
            <a:spLocks/>
          </p:cNvSpPr>
          <p:nvPr/>
        </p:nvSpPr>
        <p:spPr>
          <a:xfrm>
            <a:off x="473075" y="2230438"/>
            <a:ext cx="2297113" cy="1292225"/>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endParaRPr lang="lt-LT" sz="1400" b="1" dirty="0" smtClean="0">
              <a:solidFill>
                <a:srgbClr val="262626">
                  <a:lumMod val="75000"/>
                  <a:lumOff val="25000"/>
                </a:srgbClr>
              </a:solidFill>
            </a:endParaRPr>
          </a:p>
          <a:p>
            <a:pPr eaLnBrk="1" fontAlgn="auto" hangingPunct="1">
              <a:spcBef>
                <a:spcPts val="0"/>
              </a:spcBef>
              <a:spcAft>
                <a:spcPts val="0"/>
              </a:spcAft>
              <a:defRPr/>
            </a:pPr>
            <a:r>
              <a:rPr lang="lt-LT" sz="1400" b="1" dirty="0" smtClean="0">
                <a:solidFill>
                  <a:srgbClr val="262626">
                    <a:lumMod val="75000"/>
                    <a:lumOff val="25000"/>
                  </a:srgbClr>
                </a:solidFill>
              </a:rPr>
              <a:t>Paraiška</a:t>
            </a:r>
          </a:p>
          <a:p>
            <a:pPr eaLnBrk="1" fontAlgn="auto" hangingPunct="1">
              <a:spcBef>
                <a:spcPts val="0"/>
              </a:spcBef>
              <a:spcAft>
                <a:spcPts val="0"/>
              </a:spcAft>
              <a:defRPr/>
            </a:pPr>
            <a:r>
              <a:rPr lang="lt-LT" sz="1000" dirty="0" smtClean="0"/>
              <a:t>Paraiškos forma pateikta </a:t>
            </a:r>
            <a:r>
              <a:rPr lang="lt-LT" altLang="lt-LT" sz="1000" dirty="0"/>
              <a:t>LR finansų </a:t>
            </a:r>
            <a:endParaRPr lang="lt-LT" altLang="lt-LT" sz="1000" dirty="0" smtClean="0"/>
          </a:p>
          <a:p>
            <a:pPr eaLnBrk="1" fontAlgn="auto" hangingPunct="1">
              <a:spcBef>
                <a:spcPts val="0"/>
              </a:spcBef>
              <a:spcAft>
                <a:spcPts val="0"/>
              </a:spcAft>
              <a:defRPr/>
            </a:pPr>
            <a:r>
              <a:rPr lang="lt-LT" altLang="lt-LT" sz="1000" dirty="0" smtClean="0"/>
              <a:t>ministro </a:t>
            </a:r>
            <a:r>
              <a:rPr lang="lt-LT" altLang="lt-LT" sz="1000" dirty="0"/>
              <a:t>2014-10-08 įsakymu Nr. 1K-316 patvirtintų Projektų finansavimo ir administravimo taisyklių 3 priede</a:t>
            </a:r>
            <a:r>
              <a:rPr lang="lt-LT" altLang="lt-LT" sz="1000" dirty="0" smtClean="0"/>
              <a:t>.</a:t>
            </a:r>
            <a:r>
              <a:rPr lang="lt-LT" altLang="lt-LT" sz="800" dirty="0" smtClean="0"/>
              <a:t> </a:t>
            </a:r>
          </a:p>
          <a:p>
            <a:pPr eaLnBrk="1" fontAlgn="auto" hangingPunct="1">
              <a:spcBef>
                <a:spcPts val="0"/>
              </a:spcBef>
              <a:spcAft>
                <a:spcPts val="0"/>
              </a:spcAft>
              <a:defRPr/>
            </a:pPr>
            <a:endParaRPr lang="lt-LT" altLang="lt-LT" sz="800" dirty="0"/>
          </a:p>
          <a:p>
            <a:pPr eaLnBrk="1" fontAlgn="auto" hangingPunct="1">
              <a:spcBef>
                <a:spcPts val="0"/>
              </a:spcBef>
              <a:spcAft>
                <a:spcPts val="0"/>
              </a:spcAft>
              <a:defRPr/>
            </a:pPr>
            <a:endParaRPr lang="lt-LT" altLang="lt-LT" sz="800" dirty="0"/>
          </a:p>
        </p:txBody>
      </p:sp>
      <p:sp>
        <p:nvSpPr>
          <p:cNvPr id="127" name="Text Placeholder 3"/>
          <p:cNvSpPr txBox="1">
            <a:spLocks/>
          </p:cNvSpPr>
          <p:nvPr/>
        </p:nvSpPr>
        <p:spPr>
          <a:xfrm>
            <a:off x="3276600" y="1426720"/>
            <a:ext cx="5519669" cy="954107"/>
          </a:xfrm>
          <a:prstGeom prst="rect">
            <a:avLst/>
          </a:prstGeom>
          <a:ln>
            <a:noFill/>
          </a:ln>
          <a:effectLst>
            <a:glow rad="1397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200" b="1" u="sng" dirty="0" smtClean="0">
                <a:solidFill>
                  <a:srgbClr val="176490"/>
                </a:solidFill>
              </a:rPr>
              <a:t>Įgytos daiktinės </a:t>
            </a:r>
            <a:r>
              <a:rPr lang="lt-LT" sz="1200" b="1" u="sng" dirty="0">
                <a:solidFill>
                  <a:srgbClr val="176490"/>
                </a:solidFill>
              </a:rPr>
              <a:t>pareiškėjo (partnerio) </a:t>
            </a:r>
            <a:r>
              <a:rPr lang="lt-LT" sz="1200" b="1" u="sng" dirty="0" smtClean="0">
                <a:solidFill>
                  <a:srgbClr val="176490"/>
                </a:solidFill>
              </a:rPr>
              <a:t>teisės.</a:t>
            </a:r>
          </a:p>
          <a:p>
            <a:pPr algn="just" eaLnBrk="1" fontAlgn="auto" hangingPunct="1">
              <a:spcBef>
                <a:spcPts val="0"/>
              </a:spcBef>
              <a:spcAft>
                <a:spcPts val="0"/>
              </a:spcAft>
              <a:defRPr/>
            </a:pPr>
            <a:r>
              <a:rPr lang="lt-LT" sz="1000" dirty="0"/>
              <a:t>Iki paraiškos pateikimo pareiškėjas turi būti įgijęs daiktines pareiškėjo (partnerio) teises į statinį ir (arba) žemės sklypą, kuriame įgyvendinant projektą bus vykdomi statybos darbai, daiktinės teisės turi būti </a:t>
            </a:r>
            <a:r>
              <a:rPr lang="lt-LT" sz="1000" b="1" dirty="0"/>
              <a:t>įregistruotos įstatymų nustatyta tvarka </a:t>
            </a:r>
            <a:r>
              <a:rPr lang="lt-LT" sz="1000" dirty="0"/>
              <a:t>ir galioti ne trumpiau </a:t>
            </a:r>
            <a:r>
              <a:rPr lang="lt-LT" sz="1000" b="1" dirty="0"/>
              <a:t>kaip 5 m.</a:t>
            </a:r>
            <a:r>
              <a:rPr lang="lt-LT" sz="1000" dirty="0"/>
              <a:t> po projekto įgyvendinimo pabaigos. Jei statinys ar žemės sklypas yra naudojamas pagal panaudos/nuomos sutartį, pareiškėjas turi turėti panaudos davėjo/nuomotojo raštišką sutikimą vykdyti projekto veiklas. </a:t>
            </a:r>
          </a:p>
        </p:txBody>
      </p:sp>
      <p:sp>
        <p:nvSpPr>
          <p:cNvPr id="128" name="Text Placeholder 3"/>
          <p:cNvSpPr txBox="1">
            <a:spLocks/>
          </p:cNvSpPr>
          <p:nvPr/>
        </p:nvSpPr>
        <p:spPr>
          <a:xfrm>
            <a:off x="3276600" y="2621485"/>
            <a:ext cx="5586344" cy="800219"/>
          </a:xfrm>
          <a:prstGeom prst="rect">
            <a:avLst/>
          </a:prstGeom>
          <a:ln>
            <a:noFill/>
          </a:ln>
          <a:effectLst>
            <a:glow rad="139700">
              <a:schemeClr val="accent1">
                <a:satMod val="175000"/>
                <a:alpha val="40000"/>
              </a:schemeClr>
            </a:glow>
            <a:outerShdw blurRad="50800" dist="38100" dir="13500000" algn="b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100" b="1" u="sng" dirty="0" smtClean="0">
                <a:solidFill>
                  <a:srgbClr val="176490"/>
                </a:solidFill>
              </a:rPr>
              <a:t>Poveikio </a:t>
            </a:r>
            <a:r>
              <a:rPr lang="lt-LT" sz="1100" b="1" u="sng" dirty="0">
                <a:solidFill>
                  <a:srgbClr val="176490"/>
                </a:solidFill>
              </a:rPr>
              <a:t>aplinkai </a:t>
            </a:r>
            <a:r>
              <a:rPr lang="lt-LT" sz="1100" b="1" u="sng" dirty="0" smtClean="0">
                <a:solidFill>
                  <a:srgbClr val="176490"/>
                </a:solidFill>
              </a:rPr>
              <a:t>vertinimas </a:t>
            </a:r>
            <a:r>
              <a:rPr lang="lt-LT" sz="1200" b="1" u="sng" dirty="0" smtClean="0">
                <a:solidFill>
                  <a:srgbClr val="176490"/>
                </a:solidFill>
              </a:rPr>
              <a:t> </a:t>
            </a:r>
            <a:endParaRPr lang="lt-LT" sz="1200" b="1" u="sng" dirty="0">
              <a:solidFill>
                <a:srgbClr val="176490"/>
              </a:solidFill>
            </a:endParaRPr>
          </a:p>
          <a:p>
            <a:pPr algn="just" eaLnBrk="1" fontAlgn="auto" hangingPunct="1">
              <a:spcBef>
                <a:spcPts val="0"/>
              </a:spcBef>
              <a:spcAft>
                <a:spcPts val="0"/>
              </a:spcAft>
              <a:defRPr/>
            </a:pPr>
            <a:r>
              <a:rPr lang="lt-LT" sz="1000" dirty="0"/>
              <a:t>Jei projekte planuojama ūkinė veikla</a:t>
            </a:r>
            <a:r>
              <a:rPr lang="lt-LT" sz="1000" b="1" dirty="0"/>
              <a:t> </a:t>
            </a:r>
            <a:r>
              <a:rPr lang="lt-LT" sz="1000" dirty="0"/>
              <a:t>gali turėti poveikį aplinkai ir ji patenka į Planuojamos ūkinės veiklos poveikio aplinkai vertinimo įstatymo (PAV įstatymas)</a:t>
            </a:r>
            <a:r>
              <a:rPr lang="lt-LT" sz="1000" i="1" dirty="0"/>
              <a:t> </a:t>
            </a:r>
            <a:r>
              <a:rPr lang="lt-LT" sz="1000" dirty="0"/>
              <a:t> taikymo sritį ir, vadovaujantis PAV įstatymu, </a:t>
            </a:r>
            <a:r>
              <a:rPr lang="lt-LT" sz="1000" b="1" dirty="0"/>
              <a:t>privaloma atlikti poveikio aplinkai vertinimą</a:t>
            </a:r>
            <a:r>
              <a:rPr lang="lt-LT" sz="1000" dirty="0"/>
              <a:t>, o iki  paraiškos pateikimo </a:t>
            </a:r>
            <a:r>
              <a:rPr lang="lt-LT" sz="1000" dirty="0" smtClean="0"/>
              <a:t>turi </a:t>
            </a:r>
            <a:r>
              <a:rPr lang="lt-LT" sz="1000" dirty="0"/>
              <a:t>būti parengta </a:t>
            </a:r>
            <a:r>
              <a:rPr lang="lt-LT" sz="1000" b="1" dirty="0" smtClean="0"/>
              <a:t>PAV </a:t>
            </a:r>
            <a:r>
              <a:rPr lang="lt-LT" sz="1000" b="1" dirty="0"/>
              <a:t>ataskaita </a:t>
            </a:r>
            <a:r>
              <a:rPr lang="lt-LT" sz="1000" dirty="0"/>
              <a:t>ir </a:t>
            </a:r>
            <a:r>
              <a:rPr lang="lt-LT" sz="1000" b="1" dirty="0"/>
              <a:t>atsakingos institucijos sprendimas </a:t>
            </a:r>
            <a:r>
              <a:rPr lang="lt-LT" sz="1000" dirty="0"/>
              <a:t>dėl planuojamos ūkinės veiklos galimybių ar </a:t>
            </a:r>
            <a:r>
              <a:rPr lang="lt-LT" sz="1000" b="1" dirty="0"/>
              <a:t>atrankos </a:t>
            </a:r>
            <a:r>
              <a:rPr lang="lt-LT" sz="1000" b="1" dirty="0" smtClean="0"/>
              <a:t>išvada.</a:t>
            </a:r>
            <a:endParaRPr lang="lt-LT" sz="1000" dirty="0">
              <a:solidFill>
                <a:srgbClr val="161F28"/>
              </a:solidFill>
            </a:endParaRPr>
          </a:p>
        </p:txBody>
      </p:sp>
      <p:sp>
        <p:nvSpPr>
          <p:cNvPr id="129" name="Text Placeholder 3"/>
          <p:cNvSpPr txBox="1">
            <a:spLocks/>
          </p:cNvSpPr>
          <p:nvPr/>
        </p:nvSpPr>
        <p:spPr>
          <a:xfrm>
            <a:off x="3276600" y="3561606"/>
            <a:ext cx="5595869" cy="938719"/>
          </a:xfrm>
          <a:prstGeom prst="rect">
            <a:avLst/>
          </a:prstGeom>
          <a:ln>
            <a:noFill/>
          </a:ln>
          <a:effectLst>
            <a:glow rad="1397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100" b="1" u="sng" dirty="0">
                <a:solidFill>
                  <a:srgbClr val="176490"/>
                </a:solidFill>
              </a:rPr>
              <a:t>„</a:t>
            </a:r>
            <a:r>
              <a:rPr lang="lt-LT" sz="1100" b="1" u="sng" dirty="0" err="1">
                <a:solidFill>
                  <a:srgbClr val="176490"/>
                </a:solidFill>
              </a:rPr>
              <a:t>Natura</a:t>
            </a:r>
            <a:r>
              <a:rPr lang="lt-LT" sz="1100" b="1" u="sng" dirty="0">
                <a:solidFill>
                  <a:srgbClr val="176490"/>
                </a:solidFill>
              </a:rPr>
              <a:t> 2000“ teritorijų reikšmingumo </a:t>
            </a:r>
            <a:r>
              <a:rPr lang="lt-LT" sz="1100" b="1" u="sng" dirty="0" smtClean="0">
                <a:solidFill>
                  <a:srgbClr val="176490"/>
                </a:solidFill>
              </a:rPr>
              <a:t>nustatymas</a:t>
            </a:r>
          </a:p>
          <a:p>
            <a:pPr algn="just" eaLnBrk="1" fontAlgn="auto" hangingPunct="1">
              <a:spcBef>
                <a:spcPts val="0"/>
              </a:spcBef>
              <a:spcAft>
                <a:spcPts val="0"/>
              </a:spcAft>
              <a:defRPr/>
            </a:pPr>
            <a:r>
              <a:rPr lang="lt-LT" sz="1000" dirty="0"/>
              <a:t>Jei projekto planuojama veikla </a:t>
            </a:r>
            <a:r>
              <a:rPr lang="lt-LT" sz="1000" b="1" dirty="0"/>
              <a:t>susijusi su „</a:t>
            </a:r>
            <a:r>
              <a:rPr lang="lt-LT" sz="1000" b="1" dirty="0" err="1"/>
              <a:t>Natura</a:t>
            </a:r>
            <a:r>
              <a:rPr lang="lt-LT" sz="1000" b="1" dirty="0"/>
              <a:t> 2000“ </a:t>
            </a:r>
            <a:r>
              <a:rPr lang="lt-LT" sz="1000" dirty="0"/>
              <a:t>teritorijomis ar artima tokių teritorijų aplinka, </a:t>
            </a:r>
            <a:r>
              <a:rPr lang="lt-LT" sz="1000" dirty="0" smtClean="0"/>
              <a:t>iki </a:t>
            </a:r>
            <a:r>
              <a:rPr lang="lt-LT" sz="1000" dirty="0"/>
              <a:t>paraiškos pateikimo CPVA turi būti atliktas „</a:t>
            </a:r>
            <a:r>
              <a:rPr lang="lt-LT" sz="1000" dirty="0" err="1"/>
              <a:t>Natura</a:t>
            </a:r>
            <a:r>
              <a:rPr lang="lt-LT" sz="1000" dirty="0"/>
              <a:t> 2000“ teritorijų </a:t>
            </a:r>
            <a:r>
              <a:rPr lang="lt-LT" sz="1000" b="1" dirty="0"/>
              <a:t>reikšmingumo nustatymas </a:t>
            </a:r>
            <a:r>
              <a:rPr lang="lt-LT" sz="1000" dirty="0"/>
              <a:t>ir gauta </a:t>
            </a:r>
            <a:r>
              <a:rPr lang="lt-LT" sz="1000" dirty="0" smtClean="0"/>
              <a:t>atsakingos </a:t>
            </a:r>
            <a:r>
              <a:rPr lang="lt-LT" sz="1000" dirty="0"/>
              <a:t>institucijos Planų ar programų įgyvendinimo poveikio įsteigtoms ar potencialioms „</a:t>
            </a:r>
            <a:r>
              <a:rPr lang="lt-LT" sz="1000" dirty="0" err="1"/>
              <a:t>Natura</a:t>
            </a:r>
            <a:r>
              <a:rPr lang="lt-LT" sz="1000" dirty="0"/>
              <a:t> 2000“ teritorijoms </a:t>
            </a:r>
            <a:r>
              <a:rPr lang="lt-LT" sz="1000" b="1" dirty="0"/>
              <a:t>reikšmingumo išvadą</a:t>
            </a:r>
            <a:r>
              <a:rPr lang="lt-LT" sz="1000" dirty="0" smtClean="0"/>
              <a:t>. </a:t>
            </a:r>
          </a:p>
          <a:p>
            <a:pPr algn="just" eaLnBrk="1" fontAlgn="auto" hangingPunct="1">
              <a:spcBef>
                <a:spcPts val="0"/>
              </a:spcBef>
              <a:spcAft>
                <a:spcPts val="0"/>
              </a:spcAft>
              <a:defRPr/>
            </a:pPr>
            <a:r>
              <a:rPr lang="lt-LT" sz="1000" b="1" dirty="0" smtClean="0">
                <a:solidFill>
                  <a:srgbClr val="FF0000"/>
                </a:solidFill>
              </a:rPr>
              <a:t>Pasitikrinti galima šiuo adresu www.natura2000info.lt </a:t>
            </a:r>
            <a:endParaRPr lang="lt-LT" sz="1000" b="1" dirty="0">
              <a:solidFill>
                <a:srgbClr val="FF0000"/>
              </a:solidFill>
            </a:endParaRPr>
          </a:p>
        </p:txBody>
      </p:sp>
      <p:sp>
        <p:nvSpPr>
          <p:cNvPr id="131" name="Left Brace 130"/>
          <p:cNvSpPr/>
          <p:nvPr/>
        </p:nvSpPr>
        <p:spPr>
          <a:xfrm>
            <a:off x="2946400" y="1657350"/>
            <a:ext cx="228600" cy="2438400"/>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lt-LT"/>
          </a:p>
        </p:txBody>
      </p:sp>
      <p:sp>
        <p:nvSpPr>
          <p:cNvPr id="9" name="Title 2"/>
          <p:cNvSpPr txBox="1">
            <a:spLocks/>
          </p:cNvSpPr>
          <p:nvPr/>
        </p:nvSpPr>
        <p:spPr>
          <a:xfrm>
            <a:off x="412795" y="128276"/>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smtClean="0"/>
              <a:t>Kiti </a:t>
            </a:r>
            <a:r>
              <a:rPr lang="lt-LT" sz="2400" b="1" dirty="0" err="1" smtClean="0"/>
              <a:t>parengtumo</a:t>
            </a:r>
            <a:r>
              <a:rPr lang="lt-LT" sz="2400" b="1" dirty="0" smtClean="0"/>
              <a:t> reikalavimai</a:t>
            </a:r>
            <a:endParaRPr lang="lt-LT" sz="1400" dirty="0"/>
          </a:p>
        </p:txBody>
      </p:sp>
    </p:spTree>
    <p:extLst>
      <p:ext uri="{BB962C8B-B14F-4D97-AF65-F5344CB8AC3E}">
        <p14:creationId xmlns:p14="http://schemas.microsoft.com/office/powerpoint/2010/main" val="31780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lt-LT" dirty="0" smtClean="0"/>
              <a:t>Su paraiška teikiami dokumentai</a:t>
            </a:r>
            <a:endParaRPr lang="en-US" dirty="0"/>
          </a:p>
        </p:txBody>
      </p:sp>
      <p:sp>
        <p:nvSpPr>
          <p:cNvPr id="35" name="Pentagon 34"/>
          <p:cNvSpPr/>
          <p:nvPr/>
        </p:nvSpPr>
        <p:spPr>
          <a:xfrm>
            <a:off x="1" y="2417780"/>
            <a:ext cx="2057399" cy="884283"/>
          </a:xfrm>
          <a:prstGeom prst="homePlate">
            <a:avLst>
              <a:gd name="adj" fmla="val 25625"/>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Text Placeholder 3"/>
          <p:cNvSpPr txBox="1">
            <a:spLocks/>
          </p:cNvSpPr>
          <p:nvPr/>
        </p:nvSpPr>
        <p:spPr>
          <a:xfrm>
            <a:off x="4799085" y="1558702"/>
            <a:ext cx="407116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Partnerio (-</a:t>
            </a:r>
            <a:r>
              <a:rPr lang="lt-LT" sz="1000" dirty="0" err="1">
                <a:solidFill>
                  <a:srgbClr val="262626">
                    <a:lumMod val="50000"/>
                    <a:lumOff val="50000"/>
                  </a:srgbClr>
                </a:solidFill>
              </a:rPr>
              <a:t>ių</a:t>
            </a:r>
            <a:r>
              <a:rPr lang="lt-LT" sz="1000" dirty="0">
                <a:solidFill>
                  <a:srgbClr val="262626">
                    <a:lumMod val="50000"/>
                    <a:lumOff val="50000"/>
                  </a:srgbClr>
                </a:solidFill>
              </a:rPr>
              <a:t>) deklaracija (-</a:t>
            </a:r>
            <a:r>
              <a:rPr lang="lt-LT" sz="1000" dirty="0" err="1">
                <a:solidFill>
                  <a:srgbClr val="262626">
                    <a:lumMod val="50000"/>
                    <a:lumOff val="50000"/>
                  </a:srgbClr>
                </a:solidFill>
              </a:rPr>
              <a:t>os</a:t>
            </a:r>
            <a:r>
              <a:rPr lang="lt-LT" sz="1000" dirty="0">
                <a:solidFill>
                  <a:srgbClr val="262626">
                    <a:lumMod val="50000"/>
                    <a:lumOff val="50000"/>
                  </a:srgbClr>
                </a:solidFill>
              </a:rPr>
              <a:t>)</a:t>
            </a:r>
          </a:p>
        </p:txBody>
      </p:sp>
      <p:sp>
        <p:nvSpPr>
          <p:cNvPr id="47" name="Text Placeholder 3"/>
          <p:cNvSpPr txBox="1">
            <a:spLocks/>
          </p:cNvSpPr>
          <p:nvPr/>
        </p:nvSpPr>
        <p:spPr>
          <a:xfrm>
            <a:off x="4047384" y="1224518"/>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a:solidFill>
                  <a:srgbClr val="176490"/>
                </a:solidFill>
              </a:rPr>
              <a:t>01</a:t>
            </a:r>
          </a:p>
        </p:txBody>
      </p:sp>
      <p:sp>
        <p:nvSpPr>
          <p:cNvPr id="50" name="Text Placeholder 3"/>
          <p:cNvSpPr txBox="1">
            <a:spLocks/>
          </p:cNvSpPr>
          <p:nvPr/>
        </p:nvSpPr>
        <p:spPr>
          <a:xfrm>
            <a:off x="4799085" y="2046947"/>
            <a:ext cx="4071160"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Klausimynas apie PVM tinkamumo finansuoti iš ES SF ir (arba) LR biudžeto lėšų </a:t>
            </a:r>
            <a:r>
              <a:rPr lang="lt-LT" sz="1000" i="1" dirty="0">
                <a:solidFill>
                  <a:srgbClr val="262626">
                    <a:lumMod val="50000"/>
                    <a:lumOff val="50000"/>
                  </a:srgbClr>
                </a:solidFill>
              </a:rPr>
              <a:t>(jei pareiškėjas prašo PVM išlaidas pripažinti tinkamomis finansuoti, </a:t>
            </a:r>
            <a:r>
              <a:rPr lang="lt-LT" sz="1000" i="1" dirty="0" err="1">
                <a:solidFill>
                  <a:srgbClr val="262626">
                    <a:lumMod val="50000"/>
                    <a:lumOff val="50000"/>
                  </a:srgbClr>
                </a:solidFill>
              </a:rPr>
              <a:t>t.y</a:t>
            </a:r>
            <a:r>
              <a:rPr lang="lt-LT" sz="1000" i="1" dirty="0">
                <a:solidFill>
                  <a:srgbClr val="262626">
                    <a:lumMod val="50000"/>
                    <a:lumOff val="50000"/>
                  </a:srgbClr>
                </a:solidFill>
              </a:rPr>
              <a:t>. įtraukia šias išlaidas į projekto biudžetą)</a:t>
            </a:r>
          </a:p>
        </p:txBody>
      </p:sp>
      <p:sp>
        <p:nvSpPr>
          <p:cNvPr id="51" name="Text Placeholder 3"/>
          <p:cNvSpPr txBox="1">
            <a:spLocks/>
          </p:cNvSpPr>
          <p:nvPr/>
        </p:nvSpPr>
        <p:spPr>
          <a:xfrm>
            <a:off x="4047384" y="1844653"/>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a:solidFill>
                  <a:srgbClr val="0187AC"/>
                </a:solidFill>
              </a:rPr>
              <a:t>02</a:t>
            </a:r>
          </a:p>
        </p:txBody>
      </p:sp>
      <p:sp>
        <p:nvSpPr>
          <p:cNvPr id="54" name="Text Placeholder 3"/>
          <p:cNvSpPr txBox="1">
            <a:spLocks/>
          </p:cNvSpPr>
          <p:nvPr/>
        </p:nvSpPr>
        <p:spPr>
          <a:xfrm>
            <a:off x="4799085" y="2678507"/>
            <a:ext cx="407116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Informaciją apie projektui taikomus aplinkosauginius reikalavimus </a:t>
            </a:r>
            <a:endParaRPr lang="lt-LT" sz="1000" dirty="0" smtClean="0">
              <a:solidFill>
                <a:srgbClr val="262626">
                  <a:lumMod val="50000"/>
                  <a:lumOff val="50000"/>
                </a:srgbClr>
              </a:solidFill>
            </a:endParaRPr>
          </a:p>
          <a:p>
            <a:pPr algn="l">
              <a:spcBef>
                <a:spcPct val="20000"/>
              </a:spcBef>
              <a:defRPr/>
            </a:pPr>
            <a:r>
              <a:rPr lang="lt-LT" sz="1000" i="1" dirty="0" smtClean="0">
                <a:solidFill>
                  <a:srgbClr val="262626">
                    <a:lumMod val="50000"/>
                    <a:lumOff val="50000"/>
                  </a:srgbClr>
                </a:solidFill>
              </a:rPr>
              <a:t>(</a:t>
            </a:r>
            <a:r>
              <a:rPr lang="lt-LT" sz="1000" i="1" dirty="0">
                <a:solidFill>
                  <a:srgbClr val="262626">
                    <a:lumMod val="50000"/>
                    <a:lumOff val="50000"/>
                  </a:srgbClr>
                </a:solidFill>
              </a:rPr>
              <a:t>pildomas ir teikiamas tuomet, kai projekte planuojama ūkinė veikla gali turėti poveikį aplinkai) </a:t>
            </a:r>
          </a:p>
        </p:txBody>
      </p:sp>
      <p:sp>
        <p:nvSpPr>
          <p:cNvPr id="55" name="Text Placeholder 3"/>
          <p:cNvSpPr txBox="1">
            <a:spLocks/>
          </p:cNvSpPr>
          <p:nvPr/>
        </p:nvSpPr>
        <p:spPr>
          <a:xfrm>
            <a:off x="4047384" y="2464787"/>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a:solidFill>
                  <a:srgbClr val="1AA4BE"/>
                </a:solidFill>
              </a:rPr>
              <a:t>03</a:t>
            </a:r>
          </a:p>
        </p:txBody>
      </p:sp>
      <p:sp>
        <p:nvSpPr>
          <p:cNvPr id="58" name="Text Placeholder 3"/>
          <p:cNvSpPr txBox="1">
            <a:spLocks/>
          </p:cNvSpPr>
          <p:nvPr/>
        </p:nvSpPr>
        <p:spPr>
          <a:xfrm>
            <a:off x="4799085" y="3221696"/>
            <a:ext cx="4071160"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Informacija apie iš </a:t>
            </a:r>
            <a:r>
              <a:rPr lang="lt-LT" sz="1000" dirty="0" smtClean="0">
                <a:solidFill>
                  <a:srgbClr val="262626">
                    <a:lumMod val="50000"/>
                    <a:lumOff val="50000"/>
                  </a:srgbClr>
                </a:solidFill>
              </a:rPr>
              <a:t>ES </a:t>
            </a:r>
            <a:r>
              <a:rPr lang="lt-LT" sz="1000" dirty="0">
                <a:solidFill>
                  <a:srgbClr val="262626">
                    <a:lumMod val="50000"/>
                    <a:lumOff val="50000"/>
                  </a:srgbClr>
                </a:solidFill>
              </a:rPr>
              <a:t>struktūrinių fondų lėšų bendrai finansuojamų projektų gaunamas pajamas </a:t>
            </a:r>
            <a:endParaRPr lang="lt-LT" sz="1000" dirty="0" smtClean="0">
              <a:solidFill>
                <a:srgbClr val="262626">
                  <a:lumMod val="50000"/>
                  <a:lumOff val="50000"/>
                </a:srgbClr>
              </a:solidFill>
            </a:endParaRPr>
          </a:p>
          <a:p>
            <a:pPr algn="l">
              <a:spcBef>
                <a:spcPct val="20000"/>
              </a:spcBef>
              <a:defRPr/>
            </a:pPr>
            <a:r>
              <a:rPr lang="lt-LT" sz="1000" i="1" dirty="0" smtClean="0">
                <a:solidFill>
                  <a:srgbClr val="262626">
                    <a:lumMod val="50000"/>
                    <a:lumOff val="50000"/>
                  </a:srgbClr>
                </a:solidFill>
              </a:rPr>
              <a:t>(</a:t>
            </a:r>
            <a:r>
              <a:rPr lang="lt-LT" sz="1000" i="1" dirty="0">
                <a:solidFill>
                  <a:srgbClr val="262626">
                    <a:lumMod val="50000"/>
                    <a:lumOff val="50000"/>
                  </a:srgbClr>
                </a:solidFill>
              </a:rPr>
              <a:t>jei projekto tinkamų finansuoti išlaidų suma viršija 1 mln. </a:t>
            </a:r>
            <a:r>
              <a:rPr lang="lt-LT" sz="1000" i="1" dirty="0" err="1">
                <a:solidFill>
                  <a:srgbClr val="262626">
                    <a:lumMod val="50000"/>
                    <a:lumOff val="50000"/>
                  </a:srgbClr>
                </a:solidFill>
              </a:rPr>
              <a:t>Eur</a:t>
            </a:r>
            <a:r>
              <a:rPr lang="lt-LT" sz="1000" i="1" dirty="0">
                <a:solidFill>
                  <a:srgbClr val="262626">
                    <a:lumMod val="50000"/>
                    <a:lumOff val="50000"/>
                  </a:srgbClr>
                </a:solidFill>
              </a:rPr>
              <a:t> ir įgyvendinant projektą gaunama pajamų bei jos yra įvertintos iš anksto)</a:t>
            </a:r>
          </a:p>
        </p:txBody>
      </p:sp>
      <p:sp>
        <p:nvSpPr>
          <p:cNvPr id="59" name="Text Placeholder 3"/>
          <p:cNvSpPr txBox="1">
            <a:spLocks/>
          </p:cNvSpPr>
          <p:nvPr/>
        </p:nvSpPr>
        <p:spPr>
          <a:xfrm>
            <a:off x="4047383" y="3084923"/>
            <a:ext cx="751702"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a:solidFill>
                  <a:srgbClr val="52C3CB"/>
                </a:solidFill>
              </a:rPr>
              <a:t>04</a:t>
            </a:r>
          </a:p>
        </p:txBody>
      </p:sp>
      <p:sp>
        <p:nvSpPr>
          <p:cNvPr id="62" name="Text Placeholder 3"/>
          <p:cNvSpPr txBox="1">
            <a:spLocks/>
          </p:cNvSpPr>
          <p:nvPr/>
        </p:nvSpPr>
        <p:spPr>
          <a:xfrm>
            <a:off x="4799085" y="4088052"/>
            <a:ext cx="407116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000" dirty="0" err="1">
                <a:solidFill>
                  <a:srgbClr val="262626">
                    <a:lumMod val="50000"/>
                    <a:lumOff val="50000"/>
                  </a:srgbClr>
                </a:solidFill>
              </a:rPr>
              <a:t>užpildytą</a:t>
            </a:r>
            <a:r>
              <a:rPr lang="en-US" sz="1000" dirty="0">
                <a:solidFill>
                  <a:srgbClr val="262626">
                    <a:lumMod val="50000"/>
                    <a:lumOff val="50000"/>
                  </a:srgbClr>
                </a:solidFill>
              </a:rPr>
              <a:t> </a:t>
            </a:r>
            <a:r>
              <a:rPr lang="en-US" sz="1000" dirty="0" err="1">
                <a:solidFill>
                  <a:srgbClr val="262626">
                    <a:lumMod val="50000"/>
                    <a:lumOff val="50000"/>
                  </a:srgbClr>
                </a:solidFill>
              </a:rPr>
              <a:t>Aprašo</a:t>
            </a:r>
            <a:r>
              <a:rPr lang="en-US" sz="1000" dirty="0">
                <a:solidFill>
                  <a:srgbClr val="262626">
                    <a:lumMod val="50000"/>
                    <a:lumOff val="50000"/>
                  </a:srgbClr>
                </a:solidFill>
              </a:rPr>
              <a:t> 2 </a:t>
            </a:r>
            <a:r>
              <a:rPr lang="en-US" sz="1000" dirty="0" err="1">
                <a:solidFill>
                  <a:srgbClr val="262626">
                    <a:lumMod val="50000"/>
                    <a:lumOff val="50000"/>
                  </a:srgbClr>
                </a:solidFill>
              </a:rPr>
              <a:t>priedą</a:t>
            </a:r>
            <a:r>
              <a:rPr lang="en-US" sz="1000" dirty="0">
                <a:solidFill>
                  <a:srgbClr val="262626">
                    <a:lumMod val="50000"/>
                    <a:lumOff val="50000"/>
                  </a:srgbClr>
                </a:solidFill>
              </a:rPr>
              <a:t> </a:t>
            </a:r>
            <a:r>
              <a:rPr lang="en-US" sz="1000" dirty="0" err="1">
                <a:solidFill>
                  <a:srgbClr val="262626">
                    <a:lumMod val="50000"/>
                    <a:lumOff val="50000"/>
                  </a:srgbClr>
                </a:solidFill>
              </a:rPr>
              <a:t>pagal</a:t>
            </a:r>
            <a:r>
              <a:rPr lang="en-US" sz="1000" dirty="0">
                <a:solidFill>
                  <a:srgbClr val="262626">
                    <a:lumMod val="50000"/>
                    <a:lumOff val="50000"/>
                  </a:srgbClr>
                </a:solidFill>
              </a:rPr>
              <a:t> </a:t>
            </a:r>
            <a:r>
              <a:rPr lang="en-US" sz="1000" dirty="0" err="1">
                <a:solidFill>
                  <a:srgbClr val="262626">
                    <a:lumMod val="50000"/>
                    <a:lumOff val="50000"/>
                  </a:srgbClr>
                </a:solidFill>
              </a:rPr>
              <a:t>atitinkamą</a:t>
            </a:r>
            <a:r>
              <a:rPr lang="en-US" sz="1000" dirty="0">
                <a:solidFill>
                  <a:srgbClr val="262626">
                    <a:lumMod val="50000"/>
                    <a:lumOff val="50000"/>
                  </a:srgbClr>
                </a:solidFill>
              </a:rPr>
              <a:t> </a:t>
            </a:r>
            <a:r>
              <a:rPr lang="en-US" sz="1000" dirty="0" err="1">
                <a:solidFill>
                  <a:srgbClr val="262626">
                    <a:lumMod val="50000"/>
                    <a:lumOff val="50000"/>
                  </a:srgbClr>
                </a:solidFill>
              </a:rPr>
              <a:t>pastato</a:t>
            </a:r>
            <a:r>
              <a:rPr lang="en-US" sz="1000" dirty="0">
                <a:solidFill>
                  <a:srgbClr val="262626">
                    <a:lumMod val="50000"/>
                    <a:lumOff val="50000"/>
                  </a:srgbClr>
                </a:solidFill>
              </a:rPr>
              <a:t> </a:t>
            </a:r>
            <a:r>
              <a:rPr lang="en-US" sz="1000" dirty="0" err="1" smtClean="0">
                <a:solidFill>
                  <a:srgbClr val="262626">
                    <a:lumMod val="50000"/>
                    <a:lumOff val="50000"/>
                  </a:srgbClr>
                </a:solidFill>
              </a:rPr>
              <a:t>tipą</a:t>
            </a:r>
            <a:endParaRPr lang="en-US" sz="1000" dirty="0">
              <a:solidFill>
                <a:srgbClr val="262626">
                  <a:lumMod val="50000"/>
                  <a:lumOff val="50000"/>
                </a:srgbClr>
              </a:solidFill>
            </a:endParaRPr>
          </a:p>
        </p:txBody>
      </p:sp>
      <p:sp>
        <p:nvSpPr>
          <p:cNvPr id="63" name="Text Placeholder 3"/>
          <p:cNvSpPr txBox="1">
            <a:spLocks/>
          </p:cNvSpPr>
          <p:nvPr/>
        </p:nvSpPr>
        <p:spPr>
          <a:xfrm>
            <a:off x="4047383" y="3705059"/>
            <a:ext cx="751702"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a:solidFill>
                  <a:srgbClr val="42BDC6"/>
                </a:solidFill>
              </a:rPr>
              <a:t>05</a:t>
            </a:r>
          </a:p>
        </p:txBody>
      </p:sp>
      <p:sp>
        <p:nvSpPr>
          <p:cNvPr id="36" name="Hexagon 35"/>
          <p:cNvSpPr/>
          <p:nvPr/>
        </p:nvSpPr>
        <p:spPr>
          <a:xfrm>
            <a:off x="1871702" y="1848604"/>
            <a:ext cx="1129917" cy="974065"/>
          </a:xfrm>
          <a:prstGeom prst="hexagon">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Hexagon 41"/>
          <p:cNvSpPr/>
          <p:nvPr/>
        </p:nvSpPr>
        <p:spPr>
          <a:xfrm>
            <a:off x="2848072" y="2380151"/>
            <a:ext cx="1129917" cy="974065"/>
          </a:xfrm>
          <a:prstGeom prst="hexagon">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Hexagon 37"/>
          <p:cNvSpPr/>
          <p:nvPr/>
        </p:nvSpPr>
        <p:spPr>
          <a:xfrm>
            <a:off x="1871702" y="2911289"/>
            <a:ext cx="1129917" cy="974065"/>
          </a:xfrm>
          <a:prstGeom prst="hexagon">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Text Placeholder 3"/>
          <p:cNvSpPr txBox="1">
            <a:spLocks/>
          </p:cNvSpPr>
          <p:nvPr/>
        </p:nvSpPr>
        <p:spPr>
          <a:xfrm>
            <a:off x="342355" y="2756658"/>
            <a:ext cx="1105954"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lt-LT" sz="1200" dirty="0" smtClean="0">
                <a:solidFill>
                  <a:srgbClr val="262626">
                    <a:lumMod val="75000"/>
                    <a:lumOff val="25000"/>
                  </a:srgbClr>
                </a:solidFill>
              </a:rPr>
              <a:t>Aprašo 48 p</a:t>
            </a:r>
            <a:r>
              <a:rPr lang="en-US" sz="1200" dirty="0" smtClean="0">
                <a:solidFill>
                  <a:srgbClr val="262626">
                    <a:lumMod val="75000"/>
                    <a:lumOff val="25000"/>
                  </a:srgbClr>
                </a:solidFill>
              </a:rPr>
              <a:t>.</a:t>
            </a:r>
            <a:endParaRPr lang="en-US" sz="1200" dirty="0">
              <a:solidFill>
                <a:srgbClr val="262626">
                  <a:lumMod val="75000"/>
                  <a:lumOff val="25000"/>
                </a:srgbClr>
              </a:solidFill>
            </a:endParaRPr>
          </a:p>
        </p:txBody>
      </p:sp>
      <p:sp>
        <p:nvSpPr>
          <p:cNvPr id="2" name="Text Placeholder 1"/>
          <p:cNvSpPr>
            <a:spLocks noGrp="1"/>
          </p:cNvSpPr>
          <p:nvPr>
            <p:ph type="body" sz="half" idx="2"/>
          </p:nvPr>
        </p:nvSpPr>
        <p:spPr/>
        <p:txBody>
          <a:bodyPr/>
          <a:lstStyle/>
          <a:p>
            <a:endParaRPr lang="lt-LT"/>
          </a:p>
        </p:txBody>
      </p:sp>
      <p:grpSp>
        <p:nvGrpSpPr>
          <p:cNvPr id="24" name="Group 23"/>
          <p:cNvGrpSpPr/>
          <p:nvPr/>
        </p:nvGrpSpPr>
        <p:grpSpPr>
          <a:xfrm>
            <a:off x="2183974" y="2046948"/>
            <a:ext cx="537524" cy="536369"/>
            <a:chOff x="4424363" y="754063"/>
            <a:chExt cx="280987" cy="280987"/>
          </a:xfrm>
        </p:grpSpPr>
        <p:sp>
          <p:nvSpPr>
            <p:cNvPr id="25"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Freeform 17"/>
          <p:cNvSpPr>
            <a:spLocks/>
          </p:cNvSpPr>
          <p:nvPr/>
        </p:nvSpPr>
        <p:spPr bwMode="auto">
          <a:xfrm>
            <a:off x="2183974" y="3108892"/>
            <a:ext cx="537524" cy="512913"/>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noEditPoints="1"/>
          </p:cNvSpPr>
          <p:nvPr/>
        </p:nvSpPr>
        <p:spPr bwMode="auto">
          <a:xfrm>
            <a:off x="3149580" y="2651218"/>
            <a:ext cx="526900" cy="417406"/>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Tree>
    <p:extLst>
      <p:ext uri="{BB962C8B-B14F-4D97-AF65-F5344CB8AC3E}">
        <p14:creationId xmlns:p14="http://schemas.microsoft.com/office/powerpoint/2010/main" val="244036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7" grpId="0"/>
      <p:bldP spid="51" grpId="0"/>
      <p:bldP spid="55" grpId="0"/>
      <p:bldP spid="59"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lt-LT" dirty="0" smtClean="0"/>
              <a:t>Su paraiška teikiami dokumentai</a:t>
            </a:r>
            <a:endParaRPr lang="en-US" dirty="0"/>
          </a:p>
        </p:txBody>
      </p:sp>
      <p:sp>
        <p:nvSpPr>
          <p:cNvPr id="35" name="Pentagon 34"/>
          <p:cNvSpPr/>
          <p:nvPr/>
        </p:nvSpPr>
        <p:spPr>
          <a:xfrm>
            <a:off x="1" y="2417780"/>
            <a:ext cx="2057399" cy="884283"/>
          </a:xfrm>
          <a:prstGeom prst="homePlate">
            <a:avLst>
              <a:gd name="adj" fmla="val 25625"/>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Text Placeholder 3"/>
          <p:cNvSpPr txBox="1">
            <a:spLocks/>
          </p:cNvSpPr>
          <p:nvPr/>
        </p:nvSpPr>
        <p:spPr>
          <a:xfrm>
            <a:off x="4799085" y="1389425"/>
            <a:ext cx="407116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Dokumentai, pagrindžiantys projekto biudžeto pagrįstumą </a:t>
            </a:r>
            <a:endParaRPr lang="lt-LT" sz="1000" dirty="0" smtClean="0">
              <a:solidFill>
                <a:srgbClr val="262626">
                  <a:lumMod val="50000"/>
                  <a:lumOff val="50000"/>
                </a:srgbClr>
              </a:solidFill>
            </a:endParaRPr>
          </a:p>
          <a:p>
            <a:pPr algn="l">
              <a:spcBef>
                <a:spcPct val="20000"/>
              </a:spcBef>
              <a:defRPr/>
            </a:pPr>
            <a:r>
              <a:rPr lang="lt-LT" sz="1000" i="1" dirty="0" smtClean="0">
                <a:solidFill>
                  <a:srgbClr val="262626">
                    <a:lumMod val="50000"/>
                    <a:lumOff val="50000"/>
                  </a:srgbClr>
                </a:solidFill>
              </a:rPr>
              <a:t>(</a:t>
            </a:r>
            <a:r>
              <a:rPr lang="lt-LT" sz="1000" i="1" dirty="0">
                <a:solidFill>
                  <a:srgbClr val="262626">
                    <a:lumMod val="50000"/>
                    <a:lumOff val="50000"/>
                  </a:srgbClr>
                </a:solidFill>
              </a:rPr>
              <a:t>komercinius pasiūlymus, nuorodas į rinkoje esančias kainas, pasirašytas sutartis, jeigu įvykdyti viešieji pirkimai)</a:t>
            </a:r>
          </a:p>
        </p:txBody>
      </p:sp>
      <p:sp>
        <p:nvSpPr>
          <p:cNvPr id="47" name="Text Placeholder 3"/>
          <p:cNvSpPr txBox="1">
            <a:spLocks/>
          </p:cNvSpPr>
          <p:nvPr/>
        </p:nvSpPr>
        <p:spPr>
          <a:xfrm>
            <a:off x="4047384" y="1224518"/>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smtClean="0">
                <a:solidFill>
                  <a:srgbClr val="176490"/>
                </a:solidFill>
              </a:rPr>
              <a:t>0</a:t>
            </a:r>
            <a:r>
              <a:rPr lang="lt-LT" sz="4800" dirty="0" smtClean="0">
                <a:solidFill>
                  <a:srgbClr val="176490"/>
                </a:solidFill>
              </a:rPr>
              <a:t>6</a:t>
            </a:r>
            <a:endParaRPr lang="en-US" sz="4800" dirty="0">
              <a:solidFill>
                <a:srgbClr val="176490"/>
              </a:solidFill>
            </a:endParaRPr>
          </a:p>
        </p:txBody>
      </p:sp>
      <p:sp>
        <p:nvSpPr>
          <p:cNvPr id="50" name="Text Placeholder 3"/>
          <p:cNvSpPr txBox="1">
            <a:spLocks/>
          </p:cNvSpPr>
          <p:nvPr/>
        </p:nvSpPr>
        <p:spPr>
          <a:xfrm>
            <a:off x="4799085" y="2046947"/>
            <a:ext cx="4071160"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finansavimo šaltinius (pareiškėjo įnašą ir netinkamų išlaidų padengimą) pagrindžiančius dokumentus, jei pareiškėjas ir (arba) partneris savo ir (arba) kitų šaltinių lėšomis prisideda prie projekto įgyvendinimo</a:t>
            </a:r>
          </a:p>
        </p:txBody>
      </p:sp>
      <p:sp>
        <p:nvSpPr>
          <p:cNvPr id="51" name="Text Placeholder 3"/>
          <p:cNvSpPr txBox="1">
            <a:spLocks/>
          </p:cNvSpPr>
          <p:nvPr/>
        </p:nvSpPr>
        <p:spPr>
          <a:xfrm>
            <a:off x="4047384" y="1844653"/>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smtClean="0">
                <a:solidFill>
                  <a:srgbClr val="0187AC"/>
                </a:solidFill>
              </a:rPr>
              <a:t>0</a:t>
            </a:r>
            <a:r>
              <a:rPr lang="lt-LT" sz="4800" dirty="0" smtClean="0">
                <a:solidFill>
                  <a:srgbClr val="0187AC"/>
                </a:solidFill>
              </a:rPr>
              <a:t>7</a:t>
            </a:r>
            <a:endParaRPr lang="en-US" sz="4800" dirty="0">
              <a:solidFill>
                <a:srgbClr val="0187AC"/>
              </a:solidFill>
            </a:endParaRPr>
          </a:p>
        </p:txBody>
      </p:sp>
      <p:sp>
        <p:nvSpPr>
          <p:cNvPr id="54" name="Text Placeholder 3"/>
          <p:cNvSpPr txBox="1">
            <a:spLocks/>
          </p:cNvSpPr>
          <p:nvPr/>
        </p:nvSpPr>
        <p:spPr>
          <a:xfrm>
            <a:off x="4799085" y="2616952"/>
            <a:ext cx="407116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dokumentus</a:t>
            </a:r>
            <a:r>
              <a:rPr lang="lt-LT" sz="1000" dirty="0" smtClean="0">
                <a:solidFill>
                  <a:srgbClr val="262626">
                    <a:lumMod val="50000"/>
                    <a:lumOff val="50000"/>
                  </a:srgbClr>
                </a:solidFill>
              </a:rPr>
              <a:t>, </a:t>
            </a:r>
            <a:r>
              <a:rPr lang="lt-LT" sz="1000" dirty="0">
                <a:solidFill>
                  <a:srgbClr val="262626">
                    <a:lumMod val="50000"/>
                    <a:lumOff val="50000"/>
                  </a:srgbClr>
                </a:solidFill>
              </a:rPr>
              <a:t>pagrindžiančius pareiškėjo (partnerio) daiktines teises į statinį ir (arba) žemės sklypą, ir (arba) panaudos davėjo / nuomotojo raštišką sutikimą vykdyti projekto veikas, jeigu pareiškėjas planuoja vykdyti statybos  darbus ir šie dokumentai nebuvo pateikti kartu su projektiniu pasiūlymu; </a:t>
            </a:r>
          </a:p>
        </p:txBody>
      </p:sp>
      <p:sp>
        <p:nvSpPr>
          <p:cNvPr id="55" name="Text Placeholder 3"/>
          <p:cNvSpPr txBox="1">
            <a:spLocks/>
          </p:cNvSpPr>
          <p:nvPr/>
        </p:nvSpPr>
        <p:spPr>
          <a:xfrm>
            <a:off x="4047384" y="2464787"/>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smtClean="0">
                <a:solidFill>
                  <a:srgbClr val="1AA4BE"/>
                </a:solidFill>
              </a:rPr>
              <a:t>0</a:t>
            </a:r>
            <a:r>
              <a:rPr lang="lt-LT" sz="4800" dirty="0" smtClean="0">
                <a:solidFill>
                  <a:srgbClr val="1AA4BE"/>
                </a:solidFill>
              </a:rPr>
              <a:t>8</a:t>
            </a:r>
            <a:endParaRPr lang="en-US" sz="4800" dirty="0">
              <a:solidFill>
                <a:srgbClr val="1AA4BE"/>
              </a:solidFill>
            </a:endParaRPr>
          </a:p>
        </p:txBody>
      </p:sp>
      <p:sp>
        <p:nvSpPr>
          <p:cNvPr id="58" name="Text Placeholder 3"/>
          <p:cNvSpPr txBox="1">
            <a:spLocks/>
          </p:cNvSpPr>
          <p:nvPr/>
        </p:nvSpPr>
        <p:spPr>
          <a:xfrm>
            <a:off x="4799085" y="3467917"/>
            <a:ext cx="407116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Įvykdytų (jei tokie yra įvykdyti)  viešųjų pirkimų </a:t>
            </a:r>
            <a:r>
              <a:rPr lang="lt-LT" sz="1000" dirty="0" smtClean="0">
                <a:solidFill>
                  <a:srgbClr val="262626">
                    <a:lumMod val="50000"/>
                    <a:lumOff val="50000"/>
                  </a:srgbClr>
                </a:solidFill>
              </a:rPr>
              <a:t>dokumentus </a:t>
            </a:r>
            <a:endParaRPr lang="lt-LT" sz="1000" dirty="0">
              <a:solidFill>
                <a:srgbClr val="262626">
                  <a:lumMod val="50000"/>
                  <a:lumOff val="50000"/>
                </a:srgbClr>
              </a:solidFill>
            </a:endParaRPr>
          </a:p>
        </p:txBody>
      </p:sp>
      <p:sp>
        <p:nvSpPr>
          <p:cNvPr id="59" name="Text Placeholder 3"/>
          <p:cNvSpPr txBox="1">
            <a:spLocks/>
          </p:cNvSpPr>
          <p:nvPr/>
        </p:nvSpPr>
        <p:spPr>
          <a:xfrm>
            <a:off x="4047383" y="3084923"/>
            <a:ext cx="751702"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4800" dirty="0" smtClean="0">
                <a:solidFill>
                  <a:srgbClr val="52C3CB"/>
                </a:solidFill>
              </a:rPr>
              <a:t>0</a:t>
            </a:r>
            <a:r>
              <a:rPr lang="lt-LT" sz="4800" dirty="0" smtClean="0">
                <a:solidFill>
                  <a:srgbClr val="52C3CB"/>
                </a:solidFill>
              </a:rPr>
              <a:t>9</a:t>
            </a:r>
            <a:endParaRPr lang="en-US" sz="4800" dirty="0">
              <a:solidFill>
                <a:srgbClr val="52C3CB"/>
              </a:solidFill>
            </a:endParaRPr>
          </a:p>
        </p:txBody>
      </p:sp>
      <p:sp>
        <p:nvSpPr>
          <p:cNvPr id="62" name="Text Placeholder 3"/>
          <p:cNvSpPr txBox="1">
            <a:spLocks/>
          </p:cNvSpPr>
          <p:nvPr/>
        </p:nvSpPr>
        <p:spPr>
          <a:xfrm>
            <a:off x="4799085" y="3934164"/>
            <a:ext cx="4071160"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000" dirty="0" err="1">
                <a:solidFill>
                  <a:srgbClr val="262626">
                    <a:lumMod val="50000"/>
                    <a:lumOff val="50000"/>
                  </a:srgbClr>
                </a:solidFill>
              </a:rPr>
              <a:t>pagrindinio</a:t>
            </a:r>
            <a:r>
              <a:rPr lang="en-US" sz="1000" dirty="0">
                <a:solidFill>
                  <a:srgbClr val="262626">
                    <a:lumMod val="50000"/>
                    <a:lumOff val="50000"/>
                  </a:srgbClr>
                </a:solidFill>
              </a:rPr>
              <a:t> </a:t>
            </a:r>
            <a:r>
              <a:rPr lang="en-US" sz="1000" dirty="0" err="1">
                <a:solidFill>
                  <a:srgbClr val="262626">
                    <a:lumMod val="50000"/>
                    <a:lumOff val="50000"/>
                  </a:srgbClr>
                </a:solidFill>
              </a:rPr>
              <a:t>projekto</a:t>
            </a:r>
            <a:r>
              <a:rPr lang="en-US" sz="1000" dirty="0">
                <a:solidFill>
                  <a:srgbClr val="262626">
                    <a:lumMod val="50000"/>
                    <a:lumOff val="50000"/>
                  </a:srgbClr>
                </a:solidFill>
              </a:rPr>
              <a:t> </a:t>
            </a:r>
            <a:r>
              <a:rPr lang="en-US" sz="1000" dirty="0" err="1">
                <a:solidFill>
                  <a:srgbClr val="262626">
                    <a:lumMod val="50000"/>
                    <a:lumOff val="50000"/>
                  </a:srgbClr>
                </a:solidFill>
              </a:rPr>
              <a:t>pirkimo</a:t>
            </a:r>
            <a:r>
              <a:rPr lang="en-US" sz="1000" dirty="0">
                <a:solidFill>
                  <a:srgbClr val="262626">
                    <a:lumMod val="50000"/>
                    <a:lumOff val="50000"/>
                  </a:srgbClr>
                </a:solidFill>
              </a:rPr>
              <a:t>, </a:t>
            </a:r>
            <a:r>
              <a:rPr lang="en-US" sz="1000" dirty="0" err="1">
                <a:solidFill>
                  <a:srgbClr val="262626">
                    <a:lumMod val="50000"/>
                    <a:lumOff val="50000"/>
                  </a:srgbClr>
                </a:solidFill>
              </a:rPr>
              <a:t>kurio</a:t>
            </a:r>
            <a:r>
              <a:rPr lang="en-US" sz="1000" dirty="0">
                <a:solidFill>
                  <a:srgbClr val="262626">
                    <a:lumMod val="50000"/>
                    <a:lumOff val="50000"/>
                  </a:srgbClr>
                </a:solidFill>
              </a:rPr>
              <a:t> </a:t>
            </a:r>
            <a:r>
              <a:rPr lang="en-US" sz="1000" dirty="0" err="1">
                <a:solidFill>
                  <a:srgbClr val="262626">
                    <a:lumMod val="50000"/>
                    <a:lumOff val="50000"/>
                  </a:srgbClr>
                </a:solidFill>
              </a:rPr>
              <a:t>prašoma</a:t>
            </a:r>
            <a:r>
              <a:rPr lang="en-US" sz="1000" dirty="0">
                <a:solidFill>
                  <a:srgbClr val="262626">
                    <a:lumMod val="50000"/>
                    <a:lumOff val="50000"/>
                  </a:srgbClr>
                </a:solidFill>
              </a:rPr>
              <a:t> </a:t>
            </a:r>
            <a:r>
              <a:rPr lang="en-US" sz="1000" dirty="0" err="1">
                <a:solidFill>
                  <a:srgbClr val="262626">
                    <a:lumMod val="50000"/>
                    <a:lumOff val="50000"/>
                  </a:srgbClr>
                </a:solidFill>
              </a:rPr>
              <a:t>finansuoti</a:t>
            </a:r>
            <a:r>
              <a:rPr lang="en-US" sz="1000" dirty="0">
                <a:solidFill>
                  <a:srgbClr val="262626">
                    <a:lumMod val="50000"/>
                    <a:lumOff val="50000"/>
                  </a:srgbClr>
                </a:solidFill>
              </a:rPr>
              <a:t> </a:t>
            </a:r>
            <a:r>
              <a:rPr lang="en-US" sz="1000" dirty="0" err="1">
                <a:solidFill>
                  <a:srgbClr val="262626">
                    <a:lumMod val="50000"/>
                    <a:lumOff val="50000"/>
                  </a:srgbClr>
                </a:solidFill>
              </a:rPr>
              <a:t>projekte</a:t>
            </a:r>
            <a:r>
              <a:rPr lang="en-US" sz="1000" dirty="0">
                <a:solidFill>
                  <a:srgbClr val="262626">
                    <a:lumMod val="50000"/>
                    <a:lumOff val="50000"/>
                  </a:srgbClr>
                </a:solidFill>
              </a:rPr>
              <a:t> </a:t>
            </a:r>
            <a:r>
              <a:rPr lang="en-US" sz="1000" dirty="0" err="1">
                <a:solidFill>
                  <a:srgbClr val="262626">
                    <a:lumMod val="50000"/>
                    <a:lumOff val="50000"/>
                  </a:srgbClr>
                </a:solidFill>
              </a:rPr>
              <a:t>suma</a:t>
            </a:r>
            <a:r>
              <a:rPr lang="en-US" sz="1000" dirty="0">
                <a:solidFill>
                  <a:srgbClr val="262626">
                    <a:lumMod val="50000"/>
                    <a:lumOff val="50000"/>
                  </a:srgbClr>
                </a:solidFill>
              </a:rPr>
              <a:t> </a:t>
            </a:r>
            <a:r>
              <a:rPr lang="en-US" sz="1000" dirty="0" err="1">
                <a:solidFill>
                  <a:srgbClr val="262626">
                    <a:lumMod val="50000"/>
                    <a:lumOff val="50000"/>
                  </a:srgbClr>
                </a:solidFill>
              </a:rPr>
              <a:t>sudaro</a:t>
            </a:r>
            <a:r>
              <a:rPr lang="en-US" sz="1000" dirty="0">
                <a:solidFill>
                  <a:srgbClr val="262626">
                    <a:lumMod val="50000"/>
                    <a:lumOff val="50000"/>
                  </a:srgbClr>
                </a:solidFill>
              </a:rPr>
              <a:t> </a:t>
            </a:r>
            <a:r>
              <a:rPr lang="en-US" sz="1000" dirty="0" err="1">
                <a:solidFill>
                  <a:srgbClr val="262626">
                    <a:lumMod val="50000"/>
                    <a:lumOff val="50000"/>
                  </a:srgbClr>
                </a:solidFill>
              </a:rPr>
              <a:t>didžiausią</a:t>
            </a:r>
            <a:r>
              <a:rPr lang="en-US" sz="1000" dirty="0">
                <a:solidFill>
                  <a:srgbClr val="262626">
                    <a:lumMod val="50000"/>
                    <a:lumOff val="50000"/>
                  </a:srgbClr>
                </a:solidFill>
              </a:rPr>
              <a:t> </a:t>
            </a:r>
            <a:r>
              <a:rPr lang="en-US" sz="1000" dirty="0" err="1">
                <a:solidFill>
                  <a:srgbClr val="262626">
                    <a:lumMod val="50000"/>
                    <a:lumOff val="50000"/>
                  </a:srgbClr>
                </a:solidFill>
              </a:rPr>
              <a:t>projekto</a:t>
            </a:r>
            <a:r>
              <a:rPr lang="en-US" sz="1000" dirty="0">
                <a:solidFill>
                  <a:srgbClr val="262626">
                    <a:lumMod val="50000"/>
                    <a:lumOff val="50000"/>
                  </a:srgbClr>
                </a:solidFill>
              </a:rPr>
              <a:t> </a:t>
            </a:r>
            <a:r>
              <a:rPr lang="en-US" sz="1000" dirty="0" err="1">
                <a:solidFill>
                  <a:srgbClr val="262626">
                    <a:lumMod val="50000"/>
                    <a:lumOff val="50000"/>
                  </a:srgbClr>
                </a:solidFill>
              </a:rPr>
              <a:t>biudžeto</a:t>
            </a:r>
            <a:r>
              <a:rPr lang="en-US" sz="1000" dirty="0">
                <a:solidFill>
                  <a:srgbClr val="262626">
                    <a:lumMod val="50000"/>
                    <a:lumOff val="50000"/>
                  </a:srgbClr>
                </a:solidFill>
              </a:rPr>
              <a:t> </a:t>
            </a:r>
            <a:r>
              <a:rPr lang="en-US" sz="1000" dirty="0" err="1">
                <a:solidFill>
                  <a:srgbClr val="262626">
                    <a:lumMod val="50000"/>
                    <a:lumOff val="50000"/>
                  </a:srgbClr>
                </a:solidFill>
              </a:rPr>
              <a:t>dalį</a:t>
            </a:r>
            <a:r>
              <a:rPr lang="en-US" sz="1000" dirty="0">
                <a:solidFill>
                  <a:srgbClr val="262626">
                    <a:lumMod val="50000"/>
                    <a:lumOff val="50000"/>
                  </a:srgbClr>
                </a:solidFill>
              </a:rPr>
              <a:t>, </a:t>
            </a:r>
            <a:r>
              <a:rPr lang="en-US" sz="1000" dirty="0" err="1">
                <a:solidFill>
                  <a:srgbClr val="262626">
                    <a:lumMod val="50000"/>
                    <a:lumOff val="50000"/>
                  </a:srgbClr>
                </a:solidFill>
              </a:rPr>
              <a:t>dokumentus</a:t>
            </a:r>
            <a:r>
              <a:rPr lang="en-US" sz="1000" dirty="0">
                <a:solidFill>
                  <a:srgbClr val="262626">
                    <a:lumMod val="50000"/>
                    <a:lumOff val="50000"/>
                  </a:srgbClr>
                </a:solidFill>
              </a:rPr>
              <a:t>, </a:t>
            </a:r>
            <a:r>
              <a:rPr lang="en-US" sz="1000" dirty="0" err="1">
                <a:solidFill>
                  <a:srgbClr val="262626">
                    <a:lumMod val="50000"/>
                    <a:lumOff val="50000"/>
                  </a:srgbClr>
                </a:solidFill>
              </a:rPr>
              <a:t>jeigu</a:t>
            </a:r>
            <a:r>
              <a:rPr lang="en-US" sz="1000" dirty="0">
                <a:solidFill>
                  <a:srgbClr val="262626">
                    <a:lumMod val="50000"/>
                    <a:lumOff val="50000"/>
                  </a:srgbClr>
                </a:solidFill>
              </a:rPr>
              <a:t> </a:t>
            </a:r>
            <a:r>
              <a:rPr lang="en-US" sz="1000" dirty="0" err="1">
                <a:solidFill>
                  <a:srgbClr val="262626">
                    <a:lumMod val="50000"/>
                    <a:lumOff val="50000"/>
                  </a:srgbClr>
                </a:solidFill>
              </a:rPr>
              <a:t>šis</a:t>
            </a:r>
            <a:r>
              <a:rPr lang="en-US" sz="1000" dirty="0">
                <a:solidFill>
                  <a:srgbClr val="262626">
                    <a:lumMod val="50000"/>
                    <a:lumOff val="50000"/>
                  </a:srgbClr>
                </a:solidFill>
              </a:rPr>
              <a:t> </a:t>
            </a:r>
            <a:r>
              <a:rPr lang="en-US" sz="1000" dirty="0" err="1">
                <a:solidFill>
                  <a:srgbClr val="262626">
                    <a:lumMod val="50000"/>
                    <a:lumOff val="50000"/>
                  </a:srgbClr>
                </a:solidFill>
              </a:rPr>
              <a:t>pirkimas</a:t>
            </a:r>
            <a:r>
              <a:rPr lang="en-US" sz="1000" dirty="0">
                <a:solidFill>
                  <a:srgbClr val="262626">
                    <a:lumMod val="50000"/>
                    <a:lumOff val="50000"/>
                  </a:srgbClr>
                </a:solidFill>
              </a:rPr>
              <a:t> </a:t>
            </a:r>
            <a:r>
              <a:rPr lang="en-US" sz="1000" dirty="0" err="1">
                <a:solidFill>
                  <a:srgbClr val="262626">
                    <a:lumMod val="50000"/>
                    <a:lumOff val="50000"/>
                  </a:srgbClr>
                </a:solidFill>
              </a:rPr>
              <a:t>teikiant</a:t>
            </a:r>
            <a:r>
              <a:rPr lang="en-US" sz="1000" dirty="0">
                <a:solidFill>
                  <a:srgbClr val="262626">
                    <a:lumMod val="50000"/>
                    <a:lumOff val="50000"/>
                  </a:srgbClr>
                </a:solidFill>
              </a:rPr>
              <a:t> </a:t>
            </a:r>
            <a:r>
              <a:rPr lang="en-US" sz="1000" dirty="0" err="1">
                <a:solidFill>
                  <a:srgbClr val="262626">
                    <a:lumMod val="50000"/>
                    <a:lumOff val="50000"/>
                  </a:srgbClr>
                </a:solidFill>
              </a:rPr>
              <a:t>projekto</a:t>
            </a:r>
            <a:r>
              <a:rPr lang="en-US" sz="1000" dirty="0">
                <a:solidFill>
                  <a:srgbClr val="262626">
                    <a:lumMod val="50000"/>
                    <a:lumOff val="50000"/>
                  </a:srgbClr>
                </a:solidFill>
              </a:rPr>
              <a:t> </a:t>
            </a:r>
            <a:r>
              <a:rPr lang="en-US" sz="1000" dirty="0" err="1">
                <a:solidFill>
                  <a:srgbClr val="262626">
                    <a:lumMod val="50000"/>
                    <a:lumOff val="50000"/>
                  </a:srgbClr>
                </a:solidFill>
              </a:rPr>
              <a:t>paraišką</a:t>
            </a:r>
            <a:r>
              <a:rPr lang="en-US" sz="1000" dirty="0">
                <a:solidFill>
                  <a:srgbClr val="262626">
                    <a:lumMod val="50000"/>
                    <a:lumOff val="50000"/>
                  </a:srgbClr>
                </a:solidFill>
              </a:rPr>
              <a:t> </a:t>
            </a:r>
            <a:r>
              <a:rPr lang="en-US" sz="1000" dirty="0" err="1">
                <a:solidFill>
                  <a:srgbClr val="262626">
                    <a:lumMod val="50000"/>
                    <a:lumOff val="50000"/>
                  </a:srgbClr>
                </a:solidFill>
              </a:rPr>
              <a:t>yra</a:t>
            </a:r>
            <a:r>
              <a:rPr lang="en-US" sz="1000" dirty="0">
                <a:solidFill>
                  <a:srgbClr val="262626">
                    <a:lumMod val="50000"/>
                    <a:lumOff val="50000"/>
                  </a:srgbClr>
                </a:solidFill>
              </a:rPr>
              <a:t> </a:t>
            </a:r>
            <a:r>
              <a:rPr lang="en-US" sz="1000" dirty="0" err="1">
                <a:solidFill>
                  <a:srgbClr val="262626">
                    <a:lumMod val="50000"/>
                    <a:lumOff val="50000"/>
                  </a:srgbClr>
                </a:solidFill>
              </a:rPr>
              <a:t>įvykdytas</a:t>
            </a:r>
            <a:r>
              <a:rPr lang="en-US" sz="1000" dirty="0" smtClean="0">
                <a:solidFill>
                  <a:srgbClr val="262626">
                    <a:lumMod val="50000"/>
                    <a:lumOff val="50000"/>
                  </a:srgbClr>
                </a:solidFill>
              </a:rPr>
              <a:t>;</a:t>
            </a:r>
            <a:endParaRPr lang="en-US" sz="1000" dirty="0">
              <a:solidFill>
                <a:srgbClr val="262626">
                  <a:lumMod val="50000"/>
                  <a:lumOff val="50000"/>
                </a:srgbClr>
              </a:solidFill>
            </a:endParaRPr>
          </a:p>
        </p:txBody>
      </p:sp>
      <p:sp>
        <p:nvSpPr>
          <p:cNvPr id="63" name="Text Placeholder 3"/>
          <p:cNvSpPr txBox="1">
            <a:spLocks/>
          </p:cNvSpPr>
          <p:nvPr/>
        </p:nvSpPr>
        <p:spPr>
          <a:xfrm>
            <a:off x="4047383" y="3705059"/>
            <a:ext cx="751702"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lt-LT" sz="4800" dirty="0" smtClean="0">
                <a:solidFill>
                  <a:srgbClr val="42BDC6"/>
                </a:solidFill>
              </a:rPr>
              <a:t>10</a:t>
            </a:r>
            <a:endParaRPr lang="en-US" sz="4800" dirty="0">
              <a:solidFill>
                <a:srgbClr val="42BDC6"/>
              </a:solidFill>
            </a:endParaRPr>
          </a:p>
        </p:txBody>
      </p:sp>
      <p:sp>
        <p:nvSpPr>
          <p:cNvPr id="36" name="Hexagon 35"/>
          <p:cNvSpPr/>
          <p:nvPr/>
        </p:nvSpPr>
        <p:spPr>
          <a:xfrm>
            <a:off x="1871702" y="1848604"/>
            <a:ext cx="1129917" cy="974065"/>
          </a:xfrm>
          <a:prstGeom prst="hexagon">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Hexagon 41"/>
          <p:cNvSpPr/>
          <p:nvPr/>
        </p:nvSpPr>
        <p:spPr>
          <a:xfrm>
            <a:off x="2848072" y="2380151"/>
            <a:ext cx="1129917" cy="974065"/>
          </a:xfrm>
          <a:prstGeom prst="hexagon">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Hexagon 37"/>
          <p:cNvSpPr/>
          <p:nvPr/>
        </p:nvSpPr>
        <p:spPr>
          <a:xfrm>
            <a:off x="1871702" y="2911289"/>
            <a:ext cx="1129917" cy="974065"/>
          </a:xfrm>
          <a:prstGeom prst="hexagon">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Text Placeholder 3"/>
          <p:cNvSpPr txBox="1">
            <a:spLocks/>
          </p:cNvSpPr>
          <p:nvPr/>
        </p:nvSpPr>
        <p:spPr>
          <a:xfrm>
            <a:off x="463080" y="2818956"/>
            <a:ext cx="1182039"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lt-LT" sz="1200" dirty="0" smtClean="0">
                <a:solidFill>
                  <a:srgbClr val="262626">
                    <a:lumMod val="75000"/>
                    <a:lumOff val="25000"/>
                  </a:srgbClr>
                </a:solidFill>
              </a:rPr>
              <a:t>Aprašo</a:t>
            </a:r>
            <a:r>
              <a:rPr lang="lt-LT" sz="1000" dirty="0" smtClean="0">
                <a:solidFill>
                  <a:srgbClr val="262626">
                    <a:lumMod val="75000"/>
                    <a:lumOff val="25000"/>
                  </a:srgbClr>
                </a:solidFill>
              </a:rPr>
              <a:t> 48 p</a:t>
            </a:r>
            <a:r>
              <a:rPr lang="en-US" sz="1000" dirty="0" smtClean="0">
                <a:solidFill>
                  <a:srgbClr val="262626">
                    <a:lumMod val="75000"/>
                    <a:lumOff val="25000"/>
                  </a:srgbClr>
                </a:solidFill>
              </a:rPr>
              <a:t>.</a:t>
            </a:r>
            <a:endParaRPr lang="en-US" sz="1000" dirty="0">
              <a:solidFill>
                <a:srgbClr val="262626">
                  <a:lumMod val="75000"/>
                  <a:lumOff val="25000"/>
                </a:srgbClr>
              </a:solidFill>
            </a:endParaRPr>
          </a:p>
        </p:txBody>
      </p:sp>
      <p:sp>
        <p:nvSpPr>
          <p:cNvPr id="2" name="Text Placeholder 1"/>
          <p:cNvSpPr>
            <a:spLocks noGrp="1"/>
          </p:cNvSpPr>
          <p:nvPr>
            <p:ph type="body" sz="half" idx="2"/>
          </p:nvPr>
        </p:nvSpPr>
        <p:spPr/>
        <p:txBody>
          <a:bodyPr/>
          <a:lstStyle/>
          <a:p>
            <a:endParaRPr lang="lt-LT" dirty="0"/>
          </a:p>
        </p:txBody>
      </p:sp>
      <p:grpSp>
        <p:nvGrpSpPr>
          <p:cNvPr id="24" name="Group 23"/>
          <p:cNvGrpSpPr/>
          <p:nvPr/>
        </p:nvGrpSpPr>
        <p:grpSpPr>
          <a:xfrm>
            <a:off x="2183974" y="2046948"/>
            <a:ext cx="537524" cy="536369"/>
            <a:chOff x="4424363" y="754063"/>
            <a:chExt cx="280987" cy="280987"/>
          </a:xfrm>
        </p:grpSpPr>
        <p:sp>
          <p:nvSpPr>
            <p:cNvPr id="25"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Freeform 17"/>
          <p:cNvSpPr>
            <a:spLocks/>
          </p:cNvSpPr>
          <p:nvPr/>
        </p:nvSpPr>
        <p:spPr bwMode="auto">
          <a:xfrm>
            <a:off x="2183974" y="3108892"/>
            <a:ext cx="537524" cy="512913"/>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noEditPoints="1"/>
          </p:cNvSpPr>
          <p:nvPr/>
        </p:nvSpPr>
        <p:spPr bwMode="auto">
          <a:xfrm>
            <a:off x="3149580" y="2651218"/>
            <a:ext cx="526900" cy="417406"/>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Tree>
    <p:extLst>
      <p:ext uri="{BB962C8B-B14F-4D97-AF65-F5344CB8AC3E}">
        <p14:creationId xmlns:p14="http://schemas.microsoft.com/office/powerpoint/2010/main" val="3842734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7" grpId="0"/>
      <p:bldP spid="51" grpId="0"/>
      <p:bldP spid="55" grpId="0"/>
      <p:bldP spid="59"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lt-LT" dirty="0" smtClean="0"/>
              <a:t>Su paraiška teikiamo dokumentai</a:t>
            </a:r>
            <a:endParaRPr lang="en-US" dirty="0"/>
          </a:p>
        </p:txBody>
      </p:sp>
      <p:sp>
        <p:nvSpPr>
          <p:cNvPr id="35" name="Pentagon 34"/>
          <p:cNvSpPr/>
          <p:nvPr/>
        </p:nvSpPr>
        <p:spPr>
          <a:xfrm>
            <a:off x="1" y="2417780"/>
            <a:ext cx="2057399" cy="884283"/>
          </a:xfrm>
          <a:prstGeom prst="homePlate">
            <a:avLst>
              <a:gd name="adj" fmla="val 25625"/>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Text Placeholder 3"/>
          <p:cNvSpPr txBox="1">
            <a:spLocks/>
          </p:cNvSpPr>
          <p:nvPr/>
        </p:nvSpPr>
        <p:spPr>
          <a:xfrm>
            <a:off x="4873320" y="2458476"/>
            <a:ext cx="407116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užpildytą Aprašo 3 priedą</a:t>
            </a:r>
            <a:endParaRPr lang="lt-LT" sz="1000" i="1" dirty="0">
              <a:solidFill>
                <a:srgbClr val="262626">
                  <a:lumMod val="50000"/>
                  <a:lumOff val="50000"/>
                </a:srgbClr>
              </a:solidFill>
            </a:endParaRPr>
          </a:p>
        </p:txBody>
      </p:sp>
      <p:sp>
        <p:nvSpPr>
          <p:cNvPr id="47" name="Text Placeholder 3"/>
          <p:cNvSpPr txBox="1">
            <a:spLocks/>
          </p:cNvSpPr>
          <p:nvPr/>
        </p:nvSpPr>
        <p:spPr>
          <a:xfrm>
            <a:off x="4121619" y="2124292"/>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lt-LT" sz="4800" dirty="0" smtClean="0">
                <a:solidFill>
                  <a:srgbClr val="176490"/>
                </a:solidFill>
              </a:rPr>
              <a:t>11</a:t>
            </a:r>
            <a:endParaRPr lang="en-US" sz="4800" dirty="0">
              <a:solidFill>
                <a:srgbClr val="176490"/>
              </a:solidFill>
            </a:endParaRPr>
          </a:p>
        </p:txBody>
      </p:sp>
      <p:sp>
        <p:nvSpPr>
          <p:cNvPr id="50" name="Text Placeholder 3"/>
          <p:cNvSpPr txBox="1">
            <a:spLocks/>
          </p:cNvSpPr>
          <p:nvPr/>
        </p:nvSpPr>
        <p:spPr>
          <a:xfrm>
            <a:off x="4873320" y="3023665"/>
            <a:ext cx="407116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sz="1000" dirty="0">
                <a:solidFill>
                  <a:srgbClr val="262626">
                    <a:lumMod val="50000"/>
                    <a:lumOff val="50000"/>
                  </a:srgbClr>
                </a:solidFill>
              </a:rPr>
              <a:t>patalpų brėžinius su pažymėtomis anksčiau atnaujintomis erdvėmis ir projekto metu numatomomis atnaujinti erdvėmis</a:t>
            </a:r>
          </a:p>
        </p:txBody>
      </p:sp>
      <p:sp>
        <p:nvSpPr>
          <p:cNvPr id="51" name="Text Placeholder 3"/>
          <p:cNvSpPr txBox="1">
            <a:spLocks/>
          </p:cNvSpPr>
          <p:nvPr/>
        </p:nvSpPr>
        <p:spPr>
          <a:xfrm>
            <a:off x="4121619" y="2744427"/>
            <a:ext cx="751701"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lt-LT" sz="4800" dirty="0" smtClean="0">
                <a:solidFill>
                  <a:srgbClr val="0187AC"/>
                </a:solidFill>
              </a:rPr>
              <a:t>12</a:t>
            </a:r>
            <a:endParaRPr lang="en-US" sz="4800" dirty="0">
              <a:solidFill>
                <a:srgbClr val="0187AC"/>
              </a:solidFill>
            </a:endParaRPr>
          </a:p>
        </p:txBody>
      </p:sp>
      <p:sp>
        <p:nvSpPr>
          <p:cNvPr id="36" name="Hexagon 35"/>
          <p:cNvSpPr/>
          <p:nvPr/>
        </p:nvSpPr>
        <p:spPr>
          <a:xfrm>
            <a:off x="1871702" y="1848604"/>
            <a:ext cx="1129917" cy="974065"/>
          </a:xfrm>
          <a:prstGeom prst="hexagon">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Hexagon 41"/>
          <p:cNvSpPr/>
          <p:nvPr/>
        </p:nvSpPr>
        <p:spPr>
          <a:xfrm>
            <a:off x="2848072" y="2380151"/>
            <a:ext cx="1129917" cy="974065"/>
          </a:xfrm>
          <a:prstGeom prst="hexagon">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Hexagon 37"/>
          <p:cNvSpPr/>
          <p:nvPr/>
        </p:nvSpPr>
        <p:spPr>
          <a:xfrm>
            <a:off x="1871702" y="2911289"/>
            <a:ext cx="1129917" cy="974065"/>
          </a:xfrm>
          <a:prstGeom prst="hexagon">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Freeform 69"/>
          <p:cNvSpPr>
            <a:spLocks noEditPoints="1"/>
          </p:cNvSpPr>
          <p:nvPr/>
        </p:nvSpPr>
        <p:spPr bwMode="auto">
          <a:xfrm>
            <a:off x="3149580" y="2651218"/>
            <a:ext cx="526900" cy="417406"/>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8" name="Text Placeholder 3"/>
          <p:cNvSpPr txBox="1">
            <a:spLocks/>
          </p:cNvSpPr>
          <p:nvPr/>
        </p:nvSpPr>
        <p:spPr>
          <a:xfrm>
            <a:off x="339076" y="2726623"/>
            <a:ext cx="995007"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lt-LT" sz="1200" dirty="0" smtClean="0">
                <a:solidFill>
                  <a:srgbClr val="262626">
                    <a:lumMod val="75000"/>
                    <a:lumOff val="25000"/>
                  </a:srgbClr>
                </a:solidFill>
              </a:rPr>
              <a:t>Aprašo 48 p</a:t>
            </a:r>
            <a:r>
              <a:rPr lang="en-US" sz="1200" dirty="0" smtClean="0">
                <a:solidFill>
                  <a:srgbClr val="262626">
                    <a:lumMod val="75000"/>
                    <a:lumOff val="25000"/>
                  </a:srgbClr>
                </a:solidFill>
              </a:rPr>
              <a:t>.</a:t>
            </a:r>
            <a:endParaRPr lang="en-US" sz="1200" dirty="0">
              <a:solidFill>
                <a:srgbClr val="262626">
                  <a:lumMod val="75000"/>
                  <a:lumOff val="25000"/>
                </a:srgbClr>
              </a:solidFill>
            </a:endParaRPr>
          </a:p>
        </p:txBody>
      </p:sp>
      <p:grpSp>
        <p:nvGrpSpPr>
          <p:cNvPr id="17" name="Group 16"/>
          <p:cNvGrpSpPr/>
          <p:nvPr/>
        </p:nvGrpSpPr>
        <p:grpSpPr>
          <a:xfrm>
            <a:off x="2183974" y="2046948"/>
            <a:ext cx="537524" cy="536369"/>
            <a:chOff x="4424363" y="754063"/>
            <a:chExt cx="280987" cy="280987"/>
          </a:xfrm>
        </p:grpSpPr>
        <p:sp>
          <p:nvSpPr>
            <p:cNvPr id="18"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17"/>
          <p:cNvSpPr>
            <a:spLocks/>
          </p:cNvSpPr>
          <p:nvPr/>
        </p:nvSpPr>
        <p:spPr bwMode="auto">
          <a:xfrm>
            <a:off x="2183974" y="3108892"/>
            <a:ext cx="537524" cy="512913"/>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0129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7"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862" b="8862"/>
          <a:stretch>
            <a:fillRect/>
          </a:stretch>
        </p:blipFill>
        <p:spPr bwMode="auto">
          <a:xfrm>
            <a:off x="0" y="-9525"/>
            <a:ext cx="9144000" cy="273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 Same Side Corner Rectangle 21"/>
          <p:cNvSpPr/>
          <p:nvPr/>
        </p:nvSpPr>
        <p:spPr>
          <a:xfrm>
            <a:off x="622300" y="2201863"/>
            <a:ext cx="2616200" cy="2952750"/>
          </a:xfrm>
          <a:prstGeom prst="round2SameRect">
            <a:avLst>
              <a:gd name="adj1" fmla="val 430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Box 36"/>
          <p:cNvSpPr txBox="1">
            <a:spLocks noChangeArrowheads="1"/>
          </p:cNvSpPr>
          <p:nvPr/>
        </p:nvSpPr>
        <p:spPr bwMode="auto">
          <a:xfrm>
            <a:off x="677863" y="3325813"/>
            <a:ext cx="2614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lt-LT" altLang="lt-LT" sz="1000">
              <a:solidFill>
                <a:schemeClr val="bg1"/>
              </a:solidFill>
            </a:endParaRPr>
          </a:p>
          <a:p>
            <a:pPr algn="ctr" eaLnBrk="1" hangingPunct="1"/>
            <a:endParaRPr lang="en-US" altLang="lt-LT" sz="1000">
              <a:solidFill>
                <a:schemeClr val="bg1"/>
              </a:solidFill>
            </a:endParaRPr>
          </a:p>
        </p:txBody>
      </p:sp>
      <p:grpSp>
        <p:nvGrpSpPr>
          <p:cNvPr id="38" name="Group 4"/>
          <p:cNvGrpSpPr>
            <a:grpSpLocks/>
          </p:cNvGrpSpPr>
          <p:nvPr/>
        </p:nvGrpSpPr>
        <p:grpSpPr bwMode="auto">
          <a:xfrm>
            <a:off x="5557838" y="3116263"/>
            <a:ext cx="1909762" cy="1146721"/>
            <a:chOff x="1260146" y="1899975"/>
            <a:chExt cx="1714296" cy="924895"/>
          </a:xfrm>
        </p:grpSpPr>
        <p:sp>
          <p:nvSpPr>
            <p:cNvPr id="39" name="TextBox 38"/>
            <p:cNvSpPr txBox="1"/>
            <p:nvPr/>
          </p:nvSpPr>
          <p:spPr>
            <a:xfrm>
              <a:off x="1458223" y="1899975"/>
              <a:ext cx="1318142" cy="545454"/>
            </a:xfrm>
            <a:prstGeom prst="rect">
              <a:avLst/>
            </a:prstGeom>
            <a:noFill/>
          </p:spPr>
          <p:txBody>
            <a:bodyPr wrap="none" lIns="0" tIns="0" rIns="0" bIns="0" anchor="ctr">
              <a:spAutoFit/>
            </a:bodyPr>
            <a:lstStyle/>
            <a:p>
              <a:pPr algn="ctr" eaLnBrk="1" fontAlgn="auto" hangingPunct="1">
                <a:spcBef>
                  <a:spcPts val="0"/>
                </a:spcBef>
                <a:spcAft>
                  <a:spcPts val="0"/>
                </a:spcAft>
                <a:defRPr/>
              </a:pPr>
              <a:r>
                <a:rPr lang="lt-LT" sz="1200" b="1" i="1" dirty="0">
                  <a:solidFill>
                    <a:schemeClr val="tx1">
                      <a:lumMod val="75000"/>
                      <a:lumOff val="25000"/>
                    </a:schemeClr>
                  </a:solidFill>
                  <a:latin typeface="+mn-lt"/>
                </a:rPr>
                <a:t>Aprašo reikalavimų </a:t>
              </a:r>
            </a:p>
            <a:p>
              <a:pPr algn="ctr" eaLnBrk="1" fontAlgn="auto" hangingPunct="1">
                <a:spcBef>
                  <a:spcPts val="0"/>
                </a:spcBef>
                <a:spcAft>
                  <a:spcPts val="0"/>
                </a:spcAft>
                <a:defRPr/>
              </a:pPr>
              <a:r>
                <a:rPr lang="lt-LT" sz="1200" b="1" i="1" dirty="0">
                  <a:solidFill>
                    <a:schemeClr val="tx1">
                      <a:lumMod val="75000"/>
                      <a:lumOff val="25000"/>
                    </a:schemeClr>
                  </a:solidFill>
                  <a:latin typeface="+mn-lt"/>
                </a:rPr>
                <a:t>klausimais konsultuoja</a:t>
              </a:r>
            </a:p>
            <a:p>
              <a:pPr algn="ctr" eaLnBrk="1" fontAlgn="auto" hangingPunct="1">
                <a:spcBef>
                  <a:spcPts val="0"/>
                </a:spcBef>
                <a:spcAft>
                  <a:spcPts val="0"/>
                </a:spcAft>
                <a:defRPr/>
              </a:pPr>
              <a:endParaRPr lang="lt-LT" sz="1000" b="1" dirty="0">
                <a:solidFill>
                  <a:schemeClr val="tx1">
                    <a:lumMod val="75000"/>
                    <a:lumOff val="25000"/>
                  </a:schemeClr>
                </a:solidFill>
                <a:latin typeface="+mn-lt"/>
              </a:endParaRPr>
            </a:p>
            <a:p>
              <a:pPr algn="ctr" eaLnBrk="1" fontAlgn="auto" hangingPunct="1">
                <a:spcBef>
                  <a:spcPts val="0"/>
                </a:spcBef>
                <a:spcAft>
                  <a:spcPts val="0"/>
                </a:spcAft>
                <a:defRPr/>
              </a:pPr>
              <a:r>
                <a:rPr lang="lt-LT" sz="1000" b="1" dirty="0" smtClean="0">
                  <a:solidFill>
                    <a:schemeClr val="tx1">
                      <a:lumMod val="75000"/>
                      <a:lumOff val="25000"/>
                    </a:schemeClr>
                  </a:solidFill>
                </a:rPr>
                <a:t>Kęstas Bepirštis</a:t>
              </a:r>
              <a:endParaRPr lang="en-US" sz="1000" b="1" dirty="0">
                <a:solidFill>
                  <a:schemeClr val="tx1">
                    <a:lumMod val="75000"/>
                    <a:lumOff val="25000"/>
                  </a:schemeClr>
                </a:solidFill>
                <a:latin typeface="+mn-lt"/>
              </a:endParaRPr>
            </a:p>
          </p:txBody>
        </p:sp>
        <p:sp>
          <p:nvSpPr>
            <p:cNvPr id="43" name="TextBox 42"/>
            <p:cNvSpPr txBox="1"/>
            <p:nvPr/>
          </p:nvSpPr>
          <p:spPr>
            <a:xfrm>
              <a:off x="1260146" y="2514571"/>
              <a:ext cx="1714296" cy="310299"/>
            </a:xfrm>
            <a:prstGeom prst="rect">
              <a:avLst/>
            </a:prstGeom>
            <a:noFill/>
          </p:spPr>
          <p:txBody>
            <a:bodyPr lIns="0" tIns="0">
              <a:spAutoFit/>
            </a:bodyPr>
            <a:lstStyle/>
            <a:p>
              <a:pPr algn="ctr">
                <a:spcBef>
                  <a:spcPct val="20000"/>
                </a:spcBef>
                <a:defRPr/>
              </a:pPr>
              <a:r>
                <a:rPr lang="lt-LT" sz="1000" dirty="0">
                  <a:solidFill>
                    <a:schemeClr val="tx1">
                      <a:lumMod val="75000"/>
                      <a:lumOff val="25000"/>
                    </a:schemeClr>
                  </a:solidFill>
                  <a:latin typeface="+mn-lt"/>
                </a:rPr>
                <a:t>Tel</a:t>
              </a:r>
              <a:r>
                <a:rPr lang="en-US" sz="1000" dirty="0">
                  <a:solidFill>
                    <a:schemeClr val="tx1">
                      <a:lumMod val="75000"/>
                      <a:lumOff val="25000"/>
                    </a:schemeClr>
                  </a:solidFill>
                  <a:latin typeface="+mn-lt"/>
                </a:rPr>
                <a:t>. 8 </a:t>
              </a:r>
              <a:r>
                <a:rPr lang="en-US" sz="1000" dirty="0" smtClean="0">
                  <a:solidFill>
                    <a:schemeClr val="tx1">
                      <a:lumMod val="75000"/>
                      <a:lumOff val="25000"/>
                    </a:schemeClr>
                  </a:solidFill>
                  <a:latin typeface="+mn-lt"/>
                </a:rPr>
                <a:t>5</a:t>
              </a:r>
              <a:r>
                <a:rPr lang="lt-LT" sz="1000" dirty="0" smtClean="0">
                  <a:solidFill>
                    <a:schemeClr val="tx1">
                      <a:lumMod val="75000"/>
                      <a:lumOff val="25000"/>
                    </a:schemeClr>
                  </a:solidFill>
                </a:rPr>
                <a:t> </a:t>
              </a:r>
              <a:r>
                <a:rPr lang="lt-LT" sz="1000" dirty="0">
                  <a:solidFill>
                    <a:schemeClr val="tx1">
                      <a:lumMod val="75000"/>
                      <a:lumOff val="25000"/>
                    </a:schemeClr>
                  </a:solidFill>
                </a:rPr>
                <a:t>274 87 </a:t>
              </a:r>
              <a:r>
                <a:rPr lang="lt-LT" sz="1000" dirty="0" smtClean="0">
                  <a:solidFill>
                    <a:schemeClr val="tx1">
                      <a:lumMod val="75000"/>
                      <a:lumOff val="25000"/>
                    </a:schemeClr>
                  </a:solidFill>
                </a:rPr>
                <a:t>33</a:t>
              </a:r>
            </a:p>
            <a:p>
              <a:pPr algn="ctr">
                <a:spcBef>
                  <a:spcPct val="20000"/>
                </a:spcBef>
                <a:defRPr/>
              </a:pPr>
              <a:r>
                <a:rPr lang="lt-LT" sz="1000" dirty="0" smtClean="0">
                  <a:solidFill>
                    <a:schemeClr val="tx1">
                      <a:lumMod val="75000"/>
                      <a:lumOff val="25000"/>
                    </a:schemeClr>
                  </a:solidFill>
                </a:rPr>
                <a:t>El</a:t>
              </a:r>
              <a:r>
                <a:rPr lang="lt-LT" sz="1000" dirty="0">
                  <a:solidFill>
                    <a:schemeClr val="tx1">
                      <a:lumMod val="75000"/>
                      <a:lumOff val="25000"/>
                    </a:schemeClr>
                  </a:solidFill>
                </a:rPr>
                <a:t>. paštas </a:t>
              </a:r>
              <a:r>
                <a:rPr lang="lt-LT" sz="1000" dirty="0" err="1">
                  <a:solidFill>
                    <a:schemeClr val="tx1">
                      <a:lumMod val="75000"/>
                      <a:lumOff val="25000"/>
                    </a:schemeClr>
                  </a:solidFill>
                </a:rPr>
                <a:t>k.bepirstis</a:t>
              </a:r>
              <a:r>
                <a:rPr lang="en-US" sz="1000" u="sng" dirty="0" smtClean="0">
                  <a:solidFill>
                    <a:schemeClr val="tx1">
                      <a:lumMod val="75000"/>
                      <a:lumOff val="25000"/>
                    </a:schemeClr>
                  </a:solidFill>
                  <a:latin typeface="+mn-lt"/>
                </a:rPr>
                <a:t>@</a:t>
              </a:r>
              <a:r>
                <a:rPr lang="en-US" sz="1000" u="sng" dirty="0" err="1" smtClean="0">
                  <a:solidFill>
                    <a:schemeClr val="tx1">
                      <a:lumMod val="75000"/>
                      <a:lumOff val="25000"/>
                    </a:schemeClr>
                  </a:solidFill>
                  <a:latin typeface="+mn-lt"/>
                </a:rPr>
                <a:t>cpva.lt</a:t>
              </a:r>
              <a:r>
                <a:rPr lang="en-US" sz="1000" u="sng" dirty="0" smtClean="0">
                  <a:solidFill>
                    <a:schemeClr val="tx1">
                      <a:lumMod val="75000"/>
                      <a:lumOff val="25000"/>
                    </a:schemeClr>
                  </a:solidFill>
                  <a:latin typeface="+mn-lt"/>
                </a:rPr>
                <a:t> </a:t>
              </a:r>
              <a:endParaRPr lang="en-US" sz="1000" u="sng" dirty="0">
                <a:solidFill>
                  <a:schemeClr val="tx1">
                    <a:lumMod val="75000"/>
                    <a:lumOff val="25000"/>
                  </a:schemeClr>
                </a:solidFill>
                <a:latin typeface="+mn-lt"/>
              </a:endParaRPr>
            </a:p>
          </p:txBody>
        </p:sp>
      </p:grpSp>
      <p:sp>
        <p:nvSpPr>
          <p:cNvPr id="56" name="Rounded Rectangle 55"/>
          <p:cNvSpPr/>
          <p:nvPr/>
        </p:nvSpPr>
        <p:spPr>
          <a:xfrm>
            <a:off x="3479800" y="2889250"/>
            <a:ext cx="539750" cy="5238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tx1">
                  <a:lumMod val="75000"/>
                  <a:lumOff val="25000"/>
                </a:schemeClr>
              </a:solidFill>
              <a:latin typeface="FontAwesome" pitchFamily="2" charset="0"/>
            </a:endParaRPr>
          </a:p>
        </p:txBody>
      </p:sp>
      <p:sp>
        <p:nvSpPr>
          <p:cNvPr id="59" name="Rounded Rectangle 58"/>
          <p:cNvSpPr/>
          <p:nvPr/>
        </p:nvSpPr>
        <p:spPr>
          <a:xfrm>
            <a:off x="3505200" y="3579813"/>
            <a:ext cx="539750" cy="5238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dirty="0">
              <a:solidFill>
                <a:schemeClr val="tx1">
                  <a:lumMod val="75000"/>
                  <a:lumOff val="25000"/>
                </a:schemeClr>
              </a:solidFill>
            </a:endParaRPr>
          </a:p>
        </p:txBody>
      </p:sp>
      <p:sp>
        <p:nvSpPr>
          <p:cNvPr id="62" name="Rounded Rectangle 61"/>
          <p:cNvSpPr/>
          <p:nvPr/>
        </p:nvSpPr>
        <p:spPr>
          <a:xfrm>
            <a:off x="3530600" y="4308475"/>
            <a:ext cx="539750" cy="5238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schemeClr val="tx1">
                  <a:lumMod val="75000"/>
                  <a:lumOff val="25000"/>
                </a:schemeClr>
              </a:solidFill>
            </a:endParaRPr>
          </a:p>
        </p:txBody>
      </p:sp>
      <p:pic>
        <p:nvPicPr>
          <p:cNvPr id="34" name="Picture 33"/>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287463" y="2217738"/>
            <a:ext cx="13493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Freeform 23"/>
          <p:cNvSpPr>
            <a:spLocks noEditPoints="1"/>
          </p:cNvSpPr>
          <p:nvPr/>
        </p:nvSpPr>
        <p:spPr bwMode="auto">
          <a:xfrm>
            <a:off x="3563938" y="2927350"/>
            <a:ext cx="352425" cy="398463"/>
          </a:xfrm>
          <a:custGeom>
            <a:avLst/>
            <a:gdLst>
              <a:gd name="T0" fmla="*/ 2147483646 w 265"/>
              <a:gd name="T1" fmla="*/ 2147483646 h 299"/>
              <a:gd name="T2" fmla="*/ 2147483646 w 265"/>
              <a:gd name="T3" fmla="*/ 2147483646 h 299"/>
              <a:gd name="T4" fmla="*/ 2147483646 w 265"/>
              <a:gd name="T5" fmla="*/ 2147483646 h 299"/>
              <a:gd name="T6" fmla="*/ 2147483646 w 265"/>
              <a:gd name="T7" fmla="*/ 2147483646 h 299"/>
              <a:gd name="T8" fmla="*/ 2147483646 w 265"/>
              <a:gd name="T9" fmla="*/ 2147483646 h 299"/>
              <a:gd name="T10" fmla="*/ 2147483646 w 265"/>
              <a:gd name="T11" fmla="*/ 2147483646 h 299"/>
              <a:gd name="T12" fmla="*/ 2147483646 w 265"/>
              <a:gd name="T13" fmla="*/ 2147483646 h 299"/>
              <a:gd name="T14" fmla="*/ 2147483646 w 265"/>
              <a:gd name="T15" fmla="*/ 2147483646 h 299"/>
              <a:gd name="T16" fmla="*/ 2147483646 w 265"/>
              <a:gd name="T17" fmla="*/ 2147483646 h 299"/>
              <a:gd name="T18" fmla="*/ 2147483646 w 265"/>
              <a:gd name="T19" fmla="*/ 2147483646 h 299"/>
              <a:gd name="T20" fmla="*/ 2147483646 w 265"/>
              <a:gd name="T21" fmla="*/ 2147483646 h 299"/>
              <a:gd name="T22" fmla="*/ 2147483646 w 265"/>
              <a:gd name="T23" fmla="*/ 2147483646 h 299"/>
              <a:gd name="T24" fmla="*/ 2147483646 w 265"/>
              <a:gd name="T25" fmla="*/ 2147483646 h 299"/>
              <a:gd name="T26" fmla="*/ 2147483646 w 265"/>
              <a:gd name="T27" fmla="*/ 2147483646 h 299"/>
              <a:gd name="T28" fmla="*/ 2147483646 w 265"/>
              <a:gd name="T29" fmla="*/ 2147483646 h 299"/>
              <a:gd name="T30" fmla="*/ 2147483646 w 265"/>
              <a:gd name="T31" fmla="*/ 2147483646 h 299"/>
              <a:gd name="T32" fmla="*/ 2147483646 w 265"/>
              <a:gd name="T33" fmla="*/ 2147483646 h 299"/>
              <a:gd name="T34" fmla="*/ 2147483646 w 265"/>
              <a:gd name="T35" fmla="*/ 2147483646 h 299"/>
              <a:gd name="T36" fmla="*/ 2147483646 w 265"/>
              <a:gd name="T37" fmla="*/ 2147483646 h 299"/>
              <a:gd name="T38" fmla="*/ 2147483646 w 265"/>
              <a:gd name="T39" fmla="*/ 2147483646 h 299"/>
              <a:gd name="T40" fmla="*/ 2147483646 w 265"/>
              <a:gd name="T41" fmla="*/ 2147483646 h 299"/>
              <a:gd name="T42" fmla="*/ 2147483646 w 265"/>
              <a:gd name="T43" fmla="*/ 2147483646 h 299"/>
              <a:gd name="T44" fmla="*/ 2147483646 w 265"/>
              <a:gd name="T45" fmla="*/ 0 h 299"/>
              <a:gd name="T46" fmla="*/ 2147483646 w 265"/>
              <a:gd name="T47" fmla="*/ 2147483646 h 299"/>
              <a:gd name="T48" fmla="*/ 2147483646 w 265"/>
              <a:gd name="T49" fmla="*/ 2147483646 h 299"/>
              <a:gd name="T50" fmla="*/ 2147483646 w 265"/>
              <a:gd name="T51" fmla="*/ 2147483646 h 299"/>
              <a:gd name="T52" fmla="*/ 2147483646 w 265"/>
              <a:gd name="T53" fmla="*/ 2147483646 h 299"/>
              <a:gd name="T54" fmla="*/ 2147483646 w 265"/>
              <a:gd name="T55" fmla="*/ 2147483646 h 299"/>
              <a:gd name="T56" fmla="*/ 2147483646 w 265"/>
              <a:gd name="T57" fmla="*/ 2147483646 h 299"/>
              <a:gd name="T58" fmla="*/ 2147483646 w 265"/>
              <a:gd name="T59" fmla="*/ 2147483646 h 299"/>
              <a:gd name="T60" fmla="*/ 2147483646 w 265"/>
              <a:gd name="T61" fmla="*/ 2147483646 h 299"/>
              <a:gd name="T62" fmla="*/ 2147483646 w 265"/>
              <a:gd name="T63" fmla="*/ 2147483646 h 299"/>
              <a:gd name="T64" fmla="*/ 2147483646 w 265"/>
              <a:gd name="T65" fmla="*/ 2147483646 h 299"/>
              <a:gd name="T66" fmla="*/ 2147483646 w 265"/>
              <a:gd name="T67" fmla="*/ 2147483646 h 299"/>
              <a:gd name="T68" fmla="*/ 2147483646 w 265"/>
              <a:gd name="T69" fmla="*/ 2147483646 h 299"/>
              <a:gd name="T70" fmla="*/ 2147483646 w 265"/>
              <a:gd name="T71" fmla="*/ 2147483646 h 299"/>
              <a:gd name="T72" fmla="*/ 2147483646 w 265"/>
              <a:gd name="T73" fmla="*/ 2147483646 h 299"/>
              <a:gd name="T74" fmla="*/ 2147483646 w 265"/>
              <a:gd name="T75" fmla="*/ 2147483646 h 299"/>
              <a:gd name="T76" fmla="*/ 2147483646 w 265"/>
              <a:gd name="T77" fmla="*/ 2147483646 h 299"/>
              <a:gd name="T78" fmla="*/ 2147483646 w 265"/>
              <a:gd name="T79" fmla="*/ 2147483646 h 299"/>
              <a:gd name="T80" fmla="*/ 2147483646 w 265"/>
              <a:gd name="T81" fmla="*/ 2147483646 h 299"/>
              <a:gd name="T82" fmla="*/ 2147483646 w 265"/>
              <a:gd name="T83" fmla="*/ 2147483646 h 299"/>
              <a:gd name="T84" fmla="*/ 2147483646 w 265"/>
              <a:gd name="T85" fmla="*/ 2147483646 h 299"/>
              <a:gd name="T86" fmla="*/ 2147483646 w 265"/>
              <a:gd name="T87" fmla="*/ 2147483646 h 299"/>
              <a:gd name="T88" fmla="*/ 2147483646 w 265"/>
              <a:gd name="T89" fmla="*/ 2147483646 h 299"/>
              <a:gd name="T90" fmla="*/ 2147483646 w 265"/>
              <a:gd name="T91" fmla="*/ 2147483646 h 299"/>
              <a:gd name="T92" fmla="*/ 2147483646 w 265"/>
              <a:gd name="T93" fmla="*/ 2147483646 h 299"/>
              <a:gd name="T94" fmla="*/ 2147483646 w 265"/>
              <a:gd name="T95" fmla="*/ 2147483646 h 299"/>
              <a:gd name="T96" fmla="*/ 2147483646 w 265"/>
              <a:gd name="T97" fmla="*/ 2147483646 h 299"/>
              <a:gd name="T98" fmla="*/ 2147483646 w 265"/>
              <a:gd name="T99" fmla="*/ 2147483646 h 299"/>
              <a:gd name="T100" fmla="*/ 2147483646 w 265"/>
              <a:gd name="T101" fmla="*/ 2147483646 h 299"/>
              <a:gd name="T102" fmla="*/ 2147483646 w 265"/>
              <a:gd name="T103" fmla="*/ 2147483646 h 299"/>
              <a:gd name="T104" fmla="*/ 2147483646 w 265"/>
              <a:gd name="T105" fmla="*/ 2147483646 h 299"/>
              <a:gd name="T106" fmla="*/ 2147483646 w 265"/>
              <a:gd name="T107" fmla="*/ 2147483646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25" name="Group 24"/>
          <p:cNvGrpSpPr/>
          <p:nvPr/>
        </p:nvGrpSpPr>
        <p:grpSpPr>
          <a:xfrm>
            <a:off x="3633753" y="3690756"/>
            <a:ext cx="302303" cy="302302"/>
            <a:chOff x="3721100" y="6330951"/>
            <a:chExt cx="530223" cy="530221"/>
          </a:xfrm>
          <a:solidFill>
            <a:schemeClr val="bg1"/>
          </a:solidFill>
        </p:grpSpPr>
        <p:sp>
          <p:nvSpPr>
            <p:cNvPr id="26" name="Freeform 25"/>
            <p:cNvSpPr>
              <a:spLocks noEditPoints="1"/>
            </p:cNvSpPr>
            <p:nvPr/>
          </p:nvSpPr>
          <p:spPr bwMode="auto">
            <a:xfrm>
              <a:off x="3959223"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7" name="Freeform 26"/>
            <p:cNvSpPr>
              <a:spLocks noEditPoints="1"/>
            </p:cNvSpPr>
            <p:nvPr/>
          </p:nvSpPr>
          <p:spPr bwMode="auto">
            <a:xfrm>
              <a:off x="3721100" y="6457947"/>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8" name="Freeform 27"/>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29" name="Group 28"/>
          <p:cNvGrpSpPr/>
          <p:nvPr/>
        </p:nvGrpSpPr>
        <p:grpSpPr>
          <a:xfrm>
            <a:off x="3623815" y="4359245"/>
            <a:ext cx="357515" cy="422682"/>
            <a:chOff x="5100637" y="823913"/>
            <a:chExt cx="627063" cy="741362"/>
          </a:xfrm>
          <a:solidFill>
            <a:schemeClr val="bg1"/>
          </a:solidFill>
        </p:grpSpPr>
        <p:sp>
          <p:nvSpPr>
            <p:cNvPr id="30" name="Freeform 29"/>
            <p:cNvSpPr>
              <a:spLocks noEditPoints="1"/>
            </p:cNvSpPr>
            <p:nvPr/>
          </p:nvSpPr>
          <p:spPr bwMode="auto">
            <a:xfrm>
              <a:off x="5199062" y="823913"/>
              <a:ext cx="428625" cy="639763"/>
            </a:xfrm>
            <a:custGeom>
              <a:avLst/>
              <a:gdLst/>
              <a:ahLst/>
              <a:cxnLst>
                <a:cxn ang="0">
                  <a:pos x="110" y="326"/>
                </a:cxn>
                <a:cxn ang="0">
                  <a:pos x="123" y="307"/>
                </a:cxn>
                <a:cxn ang="0">
                  <a:pos x="219" y="110"/>
                </a:cxn>
                <a:cxn ang="0">
                  <a:pos x="110" y="0"/>
                </a:cxn>
                <a:cxn ang="0">
                  <a:pos x="0" y="110"/>
                </a:cxn>
                <a:cxn ang="0">
                  <a:pos x="96" y="307"/>
                </a:cxn>
                <a:cxn ang="0">
                  <a:pos x="110" y="326"/>
                </a:cxn>
                <a:cxn ang="0">
                  <a:pos x="110" y="33"/>
                </a:cxn>
                <a:cxn ang="0">
                  <a:pos x="187" y="110"/>
                </a:cxn>
                <a:cxn ang="0">
                  <a:pos x="110" y="268"/>
                </a:cxn>
                <a:cxn ang="0">
                  <a:pos x="32" y="110"/>
                </a:cxn>
                <a:cxn ang="0">
                  <a:pos x="110" y="33"/>
                </a:cxn>
                <a:cxn ang="0">
                  <a:pos x="110" y="33"/>
                </a:cxn>
                <a:cxn ang="0">
                  <a:pos x="110" y="33"/>
                </a:cxn>
              </a:cxnLst>
              <a:rect l="0" t="0" r="r" b="b"/>
              <a:pathLst>
                <a:path w="219" h="326">
                  <a:moveTo>
                    <a:pt x="110" y="326"/>
                  </a:moveTo>
                  <a:cubicBezTo>
                    <a:pt x="123" y="307"/>
                    <a:pt x="123" y="307"/>
                    <a:pt x="123" y="307"/>
                  </a:cubicBezTo>
                  <a:cubicBezTo>
                    <a:pt x="133" y="292"/>
                    <a:pt x="219" y="165"/>
                    <a:pt x="219" y="110"/>
                  </a:cubicBezTo>
                  <a:cubicBezTo>
                    <a:pt x="219" y="50"/>
                    <a:pt x="170" y="0"/>
                    <a:pt x="110" y="0"/>
                  </a:cubicBezTo>
                  <a:cubicBezTo>
                    <a:pt x="49" y="0"/>
                    <a:pt x="0" y="50"/>
                    <a:pt x="0" y="110"/>
                  </a:cubicBezTo>
                  <a:cubicBezTo>
                    <a:pt x="0" y="165"/>
                    <a:pt x="87" y="292"/>
                    <a:pt x="96" y="307"/>
                  </a:cubicBezTo>
                  <a:lnTo>
                    <a:pt x="110" y="326"/>
                  </a:lnTo>
                  <a:close/>
                  <a:moveTo>
                    <a:pt x="110" y="33"/>
                  </a:moveTo>
                  <a:cubicBezTo>
                    <a:pt x="152" y="33"/>
                    <a:pt x="187" y="67"/>
                    <a:pt x="187" y="110"/>
                  </a:cubicBezTo>
                  <a:cubicBezTo>
                    <a:pt x="187" y="140"/>
                    <a:pt x="144" y="216"/>
                    <a:pt x="110" y="268"/>
                  </a:cubicBezTo>
                  <a:cubicBezTo>
                    <a:pt x="76" y="216"/>
                    <a:pt x="32" y="140"/>
                    <a:pt x="32" y="110"/>
                  </a:cubicBezTo>
                  <a:cubicBezTo>
                    <a:pt x="32" y="67"/>
                    <a:pt x="67" y="33"/>
                    <a:pt x="110" y="33"/>
                  </a:cubicBezTo>
                  <a:close/>
                  <a:moveTo>
                    <a:pt x="110" y="33"/>
                  </a:moveTo>
                  <a:cubicBezTo>
                    <a:pt x="110" y="33"/>
                    <a:pt x="110" y="33"/>
                    <a:pt x="110" y="33"/>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1" name="Freeform 30"/>
            <p:cNvSpPr>
              <a:spLocks noEditPoints="1"/>
            </p:cNvSpPr>
            <p:nvPr/>
          </p:nvSpPr>
          <p:spPr bwMode="auto">
            <a:xfrm>
              <a:off x="5100637" y="1298575"/>
              <a:ext cx="627063" cy="266700"/>
            </a:xfrm>
            <a:custGeom>
              <a:avLst/>
              <a:gdLst/>
              <a:ahLst/>
              <a:cxnLst>
                <a:cxn ang="0">
                  <a:pos x="253" y="4"/>
                </a:cxn>
                <a:cxn ang="0">
                  <a:pos x="237" y="0"/>
                </a:cxn>
                <a:cxn ang="0">
                  <a:pos x="228" y="31"/>
                </a:cxn>
                <a:cxn ang="0">
                  <a:pos x="244" y="35"/>
                </a:cxn>
                <a:cxn ang="0">
                  <a:pos x="288" y="64"/>
                </a:cxn>
                <a:cxn ang="0">
                  <a:pos x="160" y="103"/>
                </a:cxn>
                <a:cxn ang="0">
                  <a:pos x="64" y="88"/>
                </a:cxn>
                <a:cxn ang="0">
                  <a:pos x="32" y="64"/>
                </a:cxn>
                <a:cxn ang="0">
                  <a:pos x="75" y="36"/>
                </a:cxn>
                <a:cxn ang="0">
                  <a:pos x="91" y="31"/>
                </a:cxn>
                <a:cxn ang="0">
                  <a:pos x="81" y="1"/>
                </a:cxn>
                <a:cxn ang="0">
                  <a:pos x="66" y="5"/>
                </a:cxn>
                <a:cxn ang="0">
                  <a:pos x="0" y="64"/>
                </a:cxn>
                <a:cxn ang="0">
                  <a:pos x="52" y="119"/>
                </a:cxn>
                <a:cxn ang="0">
                  <a:pos x="159" y="136"/>
                </a:cxn>
                <a:cxn ang="0">
                  <a:pos x="160" y="136"/>
                </a:cxn>
                <a:cxn ang="0">
                  <a:pos x="320" y="64"/>
                </a:cxn>
                <a:cxn ang="0">
                  <a:pos x="253" y="4"/>
                </a:cxn>
                <a:cxn ang="0">
                  <a:pos x="253" y="4"/>
                </a:cxn>
                <a:cxn ang="0">
                  <a:pos x="253" y="4"/>
                </a:cxn>
              </a:cxnLst>
              <a:rect l="0" t="0" r="r" b="b"/>
              <a:pathLst>
                <a:path w="320" h="136">
                  <a:moveTo>
                    <a:pt x="253" y="4"/>
                  </a:moveTo>
                  <a:cubicBezTo>
                    <a:pt x="237" y="0"/>
                    <a:pt x="237" y="0"/>
                    <a:pt x="237" y="0"/>
                  </a:cubicBezTo>
                  <a:cubicBezTo>
                    <a:pt x="228" y="31"/>
                    <a:pt x="228" y="31"/>
                    <a:pt x="228" y="31"/>
                  </a:cubicBezTo>
                  <a:cubicBezTo>
                    <a:pt x="244" y="35"/>
                    <a:pt x="244" y="35"/>
                    <a:pt x="244" y="35"/>
                  </a:cubicBezTo>
                  <a:cubicBezTo>
                    <a:pt x="276" y="45"/>
                    <a:pt x="288" y="58"/>
                    <a:pt x="288" y="64"/>
                  </a:cubicBezTo>
                  <a:cubicBezTo>
                    <a:pt x="288" y="77"/>
                    <a:pt x="243" y="103"/>
                    <a:pt x="160" y="103"/>
                  </a:cubicBezTo>
                  <a:cubicBezTo>
                    <a:pt x="124" y="103"/>
                    <a:pt x="89" y="98"/>
                    <a:pt x="64" y="88"/>
                  </a:cubicBezTo>
                  <a:cubicBezTo>
                    <a:pt x="42" y="80"/>
                    <a:pt x="32" y="70"/>
                    <a:pt x="32" y="64"/>
                  </a:cubicBezTo>
                  <a:cubicBezTo>
                    <a:pt x="32" y="58"/>
                    <a:pt x="43" y="46"/>
                    <a:pt x="75" y="36"/>
                  </a:cubicBezTo>
                  <a:cubicBezTo>
                    <a:pt x="91" y="31"/>
                    <a:pt x="91" y="31"/>
                    <a:pt x="91" y="31"/>
                  </a:cubicBezTo>
                  <a:cubicBezTo>
                    <a:pt x="81" y="1"/>
                    <a:pt x="81" y="1"/>
                    <a:pt x="81" y="1"/>
                  </a:cubicBezTo>
                  <a:cubicBezTo>
                    <a:pt x="66" y="5"/>
                    <a:pt x="66" y="5"/>
                    <a:pt x="66" y="5"/>
                  </a:cubicBezTo>
                  <a:cubicBezTo>
                    <a:pt x="23" y="18"/>
                    <a:pt x="0" y="39"/>
                    <a:pt x="0" y="64"/>
                  </a:cubicBezTo>
                  <a:cubicBezTo>
                    <a:pt x="0" y="77"/>
                    <a:pt x="7" y="101"/>
                    <a:pt x="52" y="119"/>
                  </a:cubicBezTo>
                  <a:cubicBezTo>
                    <a:pt x="81" y="130"/>
                    <a:pt x="119" y="136"/>
                    <a:pt x="159" y="136"/>
                  </a:cubicBezTo>
                  <a:cubicBezTo>
                    <a:pt x="160" y="136"/>
                    <a:pt x="160" y="136"/>
                    <a:pt x="160" y="136"/>
                  </a:cubicBezTo>
                  <a:cubicBezTo>
                    <a:pt x="240" y="135"/>
                    <a:pt x="320" y="111"/>
                    <a:pt x="320" y="64"/>
                  </a:cubicBezTo>
                  <a:cubicBezTo>
                    <a:pt x="320" y="38"/>
                    <a:pt x="296" y="17"/>
                    <a:pt x="253" y="4"/>
                  </a:cubicBezTo>
                  <a:close/>
                  <a:moveTo>
                    <a:pt x="253" y="4"/>
                  </a:moveTo>
                  <a:cubicBezTo>
                    <a:pt x="253" y="4"/>
                    <a:pt x="253" y="4"/>
                    <a:pt x="253" y="4"/>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2" name="Freeform 31"/>
            <p:cNvSpPr>
              <a:spLocks noEditPoints="1"/>
            </p:cNvSpPr>
            <p:nvPr/>
          </p:nvSpPr>
          <p:spPr bwMode="auto">
            <a:xfrm>
              <a:off x="5351462" y="969963"/>
              <a:ext cx="125413" cy="127000"/>
            </a:xfrm>
            <a:custGeom>
              <a:avLst/>
              <a:gdLst/>
              <a:ahLst/>
              <a:cxnLst>
                <a:cxn ang="0">
                  <a:pos x="64" y="33"/>
                </a:cxn>
                <a:cxn ang="0">
                  <a:pos x="32" y="0"/>
                </a:cxn>
                <a:cxn ang="0">
                  <a:pos x="0" y="33"/>
                </a:cxn>
                <a:cxn ang="0">
                  <a:pos x="32" y="65"/>
                </a:cxn>
                <a:cxn ang="0">
                  <a:pos x="64" y="33"/>
                </a:cxn>
                <a:cxn ang="0">
                  <a:pos x="32" y="49"/>
                </a:cxn>
                <a:cxn ang="0">
                  <a:pos x="32" y="49"/>
                </a:cxn>
                <a:cxn ang="0">
                  <a:pos x="32" y="49"/>
                </a:cxn>
                <a:cxn ang="0">
                  <a:pos x="32" y="49"/>
                </a:cxn>
              </a:cxnLst>
              <a:rect l="0" t="0" r="r" b="b"/>
              <a:pathLst>
                <a:path w="64" h="65">
                  <a:moveTo>
                    <a:pt x="64" y="33"/>
                  </a:moveTo>
                  <a:cubicBezTo>
                    <a:pt x="64" y="15"/>
                    <a:pt x="50" y="0"/>
                    <a:pt x="32" y="0"/>
                  </a:cubicBezTo>
                  <a:cubicBezTo>
                    <a:pt x="14" y="0"/>
                    <a:pt x="0" y="15"/>
                    <a:pt x="0" y="33"/>
                  </a:cubicBezTo>
                  <a:cubicBezTo>
                    <a:pt x="0" y="50"/>
                    <a:pt x="14" y="65"/>
                    <a:pt x="32" y="65"/>
                  </a:cubicBezTo>
                  <a:cubicBezTo>
                    <a:pt x="50" y="65"/>
                    <a:pt x="64" y="50"/>
                    <a:pt x="64" y="33"/>
                  </a:cubicBezTo>
                  <a:close/>
                  <a:moveTo>
                    <a:pt x="32" y="49"/>
                  </a:moveTo>
                  <a:cubicBezTo>
                    <a:pt x="32" y="49"/>
                    <a:pt x="32" y="49"/>
                    <a:pt x="32" y="49"/>
                  </a:cubicBezTo>
                  <a:moveTo>
                    <a:pt x="32" y="49"/>
                  </a:moveTo>
                  <a:cubicBezTo>
                    <a:pt x="32" y="49"/>
                    <a:pt x="32" y="49"/>
                    <a:pt x="32" y="49"/>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124941" name="TextBox 39"/>
          <p:cNvSpPr txBox="1">
            <a:spLocks noChangeArrowheads="1"/>
          </p:cNvSpPr>
          <p:nvPr/>
        </p:nvSpPr>
        <p:spPr bwMode="auto">
          <a:xfrm>
            <a:off x="1042988" y="3543300"/>
            <a:ext cx="19383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lt-LT" altLang="lt-LT" sz="1200" b="1" i="1" dirty="0">
                <a:solidFill>
                  <a:schemeClr val="bg1"/>
                </a:solidFill>
              </a:rPr>
              <a:t>Struktūrinės paramos projektų II departamentas </a:t>
            </a:r>
          </a:p>
          <a:p>
            <a:pPr algn="ctr" eaLnBrk="1" hangingPunct="1">
              <a:spcBef>
                <a:spcPct val="20000"/>
              </a:spcBef>
            </a:pPr>
            <a:endParaRPr lang="lt-LT" altLang="lt-LT" sz="1200" b="1" i="1" dirty="0">
              <a:solidFill>
                <a:schemeClr val="bg1"/>
              </a:solidFill>
            </a:endParaRPr>
          </a:p>
          <a:p>
            <a:pPr algn="ctr" eaLnBrk="1" hangingPunct="1">
              <a:spcBef>
                <a:spcPct val="20000"/>
              </a:spcBef>
            </a:pPr>
            <a:r>
              <a:rPr lang="lt-LT" altLang="lt-LT" sz="1600" b="1" i="1" dirty="0">
                <a:solidFill>
                  <a:schemeClr val="bg1"/>
                </a:solidFill>
              </a:rPr>
              <a:t>Švietimo projektų skyrius </a:t>
            </a:r>
            <a:endParaRPr lang="en-US" altLang="lt-LT" sz="1600" b="1" i="1" u="sng" dirty="0">
              <a:solidFill>
                <a:schemeClr val="bg1"/>
              </a:solidFill>
            </a:endParaRPr>
          </a:p>
        </p:txBody>
      </p:sp>
    </p:spTree>
    <p:extLst>
      <p:ext uri="{BB962C8B-B14F-4D97-AF65-F5344CB8AC3E}">
        <p14:creationId xmlns:p14="http://schemas.microsoft.com/office/powerpoint/2010/main" val="281184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nodeType="afterGroup">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6" grpId="0" animBg="1"/>
      <p:bldP spid="59"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lt-LT" dirty="0" smtClean="0"/>
              <a:t>Atsakomybės sritys </a:t>
            </a:r>
            <a:endParaRPr lang="en-US" dirty="0"/>
          </a:p>
        </p:txBody>
      </p:sp>
      <p:sp>
        <p:nvSpPr>
          <p:cNvPr id="2056" name="Rectangle 8"/>
          <p:cNvSpPr>
            <a:spLocks noChangeArrowheads="1"/>
          </p:cNvSpPr>
          <p:nvPr/>
        </p:nvSpPr>
        <p:spPr bwMode="auto">
          <a:xfrm>
            <a:off x="502821" y="1749902"/>
            <a:ext cx="2868166" cy="2803048"/>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601864" y="1683409"/>
            <a:ext cx="2819400" cy="2746906"/>
          </a:xfrm>
          <a:prstGeom prst="rect">
            <a:avLst/>
          </a:prstGeom>
        </p:spPr>
        <p:txBody>
          <a:bodyPr wrap="square">
            <a:spAutoFit/>
          </a:bodyPr>
          <a:lstStyle/>
          <a:p>
            <a:pPr marL="214308" indent="-214308">
              <a:spcAft>
                <a:spcPts val="900"/>
              </a:spcAft>
              <a:buFont typeface="Wingdings" panose="05000000000000000000" pitchFamily="2" charset="2"/>
              <a:buChar char="§"/>
              <a:defRPr/>
            </a:pPr>
            <a:endParaRPr lang="lt-LT" sz="1200" dirty="0" smtClean="0">
              <a:solidFill>
                <a:srgbClr val="176490">
                  <a:lumMod val="75000"/>
                </a:srgbClr>
              </a:solidFill>
            </a:endParaRPr>
          </a:p>
          <a:p>
            <a:pPr marL="214308" indent="-214308">
              <a:spcAft>
                <a:spcPts val="900"/>
              </a:spcAft>
              <a:buFont typeface="Wingdings" panose="05000000000000000000" pitchFamily="2" charset="2"/>
              <a:buChar char="§"/>
              <a:defRPr/>
            </a:pPr>
            <a:endParaRPr lang="lt-LT" sz="1200" dirty="0">
              <a:solidFill>
                <a:srgbClr val="176490">
                  <a:lumMod val="75000"/>
                </a:srgbClr>
              </a:solidFill>
            </a:endParaRP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Atitikimą strateginiams </a:t>
            </a:r>
            <a:r>
              <a:rPr lang="lt-LT" sz="1200" dirty="0">
                <a:solidFill>
                  <a:srgbClr val="176490">
                    <a:lumMod val="75000"/>
                  </a:srgbClr>
                </a:solidFill>
              </a:rPr>
              <a:t>dokumentams</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atitiktį specialiesiems projektų atrankos kriterijams</a:t>
            </a:r>
          </a:p>
          <a:p>
            <a:pPr marL="214308" indent="-214308">
              <a:spcAft>
                <a:spcPts val="900"/>
              </a:spcAft>
              <a:buFont typeface="Wingdings" panose="05000000000000000000" pitchFamily="2" charset="2"/>
              <a:buChar char="§"/>
              <a:defRPr/>
            </a:pPr>
            <a:r>
              <a:rPr lang="lt-LT" sz="1200" dirty="0">
                <a:solidFill>
                  <a:srgbClr val="176490">
                    <a:lumMod val="75000"/>
                  </a:srgbClr>
                </a:solidFill>
              </a:rPr>
              <a:t>Projekto </a:t>
            </a:r>
            <a:r>
              <a:rPr lang="lt-LT" sz="1200" dirty="0" err="1" smtClean="0">
                <a:solidFill>
                  <a:srgbClr val="176490">
                    <a:lumMod val="75000"/>
                  </a:srgbClr>
                </a:solidFill>
              </a:rPr>
              <a:t>parengtumo</a:t>
            </a:r>
            <a:r>
              <a:rPr lang="lt-LT" sz="1200" dirty="0" smtClean="0">
                <a:solidFill>
                  <a:srgbClr val="176490">
                    <a:lumMod val="75000"/>
                  </a:srgbClr>
                </a:solidFill>
              </a:rPr>
              <a:t> atitiktį Aprašui</a:t>
            </a:r>
            <a:endParaRPr lang="lt-LT" sz="1200" dirty="0">
              <a:solidFill>
                <a:srgbClr val="176490">
                  <a:lumMod val="75000"/>
                </a:srgbClr>
              </a:solidFill>
            </a:endParaRP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
            </a:r>
            <a:r>
              <a:rPr lang="lt-LT" sz="1200" dirty="0">
                <a:solidFill>
                  <a:srgbClr val="176490">
                    <a:lumMod val="75000"/>
                  </a:srgbClr>
                </a:solidFill>
              </a:rPr>
              <a:t>įgyvendinimo </a:t>
            </a:r>
            <a:r>
              <a:rPr lang="lt-LT" sz="1200" dirty="0" smtClean="0">
                <a:solidFill>
                  <a:srgbClr val="176490">
                    <a:lumMod val="75000"/>
                  </a:srgbClr>
                </a:solidFill>
              </a:rPr>
              <a:t>alternatyvas</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
            </a:r>
            <a:r>
              <a:rPr lang="lt-LT" sz="1200" dirty="0">
                <a:solidFill>
                  <a:srgbClr val="176490">
                    <a:lumMod val="75000"/>
                  </a:srgbClr>
                </a:solidFill>
              </a:rPr>
              <a:t>veiklų atitiktį Apraše numatytoms veikloms</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Dvigubo finansavimo riziką</a:t>
            </a:r>
            <a:endParaRPr lang="lt-LT" sz="1200" dirty="0">
              <a:solidFill>
                <a:srgbClr val="176490">
                  <a:lumMod val="75000"/>
                </a:srgbClr>
              </a:solidFill>
            </a:endParaRPr>
          </a:p>
        </p:txBody>
      </p:sp>
      <p:sp>
        <p:nvSpPr>
          <p:cNvPr id="33" name="Rectangle 8"/>
          <p:cNvSpPr>
            <a:spLocks noChangeArrowheads="1"/>
          </p:cNvSpPr>
          <p:nvPr/>
        </p:nvSpPr>
        <p:spPr bwMode="auto">
          <a:xfrm>
            <a:off x="5363961" y="1780557"/>
            <a:ext cx="2879455" cy="2799140"/>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9"/>
          <p:cNvSpPr/>
          <p:nvPr/>
        </p:nvSpPr>
        <p:spPr>
          <a:xfrm>
            <a:off x="5430345" y="2363983"/>
            <a:ext cx="2757633" cy="2215991"/>
          </a:xfrm>
          <a:prstGeom prst="rect">
            <a:avLst/>
          </a:prstGeom>
        </p:spPr>
        <p:txBody>
          <a:bodyPr wrap="square">
            <a:spAutoFit/>
          </a:bodyPr>
          <a:lstStyle/>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atitiktį </a:t>
            </a:r>
            <a:r>
              <a:rPr lang="lt-LT" sz="1200" dirty="0">
                <a:solidFill>
                  <a:srgbClr val="176490">
                    <a:lumMod val="75000"/>
                  </a:srgbClr>
                </a:solidFill>
              </a:rPr>
              <a:t>papildomiems projektų atrankos </a:t>
            </a:r>
            <a:r>
              <a:rPr lang="lt-LT" sz="1200" dirty="0" smtClean="0">
                <a:solidFill>
                  <a:srgbClr val="176490">
                    <a:lumMod val="75000"/>
                  </a:srgbClr>
                </a:solidFill>
              </a:rPr>
              <a:t>kriterijams</a:t>
            </a:r>
          </a:p>
          <a:p>
            <a:pPr marL="214308" indent="-214308">
              <a:spcAft>
                <a:spcPts val="900"/>
              </a:spcAft>
              <a:buFont typeface="Wingdings" panose="05000000000000000000" pitchFamily="2" charset="2"/>
              <a:buChar char="§"/>
              <a:defRPr/>
            </a:pPr>
            <a:r>
              <a:rPr lang="lt-LT" sz="1200" dirty="0">
                <a:solidFill>
                  <a:srgbClr val="176490">
                    <a:lumMod val="75000"/>
                  </a:srgbClr>
                </a:solidFill>
              </a:rPr>
              <a:t>Projekto išlaidų tinkamumą ir pagrįstumą</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
            </a:r>
            <a:r>
              <a:rPr lang="lt-LT" sz="1200" dirty="0">
                <a:solidFill>
                  <a:srgbClr val="176490">
                    <a:lumMod val="75000"/>
                  </a:srgbClr>
                </a:solidFill>
              </a:rPr>
              <a:t>loginį pagrindimą</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Pareiškėjo </a:t>
            </a:r>
            <a:r>
              <a:rPr lang="lt-LT" sz="1200" dirty="0">
                <a:solidFill>
                  <a:srgbClr val="176490">
                    <a:lumMod val="75000"/>
                  </a:srgbClr>
                </a:solidFill>
              </a:rPr>
              <a:t>tinkamumą ir pajėgumą įgyvendinti projektą</a:t>
            </a:r>
          </a:p>
          <a:p>
            <a:pPr marL="214308" indent="-214308">
              <a:spcAft>
                <a:spcPts val="900"/>
              </a:spcAft>
              <a:buFont typeface="Wingdings" panose="05000000000000000000" pitchFamily="2" charset="2"/>
              <a:buChar char="§"/>
              <a:defRPr/>
            </a:pPr>
            <a:r>
              <a:rPr lang="lt-LT" sz="1200" dirty="0" err="1">
                <a:solidFill>
                  <a:srgbClr val="176490">
                    <a:lumMod val="75000"/>
                  </a:srgbClr>
                </a:solidFill>
              </a:rPr>
              <a:t>Parengtumo</a:t>
            </a:r>
            <a:r>
              <a:rPr lang="lt-LT" sz="1200" dirty="0">
                <a:solidFill>
                  <a:srgbClr val="176490">
                    <a:lumMod val="75000"/>
                  </a:srgbClr>
                </a:solidFill>
              </a:rPr>
              <a:t> reikalavimus paraiškos </a:t>
            </a:r>
            <a:r>
              <a:rPr lang="lt-LT" sz="1200" dirty="0" smtClean="0">
                <a:solidFill>
                  <a:srgbClr val="176490">
                    <a:lumMod val="75000"/>
                  </a:srgbClr>
                </a:solidFill>
              </a:rPr>
              <a:t>pateikimui, rizikas</a:t>
            </a:r>
            <a:r>
              <a:rPr lang="lt-LT" sz="1200" dirty="0">
                <a:solidFill>
                  <a:srgbClr val="176490">
                    <a:lumMod val="75000"/>
                  </a:srgbClr>
                </a:solidFill>
              </a:rPr>
              <a:t>, </a:t>
            </a:r>
            <a:r>
              <a:rPr lang="lt-LT" sz="1200" dirty="0" smtClean="0">
                <a:solidFill>
                  <a:srgbClr val="176490">
                    <a:lumMod val="75000"/>
                  </a:srgbClr>
                </a:solidFill>
              </a:rPr>
              <a:t>pajamas </a:t>
            </a:r>
            <a:r>
              <a:rPr lang="lt-LT" sz="1200" dirty="0">
                <a:solidFill>
                  <a:srgbClr val="176490">
                    <a:lumMod val="75000"/>
                  </a:srgbClr>
                </a:solidFill>
              </a:rPr>
              <a:t>ir t.t. </a:t>
            </a:r>
          </a:p>
        </p:txBody>
      </p:sp>
      <p:sp>
        <p:nvSpPr>
          <p:cNvPr id="3" name="Rectangle 2"/>
          <p:cNvSpPr/>
          <p:nvPr/>
        </p:nvSpPr>
        <p:spPr>
          <a:xfrm>
            <a:off x="222356" y="779044"/>
            <a:ext cx="3383380" cy="713644"/>
          </a:xfrm>
          <a:prstGeom prst="rect">
            <a:avLst/>
          </a:prstGeom>
          <a:solidFill>
            <a:schemeClr val="bg2">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2000" dirty="0" smtClean="0">
                <a:solidFill>
                  <a:schemeClr val="tx1">
                    <a:lumMod val="50000"/>
                    <a:lumOff val="50000"/>
                  </a:schemeClr>
                </a:solidFill>
                <a:latin typeface="+mj-lt"/>
                <a:ea typeface="+mj-ea"/>
                <a:cs typeface="+mj-cs"/>
              </a:rPr>
              <a:t>Projektinis pasiūlymas </a:t>
            </a:r>
            <a:r>
              <a:rPr lang="lt-LT" sz="2000" dirty="0">
                <a:solidFill>
                  <a:schemeClr val="tx1">
                    <a:lumMod val="50000"/>
                    <a:lumOff val="50000"/>
                  </a:schemeClr>
                </a:solidFill>
                <a:latin typeface="+mj-lt"/>
                <a:ea typeface="+mj-ea"/>
                <a:cs typeface="+mj-cs"/>
              </a:rPr>
              <a:t>ir</a:t>
            </a:r>
          </a:p>
          <a:p>
            <a:pPr algn="ctr"/>
            <a:r>
              <a:rPr lang="en-US" sz="2000" dirty="0" smtClean="0">
                <a:solidFill>
                  <a:schemeClr val="tx1">
                    <a:lumMod val="50000"/>
                    <a:lumOff val="50000"/>
                  </a:schemeClr>
                </a:solidFill>
                <a:latin typeface="+mj-lt"/>
                <a:ea typeface="+mj-ea"/>
                <a:cs typeface="+mj-cs"/>
              </a:rPr>
              <a:t>i</a:t>
            </a:r>
            <a:r>
              <a:rPr lang="lt-LT" sz="2000" dirty="0" err="1" smtClean="0">
                <a:solidFill>
                  <a:schemeClr val="tx1">
                    <a:lumMod val="50000"/>
                    <a:lumOff val="50000"/>
                  </a:schemeClr>
                </a:solidFill>
                <a:latin typeface="+mj-lt"/>
                <a:ea typeface="+mj-ea"/>
                <a:cs typeface="+mj-cs"/>
              </a:rPr>
              <a:t>nvesticijų</a:t>
            </a:r>
            <a:r>
              <a:rPr lang="lt-LT" sz="2000" dirty="0" smtClean="0">
                <a:solidFill>
                  <a:schemeClr val="tx1">
                    <a:lumMod val="50000"/>
                    <a:lumOff val="50000"/>
                  </a:schemeClr>
                </a:solidFill>
                <a:latin typeface="+mj-lt"/>
                <a:ea typeface="+mj-ea"/>
                <a:cs typeface="+mj-cs"/>
              </a:rPr>
              <a:t> projektas</a:t>
            </a:r>
            <a:endParaRPr lang="lt-LT" sz="2000" dirty="0">
              <a:solidFill>
                <a:schemeClr val="tx1">
                  <a:lumMod val="50000"/>
                  <a:lumOff val="50000"/>
                </a:schemeClr>
              </a:solidFill>
              <a:latin typeface="+mj-lt"/>
              <a:ea typeface="+mj-ea"/>
              <a:cs typeface="+mj-cs"/>
            </a:endParaRPr>
          </a:p>
        </p:txBody>
      </p:sp>
      <p:sp>
        <p:nvSpPr>
          <p:cNvPr id="27" name="Rectangle 26"/>
          <p:cNvSpPr/>
          <p:nvPr/>
        </p:nvSpPr>
        <p:spPr>
          <a:xfrm>
            <a:off x="5326849" y="819150"/>
            <a:ext cx="2879455" cy="708769"/>
          </a:xfrm>
          <a:prstGeom prst="rect">
            <a:avLst/>
          </a:prstGeom>
          <a:solidFill>
            <a:schemeClr val="bg2">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2000" dirty="0">
                <a:solidFill>
                  <a:schemeClr val="tx1">
                    <a:lumMod val="50000"/>
                    <a:lumOff val="50000"/>
                  </a:schemeClr>
                </a:solidFill>
                <a:latin typeface="+mj-lt"/>
                <a:ea typeface="+mj-ea"/>
                <a:cs typeface="+mj-cs"/>
              </a:rPr>
              <a:t>Paraiška </a:t>
            </a:r>
          </a:p>
        </p:txBody>
      </p:sp>
      <p:sp>
        <p:nvSpPr>
          <p:cNvPr id="7" name="Right Arrow 6"/>
          <p:cNvSpPr/>
          <p:nvPr/>
        </p:nvSpPr>
        <p:spPr>
          <a:xfrm>
            <a:off x="3906126" y="2574782"/>
            <a:ext cx="1088043" cy="1116747"/>
          </a:xfrm>
          <a:prstGeom prst="rightArrow">
            <a:avLst/>
          </a:prstGeom>
          <a:solidFill>
            <a:schemeClr val="tx2">
              <a:lumMod val="50000"/>
              <a:lumOff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lt-LT" sz="1000" dirty="0" smtClean="0">
                <a:solidFill>
                  <a:schemeClr val="bg1"/>
                </a:solidFill>
              </a:rPr>
              <a:t>Teigiama išvada</a:t>
            </a:r>
            <a:endParaRPr lang="lt-LT" sz="1000" dirty="0">
              <a:solidFill>
                <a:schemeClr val="bg1"/>
              </a:solidFill>
            </a:endParaRPr>
          </a:p>
        </p:txBody>
      </p:sp>
      <p:grpSp>
        <p:nvGrpSpPr>
          <p:cNvPr id="12" name="Group 14"/>
          <p:cNvGrpSpPr/>
          <p:nvPr/>
        </p:nvGrpSpPr>
        <p:grpSpPr>
          <a:xfrm>
            <a:off x="27093" y="1885950"/>
            <a:ext cx="3962400" cy="561531"/>
            <a:chOff x="393700" y="1122363"/>
            <a:chExt cx="3962400" cy="804863"/>
          </a:xfrm>
        </p:grpSpPr>
        <p:sp>
          <p:nvSpPr>
            <p:cNvPr id="13"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Rectangle 7"/>
            <p:cNvSpPr>
              <a:spLocks noChangeArrowheads="1"/>
            </p:cNvSpPr>
            <p:nvPr/>
          </p:nvSpPr>
          <p:spPr bwMode="auto">
            <a:xfrm>
              <a:off x="588963" y="1122363"/>
              <a:ext cx="3568700" cy="63817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1400" b="1" dirty="0" smtClean="0">
                  <a:solidFill>
                    <a:schemeClr val="bg1"/>
                  </a:solidFill>
                </a:rPr>
                <a:t>RPT</a:t>
              </a:r>
              <a:endParaRPr lang="en-US" sz="1400" dirty="0">
                <a:solidFill>
                  <a:schemeClr val="bg1"/>
                </a:solidFill>
              </a:endParaRPr>
            </a:p>
          </p:txBody>
        </p:sp>
        <p:sp>
          <p:nvSpPr>
            <p:cNvPr id="17"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9" name="Group 14"/>
          <p:cNvGrpSpPr/>
          <p:nvPr/>
        </p:nvGrpSpPr>
        <p:grpSpPr>
          <a:xfrm>
            <a:off x="4786964" y="1883588"/>
            <a:ext cx="3962400" cy="561531"/>
            <a:chOff x="393700" y="1122363"/>
            <a:chExt cx="3962400" cy="804863"/>
          </a:xfrm>
        </p:grpSpPr>
        <p:sp>
          <p:nvSpPr>
            <p:cNvPr id="20"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Rectangle 7"/>
            <p:cNvSpPr>
              <a:spLocks noChangeArrowheads="1"/>
            </p:cNvSpPr>
            <p:nvPr/>
          </p:nvSpPr>
          <p:spPr bwMode="auto">
            <a:xfrm>
              <a:off x="588963" y="1122363"/>
              <a:ext cx="3568700" cy="63817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1400" b="1" dirty="0" smtClean="0">
                  <a:solidFill>
                    <a:schemeClr val="bg1"/>
                  </a:solidFill>
                </a:rPr>
                <a:t>CPVA</a:t>
              </a:r>
              <a:endParaRPr lang="en-US" sz="1400" dirty="0">
                <a:solidFill>
                  <a:schemeClr val="bg1"/>
                </a:solidFill>
              </a:endParaRPr>
            </a:p>
          </p:txBody>
        </p:sp>
        <p:sp>
          <p:nvSpPr>
            <p:cNvPr id="23"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2" name="Down Arrow 1"/>
          <p:cNvSpPr/>
          <p:nvPr/>
        </p:nvSpPr>
        <p:spPr>
          <a:xfrm>
            <a:off x="1784503" y="1561356"/>
            <a:ext cx="304800" cy="2473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Down Arrow 27"/>
          <p:cNvSpPr/>
          <p:nvPr/>
        </p:nvSpPr>
        <p:spPr>
          <a:xfrm>
            <a:off x="6651288" y="1564010"/>
            <a:ext cx="304800" cy="2473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15947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p:cNvGrpSpPr>
            <a:grpSpLocks/>
          </p:cNvGrpSpPr>
          <p:nvPr/>
        </p:nvGrpSpPr>
        <p:grpSpPr bwMode="auto">
          <a:xfrm>
            <a:off x="603249" y="2376856"/>
            <a:ext cx="1828800" cy="2033588"/>
            <a:chOff x="734673" y="2479072"/>
            <a:chExt cx="1828800" cy="2303676"/>
          </a:xfrm>
        </p:grpSpPr>
        <p:grpSp>
          <p:nvGrpSpPr>
            <p:cNvPr id="50230" name="Group 65"/>
            <p:cNvGrpSpPr>
              <a:grpSpLocks/>
            </p:cNvGrpSpPr>
            <p:nvPr/>
          </p:nvGrpSpPr>
          <p:grpSpPr bwMode="auto">
            <a:xfrm>
              <a:off x="734673" y="2479072"/>
              <a:ext cx="1828800" cy="2303676"/>
              <a:chOff x="1938544" y="1152526"/>
              <a:chExt cx="4792657" cy="1965210"/>
            </a:xfrm>
          </p:grpSpPr>
          <p:sp>
            <p:nvSpPr>
              <p:cNvPr id="60" name="Round Same Side Corner Rectangle 59"/>
              <p:cNvSpPr/>
              <p:nvPr/>
            </p:nvSpPr>
            <p:spPr>
              <a:xfrm flipV="1">
                <a:off x="1938544" y="1789187"/>
                <a:ext cx="4792657" cy="1328549"/>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nvGrpSpPr>
              <p:cNvPr id="50233" name="Group 9"/>
              <p:cNvGrpSpPr>
                <a:grpSpLocks/>
              </p:cNvGrpSpPr>
              <p:nvPr/>
            </p:nvGrpSpPr>
            <p:grpSpPr bwMode="auto">
              <a:xfrm>
                <a:off x="1938544" y="1152526"/>
                <a:ext cx="4792657" cy="635461"/>
                <a:chOff x="1600200" y="1295400"/>
                <a:chExt cx="5410200" cy="954780"/>
              </a:xfrm>
            </p:grpSpPr>
            <p:sp>
              <p:nvSpPr>
                <p:cNvPr id="87" name="Rectangle 86"/>
                <p:cNvSpPr/>
                <p:nvPr/>
              </p:nvSpPr>
              <p:spPr>
                <a:xfrm>
                  <a:off x="1600200" y="1355330"/>
                  <a:ext cx="5410200" cy="894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88" name="Rectangle 87"/>
                <p:cNvSpPr/>
                <p:nvPr/>
              </p:nvSpPr>
              <p:spPr>
                <a:xfrm>
                  <a:off x="1600200" y="1295400"/>
                  <a:ext cx="5410200" cy="83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Laikotarpis</a:t>
                  </a:r>
                  <a:endParaRPr lang="en-US" sz="1600" b="1" dirty="0">
                    <a:solidFill>
                      <a:srgbClr val="FFFFFF"/>
                    </a:solidFill>
                  </a:endParaRPr>
                </a:p>
              </p:txBody>
            </p:sp>
          </p:grpSp>
        </p:grpSp>
        <p:sp>
          <p:nvSpPr>
            <p:cNvPr id="50231" name="TextBox 123"/>
            <p:cNvSpPr txBox="1">
              <a:spLocks noChangeArrowheads="1"/>
            </p:cNvSpPr>
            <p:nvPr/>
          </p:nvSpPr>
          <p:spPr bwMode="auto">
            <a:xfrm>
              <a:off x="762511" y="3315231"/>
              <a:ext cx="1787194" cy="125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Projekto įgyvendinimo laikotarpis pratęsiamas ilgiau, nei numatyta Apraše, arba ilgiau nei 6 mėn., jeigu Apraše šio laikotarpio pratęsimo sąlyga neaptarta.</a:t>
              </a:r>
              <a:endParaRPr lang="en-US" altLang="lt-LT" sz="1100" b="1">
                <a:solidFill>
                  <a:srgbClr val="5C5C5C"/>
                </a:solidFill>
              </a:endParaRPr>
            </a:p>
          </p:txBody>
        </p:sp>
      </p:grpSp>
      <p:grpSp>
        <p:nvGrpSpPr>
          <p:cNvPr id="173" name="Group 172"/>
          <p:cNvGrpSpPr>
            <a:grpSpLocks/>
          </p:cNvGrpSpPr>
          <p:nvPr/>
        </p:nvGrpSpPr>
        <p:grpSpPr bwMode="auto">
          <a:xfrm>
            <a:off x="2543174" y="2376856"/>
            <a:ext cx="1828800" cy="2033588"/>
            <a:chOff x="2674182" y="2479884"/>
            <a:chExt cx="1828800" cy="1615862"/>
          </a:xfrm>
        </p:grpSpPr>
        <p:grpSp>
          <p:nvGrpSpPr>
            <p:cNvPr id="50224" name="Group 66"/>
            <p:cNvGrpSpPr>
              <a:grpSpLocks/>
            </p:cNvGrpSpPr>
            <p:nvPr/>
          </p:nvGrpSpPr>
          <p:grpSpPr bwMode="auto">
            <a:xfrm>
              <a:off x="2674182" y="2479884"/>
              <a:ext cx="1828800" cy="1615862"/>
              <a:chOff x="1938544" y="2376003"/>
              <a:chExt cx="4792657" cy="1378453"/>
            </a:xfrm>
          </p:grpSpPr>
          <p:grpSp>
            <p:nvGrpSpPr>
              <p:cNvPr id="50226" name="Group 12"/>
              <p:cNvGrpSpPr>
                <a:grpSpLocks/>
              </p:cNvGrpSpPr>
              <p:nvPr/>
            </p:nvGrpSpPr>
            <p:grpSpPr bwMode="auto">
              <a:xfrm>
                <a:off x="1938544" y="2376003"/>
                <a:ext cx="4792657" cy="446296"/>
                <a:chOff x="1600200" y="1295400"/>
                <a:chExt cx="5410200" cy="670560"/>
              </a:xfrm>
            </p:grpSpPr>
            <p:sp>
              <p:nvSpPr>
                <p:cNvPr id="101" name="Rectangle 100"/>
                <p:cNvSpPr/>
                <p:nvPr/>
              </p:nvSpPr>
              <p:spPr>
                <a:xfrm>
                  <a:off x="1600200" y="1356839"/>
                  <a:ext cx="5410200" cy="60953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02" name="Rectangle 101"/>
                <p:cNvSpPr/>
                <p:nvPr/>
              </p:nvSpPr>
              <p:spPr>
                <a:xfrm>
                  <a:off x="1600200" y="1295400"/>
                  <a:ext cx="5410200" cy="60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Rodikliai</a:t>
                  </a:r>
                  <a:endParaRPr lang="en-US" sz="1600" b="1" dirty="0">
                    <a:solidFill>
                      <a:srgbClr val="FFFFFF"/>
                    </a:solidFill>
                  </a:endParaRPr>
                </a:p>
              </p:txBody>
            </p:sp>
          </p:grpSp>
          <p:sp>
            <p:nvSpPr>
              <p:cNvPr id="100" name="Round Same Side Corner Rectangle 99"/>
              <p:cNvSpPr/>
              <p:nvPr/>
            </p:nvSpPr>
            <p:spPr>
              <a:xfrm flipV="1">
                <a:off x="1938544" y="2822575"/>
                <a:ext cx="4792657" cy="931881"/>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sp>
          <p:nvSpPr>
            <p:cNvPr id="50225" name="TextBox 124"/>
            <p:cNvSpPr txBox="1">
              <a:spLocks noChangeArrowheads="1"/>
            </p:cNvSpPr>
            <p:nvPr/>
          </p:nvSpPr>
          <p:spPr bwMode="auto">
            <a:xfrm>
              <a:off x="2788482" y="3095910"/>
              <a:ext cx="1600200" cy="74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Mažinamos projektiniame pasiūlyme nustatytos projekto stebėsenos rodiklių reikšmės.</a:t>
              </a:r>
              <a:endParaRPr lang="en-US" altLang="lt-LT" sz="1100" b="1">
                <a:solidFill>
                  <a:srgbClr val="5C5C5C"/>
                </a:solidFill>
              </a:endParaRPr>
            </a:p>
          </p:txBody>
        </p:sp>
      </p:grpSp>
      <p:grpSp>
        <p:nvGrpSpPr>
          <p:cNvPr id="174" name="Group 173"/>
          <p:cNvGrpSpPr>
            <a:grpSpLocks/>
          </p:cNvGrpSpPr>
          <p:nvPr/>
        </p:nvGrpSpPr>
        <p:grpSpPr bwMode="auto">
          <a:xfrm>
            <a:off x="4481511" y="2381619"/>
            <a:ext cx="1828800" cy="2028825"/>
            <a:chOff x="4613691" y="2484438"/>
            <a:chExt cx="1828800" cy="1611310"/>
          </a:xfrm>
        </p:grpSpPr>
        <p:grpSp>
          <p:nvGrpSpPr>
            <p:cNvPr id="50218" name="Group 67"/>
            <p:cNvGrpSpPr>
              <a:grpSpLocks/>
            </p:cNvGrpSpPr>
            <p:nvPr/>
          </p:nvGrpSpPr>
          <p:grpSpPr bwMode="auto">
            <a:xfrm>
              <a:off x="4613691" y="2484438"/>
              <a:ext cx="1828800" cy="1611310"/>
              <a:chOff x="1938544" y="3610353"/>
              <a:chExt cx="4792657" cy="1374569"/>
            </a:xfrm>
          </p:grpSpPr>
          <p:grpSp>
            <p:nvGrpSpPr>
              <p:cNvPr id="50220" name="Group 18"/>
              <p:cNvGrpSpPr>
                <a:grpSpLocks/>
              </p:cNvGrpSpPr>
              <p:nvPr/>
            </p:nvGrpSpPr>
            <p:grpSpPr bwMode="auto">
              <a:xfrm>
                <a:off x="1938544" y="3610353"/>
                <a:ext cx="4792657" cy="446296"/>
                <a:chOff x="1600200" y="1295400"/>
                <a:chExt cx="5410200" cy="670560"/>
              </a:xfrm>
            </p:grpSpPr>
            <p:sp>
              <p:nvSpPr>
                <p:cNvPr id="106" name="Rectangle 105"/>
                <p:cNvSpPr/>
                <p:nvPr/>
              </p:nvSpPr>
              <p:spPr>
                <a:xfrm>
                  <a:off x="1600200" y="1356809"/>
                  <a:ext cx="5410200" cy="6092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07" name="Rectangle 106"/>
                <p:cNvSpPr/>
                <p:nvPr/>
              </p:nvSpPr>
              <p:spPr>
                <a:xfrm>
                  <a:off x="1600200" y="1295400"/>
                  <a:ext cx="5410200" cy="6092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Veiklos</a:t>
                  </a:r>
                  <a:endParaRPr lang="en-US" sz="1600" b="1" dirty="0">
                    <a:solidFill>
                      <a:srgbClr val="FFFFFF"/>
                    </a:solidFill>
                  </a:endParaRPr>
                </a:p>
              </p:txBody>
            </p:sp>
          </p:grpSp>
          <p:sp>
            <p:nvSpPr>
              <p:cNvPr id="105" name="Round Same Side Corner Rectangle 104"/>
              <p:cNvSpPr/>
              <p:nvPr/>
            </p:nvSpPr>
            <p:spPr>
              <a:xfrm flipV="1">
                <a:off x="1938544" y="4056711"/>
                <a:ext cx="4792657" cy="928211"/>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sp>
          <p:nvSpPr>
            <p:cNvPr id="50219" name="TextBox 125"/>
            <p:cNvSpPr txBox="1">
              <a:spLocks noChangeArrowheads="1"/>
            </p:cNvSpPr>
            <p:nvPr/>
          </p:nvSpPr>
          <p:spPr bwMode="auto">
            <a:xfrm>
              <a:off x="4727991" y="3046925"/>
              <a:ext cx="1600200" cy="87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Keičiasi projekto veiklos ir (ar) techniniai sprendimai, turintys esminę įtaką projekto apimčiai, tikslams ir uždaviniams.</a:t>
              </a:r>
              <a:endParaRPr lang="en-US" altLang="lt-LT" sz="1100" b="1">
                <a:solidFill>
                  <a:srgbClr val="5C5C5C"/>
                </a:solidFill>
              </a:endParaRPr>
            </a:p>
          </p:txBody>
        </p:sp>
      </p:grpSp>
      <p:grpSp>
        <p:nvGrpSpPr>
          <p:cNvPr id="175" name="Group 174"/>
          <p:cNvGrpSpPr>
            <a:grpSpLocks/>
          </p:cNvGrpSpPr>
          <p:nvPr/>
        </p:nvGrpSpPr>
        <p:grpSpPr bwMode="auto">
          <a:xfrm>
            <a:off x="6421436" y="2376856"/>
            <a:ext cx="1828800" cy="2033588"/>
            <a:chOff x="6553181" y="2479072"/>
            <a:chExt cx="1828819" cy="1616674"/>
          </a:xfrm>
        </p:grpSpPr>
        <p:grpSp>
          <p:nvGrpSpPr>
            <p:cNvPr id="50212" name="Group 65"/>
            <p:cNvGrpSpPr>
              <a:grpSpLocks/>
            </p:cNvGrpSpPr>
            <p:nvPr/>
          </p:nvGrpSpPr>
          <p:grpSpPr bwMode="auto">
            <a:xfrm>
              <a:off x="6553200" y="2479072"/>
              <a:ext cx="1828800" cy="1616674"/>
              <a:chOff x="1938544" y="1152526"/>
              <a:chExt cx="4792657" cy="1379146"/>
            </a:xfrm>
          </p:grpSpPr>
          <p:sp>
            <p:nvSpPr>
              <p:cNvPr id="115" name="Round Same Side Corner Rectangle 114"/>
              <p:cNvSpPr/>
              <p:nvPr/>
            </p:nvSpPr>
            <p:spPr>
              <a:xfrm flipV="1">
                <a:off x="1938494" y="1599322"/>
                <a:ext cx="4792707" cy="932350"/>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nvGrpSpPr>
              <p:cNvPr id="50215" name="Group 9"/>
              <p:cNvGrpSpPr>
                <a:grpSpLocks/>
              </p:cNvGrpSpPr>
              <p:nvPr/>
            </p:nvGrpSpPr>
            <p:grpSpPr bwMode="auto">
              <a:xfrm>
                <a:off x="1938544" y="1152526"/>
                <a:ext cx="4792657" cy="446296"/>
                <a:chOff x="1600200" y="1295400"/>
                <a:chExt cx="5410200" cy="670560"/>
              </a:xfrm>
            </p:grpSpPr>
            <p:sp>
              <p:nvSpPr>
                <p:cNvPr id="117" name="Rectangle 116"/>
                <p:cNvSpPr/>
                <p:nvPr/>
              </p:nvSpPr>
              <p:spPr>
                <a:xfrm>
                  <a:off x="1600144" y="1356869"/>
                  <a:ext cx="5410256" cy="6098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18" name="Rectangle 117"/>
                <p:cNvSpPr/>
                <p:nvPr/>
              </p:nvSpPr>
              <p:spPr>
                <a:xfrm>
                  <a:off x="1600144" y="1295400"/>
                  <a:ext cx="5410256" cy="609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Partneriai</a:t>
                  </a:r>
                  <a:endParaRPr lang="en-US" sz="1600" b="1" dirty="0">
                    <a:solidFill>
                      <a:srgbClr val="FFFFFF"/>
                    </a:solidFill>
                  </a:endParaRPr>
                </a:p>
              </p:txBody>
            </p:sp>
          </p:grpSp>
        </p:grpSp>
        <p:sp>
          <p:nvSpPr>
            <p:cNvPr id="50213" name="TextBox 132"/>
            <p:cNvSpPr txBox="1">
              <a:spLocks noChangeArrowheads="1"/>
            </p:cNvSpPr>
            <p:nvPr/>
          </p:nvSpPr>
          <p:spPr bwMode="auto">
            <a:xfrm>
              <a:off x="6553181" y="3001832"/>
              <a:ext cx="1793081" cy="8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Perleidžiamos projekto vykdytojo teisės ir pareigos kitam juridiniam asmeniui arba projektui įgyvendinti įtraukiami nauji arba keičiami esami partneriai</a:t>
              </a:r>
              <a:endParaRPr lang="en-US" altLang="lt-LT" sz="1100" b="1">
                <a:solidFill>
                  <a:srgbClr val="5C5C5C"/>
                </a:solidFill>
              </a:endParaRPr>
            </a:p>
          </p:txBody>
        </p:sp>
      </p:grpSp>
      <p:sp>
        <p:nvSpPr>
          <p:cNvPr id="25" name="Title 24"/>
          <p:cNvSpPr>
            <a:spLocks noGrp="1"/>
          </p:cNvSpPr>
          <p:nvPr>
            <p:ph type="title"/>
          </p:nvPr>
        </p:nvSpPr>
        <p:spPr>
          <a:xfrm>
            <a:off x="1752600" y="361950"/>
            <a:ext cx="5638800" cy="354013"/>
          </a:xfrm>
        </p:spPr>
        <p:txBody>
          <a:bodyPr/>
          <a:lstStyle/>
          <a:p>
            <a:pPr eaLnBrk="1" fontAlgn="auto" hangingPunct="1">
              <a:spcAft>
                <a:spcPts val="0"/>
              </a:spcAft>
              <a:defRPr/>
            </a:pPr>
            <a:r>
              <a:rPr lang="lt-LT" dirty="0" smtClean="0"/>
              <a:t>Esminiai projektinio pasiūlymo pakeitimai (PAFT 178 p., Aprašo 56 p.) </a:t>
            </a:r>
            <a:endParaRPr lang="en-US" dirty="0"/>
          </a:p>
        </p:txBody>
      </p:sp>
      <p:sp>
        <p:nvSpPr>
          <p:cNvPr id="26" name="Text Placeholder 25"/>
          <p:cNvSpPr>
            <a:spLocks noGrp="1"/>
          </p:cNvSpPr>
          <p:nvPr>
            <p:ph type="body" sz="half" idx="2"/>
          </p:nvPr>
        </p:nvSpPr>
        <p:spPr>
          <a:xfrm>
            <a:off x="1965325" y="684213"/>
            <a:ext cx="4876800" cy="461962"/>
          </a:xfrm>
        </p:spPr>
        <p:txBody>
          <a:bodyPr/>
          <a:lstStyle/>
          <a:p>
            <a:pPr eaLnBrk="1" fontAlgn="auto" hangingPunct="1">
              <a:spcAft>
                <a:spcPts val="0"/>
              </a:spcAft>
              <a:defRPr/>
            </a:pPr>
            <a:r>
              <a:rPr lang="lt-LT" dirty="0" smtClean="0"/>
              <a:t>Paraiška turi atitikti projektinį pasiūlymą ir regiono projektų sąrašą</a:t>
            </a:r>
          </a:p>
          <a:p>
            <a:pPr eaLnBrk="1" fontAlgn="auto" hangingPunct="1">
              <a:spcAft>
                <a:spcPts val="0"/>
              </a:spcAft>
              <a:defRPr/>
            </a:pPr>
            <a:r>
              <a:rPr lang="lt-LT" dirty="0" smtClean="0"/>
              <a:t>Paraiškoje negali būti atliekami šie esminiai pakeitimai:</a:t>
            </a:r>
            <a:endParaRPr lang="en-US" dirty="0"/>
          </a:p>
        </p:txBody>
      </p:sp>
      <p:grpSp>
        <p:nvGrpSpPr>
          <p:cNvPr id="89" name="Group 10"/>
          <p:cNvGrpSpPr>
            <a:grpSpLocks/>
          </p:cNvGrpSpPr>
          <p:nvPr/>
        </p:nvGrpSpPr>
        <p:grpSpPr bwMode="auto">
          <a:xfrm>
            <a:off x="1243011" y="4188194"/>
            <a:ext cx="485775" cy="446087"/>
            <a:chOff x="647700" y="1295400"/>
            <a:chExt cx="838200" cy="670560"/>
          </a:xfrm>
        </p:grpSpPr>
        <p:sp>
          <p:nvSpPr>
            <p:cNvPr id="90" name="Rectangle 89"/>
            <p:cNvSpPr/>
            <p:nvPr/>
          </p:nvSpPr>
          <p:spPr>
            <a:xfrm>
              <a:off x="647700" y="1357445"/>
              <a:ext cx="838200" cy="6085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91" name="Rectangle 90"/>
            <p:cNvSpPr/>
            <p:nvPr/>
          </p:nvSpPr>
          <p:spPr>
            <a:xfrm>
              <a:off x="647700" y="1295400"/>
              <a:ext cx="838200" cy="608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178.1</a:t>
              </a:r>
              <a:endParaRPr lang="en-US" sz="1000" b="1" dirty="0">
                <a:solidFill>
                  <a:srgbClr val="FFFFFF"/>
                </a:solidFill>
              </a:endParaRPr>
            </a:p>
          </p:txBody>
        </p:sp>
      </p:grpSp>
      <p:grpSp>
        <p:nvGrpSpPr>
          <p:cNvPr id="92" name="Group 15"/>
          <p:cNvGrpSpPr>
            <a:grpSpLocks/>
          </p:cNvGrpSpPr>
          <p:nvPr/>
        </p:nvGrpSpPr>
        <p:grpSpPr bwMode="auto">
          <a:xfrm>
            <a:off x="3228974" y="4167556"/>
            <a:ext cx="485775" cy="446088"/>
            <a:chOff x="647700" y="1295400"/>
            <a:chExt cx="838200" cy="670560"/>
          </a:xfrm>
        </p:grpSpPr>
        <p:sp>
          <p:nvSpPr>
            <p:cNvPr id="93" name="Rectangle 92"/>
            <p:cNvSpPr/>
            <p:nvPr/>
          </p:nvSpPr>
          <p:spPr>
            <a:xfrm>
              <a:off x="647700" y="1357445"/>
              <a:ext cx="838200" cy="6085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94" name="Rectangle 93"/>
            <p:cNvSpPr/>
            <p:nvPr/>
          </p:nvSpPr>
          <p:spPr>
            <a:xfrm>
              <a:off x="647700" y="1295400"/>
              <a:ext cx="838200" cy="608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178.2</a:t>
              </a:r>
              <a:endParaRPr lang="en-US" sz="1000" b="1" dirty="0">
                <a:solidFill>
                  <a:srgbClr val="FFFFFF"/>
                </a:solidFill>
              </a:endParaRPr>
            </a:p>
          </p:txBody>
        </p:sp>
      </p:grpSp>
      <p:grpSp>
        <p:nvGrpSpPr>
          <p:cNvPr id="95" name="Group 21"/>
          <p:cNvGrpSpPr>
            <a:grpSpLocks/>
          </p:cNvGrpSpPr>
          <p:nvPr/>
        </p:nvGrpSpPr>
        <p:grpSpPr bwMode="auto">
          <a:xfrm>
            <a:off x="5149849" y="4180256"/>
            <a:ext cx="485775" cy="446088"/>
            <a:chOff x="647700" y="1295400"/>
            <a:chExt cx="838200" cy="670560"/>
          </a:xfrm>
        </p:grpSpPr>
        <p:sp>
          <p:nvSpPr>
            <p:cNvPr id="96" name="Rectangle 95"/>
            <p:cNvSpPr/>
            <p:nvPr/>
          </p:nvSpPr>
          <p:spPr>
            <a:xfrm>
              <a:off x="647700" y="1357445"/>
              <a:ext cx="838200" cy="60851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97" name="Rectangle 96"/>
            <p:cNvSpPr/>
            <p:nvPr/>
          </p:nvSpPr>
          <p:spPr>
            <a:xfrm>
              <a:off x="647700" y="1295400"/>
              <a:ext cx="838200" cy="608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178.3</a:t>
              </a:r>
              <a:endParaRPr lang="en-US" sz="1000" b="1" dirty="0">
                <a:solidFill>
                  <a:srgbClr val="FFFFFF"/>
                </a:solidFill>
              </a:endParaRPr>
            </a:p>
          </p:txBody>
        </p:sp>
      </p:grpSp>
      <p:grpSp>
        <p:nvGrpSpPr>
          <p:cNvPr id="121" name="Group 10"/>
          <p:cNvGrpSpPr>
            <a:grpSpLocks/>
          </p:cNvGrpSpPr>
          <p:nvPr/>
        </p:nvGrpSpPr>
        <p:grpSpPr bwMode="auto">
          <a:xfrm>
            <a:off x="7092949" y="4145331"/>
            <a:ext cx="485775" cy="446088"/>
            <a:chOff x="647700" y="1295400"/>
            <a:chExt cx="838200" cy="670560"/>
          </a:xfrm>
        </p:grpSpPr>
        <p:sp>
          <p:nvSpPr>
            <p:cNvPr id="122" name="Rectangle 121"/>
            <p:cNvSpPr/>
            <p:nvPr/>
          </p:nvSpPr>
          <p:spPr>
            <a:xfrm>
              <a:off x="647700" y="1357445"/>
              <a:ext cx="838200" cy="6085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23" name="Rectangle 122"/>
            <p:cNvSpPr/>
            <p:nvPr/>
          </p:nvSpPr>
          <p:spPr>
            <a:xfrm>
              <a:off x="647700" y="1295400"/>
              <a:ext cx="838200" cy="6085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178.4</a:t>
              </a:r>
              <a:endParaRPr lang="en-US" sz="1000" b="1" dirty="0">
                <a:solidFill>
                  <a:srgbClr val="FFFFFF"/>
                </a:solidFill>
              </a:endParaRPr>
            </a:p>
          </p:txBody>
        </p:sp>
      </p:grpSp>
      <p:grpSp>
        <p:nvGrpSpPr>
          <p:cNvPr id="135" name="Group 49"/>
          <p:cNvGrpSpPr>
            <a:grpSpLocks/>
          </p:cNvGrpSpPr>
          <p:nvPr/>
        </p:nvGrpSpPr>
        <p:grpSpPr bwMode="auto">
          <a:xfrm rot="-5400000" flipH="1" flipV="1">
            <a:off x="936624" y="805231"/>
            <a:ext cx="1203325" cy="1793875"/>
            <a:chOff x="7014366" y="1192657"/>
            <a:chExt cx="1318262" cy="1628775"/>
          </a:xfrm>
        </p:grpSpPr>
        <p:sp>
          <p:nvSpPr>
            <p:cNvPr id="148" name="Rectangle 24"/>
            <p:cNvSpPr/>
            <p:nvPr/>
          </p:nvSpPr>
          <p:spPr>
            <a:xfrm rot="10800000" flipV="1">
              <a:off x="7000452" y="1192657"/>
              <a:ext cx="1219132" cy="162877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49" name="Rectangle 8"/>
            <p:cNvSpPr/>
            <p:nvPr/>
          </p:nvSpPr>
          <p:spPr>
            <a:xfrm rot="10800000" flipV="1">
              <a:off x="7099584" y="1192657"/>
              <a:ext cx="1219131" cy="16287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151" name="Group 49"/>
          <p:cNvGrpSpPr>
            <a:grpSpLocks/>
          </p:cNvGrpSpPr>
          <p:nvPr/>
        </p:nvGrpSpPr>
        <p:grpSpPr bwMode="auto">
          <a:xfrm rot="-5400000" flipH="1" flipV="1">
            <a:off x="2869405" y="788562"/>
            <a:ext cx="1201738" cy="1793875"/>
            <a:chOff x="6995681" y="1192656"/>
            <a:chExt cx="1318260" cy="1628775"/>
          </a:xfrm>
        </p:grpSpPr>
        <p:sp>
          <p:nvSpPr>
            <p:cNvPr id="154" name="Rectangle 24"/>
            <p:cNvSpPr/>
            <p:nvPr/>
          </p:nvSpPr>
          <p:spPr>
            <a:xfrm rot="10800000" flipV="1">
              <a:off x="7009612" y="1192656"/>
              <a:ext cx="1218998" cy="162877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55" name="Rectangle 8"/>
            <p:cNvSpPr/>
            <p:nvPr/>
          </p:nvSpPr>
          <p:spPr>
            <a:xfrm rot="10800000" flipV="1">
              <a:off x="7108874" y="1192656"/>
              <a:ext cx="1218998" cy="16287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157" name="Group 49"/>
          <p:cNvGrpSpPr>
            <a:grpSpLocks/>
          </p:cNvGrpSpPr>
          <p:nvPr/>
        </p:nvGrpSpPr>
        <p:grpSpPr bwMode="auto">
          <a:xfrm rot="-5400000" flipH="1" flipV="1">
            <a:off x="4791868" y="788562"/>
            <a:ext cx="1201738" cy="1793875"/>
            <a:chOff x="6995676" y="1192656"/>
            <a:chExt cx="1318261" cy="1628775"/>
          </a:xfrm>
        </p:grpSpPr>
        <p:sp>
          <p:nvSpPr>
            <p:cNvPr id="160" name="Rectangle 24"/>
            <p:cNvSpPr/>
            <p:nvPr/>
          </p:nvSpPr>
          <p:spPr>
            <a:xfrm rot="10800000" flipV="1">
              <a:off x="7009607" y="1192656"/>
              <a:ext cx="1218999" cy="162877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61" name="Rectangle 8"/>
            <p:cNvSpPr/>
            <p:nvPr/>
          </p:nvSpPr>
          <p:spPr>
            <a:xfrm rot="10800000" flipV="1">
              <a:off x="7108869" y="1192656"/>
              <a:ext cx="1218999" cy="16287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163" name="Group 49"/>
          <p:cNvGrpSpPr>
            <a:grpSpLocks/>
          </p:cNvGrpSpPr>
          <p:nvPr/>
        </p:nvGrpSpPr>
        <p:grpSpPr bwMode="auto">
          <a:xfrm rot="-5400000" flipH="1" flipV="1">
            <a:off x="6724649" y="776656"/>
            <a:ext cx="1201738" cy="1792287"/>
            <a:chOff x="6981668" y="1192658"/>
            <a:chExt cx="1318261" cy="1628775"/>
          </a:xfrm>
        </p:grpSpPr>
        <p:sp>
          <p:nvSpPr>
            <p:cNvPr id="166" name="Rectangle 24"/>
            <p:cNvSpPr/>
            <p:nvPr/>
          </p:nvSpPr>
          <p:spPr>
            <a:xfrm rot="10800000" flipV="1">
              <a:off x="6995599" y="1192658"/>
              <a:ext cx="1218999" cy="1628775"/>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67" name="Rectangle 8"/>
            <p:cNvSpPr/>
            <p:nvPr/>
          </p:nvSpPr>
          <p:spPr>
            <a:xfrm rot="10800000" flipV="1">
              <a:off x="7094861" y="1192658"/>
              <a:ext cx="1218999" cy="162877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78" name="Group 77"/>
          <p:cNvGrpSpPr/>
          <p:nvPr/>
        </p:nvGrpSpPr>
        <p:grpSpPr>
          <a:xfrm>
            <a:off x="1282038" y="1546066"/>
            <a:ext cx="447355" cy="607037"/>
            <a:chOff x="5011738" y="2427288"/>
            <a:chExt cx="212725" cy="293688"/>
          </a:xfrm>
          <a:solidFill>
            <a:schemeClr val="bg1"/>
          </a:solidFill>
        </p:grpSpPr>
        <p:sp>
          <p:nvSpPr>
            <p:cNvPr id="7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grpSp>
        <p:nvGrpSpPr>
          <p:cNvPr id="81" name="Group 80"/>
          <p:cNvGrpSpPr/>
          <p:nvPr/>
        </p:nvGrpSpPr>
        <p:grpSpPr>
          <a:xfrm>
            <a:off x="6969068" y="1378127"/>
            <a:ext cx="733536" cy="810027"/>
            <a:chOff x="4425950" y="3640138"/>
            <a:chExt cx="593725" cy="655637"/>
          </a:xfrm>
          <a:solidFill>
            <a:schemeClr val="bg1"/>
          </a:solidFill>
        </p:grpSpPr>
        <p:sp>
          <p:nvSpPr>
            <p:cNvPr id="82"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3"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4"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3">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5"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50194" name="Freeform 101"/>
          <p:cNvSpPr>
            <a:spLocks noEditPoints="1"/>
          </p:cNvSpPr>
          <p:nvPr/>
        </p:nvSpPr>
        <p:spPr bwMode="auto">
          <a:xfrm>
            <a:off x="4949824" y="1552944"/>
            <a:ext cx="773112" cy="600075"/>
          </a:xfrm>
          <a:custGeom>
            <a:avLst/>
            <a:gdLst>
              <a:gd name="T0" fmla="*/ 2147483646 w 68"/>
              <a:gd name="T1" fmla="*/ 2147483646 h 63"/>
              <a:gd name="T2" fmla="*/ 2147483646 w 68"/>
              <a:gd name="T3" fmla="*/ 2147483646 h 63"/>
              <a:gd name="T4" fmla="*/ 2147483646 w 68"/>
              <a:gd name="T5" fmla="*/ 2147483646 h 63"/>
              <a:gd name="T6" fmla="*/ 2147483646 w 68"/>
              <a:gd name="T7" fmla="*/ 2147483646 h 63"/>
              <a:gd name="T8" fmla="*/ 2147483646 w 68"/>
              <a:gd name="T9" fmla="*/ 2147483646 h 63"/>
              <a:gd name="T10" fmla="*/ 2147483646 w 68"/>
              <a:gd name="T11" fmla="*/ 2147483646 h 63"/>
              <a:gd name="T12" fmla="*/ 2147483646 w 68"/>
              <a:gd name="T13" fmla="*/ 2147483646 h 63"/>
              <a:gd name="T14" fmla="*/ 2147483646 w 68"/>
              <a:gd name="T15" fmla="*/ 2147483646 h 63"/>
              <a:gd name="T16" fmla="*/ 0 w 68"/>
              <a:gd name="T17" fmla="*/ 2147483646 h 63"/>
              <a:gd name="T18" fmla="*/ 2147483646 w 68"/>
              <a:gd name="T19" fmla="*/ 2147483646 h 63"/>
              <a:gd name="T20" fmla="*/ 2147483646 w 68"/>
              <a:gd name="T21" fmla="*/ 2147483646 h 63"/>
              <a:gd name="T22" fmla="*/ 2147483646 w 68"/>
              <a:gd name="T23" fmla="*/ 2147483646 h 63"/>
              <a:gd name="T24" fmla="*/ 2147483646 w 68"/>
              <a:gd name="T25" fmla="*/ 2147483646 h 63"/>
              <a:gd name="T26" fmla="*/ 2147483646 w 68"/>
              <a:gd name="T27" fmla="*/ 2147483646 h 63"/>
              <a:gd name="T28" fmla="*/ 2147483646 w 68"/>
              <a:gd name="T29" fmla="*/ 2147483646 h 63"/>
              <a:gd name="T30" fmla="*/ 2147483646 w 68"/>
              <a:gd name="T31" fmla="*/ 2147483646 h 63"/>
              <a:gd name="T32" fmla="*/ 2147483646 w 68"/>
              <a:gd name="T33" fmla="*/ 2147483646 h 63"/>
              <a:gd name="T34" fmla="*/ 2147483646 w 68"/>
              <a:gd name="T35" fmla="*/ 2147483646 h 63"/>
              <a:gd name="T36" fmla="*/ 2147483646 w 68"/>
              <a:gd name="T37" fmla="*/ 2147483646 h 63"/>
              <a:gd name="T38" fmla="*/ 2147483646 w 68"/>
              <a:gd name="T39" fmla="*/ 2147483646 h 63"/>
              <a:gd name="T40" fmla="*/ 2147483646 w 68"/>
              <a:gd name="T41" fmla="*/ 2147483646 h 63"/>
              <a:gd name="T42" fmla="*/ 2147483646 w 68"/>
              <a:gd name="T43" fmla="*/ 2147483646 h 63"/>
              <a:gd name="T44" fmla="*/ 2147483646 w 68"/>
              <a:gd name="T45" fmla="*/ 2147483646 h 63"/>
              <a:gd name="T46" fmla="*/ 2147483646 w 68"/>
              <a:gd name="T47" fmla="*/ 2147483646 h 63"/>
              <a:gd name="T48" fmla="*/ 2147483646 w 68"/>
              <a:gd name="T49" fmla="*/ 2147483646 h 63"/>
              <a:gd name="T50" fmla="*/ 2147483646 w 68"/>
              <a:gd name="T51" fmla="*/ 2147483646 h 63"/>
              <a:gd name="T52" fmla="*/ 2147483646 w 68"/>
              <a:gd name="T53" fmla="*/ 2147483646 h 63"/>
              <a:gd name="T54" fmla="*/ 2147483646 w 68"/>
              <a:gd name="T55" fmla="*/ 0 h 63"/>
              <a:gd name="T56" fmla="*/ 2147483646 w 68"/>
              <a:gd name="T57" fmla="*/ 2147483646 h 63"/>
              <a:gd name="T58" fmla="*/ 2147483646 w 68"/>
              <a:gd name="T59" fmla="*/ 2147483646 h 63"/>
              <a:gd name="T60" fmla="*/ 2147483646 w 68"/>
              <a:gd name="T61" fmla="*/ 2147483646 h 63"/>
              <a:gd name="T62" fmla="*/ 2147483646 w 68"/>
              <a:gd name="T63" fmla="*/ 2147483646 h 63"/>
              <a:gd name="T64" fmla="*/ 2147483646 w 68"/>
              <a:gd name="T65" fmla="*/ 2147483646 h 63"/>
              <a:gd name="T66" fmla="*/ 2147483646 w 68"/>
              <a:gd name="T67" fmla="*/ 2147483646 h 63"/>
              <a:gd name="T68" fmla="*/ 2147483646 w 68"/>
              <a:gd name="T69" fmla="*/ 2147483646 h 63"/>
              <a:gd name="T70" fmla="*/ 2147483646 w 68"/>
              <a:gd name="T71" fmla="*/ 2147483646 h 63"/>
              <a:gd name="T72" fmla="*/ 2147483646 w 68"/>
              <a:gd name="T73" fmla="*/ 2147483646 h 63"/>
              <a:gd name="T74" fmla="*/ 2147483646 w 68"/>
              <a:gd name="T75" fmla="*/ 2147483646 h 63"/>
              <a:gd name="T76" fmla="*/ 2147483646 w 68"/>
              <a:gd name="T77" fmla="*/ 2147483646 h 63"/>
              <a:gd name="T78" fmla="*/ 2147483646 w 68"/>
              <a:gd name="T79" fmla="*/ 2147483646 h 63"/>
              <a:gd name="T80" fmla="*/ 2147483646 w 68"/>
              <a:gd name="T81" fmla="*/ 2147483646 h 63"/>
              <a:gd name="T82" fmla="*/ 2147483646 w 68"/>
              <a:gd name="T83" fmla="*/ 2147483646 h 63"/>
              <a:gd name="T84" fmla="*/ 2147483646 w 68"/>
              <a:gd name="T85" fmla="*/ 2147483646 h 63"/>
              <a:gd name="T86" fmla="*/ 2147483646 w 68"/>
              <a:gd name="T87" fmla="*/ 21474836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50195" name="Freeform 31"/>
          <p:cNvSpPr>
            <a:spLocks noEditPoints="1"/>
          </p:cNvSpPr>
          <p:nvPr/>
        </p:nvSpPr>
        <p:spPr bwMode="auto">
          <a:xfrm>
            <a:off x="3086099" y="1475156"/>
            <a:ext cx="719137" cy="620713"/>
          </a:xfrm>
          <a:custGeom>
            <a:avLst/>
            <a:gdLst>
              <a:gd name="T0" fmla="*/ 2147483646 w 781"/>
              <a:gd name="T1" fmla="*/ 2147483646 h 781"/>
              <a:gd name="T2" fmla="*/ 2147483646 w 781"/>
              <a:gd name="T3" fmla="*/ 2147483646 h 781"/>
              <a:gd name="T4" fmla="*/ 2147483646 w 781"/>
              <a:gd name="T5" fmla="*/ 2147483646 h 781"/>
              <a:gd name="T6" fmla="*/ 2147483646 w 781"/>
              <a:gd name="T7" fmla="*/ 2147483646 h 781"/>
              <a:gd name="T8" fmla="*/ 2147483646 w 781"/>
              <a:gd name="T9" fmla="*/ 2147483646 h 781"/>
              <a:gd name="T10" fmla="*/ 2147483646 w 781"/>
              <a:gd name="T11" fmla="*/ 0 h 781"/>
              <a:gd name="T12" fmla="*/ 2147483646 w 781"/>
              <a:gd name="T13" fmla="*/ 2147483646 h 781"/>
              <a:gd name="T14" fmla="*/ 2147483646 w 781"/>
              <a:gd name="T15" fmla="*/ 2147483646 h 781"/>
              <a:gd name="T16" fmla="*/ 2147483646 w 781"/>
              <a:gd name="T17" fmla="*/ 2147483646 h 781"/>
              <a:gd name="T18" fmla="*/ 2147483646 w 781"/>
              <a:gd name="T19" fmla="*/ 2147483646 h 781"/>
              <a:gd name="T20" fmla="*/ 2147483646 w 781"/>
              <a:gd name="T21" fmla="*/ 2147483646 h 781"/>
              <a:gd name="T22" fmla="*/ 2147483646 w 781"/>
              <a:gd name="T23" fmla="*/ 2147483646 h 781"/>
              <a:gd name="T24" fmla="*/ 2147483646 w 781"/>
              <a:gd name="T25" fmla="*/ 2147483646 h 781"/>
              <a:gd name="T26" fmla="*/ 2147483646 w 781"/>
              <a:gd name="T27" fmla="*/ 2147483646 h 781"/>
              <a:gd name="T28" fmla="*/ 2147483646 w 781"/>
              <a:gd name="T29" fmla="*/ 2147483646 h 781"/>
              <a:gd name="T30" fmla="*/ 2147483646 w 781"/>
              <a:gd name="T31" fmla="*/ 2147483646 h 781"/>
              <a:gd name="T32" fmla="*/ 2147483646 w 781"/>
              <a:gd name="T33" fmla="*/ 2147483646 h 781"/>
              <a:gd name="T34" fmla="*/ 2147483646 w 781"/>
              <a:gd name="T35" fmla="*/ 2147483646 h 781"/>
              <a:gd name="T36" fmla="*/ 2147483646 w 781"/>
              <a:gd name="T37" fmla="*/ 2147483646 h 781"/>
              <a:gd name="T38" fmla="*/ 2147483646 w 781"/>
              <a:gd name="T39" fmla="*/ 2147483646 h 781"/>
              <a:gd name="T40" fmla="*/ 2147483646 w 781"/>
              <a:gd name="T41" fmla="*/ 2147483646 h 781"/>
              <a:gd name="T42" fmla="*/ 2147483646 w 781"/>
              <a:gd name="T43" fmla="*/ 2147483646 h 781"/>
              <a:gd name="T44" fmla="*/ 2147483646 w 781"/>
              <a:gd name="T45" fmla="*/ 2147483646 h 781"/>
              <a:gd name="T46" fmla="*/ 2147483646 w 781"/>
              <a:gd name="T47" fmla="*/ 2147483646 h 781"/>
              <a:gd name="T48" fmla="*/ 2147483646 w 781"/>
              <a:gd name="T49" fmla="*/ 2147483646 h 781"/>
              <a:gd name="T50" fmla="*/ 2147483646 w 781"/>
              <a:gd name="T51" fmla="*/ 2147483646 h 781"/>
              <a:gd name="T52" fmla="*/ 2147483646 w 781"/>
              <a:gd name="T53" fmla="*/ 2147483646 h 781"/>
              <a:gd name="T54" fmla="*/ 2147483646 w 781"/>
              <a:gd name="T55" fmla="*/ 2147483646 h 781"/>
              <a:gd name="T56" fmla="*/ 2147483646 w 781"/>
              <a:gd name="T57" fmla="*/ 2147483646 h 781"/>
              <a:gd name="T58" fmla="*/ 2147483646 w 781"/>
              <a:gd name="T59" fmla="*/ 2147483646 h 781"/>
              <a:gd name="T60" fmla="*/ 2147483646 w 781"/>
              <a:gd name="T61" fmla="*/ 2147483646 h 781"/>
              <a:gd name="T62" fmla="*/ 2147483646 w 781"/>
              <a:gd name="T63" fmla="*/ 2147483646 h 781"/>
              <a:gd name="T64" fmla="*/ 2147483646 w 781"/>
              <a:gd name="T65" fmla="*/ 2147483646 h 781"/>
              <a:gd name="T66" fmla="*/ 2147483646 w 781"/>
              <a:gd name="T67" fmla="*/ 2147483646 h 781"/>
              <a:gd name="T68" fmla="*/ 2147483646 w 781"/>
              <a:gd name="T69" fmla="*/ 2147483646 h 7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1" h="781">
                <a:moveTo>
                  <a:pt x="421" y="339"/>
                </a:moveTo>
                <a:cubicBezTo>
                  <a:pt x="602" y="178"/>
                  <a:pt x="602" y="178"/>
                  <a:pt x="602" y="178"/>
                </a:cubicBezTo>
                <a:cubicBezTo>
                  <a:pt x="442" y="361"/>
                  <a:pt x="442" y="361"/>
                  <a:pt x="442" y="361"/>
                </a:cubicBezTo>
                <a:cubicBezTo>
                  <a:pt x="447" y="370"/>
                  <a:pt x="450" y="379"/>
                  <a:pt x="450" y="390"/>
                </a:cubicBezTo>
                <a:cubicBezTo>
                  <a:pt x="450" y="423"/>
                  <a:pt x="423" y="450"/>
                  <a:pt x="390" y="450"/>
                </a:cubicBezTo>
                <a:cubicBezTo>
                  <a:pt x="357" y="450"/>
                  <a:pt x="330" y="423"/>
                  <a:pt x="330" y="390"/>
                </a:cubicBezTo>
                <a:cubicBezTo>
                  <a:pt x="330" y="357"/>
                  <a:pt x="357" y="330"/>
                  <a:pt x="390" y="330"/>
                </a:cubicBezTo>
                <a:cubicBezTo>
                  <a:pt x="401" y="330"/>
                  <a:pt x="412" y="334"/>
                  <a:pt x="421" y="339"/>
                </a:cubicBezTo>
                <a:close/>
                <a:moveTo>
                  <a:pt x="781" y="390"/>
                </a:moveTo>
                <a:cubicBezTo>
                  <a:pt x="781" y="605"/>
                  <a:pt x="605" y="781"/>
                  <a:pt x="390" y="781"/>
                </a:cubicBezTo>
                <a:cubicBezTo>
                  <a:pt x="175" y="781"/>
                  <a:pt x="0" y="605"/>
                  <a:pt x="0" y="390"/>
                </a:cubicBezTo>
                <a:cubicBezTo>
                  <a:pt x="0" y="175"/>
                  <a:pt x="175" y="0"/>
                  <a:pt x="390" y="0"/>
                </a:cubicBezTo>
                <a:cubicBezTo>
                  <a:pt x="605" y="0"/>
                  <a:pt x="781" y="175"/>
                  <a:pt x="781" y="390"/>
                </a:cubicBezTo>
                <a:close/>
                <a:moveTo>
                  <a:pt x="695" y="522"/>
                </a:moveTo>
                <a:cubicBezTo>
                  <a:pt x="646" y="503"/>
                  <a:pt x="646" y="503"/>
                  <a:pt x="646" y="503"/>
                </a:cubicBezTo>
                <a:cubicBezTo>
                  <a:pt x="652" y="488"/>
                  <a:pt x="652" y="488"/>
                  <a:pt x="652" y="488"/>
                </a:cubicBezTo>
                <a:cubicBezTo>
                  <a:pt x="701" y="508"/>
                  <a:pt x="701" y="508"/>
                  <a:pt x="701" y="508"/>
                </a:cubicBezTo>
                <a:cubicBezTo>
                  <a:pt x="713" y="476"/>
                  <a:pt x="720" y="442"/>
                  <a:pt x="722" y="405"/>
                </a:cubicBezTo>
                <a:cubicBezTo>
                  <a:pt x="669" y="405"/>
                  <a:pt x="669" y="405"/>
                  <a:pt x="669" y="405"/>
                </a:cubicBezTo>
                <a:cubicBezTo>
                  <a:pt x="669" y="375"/>
                  <a:pt x="669" y="375"/>
                  <a:pt x="669" y="375"/>
                </a:cubicBezTo>
                <a:cubicBezTo>
                  <a:pt x="722" y="375"/>
                  <a:pt x="722" y="375"/>
                  <a:pt x="722" y="375"/>
                </a:cubicBezTo>
                <a:cubicBezTo>
                  <a:pt x="720" y="337"/>
                  <a:pt x="712" y="302"/>
                  <a:pt x="699" y="268"/>
                </a:cubicBezTo>
                <a:cubicBezTo>
                  <a:pt x="651" y="289"/>
                  <a:pt x="651" y="289"/>
                  <a:pt x="651" y="289"/>
                </a:cubicBezTo>
                <a:cubicBezTo>
                  <a:pt x="645" y="275"/>
                  <a:pt x="645" y="275"/>
                  <a:pt x="645" y="275"/>
                </a:cubicBezTo>
                <a:cubicBezTo>
                  <a:pt x="693" y="254"/>
                  <a:pt x="693" y="254"/>
                  <a:pt x="693" y="254"/>
                </a:cubicBezTo>
                <a:cubicBezTo>
                  <a:pt x="659" y="179"/>
                  <a:pt x="598" y="118"/>
                  <a:pt x="522" y="85"/>
                </a:cubicBezTo>
                <a:cubicBezTo>
                  <a:pt x="503" y="134"/>
                  <a:pt x="503" y="134"/>
                  <a:pt x="503" y="134"/>
                </a:cubicBezTo>
                <a:cubicBezTo>
                  <a:pt x="488" y="129"/>
                  <a:pt x="488" y="129"/>
                  <a:pt x="488" y="129"/>
                </a:cubicBezTo>
                <a:cubicBezTo>
                  <a:pt x="508" y="80"/>
                  <a:pt x="508" y="80"/>
                  <a:pt x="508" y="80"/>
                </a:cubicBezTo>
                <a:cubicBezTo>
                  <a:pt x="476" y="67"/>
                  <a:pt x="442" y="60"/>
                  <a:pt x="405" y="58"/>
                </a:cubicBezTo>
                <a:cubicBezTo>
                  <a:pt x="405" y="111"/>
                  <a:pt x="405" y="111"/>
                  <a:pt x="405" y="111"/>
                </a:cubicBezTo>
                <a:cubicBezTo>
                  <a:pt x="375" y="111"/>
                  <a:pt x="375" y="111"/>
                  <a:pt x="375" y="111"/>
                </a:cubicBezTo>
                <a:cubicBezTo>
                  <a:pt x="375" y="58"/>
                  <a:pt x="375" y="58"/>
                  <a:pt x="375" y="58"/>
                </a:cubicBezTo>
                <a:cubicBezTo>
                  <a:pt x="337" y="60"/>
                  <a:pt x="302" y="68"/>
                  <a:pt x="268" y="81"/>
                </a:cubicBezTo>
                <a:cubicBezTo>
                  <a:pt x="289" y="130"/>
                  <a:pt x="289" y="130"/>
                  <a:pt x="289" y="130"/>
                </a:cubicBezTo>
                <a:cubicBezTo>
                  <a:pt x="275" y="136"/>
                  <a:pt x="275" y="136"/>
                  <a:pt x="275" y="136"/>
                </a:cubicBezTo>
                <a:cubicBezTo>
                  <a:pt x="254" y="87"/>
                  <a:pt x="254" y="87"/>
                  <a:pt x="254" y="87"/>
                </a:cubicBezTo>
                <a:cubicBezTo>
                  <a:pt x="222" y="102"/>
                  <a:pt x="192" y="121"/>
                  <a:pt x="166" y="145"/>
                </a:cubicBezTo>
                <a:cubicBezTo>
                  <a:pt x="203" y="182"/>
                  <a:pt x="203" y="182"/>
                  <a:pt x="203" y="182"/>
                </a:cubicBezTo>
                <a:cubicBezTo>
                  <a:pt x="182" y="203"/>
                  <a:pt x="182" y="203"/>
                  <a:pt x="182" y="203"/>
                </a:cubicBezTo>
                <a:cubicBezTo>
                  <a:pt x="145" y="166"/>
                  <a:pt x="145" y="166"/>
                  <a:pt x="145" y="166"/>
                </a:cubicBezTo>
                <a:cubicBezTo>
                  <a:pt x="120" y="193"/>
                  <a:pt x="100" y="224"/>
                  <a:pt x="85" y="258"/>
                </a:cubicBezTo>
                <a:cubicBezTo>
                  <a:pt x="134" y="278"/>
                  <a:pt x="134" y="278"/>
                  <a:pt x="134" y="278"/>
                </a:cubicBezTo>
                <a:cubicBezTo>
                  <a:pt x="129" y="292"/>
                  <a:pt x="129" y="292"/>
                  <a:pt x="129" y="292"/>
                </a:cubicBezTo>
                <a:cubicBezTo>
                  <a:pt x="80" y="272"/>
                  <a:pt x="80" y="272"/>
                  <a:pt x="80" y="272"/>
                </a:cubicBezTo>
                <a:cubicBezTo>
                  <a:pt x="67" y="304"/>
                  <a:pt x="60" y="339"/>
                  <a:pt x="58" y="375"/>
                </a:cubicBezTo>
                <a:cubicBezTo>
                  <a:pt x="111" y="375"/>
                  <a:pt x="111" y="375"/>
                  <a:pt x="111" y="375"/>
                </a:cubicBezTo>
                <a:cubicBezTo>
                  <a:pt x="111" y="405"/>
                  <a:pt x="111" y="405"/>
                  <a:pt x="111" y="405"/>
                </a:cubicBezTo>
                <a:cubicBezTo>
                  <a:pt x="58" y="405"/>
                  <a:pt x="58" y="405"/>
                  <a:pt x="58" y="405"/>
                </a:cubicBezTo>
                <a:cubicBezTo>
                  <a:pt x="60" y="443"/>
                  <a:pt x="68" y="479"/>
                  <a:pt x="81" y="512"/>
                </a:cubicBezTo>
                <a:cubicBezTo>
                  <a:pt x="130" y="492"/>
                  <a:pt x="130" y="492"/>
                  <a:pt x="130" y="492"/>
                </a:cubicBezTo>
                <a:cubicBezTo>
                  <a:pt x="136" y="506"/>
                  <a:pt x="136" y="506"/>
                  <a:pt x="136" y="506"/>
                </a:cubicBezTo>
                <a:cubicBezTo>
                  <a:pt x="87" y="526"/>
                  <a:pt x="87" y="526"/>
                  <a:pt x="87" y="526"/>
                </a:cubicBezTo>
                <a:cubicBezTo>
                  <a:pt x="102" y="558"/>
                  <a:pt x="121" y="588"/>
                  <a:pt x="145" y="614"/>
                </a:cubicBezTo>
                <a:cubicBezTo>
                  <a:pt x="182" y="577"/>
                  <a:pt x="182" y="577"/>
                  <a:pt x="182" y="577"/>
                </a:cubicBezTo>
                <a:cubicBezTo>
                  <a:pt x="203" y="598"/>
                  <a:pt x="203" y="598"/>
                  <a:pt x="203" y="598"/>
                </a:cubicBezTo>
                <a:cubicBezTo>
                  <a:pt x="166" y="635"/>
                  <a:pt x="166" y="635"/>
                  <a:pt x="166" y="635"/>
                </a:cubicBezTo>
                <a:cubicBezTo>
                  <a:pt x="226" y="689"/>
                  <a:pt x="304" y="723"/>
                  <a:pt x="390" y="723"/>
                </a:cubicBezTo>
                <a:cubicBezTo>
                  <a:pt x="476" y="723"/>
                  <a:pt x="555" y="689"/>
                  <a:pt x="614" y="635"/>
                </a:cubicBezTo>
                <a:cubicBezTo>
                  <a:pt x="577" y="598"/>
                  <a:pt x="577" y="598"/>
                  <a:pt x="577" y="598"/>
                </a:cubicBezTo>
                <a:cubicBezTo>
                  <a:pt x="598" y="577"/>
                  <a:pt x="598" y="577"/>
                  <a:pt x="598" y="577"/>
                </a:cubicBezTo>
                <a:cubicBezTo>
                  <a:pt x="635" y="614"/>
                  <a:pt x="635" y="614"/>
                  <a:pt x="635" y="614"/>
                </a:cubicBezTo>
                <a:cubicBezTo>
                  <a:pt x="660" y="587"/>
                  <a:pt x="680" y="556"/>
                  <a:pt x="695" y="522"/>
                </a:cubicBezTo>
                <a:close/>
                <a:moveTo>
                  <a:pt x="280" y="599"/>
                </a:moveTo>
                <a:cubicBezTo>
                  <a:pt x="500" y="599"/>
                  <a:pt x="500" y="599"/>
                  <a:pt x="500" y="599"/>
                </a:cubicBezTo>
                <a:cubicBezTo>
                  <a:pt x="500" y="555"/>
                  <a:pt x="500" y="555"/>
                  <a:pt x="500" y="555"/>
                </a:cubicBezTo>
                <a:cubicBezTo>
                  <a:pt x="280" y="555"/>
                  <a:pt x="280" y="555"/>
                  <a:pt x="280" y="555"/>
                </a:cubicBezTo>
                <a:lnTo>
                  <a:pt x="280" y="599"/>
                </a:lnTo>
                <a:close/>
                <a:moveTo>
                  <a:pt x="280" y="599"/>
                </a:moveTo>
                <a:cubicBezTo>
                  <a:pt x="280" y="599"/>
                  <a:pt x="280" y="599"/>
                  <a:pt x="280" y="59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Tree>
    <p:extLst>
      <p:ext uri="{BB962C8B-B14F-4D97-AF65-F5344CB8AC3E}">
        <p14:creationId xmlns:p14="http://schemas.microsoft.com/office/powerpoint/2010/main" val="20881844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323850"/>
            <a:ext cx="9144000" cy="3619500"/>
          </a:xfrm>
        </p:spPr>
      </p:sp>
      <p:sp>
        <p:nvSpPr>
          <p:cNvPr id="30" name="Rectangle 29"/>
          <p:cNvSpPr/>
          <p:nvPr/>
        </p:nvSpPr>
        <p:spPr>
          <a:xfrm>
            <a:off x="0" y="1229991"/>
            <a:ext cx="9144000" cy="16002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lstStyle/>
          <a:p>
            <a:pPr algn="ctr" eaLnBrk="1" fontAlgn="auto" hangingPunct="1">
              <a:spcBef>
                <a:spcPts val="0"/>
              </a:spcBef>
              <a:spcAft>
                <a:spcPts val="0"/>
              </a:spcAft>
              <a:defRPr/>
            </a:pPr>
            <a:endParaRPr lang="lt-LT" sz="3200" b="1" dirty="0" smtClean="0">
              <a:solidFill>
                <a:srgbClr val="FFFFFF"/>
              </a:solidFill>
            </a:endParaRPr>
          </a:p>
          <a:p>
            <a:pPr algn="ctr" eaLnBrk="1" fontAlgn="auto" hangingPunct="1">
              <a:spcBef>
                <a:spcPts val="0"/>
              </a:spcBef>
              <a:spcAft>
                <a:spcPts val="0"/>
              </a:spcAft>
              <a:defRPr/>
            </a:pPr>
            <a:r>
              <a:rPr lang="lt-LT" sz="3200" b="1" dirty="0" smtClean="0">
                <a:solidFill>
                  <a:srgbClr val="FFFFFF"/>
                </a:solidFill>
              </a:rPr>
              <a:t>Projektams taikomi papildomi reikalavimai</a:t>
            </a:r>
          </a:p>
          <a:p>
            <a:pPr algn="ctr">
              <a:defRPr/>
            </a:pPr>
            <a:r>
              <a:rPr lang="lt-LT" sz="2000" b="1" dirty="0">
                <a:solidFill>
                  <a:schemeClr val="bg1"/>
                </a:solidFill>
              </a:rPr>
              <a:t>I</a:t>
            </a:r>
            <a:r>
              <a:rPr lang="lt-LT" sz="2000" b="1" dirty="0" smtClean="0">
                <a:solidFill>
                  <a:schemeClr val="bg1"/>
                </a:solidFill>
              </a:rPr>
              <a:t>kimokyklinio ir priešmokyklinio ugdymo prieinamumo didinimas </a:t>
            </a:r>
          </a:p>
          <a:p>
            <a:pPr algn="ctr">
              <a:defRPr/>
            </a:pPr>
            <a:r>
              <a:rPr lang="lt-LT" sz="2000" dirty="0" smtClean="0"/>
              <a:t>Nr</a:t>
            </a:r>
            <a:r>
              <a:rPr lang="lt-LT" sz="2000" dirty="0"/>
              <a:t>. </a:t>
            </a:r>
            <a:r>
              <a:rPr lang="lt-LT" sz="2000" dirty="0" smtClean="0"/>
              <a:t>09.1.3-CPVA-R-705</a:t>
            </a:r>
            <a:endParaRPr lang="lt-LT" sz="2000" b="1" dirty="0">
              <a:solidFill>
                <a:srgbClr val="FFFFFF"/>
              </a:solidFill>
            </a:endParaRPr>
          </a:p>
          <a:p>
            <a:pPr algn="ctr" eaLnBrk="1" fontAlgn="auto" hangingPunct="1">
              <a:spcBef>
                <a:spcPts val="0"/>
              </a:spcBef>
              <a:spcAft>
                <a:spcPts val="0"/>
              </a:spcAft>
              <a:defRPr/>
            </a:pPr>
            <a:endParaRPr lang="en-US" sz="3200" b="1" dirty="0">
              <a:solidFill>
                <a:srgbClr val="FFFFFF"/>
              </a:solidFill>
            </a:endParaRPr>
          </a:p>
        </p:txBody>
      </p:sp>
      <p:sp>
        <p:nvSpPr>
          <p:cNvPr id="31" name="Rectangle 30"/>
          <p:cNvSpPr/>
          <p:nvPr/>
        </p:nvSpPr>
        <p:spPr>
          <a:xfrm>
            <a:off x="0" y="2819400"/>
            <a:ext cx="9144000" cy="112395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lstStyle/>
          <a:p>
            <a:pPr eaLnBrk="1" fontAlgn="auto" hangingPunct="1">
              <a:spcBef>
                <a:spcPts val="0"/>
              </a:spcBef>
              <a:spcAft>
                <a:spcPts val="0"/>
              </a:spcAft>
              <a:defRPr/>
            </a:pPr>
            <a:endParaRPr lang="en-US" sz="1100" b="1" dirty="0">
              <a:solidFill>
                <a:srgbClr val="FFFFFF"/>
              </a:solidFill>
            </a:endParaRPr>
          </a:p>
        </p:txBody>
      </p:sp>
    </p:spTree>
    <p:extLst>
      <p:ext uri="{BB962C8B-B14F-4D97-AF65-F5344CB8AC3E}">
        <p14:creationId xmlns:p14="http://schemas.microsoft.com/office/powerpoint/2010/main" val="33061642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sz="1400" dirty="0"/>
          </a:p>
        </p:txBody>
      </p:sp>
      <p:sp>
        <p:nvSpPr>
          <p:cNvPr id="47" name="Rectangle 46"/>
          <p:cNvSpPr/>
          <p:nvPr/>
        </p:nvSpPr>
        <p:spPr>
          <a:xfrm>
            <a:off x="380999" y="1000742"/>
            <a:ext cx="4038599"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648201" y="971550"/>
            <a:ext cx="4024965" cy="121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29"/>
          <p:cNvSpPr>
            <a:spLocks noEditPoints="1"/>
          </p:cNvSpPr>
          <p:nvPr/>
        </p:nvSpPr>
        <p:spPr bwMode="auto">
          <a:xfrm>
            <a:off x="685800" y="1276350"/>
            <a:ext cx="721013" cy="553707"/>
          </a:xfrm>
          <a:custGeom>
            <a:avLst/>
            <a:gdLst/>
            <a:ahLst/>
            <a:cxnLst>
              <a:cxn ang="0">
                <a:pos x="58" y="55"/>
              </a:cxn>
              <a:cxn ang="0">
                <a:pos x="55" y="52"/>
              </a:cxn>
              <a:cxn ang="0">
                <a:pos x="51" y="55"/>
              </a:cxn>
              <a:cxn ang="0">
                <a:pos x="55" y="59"/>
              </a:cxn>
              <a:cxn ang="0">
                <a:pos x="58" y="55"/>
              </a:cxn>
              <a:cxn ang="0">
                <a:pos x="44" y="55"/>
              </a:cxn>
              <a:cxn ang="0">
                <a:pos x="41" y="52"/>
              </a:cxn>
              <a:cxn ang="0">
                <a:pos x="38" y="55"/>
              </a:cxn>
              <a:cxn ang="0">
                <a:pos x="41" y="59"/>
              </a:cxn>
              <a:cxn ang="0">
                <a:pos x="44" y="55"/>
              </a:cxn>
              <a:cxn ang="0">
                <a:pos x="30" y="55"/>
              </a:cxn>
              <a:cxn ang="0">
                <a:pos x="27" y="52"/>
              </a:cxn>
              <a:cxn ang="0">
                <a:pos x="24" y="55"/>
              </a:cxn>
              <a:cxn ang="0">
                <a:pos x="27" y="59"/>
              </a:cxn>
              <a:cxn ang="0">
                <a:pos x="30" y="55"/>
              </a:cxn>
              <a:cxn ang="0">
                <a:pos x="119" y="43"/>
              </a:cxn>
              <a:cxn ang="0">
                <a:pos x="110" y="59"/>
              </a:cxn>
              <a:cxn ang="0">
                <a:pos x="80" y="77"/>
              </a:cxn>
              <a:cxn ang="0">
                <a:pos x="18" y="77"/>
              </a:cxn>
              <a:cxn ang="0">
                <a:pos x="10" y="71"/>
              </a:cxn>
              <a:cxn ang="0">
                <a:pos x="1" y="43"/>
              </a:cxn>
              <a:cxn ang="0">
                <a:pos x="2" y="40"/>
              </a:cxn>
              <a:cxn ang="0">
                <a:pos x="118" y="40"/>
              </a:cxn>
              <a:cxn ang="0">
                <a:pos x="119" y="43"/>
              </a:cxn>
              <a:cxn ang="0">
                <a:pos x="23" y="23"/>
              </a:cxn>
              <a:cxn ang="0">
                <a:pos x="35" y="23"/>
              </a:cxn>
              <a:cxn ang="0">
                <a:pos x="35" y="11"/>
              </a:cxn>
              <a:cxn ang="0">
                <a:pos x="23" y="11"/>
              </a:cxn>
              <a:cxn ang="0">
                <a:pos x="23" y="23"/>
              </a:cxn>
              <a:cxn ang="0">
                <a:pos x="35" y="0"/>
              </a:cxn>
              <a:cxn ang="0">
                <a:pos x="23" y="0"/>
              </a:cxn>
              <a:cxn ang="0">
                <a:pos x="23" y="7"/>
              </a:cxn>
              <a:cxn ang="0">
                <a:pos x="35" y="7"/>
              </a:cxn>
              <a:cxn ang="0">
                <a:pos x="35" y="0"/>
              </a:cxn>
              <a:cxn ang="0">
                <a:pos x="61" y="39"/>
              </a:cxn>
              <a:cxn ang="0">
                <a:pos x="14" y="39"/>
              </a:cxn>
              <a:cxn ang="0">
                <a:pos x="14" y="26"/>
              </a:cxn>
              <a:cxn ang="0">
                <a:pos x="16" y="25"/>
              </a:cxn>
              <a:cxn ang="0">
                <a:pos x="53" y="25"/>
              </a:cxn>
              <a:cxn ang="0">
                <a:pos x="55" y="26"/>
              </a:cxn>
              <a:cxn ang="0">
                <a:pos x="61" y="39"/>
              </a:cxn>
            </a:cxnLst>
            <a:rect l="0" t="0" r="r" b="b"/>
            <a:pathLst>
              <a:path w="120" h="77">
                <a:moveTo>
                  <a:pt x="58" y="55"/>
                </a:moveTo>
                <a:cubicBezTo>
                  <a:pt x="58" y="53"/>
                  <a:pt x="57" y="52"/>
                  <a:pt x="55" y="52"/>
                </a:cubicBezTo>
                <a:cubicBezTo>
                  <a:pt x="53" y="52"/>
                  <a:pt x="51" y="53"/>
                  <a:pt x="51" y="55"/>
                </a:cubicBezTo>
                <a:cubicBezTo>
                  <a:pt x="51" y="57"/>
                  <a:pt x="53" y="59"/>
                  <a:pt x="55" y="59"/>
                </a:cubicBezTo>
                <a:cubicBezTo>
                  <a:pt x="57" y="59"/>
                  <a:pt x="58" y="57"/>
                  <a:pt x="58" y="55"/>
                </a:cubicBezTo>
                <a:moveTo>
                  <a:pt x="44" y="55"/>
                </a:moveTo>
                <a:cubicBezTo>
                  <a:pt x="44" y="53"/>
                  <a:pt x="43" y="52"/>
                  <a:pt x="41" y="52"/>
                </a:cubicBezTo>
                <a:cubicBezTo>
                  <a:pt x="39" y="52"/>
                  <a:pt x="38" y="53"/>
                  <a:pt x="38" y="55"/>
                </a:cubicBezTo>
                <a:cubicBezTo>
                  <a:pt x="38" y="57"/>
                  <a:pt x="39" y="59"/>
                  <a:pt x="41" y="59"/>
                </a:cubicBezTo>
                <a:cubicBezTo>
                  <a:pt x="43" y="59"/>
                  <a:pt x="44" y="57"/>
                  <a:pt x="44" y="55"/>
                </a:cubicBezTo>
                <a:moveTo>
                  <a:pt x="30" y="55"/>
                </a:moveTo>
                <a:cubicBezTo>
                  <a:pt x="30" y="53"/>
                  <a:pt x="29" y="52"/>
                  <a:pt x="27" y="52"/>
                </a:cubicBezTo>
                <a:cubicBezTo>
                  <a:pt x="25" y="52"/>
                  <a:pt x="24" y="53"/>
                  <a:pt x="24" y="55"/>
                </a:cubicBezTo>
                <a:cubicBezTo>
                  <a:pt x="24" y="57"/>
                  <a:pt x="25" y="59"/>
                  <a:pt x="27" y="59"/>
                </a:cubicBezTo>
                <a:cubicBezTo>
                  <a:pt x="29" y="59"/>
                  <a:pt x="30" y="57"/>
                  <a:pt x="30" y="55"/>
                </a:cubicBezTo>
                <a:moveTo>
                  <a:pt x="119" y="43"/>
                </a:moveTo>
                <a:cubicBezTo>
                  <a:pt x="110" y="59"/>
                  <a:pt x="110" y="59"/>
                  <a:pt x="110" y="59"/>
                </a:cubicBezTo>
                <a:cubicBezTo>
                  <a:pt x="104" y="70"/>
                  <a:pt x="92" y="77"/>
                  <a:pt x="80" y="77"/>
                </a:cubicBezTo>
                <a:cubicBezTo>
                  <a:pt x="18" y="77"/>
                  <a:pt x="18" y="77"/>
                  <a:pt x="18" y="77"/>
                </a:cubicBezTo>
                <a:cubicBezTo>
                  <a:pt x="15" y="77"/>
                  <a:pt x="11" y="75"/>
                  <a:pt x="10" y="71"/>
                </a:cubicBezTo>
                <a:cubicBezTo>
                  <a:pt x="1" y="43"/>
                  <a:pt x="1" y="43"/>
                  <a:pt x="1" y="43"/>
                </a:cubicBezTo>
                <a:cubicBezTo>
                  <a:pt x="0" y="41"/>
                  <a:pt x="1" y="40"/>
                  <a:pt x="2" y="40"/>
                </a:cubicBezTo>
                <a:cubicBezTo>
                  <a:pt x="118" y="40"/>
                  <a:pt x="118" y="40"/>
                  <a:pt x="118" y="40"/>
                </a:cubicBezTo>
                <a:cubicBezTo>
                  <a:pt x="119" y="40"/>
                  <a:pt x="120" y="42"/>
                  <a:pt x="119" y="43"/>
                </a:cubicBezTo>
                <a:moveTo>
                  <a:pt x="23" y="23"/>
                </a:moveTo>
                <a:cubicBezTo>
                  <a:pt x="35" y="23"/>
                  <a:pt x="35" y="23"/>
                  <a:pt x="35" y="23"/>
                </a:cubicBezTo>
                <a:cubicBezTo>
                  <a:pt x="35" y="11"/>
                  <a:pt x="35" y="11"/>
                  <a:pt x="35" y="11"/>
                </a:cubicBezTo>
                <a:cubicBezTo>
                  <a:pt x="23" y="11"/>
                  <a:pt x="23" y="11"/>
                  <a:pt x="23" y="11"/>
                </a:cubicBezTo>
                <a:lnTo>
                  <a:pt x="23" y="23"/>
                </a:lnTo>
                <a:close/>
                <a:moveTo>
                  <a:pt x="35" y="0"/>
                </a:moveTo>
                <a:cubicBezTo>
                  <a:pt x="23" y="0"/>
                  <a:pt x="23" y="0"/>
                  <a:pt x="23" y="0"/>
                </a:cubicBezTo>
                <a:cubicBezTo>
                  <a:pt x="23" y="7"/>
                  <a:pt x="23" y="7"/>
                  <a:pt x="23" y="7"/>
                </a:cubicBezTo>
                <a:cubicBezTo>
                  <a:pt x="35" y="7"/>
                  <a:pt x="35" y="7"/>
                  <a:pt x="35" y="7"/>
                </a:cubicBezTo>
                <a:lnTo>
                  <a:pt x="35" y="0"/>
                </a:lnTo>
                <a:close/>
                <a:moveTo>
                  <a:pt x="61" y="39"/>
                </a:moveTo>
                <a:cubicBezTo>
                  <a:pt x="14" y="39"/>
                  <a:pt x="14" y="39"/>
                  <a:pt x="14" y="39"/>
                </a:cubicBezTo>
                <a:cubicBezTo>
                  <a:pt x="14" y="26"/>
                  <a:pt x="14" y="26"/>
                  <a:pt x="14" y="26"/>
                </a:cubicBezTo>
                <a:cubicBezTo>
                  <a:pt x="14" y="25"/>
                  <a:pt x="15" y="25"/>
                  <a:pt x="16" y="25"/>
                </a:cubicBezTo>
                <a:cubicBezTo>
                  <a:pt x="53" y="25"/>
                  <a:pt x="53" y="25"/>
                  <a:pt x="53" y="25"/>
                </a:cubicBezTo>
                <a:cubicBezTo>
                  <a:pt x="54" y="25"/>
                  <a:pt x="55" y="25"/>
                  <a:pt x="55" y="26"/>
                </a:cubicBezTo>
                <a:lnTo>
                  <a:pt x="61" y="3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06"/>
          <p:cNvSpPr>
            <a:spLocks noEditPoints="1"/>
          </p:cNvSpPr>
          <p:nvPr/>
        </p:nvSpPr>
        <p:spPr bwMode="auto">
          <a:xfrm>
            <a:off x="4953001" y="1247706"/>
            <a:ext cx="609600" cy="553707"/>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TextBox 50"/>
          <p:cNvSpPr txBox="1"/>
          <p:nvPr/>
        </p:nvSpPr>
        <p:spPr>
          <a:xfrm>
            <a:off x="1770205" y="1113532"/>
            <a:ext cx="2286000" cy="830997"/>
          </a:xfrm>
          <a:prstGeom prst="rect">
            <a:avLst/>
          </a:prstGeom>
          <a:noFill/>
        </p:spPr>
        <p:txBody>
          <a:bodyPr wrap="square" rtlCol="0">
            <a:spAutoFit/>
          </a:bodyPr>
          <a:lstStyle/>
          <a:p>
            <a:pPr algn="ctr"/>
            <a:r>
              <a:rPr lang="lt-LT" sz="2400" b="1" dirty="0" smtClean="0">
                <a:solidFill>
                  <a:srgbClr val="FFFFFF"/>
                </a:solidFill>
              </a:rPr>
              <a:t>Priemonės tikslas</a:t>
            </a:r>
            <a:endParaRPr lang="en-US" sz="2400" b="1" dirty="0">
              <a:solidFill>
                <a:srgbClr val="FFFFFF"/>
              </a:solidFill>
            </a:endParaRPr>
          </a:p>
        </p:txBody>
      </p:sp>
      <p:sp>
        <p:nvSpPr>
          <p:cNvPr id="52" name="TextBox 51"/>
          <p:cNvSpPr txBox="1"/>
          <p:nvPr/>
        </p:nvSpPr>
        <p:spPr>
          <a:xfrm>
            <a:off x="5959430" y="1293726"/>
            <a:ext cx="2286000" cy="461665"/>
          </a:xfrm>
          <a:prstGeom prst="rect">
            <a:avLst/>
          </a:prstGeom>
          <a:noFill/>
        </p:spPr>
        <p:txBody>
          <a:bodyPr wrap="square" rtlCol="0">
            <a:spAutoFit/>
          </a:bodyPr>
          <a:lstStyle/>
          <a:p>
            <a:pPr algn="ctr"/>
            <a:r>
              <a:rPr lang="en-US" sz="2400" b="1" dirty="0" smtClean="0">
                <a:solidFill>
                  <a:srgbClr val="FFFFFF"/>
                </a:solidFill>
              </a:rPr>
              <a:t>R</a:t>
            </a:r>
            <a:r>
              <a:rPr lang="lt-LT" sz="2400" b="1" dirty="0" err="1" smtClean="0">
                <a:solidFill>
                  <a:srgbClr val="FFFFFF"/>
                </a:solidFill>
              </a:rPr>
              <a:t>emiama</a:t>
            </a:r>
            <a:r>
              <a:rPr lang="lt-LT" sz="2400" b="1" dirty="0" smtClean="0">
                <a:solidFill>
                  <a:srgbClr val="FFFFFF"/>
                </a:solidFill>
              </a:rPr>
              <a:t> veikla</a:t>
            </a:r>
            <a:endParaRPr lang="en-US" sz="2400" b="1" dirty="0">
              <a:solidFill>
                <a:srgbClr val="FFFFFF"/>
              </a:solidFill>
            </a:endParaRPr>
          </a:p>
        </p:txBody>
      </p:sp>
      <p:grpSp>
        <p:nvGrpSpPr>
          <p:cNvPr id="53" name="Group 52"/>
          <p:cNvGrpSpPr/>
          <p:nvPr/>
        </p:nvGrpSpPr>
        <p:grpSpPr>
          <a:xfrm>
            <a:off x="381000" y="2219942"/>
            <a:ext cx="4070129" cy="2104408"/>
            <a:chOff x="730113" y="2990272"/>
            <a:chExt cx="1802520" cy="1353127"/>
          </a:xfrm>
        </p:grpSpPr>
        <p:sp>
          <p:nvSpPr>
            <p:cNvPr id="54" name="Round Same Side Corner Rectangle 53"/>
            <p:cNvSpPr/>
            <p:nvPr/>
          </p:nvSpPr>
          <p:spPr bwMode="auto">
            <a:xfrm rot="10800000">
              <a:off x="730113" y="2990272"/>
              <a:ext cx="1802520" cy="1353127"/>
            </a:xfrm>
            <a:prstGeom prst="round2SameRect">
              <a:avLst>
                <a:gd name="adj1" fmla="val 6812"/>
                <a:gd name="adj2" fmla="val 0"/>
              </a:avLst>
            </a:prstGeom>
            <a:solidFill>
              <a:schemeClr val="bg1">
                <a:lumMod val="8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rgbClr val="262626"/>
                </a:solidFill>
              </a:endParaRPr>
            </a:p>
          </p:txBody>
        </p:sp>
        <p:sp>
          <p:nvSpPr>
            <p:cNvPr id="55" name="Rectangle 54"/>
            <p:cNvSpPr/>
            <p:nvPr/>
          </p:nvSpPr>
          <p:spPr>
            <a:xfrm>
              <a:off x="866152" y="3164658"/>
              <a:ext cx="1496433" cy="795274"/>
            </a:xfrm>
            <a:prstGeom prst="rect">
              <a:avLst/>
            </a:prstGeom>
          </p:spPr>
          <p:txBody>
            <a:bodyPr wrap="square">
              <a:spAutoFit/>
            </a:bodyPr>
            <a:lstStyle/>
            <a:p>
              <a:pPr algn="ctr"/>
              <a:r>
                <a:rPr lang="lt-LT" dirty="0" smtClean="0">
                  <a:solidFill>
                    <a:schemeClr val="tx2">
                      <a:lumMod val="75000"/>
                      <a:lumOff val="25000"/>
                    </a:schemeClr>
                  </a:solidFill>
                </a:rPr>
                <a:t>Didinti </a:t>
              </a:r>
              <a:r>
                <a:rPr lang="lt-LT" dirty="0">
                  <a:solidFill>
                    <a:schemeClr val="tx2">
                      <a:lumMod val="75000"/>
                      <a:lumOff val="25000"/>
                    </a:schemeClr>
                  </a:solidFill>
                </a:rPr>
                <a:t>bendrojo ir neformalaus ugdymo įstaigų tinklo veiklos efektyvumą</a:t>
              </a:r>
              <a:endParaRPr lang="en-US" dirty="0">
                <a:solidFill>
                  <a:schemeClr val="tx2">
                    <a:lumMod val="75000"/>
                    <a:lumOff val="25000"/>
                  </a:schemeClr>
                </a:solidFill>
              </a:endParaRPr>
            </a:p>
          </p:txBody>
        </p:sp>
      </p:grpSp>
      <p:grpSp>
        <p:nvGrpSpPr>
          <p:cNvPr id="56" name="Group 55"/>
          <p:cNvGrpSpPr/>
          <p:nvPr/>
        </p:nvGrpSpPr>
        <p:grpSpPr>
          <a:xfrm>
            <a:off x="4648200" y="2190750"/>
            <a:ext cx="4024966" cy="2133600"/>
            <a:chOff x="730113" y="2990272"/>
            <a:chExt cx="1816751" cy="1353127"/>
          </a:xfrm>
        </p:grpSpPr>
        <p:sp>
          <p:nvSpPr>
            <p:cNvPr id="57" name="Round Same Side Corner Rectangle 56"/>
            <p:cNvSpPr/>
            <p:nvPr/>
          </p:nvSpPr>
          <p:spPr bwMode="auto">
            <a:xfrm rot="10800000">
              <a:off x="730113" y="2990272"/>
              <a:ext cx="1816751" cy="1353127"/>
            </a:xfrm>
            <a:prstGeom prst="round2SameRect">
              <a:avLst>
                <a:gd name="adj1" fmla="val 6812"/>
                <a:gd name="adj2" fmla="val 0"/>
              </a:avLst>
            </a:prstGeom>
            <a:solidFill>
              <a:schemeClr val="bg1">
                <a:lumMod val="8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rgbClr val="262626"/>
                </a:solidFill>
              </a:endParaRPr>
            </a:p>
          </p:txBody>
        </p:sp>
        <p:sp>
          <p:nvSpPr>
            <p:cNvPr id="58" name="Rectangle 57"/>
            <p:cNvSpPr/>
            <p:nvPr/>
          </p:nvSpPr>
          <p:spPr>
            <a:xfrm>
              <a:off x="744345" y="3204404"/>
              <a:ext cx="1802519" cy="605094"/>
            </a:xfrm>
            <a:prstGeom prst="rect">
              <a:avLst/>
            </a:prstGeom>
          </p:spPr>
          <p:txBody>
            <a:bodyPr wrap="square">
              <a:spAutoFit/>
            </a:bodyPr>
            <a:lstStyle/>
            <a:p>
              <a:pPr algn="ctr">
                <a:defRPr/>
              </a:pPr>
              <a:r>
                <a:rPr lang="lt-LT" sz="1400" dirty="0" smtClean="0">
                  <a:solidFill>
                    <a:schemeClr val="tx2">
                      <a:lumMod val="75000"/>
                      <a:lumOff val="25000"/>
                    </a:schemeClr>
                  </a:solidFill>
                </a:rPr>
                <a:t>Ikimokyklinio </a:t>
              </a:r>
              <a:r>
                <a:rPr lang="lt-LT" sz="1400" dirty="0">
                  <a:solidFill>
                    <a:schemeClr val="tx2">
                      <a:lumMod val="75000"/>
                      <a:lumOff val="25000"/>
                    </a:schemeClr>
                  </a:solidFill>
                </a:rPr>
                <a:t>ir priešmokyklinio ugdymo mokyklų infrastruktūros modernizavimas ir aprūpinimas priemonėmis, skatinančiomis vaikų kūrybiškumą ir savireguliaciją</a:t>
              </a:r>
              <a:endParaRPr lang="en-US" sz="1400" dirty="0">
                <a:solidFill>
                  <a:schemeClr val="tx2">
                    <a:lumMod val="75000"/>
                    <a:lumOff val="25000"/>
                  </a:schemeClr>
                </a:solidFill>
              </a:endParaRPr>
            </a:p>
          </p:txBody>
        </p:sp>
      </p:grpSp>
    </p:spTree>
    <p:extLst>
      <p:ext uri="{BB962C8B-B14F-4D97-AF65-F5344CB8AC3E}">
        <p14:creationId xmlns:p14="http://schemas.microsoft.com/office/powerpoint/2010/main" val="1074995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32738"/>
            <a:ext cx="4496595" cy="355600"/>
          </a:xfrm>
        </p:spPr>
        <p:txBody>
          <a:bodyPr/>
          <a:lstStyle/>
          <a:p>
            <a:pPr>
              <a:defRPr/>
            </a:pPr>
            <a:r>
              <a:rPr lang="lt-LT" sz="2400" b="1" dirty="0"/>
              <a:t>Partnerystė projekte</a:t>
            </a:r>
            <a:endParaRPr lang="en-US" sz="2400" b="1" dirty="0"/>
          </a:p>
        </p:txBody>
      </p:sp>
      <p:grpSp>
        <p:nvGrpSpPr>
          <p:cNvPr id="8" name="Group 7"/>
          <p:cNvGrpSpPr>
            <a:grpSpLocks/>
          </p:cNvGrpSpPr>
          <p:nvPr/>
        </p:nvGrpSpPr>
        <p:grpSpPr bwMode="auto">
          <a:xfrm>
            <a:off x="2149475" y="1417638"/>
            <a:ext cx="2809875" cy="2643187"/>
            <a:chOff x="3325813" y="1666875"/>
            <a:chExt cx="2501900" cy="2354263"/>
          </a:xfrm>
        </p:grpSpPr>
        <p:sp>
          <p:nvSpPr>
            <p:cNvPr id="60433" name="Freeform 7"/>
            <p:cNvSpPr>
              <a:spLocks/>
            </p:cNvSpPr>
            <p:nvPr/>
          </p:nvSpPr>
          <p:spPr bwMode="auto">
            <a:xfrm>
              <a:off x="4462463" y="2652713"/>
              <a:ext cx="1365250" cy="1368425"/>
            </a:xfrm>
            <a:custGeom>
              <a:avLst/>
              <a:gdLst>
                <a:gd name="T0" fmla="*/ 2147483646 w 443"/>
                <a:gd name="T1" fmla="*/ 0 h 443"/>
                <a:gd name="T2" fmla="*/ 2147483646 w 443"/>
                <a:gd name="T3" fmla="*/ 2147483646 h 443"/>
                <a:gd name="T4" fmla="*/ 2147483646 w 443"/>
                <a:gd name="T5" fmla="*/ 2147483646 h 443"/>
                <a:gd name="T6" fmla="*/ 2147483646 w 443"/>
                <a:gd name="T7" fmla="*/ 2147483646 h 443"/>
                <a:gd name="T8" fmla="*/ 2147483646 w 443"/>
                <a:gd name="T9" fmla="*/ 2147483646 h 443"/>
                <a:gd name="T10" fmla="*/ 2147483646 w 443"/>
                <a:gd name="T11" fmla="*/ 2147483646 h 443"/>
                <a:gd name="T12" fmla="*/ 2147483646 w 443"/>
                <a:gd name="T13" fmla="*/ 2147483646 h 443"/>
                <a:gd name="T14" fmla="*/ 0 w 443"/>
                <a:gd name="T15" fmla="*/ 2147483646 h 443"/>
                <a:gd name="T16" fmla="*/ 2147483646 w 443"/>
                <a:gd name="T17" fmla="*/ 2147483646 h 443"/>
                <a:gd name="T18" fmla="*/ 2147483646 w 443"/>
                <a:gd name="T19" fmla="*/ 2147483646 h 443"/>
                <a:gd name="T20" fmla="*/ 2147483646 w 443"/>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5" name="Freeform 8"/>
            <p:cNvSpPr>
              <a:spLocks/>
            </p:cNvSpPr>
            <p:nvPr/>
          </p:nvSpPr>
          <p:spPr bwMode="auto">
            <a:xfrm>
              <a:off x="3325813" y="2652413"/>
              <a:ext cx="1365444" cy="13687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60435" name="Freeform 9"/>
            <p:cNvSpPr>
              <a:spLocks/>
            </p:cNvSpPr>
            <p:nvPr/>
          </p:nvSpPr>
          <p:spPr bwMode="auto">
            <a:xfrm>
              <a:off x="3895726" y="1666875"/>
              <a:ext cx="1365250" cy="1276350"/>
            </a:xfrm>
            <a:custGeom>
              <a:avLst/>
              <a:gdLst>
                <a:gd name="T0" fmla="*/ 2147483646 w 443"/>
                <a:gd name="T1" fmla="*/ 2147483646 h 413"/>
                <a:gd name="T2" fmla="*/ 2147483646 w 443"/>
                <a:gd name="T3" fmla="*/ 2147483646 h 413"/>
                <a:gd name="T4" fmla="*/ 2147483646 w 443"/>
                <a:gd name="T5" fmla="*/ 2147483646 h 413"/>
                <a:gd name="T6" fmla="*/ 2147483646 w 443"/>
                <a:gd name="T7" fmla="*/ 2147483646 h 413"/>
                <a:gd name="T8" fmla="*/ 2147483646 w 443"/>
                <a:gd name="T9" fmla="*/ 2147483646 h 413"/>
                <a:gd name="T10" fmla="*/ 2147483646 w 443"/>
                <a:gd name="T11" fmla="*/ 2147483646 h 413"/>
                <a:gd name="T12" fmla="*/ 2147483646 w 443"/>
                <a:gd name="T13" fmla="*/ 2147483646 h 413"/>
                <a:gd name="T14" fmla="*/ 2147483646 w 443"/>
                <a:gd name="T15" fmla="*/ 2147483646 h 413"/>
                <a:gd name="T16" fmla="*/ 2147483646 w 443"/>
                <a:gd name="T17" fmla="*/ 0 h 413"/>
                <a:gd name="T18" fmla="*/ 0 w 443"/>
                <a:gd name="T19" fmla="*/ 2147483646 h 413"/>
                <a:gd name="T20" fmla="*/ 2147483646 w 443"/>
                <a:gd name="T21" fmla="*/ 2147483646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7" name="Freeform 10"/>
            <p:cNvSpPr>
              <a:spLocks/>
            </p:cNvSpPr>
            <p:nvPr/>
          </p:nvSpPr>
          <p:spPr bwMode="auto">
            <a:xfrm>
              <a:off x="4206426" y="2731596"/>
              <a:ext cx="710991" cy="606594"/>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9" name="Freeform 239"/>
          <p:cNvSpPr>
            <a:spLocks noEditPoints="1"/>
          </p:cNvSpPr>
          <p:nvPr/>
        </p:nvSpPr>
        <p:spPr bwMode="auto">
          <a:xfrm>
            <a:off x="3406775" y="2762250"/>
            <a:ext cx="322263" cy="317500"/>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 name="Arc 14"/>
          <p:cNvSpPr/>
          <p:nvPr/>
        </p:nvSpPr>
        <p:spPr>
          <a:xfrm>
            <a:off x="4060825" y="1916113"/>
            <a:ext cx="1006475" cy="1006475"/>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6" name="Arc 15"/>
          <p:cNvSpPr/>
          <p:nvPr/>
        </p:nvSpPr>
        <p:spPr>
          <a:xfrm rot="14338685">
            <a:off x="2195513" y="1789113"/>
            <a:ext cx="1006475" cy="1006475"/>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7" name="Arc 16"/>
          <p:cNvSpPr/>
          <p:nvPr/>
        </p:nvSpPr>
        <p:spPr>
          <a:xfrm rot="7200000">
            <a:off x="2967038" y="3443288"/>
            <a:ext cx="1006475" cy="1006475"/>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9" name="Rectangle 18"/>
          <p:cNvSpPr/>
          <p:nvPr/>
        </p:nvSpPr>
        <p:spPr>
          <a:xfrm>
            <a:off x="76200" y="1130300"/>
            <a:ext cx="1843088" cy="792525"/>
          </a:xfrm>
          <a:prstGeom prst="rect">
            <a:avLst/>
          </a:prstGeom>
        </p:spPr>
        <p:txBody>
          <a:bodyPr>
            <a:spAutoFit/>
          </a:bodyPr>
          <a:lstStyle/>
          <a:p>
            <a:pPr eaLnBrk="1" fontAlgn="auto" hangingPunct="1">
              <a:spcBef>
                <a:spcPts val="0"/>
              </a:spcBef>
              <a:spcAft>
                <a:spcPts val="0"/>
              </a:spcAft>
              <a:defRPr/>
            </a:pPr>
            <a:r>
              <a:rPr lang="lt-LT" sz="1400" b="1" dirty="0">
                <a:solidFill>
                  <a:schemeClr val="tx2">
                    <a:lumMod val="75000"/>
                    <a:lumOff val="25000"/>
                  </a:schemeClr>
                </a:solidFill>
                <a:latin typeface="+mn-lt"/>
              </a:rPr>
              <a:t>    PAREIŠKĖJAI</a:t>
            </a:r>
            <a:endParaRPr lang="en-US" sz="1400" b="1" dirty="0">
              <a:solidFill>
                <a:schemeClr val="tx2">
                  <a:lumMod val="75000"/>
                  <a:lumOff val="25000"/>
                </a:schemeClr>
              </a:solidFill>
              <a:latin typeface="+mn-lt"/>
            </a:endParaRPr>
          </a:p>
          <a:p>
            <a:pPr marL="179388" eaLnBrk="1" fontAlgn="auto" hangingPunct="1">
              <a:spcBef>
                <a:spcPts val="0"/>
              </a:spcBef>
              <a:spcAft>
                <a:spcPts val="0"/>
              </a:spcAft>
              <a:defRPr/>
            </a:pPr>
            <a:r>
              <a:rPr lang="lt-LT" sz="1050" dirty="0">
                <a:solidFill>
                  <a:schemeClr val="tx2">
                    <a:lumMod val="75000"/>
                    <a:lumOff val="25000"/>
                  </a:schemeClr>
                </a:solidFill>
                <a:latin typeface="+mn-lt"/>
              </a:rPr>
              <a:t>LR SAVIVALDYBIŲ </a:t>
            </a:r>
            <a:r>
              <a:rPr lang="lt-LT" sz="1050" dirty="0" smtClean="0">
                <a:solidFill>
                  <a:schemeClr val="tx2">
                    <a:lumMod val="75000"/>
                    <a:lumOff val="25000"/>
                  </a:schemeClr>
                </a:solidFill>
                <a:latin typeface="+mn-lt"/>
              </a:rPr>
              <a:t>ADMINISTRACIJOS     </a:t>
            </a:r>
            <a:endParaRPr lang="lt-LT" sz="1050" dirty="0">
              <a:solidFill>
                <a:schemeClr val="tx2">
                  <a:lumMod val="75000"/>
                  <a:lumOff val="25000"/>
                </a:schemeClr>
              </a:solidFill>
              <a:latin typeface="+mn-lt"/>
            </a:endParaRPr>
          </a:p>
          <a:p>
            <a:pPr eaLnBrk="1" fontAlgn="auto" hangingPunct="1">
              <a:spcBef>
                <a:spcPts val="0"/>
              </a:spcBef>
              <a:spcAft>
                <a:spcPts val="0"/>
              </a:spcAft>
              <a:defRPr/>
            </a:pPr>
            <a:endParaRPr lang="lt-LT" sz="1050" dirty="0">
              <a:solidFill>
                <a:schemeClr val="tx2">
                  <a:lumMod val="75000"/>
                  <a:lumOff val="25000"/>
                </a:schemeClr>
              </a:solidFill>
              <a:latin typeface="+mn-lt"/>
            </a:endParaRPr>
          </a:p>
        </p:txBody>
      </p:sp>
      <p:cxnSp>
        <p:nvCxnSpPr>
          <p:cNvPr id="20" name="Straight Connector 19"/>
          <p:cNvCxnSpPr/>
          <p:nvPr/>
        </p:nvCxnSpPr>
        <p:spPr>
          <a:xfrm>
            <a:off x="2046288" y="1616075"/>
            <a:ext cx="614362" cy="7938"/>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25" y="3206750"/>
            <a:ext cx="1773238" cy="792525"/>
          </a:xfrm>
          <a:prstGeom prst="rect">
            <a:avLst/>
          </a:prstGeom>
        </p:spPr>
        <p:txBody>
          <a:bodyPr>
            <a:spAutoFit/>
          </a:bodyPr>
          <a:lstStyle/>
          <a:p>
            <a:pPr eaLnBrk="1" fontAlgn="auto" hangingPunct="1">
              <a:spcBef>
                <a:spcPts val="0"/>
              </a:spcBef>
              <a:spcAft>
                <a:spcPts val="0"/>
              </a:spcAft>
              <a:defRPr/>
            </a:pPr>
            <a:r>
              <a:rPr lang="lt-LT" sz="1400" b="1" dirty="0">
                <a:solidFill>
                  <a:schemeClr val="tx2">
                    <a:lumMod val="75000"/>
                    <a:lumOff val="25000"/>
                  </a:schemeClr>
                </a:solidFill>
                <a:latin typeface="+mn-lt"/>
              </a:rPr>
              <a:t>    PARTNERIAI</a:t>
            </a:r>
            <a:endParaRPr lang="en-US" sz="1400" b="1" dirty="0">
              <a:solidFill>
                <a:schemeClr val="tx2">
                  <a:lumMod val="75000"/>
                  <a:lumOff val="25000"/>
                </a:schemeClr>
              </a:solidFill>
              <a:latin typeface="+mn-lt"/>
            </a:endParaRPr>
          </a:p>
          <a:p>
            <a:pPr marL="179388" eaLnBrk="1" fontAlgn="auto" hangingPunct="1">
              <a:spcBef>
                <a:spcPts val="0"/>
              </a:spcBef>
              <a:spcAft>
                <a:spcPts val="0"/>
              </a:spcAft>
              <a:defRPr/>
            </a:pPr>
            <a:r>
              <a:rPr lang="lt-LT" sz="1050" dirty="0">
                <a:solidFill>
                  <a:schemeClr val="tx2">
                    <a:lumMod val="75000"/>
                    <a:lumOff val="25000"/>
                  </a:schemeClr>
                </a:solidFill>
                <a:latin typeface="+mn-lt"/>
              </a:rPr>
              <a:t>VIEŠIEJI JURIDINIAI ASMENYS, VEIKIANTYS </a:t>
            </a:r>
            <a:r>
              <a:rPr lang="lt-LT" sz="1050">
                <a:solidFill>
                  <a:schemeClr val="tx2">
                    <a:lumMod val="75000"/>
                    <a:lumOff val="25000"/>
                  </a:schemeClr>
                </a:solidFill>
                <a:latin typeface="+mn-lt"/>
              </a:rPr>
              <a:t>ŠVIETIMO </a:t>
            </a:r>
            <a:r>
              <a:rPr lang="lt-LT" sz="1050" smtClean="0">
                <a:solidFill>
                  <a:schemeClr val="tx2">
                    <a:lumMod val="75000"/>
                    <a:lumOff val="25000"/>
                  </a:schemeClr>
                </a:solidFill>
                <a:latin typeface="+mn-lt"/>
              </a:rPr>
              <a:t>SRITYJE</a:t>
            </a:r>
            <a:endParaRPr lang="lt-LT" sz="1050" dirty="0">
              <a:solidFill>
                <a:schemeClr val="tx2">
                  <a:lumMod val="75000"/>
                  <a:lumOff val="25000"/>
                </a:schemeClr>
              </a:solidFill>
              <a:latin typeface="+mn-lt"/>
            </a:endParaRPr>
          </a:p>
        </p:txBody>
      </p:sp>
      <p:cxnSp>
        <p:nvCxnSpPr>
          <p:cNvPr id="22" name="Straight Connector 21"/>
          <p:cNvCxnSpPr/>
          <p:nvPr/>
        </p:nvCxnSpPr>
        <p:spPr>
          <a:xfrm>
            <a:off x="1838325" y="3333750"/>
            <a:ext cx="212725" cy="4763"/>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80025" y="1230313"/>
            <a:ext cx="3746500" cy="3609975"/>
          </a:xfrm>
          <a:prstGeom prst="rect">
            <a:avLst/>
          </a:prstGeom>
        </p:spPr>
        <p:txBody>
          <a:bodyPr>
            <a:spAutoFit/>
          </a:bodyPr>
          <a:lstStyle/>
          <a:p>
            <a:pPr algn="ctr" eaLnBrk="1" fontAlgn="auto" hangingPunct="1">
              <a:spcBef>
                <a:spcPts val="0"/>
              </a:spcBef>
              <a:spcAft>
                <a:spcPts val="0"/>
              </a:spcAft>
              <a:defRPr/>
            </a:pPr>
            <a:r>
              <a:rPr lang="lt-LT" sz="1400" b="1" dirty="0">
                <a:solidFill>
                  <a:schemeClr val="tx2">
                    <a:lumMod val="75000"/>
                    <a:lumOff val="25000"/>
                  </a:schemeClr>
                </a:solidFill>
                <a:latin typeface="+mn-lt"/>
              </a:rPr>
              <a:t>VEIKSMINGAS BENDRADARBIAVIMAS</a:t>
            </a:r>
            <a:endParaRPr lang="en-US" sz="1400" b="1" dirty="0">
              <a:solidFill>
                <a:schemeClr val="tx2">
                  <a:lumMod val="75000"/>
                  <a:lumOff val="25000"/>
                </a:schemeClr>
              </a:solidFill>
              <a:latin typeface="+mn-lt"/>
            </a:endParaRPr>
          </a:p>
          <a:p>
            <a:pPr eaLnBrk="1" fontAlgn="auto" hangingPunct="1">
              <a:spcBef>
                <a:spcPts val="0"/>
              </a:spcBef>
              <a:spcAft>
                <a:spcPts val="0"/>
              </a:spcAft>
              <a:defRPr/>
            </a:pPr>
            <a:endParaRPr lang="lt-LT" sz="1200" dirty="0">
              <a:latin typeface="+mn-lt"/>
            </a:endParaRPr>
          </a:p>
          <a:p>
            <a:pPr eaLnBrk="1" fontAlgn="auto" hangingPunct="1">
              <a:spcBef>
                <a:spcPts val="0"/>
              </a:spcBef>
              <a:spcAft>
                <a:spcPts val="0"/>
              </a:spcAft>
              <a:defRPr/>
            </a:pPr>
            <a:r>
              <a:rPr lang="lt-LT" sz="1200" dirty="0">
                <a:latin typeface="+mn-lt"/>
              </a:rPr>
              <a:t>Partnerystė projekte turi būti </a:t>
            </a:r>
            <a:r>
              <a:rPr lang="lt-LT" sz="1200" b="1" dirty="0">
                <a:latin typeface="+mn-lt"/>
              </a:rPr>
              <a:t>pagrįsta ir teikti naudą</a:t>
            </a:r>
            <a:r>
              <a:rPr lang="lt-LT" sz="1200" dirty="0">
                <a:latin typeface="+mn-lt"/>
              </a:rPr>
              <a:t>.</a:t>
            </a:r>
          </a:p>
          <a:p>
            <a:pPr eaLnBrk="1" fontAlgn="auto" hangingPunct="1">
              <a:spcBef>
                <a:spcPts val="0"/>
              </a:spcBef>
              <a:spcAft>
                <a:spcPts val="0"/>
              </a:spcAft>
              <a:defRPr/>
            </a:pPr>
            <a:endParaRPr lang="lt-LT" sz="1200" dirty="0">
              <a:latin typeface="+mn-lt"/>
            </a:endParaRPr>
          </a:p>
          <a:p>
            <a:pPr eaLnBrk="1" fontAlgn="auto" hangingPunct="1">
              <a:spcBef>
                <a:spcPts val="0"/>
              </a:spcBef>
              <a:spcAft>
                <a:spcPts val="0"/>
              </a:spcAft>
              <a:defRPr/>
            </a:pPr>
            <a:r>
              <a:rPr lang="lt-LT" sz="1200" dirty="0">
                <a:latin typeface="+mn-lt"/>
              </a:rPr>
              <a:t>Projektiniame pasiūlyme, IP ir paraiškoje turi būti atskleista </a:t>
            </a:r>
            <a:r>
              <a:rPr lang="lt-LT" sz="1200" b="1" dirty="0">
                <a:latin typeface="+mn-lt"/>
              </a:rPr>
              <a:t>partnerio pasirinkimo priežastis, poreikis ir jo indėlis į projektą</a:t>
            </a:r>
            <a:r>
              <a:rPr lang="lt-LT" sz="1200" dirty="0">
                <a:latin typeface="+mn-lt"/>
              </a:rPr>
              <a:t>:</a:t>
            </a:r>
          </a:p>
          <a:p>
            <a:pPr eaLnBrk="1" fontAlgn="auto" hangingPunct="1">
              <a:spcBef>
                <a:spcPts val="0"/>
              </a:spcBef>
              <a:spcAft>
                <a:spcPts val="0"/>
              </a:spcAft>
              <a:defRPr/>
            </a:pPr>
            <a:endParaRPr lang="lt-LT" sz="800" dirty="0">
              <a:latin typeface="+mn-lt"/>
            </a:endParaRPr>
          </a:p>
          <a:p>
            <a:pPr marL="174625" indent="-87313" algn="just" eaLnBrk="1" fontAlgn="auto" hangingPunct="1">
              <a:spcBef>
                <a:spcPts val="0"/>
              </a:spcBef>
              <a:spcAft>
                <a:spcPts val="0"/>
              </a:spcAft>
              <a:buFont typeface="Arial" panose="020B0604020202020204" pitchFamily="34" charset="0"/>
              <a:buChar char="•"/>
              <a:defRPr/>
            </a:pPr>
            <a:r>
              <a:rPr lang="lt-LT" sz="1200" b="1" dirty="0">
                <a:latin typeface="+mn-lt"/>
              </a:rPr>
              <a:t>kodėl</a:t>
            </a:r>
            <a:r>
              <a:rPr lang="lt-LT" sz="1200" dirty="0">
                <a:latin typeface="+mn-lt"/>
              </a:rPr>
              <a:t> projektas turi būti įgyvendinamas su partneriu?</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kokia </a:t>
            </a:r>
            <a:r>
              <a:rPr lang="lt-LT" sz="1200" b="1" dirty="0">
                <a:latin typeface="+mn-lt"/>
              </a:rPr>
              <a:t>nauda</a:t>
            </a:r>
            <a:r>
              <a:rPr lang="lt-LT" sz="1200" dirty="0">
                <a:latin typeface="+mn-lt"/>
              </a:rPr>
              <a:t> iš partnerio įtraukimo į projektą?</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ar partneris </a:t>
            </a:r>
            <a:r>
              <a:rPr lang="lt-LT" sz="1200" b="1" dirty="0">
                <a:latin typeface="+mn-lt"/>
              </a:rPr>
              <a:t>prisidės</a:t>
            </a:r>
            <a:r>
              <a:rPr lang="lt-LT" sz="1200" dirty="0">
                <a:latin typeface="+mn-lt"/>
              </a:rPr>
              <a:t> prie projekto tikslo įgyvendinimo ir kokiomis veiklomis?</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ar partneris </a:t>
            </a:r>
            <a:r>
              <a:rPr lang="lt-LT" sz="1200" b="1" dirty="0">
                <a:latin typeface="+mn-lt"/>
              </a:rPr>
              <a:t>turi reikiamos patirties </a:t>
            </a:r>
            <a:r>
              <a:rPr lang="lt-LT" sz="1200" dirty="0">
                <a:latin typeface="+mn-lt"/>
              </a:rPr>
              <a:t>ir gebėjimų įgyvendinti nurodytas projekto veiklas?</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ar projektas </a:t>
            </a:r>
            <a:r>
              <a:rPr lang="lt-LT" sz="1200" b="1" dirty="0">
                <a:latin typeface="+mn-lt"/>
              </a:rPr>
              <a:t>gali būti įgyvendintas </a:t>
            </a:r>
            <a:r>
              <a:rPr lang="lt-LT" sz="1200" dirty="0">
                <a:latin typeface="+mn-lt"/>
              </a:rPr>
              <a:t>be partnerio ta pačia apimtimi?</a:t>
            </a:r>
            <a:endParaRPr lang="en-GB" sz="1200" dirty="0">
              <a:latin typeface="+mn-lt"/>
            </a:endParaRPr>
          </a:p>
          <a:p>
            <a:pPr eaLnBrk="1" fontAlgn="auto" hangingPunct="1">
              <a:spcBef>
                <a:spcPts val="0"/>
              </a:spcBef>
              <a:spcAft>
                <a:spcPts val="0"/>
              </a:spcAft>
              <a:defRPr/>
            </a:pPr>
            <a:endParaRPr lang="lt-LT" sz="800" dirty="0">
              <a:latin typeface="+mn-lt"/>
            </a:endParaRPr>
          </a:p>
          <a:p>
            <a:pPr eaLnBrk="1" fontAlgn="auto" hangingPunct="1">
              <a:spcBef>
                <a:spcPts val="0"/>
              </a:spcBef>
              <a:spcAft>
                <a:spcPts val="0"/>
              </a:spcAft>
              <a:defRPr/>
            </a:pPr>
            <a:r>
              <a:rPr lang="lt-LT" sz="1200" dirty="0">
                <a:latin typeface="+mn-lt"/>
              </a:rPr>
              <a:t>Atsakomybė už projekto įgyvendinimą tenka </a:t>
            </a:r>
            <a:r>
              <a:rPr lang="lt-LT" sz="1200" b="1" dirty="0">
                <a:latin typeface="+mn-lt"/>
              </a:rPr>
              <a:t>PAREIŠKĖJUI</a:t>
            </a:r>
          </a:p>
          <a:p>
            <a:pPr eaLnBrk="1" fontAlgn="auto" hangingPunct="1">
              <a:spcBef>
                <a:spcPts val="0"/>
              </a:spcBef>
              <a:spcAft>
                <a:spcPts val="0"/>
              </a:spcAft>
              <a:defRPr/>
            </a:pPr>
            <a:endParaRPr lang="lt-LT" sz="1050" dirty="0">
              <a:solidFill>
                <a:schemeClr val="bg1">
                  <a:lumMod val="50000"/>
                </a:schemeClr>
              </a:solidFill>
              <a:latin typeface="+mn-lt"/>
            </a:endParaRPr>
          </a:p>
        </p:txBody>
      </p:sp>
      <p:cxnSp>
        <p:nvCxnSpPr>
          <p:cNvPr id="24" name="Straight Connector 23"/>
          <p:cNvCxnSpPr/>
          <p:nvPr/>
        </p:nvCxnSpPr>
        <p:spPr>
          <a:xfrm>
            <a:off x="4968875" y="3697288"/>
            <a:ext cx="304800" cy="0"/>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Freeform 184"/>
          <p:cNvSpPr>
            <a:spLocks noEditPoints="1"/>
          </p:cNvSpPr>
          <p:nvPr/>
        </p:nvSpPr>
        <p:spPr bwMode="auto">
          <a:xfrm>
            <a:off x="3355975" y="2022475"/>
            <a:ext cx="400050" cy="280988"/>
          </a:xfrm>
          <a:custGeom>
            <a:avLst/>
            <a:gdLst/>
            <a:ahLst/>
            <a:cxnLst>
              <a:cxn ang="0">
                <a:pos x="256" y="172"/>
              </a:cxn>
              <a:cxn ang="0">
                <a:pos x="256" y="172"/>
              </a:cxn>
              <a:cxn ang="0">
                <a:pos x="248" y="180"/>
              </a:cxn>
              <a:cxn ang="0">
                <a:pos x="188" y="180"/>
              </a:cxn>
              <a:cxn ang="0">
                <a:pos x="196" y="170"/>
              </a:cxn>
              <a:cxn ang="0">
                <a:pos x="196" y="170"/>
              </a:cxn>
              <a:cxn ang="0">
                <a:pos x="196" y="170"/>
              </a:cxn>
              <a:cxn ang="0">
                <a:pos x="170" y="121"/>
              </a:cxn>
              <a:cxn ang="0">
                <a:pos x="152" y="115"/>
              </a:cxn>
              <a:cxn ang="0">
                <a:pos x="152" y="100"/>
              </a:cxn>
              <a:cxn ang="0">
                <a:pos x="144" y="80"/>
              </a:cxn>
              <a:cxn ang="0">
                <a:pos x="139" y="72"/>
              </a:cxn>
              <a:cxn ang="0">
                <a:pos x="141" y="59"/>
              </a:cxn>
              <a:cxn ang="0">
                <a:pos x="140" y="42"/>
              </a:cxn>
              <a:cxn ang="0">
                <a:pos x="171" y="16"/>
              </a:cxn>
              <a:cxn ang="0">
                <a:pos x="202" y="42"/>
              </a:cxn>
              <a:cxn ang="0">
                <a:pos x="200" y="59"/>
              </a:cxn>
              <a:cxn ang="0">
                <a:pos x="203" y="72"/>
              </a:cxn>
              <a:cxn ang="0">
                <a:pos x="197" y="80"/>
              </a:cxn>
              <a:cxn ang="0">
                <a:pos x="189" y="100"/>
              </a:cxn>
              <a:cxn ang="0">
                <a:pos x="189" y="115"/>
              </a:cxn>
              <a:cxn ang="0">
                <a:pos x="210" y="124"/>
              </a:cxn>
              <a:cxn ang="0">
                <a:pos x="234" y="133"/>
              </a:cxn>
              <a:cxn ang="0">
                <a:pos x="256" y="172"/>
              </a:cxn>
              <a:cxn ang="0">
                <a:pos x="136" y="119"/>
              </a:cxn>
              <a:cxn ang="0">
                <a:pos x="163" y="128"/>
              </a:cxn>
              <a:cxn ang="0">
                <a:pos x="187" y="171"/>
              </a:cxn>
              <a:cxn ang="0">
                <a:pos x="187" y="171"/>
              </a:cxn>
              <a:cxn ang="0">
                <a:pos x="187" y="171"/>
              </a:cxn>
              <a:cxn ang="0">
                <a:pos x="178" y="180"/>
              </a:cxn>
              <a:cxn ang="0">
                <a:pos x="9" y="180"/>
              </a:cxn>
              <a:cxn ang="0">
                <a:pos x="0" y="171"/>
              </a:cxn>
              <a:cxn ang="0">
                <a:pos x="0" y="171"/>
              </a:cxn>
              <a:cxn ang="0">
                <a:pos x="0" y="171"/>
              </a:cxn>
              <a:cxn ang="0">
                <a:pos x="23" y="128"/>
              </a:cxn>
              <a:cxn ang="0">
                <a:pos x="50" y="119"/>
              </a:cxn>
              <a:cxn ang="0">
                <a:pos x="73" y="109"/>
              </a:cxn>
              <a:cxn ang="0">
                <a:pos x="73" y="92"/>
              </a:cxn>
              <a:cxn ang="0">
                <a:pos x="64" y="70"/>
              </a:cxn>
              <a:cxn ang="0">
                <a:pos x="58" y="62"/>
              </a:cxn>
              <a:cxn ang="0">
                <a:pos x="61" y="47"/>
              </a:cxn>
              <a:cxn ang="0">
                <a:pos x="60" y="28"/>
              </a:cxn>
              <a:cxn ang="0">
                <a:pos x="93" y="0"/>
              </a:cxn>
              <a:cxn ang="0">
                <a:pos x="127" y="28"/>
              </a:cxn>
              <a:cxn ang="0">
                <a:pos x="126" y="47"/>
              </a:cxn>
              <a:cxn ang="0">
                <a:pos x="128" y="62"/>
              </a:cxn>
              <a:cxn ang="0">
                <a:pos x="123" y="70"/>
              </a:cxn>
              <a:cxn ang="0">
                <a:pos x="114" y="92"/>
              </a:cxn>
              <a:cxn ang="0">
                <a:pos x="114" y="109"/>
              </a:cxn>
              <a:cxn ang="0">
                <a:pos x="136" y="119"/>
              </a:cxn>
            </a:cxnLst>
            <a:rect l="0" t="0" r="r" b="b"/>
            <a:pathLst>
              <a:path w="256" h="180">
                <a:moveTo>
                  <a:pt x="256" y="172"/>
                </a:moveTo>
                <a:cubicBezTo>
                  <a:pt x="256" y="172"/>
                  <a:pt x="256" y="172"/>
                  <a:pt x="256" y="172"/>
                </a:cubicBezTo>
                <a:cubicBezTo>
                  <a:pt x="256" y="176"/>
                  <a:pt x="252" y="180"/>
                  <a:pt x="248" y="180"/>
                </a:cubicBezTo>
                <a:cubicBezTo>
                  <a:pt x="188" y="180"/>
                  <a:pt x="188" y="180"/>
                  <a:pt x="188" y="180"/>
                </a:cubicBezTo>
                <a:cubicBezTo>
                  <a:pt x="193" y="179"/>
                  <a:pt x="196" y="175"/>
                  <a:pt x="196" y="170"/>
                </a:cubicBezTo>
                <a:cubicBezTo>
                  <a:pt x="196" y="170"/>
                  <a:pt x="196" y="170"/>
                  <a:pt x="196" y="170"/>
                </a:cubicBezTo>
                <a:cubicBezTo>
                  <a:pt x="196" y="170"/>
                  <a:pt x="196" y="170"/>
                  <a:pt x="196" y="170"/>
                </a:cubicBezTo>
                <a:cubicBezTo>
                  <a:pt x="196" y="170"/>
                  <a:pt x="196" y="134"/>
                  <a:pt x="170" y="121"/>
                </a:cubicBezTo>
                <a:cubicBezTo>
                  <a:pt x="158" y="116"/>
                  <a:pt x="158" y="117"/>
                  <a:pt x="152" y="115"/>
                </a:cubicBezTo>
                <a:cubicBezTo>
                  <a:pt x="152" y="100"/>
                  <a:pt x="152" y="100"/>
                  <a:pt x="152" y="100"/>
                </a:cubicBezTo>
                <a:cubicBezTo>
                  <a:pt x="152" y="100"/>
                  <a:pt x="146" y="95"/>
                  <a:pt x="144" y="80"/>
                </a:cubicBezTo>
                <a:cubicBezTo>
                  <a:pt x="140" y="81"/>
                  <a:pt x="139" y="76"/>
                  <a:pt x="139" y="72"/>
                </a:cubicBezTo>
                <a:cubicBezTo>
                  <a:pt x="139" y="69"/>
                  <a:pt x="137" y="58"/>
                  <a:pt x="141" y="59"/>
                </a:cubicBezTo>
                <a:cubicBezTo>
                  <a:pt x="140" y="52"/>
                  <a:pt x="140" y="45"/>
                  <a:pt x="140" y="42"/>
                </a:cubicBezTo>
                <a:cubicBezTo>
                  <a:pt x="141" y="30"/>
                  <a:pt x="153" y="17"/>
                  <a:pt x="171" y="16"/>
                </a:cubicBezTo>
                <a:cubicBezTo>
                  <a:pt x="192" y="17"/>
                  <a:pt x="200" y="30"/>
                  <a:pt x="202" y="42"/>
                </a:cubicBezTo>
                <a:cubicBezTo>
                  <a:pt x="202" y="45"/>
                  <a:pt x="201" y="52"/>
                  <a:pt x="200" y="59"/>
                </a:cubicBezTo>
                <a:cubicBezTo>
                  <a:pt x="205" y="58"/>
                  <a:pt x="203" y="69"/>
                  <a:pt x="203" y="72"/>
                </a:cubicBezTo>
                <a:cubicBezTo>
                  <a:pt x="202" y="76"/>
                  <a:pt x="201" y="81"/>
                  <a:pt x="197" y="80"/>
                </a:cubicBezTo>
                <a:cubicBezTo>
                  <a:pt x="195" y="95"/>
                  <a:pt x="189" y="100"/>
                  <a:pt x="189" y="100"/>
                </a:cubicBezTo>
                <a:cubicBezTo>
                  <a:pt x="189" y="115"/>
                  <a:pt x="189" y="115"/>
                  <a:pt x="189" y="115"/>
                </a:cubicBezTo>
                <a:cubicBezTo>
                  <a:pt x="189" y="115"/>
                  <a:pt x="193" y="117"/>
                  <a:pt x="210" y="124"/>
                </a:cubicBezTo>
                <a:cubicBezTo>
                  <a:pt x="226" y="131"/>
                  <a:pt x="221" y="126"/>
                  <a:pt x="234" y="133"/>
                </a:cubicBezTo>
                <a:cubicBezTo>
                  <a:pt x="256" y="143"/>
                  <a:pt x="256" y="172"/>
                  <a:pt x="256" y="172"/>
                </a:cubicBezTo>
                <a:close/>
                <a:moveTo>
                  <a:pt x="136" y="119"/>
                </a:moveTo>
                <a:cubicBezTo>
                  <a:pt x="154" y="126"/>
                  <a:pt x="149" y="121"/>
                  <a:pt x="163" y="128"/>
                </a:cubicBezTo>
                <a:cubicBezTo>
                  <a:pt x="187" y="139"/>
                  <a:pt x="187" y="171"/>
                  <a:pt x="187" y="171"/>
                </a:cubicBezTo>
                <a:cubicBezTo>
                  <a:pt x="187" y="171"/>
                  <a:pt x="187" y="171"/>
                  <a:pt x="187" y="171"/>
                </a:cubicBezTo>
                <a:cubicBezTo>
                  <a:pt x="187" y="171"/>
                  <a:pt x="187" y="171"/>
                  <a:pt x="187" y="171"/>
                </a:cubicBezTo>
                <a:cubicBezTo>
                  <a:pt x="187" y="176"/>
                  <a:pt x="183" y="180"/>
                  <a:pt x="178" y="180"/>
                </a:cubicBezTo>
                <a:cubicBezTo>
                  <a:pt x="9" y="180"/>
                  <a:pt x="9" y="180"/>
                  <a:pt x="9" y="180"/>
                </a:cubicBezTo>
                <a:cubicBezTo>
                  <a:pt x="4" y="180"/>
                  <a:pt x="0" y="176"/>
                  <a:pt x="0" y="171"/>
                </a:cubicBezTo>
                <a:cubicBezTo>
                  <a:pt x="0" y="171"/>
                  <a:pt x="0" y="171"/>
                  <a:pt x="0" y="171"/>
                </a:cubicBezTo>
                <a:cubicBezTo>
                  <a:pt x="0" y="171"/>
                  <a:pt x="0" y="171"/>
                  <a:pt x="0" y="171"/>
                </a:cubicBezTo>
                <a:cubicBezTo>
                  <a:pt x="0" y="171"/>
                  <a:pt x="0" y="139"/>
                  <a:pt x="23" y="128"/>
                </a:cubicBezTo>
                <a:cubicBezTo>
                  <a:pt x="38" y="121"/>
                  <a:pt x="32" y="127"/>
                  <a:pt x="50" y="119"/>
                </a:cubicBezTo>
                <a:cubicBezTo>
                  <a:pt x="69" y="112"/>
                  <a:pt x="73" y="109"/>
                  <a:pt x="73" y="109"/>
                </a:cubicBezTo>
                <a:cubicBezTo>
                  <a:pt x="73" y="92"/>
                  <a:pt x="73" y="92"/>
                  <a:pt x="73" y="92"/>
                </a:cubicBezTo>
                <a:cubicBezTo>
                  <a:pt x="73" y="92"/>
                  <a:pt x="66" y="87"/>
                  <a:pt x="64" y="70"/>
                </a:cubicBezTo>
                <a:cubicBezTo>
                  <a:pt x="60" y="72"/>
                  <a:pt x="58" y="65"/>
                  <a:pt x="58" y="62"/>
                </a:cubicBezTo>
                <a:cubicBezTo>
                  <a:pt x="58" y="58"/>
                  <a:pt x="56" y="46"/>
                  <a:pt x="61" y="47"/>
                </a:cubicBezTo>
                <a:cubicBezTo>
                  <a:pt x="60" y="39"/>
                  <a:pt x="59" y="32"/>
                  <a:pt x="60" y="28"/>
                </a:cubicBezTo>
                <a:cubicBezTo>
                  <a:pt x="61" y="15"/>
                  <a:pt x="74" y="1"/>
                  <a:pt x="93" y="0"/>
                </a:cubicBezTo>
                <a:cubicBezTo>
                  <a:pt x="117" y="1"/>
                  <a:pt x="126" y="15"/>
                  <a:pt x="127" y="28"/>
                </a:cubicBezTo>
                <a:cubicBezTo>
                  <a:pt x="128" y="32"/>
                  <a:pt x="127" y="39"/>
                  <a:pt x="126" y="47"/>
                </a:cubicBezTo>
                <a:cubicBezTo>
                  <a:pt x="131" y="46"/>
                  <a:pt x="129" y="58"/>
                  <a:pt x="128" y="62"/>
                </a:cubicBezTo>
                <a:cubicBezTo>
                  <a:pt x="128" y="65"/>
                  <a:pt x="127" y="72"/>
                  <a:pt x="123" y="70"/>
                </a:cubicBezTo>
                <a:cubicBezTo>
                  <a:pt x="120" y="87"/>
                  <a:pt x="114" y="92"/>
                  <a:pt x="114" y="92"/>
                </a:cubicBezTo>
                <a:cubicBezTo>
                  <a:pt x="114" y="109"/>
                  <a:pt x="114" y="109"/>
                  <a:pt x="114" y="109"/>
                </a:cubicBezTo>
                <a:cubicBezTo>
                  <a:pt x="114" y="109"/>
                  <a:pt x="118" y="111"/>
                  <a:pt x="136" y="119"/>
                </a:cubicBezTo>
              </a:path>
            </a:pathLst>
          </a:custGeom>
          <a:solidFill>
            <a:schemeClr val="tx1">
              <a:lumMod val="65000"/>
              <a:lumOff val="35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0" name="Freeform 184"/>
          <p:cNvSpPr>
            <a:spLocks noEditPoints="1"/>
          </p:cNvSpPr>
          <p:nvPr/>
        </p:nvSpPr>
        <p:spPr bwMode="auto">
          <a:xfrm>
            <a:off x="2703513" y="3192463"/>
            <a:ext cx="400050" cy="280987"/>
          </a:xfrm>
          <a:custGeom>
            <a:avLst/>
            <a:gdLst/>
            <a:ahLst/>
            <a:cxnLst>
              <a:cxn ang="0">
                <a:pos x="256" y="172"/>
              </a:cxn>
              <a:cxn ang="0">
                <a:pos x="256" y="172"/>
              </a:cxn>
              <a:cxn ang="0">
                <a:pos x="248" y="180"/>
              </a:cxn>
              <a:cxn ang="0">
                <a:pos x="188" y="180"/>
              </a:cxn>
              <a:cxn ang="0">
                <a:pos x="196" y="170"/>
              </a:cxn>
              <a:cxn ang="0">
                <a:pos x="196" y="170"/>
              </a:cxn>
              <a:cxn ang="0">
                <a:pos x="196" y="170"/>
              </a:cxn>
              <a:cxn ang="0">
                <a:pos x="170" y="121"/>
              </a:cxn>
              <a:cxn ang="0">
                <a:pos x="152" y="115"/>
              </a:cxn>
              <a:cxn ang="0">
                <a:pos x="152" y="100"/>
              </a:cxn>
              <a:cxn ang="0">
                <a:pos x="144" y="80"/>
              </a:cxn>
              <a:cxn ang="0">
                <a:pos x="139" y="72"/>
              </a:cxn>
              <a:cxn ang="0">
                <a:pos x="141" y="59"/>
              </a:cxn>
              <a:cxn ang="0">
                <a:pos x="140" y="42"/>
              </a:cxn>
              <a:cxn ang="0">
                <a:pos x="171" y="16"/>
              </a:cxn>
              <a:cxn ang="0">
                <a:pos x="202" y="42"/>
              </a:cxn>
              <a:cxn ang="0">
                <a:pos x="200" y="59"/>
              </a:cxn>
              <a:cxn ang="0">
                <a:pos x="203" y="72"/>
              </a:cxn>
              <a:cxn ang="0">
                <a:pos x="197" y="80"/>
              </a:cxn>
              <a:cxn ang="0">
                <a:pos x="189" y="100"/>
              </a:cxn>
              <a:cxn ang="0">
                <a:pos x="189" y="115"/>
              </a:cxn>
              <a:cxn ang="0">
                <a:pos x="210" y="124"/>
              </a:cxn>
              <a:cxn ang="0">
                <a:pos x="234" y="133"/>
              </a:cxn>
              <a:cxn ang="0">
                <a:pos x="256" y="172"/>
              </a:cxn>
              <a:cxn ang="0">
                <a:pos x="136" y="119"/>
              </a:cxn>
              <a:cxn ang="0">
                <a:pos x="163" y="128"/>
              </a:cxn>
              <a:cxn ang="0">
                <a:pos x="187" y="171"/>
              </a:cxn>
              <a:cxn ang="0">
                <a:pos x="187" y="171"/>
              </a:cxn>
              <a:cxn ang="0">
                <a:pos x="187" y="171"/>
              </a:cxn>
              <a:cxn ang="0">
                <a:pos x="178" y="180"/>
              </a:cxn>
              <a:cxn ang="0">
                <a:pos x="9" y="180"/>
              </a:cxn>
              <a:cxn ang="0">
                <a:pos x="0" y="171"/>
              </a:cxn>
              <a:cxn ang="0">
                <a:pos x="0" y="171"/>
              </a:cxn>
              <a:cxn ang="0">
                <a:pos x="0" y="171"/>
              </a:cxn>
              <a:cxn ang="0">
                <a:pos x="23" y="128"/>
              </a:cxn>
              <a:cxn ang="0">
                <a:pos x="50" y="119"/>
              </a:cxn>
              <a:cxn ang="0">
                <a:pos x="73" y="109"/>
              </a:cxn>
              <a:cxn ang="0">
                <a:pos x="73" y="92"/>
              </a:cxn>
              <a:cxn ang="0">
                <a:pos x="64" y="70"/>
              </a:cxn>
              <a:cxn ang="0">
                <a:pos x="58" y="62"/>
              </a:cxn>
              <a:cxn ang="0">
                <a:pos x="61" y="47"/>
              </a:cxn>
              <a:cxn ang="0">
                <a:pos x="60" y="28"/>
              </a:cxn>
              <a:cxn ang="0">
                <a:pos x="93" y="0"/>
              </a:cxn>
              <a:cxn ang="0">
                <a:pos x="127" y="28"/>
              </a:cxn>
              <a:cxn ang="0">
                <a:pos x="126" y="47"/>
              </a:cxn>
              <a:cxn ang="0">
                <a:pos x="128" y="62"/>
              </a:cxn>
              <a:cxn ang="0">
                <a:pos x="123" y="70"/>
              </a:cxn>
              <a:cxn ang="0">
                <a:pos x="114" y="92"/>
              </a:cxn>
              <a:cxn ang="0">
                <a:pos x="114" y="109"/>
              </a:cxn>
              <a:cxn ang="0">
                <a:pos x="136" y="119"/>
              </a:cxn>
            </a:cxnLst>
            <a:rect l="0" t="0" r="r" b="b"/>
            <a:pathLst>
              <a:path w="256" h="180">
                <a:moveTo>
                  <a:pt x="256" y="172"/>
                </a:moveTo>
                <a:cubicBezTo>
                  <a:pt x="256" y="172"/>
                  <a:pt x="256" y="172"/>
                  <a:pt x="256" y="172"/>
                </a:cubicBezTo>
                <a:cubicBezTo>
                  <a:pt x="256" y="176"/>
                  <a:pt x="252" y="180"/>
                  <a:pt x="248" y="180"/>
                </a:cubicBezTo>
                <a:cubicBezTo>
                  <a:pt x="188" y="180"/>
                  <a:pt x="188" y="180"/>
                  <a:pt x="188" y="180"/>
                </a:cubicBezTo>
                <a:cubicBezTo>
                  <a:pt x="193" y="179"/>
                  <a:pt x="196" y="175"/>
                  <a:pt x="196" y="170"/>
                </a:cubicBezTo>
                <a:cubicBezTo>
                  <a:pt x="196" y="170"/>
                  <a:pt x="196" y="170"/>
                  <a:pt x="196" y="170"/>
                </a:cubicBezTo>
                <a:cubicBezTo>
                  <a:pt x="196" y="170"/>
                  <a:pt x="196" y="170"/>
                  <a:pt x="196" y="170"/>
                </a:cubicBezTo>
                <a:cubicBezTo>
                  <a:pt x="196" y="170"/>
                  <a:pt x="196" y="134"/>
                  <a:pt x="170" y="121"/>
                </a:cubicBezTo>
                <a:cubicBezTo>
                  <a:pt x="158" y="116"/>
                  <a:pt x="158" y="117"/>
                  <a:pt x="152" y="115"/>
                </a:cubicBezTo>
                <a:cubicBezTo>
                  <a:pt x="152" y="100"/>
                  <a:pt x="152" y="100"/>
                  <a:pt x="152" y="100"/>
                </a:cubicBezTo>
                <a:cubicBezTo>
                  <a:pt x="152" y="100"/>
                  <a:pt x="146" y="95"/>
                  <a:pt x="144" y="80"/>
                </a:cubicBezTo>
                <a:cubicBezTo>
                  <a:pt x="140" y="81"/>
                  <a:pt x="139" y="76"/>
                  <a:pt x="139" y="72"/>
                </a:cubicBezTo>
                <a:cubicBezTo>
                  <a:pt x="139" y="69"/>
                  <a:pt x="137" y="58"/>
                  <a:pt x="141" y="59"/>
                </a:cubicBezTo>
                <a:cubicBezTo>
                  <a:pt x="140" y="52"/>
                  <a:pt x="140" y="45"/>
                  <a:pt x="140" y="42"/>
                </a:cubicBezTo>
                <a:cubicBezTo>
                  <a:pt x="141" y="30"/>
                  <a:pt x="153" y="17"/>
                  <a:pt x="171" y="16"/>
                </a:cubicBezTo>
                <a:cubicBezTo>
                  <a:pt x="192" y="17"/>
                  <a:pt x="200" y="30"/>
                  <a:pt x="202" y="42"/>
                </a:cubicBezTo>
                <a:cubicBezTo>
                  <a:pt x="202" y="45"/>
                  <a:pt x="201" y="52"/>
                  <a:pt x="200" y="59"/>
                </a:cubicBezTo>
                <a:cubicBezTo>
                  <a:pt x="205" y="58"/>
                  <a:pt x="203" y="69"/>
                  <a:pt x="203" y="72"/>
                </a:cubicBezTo>
                <a:cubicBezTo>
                  <a:pt x="202" y="76"/>
                  <a:pt x="201" y="81"/>
                  <a:pt x="197" y="80"/>
                </a:cubicBezTo>
                <a:cubicBezTo>
                  <a:pt x="195" y="95"/>
                  <a:pt x="189" y="100"/>
                  <a:pt x="189" y="100"/>
                </a:cubicBezTo>
                <a:cubicBezTo>
                  <a:pt x="189" y="115"/>
                  <a:pt x="189" y="115"/>
                  <a:pt x="189" y="115"/>
                </a:cubicBezTo>
                <a:cubicBezTo>
                  <a:pt x="189" y="115"/>
                  <a:pt x="193" y="117"/>
                  <a:pt x="210" y="124"/>
                </a:cubicBezTo>
                <a:cubicBezTo>
                  <a:pt x="226" y="131"/>
                  <a:pt x="221" y="126"/>
                  <a:pt x="234" y="133"/>
                </a:cubicBezTo>
                <a:cubicBezTo>
                  <a:pt x="256" y="143"/>
                  <a:pt x="256" y="172"/>
                  <a:pt x="256" y="172"/>
                </a:cubicBezTo>
                <a:close/>
                <a:moveTo>
                  <a:pt x="136" y="119"/>
                </a:moveTo>
                <a:cubicBezTo>
                  <a:pt x="154" y="126"/>
                  <a:pt x="149" y="121"/>
                  <a:pt x="163" y="128"/>
                </a:cubicBezTo>
                <a:cubicBezTo>
                  <a:pt x="187" y="139"/>
                  <a:pt x="187" y="171"/>
                  <a:pt x="187" y="171"/>
                </a:cubicBezTo>
                <a:cubicBezTo>
                  <a:pt x="187" y="171"/>
                  <a:pt x="187" y="171"/>
                  <a:pt x="187" y="171"/>
                </a:cubicBezTo>
                <a:cubicBezTo>
                  <a:pt x="187" y="171"/>
                  <a:pt x="187" y="171"/>
                  <a:pt x="187" y="171"/>
                </a:cubicBezTo>
                <a:cubicBezTo>
                  <a:pt x="187" y="176"/>
                  <a:pt x="183" y="180"/>
                  <a:pt x="178" y="180"/>
                </a:cubicBezTo>
                <a:cubicBezTo>
                  <a:pt x="9" y="180"/>
                  <a:pt x="9" y="180"/>
                  <a:pt x="9" y="180"/>
                </a:cubicBezTo>
                <a:cubicBezTo>
                  <a:pt x="4" y="180"/>
                  <a:pt x="0" y="176"/>
                  <a:pt x="0" y="171"/>
                </a:cubicBezTo>
                <a:cubicBezTo>
                  <a:pt x="0" y="171"/>
                  <a:pt x="0" y="171"/>
                  <a:pt x="0" y="171"/>
                </a:cubicBezTo>
                <a:cubicBezTo>
                  <a:pt x="0" y="171"/>
                  <a:pt x="0" y="171"/>
                  <a:pt x="0" y="171"/>
                </a:cubicBezTo>
                <a:cubicBezTo>
                  <a:pt x="0" y="171"/>
                  <a:pt x="0" y="139"/>
                  <a:pt x="23" y="128"/>
                </a:cubicBezTo>
                <a:cubicBezTo>
                  <a:pt x="38" y="121"/>
                  <a:pt x="32" y="127"/>
                  <a:pt x="50" y="119"/>
                </a:cubicBezTo>
                <a:cubicBezTo>
                  <a:pt x="69" y="112"/>
                  <a:pt x="73" y="109"/>
                  <a:pt x="73" y="109"/>
                </a:cubicBezTo>
                <a:cubicBezTo>
                  <a:pt x="73" y="92"/>
                  <a:pt x="73" y="92"/>
                  <a:pt x="73" y="92"/>
                </a:cubicBezTo>
                <a:cubicBezTo>
                  <a:pt x="73" y="92"/>
                  <a:pt x="66" y="87"/>
                  <a:pt x="64" y="70"/>
                </a:cubicBezTo>
                <a:cubicBezTo>
                  <a:pt x="60" y="72"/>
                  <a:pt x="58" y="65"/>
                  <a:pt x="58" y="62"/>
                </a:cubicBezTo>
                <a:cubicBezTo>
                  <a:pt x="58" y="58"/>
                  <a:pt x="56" y="46"/>
                  <a:pt x="61" y="47"/>
                </a:cubicBezTo>
                <a:cubicBezTo>
                  <a:pt x="60" y="39"/>
                  <a:pt x="59" y="32"/>
                  <a:pt x="60" y="28"/>
                </a:cubicBezTo>
                <a:cubicBezTo>
                  <a:pt x="61" y="15"/>
                  <a:pt x="74" y="1"/>
                  <a:pt x="93" y="0"/>
                </a:cubicBezTo>
                <a:cubicBezTo>
                  <a:pt x="117" y="1"/>
                  <a:pt x="126" y="15"/>
                  <a:pt x="127" y="28"/>
                </a:cubicBezTo>
                <a:cubicBezTo>
                  <a:pt x="128" y="32"/>
                  <a:pt x="127" y="39"/>
                  <a:pt x="126" y="47"/>
                </a:cubicBezTo>
                <a:cubicBezTo>
                  <a:pt x="131" y="46"/>
                  <a:pt x="129" y="58"/>
                  <a:pt x="128" y="62"/>
                </a:cubicBezTo>
                <a:cubicBezTo>
                  <a:pt x="128" y="65"/>
                  <a:pt x="127" y="72"/>
                  <a:pt x="123" y="70"/>
                </a:cubicBezTo>
                <a:cubicBezTo>
                  <a:pt x="120" y="87"/>
                  <a:pt x="114" y="92"/>
                  <a:pt x="114" y="92"/>
                </a:cubicBezTo>
                <a:cubicBezTo>
                  <a:pt x="114" y="109"/>
                  <a:pt x="114" y="109"/>
                  <a:pt x="114" y="109"/>
                </a:cubicBezTo>
                <a:cubicBezTo>
                  <a:pt x="114" y="109"/>
                  <a:pt x="118" y="111"/>
                  <a:pt x="136" y="119"/>
                </a:cubicBezTo>
              </a:path>
            </a:pathLst>
          </a:custGeom>
          <a:solidFill>
            <a:schemeClr val="tx1">
              <a:lumMod val="65000"/>
              <a:lumOff val="35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nvGrpSpPr>
          <p:cNvPr id="31" name="Group 30"/>
          <p:cNvGrpSpPr/>
          <p:nvPr/>
        </p:nvGrpSpPr>
        <p:grpSpPr>
          <a:xfrm>
            <a:off x="3945451" y="2994143"/>
            <a:ext cx="580064" cy="640517"/>
            <a:chOff x="4425950" y="3640138"/>
            <a:chExt cx="593725" cy="655637"/>
          </a:xfrm>
          <a:solidFill>
            <a:schemeClr val="tx1">
              <a:lumMod val="65000"/>
              <a:lumOff val="35000"/>
            </a:schemeClr>
          </a:solidFill>
        </p:grpSpPr>
        <p:sp>
          <p:nvSpPr>
            <p:cNvPr id="32"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3"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4"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3">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5"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25" name="Title 5"/>
          <p:cNvSpPr txBox="1">
            <a:spLocks/>
          </p:cNvSpPr>
          <p:nvPr/>
        </p:nvSpPr>
        <p:spPr>
          <a:xfrm>
            <a:off x="4151732" y="209550"/>
            <a:ext cx="483763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pPr algn="r"/>
            <a:endParaRPr lang="en-US" sz="1400" dirty="0"/>
          </a:p>
        </p:txBody>
      </p:sp>
    </p:spTree>
    <p:extLst>
      <p:ext uri="{BB962C8B-B14F-4D97-AF65-F5344CB8AC3E}">
        <p14:creationId xmlns:p14="http://schemas.microsoft.com/office/powerpoint/2010/main" val="33880076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1905000" y="357688"/>
            <a:ext cx="5715000" cy="472295"/>
          </a:xfrm>
        </p:spPr>
        <p:txBody>
          <a:bodyPr/>
          <a:lstStyle/>
          <a:p>
            <a:r>
              <a:rPr lang="lt-LT" sz="1800" dirty="0" smtClean="0"/>
              <a:t>Papildomi </a:t>
            </a:r>
            <a:r>
              <a:rPr lang="lt-LT" sz="1800" dirty="0"/>
              <a:t>reikalavimai, kuriuos projektai </a:t>
            </a:r>
            <a:r>
              <a:rPr lang="lt-LT" sz="1800" dirty="0" smtClean="0"/>
              <a:t/>
            </a:r>
            <a:br>
              <a:rPr lang="lt-LT" sz="1800" dirty="0" smtClean="0"/>
            </a:br>
            <a:r>
              <a:rPr lang="lt-LT" sz="1800" dirty="0" smtClean="0"/>
              <a:t>turi </a:t>
            </a:r>
            <a:r>
              <a:rPr lang="lt-LT" sz="1800" dirty="0"/>
              <a:t>atitikti projektinių pasiūlymų vertinimo </a:t>
            </a:r>
            <a:r>
              <a:rPr lang="lt-LT" sz="1800" dirty="0" smtClean="0"/>
              <a:t>metu: </a:t>
            </a:r>
            <a:endParaRPr lang="lt-LT" sz="1800" dirty="0"/>
          </a:p>
        </p:txBody>
      </p:sp>
      <p:grpSp>
        <p:nvGrpSpPr>
          <p:cNvPr id="3" name="Group 9"/>
          <p:cNvGrpSpPr/>
          <p:nvPr/>
        </p:nvGrpSpPr>
        <p:grpSpPr>
          <a:xfrm>
            <a:off x="2667000" y="1200150"/>
            <a:ext cx="4489525" cy="2066370"/>
            <a:chOff x="1600200" y="1295400"/>
            <a:chExt cx="5410200" cy="670560"/>
          </a:xfrm>
        </p:grpSpPr>
        <p:sp>
          <p:nvSpPr>
            <p:cNvPr id="6" name="Rectangle 5"/>
            <p:cNvSpPr/>
            <p:nvPr/>
          </p:nvSpPr>
          <p:spPr>
            <a:xfrm>
              <a:off x="1600200" y="1356360"/>
              <a:ext cx="54102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5" name="Rectangle 4"/>
            <p:cNvSpPr/>
            <p:nvPr/>
          </p:nvSpPr>
          <p:spPr>
            <a:xfrm>
              <a:off x="1600200" y="1295400"/>
              <a:ext cx="541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4" name="Group 10"/>
          <p:cNvGrpSpPr/>
          <p:nvPr/>
        </p:nvGrpSpPr>
        <p:grpSpPr>
          <a:xfrm>
            <a:off x="2107447" y="1200151"/>
            <a:ext cx="518380" cy="475657"/>
            <a:chOff x="647700" y="1295400"/>
            <a:chExt cx="838200" cy="670560"/>
          </a:xfrm>
        </p:grpSpPr>
        <p:sp>
          <p:nvSpPr>
            <p:cNvPr id="7" name="Rectangle 6"/>
            <p:cNvSpPr/>
            <p:nvPr/>
          </p:nvSpPr>
          <p:spPr>
            <a:xfrm>
              <a:off x="647700" y="1356360"/>
              <a:ext cx="8382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647700" y="1295400"/>
              <a:ext cx="838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01</a:t>
              </a:r>
            </a:p>
          </p:txBody>
        </p:sp>
      </p:grpSp>
      <p:sp>
        <p:nvSpPr>
          <p:cNvPr id="60" name="Text Placeholder 3"/>
          <p:cNvSpPr txBox="1">
            <a:spLocks/>
          </p:cNvSpPr>
          <p:nvPr/>
        </p:nvSpPr>
        <p:spPr>
          <a:xfrm>
            <a:off x="2748463" y="1256936"/>
            <a:ext cx="4343401" cy="172354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lt-LT" sz="1400" b="1" dirty="0">
                <a:solidFill>
                  <a:srgbClr val="FFFFFF"/>
                </a:solidFill>
              </a:rPr>
              <a:t>prioritetas teikiamas toms ikimokyklinio ugdymo įstaigoms, kurių pastatų tipų modernizavimui pateiktos </a:t>
            </a:r>
            <a:r>
              <a:rPr lang="lt-LT" sz="1400" b="1" dirty="0" smtClean="0">
                <a:solidFill>
                  <a:srgbClr val="FFFFFF"/>
                </a:solidFill>
              </a:rPr>
              <a:t>adresu: </a:t>
            </a:r>
            <a:r>
              <a:rPr lang="lt-LT" sz="1400" b="1" dirty="0">
                <a:solidFill>
                  <a:srgbClr val="FFFFFF"/>
                </a:solidFill>
              </a:rPr>
              <a:t>http://www.projektas-aikstele.lt. Jeigu savivaldybėje nėra to ikimokyklinio ugdymo įstaigos pastato tipo, kuriam yra parengtos Rekomendacijos, arba investicijos į tokį mokyklos tipą yra netikslingos, modernizavimui pagal adaptuotas Rekomendacijas atrenkamas kitas ikimokyklinio ugdymo įstaigos </a:t>
            </a:r>
            <a:r>
              <a:rPr lang="lt-LT" sz="1400" b="1" dirty="0" smtClean="0">
                <a:solidFill>
                  <a:srgbClr val="FFFFFF"/>
                </a:solidFill>
              </a:rPr>
              <a:t>tipas</a:t>
            </a:r>
            <a:endParaRPr lang="lt-LT" sz="1400" b="1" dirty="0">
              <a:solidFill>
                <a:srgbClr val="FFFFFF"/>
              </a:solidFill>
            </a:endParaRPr>
          </a:p>
        </p:txBody>
      </p:sp>
      <p:grpSp>
        <p:nvGrpSpPr>
          <p:cNvPr id="71" name="Group 9"/>
          <p:cNvGrpSpPr/>
          <p:nvPr/>
        </p:nvGrpSpPr>
        <p:grpSpPr>
          <a:xfrm>
            <a:off x="2667000" y="3348291"/>
            <a:ext cx="4489525" cy="892398"/>
            <a:chOff x="1600200" y="1295399"/>
            <a:chExt cx="5410200" cy="670561"/>
          </a:xfrm>
        </p:grpSpPr>
        <p:sp>
          <p:nvSpPr>
            <p:cNvPr id="91" name="Rectangle 90"/>
            <p:cNvSpPr/>
            <p:nvPr/>
          </p:nvSpPr>
          <p:spPr>
            <a:xfrm>
              <a:off x="1600200" y="1356360"/>
              <a:ext cx="5410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92" name="Rectangle 91"/>
            <p:cNvSpPr/>
            <p:nvPr/>
          </p:nvSpPr>
          <p:spPr>
            <a:xfrm>
              <a:off x="1600200" y="1295399"/>
              <a:ext cx="5410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81" name="Group 10"/>
          <p:cNvGrpSpPr/>
          <p:nvPr/>
        </p:nvGrpSpPr>
        <p:grpSpPr>
          <a:xfrm>
            <a:off x="7237987" y="3348291"/>
            <a:ext cx="518380" cy="475657"/>
            <a:chOff x="647700" y="1295400"/>
            <a:chExt cx="838200" cy="670560"/>
          </a:xfrm>
        </p:grpSpPr>
        <p:sp>
          <p:nvSpPr>
            <p:cNvPr id="87" name="Rectangle 86"/>
            <p:cNvSpPr/>
            <p:nvPr/>
          </p:nvSpPr>
          <p:spPr>
            <a:xfrm>
              <a:off x="647700" y="1356360"/>
              <a:ext cx="838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0" name="Rectangle 89"/>
            <p:cNvSpPr/>
            <p:nvPr/>
          </p:nvSpPr>
          <p:spPr>
            <a:xfrm>
              <a:off x="647700" y="1295400"/>
              <a:ext cx="838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02</a:t>
              </a:r>
            </a:p>
          </p:txBody>
        </p:sp>
      </p:grpSp>
      <p:sp>
        <p:nvSpPr>
          <p:cNvPr id="104" name="Text Placeholder 3"/>
          <p:cNvSpPr txBox="1">
            <a:spLocks/>
          </p:cNvSpPr>
          <p:nvPr/>
        </p:nvSpPr>
        <p:spPr>
          <a:xfrm>
            <a:off x="2780793" y="3438378"/>
            <a:ext cx="4343401"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lt-LT" sz="1400" b="1" dirty="0" smtClean="0">
                <a:solidFill>
                  <a:srgbClr val="FFFFFF"/>
                </a:solidFill>
              </a:rPr>
              <a:t>jei </a:t>
            </a:r>
            <a:r>
              <a:rPr lang="lt-LT" sz="1400" b="1" dirty="0">
                <a:solidFill>
                  <a:srgbClr val="FFFFFF"/>
                </a:solidFill>
              </a:rPr>
              <a:t>modernizuojamas ne visas pastatas, projekto metu turi būti atnaujinama ne mažiau kaip dviejų vaikų ugdymo grupių ir joms priskiriamų erdvių </a:t>
            </a:r>
            <a:r>
              <a:rPr lang="lt-LT" sz="1400" b="1" dirty="0" smtClean="0">
                <a:solidFill>
                  <a:srgbClr val="FFFFFF"/>
                </a:solidFill>
              </a:rPr>
              <a:t>patalpų</a:t>
            </a:r>
            <a:endParaRPr lang="lt-LT" sz="1400" b="1" dirty="0">
              <a:solidFill>
                <a:srgbClr val="FFFFFF"/>
              </a:solidFill>
            </a:endParaRPr>
          </a:p>
        </p:txBody>
      </p:sp>
      <p:sp>
        <p:nvSpPr>
          <p:cNvPr id="40" name="Text Placeholder 44"/>
          <p:cNvSpPr>
            <a:spLocks noGrp="1"/>
          </p:cNvSpPr>
          <p:nvPr>
            <p:ph type="body" sz="half" idx="2"/>
          </p:nvPr>
        </p:nvSpPr>
        <p:spPr>
          <a:xfrm>
            <a:off x="2595347" y="860676"/>
            <a:ext cx="4114800" cy="200746"/>
          </a:xfrm>
        </p:spPr>
        <p:txBody>
          <a:bodyPr/>
          <a:lstStyle/>
          <a:p>
            <a:r>
              <a:rPr lang="lt-LT" dirty="0" smtClean="0"/>
              <a:t>Aprašo 21 p.</a:t>
            </a:r>
            <a:endParaRPr lang="en-US" dirty="0" smtClean="0"/>
          </a:p>
        </p:txBody>
      </p:sp>
    </p:spTree>
    <p:extLst>
      <p:ext uri="{BB962C8B-B14F-4D97-AF65-F5344CB8AC3E}">
        <p14:creationId xmlns:p14="http://schemas.microsoft.com/office/powerpoint/2010/main" val="1554917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500"/>
                                        <p:tgtEl>
                                          <p:spTgt spid="60"/>
                                        </p:tgtEl>
                                      </p:cBhvr>
                                    </p:animEffect>
                                  </p:childTnLst>
                                </p:cTn>
                              </p:par>
                            </p:childTnLst>
                          </p:cTn>
                        </p:par>
                        <p:par>
                          <p:cTn id="17" fill="hold">
                            <p:stCondLst>
                              <p:cond delay="1000"/>
                            </p:stCondLst>
                            <p:childTnLst>
                              <p:par>
                                <p:cTn id="18" presetID="2" presetClass="entr" presetSubtype="2" accel="50000" decel="50000" fill="hold" nodeType="afterEffect">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fill="hold"/>
                                        <p:tgtEl>
                                          <p:spTgt spid="81"/>
                                        </p:tgtEl>
                                        <p:attrNameLst>
                                          <p:attrName>ppt_x</p:attrName>
                                        </p:attrNameLst>
                                      </p:cBhvr>
                                      <p:tavLst>
                                        <p:tav tm="0">
                                          <p:val>
                                            <p:strVal val="1+#ppt_w/2"/>
                                          </p:val>
                                        </p:tav>
                                        <p:tav tm="100000">
                                          <p:val>
                                            <p:strVal val="#ppt_x"/>
                                          </p:val>
                                        </p:tav>
                                      </p:tavLst>
                                    </p:anim>
                                    <p:anim calcmode="lin" valueType="num">
                                      <p:cBhvr additive="base">
                                        <p:cTn id="21" dur="500" fill="hold"/>
                                        <p:tgtEl>
                                          <p:spTgt spid="81"/>
                                        </p:tgtEl>
                                        <p:attrNameLst>
                                          <p:attrName>ppt_y</p:attrName>
                                        </p:attrNameLst>
                                      </p:cBhvr>
                                      <p:tavLst>
                                        <p:tav tm="0">
                                          <p:val>
                                            <p:strVal val="#ppt_y"/>
                                          </p:val>
                                        </p:tav>
                                        <p:tav tm="100000">
                                          <p:val>
                                            <p:strVal val="#ppt_y"/>
                                          </p:val>
                                        </p:tav>
                                      </p:tavLst>
                                    </p:anim>
                                  </p:childTnLst>
                                </p:cTn>
                              </p:par>
                              <p:par>
                                <p:cTn id="22" presetID="2" presetClass="entr" presetSubtype="8" accel="50000" decel="5000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0-#ppt_w/2"/>
                                          </p:val>
                                        </p:tav>
                                        <p:tav tm="100000">
                                          <p:val>
                                            <p:strVal val="#ppt_x"/>
                                          </p:val>
                                        </p:tav>
                                      </p:tavLst>
                                    </p:anim>
                                    <p:anim calcmode="lin" valueType="num">
                                      <p:cBhvr additive="base">
                                        <p:cTn id="25" dur="500" fill="hold"/>
                                        <p:tgtEl>
                                          <p:spTgt spid="7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up)">
                                      <p:cBhvr>
                                        <p:cTn id="2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2153550" y="362080"/>
            <a:ext cx="5638800" cy="353524"/>
          </a:xfrm>
        </p:spPr>
        <p:txBody>
          <a:bodyPr/>
          <a:lstStyle/>
          <a:p>
            <a:r>
              <a:rPr lang="lt-LT" sz="1800" dirty="0"/>
              <a:t>Papildomi reikalavimai, kuriuos projektai </a:t>
            </a:r>
            <a:br>
              <a:rPr lang="lt-LT" sz="1800" dirty="0"/>
            </a:br>
            <a:r>
              <a:rPr lang="lt-LT" sz="1800" dirty="0"/>
              <a:t>turi atitikti projektinių pasiūlymų vertinimo </a:t>
            </a:r>
            <a:r>
              <a:rPr lang="lt-LT" sz="1800" dirty="0" smtClean="0"/>
              <a:t>metu: </a:t>
            </a:r>
            <a:endParaRPr lang="en-US" sz="1800" dirty="0" smtClean="0"/>
          </a:p>
        </p:txBody>
      </p:sp>
      <p:sp>
        <p:nvSpPr>
          <p:cNvPr id="45" name="Text Placeholder 44"/>
          <p:cNvSpPr>
            <a:spLocks noGrp="1"/>
          </p:cNvSpPr>
          <p:nvPr>
            <p:ph type="body" sz="half" idx="2"/>
          </p:nvPr>
        </p:nvSpPr>
        <p:spPr>
          <a:xfrm>
            <a:off x="2778158" y="907410"/>
            <a:ext cx="4114800" cy="200746"/>
          </a:xfrm>
        </p:spPr>
        <p:txBody>
          <a:bodyPr/>
          <a:lstStyle/>
          <a:p>
            <a:r>
              <a:rPr lang="lt-LT" dirty="0" smtClean="0"/>
              <a:t>Aprašo 21 p.</a:t>
            </a:r>
            <a:endParaRPr lang="en-US" dirty="0" smtClean="0"/>
          </a:p>
        </p:txBody>
      </p:sp>
      <p:sp>
        <p:nvSpPr>
          <p:cNvPr id="60" name="Text Placeholder 3"/>
          <p:cNvSpPr txBox="1">
            <a:spLocks/>
          </p:cNvSpPr>
          <p:nvPr/>
        </p:nvSpPr>
        <p:spPr>
          <a:xfrm>
            <a:off x="2893260" y="1486251"/>
            <a:ext cx="3793384"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400" b="1" dirty="0">
                <a:solidFill>
                  <a:srgbClr val="FFFFFF"/>
                </a:solidFill>
              </a:rPr>
              <a:t>Title Goes Here</a:t>
            </a:r>
            <a:r>
              <a:rPr lang="en-US" sz="1100" dirty="0">
                <a:solidFill>
                  <a:srgbClr val="FFFFFF"/>
                </a:solidFill>
              </a:rPr>
              <a:t/>
            </a:r>
            <a:br>
              <a:rPr lang="en-US" sz="1100" dirty="0">
                <a:solidFill>
                  <a:srgbClr val="FFFFFF"/>
                </a:solidFill>
              </a:rPr>
            </a:br>
            <a:r>
              <a:rPr lang="en-US" sz="1100" dirty="0">
                <a:solidFill>
                  <a:srgbClr val="FFFFFF"/>
                </a:solidFill>
              </a:rPr>
              <a:t>There are many variations of passages but the majority have  alteration in some form by</a:t>
            </a:r>
          </a:p>
        </p:txBody>
      </p:sp>
      <p:sp>
        <p:nvSpPr>
          <p:cNvPr id="84" name="Text Placeholder 3"/>
          <p:cNvSpPr txBox="1">
            <a:spLocks/>
          </p:cNvSpPr>
          <p:nvPr/>
        </p:nvSpPr>
        <p:spPr>
          <a:xfrm>
            <a:off x="2881004" y="1474397"/>
            <a:ext cx="3793384"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400" b="1" dirty="0">
                <a:solidFill>
                  <a:srgbClr val="FFFFFF"/>
                </a:solidFill>
              </a:rPr>
              <a:t>Title Goes Here</a:t>
            </a:r>
            <a:r>
              <a:rPr lang="en-US" sz="1100" dirty="0">
                <a:solidFill>
                  <a:srgbClr val="FFFFFF"/>
                </a:solidFill>
              </a:rPr>
              <a:t/>
            </a:r>
            <a:br>
              <a:rPr lang="en-US" sz="1100" dirty="0">
                <a:solidFill>
                  <a:srgbClr val="FFFFFF"/>
                </a:solidFill>
              </a:rPr>
            </a:br>
            <a:r>
              <a:rPr lang="en-US" sz="1100" dirty="0">
                <a:solidFill>
                  <a:srgbClr val="FFFFFF"/>
                </a:solidFill>
              </a:rPr>
              <a:t> There are many variations of passages but the majority have  alteration in some form by</a:t>
            </a:r>
          </a:p>
        </p:txBody>
      </p:sp>
      <p:grpSp>
        <p:nvGrpSpPr>
          <p:cNvPr id="94" name="Group 9"/>
          <p:cNvGrpSpPr/>
          <p:nvPr/>
        </p:nvGrpSpPr>
        <p:grpSpPr>
          <a:xfrm>
            <a:off x="2590800" y="1428750"/>
            <a:ext cx="4489525" cy="843832"/>
            <a:chOff x="1600200" y="1295400"/>
            <a:chExt cx="5410200" cy="670560"/>
          </a:xfrm>
        </p:grpSpPr>
        <p:sp>
          <p:nvSpPr>
            <p:cNvPr id="99" name="Rectangle 98"/>
            <p:cNvSpPr/>
            <p:nvPr/>
          </p:nvSpPr>
          <p:spPr>
            <a:xfrm>
              <a:off x="1600200" y="1356360"/>
              <a:ext cx="5410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100" name="Rectangle 99"/>
            <p:cNvSpPr/>
            <p:nvPr/>
          </p:nvSpPr>
          <p:spPr>
            <a:xfrm>
              <a:off x="1600200" y="1295400"/>
              <a:ext cx="5410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95" name="Group 10"/>
          <p:cNvGrpSpPr/>
          <p:nvPr/>
        </p:nvGrpSpPr>
        <p:grpSpPr>
          <a:xfrm>
            <a:off x="1981199" y="1433125"/>
            <a:ext cx="518380" cy="475657"/>
            <a:chOff x="647700" y="1295400"/>
            <a:chExt cx="838200" cy="670560"/>
          </a:xfrm>
        </p:grpSpPr>
        <p:sp>
          <p:nvSpPr>
            <p:cNvPr id="97" name="Rectangle 96"/>
            <p:cNvSpPr/>
            <p:nvPr/>
          </p:nvSpPr>
          <p:spPr>
            <a:xfrm>
              <a:off x="647700" y="1356360"/>
              <a:ext cx="838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8" name="Rectangle 97"/>
            <p:cNvSpPr/>
            <p:nvPr/>
          </p:nvSpPr>
          <p:spPr>
            <a:xfrm>
              <a:off x="647700" y="1295400"/>
              <a:ext cx="838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0</a:t>
              </a:r>
              <a:r>
                <a:rPr lang="lt-LT" b="1" dirty="0">
                  <a:solidFill>
                    <a:srgbClr val="FFFFFF"/>
                  </a:solidFill>
                </a:rPr>
                <a:t>3</a:t>
              </a:r>
              <a:endParaRPr lang="en-US" b="1" dirty="0">
                <a:solidFill>
                  <a:srgbClr val="FFFFFF"/>
                </a:solidFill>
              </a:endParaRPr>
            </a:p>
          </p:txBody>
        </p:sp>
      </p:grpSp>
      <p:sp>
        <p:nvSpPr>
          <p:cNvPr id="96" name="Text Placeholder 3"/>
          <p:cNvSpPr txBox="1">
            <a:spLocks/>
          </p:cNvSpPr>
          <p:nvPr/>
        </p:nvSpPr>
        <p:spPr>
          <a:xfrm>
            <a:off x="2893260" y="3001747"/>
            <a:ext cx="3793384"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400" b="1" dirty="0">
                <a:solidFill>
                  <a:srgbClr val="FFFFFF"/>
                </a:solidFill>
              </a:rPr>
              <a:t>Title Goes Here</a:t>
            </a:r>
            <a:r>
              <a:rPr lang="en-US" sz="1100" dirty="0">
                <a:solidFill>
                  <a:srgbClr val="FFFFFF"/>
                </a:solidFill>
              </a:rPr>
              <a:t/>
            </a:r>
            <a:br>
              <a:rPr lang="en-US" sz="1100" dirty="0">
                <a:solidFill>
                  <a:srgbClr val="FFFFFF"/>
                </a:solidFill>
              </a:rPr>
            </a:br>
            <a:r>
              <a:rPr lang="en-US" sz="1100" dirty="0">
                <a:solidFill>
                  <a:srgbClr val="FFFFFF"/>
                </a:solidFill>
              </a:rPr>
              <a:t> There are many variations of passages but the majority have  alteration in some form by</a:t>
            </a:r>
          </a:p>
        </p:txBody>
      </p:sp>
      <p:grpSp>
        <p:nvGrpSpPr>
          <p:cNvPr id="102" name="Group 9"/>
          <p:cNvGrpSpPr/>
          <p:nvPr/>
        </p:nvGrpSpPr>
        <p:grpSpPr>
          <a:xfrm>
            <a:off x="2590798" y="2318233"/>
            <a:ext cx="4489525" cy="699259"/>
            <a:chOff x="1600200" y="1295400"/>
            <a:chExt cx="5410200" cy="670560"/>
          </a:xfrm>
        </p:grpSpPr>
        <p:sp>
          <p:nvSpPr>
            <p:cNvPr id="107" name="Rectangle 106"/>
            <p:cNvSpPr/>
            <p:nvPr/>
          </p:nvSpPr>
          <p:spPr>
            <a:xfrm>
              <a:off x="1600200" y="1356360"/>
              <a:ext cx="54102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108" name="Rectangle 107"/>
            <p:cNvSpPr/>
            <p:nvPr/>
          </p:nvSpPr>
          <p:spPr>
            <a:xfrm>
              <a:off x="1600200" y="1295400"/>
              <a:ext cx="54102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103" name="Group 10"/>
          <p:cNvGrpSpPr/>
          <p:nvPr/>
        </p:nvGrpSpPr>
        <p:grpSpPr>
          <a:xfrm>
            <a:off x="7157424" y="2318233"/>
            <a:ext cx="518380" cy="475657"/>
            <a:chOff x="647700" y="1295400"/>
            <a:chExt cx="838200" cy="670560"/>
          </a:xfrm>
        </p:grpSpPr>
        <p:sp>
          <p:nvSpPr>
            <p:cNvPr id="105" name="Rectangle 104"/>
            <p:cNvSpPr/>
            <p:nvPr/>
          </p:nvSpPr>
          <p:spPr>
            <a:xfrm>
              <a:off x="647700" y="1356360"/>
              <a:ext cx="8382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6" name="Rectangle 105"/>
            <p:cNvSpPr/>
            <p:nvPr/>
          </p:nvSpPr>
          <p:spPr>
            <a:xfrm>
              <a:off x="647700" y="1295400"/>
              <a:ext cx="8382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04</a:t>
              </a:r>
            </a:p>
          </p:txBody>
        </p:sp>
      </p:grpSp>
      <p:grpSp>
        <p:nvGrpSpPr>
          <p:cNvPr id="110" name="Group 9"/>
          <p:cNvGrpSpPr/>
          <p:nvPr/>
        </p:nvGrpSpPr>
        <p:grpSpPr>
          <a:xfrm>
            <a:off x="2590800" y="3057686"/>
            <a:ext cx="4489525" cy="955118"/>
            <a:chOff x="1600200" y="1295400"/>
            <a:chExt cx="5410200" cy="670560"/>
          </a:xfrm>
        </p:grpSpPr>
        <p:sp>
          <p:nvSpPr>
            <p:cNvPr id="115" name="Rectangle 114"/>
            <p:cNvSpPr/>
            <p:nvPr/>
          </p:nvSpPr>
          <p:spPr>
            <a:xfrm>
              <a:off x="1600200" y="1356360"/>
              <a:ext cx="54102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116" name="Rectangle 115"/>
            <p:cNvSpPr/>
            <p:nvPr/>
          </p:nvSpPr>
          <p:spPr>
            <a:xfrm>
              <a:off x="1600200" y="1295400"/>
              <a:ext cx="5410200" cy="60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111" name="Group 10"/>
          <p:cNvGrpSpPr/>
          <p:nvPr/>
        </p:nvGrpSpPr>
        <p:grpSpPr>
          <a:xfrm>
            <a:off x="1981199" y="3061862"/>
            <a:ext cx="518380" cy="475657"/>
            <a:chOff x="647700" y="1295400"/>
            <a:chExt cx="838200" cy="670560"/>
          </a:xfrm>
        </p:grpSpPr>
        <p:sp>
          <p:nvSpPr>
            <p:cNvPr id="113" name="Rectangle 112"/>
            <p:cNvSpPr/>
            <p:nvPr/>
          </p:nvSpPr>
          <p:spPr>
            <a:xfrm>
              <a:off x="647700" y="1356360"/>
              <a:ext cx="8382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4" name="Rectangle 113"/>
            <p:cNvSpPr/>
            <p:nvPr/>
          </p:nvSpPr>
          <p:spPr>
            <a:xfrm>
              <a:off x="647700" y="1295400"/>
              <a:ext cx="838200" cy="60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05</a:t>
              </a:r>
            </a:p>
          </p:txBody>
        </p:sp>
      </p:grpSp>
      <p:sp>
        <p:nvSpPr>
          <p:cNvPr id="39" name="Text Placeholder 3"/>
          <p:cNvSpPr txBox="1">
            <a:spLocks/>
          </p:cNvSpPr>
          <p:nvPr/>
        </p:nvSpPr>
        <p:spPr>
          <a:xfrm>
            <a:off x="2702854" y="1474397"/>
            <a:ext cx="4267199"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lt-LT" sz="1400" b="1" dirty="0">
                <a:solidFill>
                  <a:srgbClr val="FFFFFF"/>
                </a:solidFill>
              </a:rPr>
              <a:t>vienos ikimokyklinio ugdymo įstaigos modernizavimui skiriama minimali tinkamų finansuoti išlaidų suma, įskaitant pareiškėjo dalį, yra 100 000,00 </a:t>
            </a:r>
            <a:r>
              <a:rPr lang="lt-LT" sz="1400" b="1" dirty="0" err="1">
                <a:solidFill>
                  <a:srgbClr val="FFFFFF"/>
                </a:solidFill>
              </a:rPr>
              <a:t>Eur</a:t>
            </a:r>
            <a:endParaRPr lang="lt-LT" sz="1400" b="1" dirty="0">
              <a:solidFill>
                <a:srgbClr val="FFFFFF"/>
              </a:solidFill>
            </a:endParaRPr>
          </a:p>
        </p:txBody>
      </p:sp>
      <p:sp>
        <p:nvSpPr>
          <p:cNvPr id="42" name="Text Placeholder 3"/>
          <p:cNvSpPr txBox="1">
            <a:spLocks/>
          </p:cNvSpPr>
          <p:nvPr/>
        </p:nvSpPr>
        <p:spPr>
          <a:xfrm>
            <a:off x="2701959" y="2396510"/>
            <a:ext cx="4267199"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lt-LT" sz="1400" b="1" dirty="0">
                <a:solidFill>
                  <a:srgbClr val="FFFFFF"/>
                </a:solidFill>
              </a:rPr>
              <a:t>projektai, kuriuose numatoma tik įrangos ir (ar) baldų įsigijimas negali būti finansuojami</a:t>
            </a:r>
            <a:endParaRPr lang="en-US" sz="1100" dirty="0">
              <a:solidFill>
                <a:srgbClr val="FFFFFF"/>
              </a:solidFill>
            </a:endParaRPr>
          </a:p>
        </p:txBody>
      </p:sp>
      <p:sp>
        <p:nvSpPr>
          <p:cNvPr id="50" name="Text Placeholder 3"/>
          <p:cNvSpPr txBox="1">
            <a:spLocks/>
          </p:cNvSpPr>
          <p:nvPr/>
        </p:nvSpPr>
        <p:spPr>
          <a:xfrm>
            <a:off x="2701960" y="3124251"/>
            <a:ext cx="4267199"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lt-LT" sz="1400" b="1" dirty="0">
                <a:solidFill>
                  <a:srgbClr val="FFFFFF"/>
                </a:solidFill>
              </a:rPr>
              <a:t>ne daugiau kaip 10 proc. projektui skirtų lėšų gali būti panaudotos ugdymo tikslams skirtai kompiuterinei ir (arba) organizacinei technikai įsigyti</a:t>
            </a:r>
            <a:endParaRPr lang="en-US" sz="1100" dirty="0">
              <a:solidFill>
                <a:srgbClr val="FFFFFF"/>
              </a:solidFill>
            </a:endParaRPr>
          </a:p>
        </p:txBody>
      </p:sp>
    </p:spTree>
    <p:extLst>
      <p:ext uri="{BB962C8B-B14F-4D97-AF65-F5344CB8AC3E}">
        <p14:creationId xmlns:p14="http://schemas.microsoft.com/office/powerpoint/2010/main" val="3042631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up)">
                                      <p:cBhvr>
                                        <p:cTn id="11" dur="500"/>
                                        <p:tgtEl>
                                          <p:spTgt spid="84"/>
                                        </p:tgtEl>
                                      </p:cBhvr>
                                    </p:animEffect>
                                  </p:childTnLst>
                                </p:cTn>
                              </p:par>
                            </p:childTnLst>
                          </p:cTn>
                        </p:par>
                        <p:par>
                          <p:cTn id="12" fill="hold">
                            <p:stCondLst>
                              <p:cond delay="1000"/>
                            </p:stCondLst>
                            <p:childTnLst>
                              <p:par>
                                <p:cTn id="13" presetID="2" presetClass="entr" presetSubtype="8" accel="50000" decel="50000"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0-#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1+#ppt_w/2"/>
                                          </p:val>
                                        </p:tav>
                                        <p:tav tm="100000">
                                          <p:val>
                                            <p:strVal val="#ppt_x"/>
                                          </p:val>
                                        </p:tav>
                                      </p:tavLst>
                                    </p:anim>
                                    <p:anim calcmode="lin" valueType="num">
                                      <p:cBhvr additive="base">
                                        <p:cTn id="20" dur="500" fill="hold"/>
                                        <p:tgtEl>
                                          <p:spTgt spid="9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up)">
                                      <p:cBhvr>
                                        <p:cTn id="24" dur="500"/>
                                        <p:tgtEl>
                                          <p:spTgt spid="96"/>
                                        </p:tgtEl>
                                      </p:cBhvr>
                                    </p:animEffect>
                                  </p:childTnLst>
                                </p:cTn>
                              </p:par>
                            </p:childTnLst>
                          </p:cTn>
                        </p:par>
                        <p:par>
                          <p:cTn id="25" fill="hold">
                            <p:stCondLst>
                              <p:cond delay="2000"/>
                            </p:stCondLst>
                            <p:childTnLst>
                              <p:par>
                                <p:cTn id="26" presetID="2" presetClass="entr" presetSubtype="2" accel="50000" decel="50000" fill="hold"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fill="hold"/>
                                        <p:tgtEl>
                                          <p:spTgt spid="103"/>
                                        </p:tgtEl>
                                        <p:attrNameLst>
                                          <p:attrName>ppt_x</p:attrName>
                                        </p:attrNameLst>
                                      </p:cBhvr>
                                      <p:tavLst>
                                        <p:tav tm="0">
                                          <p:val>
                                            <p:strVal val="1+#ppt_w/2"/>
                                          </p:val>
                                        </p:tav>
                                        <p:tav tm="100000">
                                          <p:val>
                                            <p:strVal val="#ppt_x"/>
                                          </p:val>
                                        </p:tav>
                                      </p:tavLst>
                                    </p:anim>
                                    <p:anim calcmode="lin" valueType="num">
                                      <p:cBhvr additive="base">
                                        <p:cTn id="29" dur="500" fill="hold"/>
                                        <p:tgtEl>
                                          <p:spTgt spid="103"/>
                                        </p:tgtEl>
                                        <p:attrNameLst>
                                          <p:attrName>ppt_y</p:attrName>
                                        </p:attrNameLst>
                                      </p:cBhvr>
                                      <p:tavLst>
                                        <p:tav tm="0">
                                          <p:val>
                                            <p:strVal val="#ppt_y"/>
                                          </p:val>
                                        </p:tav>
                                        <p:tav tm="100000">
                                          <p:val>
                                            <p:strVal val="#ppt_y"/>
                                          </p:val>
                                        </p:tav>
                                      </p:tavLst>
                                    </p:anim>
                                  </p:childTnLst>
                                </p:cTn>
                              </p:par>
                              <p:par>
                                <p:cTn id="30" presetID="2" presetClass="entr" presetSubtype="8" accel="50000" decel="50000" fill="hold" nodeType="with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fill="hold"/>
                                        <p:tgtEl>
                                          <p:spTgt spid="102"/>
                                        </p:tgtEl>
                                        <p:attrNameLst>
                                          <p:attrName>ppt_x</p:attrName>
                                        </p:attrNameLst>
                                      </p:cBhvr>
                                      <p:tavLst>
                                        <p:tav tm="0">
                                          <p:val>
                                            <p:strVal val="0-#ppt_w/2"/>
                                          </p:val>
                                        </p:tav>
                                        <p:tav tm="100000">
                                          <p:val>
                                            <p:strVal val="#ppt_x"/>
                                          </p:val>
                                        </p:tav>
                                      </p:tavLst>
                                    </p:anim>
                                    <p:anim calcmode="lin" valueType="num">
                                      <p:cBhvr additive="base">
                                        <p:cTn id="33" dur="500" fill="hold"/>
                                        <p:tgtEl>
                                          <p:spTgt spid="102"/>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accel="50000" decel="50000"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 calcmode="lin" valueType="num">
                                      <p:cBhvr additive="base">
                                        <p:cTn id="37" dur="500" fill="hold"/>
                                        <p:tgtEl>
                                          <p:spTgt spid="111"/>
                                        </p:tgtEl>
                                        <p:attrNameLst>
                                          <p:attrName>ppt_x</p:attrName>
                                        </p:attrNameLst>
                                      </p:cBhvr>
                                      <p:tavLst>
                                        <p:tav tm="0">
                                          <p:val>
                                            <p:strVal val="0-#ppt_w/2"/>
                                          </p:val>
                                        </p:tav>
                                        <p:tav tm="100000">
                                          <p:val>
                                            <p:strVal val="#ppt_x"/>
                                          </p:val>
                                        </p:tav>
                                      </p:tavLst>
                                    </p:anim>
                                    <p:anim calcmode="lin" valueType="num">
                                      <p:cBhvr additive="base">
                                        <p:cTn id="38" dur="500" fill="hold"/>
                                        <p:tgtEl>
                                          <p:spTgt spid="111"/>
                                        </p:tgtEl>
                                        <p:attrNameLst>
                                          <p:attrName>ppt_y</p:attrName>
                                        </p:attrNameLst>
                                      </p:cBhvr>
                                      <p:tavLst>
                                        <p:tav tm="0">
                                          <p:val>
                                            <p:strVal val="#ppt_y"/>
                                          </p:val>
                                        </p:tav>
                                        <p:tav tm="100000">
                                          <p:val>
                                            <p:strVal val="#ppt_y"/>
                                          </p:val>
                                        </p:tav>
                                      </p:tavLst>
                                    </p:anim>
                                  </p:childTnLst>
                                </p:cTn>
                              </p:par>
                              <p:par>
                                <p:cTn id="39" presetID="2" presetClass="entr" presetSubtype="2" accel="50000" decel="50000"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500" fill="hold"/>
                                        <p:tgtEl>
                                          <p:spTgt spid="110"/>
                                        </p:tgtEl>
                                        <p:attrNameLst>
                                          <p:attrName>ppt_x</p:attrName>
                                        </p:attrNameLst>
                                      </p:cBhvr>
                                      <p:tavLst>
                                        <p:tav tm="0">
                                          <p:val>
                                            <p:strVal val="1+#ppt_w/2"/>
                                          </p:val>
                                        </p:tav>
                                        <p:tav tm="100000">
                                          <p:val>
                                            <p:strVal val="#ppt_x"/>
                                          </p:val>
                                        </p:tav>
                                      </p:tavLst>
                                    </p:anim>
                                    <p:anim calcmode="lin" valueType="num">
                                      <p:cBhvr additive="base">
                                        <p:cTn id="42" dur="500" fill="hold"/>
                                        <p:tgtEl>
                                          <p:spTgt spid="110"/>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4" grpId="0"/>
      <p:bldP spid="96" grpId="0"/>
      <p:bldP spid="39" grpId="0"/>
      <p:bldP spid="42" grpId="0"/>
      <p:bldP spid="50" grpId="0"/>
    </p:bldLst>
  </p:timing>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39D2ED5BE2B4104FB524497CFE4B477B" ma:contentTypeVersion="1" ma:contentTypeDescription="Kurkite naują dokumentą." ma:contentTypeScope="" ma:versionID="ea90c1b54490a9c5be9afdd3d6562ffd">
  <xsd:schema xmlns:xsd="http://www.w3.org/2001/XMLSchema" xmlns:xs="http://www.w3.org/2001/XMLSchema" xmlns:p="http://schemas.microsoft.com/office/2006/metadata/properties" xmlns:ns1="http://schemas.microsoft.com/sharepoint/v3" targetNamespace="http://schemas.microsoft.com/office/2006/metadata/properties" ma:root="true" ma:fieldsID="fe7ce459ffbfdbf6e0cb0721972bfd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avimo pradžios data" ma:description="Planavimo pradžios data yra publikavimo priemonės sukurtas svetainės stulpelis. Jis naudojamas, nurodant datą ir laiką, kai šis puslapis pirmą kartą parodomas svetainės lankytojams." ma:hidden="true" ma:internalName="PublishingStartDate">
      <xsd:simpleType>
        <xsd:restriction base="dms:Unknown"/>
      </xsd:simpleType>
    </xsd:element>
    <xsd:element name="PublishingExpirationDate" ma:index="9" nillable="true" ma:displayName="Planavimo pabaigos data" ma:description="Planavimo pabaigos data yra publikavimo priemonės sukurtas svetainės stulpelis. Jis naudojamas, nurodant datą ir laiką, kai šis puslapis nebebus rodomas svetainės lankytojam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0CBB05-BC58-4879-9303-C5AD2CE30B70}">
  <ds:schemaRefs>
    <ds:schemaRef ds:uri="http://schemas.microsoft.com/sharepoint/v3/contenttype/forms"/>
  </ds:schemaRefs>
</ds:datastoreItem>
</file>

<file path=customXml/itemProps2.xml><?xml version="1.0" encoding="utf-8"?>
<ds:datastoreItem xmlns:ds="http://schemas.openxmlformats.org/officeDocument/2006/customXml" ds:itemID="{C610E25B-C010-4E14-9707-DC3F08CD633E}">
  <ds:schemaRefs>
    <ds:schemaRef ds:uri="http://schemas.openxmlformats.org/package/2006/metadata/core-properties"/>
    <ds:schemaRef ds:uri="http://schemas.microsoft.com/office/2006/documentManagement/types"/>
    <ds:schemaRef ds:uri="http://purl.org/dc/terms/"/>
    <ds:schemaRef ds:uri="http://purl.org/dc/elements/1.1/"/>
    <ds:schemaRef ds:uri="http://schemas.microsoft.com/sharepoint/v3"/>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4D9555C-FF8C-4F68-8E58-A695F9C61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12669</TotalTime>
  <Words>2452</Words>
  <Application>Microsoft Office PowerPoint</Application>
  <PresentationFormat>On-screen Show (16:9)</PresentationFormat>
  <Paragraphs>338</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HP Simplified</vt:lpstr>
      <vt:lpstr>Roboto</vt:lpstr>
      <vt:lpstr>Calibri</vt:lpstr>
      <vt:lpstr>Wingdings</vt:lpstr>
      <vt:lpstr>FontAwesome</vt:lpstr>
      <vt:lpstr>Arial</vt:lpstr>
      <vt:lpstr>Default Theme</vt:lpstr>
      <vt:lpstr>PowerPoint Presentation</vt:lpstr>
      <vt:lpstr> Projektų rengimo ir vertinimo procesas</vt:lpstr>
      <vt:lpstr>Atsakomybės sritys </vt:lpstr>
      <vt:lpstr>Esminiai projektinio pasiūlymo pakeitimai (PAFT 178 p., Aprašo 56 p.) </vt:lpstr>
      <vt:lpstr>PowerPoint Presentation</vt:lpstr>
      <vt:lpstr>PowerPoint Presentation</vt:lpstr>
      <vt:lpstr>Partnerystė projekte</vt:lpstr>
      <vt:lpstr>Papildomi reikalavimai, kuriuos projektai  turi atitikti projektinių pasiūlymų vertinimo metu: </vt:lpstr>
      <vt:lpstr>Papildomi reikalavimai, kuriuos projektai  turi atitikti projektinių pasiūlymų vertinimo metu: </vt:lpstr>
      <vt:lpstr>PowerPoint Presentation</vt:lpstr>
      <vt:lpstr>Papildomi reikalavimai projekto parengtumui</vt:lpstr>
      <vt:lpstr>Papildomi reikalavimai projekto parengtumui</vt:lpstr>
      <vt:lpstr>Papildomi reikalavimai projekto parengtumui</vt:lpstr>
      <vt:lpstr>Išlaidų tinkamumas (I)   </vt:lpstr>
      <vt:lpstr>PowerPoint Presentation</vt:lpstr>
      <vt:lpstr>PowerPoint Presentation</vt:lpstr>
      <vt:lpstr>PowerPoint Presentation</vt:lpstr>
      <vt:lpstr>PowerPoint Presentation</vt:lpstr>
      <vt:lpstr>Stebėsenos rodikliai</vt:lpstr>
      <vt:lpstr>Stebėsenos rodikliai</vt:lpstr>
      <vt:lpstr> Privalomos viešinimo priemonės:  1) informacija projekto vykdytojo interneto svetainėje; 2) projekto įgyvendinimo pradžioje pakabinama laikina informacinė lentelė ar pastatomas laikinas informacinis stendas; 3) iki galutinio MP pateikimo pakabinti nuolatinę informacinę lentelę ar pastatyti nuolatinį informacinį stendą.</vt:lpstr>
      <vt:lpstr>PowerPoint Presentation</vt:lpstr>
      <vt:lpstr>PowerPoint Presentation</vt:lpstr>
      <vt:lpstr>Su paraiška teikiami dokumentai</vt:lpstr>
      <vt:lpstr>Su paraiška teikiami dokumentai</vt:lpstr>
      <vt:lpstr>Su paraiška teikiamo dokumentai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Kęstas Bepirštis</cp:lastModifiedBy>
  <cp:revision>766</cp:revision>
  <cp:lastPrinted>2017-08-09T06:19:55Z</cp:lastPrinted>
  <dcterms:created xsi:type="dcterms:W3CDTF">2015-09-08T18:46:55Z</dcterms:created>
  <dcterms:modified xsi:type="dcterms:W3CDTF">2017-08-09T10:29:06Z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0x01010039D2ED5BE2B4104FB524497CFE4B477B</vt:lpwstr>
  </property>
</Properties>
</file>