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8"/>
  </p:notesMasterIdLst>
  <p:handoutMasterIdLst>
    <p:handoutMasterId r:id="rId39"/>
  </p:handoutMasterIdLst>
  <p:sldIdLst>
    <p:sldId id="832" r:id="rId5"/>
    <p:sldId id="835" r:id="rId6"/>
    <p:sldId id="834" r:id="rId7"/>
    <p:sldId id="837" r:id="rId8"/>
    <p:sldId id="840" r:id="rId9"/>
    <p:sldId id="803" r:id="rId10"/>
    <p:sldId id="841" r:id="rId11"/>
    <p:sldId id="843" r:id="rId12"/>
    <p:sldId id="829" r:id="rId13"/>
    <p:sldId id="844" r:id="rId14"/>
    <p:sldId id="805" r:id="rId15"/>
    <p:sldId id="861" r:id="rId16"/>
    <p:sldId id="875" r:id="rId17"/>
    <p:sldId id="822" r:id="rId18"/>
    <p:sldId id="876" r:id="rId19"/>
    <p:sldId id="851" r:id="rId20"/>
    <p:sldId id="855" r:id="rId21"/>
    <p:sldId id="856" r:id="rId22"/>
    <p:sldId id="857" r:id="rId23"/>
    <p:sldId id="864" r:id="rId24"/>
    <p:sldId id="865" r:id="rId25"/>
    <p:sldId id="824" r:id="rId26"/>
    <p:sldId id="825" r:id="rId27"/>
    <p:sldId id="845" r:id="rId28"/>
    <p:sldId id="846" r:id="rId29"/>
    <p:sldId id="867" r:id="rId30"/>
    <p:sldId id="877" r:id="rId31"/>
    <p:sldId id="873" r:id="rId32"/>
    <p:sldId id="868" r:id="rId33"/>
    <p:sldId id="869" r:id="rId34"/>
    <p:sldId id="870" r:id="rId35"/>
    <p:sldId id="872" r:id="rId36"/>
    <p:sldId id="874" r:id="rId37"/>
  </p:sldIdLst>
  <p:sldSz cx="9144000" cy="5143500" type="screen16x9"/>
  <p:notesSz cx="6797675" cy="9926638"/>
  <p:embeddedFontLst>
    <p:embeddedFont>
      <p:font typeface="MS PGothic" panose="020B0600070205080204" pitchFamily="34" charset="-128"/>
      <p:regular r:id="rId40"/>
    </p:embeddedFon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HP Simplified" panose="020B0604020204020204" pitchFamily="34" charset="-7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žanginės skaidrės" id="{6AA4A592-09C2-4BDA-AEE8-680958EFE34D}">
          <p14:sldIdLst/>
        </p14:section>
        <p14:section name="Turinio, skiriamosios skaidrės" id="{E6AD65FF-08BB-48F5-B08E-1BD4FAF73C59}">
          <p14:sldIdLst/>
        </p14:section>
        <p14:section name="Punktai, modeliai, sąrašai" id="{639F6B0F-4E69-44F3-8AF1-B88703E82F3D}">
          <p14:sldIdLst>
            <p14:sldId id="832"/>
            <p14:sldId id="835"/>
            <p14:sldId id="834"/>
            <p14:sldId id="837"/>
            <p14:sldId id="840"/>
            <p14:sldId id="803"/>
            <p14:sldId id="841"/>
            <p14:sldId id="843"/>
            <p14:sldId id="829"/>
            <p14:sldId id="844"/>
            <p14:sldId id="805"/>
            <p14:sldId id="861"/>
            <p14:sldId id="875"/>
            <p14:sldId id="822"/>
            <p14:sldId id="876"/>
            <p14:sldId id="851"/>
            <p14:sldId id="855"/>
            <p14:sldId id="856"/>
            <p14:sldId id="857"/>
            <p14:sldId id="864"/>
            <p14:sldId id="865"/>
            <p14:sldId id="824"/>
            <p14:sldId id="825"/>
            <p14:sldId id="845"/>
            <p14:sldId id="846"/>
            <p14:sldId id="867"/>
            <p14:sldId id="877"/>
            <p14:sldId id="873"/>
            <p14:sldId id="868"/>
            <p14:sldId id="869"/>
            <p14:sldId id="870"/>
            <p14:sldId id="872"/>
            <p14:sldId id="874"/>
          </p14:sldIdLst>
        </p14:section>
        <p14:section name="Chronologinės sekos" id="{6A93D829-58B1-4045-9199-CFDA7F11ACCC}">
          <p14:sldIdLst/>
        </p14:section>
        <p14:section name="Schemos" id="{E788F053-259C-4336-9258-03F2B158B31B}">
          <p14:sldIdLst/>
        </p14:section>
        <p14:section name="Tekstų dėžutės" id="{4C97DEFC-BCCD-4010-A899-01B7F97DA6EC}">
          <p14:sldIdLst/>
        </p14:section>
        <p14:section name="Procesai, etapai, analizės" id="{032DCEB2-987F-4AF7-9B9B-D466551DE5D9}">
          <p14:sldIdLst/>
        </p14:section>
        <p14:section name="Žemėlapiai" id="{AE2544E9-F42D-41D3-AA6A-23CDBD3A1D53}">
          <p14:sldIdLst/>
        </p14:section>
        <p14:section name="Skaičių grafikai/diagramos" id="{F247D88C-D1A4-4EE1-BFAF-7DB3DB8746E3}">
          <p14:sldIdLst/>
        </p14:section>
        <p14:section name="Skaitmeninė infografika" id="{E0539C13-B43D-4D60-ADE5-6908BBFE0DDA}">
          <p14:sldIdLst/>
        </p14:section>
        <p14:section name="Tamsaus fono skaidrės" id="{E6955A49-7095-42E8-BE41-BFC0A9273F62}">
          <p14:sldIdLst/>
        </p14:section>
        <p14:section name="Pabaigos, apibendrinimo skaidrės" id="{1DCB25D7-9F50-4195-B20B-2736980DFCD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C2A"/>
    <a:srgbClr val="161F28"/>
    <a:srgbClr val="2D3E50"/>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7" autoAdjust="0"/>
  </p:normalViewPr>
  <p:slideViewPr>
    <p:cSldViewPr>
      <p:cViewPr varScale="1">
        <p:scale>
          <a:sx n="88" d="100"/>
          <a:sy n="88" d="100"/>
        </p:scale>
        <p:origin x="96" y="1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696"/>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F5507-D58B-4301-BCA5-3576AE9E0A84}"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lt-LT"/>
        </a:p>
      </dgm:t>
    </dgm:pt>
    <dgm:pt modelId="{D5233AD7-5E97-4619-A7FA-22C17EEFA5B0}">
      <dgm:prSet/>
      <dgm:spPr/>
      <dgm:t>
        <a:bodyPr/>
        <a:lstStyle/>
        <a:p>
          <a:pPr rtl="0"/>
          <a:r>
            <a:rPr lang="lt-LT" dirty="0" smtClean="0"/>
            <a:t>Investicijų projektas</a:t>
          </a:r>
          <a:endParaRPr lang="lt-LT" dirty="0"/>
        </a:p>
      </dgm:t>
    </dgm:pt>
    <dgm:pt modelId="{43D8B817-BEB5-4EE0-8458-CFAB08E62065}" type="parTrans" cxnId="{736C83B5-F7F3-44A2-B020-5F3C2CE7CB89}">
      <dgm:prSet/>
      <dgm:spPr/>
      <dgm:t>
        <a:bodyPr/>
        <a:lstStyle/>
        <a:p>
          <a:endParaRPr lang="lt-LT"/>
        </a:p>
      </dgm:t>
    </dgm:pt>
    <dgm:pt modelId="{9ACC790D-CB57-46BF-8B4C-1D91525E857F}" type="sibTrans" cxnId="{736C83B5-F7F3-44A2-B020-5F3C2CE7CB89}">
      <dgm:prSet/>
      <dgm:spPr>
        <a:solidFill>
          <a:schemeClr val="accent1"/>
        </a:solidFill>
        <a:ln>
          <a:solidFill>
            <a:schemeClr val="accent1"/>
          </a:solidFill>
        </a:ln>
      </dgm:spPr>
      <dgm:t>
        <a:bodyPr/>
        <a:lstStyle/>
        <a:p>
          <a:endParaRPr lang="lt-LT"/>
        </a:p>
      </dgm:t>
    </dgm:pt>
    <dgm:pt modelId="{613D1567-C47A-458B-A719-21EBC4C4EFC1}">
      <dgm:prSet/>
      <dgm:spPr/>
      <dgm:t>
        <a:bodyPr/>
        <a:lstStyle/>
        <a:p>
          <a:pPr rtl="0"/>
          <a:r>
            <a:rPr lang="lt-LT" smtClean="0"/>
            <a:t>Projektinis pasiūlymas </a:t>
          </a:r>
          <a:endParaRPr lang="lt-LT" dirty="0"/>
        </a:p>
      </dgm:t>
    </dgm:pt>
    <dgm:pt modelId="{AD7191ED-65D5-4A2E-B4EA-A520E22FE1A6}" type="parTrans" cxnId="{FAC8033C-6B87-43D4-B8EC-A41C56884717}">
      <dgm:prSet/>
      <dgm:spPr/>
      <dgm:t>
        <a:bodyPr/>
        <a:lstStyle/>
        <a:p>
          <a:endParaRPr lang="lt-LT"/>
        </a:p>
      </dgm:t>
    </dgm:pt>
    <dgm:pt modelId="{075A244F-CBDF-4465-9115-C9C6DA454562}" type="sibTrans" cxnId="{FAC8033C-6B87-43D4-B8EC-A41C56884717}">
      <dgm:prSet/>
      <dgm:spPr>
        <a:solidFill>
          <a:schemeClr val="accent1"/>
        </a:solidFill>
        <a:ln>
          <a:solidFill>
            <a:schemeClr val="accent1"/>
          </a:solidFill>
        </a:ln>
      </dgm:spPr>
      <dgm:t>
        <a:bodyPr/>
        <a:lstStyle/>
        <a:p>
          <a:endParaRPr lang="lt-LT"/>
        </a:p>
      </dgm:t>
    </dgm:pt>
    <dgm:pt modelId="{C61CBD6C-9680-403D-A4B5-F482895F1FB0}">
      <dgm:prSet/>
      <dgm:spPr/>
      <dgm:t>
        <a:bodyPr/>
        <a:lstStyle/>
        <a:p>
          <a:pPr rtl="0"/>
          <a:r>
            <a:rPr lang="lt-LT" smtClean="0"/>
            <a:t>Paraiška </a:t>
          </a:r>
          <a:endParaRPr lang="lt-LT" dirty="0"/>
        </a:p>
      </dgm:t>
    </dgm:pt>
    <dgm:pt modelId="{7193CB4C-3328-443A-88E8-EEF81B4983D0}" type="parTrans" cxnId="{085EB3EE-C40E-471B-A6DB-4332BAA24309}">
      <dgm:prSet/>
      <dgm:spPr/>
      <dgm:t>
        <a:bodyPr/>
        <a:lstStyle/>
        <a:p>
          <a:endParaRPr lang="lt-LT"/>
        </a:p>
      </dgm:t>
    </dgm:pt>
    <dgm:pt modelId="{7C8FD09C-C8D1-4F61-A9CF-AFF7B0D74864}" type="sibTrans" cxnId="{085EB3EE-C40E-471B-A6DB-4332BAA24309}">
      <dgm:prSet/>
      <dgm:spPr>
        <a:solidFill>
          <a:schemeClr val="accent1"/>
        </a:solidFill>
        <a:ln>
          <a:solidFill>
            <a:schemeClr val="accent1"/>
          </a:solidFill>
        </a:ln>
      </dgm:spPr>
      <dgm:t>
        <a:bodyPr/>
        <a:lstStyle/>
        <a:p>
          <a:endParaRPr lang="lt-LT"/>
        </a:p>
      </dgm:t>
    </dgm:pt>
    <dgm:pt modelId="{0310AE4F-A8F7-4E28-AA24-847B9BB389CD}">
      <dgm:prSet/>
      <dgm:spPr/>
      <dgm:t>
        <a:bodyPr/>
        <a:lstStyle/>
        <a:p>
          <a:pPr rtl="0"/>
          <a:r>
            <a:rPr lang="lt-LT" smtClean="0"/>
            <a:t>Projekto sutartis </a:t>
          </a:r>
          <a:endParaRPr lang="lt-LT" dirty="0"/>
        </a:p>
      </dgm:t>
    </dgm:pt>
    <dgm:pt modelId="{C2014367-C600-42AA-8009-AA855CCD4671}" type="parTrans" cxnId="{054FC5BA-7C9D-426F-95CF-6E076176A55C}">
      <dgm:prSet/>
      <dgm:spPr/>
      <dgm:t>
        <a:bodyPr/>
        <a:lstStyle/>
        <a:p>
          <a:endParaRPr lang="lt-LT"/>
        </a:p>
      </dgm:t>
    </dgm:pt>
    <dgm:pt modelId="{E2CEC915-F50C-4C55-8933-832537EE4EED}" type="sibTrans" cxnId="{054FC5BA-7C9D-426F-95CF-6E076176A55C}">
      <dgm:prSet/>
      <dgm:spPr/>
      <dgm:t>
        <a:bodyPr/>
        <a:lstStyle/>
        <a:p>
          <a:endParaRPr lang="lt-LT"/>
        </a:p>
      </dgm:t>
    </dgm:pt>
    <dgm:pt modelId="{BC7B5F5C-E8F0-4D51-AFA4-5372381D97C5}" type="pres">
      <dgm:prSet presAssocID="{DABF5507-D58B-4301-BCA5-3576AE9E0A84}" presName="Name0" presStyleCnt="0">
        <dgm:presLayoutVars>
          <dgm:dir/>
          <dgm:resizeHandles val="exact"/>
        </dgm:presLayoutVars>
      </dgm:prSet>
      <dgm:spPr/>
      <dgm:t>
        <a:bodyPr/>
        <a:lstStyle/>
        <a:p>
          <a:endParaRPr lang="lt-LT"/>
        </a:p>
      </dgm:t>
    </dgm:pt>
    <dgm:pt modelId="{1EB03EA0-683C-4E57-B571-22F7B3CE0480}" type="pres">
      <dgm:prSet presAssocID="{D5233AD7-5E97-4619-A7FA-22C17EEFA5B0}" presName="node" presStyleLbl="node1" presStyleIdx="0" presStyleCnt="4" custLinFactNeighborX="-572" custLinFactNeighborY="-9518">
        <dgm:presLayoutVars>
          <dgm:bulletEnabled val="1"/>
        </dgm:presLayoutVars>
      </dgm:prSet>
      <dgm:spPr/>
      <dgm:t>
        <a:bodyPr/>
        <a:lstStyle/>
        <a:p>
          <a:endParaRPr lang="lt-LT"/>
        </a:p>
      </dgm:t>
    </dgm:pt>
    <dgm:pt modelId="{BB880406-A743-4959-8AA6-35EF0351F178}" type="pres">
      <dgm:prSet presAssocID="{9ACC790D-CB57-46BF-8B4C-1D91525E857F}" presName="sibTrans" presStyleLbl="sibTrans2D1" presStyleIdx="0" presStyleCnt="3"/>
      <dgm:spPr/>
      <dgm:t>
        <a:bodyPr/>
        <a:lstStyle/>
        <a:p>
          <a:endParaRPr lang="lt-LT"/>
        </a:p>
      </dgm:t>
    </dgm:pt>
    <dgm:pt modelId="{AEEC4741-6F50-4E6C-AE18-EB45AA4C21DF}" type="pres">
      <dgm:prSet presAssocID="{9ACC790D-CB57-46BF-8B4C-1D91525E857F}" presName="connectorText" presStyleLbl="sibTrans2D1" presStyleIdx="0" presStyleCnt="3"/>
      <dgm:spPr/>
      <dgm:t>
        <a:bodyPr/>
        <a:lstStyle/>
        <a:p>
          <a:endParaRPr lang="lt-LT"/>
        </a:p>
      </dgm:t>
    </dgm:pt>
    <dgm:pt modelId="{4512A53D-C51E-481C-A700-C1918DEA6518}" type="pres">
      <dgm:prSet presAssocID="{613D1567-C47A-458B-A719-21EBC4C4EFC1}" presName="node" presStyleLbl="node1" presStyleIdx="1" presStyleCnt="4">
        <dgm:presLayoutVars>
          <dgm:bulletEnabled val="1"/>
        </dgm:presLayoutVars>
      </dgm:prSet>
      <dgm:spPr/>
      <dgm:t>
        <a:bodyPr/>
        <a:lstStyle/>
        <a:p>
          <a:endParaRPr lang="lt-LT"/>
        </a:p>
      </dgm:t>
    </dgm:pt>
    <dgm:pt modelId="{18CEDB15-C3D9-4A1E-9563-0607306B9A62}" type="pres">
      <dgm:prSet presAssocID="{075A244F-CBDF-4465-9115-C9C6DA454562}" presName="sibTrans" presStyleLbl="sibTrans2D1" presStyleIdx="1" presStyleCnt="3"/>
      <dgm:spPr/>
      <dgm:t>
        <a:bodyPr/>
        <a:lstStyle/>
        <a:p>
          <a:endParaRPr lang="lt-LT"/>
        </a:p>
      </dgm:t>
    </dgm:pt>
    <dgm:pt modelId="{ED93CD1F-CF38-4781-B131-4E4D8E8DED80}" type="pres">
      <dgm:prSet presAssocID="{075A244F-CBDF-4465-9115-C9C6DA454562}" presName="connectorText" presStyleLbl="sibTrans2D1" presStyleIdx="1" presStyleCnt="3"/>
      <dgm:spPr/>
      <dgm:t>
        <a:bodyPr/>
        <a:lstStyle/>
        <a:p>
          <a:endParaRPr lang="lt-LT"/>
        </a:p>
      </dgm:t>
    </dgm:pt>
    <dgm:pt modelId="{5BEBEE9C-EBC7-4A24-A18C-749B731449E9}" type="pres">
      <dgm:prSet presAssocID="{C61CBD6C-9680-403D-A4B5-F482895F1FB0}" presName="node" presStyleLbl="node1" presStyleIdx="2" presStyleCnt="4">
        <dgm:presLayoutVars>
          <dgm:bulletEnabled val="1"/>
        </dgm:presLayoutVars>
      </dgm:prSet>
      <dgm:spPr/>
      <dgm:t>
        <a:bodyPr/>
        <a:lstStyle/>
        <a:p>
          <a:endParaRPr lang="lt-LT"/>
        </a:p>
      </dgm:t>
    </dgm:pt>
    <dgm:pt modelId="{E131B74A-BF63-452A-A5B4-F0650877986B}" type="pres">
      <dgm:prSet presAssocID="{7C8FD09C-C8D1-4F61-A9CF-AFF7B0D74864}" presName="sibTrans" presStyleLbl="sibTrans2D1" presStyleIdx="2" presStyleCnt="3"/>
      <dgm:spPr/>
      <dgm:t>
        <a:bodyPr/>
        <a:lstStyle/>
        <a:p>
          <a:endParaRPr lang="lt-LT"/>
        </a:p>
      </dgm:t>
    </dgm:pt>
    <dgm:pt modelId="{088C7CA6-4849-4C54-AAEF-59D80EED3359}" type="pres">
      <dgm:prSet presAssocID="{7C8FD09C-C8D1-4F61-A9CF-AFF7B0D74864}" presName="connectorText" presStyleLbl="sibTrans2D1" presStyleIdx="2" presStyleCnt="3"/>
      <dgm:spPr/>
      <dgm:t>
        <a:bodyPr/>
        <a:lstStyle/>
        <a:p>
          <a:endParaRPr lang="lt-LT"/>
        </a:p>
      </dgm:t>
    </dgm:pt>
    <dgm:pt modelId="{1C5F5AED-5F53-42F6-BFAD-F5CBB7E8BB2A}" type="pres">
      <dgm:prSet presAssocID="{0310AE4F-A8F7-4E28-AA24-847B9BB389CD}" presName="node" presStyleLbl="node1" presStyleIdx="3" presStyleCnt="4">
        <dgm:presLayoutVars>
          <dgm:bulletEnabled val="1"/>
        </dgm:presLayoutVars>
      </dgm:prSet>
      <dgm:spPr/>
      <dgm:t>
        <a:bodyPr/>
        <a:lstStyle/>
        <a:p>
          <a:endParaRPr lang="lt-LT"/>
        </a:p>
      </dgm:t>
    </dgm:pt>
  </dgm:ptLst>
  <dgm:cxnLst>
    <dgm:cxn modelId="{054FC5BA-7C9D-426F-95CF-6E076176A55C}" srcId="{DABF5507-D58B-4301-BCA5-3576AE9E0A84}" destId="{0310AE4F-A8F7-4E28-AA24-847B9BB389CD}" srcOrd="3" destOrd="0" parTransId="{C2014367-C600-42AA-8009-AA855CCD4671}" sibTransId="{E2CEC915-F50C-4C55-8933-832537EE4EED}"/>
    <dgm:cxn modelId="{92B5D745-3D25-4580-8BC1-77EE9F595B43}" type="presOf" srcId="{075A244F-CBDF-4465-9115-C9C6DA454562}" destId="{ED93CD1F-CF38-4781-B131-4E4D8E8DED80}" srcOrd="1" destOrd="0" presId="urn:microsoft.com/office/officeart/2005/8/layout/process1"/>
    <dgm:cxn modelId="{736C83B5-F7F3-44A2-B020-5F3C2CE7CB89}" srcId="{DABF5507-D58B-4301-BCA5-3576AE9E0A84}" destId="{D5233AD7-5E97-4619-A7FA-22C17EEFA5B0}" srcOrd="0" destOrd="0" parTransId="{43D8B817-BEB5-4EE0-8458-CFAB08E62065}" sibTransId="{9ACC790D-CB57-46BF-8B4C-1D91525E857F}"/>
    <dgm:cxn modelId="{622AD19A-A282-4FDC-85AE-33DD8FB57D44}" type="presOf" srcId="{9ACC790D-CB57-46BF-8B4C-1D91525E857F}" destId="{AEEC4741-6F50-4E6C-AE18-EB45AA4C21DF}" srcOrd="1" destOrd="0" presId="urn:microsoft.com/office/officeart/2005/8/layout/process1"/>
    <dgm:cxn modelId="{FBD56FD9-1086-4CF3-8C21-E4DD5ACAFF90}" type="presOf" srcId="{9ACC790D-CB57-46BF-8B4C-1D91525E857F}" destId="{BB880406-A743-4959-8AA6-35EF0351F178}" srcOrd="0" destOrd="0" presId="urn:microsoft.com/office/officeart/2005/8/layout/process1"/>
    <dgm:cxn modelId="{78D18A1D-ADBE-4EA5-86D2-9B17E6B812CC}" type="presOf" srcId="{C61CBD6C-9680-403D-A4B5-F482895F1FB0}" destId="{5BEBEE9C-EBC7-4A24-A18C-749B731449E9}" srcOrd="0" destOrd="0" presId="urn:microsoft.com/office/officeart/2005/8/layout/process1"/>
    <dgm:cxn modelId="{2352857E-E90C-4A1D-AF95-D2FF17787459}" type="presOf" srcId="{DABF5507-D58B-4301-BCA5-3576AE9E0A84}" destId="{BC7B5F5C-E8F0-4D51-AFA4-5372381D97C5}" srcOrd="0" destOrd="0" presId="urn:microsoft.com/office/officeart/2005/8/layout/process1"/>
    <dgm:cxn modelId="{A386F998-0A6A-4939-84DB-AA2BEC843C7E}" type="presOf" srcId="{075A244F-CBDF-4465-9115-C9C6DA454562}" destId="{18CEDB15-C3D9-4A1E-9563-0607306B9A62}" srcOrd="0" destOrd="0" presId="urn:microsoft.com/office/officeart/2005/8/layout/process1"/>
    <dgm:cxn modelId="{DAFAB5DE-C08F-4E4F-9263-EA4696099E08}" type="presOf" srcId="{613D1567-C47A-458B-A719-21EBC4C4EFC1}" destId="{4512A53D-C51E-481C-A700-C1918DEA6518}" srcOrd="0" destOrd="0" presId="urn:microsoft.com/office/officeart/2005/8/layout/process1"/>
    <dgm:cxn modelId="{FAC8033C-6B87-43D4-B8EC-A41C56884717}" srcId="{DABF5507-D58B-4301-BCA5-3576AE9E0A84}" destId="{613D1567-C47A-458B-A719-21EBC4C4EFC1}" srcOrd="1" destOrd="0" parTransId="{AD7191ED-65D5-4A2E-B4EA-A520E22FE1A6}" sibTransId="{075A244F-CBDF-4465-9115-C9C6DA454562}"/>
    <dgm:cxn modelId="{E8CBE3F8-7CDE-4AD8-BE51-55705B62FEC4}" type="presOf" srcId="{7C8FD09C-C8D1-4F61-A9CF-AFF7B0D74864}" destId="{088C7CA6-4849-4C54-AAEF-59D80EED3359}" srcOrd="1" destOrd="0" presId="urn:microsoft.com/office/officeart/2005/8/layout/process1"/>
    <dgm:cxn modelId="{0C762EF4-7224-40D2-8897-FA9ECDBF73BA}" type="presOf" srcId="{D5233AD7-5E97-4619-A7FA-22C17EEFA5B0}" destId="{1EB03EA0-683C-4E57-B571-22F7B3CE0480}" srcOrd="0" destOrd="0" presId="urn:microsoft.com/office/officeart/2005/8/layout/process1"/>
    <dgm:cxn modelId="{5BB11486-1C37-4E0F-91DE-F2F3D7F09AA5}" type="presOf" srcId="{7C8FD09C-C8D1-4F61-A9CF-AFF7B0D74864}" destId="{E131B74A-BF63-452A-A5B4-F0650877986B}" srcOrd="0" destOrd="0" presId="urn:microsoft.com/office/officeart/2005/8/layout/process1"/>
    <dgm:cxn modelId="{3AD68CA0-3A11-4010-9BA6-B8C4DE844C26}" type="presOf" srcId="{0310AE4F-A8F7-4E28-AA24-847B9BB389CD}" destId="{1C5F5AED-5F53-42F6-BFAD-F5CBB7E8BB2A}" srcOrd="0" destOrd="0" presId="urn:microsoft.com/office/officeart/2005/8/layout/process1"/>
    <dgm:cxn modelId="{085EB3EE-C40E-471B-A6DB-4332BAA24309}" srcId="{DABF5507-D58B-4301-BCA5-3576AE9E0A84}" destId="{C61CBD6C-9680-403D-A4B5-F482895F1FB0}" srcOrd="2" destOrd="0" parTransId="{7193CB4C-3328-443A-88E8-EEF81B4983D0}" sibTransId="{7C8FD09C-C8D1-4F61-A9CF-AFF7B0D74864}"/>
    <dgm:cxn modelId="{A17B977B-3C34-4BF1-8A38-3EE856656446}" type="presParOf" srcId="{BC7B5F5C-E8F0-4D51-AFA4-5372381D97C5}" destId="{1EB03EA0-683C-4E57-B571-22F7B3CE0480}" srcOrd="0" destOrd="0" presId="urn:microsoft.com/office/officeart/2005/8/layout/process1"/>
    <dgm:cxn modelId="{38B7477C-9725-438D-A5A8-506C9FA4977F}" type="presParOf" srcId="{BC7B5F5C-E8F0-4D51-AFA4-5372381D97C5}" destId="{BB880406-A743-4959-8AA6-35EF0351F178}" srcOrd="1" destOrd="0" presId="urn:microsoft.com/office/officeart/2005/8/layout/process1"/>
    <dgm:cxn modelId="{ABFB7725-B22E-4C53-9637-29E197B91EB5}" type="presParOf" srcId="{BB880406-A743-4959-8AA6-35EF0351F178}" destId="{AEEC4741-6F50-4E6C-AE18-EB45AA4C21DF}" srcOrd="0" destOrd="0" presId="urn:microsoft.com/office/officeart/2005/8/layout/process1"/>
    <dgm:cxn modelId="{013C6924-300A-44CD-95A9-6D8F2695A0EF}" type="presParOf" srcId="{BC7B5F5C-E8F0-4D51-AFA4-5372381D97C5}" destId="{4512A53D-C51E-481C-A700-C1918DEA6518}" srcOrd="2" destOrd="0" presId="urn:microsoft.com/office/officeart/2005/8/layout/process1"/>
    <dgm:cxn modelId="{AB6D2118-CAED-4771-976E-7195C8583644}" type="presParOf" srcId="{BC7B5F5C-E8F0-4D51-AFA4-5372381D97C5}" destId="{18CEDB15-C3D9-4A1E-9563-0607306B9A62}" srcOrd="3" destOrd="0" presId="urn:microsoft.com/office/officeart/2005/8/layout/process1"/>
    <dgm:cxn modelId="{68F8C059-DF4F-4D8E-A4BF-577E43CD08F9}" type="presParOf" srcId="{18CEDB15-C3D9-4A1E-9563-0607306B9A62}" destId="{ED93CD1F-CF38-4781-B131-4E4D8E8DED80}" srcOrd="0" destOrd="0" presId="urn:microsoft.com/office/officeart/2005/8/layout/process1"/>
    <dgm:cxn modelId="{1A1C6786-9714-4C65-9C8C-7159BF3A7553}" type="presParOf" srcId="{BC7B5F5C-E8F0-4D51-AFA4-5372381D97C5}" destId="{5BEBEE9C-EBC7-4A24-A18C-749B731449E9}" srcOrd="4" destOrd="0" presId="urn:microsoft.com/office/officeart/2005/8/layout/process1"/>
    <dgm:cxn modelId="{36D396DA-1B7D-459E-90A8-E0C04CA1CDDD}" type="presParOf" srcId="{BC7B5F5C-E8F0-4D51-AFA4-5372381D97C5}" destId="{E131B74A-BF63-452A-A5B4-F0650877986B}" srcOrd="5" destOrd="0" presId="urn:microsoft.com/office/officeart/2005/8/layout/process1"/>
    <dgm:cxn modelId="{84F35820-4AF4-4618-8653-863A5C9CB2FA}" type="presParOf" srcId="{E131B74A-BF63-452A-A5B4-F0650877986B}" destId="{088C7CA6-4849-4C54-AAEF-59D80EED3359}" srcOrd="0" destOrd="0" presId="urn:microsoft.com/office/officeart/2005/8/layout/process1"/>
    <dgm:cxn modelId="{C83283A4-1D4C-40D3-8322-2FBE6BD2BB35}" type="presParOf" srcId="{BC7B5F5C-E8F0-4D51-AFA4-5372381D97C5}" destId="{1C5F5AED-5F53-42F6-BFAD-F5CBB7E8BB2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03EA0-683C-4E57-B571-22F7B3CE0480}">
      <dsp:nvSpPr>
        <dsp:cNvPr id="0" name=""/>
        <dsp:cNvSpPr/>
      </dsp:nvSpPr>
      <dsp:spPr>
        <a:xfrm>
          <a:off x="0" y="0"/>
          <a:ext cx="1152976" cy="6917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lt-LT" sz="1700" kern="1200" dirty="0" smtClean="0"/>
            <a:t>Investicijų projektas</a:t>
          </a:r>
          <a:endParaRPr lang="lt-LT" sz="1700" kern="1200" dirty="0"/>
        </a:p>
      </dsp:txBody>
      <dsp:txXfrm>
        <a:off x="20262" y="20262"/>
        <a:ext cx="1112452" cy="651261"/>
      </dsp:txXfrm>
    </dsp:sp>
    <dsp:sp modelId="{BB880406-A743-4959-8AA6-35EF0351F178}">
      <dsp:nvSpPr>
        <dsp:cNvPr id="0" name=""/>
        <dsp:cNvSpPr/>
      </dsp:nvSpPr>
      <dsp:spPr>
        <a:xfrm rot="24422">
          <a:off x="1268929" y="208716"/>
          <a:ext cx="245834" cy="285938"/>
        </a:xfrm>
        <a:prstGeom prst="rightArrow">
          <a:avLst>
            <a:gd name="adj1" fmla="val 60000"/>
            <a:gd name="adj2" fmla="val 50000"/>
          </a:avLst>
        </a:prstGeom>
        <a:solidFill>
          <a:schemeClr val="accent1"/>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lt-LT" sz="1200" kern="1200"/>
        </a:p>
      </dsp:txBody>
      <dsp:txXfrm>
        <a:off x="1268930" y="265642"/>
        <a:ext cx="172084" cy="171562"/>
      </dsp:txXfrm>
    </dsp:sp>
    <dsp:sp modelId="{4512A53D-C51E-481C-A700-C1918DEA6518}">
      <dsp:nvSpPr>
        <dsp:cNvPr id="0" name=""/>
        <dsp:cNvSpPr/>
      </dsp:nvSpPr>
      <dsp:spPr>
        <a:xfrm>
          <a:off x="1616803" y="11486"/>
          <a:ext cx="1152976" cy="6917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lt-LT" sz="1700" kern="1200" smtClean="0"/>
            <a:t>Projektinis pasiūlymas </a:t>
          </a:r>
          <a:endParaRPr lang="lt-LT" sz="1700" kern="1200" dirty="0"/>
        </a:p>
      </dsp:txBody>
      <dsp:txXfrm>
        <a:off x="1637065" y="31748"/>
        <a:ext cx="1112452" cy="651261"/>
      </dsp:txXfrm>
    </dsp:sp>
    <dsp:sp modelId="{18CEDB15-C3D9-4A1E-9563-0607306B9A62}">
      <dsp:nvSpPr>
        <dsp:cNvPr id="0" name=""/>
        <dsp:cNvSpPr/>
      </dsp:nvSpPr>
      <dsp:spPr>
        <a:xfrm>
          <a:off x="2885077" y="214409"/>
          <a:ext cx="244430" cy="285938"/>
        </a:xfrm>
        <a:prstGeom prst="rightArrow">
          <a:avLst>
            <a:gd name="adj1" fmla="val 60000"/>
            <a:gd name="adj2" fmla="val 50000"/>
          </a:avLst>
        </a:prstGeom>
        <a:solidFill>
          <a:schemeClr val="accent1"/>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lt-LT" sz="1200" kern="1200"/>
        </a:p>
      </dsp:txBody>
      <dsp:txXfrm>
        <a:off x="2885077" y="271597"/>
        <a:ext cx="171101" cy="171562"/>
      </dsp:txXfrm>
    </dsp:sp>
    <dsp:sp modelId="{5BEBEE9C-EBC7-4A24-A18C-749B731449E9}">
      <dsp:nvSpPr>
        <dsp:cNvPr id="0" name=""/>
        <dsp:cNvSpPr/>
      </dsp:nvSpPr>
      <dsp:spPr>
        <a:xfrm>
          <a:off x="3230970" y="11486"/>
          <a:ext cx="1152976" cy="6917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lt-LT" sz="1700" kern="1200" smtClean="0"/>
            <a:t>Paraiška </a:t>
          </a:r>
          <a:endParaRPr lang="lt-LT" sz="1700" kern="1200" dirty="0"/>
        </a:p>
      </dsp:txBody>
      <dsp:txXfrm>
        <a:off x="3251232" y="31748"/>
        <a:ext cx="1112452" cy="651261"/>
      </dsp:txXfrm>
    </dsp:sp>
    <dsp:sp modelId="{E131B74A-BF63-452A-A5B4-F0650877986B}">
      <dsp:nvSpPr>
        <dsp:cNvPr id="0" name=""/>
        <dsp:cNvSpPr/>
      </dsp:nvSpPr>
      <dsp:spPr>
        <a:xfrm>
          <a:off x="4499243" y="214409"/>
          <a:ext cx="244430" cy="285938"/>
        </a:xfrm>
        <a:prstGeom prst="rightArrow">
          <a:avLst>
            <a:gd name="adj1" fmla="val 60000"/>
            <a:gd name="adj2" fmla="val 50000"/>
          </a:avLst>
        </a:prstGeom>
        <a:solidFill>
          <a:schemeClr val="accent1"/>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lt-LT" sz="1200" kern="1200"/>
        </a:p>
      </dsp:txBody>
      <dsp:txXfrm>
        <a:off x="4499243" y="271597"/>
        <a:ext cx="171101" cy="171562"/>
      </dsp:txXfrm>
    </dsp:sp>
    <dsp:sp modelId="{1C5F5AED-5F53-42F6-BFAD-F5CBB7E8BB2A}">
      <dsp:nvSpPr>
        <dsp:cNvPr id="0" name=""/>
        <dsp:cNvSpPr/>
      </dsp:nvSpPr>
      <dsp:spPr>
        <a:xfrm>
          <a:off x="4845136" y="11486"/>
          <a:ext cx="1152976" cy="6917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lt-LT" sz="1700" kern="1200" smtClean="0"/>
            <a:t>Projekto sutartis </a:t>
          </a:r>
          <a:endParaRPr lang="lt-LT" sz="1700" kern="1200" dirty="0"/>
        </a:p>
      </dsp:txBody>
      <dsp:txXfrm>
        <a:off x="4865398" y="31748"/>
        <a:ext cx="1112452" cy="651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D0CDCF-B072-4CC6-B2A3-B1C4F4AE3FFA}" type="datetimeFigureOut">
              <a:rPr lang="en-US" smtClean="0"/>
              <a:pPr/>
              <a:t>5/4/2017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63E9E0-D922-418E-8BFA-E41C87CB1E68}" type="datetimeFigureOut">
              <a:rPr lang="en-US" smtClean="0"/>
              <a:pPr/>
              <a:t>5/4/2017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57667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DC978A-52B4-450A-9C88-761E2A164DBB}" type="slidenum">
              <a:rPr lang="en-US" altLang="lt-LT" smtClean="0"/>
              <a:pPr fontAlgn="base">
                <a:spcBef>
                  <a:spcPct val="0"/>
                </a:spcBef>
                <a:spcAft>
                  <a:spcPct val="0"/>
                </a:spcAft>
              </a:pPr>
              <a:t>30</a:t>
            </a:fld>
            <a:endParaRPr lang="en-US" altLang="lt-LT" smtClean="0"/>
          </a:p>
        </p:txBody>
      </p:sp>
    </p:spTree>
    <p:extLst>
      <p:ext uri="{BB962C8B-B14F-4D97-AF65-F5344CB8AC3E}">
        <p14:creationId xmlns:p14="http://schemas.microsoft.com/office/powerpoint/2010/main" val="17661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404BA8-1D69-4494-8AC7-05CE2BBCC43C}" type="slidenum">
              <a:rPr lang="en-US" altLang="lt-LT" smtClean="0"/>
              <a:pPr fontAlgn="base">
                <a:spcBef>
                  <a:spcPct val="0"/>
                </a:spcBef>
                <a:spcAft>
                  <a:spcPct val="0"/>
                </a:spcAft>
              </a:pPr>
              <a:t>31</a:t>
            </a:fld>
            <a:endParaRPr lang="en-US" altLang="lt-LT" smtClean="0"/>
          </a:p>
        </p:txBody>
      </p:sp>
    </p:spTree>
    <p:extLst>
      <p:ext uri="{BB962C8B-B14F-4D97-AF65-F5344CB8AC3E}">
        <p14:creationId xmlns:p14="http://schemas.microsoft.com/office/powerpoint/2010/main" val="263311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404BA8-1D69-4494-8AC7-05CE2BBCC43C}" type="slidenum">
              <a:rPr lang="en-US" altLang="lt-LT" smtClean="0"/>
              <a:pPr fontAlgn="base">
                <a:spcBef>
                  <a:spcPct val="0"/>
                </a:spcBef>
                <a:spcAft>
                  <a:spcPct val="0"/>
                </a:spcAft>
              </a:pPr>
              <a:t>32</a:t>
            </a:fld>
            <a:endParaRPr lang="en-US" altLang="lt-LT" smtClean="0"/>
          </a:p>
        </p:txBody>
      </p:sp>
    </p:spTree>
    <p:extLst>
      <p:ext uri="{BB962C8B-B14F-4D97-AF65-F5344CB8AC3E}">
        <p14:creationId xmlns:p14="http://schemas.microsoft.com/office/powerpoint/2010/main" val="379120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93CDF4-AD4E-4F35-B0D1-5C428E9AA6CE}" type="slidenum">
              <a:rPr lang="en-US" altLang="lt-LT" smtClean="0"/>
              <a:pPr fontAlgn="base">
                <a:spcBef>
                  <a:spcPct val="0"/>
                </a:spcBef>
                <a:spcAft>
                  <a:spcPct val="0"/>
                </a:spcAft>
              </a:pPr>
              <a:t>33</a:t>
            </a:fld>
            <a:endParaRPr lang="en-US" altLang="lt-LT" smtClean="0"/>
          </a:p>
        </p:txBody>
      </p:sp>
    </p:spTree>
    <p:extLst>
      <p:ext uri="{BB962C8B-B14F-4D97-AF65-F5344CB8AC3E}">
        <p14:creationId xmlns:p14="http://schemas.microsoft.com/office/powerpoint/2010/main" val="13630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961417-B406-487C-B890-B371F41922B3}" type="slidenum">
              <a:rPr lang="en-US" altLang="lt-LT" smtClean="0"/>
              <a:pPr fontAlgn="base">
                <a:spcBef>
                  <a:spcPct val="0"/>
                </a:spcBef>
                <a:spcAft>
                  <a:spcPct val="0"/>
                </a:spcAft>
              </a:pPr>
              <a:t>2</a:t>
            </a:fld>
            <a:endParaRPr lang="en-US" altLang="lt-LT" smtClean="0"/>
          </a:p>
        </p:txBody>
      </p:sp>
    </p:spTree>
    <p:extLst>
      <p:ext uri="{BB962C8B-B14F-4D97-AF65-F5344CB8AC3E}">
        <p14:creationId xmlns:p14="http://schemas.microsoft.com/office/powerpoint/2010/main" val="331409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26BE8B-F11E-4D86-91CA-03BDF25D094F}" type="slidenum">
              <a:rPr lang="en-US" altLang="lt-LT" smtClean="0"/>
              <a:pPr fontAlgn="base">
                <a:spcBef>
                  <a:spcPct val="0"/>
                </a:spcBef>
                <a:spcAft>
                  <a:spcPct val="0"/>
                </a:spcAft>
              </a:pPr>
              <a:t>4</a:t>
            </a:fld>
            <a:endParaRPr lang="en-US" altLang="lt-LT" smtClean="0"/>
          </a:p>
        </p:txBody>
      </p:sp>
    </p:spTree>
    <p:extLst>
      <p:ext uri="{BB962C8B-B14F-4D97-AF65-F5344CB8AC3E}">
        <p14:creationId xmlns:p14="http://schemas.microsoft.com/office/powerpoint/2010/main" val="198907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A78B3B8-F482-48FF-9276-252A1A89B4CB}" type="slidenum">
              <a:rPr lang="en-US" altLang="lt-LT" smtClean="0"/>
              <a:pPr fontAlgn="base">
                <a:spcBef>
                  <a:spcPct val="0"/>
                </a:spcBef>
                <a:spcAft>
                  <a:spcPct val="0"/>
                </a:spcAft>
              </a:pPr>
              <a:t>5</a:t>
            </a:fld>
            <a:endParaRPr lang="en-US" altLang="lt-LT" smtClean="0"/>
          </a:p>
        </p:txBody>
      </p:sp>
    </p:spTree>
    <p:extLst>
      <p:ext uri="{BB962C8B-B14F-4D97-AF65-F5344CB8AC3E}">
        <p14:creationId xmlns:p14="http://schemas.microsoft.com/office/powerpoint/2010/main" val="236726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F16CD9-D50C-4590-A1A8-499948C2E9F0}" type="slidenum">
              <a:rPr lang="en-US" altLang="lt-LT" smtClean="0"/>
              <a:pPr fontAlgn="base">
                <a:spcBef>
                  <a:spcPct val="0"/>
                </a:spcBef>
                <a:spcAft>
                  <a:spcPct val="0"/>
                </a:spcAft>
              </a:pPr>
              <a:t>7</a:t>
            </a:fld>
            <a:endParaRPr lang="en-US" altLang="lt-LT" smtClean="0"/>
          </a:p>
        </p:txBody>
      </p:sp>
    </p:spTree>
    <p:extLst>
      <p:ext uri="{BB962C8B-B14F-4D97-AF65-F5344CB8AC3E}">
        <p14:creationId xmlns:p14="http://schemas.microsoft.com/office/powerpoint/2010/main" val="75869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187173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latin typeface="Century Gothic" panose="020B0502020202020204" pitchFamily="34" charset="0"/>
              </a:rPr>
              <a:t>Projekto loginis pagrindimas parodo projekto loginę struktūrą. </a:t>
            </a:r>
          </a:p>
          <a:p>
            <a:pPr eaLnBrk="1" hangingPunct="1">
              <a:spcBef>
                <a:spcPct val="0"/>
              </a:spcBef>
            </a:pPr>
            <a:r>
              <a:rPr lang="lt-LT" altLang="lt-LT" smtClean="0">
                <a:latin typeface="Century Gothic" panose="020B0502020202020204" pitchFamily="34" charset="0"/>
              </a:rPr>
              <a:t>Projekto loginį pagrindimą sudaro </a:t>
            </a:r>
            <a:r>
              <a:rPr lang="en-US" altLang="lt-LT" smtClean="0">
                <a:latin typeface="Century Gothic" panose="020B0502020202020204" pitchFamily="34" charset="0"/>
              </a:rPr>
              <a:t>4 pagrindiniai elementa</a:t>
            </a:r>
            <a:r>
              <a:rPr lang="lt-LT" altLang="lt-LT" smtClean="0">
                <a:latin typeface="Century Gothic" panose="020B0502020202020204" pitchFamily="34" charset="0"/>
              </a:rPr>
              <a:t>i</a:t>
            </a:r>
            <a:r>
              <a:rPr lang="en-US" altLang="lt-LT" smtClean="0">
                <a:latin typeface="Century Gothic" panose="020B0502020202020204" pitchFamily="34" charset="0"/>
              </a:rPr>
              <a:t>, ku</a:t>
            </a:r>
            <a:r>
              <a:rPr lang="lt-LT" altLang="lt-LT" smtClean="0">
                <a:latin typeface="Century Gothic" panose="020B0502020202020204" pitchFamily="34" charset="0"/>
              </a:rPr>
              <a:t>rių kiekvieną atskirai netrukus aptarsime. </a:t>
            </a:r>
          </a:p>
          <a:p>
            <a:pPr eaLnBrk="1" hangingPunct="1">
              <a:spcBef>
                <a:spcPct val="0"/>
              </a:spcBef>
            </a:pPr>
            <a:r>
              <a:rPr lang="lt-LT" altLang="lt-LT" smtClean="0">
                <a:latin typeface="Century Gothic" panose="020B0502020202020204" pitchFamily="34" charset="0"/>
              </a:rPr>
              <a:t>Projekto tikslą detalizuoja projekto uždavinys, projekto uždavinį detalizuoja projekto veiklos, na o pastarąsias detalizuoja fiziniai rodikliai. </a:t>
            </a:r>
          </a:p>
          <a:p>
            <a:pPr eaLnBrk="1" hangingPunct="1">
              <a:spcBef>
                <a:spcPct val="0"/>
              </a:spcBef>
            </a:pPr>
            <a:endParaRPr lang="lt-LT" altLang="lt-LT" smtClean="0">
              <a:latin typeface="Century Gothic" panose="020B0502020202020204" pitchFamily="34" charset="0"/>
            </a:endParaRPr>
          </a:p>
          <a:p>
            <a:pPr eaLnBrk="1" hangingPunct="1">
              <a:spcBef>
                <a:spcPct val="0"/>
              </a:spcBef>
            </a:pPr>
            <a:r>
              <a:rPr lang="lt-LT" altLang="lt-LT" smtClean="0">
                <a:latin typeface="Century Gothic" panose="020B0502020202020204" pitchFamily="34" charset="0"/>
              </a:rPr>
              <a:t>Projekto loginis pagrindimas – tai ne tik projekto santrauka, parodanti ryšį tarp siekiamo tikslo, iškelto uždavinio, numatytų veiklų ir siekiamų jų rodiklių, kuri naudojama planuojant projektą ir atliekant jo tinkamumo finansuoti vertinimą. Bet taip pat yra svarbus projekto valdymo instrumentas, kuris net tik padeda projekto vykdytojui tinkamai suplanuoti darbus, bet taip pat užtikrina, kad projektu suinteresuotos šalys turėtų bendrą supratimą apie projekto vidinę logiką ir, atitinkamai, ją taikytų projekto įgyvendinimo priežiūros procesuose, tuo pačiu vertinant kiekybinių rodiklių pasiekimą. </a:t>
            </a:r>
          </a:p>
          <a:p>
            <a:pPr eaLnBrk="1" hangingPunct="1">
              <a:spcBef>
                <a:spcPct val="0"/>
              </a:spcBef>
            </a:pPr>
            <a:endParaRPr lang="lt-LT" altLang="lt-LT" smtClean="0">
              <a:latin typeface="Century Gothic" panose="020B0502020202020204" pitchFamily="34" charset="0"/>
            </a:endParaRPr>
          </a:p>
          <a:p>
            <a:pPr eaLnBrk="1" hangingPunct="1">
              <a:spcBef>
                <a:spcPct val="0"/>
              </a:spcBef>
            </a:pPr>
            <a:r>
              <a:rPr lang="lt-LT" altLang="lt-LT" smtClean="0">
                <a:latin typeface="Century Gothic" panose="020B0502020202020204" pitchFamily="34" charset="0"/>
              </a:rPr>
              <a:t>Labai svarbu apie loginį pagrindimą kalbėti jau šiame etape, nes loginis pagrindimas  atsiranda IP ir vėliau skirtingose formose, tačiau nekeičiant turinio, pateikiamas kituose dokumentuose. Kur paradoksas – projekto vidinė logika vertinama paraiškos tinkamumo vertinimo metu, nors ji atsiranda su IP, tad, kad vertinimo metu nekiltų nesklandumų, rekomenduojame vadovautis  rengiant IP ir PP vadovautis paraiškos pildymui taikomais reikalavimais. </a:t>
            </a:r>
          </a:p>
          <a:p>
            <a:pPr eaLnBrk="1" hangingPunct="1">
              <a:spcBef>
                <a:spcPct val="0"/>
              </a:spcBef>
            </a:pPr>
            <a:endParaRPr lang="lt-LT" altLang="lt-LT" smtClean="0"/>
          </a:p>
          <a:p>
            <a:pPr eaLnBrk="1" hangingPunct="1">
              <a:spcBef>
                <a:spcPct val="0"/>
              </a:spcBef>
            </a:pPr>
            <a:endParaRPr lang="lt-LT" altLang="lt-LT"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4BC14C-0193-4F27-BF14-8228930A569E}" type="slidenum">
              <a:rPr lang="lt-LT" altLang="lt-LT" smtClean="0">
                <a:ea typeface="MS PGothic" panose="020B0600070205080204" pitchFamily="34" charset="-128"/>
              </a:rPr>
              <a:pPr fontAlgn="base">
                <a:spcBef>
                  <a:spcPct val="0"/>
                </a:spcBef>
                <a:spcAft>
                  <a:spcPct val="0"/>
                </a:spcAft>
              </a:pPr>
              <a:t>16</a:t>
            </a:fld>
            <a:endParaRPr lang="lt-LT" altLang="lt-LT" smtClean="0">
              <a:ea typeface="MS PGothic" panose="020B0600070205080204" pitchFamily="34" charset="-128"/>
            </a:endParaRPr>
          </a:p>
        </p:txBody>
      </p:sp>
    </p:spTree>
    <p:extLst>
      <p:ext uri="{BB962C8B-B14F-4D97-AF65-F5344CB8AC3E}">
        <p14:creationId xmlns:p14="http://schemas.microsoft.com/office/powerpoint/2010/main" val="178620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60E4AE-72A7-4689-9810-4A62D1980706}" type="slidenum">
              <a:rPr lang="en-US" altLang="lt-LT" smtClean="0"/>
              <a:pPr fontAlgn="base">
                <a:spcBef>
                  <a:spcPct val="0"/>
                </a:spcBef>
                <a:spcAft>
                  <a:spcPct val="0"/>
                </a:spcAft>
              </a:pPr>
              <a:t>26</a:t>
            </a:fld>
            <a:endParaRPr lang="en-US" altLang="lt-LT" smtClean="0"/>
          </a:p>
        </p:txBody>
      </p:sp>
    </p:spTree>
    <p:extLst>
      <p:ext uri="{BB962C8B-B14F-4D97-AF65-F5344CB8AC3E}">
        <p14:creationId xmlns:p14="http://schemas.microsoft.com/office/powerpoint/2010/main" val="14970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t-LT" altLang="lt-LT"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8CE1A3-E0A9-4FFD-B972-1A6B05C53ADC}" type="slidenum">
              <a:rPr lang="en-US" altLang="lt-LT" smtClean="0"/>
              <a:pPr fontAlgn="base">
                <a:spcBef>
                  <a:spcPct val="0"/>
                </a:spcBef>
                <a:spcAft>
                  <a:spcPct val="0"/>
                </a:spcAft>
              </a:pPr>
              <a:t>29</a:t>
            </a:fld>
            <a:endParaRPr lang="en-US" altLang="lt-LT" smtClean="0"/>
          </a:p>
        </p:txBody>
      </p:sp>
    </p:spTree>
    <p:extLst>
      <p:ext uri="{BB962C8B-B14F-4D97-AF65-F5344CB8AC3E}">
        <p14:creationId xmlns:p14="http://schemas.microsoft.com/office/powerpoint/2010/main" val="72028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37797" y="1314346"/>
            <a:ext cx="1276750" cy="1276750"/>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7019525" y="1314346"/>
            <a:ext cx="1276750" cy="1276750"/>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userDrawn="1"/>
        </p:nvSpPr>
        <p:spPr>
          <a:xfrm>
            <a:off x="837797" y="3082190"/>
            <a:ext cx="1276750" cy="1276750"/>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userDrawn="1"/>
        </p:nvSpPr>
        <p:spPr>
          <a:xfrm>
            <a:off x="7019525" y="3082190"/>
            <a:ext cx="1276750" cy="1276750"/>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ellipse">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9609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713942"/>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Subtext Goes Here</a:t>
            </a:r>
          </a:p>
        </p:txBody>
      </p:sp>
    </p:spTree>
    <p:extLst>
      <p:ext uri="{BB962C8B-B14F-4D97-AF65-F5344CB8AC3E}">
        <p14:creationId xmlns:p14="http://schemas.microsoft.com/office/powerpoint/2010/main" val="36954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3"/>
            <a:ext cx="8229600" cy="546497"/>
          </a:xfrm>
          <a:prstGeom prst="rect">
            <a:avLst/>
          </a:prstGeom>
        </p:spPr>
        <p:txBody>
          <a:bodyPr/>
          <a:lstStyle/>
          <a:p>
            <a:r>
              <a:rPr lang="en-US" smtClean="0"/>
              <a:t>Click to edit Master title style</a:t>
            </a:r>
            <a:endParaRPr lang="lt-LT"/>
          </a:p>
        </p:txBody>
      </p:sp>
      <p:sp>
        <p:nvSpPr>
          <p:cNvPr id="3" name="Text Placeholder 2"/>
          <p:cNvSpPr>
            <a:spLocks noGrp="1"/>
          </p:cNvSpPr>
          <p:nvPr>
            <p:ph type="body" sz="half" idx="1"/>
          </p:nvPr>
        </p:nvSpPr>
        <p:spPr>
          <a:xfrm>
            <a:off x="457200" y="857252"/>
            <a:ext cx="4038600" cy="3670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857252"/>
            <a:ext cx="4038600" cy="36706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Footer Placeholder 4"/>
          <p:cNvSpPr>
            <a:spLocks noGrp="1" noChangeArrowheads="1"/>
          </p:cNvSpPr>
          <p:nvPr>
            <p:ph type="ftr" sz="quarter" idx="10"/>
          </p:nvPr>
        </p:nvSpPr>
        <p:spPr>
          <a:xfrm>
            <a:off x="962025" y="4810125"/>
            <a:ext cx="7772400" cy="333375"/>
          </a:xfrm>
          <a:prstGeom prst="rect">
            <a:avLst/>
          </a:prstGeom>
        </p:spPr>
        <p:txBody>
          <a:bodyPr/>
          <a:lstStyle>
            <a:lvl1pPr eaLnBrk="1" fontAlgn="auto" hangingPunct="1">
              <a:spcBef>
                <a:spcPts val="0"/>
              </a:spcBef>
              <a:spcAft>
                <a:spcPts val="0"/>
              </a:spcAft>
              <a:defRPr>
                <a:latin typeface="+mn-lt"/>
                <a:ea typeface="MS PGothic" panose="020B0600070205080204" pitchFamily="34" charset="-128"/>
              </a:defRPr>
            </a:lvl1pPr>
          </a:lstStyle>
          <a:p>
            <a:pPr>
              <a:defRPr/>
            </a:pPr>
            <a:r>
              <a:rPr lang="en-US"/>
              <a:t>Skyriaus arba programos pavadinimas</a:t>
            </a:r>
            <a:endParaRPr lang="lt-LT"/>
          </a:p>
        </p:txBody>
      </p:sp>
    </p:spTree>
    <p:extLst>
      <p:ext uri="{BB962C8B-B14F-4D97-AF65-F5344CB8AC3E}">
        <p14:creationId xmlns:p14="http://schemas.microsoft.com/office/powerpoint/2010/main" val="3767357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962025" y="4810125"/>
            <a:ext cx="7772400" cy="333375"/>
          </a:xfrm>
          <a:prstGeom prst="rect">
            <a:avLst/>
          </a:prstGeom>
        </p:spPr>
        <p:txBody>
          <a:bodyPr/>
          <a:lstStyle>
            <a:lvl1pPr eaLnBrk="1" fontAlgn="auto" hangingPunct="1">
              <a:spcBef>
                <a:spcPts val="0"/>
              </a:spcBef>
              <a:spcAft>
                <a:spcPts val="0"/>
              </a:spcAft>
              <a:defRPr>
                <a:latin typeface="+mn-lt"/>
              </a:defRPr>
            </a:lvl1pPr>
          </a:lstStyle>
          <a:p>
            <a:pPr>
              <a:defRPr/>
            </a:pPr>
            <a:r>
              <a:rPr lang="en-US"/>
              <a:t>Skyriaus arba programos pavadinimas</a:t>
            </a:r>
            <a:endParaRPr lang="lt-LT"/>
          </a:p>
        </p:txBody>
      </p:sp>
    </p:spTree>
    <p:extLst>
      <p:ext uri="{BB962C8B-B14F-4D97-AF65-F5344CB8AC3E}">
        <p14:creationId xmlns:p14="http://schemas.microsoft.com/office/powerpoint/2010/main" val="2240441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11" name="Picture Placeholder 7"/>
          <p:cNvSpPr>
            <a:spLocks noGrp="1"/>
          </p:cNvSpPr>
          <p:nvPr>
            <p:ph type="pic" sz="quarter" idx="13" hasCustomPrompt="1"/>
          </p:nvPr>
        </p:nvSpPr>
        <p:spPr>
          <a:xfrm>
            <a:off x="400249" y="1694047"/>
            <a:ext cx="4078224" cy="2897204"/>
          </a:xfrm>
          <a:prstGeom prst="flowChartDocument">
            <a:avLst/>
          </a:prstGeom>
          <a:solidFill>
            <a:schemeClr val="tx2">
              <a:lumMod val="10000"/>
              <a:lumOff val="90000"/>
            </a:schemeClr>
          </a:solidFill>
          <a:ln w="19050">
            <a:noFill/>
          </a:ln>
        </p:spPr>
        <p:txBody>
          <a:bodyPr lIns="0" tIns="91440" rIns="0" bIns="3657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13" name="Picture Placeholder 7"/>
          <p:cNvSpPr>
            <a:spLocks noGrp="1"/>
          </p:cNvSpPr>
          <p:nvPr>
            <p:ph type="pic" sz="quarter" idx="15" hasCustomPrompt="1"/>
          </p:nvPr>
        </p:nvSpPr>
        <p:spPr>
          <a:xfrm>
            <a:off x="4656700" y="1694047"/>
            <a:ext cx="4078224" cy="2897204"/>
          </a:xfrm>
          <a:prstGeom prst="flowChartDocument">
            <a:avLst/>
          </a:prstGeom>
          <a:solidFill>
            <a:schemeClr val="tx2">
              <a:lumMod val="10000"/>
              <a:lumOff val="90000"/>
            </a:schemeClr>
          </a:solidFill>
          <a:ln w="19050">
            <a:noFill/>
          </a:ln>
        </p:spPr>
        <p:txBody>
          <a:bodyPr lIns="0" tIns="91440" rIns="0" bIns="3657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6" name="Rectangle 5"/>
          <p:cNvSpPr/>
          <p:nvPr userDrawn="1"/>
        </p:nvSpPr>
        <p:spPr>
          <a:xfrm>
            <a:off x="400249" y="1145407"/>
            <a:ext cx="407822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400" b="1" dirty="0" smtClean="0">
              <a:solidFill>
                <a:schemeClr val="bg1"/>
              </a:solidFill>
            </a:endParaRPr>
          </a:p>
        </p:txBody>
      </p:sp>
      <p:sp>
        <p:nvSpPr>
          <p:cNvPr id="7" name="Rectangle 6"/>
          <p:cNvSpPr/>
          <p:nvPr userDrawn="1"/>
        </p:nvSpPr>
        <p:spPr>
          <a:xfrm>
            <a:off x="4659105" y="1145407"/>
            <a:ext cx="4073414"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400" b="1" dirty="0" smtClean="0">
              <a:solidFill>
                <a:schemeClr val="bg1"/>
              </a:solidFill>
            </a:endParaRPr>
          </a:p>
        </p:txBody>
      </p:sp>
      <p:sp>
        <p:nvSpPr>
          <p:cNvPr id="8" name="Text Placeholder 3"/>
          <p:cNvSpPr>
            <a:spLocks noGrp="1"/>
          </p:cNvSpPr>
          <p:nvPr>
            <p:ph type="body" sz="half" idx="16" hasCustomPrompt="1"/>
          </p:nvPr>
        </p:nvSpPr>
        <p:spPr>
          <a:xfrm>
            <a:off x="556770" y="1273234"/>
            <a:ext cx="3765183" cy="292987"/>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a:t>
            </a:r>
          </a:p>
        </p:txBody>
      </p:sp>
      <p:sp>
        <p:nvSpPr>
          <p:cNvPr id="9" name="Text Placeholder 3"/>
          <p:cNvSpPr>
            <a:spLocks noGrp="1"/>
          </p:cNvSpPr>
          <p:nvPr>
            <p:ph type="body" sz="half" idx="19" hasCustomPrompt="1"/>
          </p:nvPr>
        </p:nvSpPr>
        <p:spPr>
          <a:xfrm>
            <a:off x="4813221" y="1273234"/>
            <a:ext cx="3765183" cy="292987"/>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TITLE GOES HERE</a:t>
            </a:r>
          </a:p>
        </p:txBody>
      </p:sp>
    </p:spTree>
    <p:extLst>
      <p:ext uri="{BB962C8B-B14F-4D97-AF65-F5344CB8AC3E}">
        <p14:creationId xmlns:p14="http://schemas.microsoft.com/office/powerpoint/2010/main" val="329394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9525"/>
            <a:ext cx="9143999" cy="2733675"/>
          </a:xfrm>
          <a:prstGeom prst="rect">
            <a:avLst/>
          </a:prstGeom>
          <a:ln>
            <a:noFill/>
          </a:ln>
        </p:spPr>
        <p:txBody>
          <a:bodyPr bIns="457200" anchor="b"/>
          <a:lstStyle>
            <a:lvl1pPr algn="ctr">
              <a:buNone/>
              <a:defRPr sz="1200">
                <a:solidFill>
                  <a:schemeClr val="tx1">
                    <a:lumMod val="50000"/>
                    <a:lumOff val="50000"/>
                  </a:schemeClr>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5141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03543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smtClean="0"/>
              <a:t>Image Holder</a:t>
            </a:r>
            <a:endParaRPr lang="en-US" dirty="0"/>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smtClean="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pic>
        <p:nvPicPr>
          <p:cNvPr id="6" name="Paveikslėlis 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91400" y="4629150"/>
            <a:ext cx="987556" cy="38193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05" r:id="rId2"/>
    <p:sldLayoutId id="2147483700" r:id="rId3"/>
    <p:sldLayoutId id="2147483704" r:id="rId4"/>
    <p:sldLayoutId id="2147483701" r:id="rId5"/>
    <p:sldLayoutId id="2147483671" r:id="rId6"/>
    <p:sldLayoutId id="2147483720" r:id="rId7"/>
    <p:sldLayoutId id="2147483699" r:id="rId8"/>
    <p:sldLayoutId id="2147483707" r:id="rId9"/>
    <p:sldLayoutId id="2147483709" r:id="rId10"/>
    <p:sldLayoutId id="2147483696" r:id="rId11"/>
    <p:sldLayoutId id="2147483708" r:id="rId12"/>
    <p:sldLayoutId id="2147483717" r:id="rId13"/>
    <p:sldLayoutId id="2147483716" r:id="rId14"/>
    <p:sldLayoutId id="2147483725" r:id="rId15"/>
    <p:sldLayoutId id="2147483726" r:id="rId16"/>
    <p:sldLayoutId id="2147483727" r:id="rId17"/>
    <p:sldLayoutId id="2147483728" r:id="rId18"/>
    <p:sldLayoutId id="2147483729"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6215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endParaRPr lang="lt-LT" sz="3200" b="1" dirty="0" smtClean="0">
              <a:solidFill>
                <a:schemeClr val="bg1"/>
              </a:solidFill>
            </a:endParaRPr>
          </a:p>
          <a:p>
            <a:pPr algn="ctr"/>
            <a:r>
              <a:rPr lang="lt-LT" sz="3200" b="1" dirty="0" smtClean="0">
                <a:solidFill>
                  <a:schemeClr val="bg1"/>
                </a:solidFill>
              </a:rPr>
              <a:t>Mokyklų tinklo efektyvumo didinimas</a:t>
            </a:r>
          </a:p>
          <a:p>
            <a:pPr algn="ctr"/>
            <a:r>
              <a:rPr lang="lt-LT" sz="2400" dirty="0"/>
              <a:t>Priemonė Nr. </a:t>
            </a:r>
            <a:r>
              <a:rPr lang="lt-LT" sz="2400" dirty="0" smtClean="0"/>
              <a:t>09.1.3-CPVA-R-724</a:t>
            </a:r>
          </a:p>
          <a:p>
            <a:pPr algn="ctr"/>
            <a:endParaRPr lang="lt-LT" sz="900" dirty="0" smtClean="0"/>
          </a:p>
          <a:p>
            <a:pPr algn="ctr"/>
            <a:r>
              <a:rPr lang="lt-LT" altLang="lt-LT" sz="2000" b="1" dirty="0">
                <a:solidFill>
                  <a:schemeClr val="bg1"/>
                </a:solidFill>
              </a:rPr>
              <a:t>PAGRINDINIAI PROJEKTŲ RENGIMO </a:t>
            </a:r>
            <a:r>
              <a:rPr lang="lt-LT" altLang="lt-LT" sz="2000" b="1" dirty="0" smtClean="0">
                <a:solidFill>
                  <a:schemeClr val="bg1"/>
                </a:solidFill>
              </a:rPr>
              <a:t>ASPEKTAI</a:t>
            </a:r>
          </a:p>
          <a:p>
            <a:pPr algn="ctr"/>
            <a:r>
              <a:rPr lang="lt-LT" altLang="lt-LT" sz="1600" b="1" dirty="0" smtClean="0">
                <a:solidFill>
                  <a:schemeClr val="bg1"/>
                </a:solidFill>
              </a:rPr>
              <a:t>Indrė Šuolienė, Vilija Jakštienė</a:t>
            </a:r>
          </a:p>
          <a:p>
            <a:pPr algn="ctr"/>
            <a:r>
              <a:rPr lang="lt-LT" altLang="lt-LT" sz="1600" b="1" dirty="0" smtClean="0">
                <a:solidFill>
                  <a:schemeClr val="bg1"/>
                </a:solidFill>
              </a:rPr>
              <a:t>VšĮ Centrinė projektų valdymo agentūra</a:t>
            </a:r>
            <a:endParaRPr lang="lt-LT" altLang="lt-LT" sz="1600" b="1" dirty="0">
              <a:solidFill>
                <a:schemeClr val="bg1"/>
              </a:solidFill>
            </a:endParaRPr>
          </a:p>
          <a:p>
            <a:pPr algn="ctr"/>
            <a:endParaRPr lang="en-US" sz="2400" b="1" dirty="0">
              <a:solidFill>
                <a:schemeClr val="bg1"/>
              </a:solidFill>
            </a:endParaRPr>
          </a:p>
        </p:txBody>
      </p:sp>
      <p:pic>
        <p:nvPicPr>
          <p:cNvPr id="5" name="Picture Placeholder 2"/>
          <p:cNvPicPr>
            <a:picLocks noChangeAspect="1"/>
          </p:cNvPicPr>
          <p:nvPr/>
        </p:nvPicPr>
        <p:blipFill>
          <a:blip r:embed="rId3" cstate="print">
            <a:extLst>
              <a:ext uri="{28A0092B-C50C-407E-A947-70E740481C1C}">
                <a14:useLocalDpi xmlns:a14="http://schemas.microsoft.com/office/drawing/2010/main" val="0"/>
              </a:ext>
            </a:extLst>
          </a:blip>
          <a:srcRect t="20108" b="20108"/>
          <a:stretch>
            <a:fillRect/>
          </a:stretch>
        </p:blipFill>
        <p:spPr>
          <a:xfrm>
            <a:off x="0" y="1962150"/>
            <a:ext cx="9144000" cy="3181350"/>
          </a:xfrm>
          <a:prstGeom prst="rect">
            <a:avLst/>
          </a:prstGeom>
        </p:spPr>
      </p:pic>
    </p:spTree>
    <p:extLst>
      <p:ext uri="{BB962C8B-B14F-4D97-AF65-F5344CB8AC3E}">
        <p14:creationId xmlns:p14="http://schemas.microsoft.com/office/powerpoint/2010/main" val="746013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8"/>
          <p:cNvSpPr>
            <a:spLocks noChangeArrowheads="1"/>
          </p:cNvSpPr>
          <p:nvPr/>
        </p:nvSpPr>
        <p:spPr bwMode="auto">
          <a:xfrm>
            <a:off x="663637" y="1047750"/>
            <a:ext cx="7823691" cy="3505200"/>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4" name="Group 14"/>
          <p:cNvGrpSpPr/>
          <p:nvPr/>
        </p:nvGrpSpPr>
        <p:grpSpPr>
          <a:xfrm>
            <a:off x="228600" y="819150"/>
            <a:ext cx="8686800" cy="805014"/>
            <a:chOff x="393700" y="864948"/>
            <a:chExt cx="3962400" cy="1062278"/>
          </a:xfrm>
        </p:grpSpPr>
        <p:sp>
          <p:nvSpPr>
            <p:cNvPr id="35"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7" name="Rectangle 7"/>
            <p:cNvSpPr>
              <a:spLocks noChangeArrowheads="1"/>
            </p:cNvSpPr>
            <p:nvPr/>
          </p:nvSpPr>
          <p:spPr bwMode="auto">
            <a:xfrm>
              <a:off x="588963" y="864948"/>
              <a:ext cx="3568701" cy="895591"/>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2000" b="1" dirty="0" smtClean="0">
                  <a:solidFill>
                    <a:srgbClr val="FFFFFF"/>
                  </a:solidFill>
                </a:rPr>
                <a:t>26.1 Modernių </a:t>
              </a:r>
              <a:r>
                <a:rPr lang="lt-LT" sz="2000" b="1" dirty="0">
                  <a:solidFill>
                    <a:srgbClr val="FFFFFF"/>
                  </a:solidFill>
                </a:rPr>
                <a:t>kūrybiškumą </a:t>
              </a:r>
              <a:r>
                <a:rPr lang="lt-LT" sz="2000" b="1" dirty="0" smtClean="0">
                  <a:solidFill>
                    <a:srgbClr val="FFFFFF"/>
                  </a:solidFill>
                </a:rPr>
                <a:t>skatinančių edukacinių erdvių kūrimas</a:t>
              </a:r>
              <a:endParaRPr lang="en-US" sz="2000" dirty="0">
                <a:solidFill>
                  <a:schemeClr val="bg1"/>
                </a:solidFill>
              </a:endParaRPr>
            </a:p>
          </p:txBody>
        </p:sp>
        <p:sp>
          <p:nvSpPr>
            <p:cNvPr id="38"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40" name="Rectangle 39"/>
          <p:cNvSpPr/>
          <p:nvPr/>
        </p:nvSpPr>
        <p:spPr>
          <a:xfrm>
            <a:off x="851266" y="1961706"/>
            <a:ext cx="5257407" cy="246221"/>
          </a:xfrm>
          <a:prstGeom prst="rect">
            <a:avLst/>
          </a:prstGeom>
        </p:spPr>
        <p:txBody>
          <a:bodyPr wrap="square">
            <a:spAutoFit/>
          </a:bodyPr>
          <a:lstStyle/>
          <a:p>
            <a:r>
              <a:rPr lang="lt-LT" sz="1000" dirty="0" smtClean="0"/>
              <a:t> </a:t>
            </a:r>
            <a:endParaRPr lang="lt-LT" sz="1000" dirty="0">
              <a:solidFill>
                <a:schemeClr val="tx2">
                  <a:lumMod val="75000"/>
                  <a:lumOff val="25000"/>
                </a:schemeClr>
              </a:solidFill>
            </a:endParaRPr>
          </a:p>
        </p:txBody>
      </p:sp>
      <p:sp>
        <p:nvSpPr>
          <p:cNvPr id="50" name="Title 5"/>
          <p:cNvSpPr txBox="1">
            <a:spLocks/>
          </p:cNvSpPr>
          <p:nvPr/>
        </p:nvSpPr>
        <p:spPr>
          <a:xfrm>
            <a:off x="304800" y="209550"/>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800" dirty="0" smtClean="0"/>
          </a:p>
        </p:txBody>
      </p:sp>
      <p:sp>
        <p:nvSpPr>
          <p:cNvPr id="67" name="Rectangle 66"/>
          <p:cNvSpPr/>
          <p:nvPr/>
        </p:nvSpPr>
        <p:spPr>
          <a:xfrm>
            <a:off x="837354" y="1776563"/>
            <a:ext cx="7468445" cy="3046988"/>
          </a:xfrm>
          <a:prstGeom prst="rect">
            <a:avLst/>
          </a:prstGeom>
        </p:spPr>
        <p:txBody>
          <a:bodyPr wrap="square">
            <a:spAutoFit/>
          </a:bodyPr>
          <a:lstStyle/>
          <a:p>
            <a:pPr algn="just"/>
            <a:r>
              <a:rPr lang="lt-LT" sz="1600" dirty="0" smtClean="0">
                <a:solidFill>
                  <a:schemeClr val="tx2">
                    <a:lumMod val="75000"/>
                    <a:lumOff val="25000"/>
                  </a:schemeClr>
                </a:solidFill>
              </a:rPr>
              <a:t>Investicijos turi atitikti šiuos reikalavimus:</a:t>
            </a:r>
          </a:p>
          <a:p>
            <a:pPr algn="just"/>
            <a:endParaRPr lang="lt-LT" sz="1600" dirty="0" smtClean="0">
              <a:solidFill>
                <a:schemeClr val="tx2">
                  <a:lumMod val="75000"/>
                  <a:lumOff val="25000"/>
                </a:schemeClr>
              </a:solidFill>
            </a:endParaRPr>
          </a:p>
          <a:p>
            <a:pPr algn="just"/>
            <a:r>
              <a:rPr lang="lt-LT" sz="1600" dirty="0" smtClean="0">
                <a:solidFill>
                  <a:schemeClr val="tx2">
                    <a:lumMod val="75000"/>
                    <a:lumOff val="25000"/>
                  </a:schemeClr>
                </a:solidFill>
              </a:rPr>
              <a:t>26.1.1 turi būti planuojama sukurti ar atnaujinti ne mažiau kaip vieną modernią kūrybiškumą skatinančią edukacinę erdvę, pritaikant idėjas, </a:t>
            </a:r>
            <a:r>
              <a:rPr lang="lt-LT" sz="1600" dirty="0">
                <a:solidFill>
                  <a:schemeClr val="tx2">
                    <a:lumMod val="75000"/>
                    <a:lumOff val="25000"/>
                  </a:schemeClr>
                </a:solidFill>
              </a:rPr>
              <a:t>pateiktas </a:t>
            </a:r>
            <a:r>
              <a:rPr lang="lt-LT" sz="1600" dirty="0" smtClean="0">
                <a:solidFill>
                  <a:schemeClr val="accent1">
                    <a:lumMod val="75000"/>
                  </a:schemeClr>
                </a:solidFill>
              </a:rPr>
              <a:t>www.projektas-aikstele.lt</a:t>
            </a:r>
            <a:r>
              <a:rPr lang="lt-LT" sz="1600" dirty="0" smtClean="0">
                <a:solidFill>
                  <a:schemeClr val="tx2">
                    <a:lumMod val="75000"/>
                    <a:lumOff val="25000"/>
                  </a:schemeClr>
                </a:solidFill>
              </a:rPr>
              <a:t>;</a:t>
            </a:r>
          </a:p>
          <a:p>
            <a:pPr algn="just"/>
            <a:endParaRPr lang="lt-LT" sz="1600" dirty="0">
              <a:solidFill>
                <a:schemeClr val="tx2">
                  <a:lumMod val="75000"/>
                  <a:lumOff val="25000"/>
                </a:schemeClr>
              </a:solidFill>
            </a:endParaRPr>
          </a:p>
          <a:p>
            <a:pPr algn="just"/>
            <a:r>
              <a:rPr lang="lt-LT" sz="1600" dirty="0" smtClean="0">
                <a:solidFill>
                  <a:schemeClr val="tx2">
                    <a:lumMod val="75000"/>
                    <a:lumOff val="25000"/>
                  </a:schemeClr>
                </a:solidFill>
              </a:rPr>
              <a:t>26.1.2 edukacinių erdvių modernizavimo darbai planuojami vadovaujantis Aprašo 7 p. pateiktu modernios kūrybiškumą skatinančios erdvės apibūdinimu;</a:t>
            </a:r>
          </a:p>
          <a:p>
            <a:pPr algn="just"/>
            <a:endParaRPr lang="lt-LT" sz="1600" dirty="0">
              <a:solidFill>
                <a:schemeClr val="tx2">
                  <a:lumMod val="75000"/>
                  <a:lumOff val="25000"/>
                </a:schemeClr>
              </a:solidFill>
            </a:endParaRPr>
          </a:p>
          <a:p>
            <a:pPr algn="just"/>
            <a:r>
              <a:rPr lang="lt-LT" sz="1600" dirty="0" smtClean="0">
                <a:solidFill>
                  <a:schemeClr val="tx2">
                    <a:lumMod val="75000"/>
                    <a:lumOff val="25000"/>
                  </a:schemeClr>
                </a:solidFill>
              </a:rPr>
              <a:t>26.1.3 pastatas atitinka C arba aukštesnės klasės energetinio efektyvumo reikalavimus arba juos atitiks po projekto veiklų.</a:t>
            </a:r>
          </a:p>
          <a:p>
            <a:endParaRPr lang="lt-LT" sz="1600" dirty="0">
              <a:solidFill>
                <a:schemeClr val="tx2">
                  <a:lumMod val="75000"/>
                  <a:lumOff val="25000"/>
                </a:schemeClr>
              </a:solidFill>
            </a:endParaRPr>
          </a:p>
        </p:txBody>
      </p:sp>
      <p:sp>
        <p:nvSpPr>
          <p:cNvPr id="13"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dirty="0" smtClean="0"/>
              <a:t>Investicijų kryptys			</a:t>
            </a:r>
            <a:r>
              <a:rPr lang="lt-LT" sz="1400" dirty="0" smtClean="0"/>
              <a:t>Mokyklų tinklo efektyvumo didinimas</a:t>
            </a:r>
            <a:endParaRPr lang="lt-LT" sz="1400" dirty="0"/>
          </a:p>
        </p:txBody>
      </p:sp>
    </p:spTree>
    <p:extLst>
      <p:ext uri="{BB962C8B-B14F-4D97-AF65-F5344CB8AC3E}">
        <p14:creationId xmlns:p14="http://schemas.microsoft.com/office/powerpoint/2010/main" val="2161645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8"/>
          <p:cNvSpPr>
            <a:spLocks noChangeArrowheads="1"/>
          </p:cNvSpPr>
          <p:nvPr/>
        </p:nvSpPr>
        <p:spPr bwMode="auto">
          <a:xfrm>
            <a:off x="743260" y="1733550"/>
            <a:ext cx="7645597" cy="2800172"/>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14"/>
          <p:cNvGrpSpPr/>
          <p:nvPr/>
        </p:nvGrpSpPr>
        <p:grpSpPr>
          <a:xfrm>
            <a:off x="304799" y="792925"/>
            <a:ext cx="8534401" cy="1203770"/>
            <a:chOff x="393700" y="258381"/>
            <a:chExt cx="3962400" cy="1668845"/>
          </a:xfrm>
        </p:grpSpPr>
        <p:sp>
          <p:nvSpPr>
            <p:cNvPr id="35"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7" name="Rectangle 7"/>
            <p:cNvSpPr>
              <a:spLocks noChangeArrowheads="1"/>
            </p:cNvSpPr>
            <p:nvPr/>
          </p:nvSpPr>
          <p:spPr bwMode="auto">
            <a:xfrm>
              <a:off x="588963" y="258381"/>
              <a:ext cx="3552916" cy="1502158"/>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b="1" dirty="0" smtClean="0">
                  <a:solidFill>
                    <a:srgbClr val="FFFFFF"/>
                  </a:solidFill>
                </a:rPr>
                <a:t>26.2.1 Mokyklų laisvų patalpų pritaikymas</a:t>
              </a:r>
            </a:p>
            <a:p>
              <a:pPr algn="ctr"/>
              <a:r>
                <a:rPr lang="lt-LT" b="1" dirty="0" smtClean="0">
                  <a:solidFill>
                    <a:srgbClr val="FFFFFF"/>
                  </a:solidFill>
                </a:rPr>
                <a:t>naujai steigiamoms iki-</a:t>
              </a:r>
              <a:r>
                <a:rPr lang="lt-LT" b="1" dirty="0">
                  <a:solidFill>
                    <a:srgbClr val="FFFFFF"/>
                  </a:solidFill>
                </a:rPr>
                <a:t>/priešmokyklinio ugdymo </a:t>
              </a:r>
              <a:r>
                <a:rPr lang="lt-LT" b="1" dirty="0" smtClean="0">
                  <a:solidFill>
                    <a:srgbClr val="FFFFFF"/>
                  </a:solidFill>
                </a:rPr>
                <a:t>grupėms įrengti </a:t>
              </a:r>
            </a:p>
            <a:p>
              <a:pPr algn="ctr"/>
              <a:r>
                <a:rPr lang="lt-LT" b="1" dirty="0" smtClean="0">
                  <a:solidFill>
                    <a:srgbClr val="FFFFFF"/>
                  </a:solidFill>
                </a:rPr>
                <a:t>(investicijos</a:t>
              </a:r>
              <a:r>
                <a:rPr lang="en-US" b="1" dirty="0" smtClean="0">
                  <a:solidFill>
                    <a:srgbClr val="FFFFFF"/>
                  </a:solidFill>
                </a:rPr>
                <a:t> </a:t>
              </a:r>
              <a:r>
                <a:rPr lang="lt-LT" b="1" dirty="0">
                  <a:solidFill>
                    <a:srgbClr val="FFFFFF"/>
                  </a:solidFill>
                </a:rPr>
                <a:t>į jau veikiančias grupes negalimos )</a:t>
              </a:r>
              <a:endParaRPr lang="en-US" b="1" dirty="0">
                <a:solidFill>
                  <a:srgbClr val="FFFFFF"/>
                </a:solidFill>
              </a:endParaRPr>
            </a:p>
          </p:txBody>
        </p:sp>
        <p:sp>
          <p:nvSpPr>
            <p:cNvPr id="38"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40" name="Rectangle 39"/>
          <p:cNvSpPr/>
          <p:nvPr/>
        </p:nvSpPr>
        <p:spPr>
          <a:xfrm>
            <a:off x="2465174" y="2131026"/>
            <a:ext cx="1826614" cy="246221"/>
          </a:xfrm>
          <a:prstGeom prst="rect">
            <a:avLst/>
          </a:prstGeom>
        </p:spPr>
        <p:txBody>
          <a:bodyPr wrap="square">
            <a:spAutoFit/>
          </a:bodyPr>
          <a:lstStyle/>
          <a:p>
            <a:r>
              <a:rPr lang="lt-LT" sz="1000" dirty="0" smtClean="0"/>
              <a:t> </a:t>
            </a:r>
            <a:endParaRPr lang="lt-LT" sz="1000" dirty="0">
              <a:solidFill>
                <a:schemeClr val="tx2">
                  <a:lumMod val="75000"/>
                  <a:lumOff val="25000"/>
                </a:schemeClr>
              </a:solidFill>
            </a:endParaRPr>
          </a:p>
        </p:txBody>
      </p:sp>
      <p:sp>
        <p:nvSpPr>
          <p:cNvPr id="50" name="Title 5"/>
          <p:cNvSpPr txBox="1">
            <a:spLocks/>
          </p:cNvSpPr>
          <p:nvPr/>
        </p:nvSpPr>
        <p:spPr>
          <a:xfrm>
            <a:off x="304799" y="30925"/>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400" dirty="0" smtClean="0"/>
          </a:p>
        </p:txBody>
      </p:sp>
      <p:sp>
        <p:nvSpPr>
          <p:cNvPr id="67" name="Rectangle 66"/>
          <p:cNvSpPr/>
          <p:nvPr/>
        </p:nvSpPr>
        <p:spPr>
          <a:xfrm>
            <a:off x="720320" y="2040456"/>
            <a:ext cx="7580434" cy="2462213"/>
          </a:xfrm>
          <a:prstGeom prst="rect">
            <a:avLst/>
          </a:prstGeom>
        </p:spPr>
        <p:txBody>
          <a:bodyPr wrap="square">
            <a:spAutoFit/>
          </a:bodyPr>
          <a:lstStyle/>
          <a:p>
            <a:pPr algn="just"/>
            <a:r>
              <a:rPr lang="lt-LT" sz="1400" dirty="0" smtClean="0">
                <a:solidFill>
                  <a:schemeClr val="tx2">
                    <a:lumMod val="75000"/>
                    <a:lumOff val="25000"/>
                  </a:schemeClr>
                </a:solidFill>
              </a:rPr>
              <a:t>26.2.1.1. Darbai grupių patalpose </a:t>
            </a:r>
            <a:r>
              <a:rPr lang="lt-LT" sz="1400" dirty="0">
                <a:solidFill>
                  <a:schemeClr val="tx2">
                    <a:lumMod val="75000"/>
                    <a:lumOff val="25000"/>
                  </a:schemeClr>
                </a:solidFill>
              </a:rPr>
              <a:t>turi </a:t>
            </a:r>
            <a:r>
              <a:rPr lang="lt-LT" sz="1400" dirty="0" smtClean="0">
                <a:solidFill>
                  <a:schemeClr val="tx2">
                    <a:lumMod val="75000"/>
                    <a:lumOff val="25000"/>
                  </a:schemeClr>
                </a:solidFill>
              </a:rPr>
              <a:t>būti planuojami atsižvelgiant į tai, kad grupės patalpos būtų pritaikytos iki-/priešmokyklinio ugdymo programoms vykdyti;</a:t>
            </a:r>
          </a:p>
          <a:p>
            <a:pPr algn="just"/>
            <a:r>
              <a:rPr lang="lt-LT" sz="1400" dirty="0" smtClean="0">
                <a:solidFill>
                  <a:schemeClr val="tx2">
                    <a:lumMod val="75000"/>
                    <a:lumOff val="25000"/>
                  </a:schemeClr>
                </a:solidFill>
              </a:rPr>
              <a:t>26.2.1.2. Grupių patalpos turi būti funkcionalios, lengvai pertvarkomos pagal vaikų veiklos poreikius (darbui grupėmis arba po vieną), įrengtos kūrybinės zonos;</a:t>
            </a:r>
          </a:p>
          <a:p>
            <a:pPr algn="just"/>
            <a:r>
              <a:rPr lang="lt-LT" sz="1400" dirty="0" smtClean="0">
                <a:solidFill>
                  <a:schemeClr val="tx2">
                    <a:lumMod val="75000"/>
                    <a:lumOff val="25000"/>
                  </a:schemeClr>
                </a:solidFill>
              </a:rPr>
              <a:t>26.2.1.3. </a:t>
            </a:r>
            <a:r>
              <a:rPr lang="lt-LT" sz="1400" dirty="0">
                <a:solidFill>
                  <a:schemeClr val="tx2">
                    <a:lumMod val="75000"/>
                    <a:lumOff val="25000"/>
                  </a:schemeClr>
                </a:solidFill>
              </a:rPr>
              <a:t>Grupių patalpos </a:t>
            </a:r>
            <a:r>
              <a:rPr lang="lt-LT" sz="1400" dirty="0" smtClean="0">
                <a:solidFill>
                  <a:schemeClr val="tx2">
                    <a:lumMod val="75000"/>
                    <a:lumOff val="25000"/>
                  </a:schemeClr>
                </a:solidFill>
              </a:rPr>
              <a:t>pagal poreikį </a:t>
            </a:r>
            <a:r>
              <a:rPr lang="lt-LT" sz="1400" dirty="0">
                <a:solidFill>
                  <a:schemeClr val="tx2">
                    <a:lumMod val="75000"/>
                    <a:lumOff val="25000"/>
                  </a:schemeClr>
                </a:solidFill>
              </a:rPr>
              <a:t>turi būti </a:t>
            </a:r>
            <a:r>
              <a:rPr lang="lt-LT" sz="1400" dirty="0" smtClean="0">
                <a:solidFill>
                  <a:schemeClr val="tx2">
                    <a:lumMod val="75000"/>
                    <a:lumOff val="25000"/>
                  </a:schemeClr>
                </a:solidFill>
              </a:rPr>
              <a:t>aprūpintos transformuojamais, daugiafunkciais baldais, įranga, reikalinga ugdymo turiniui perteikti, demonstruoti ir komunikuoti, priemonėmis ikimokyklinio, priešmokyklinio ugdymo turiniui įgyvendinti, priemonėmis, skatinančiomis aktyvią vaiko veiklą, smalsumą, kūrybiškumą, vaizduotę;</a:t>
            </a:r>
          </a:p>
          <a:p>
            <a:pPr algn="just"/>
            <a:r>
              <a:rPr lang="lt-LT" sz="1400" dirty="0" smtClean="0">
                <a:solidFill>
                  <a:schemeClr val="tx2">
                    <a:lumMod val="75000"/>
                    <a:lumOff val="25000"/>
                  </a:schemeClr>
                </a:solidFill>
              </a:rPr>
              <a:t>26.2.1.4. Grupėms lauke turi </a:t>
            </a:r>
            <a:r>
              <a:rPr lang="lt-LT" sz="1400" dirty="0">
                <a:solidFill>
                  <a:schemeClr val="tx2">
                    <a:lumMod val="75000"/>
                    <a:lumOff val="25000"/>
                  </a:schemeClr>
                </a:solidFill>
              </a:rPr>
              <a:t>būti įrengta vaikų žaidimo </a:t>
            </a:r>
            <a:r>
              <a:rPr lang="lt-LT" sz="1400" dirty="0" smtClean="0">
                <a:solidFill>
                  <a:schemeClr val="tx2">
                    <a:lumMod val="75000"/>
                    <a:lumOff val="25000"/>
                  </a:schemeClr>
                </a:solidFill>
              </a:rPr>
              <a:t>aikštelė (jei tokios nėra) </a:t>
            </a:r>
            <a:r>
              <a:rPr lang="lt-LT" sz="1400" dirty="0">
                <a:solidFill>
                  <a:schemeClr val="tx2">
                    <a:lumMod val="75000"/>
                    <a:lumOff val="25000"/>
                  </a:schemeClr>
                </a:solidFill>
              </a:rPr>
              <a:t>arba praplėsta jau esama vaikų žaidimo aikštelė </a:t>
            </a:r>
            <a:r>
              <a:rPr lang="lt-LT" sz="1400" dirty="0" smtClean="0">
                <a:solidFill>
                  <a:schemeClr val="tx2">
                    <a:lumMod val="75000"/>
                    <a:lumOff val="25000"/>
                  </a:schemeClr>
                </a:solidFill>
              </a:rPr>
              <a:t>(jei žaidimo aikštelės teritorijos dalis tenkanti vienam vaikui yra mažesnė nei 6 kv. m.). Vadovaujamasi Apraše nurodytomis HN.</a:t>
            </a:r>
          </a:p>
        </p:txBody>
      </p:sp>
      <p:sp>
        <p:nvSpPr>
          <p:cNvPr id="13"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dirty="0" smtClean="0"/>
              <a:t>Investicijų kryptys			</a:t>
            </a:r>
            <a:r>
              <a:rPr lang="lt-LT" sz="1400" dirty="0" smtClean="0"/>
              <a:t>Mokyklų tinklo efektyvumo didinimas</a:t>
            </a:r>
            <a:endParaRPr lang="lt-LT" sz="1400" dirty="0"/>
          </a:p>
        </p:txBody>
      </p:sp>
    </p:spTree>
    <p:extLst>
      <p:ext uri="{BB962C8B-B14F-4D97-AF65-F5344CB8AC3E}">
        <p14:creationId xmlns:p14="http://schemas.microsoft.com/office/powerpoint/2010/main" val="490222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auto">
          <a:xfrm>
            <a:off x="1199537" y="1799554"/>
            <a:ext cx="6793427" cy="1565971"/>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8"/>
          <p:cNvSpPr/>
          <p:nvPr/>
        </p:nvSpPr>
        <p:spPr>
          <a:xfrm>
            <a:off x="1371600" y="2092298"/>
            <a:ext cx="6701693" cy="738664"/>
          </a:xfrm>
          <a:prstGeom prst="rect">
            <a:avLst/>
          </a:prstGeom>
        </p:spPr>
        <p:txBody>
          <a:bodyPr wrap="square">
            <a:spAutoFit/>
          </a:bodyPr>
          <a:lstStyle/>
          <a:p>
            <a:endParaRPr lang="lt-LT" sz="1400" dirty="0" smtClean="0">
              <a:solidFill>
                <a:schemeClr val="tx2">
                  <a:lumMod val="75000"/>
                  <a:lumOff val="25000"/>
                </a:schemeClr>
              </a:solidFill>
            </a:endParaRPr>
          </a:p>
          <a:p>
            <a:pPr algn="just"/>
            <a:r>
              <a:rPr lang="lt-LT" sz="1400" dirty="0" smtClean="0">
                <a:solidFill>
                  <a:schemeClr val="tx2">
                    <a:lumMod val="75000"/>
                    <a:lumOff val="25000"/>
                  </a:schemeClr>
                </a:solidFill>
              </a:rPr>
              <a:t>Steigiamos specialiojo ugdymo klasės turi būti įrengtos ir aprūpintos baldais, ugdymui skirtomis techninės pagalbos, specialioms mokymo priemonėms.</a:t>
            </a:r>
            <a:endParaRPr lang="lt-LT" sz="1400" dirty="0">
              <a:solidFill>
                <a:schemeClr val="tx2">
                  <a:lumMod val="75000"/>
                  <a:lumOff val="25000"/>
                </a:schemeClr>
              </a:solidFill>
            </a:endParaRPr>
          </a:p>
        </p:txBody>
      </p:sp>
      <p:sp>
        <p:nvSpPr>
          <p:cNvPr id="50" name="Title 5"/>
          <p:cNvSpPr txBox="1">
            <a:spLocks/>
          </p:cNvSpPr>
          <p:nvPr/>
        </p:nvSpPr>
        <p:spPr>
          <a:xfrm>
            <a:off x="304799" y="30925"/>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400" dirty="0" smtClean="0"/>
          </a:p>
        </p:txBody>
      </p:sp>
      <p:sp>
        <p:nvSpPr>
          <p:cNvPr id="20"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dirty="0" smtClean="0"/>
              <a:t>Investicijų kryptys			</a:t>
            </a:r>
            <a:r>
              <a:rPr lang="lt-LT" sz="1400" dirty="0" smtClean="0"/>
              <a:t>Mokyklų tinklo efektyvumo didinimas</a:t>
            </a:r>
            <a:endParaRPr lang="lt-LT" sz="1400" dirty="0"/>
          </a:p>
        </p:txBody>
      </p:sp>
      <p:grpSp>
        <p:nvGrpSpPr>
          <p:cNvPr id="21" name="Group 14"/>
          <p:cNvGrpSpPr/>
          <p:nvPr/>
        </p:nvGrpSpPr>
        <p:grpSpPr>
          <a:xfrm>
            <a:off x="348767" y="875705"/>
            <a:ext cx="8534401" cy="1067896"/>
            <a:chOff x="393700" y="91452"/>
            <a:chExt cx="3962400" cy="1835774"/>
          </a:xfrm>
        </p:grpSpPr>
        <p:sp>
          <p:nvSpPr>
            <p:cNvPr id="22"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Rectangle 7"/>
            <p:cNvSpPr>
              <a:spLocks noChangeArrowheads="1"/>
            </p:cNvSpPr>
            <p:nvPr/>
          </p:nvSpPr>
          <p:spPr bwMode="auto">
            <a:xfrm>
              <a:off x="606425" y="91452"/>
              <a:ext cx="3552916" cy="1632632"/>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2000" b="1" dirty="0">
                  <a:solidFill>
                    <a:schemeClr val="bg1"/>
                  </a:solidFill>
                </a:rPr>
                <a:t>26.2.2 </a:t>
              </a:r>
              <a:r>
                <a:rPr lang="lt-LT" sz="2000" b="1" dirty="0" smtClean="0">
                  <a:solidFill>
                    <a:srgbClr val="FFFFFF"/>
                  </a:solidFill>
                </a:rPr>
                <a:t>Mokyklų laisvų patalpų pritaikymas naujai </a:t>
              </a:r>
              <a:r>
                <a:rPr lang="lt-LT" sz="2000" b="1" dirty="0">
                  <a:solidFill>
                    <a:srgbClr val="FFFFFF"/>
                  </a:solidFill>
                </a:rPr>
                <a:t>steigiamoms</a:t>
              </a:r>
              <a:r>
                <a:rPr lang="lt-LT" sz="2000" b="1" dirty="0">
                  <a:solidFill>
                    <a:schemeClr val="bg1"/>
                  </a:solidFill>
                </a:rPr>
                <a:t> specialiojo ugdymo  klasėms</a:t>
              </a:r>
              <a:r>
                <a:rPr lang="en-US" sz="2000" b="1" dirty="0">
                  <a:solidFill>
                    <a:schemeClr val="bg1"/>
                  </a:solidFill>
                </a:rPr>
                <a:t> </a:t>
              </a:r>
              <a:r>
                <a:rPr lang="lt-LT" sz="2000" b="1" dirty="0" smtClean="0">
                  <a:solidFill>
                    <a:schemeClr val="bg1"/>
                  </a:solidFill>
                </a:rPr>
                <a:t>įrengti</a:t>
              </a:r>
              <a:endParaRPr lang="lt-LT" sz="2000" b="1" dirty="0" smtClean="0">
                <a:solidFill>
                  <a:srgbClr val="FFFFFF"/>
                </a:solidFill>
              </a:endParaRPr>
            </a:p>
          </p:txBody>
        </p:sp>
        <p:sp>
          <p:nvSpPr>
            <p:cNvPr id="25"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3521986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5"/>
          <p:cNvSpPr txBox="1">
            <a:spLocks/>
          </p:cNvSpPr>
          <p:nvPr/>
        </p:nvSpPr>
        <p:spPr>
          <a:xfrm>
            <a:off x="304799" y="30925"/>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400" dirty="0" smtClean="0"/>
          </a:p>
        </p:txBody>
      </p:sp>
      <p:sp>
        <p:nvSpPr>
          <p:cNvPr id="59" name="Rectangle 8"/>
          <p:cNvSpPr>
            <a:spLocks noChangeArrowheads="1"/>
          </p:cNvSpPr>
          <p:nvPr/>
        </p:nvSpPr>
        <p:spPr bwMode="auto">
          <a:xfrm>
            <a:off x="1066801" y="1966813"/>
            <a:ext cx="7004794" cy="2433737"/>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5"/>
          <p:cNvSpPr/>
          <p:nvPr/>
        </p:nvSpPr>
        <p:spPr>
          <a:xfrm>
            <a:off x="1147074" y="2439484"/>
            <a:ext cx="7004794" cy="1169551"/>
          </a:xfrm>
          <a:prstGeom prst="rect">
            <a:avLst/>
          </a:prstGeom>
        </p:spPr>
        <p:txBody>
          <a:bodyPr wrap="square">
            <a:spAutoFit/>
          </a:bodyPr>
          <a:lstStyle/>
          <a:p>
            <a:pPr algn="just"/>
            <a:r>
              <a:rPr lang="lt-LT" sz="1400" dirty="0" smtClean="0">
                <a:solidFill>
                  <a:schemeClr val="tx2">
                    <a:lumMod val="75000"/>
                    <a:lumOff val="25000"/>
                  </a:schemeClr>
                </a:solidFill>
              </a:rPr>
              <a:t>Saugaus eismo mokomoji aikštelė gali būti įrengiama, jei mokykloje jau yra įrengtas saugaus eismo mokomasis kabinetas teorijai arba jį numatoma įrengti projekto įgyvendinimo metu.</a:t>
            </a:r>
          </a:p>
          <a:p>
            <a:pPr algn="just"/>
            <a:endParaRPr lang="lt-LT" sz="1400" dirty="0" smtClean="0">
              <a:solidFill>
                <a:schemeClr val="tx2">
                  <a:lumMod val="75000"/>
                  <a:lumOff val="25000"/>
                </a:schemeClr>
              </a:solidFill>
            </a:endParaRPr>
          </a:p>
          <a:p>
            <a:pPr algn="just"/>
            <a:r>
              <a:rPr lang="lt-LT" sz="1400" dirty="0" smtClean="0">
                <a:solidFill>
                  <a:schemeClr val="tx2">
                    <a:lumMod val="75000"/>
                    <a:lumOff val="25000"/>
                  </a:schemeClr>
                </a:solidFill>
              </a:rPr>
              <a:t>Įrengiama vadovaujantis Tipiniais saugaus eismo klasės &lt;...&gt; įrengimo reikalavimais.</a:t>
            </a:r>
          </a:p>
          <a:p>
            <a:pPr algn="just"/>
            <a:endParaRPr lang="lt-LT" sz="1400" dirty="0">
              <a:solidFill>
                <a:schemeClr val="tx2">
                  <a:lumMod val="75000"/>
                  <a:lumOff val="25000"/>
                </a:schemeClr>
              </a:solidFill>
            </a:endParaRPr>
          </a:p>
        </p:txBody>
      </p:sp>
      <p:sp>
        <p:nvSpPr>
          <p:cNvPr id="20"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dirty="0" smtClean="0"/>
              <a:t>Investicijų kryptys			</a:t>
            </a:r>
            <a:r>
              <a:rPr lang="lt-LT" sz="1400" dirty="0" smtClean="0"/>
              <a:t>Mokyklų tinklo efektyvumo didinimas</a:t>
            </a:r>
            <a:endParaRPr lang="lt-LT" sz="1400" dirty="0"/>
          </a:p>
        </p:txBody>
      </p:sp>
      <p:grpSp>
        <p:nvGrpSpPr>
          <p:cNvPr id="21" name="Group 14"/>
          <p:cNvGrpSpPr/>
          <p:nvPr/>
        </p:nvGrpSpPr>
        <p:grpSpPr>
          <a:xfrm>
            <a:off x="304799" y="1033993"/>
            <a:ext cx="8534401" cy="1050445"/>
            <a:chOff x="393700" y="121451"/>
            <a:chExt cx="3962400" cy="1805775"/>
          </a:xfrm>
        </p:grpSpPr>
        <p:sp>
          <p:nvSpPr>
            <p:cNvPr id="22"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Rectangle 7"/>
            <p:cNvSpPr>
              <a:spLocks noChangeArrowheads="1"/>
            </p:cNvSpPr>
            <p:nvPr/>
          </p:nvSpPr>
          <p:spPr bwMode="auto">
            <a:xfrm>
              <a:off x="598442" y="121451"/>
              <a:ext cx="3552916" cy="1632631"/>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2000" b="1" dirty="0" smtClean="0">
                  <a:solidFill>
                    <a:schemeClr val="bg1"/>
                  </a:solidFill>
                </a:rPr>
                <a:t>26.2.3 </a:t>
              </a:r>
              <a:r>
                <a:rPr lang="lt-LT" sz="2000" b="1" dirty="0" smtClean="0">
                  <a:solidFill>
                    <a:srgbClr val="FFFFFF"/>
                  </a:solidFill>
                </a:rPr>
                <a:t>Mokyklų laisvų patalpų pritaikymas naujiems saugaus eismo kabinetams ir/ar aikštelėms (pratyboms)</a:t>
              </a:r>
              <a:r>
                <a:rPr lang="en-US" sz="2000" b="1" dirty="0" smtClean="0">
                  <a:solidFill>
                    <a:schemeClr val="bg1"/>
                  </a:solidFill>
                </a:rPr>
                <a:t> </a:t>
              </a:r>
              <a:r>
                <a:rPr lang="lt-LT" sz="2000" b="1" dirty="0" smtClean="0">
                  <a:solidFill>
                    <a:schemeClr val="bg1"/>
                  </a:solidFill>
                </a:rPr>
                <a:t>įrengti mokyklos patalpose</a:t>
              </a:r>
              <a:endParaRPr lang="lt-LT" sz="2000" b="1" dirty="0" smtClean="0">
                <a:solidFill>
                  <a:srgbClr val="FFFFFF"/>
                </a:solidFill>
              </a:endParaRPr>
            </a:p>
          </p:txBody>
        </p:sp>
        <p:sp>
          <p:nvSpPr>
            <p:cNvPr id="25"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152659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8"/>
          <p:cNvSpPr>
            <a:spLocks noChangeArrowheads="1"/>
          </p:cNvSpPr>
          <p:nvPr/>
        </p:nvSpPr>
        <p:spPr bwMode="auto">
          <a:xfrm>
            <a:off x="656005" y="1737579"/>
            <a:ext cx="7573595" cy="2896876"/>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9"/>
          <p:cNvSpPr/>
          <p:nvPr/>
        </p:nvSpPr>
        <p:spPr>
          <a:xfrm>
            <a:off x="1504790" y="2485582"/>
            <a:ext cx="1826614" cy="246221"/>
          </a:xfrm>
          <a:prstGeom prst="rect">
            <a:avLst/>
          </a:prstGeom>
        </p:spPr>
        <p:txBody>
          <a:bodyPr wrap="square">
            <a:spAutoFit/>
          </a:bodyPr>
          <a:lstStyle/>
          <a:p>
            <a:r>
              <a:rPr lang="lt-LT" sz="1000" dirty="0" smtClean="0"/>
              <a:t> </a:t>
            </a:r>
            <a:endParaRPr lang="lt-LT" sz="1000" dirty="0">
              <a:solidFill>
                <a:schemeClr val="tx2">
                  <a:lumMod val="75000"/>
                  <a:lumOff val="25000"/>
                </a:schemeClr>
              </a:solidFill>
            </a:endParaRPr>
          </a:p>
        </p:txBody>
      </p:sp>
      <p:sp>
        <p:nvSpPr>
          <p:cNvPr id="50" name="Title 5"/>
          <p:cNvSpPr txBox="1">
            <a:spLocks/>
          </p:cNvSpPr>
          <p:nvPr/>
        </p:nvSpPr>
        <p:spPr>
          <a:xfrm>
            <a:off x="304800" y="209550"/>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800" dirty="0" smtClean="0"/>
          </a:p>
        </p:txBody>
      </p:sp>
      <p:sp>
        <p:nvSpPr>
          <p:cNvPr id="22"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dirty="0" smtClean="0"/>
              <a:t>Investicijų kryptys			</a:t>
            </a:r>
            <a:r>
              <a:rPr lang="lt-LT" sz="1400" dirty="0" smtClean="0"/>
              <a:t>Mokyklų tinklo efektyvumo didinimas</a:t>
            </a:r>
            <a:endParaRPr lang="lt-LT" sz="1400" dirty="0"/>
          </a:p>
        </p:txBody>
      </p:sp>
      <p:grpSp>
        <p:nvGrpSpPr>
          <p:cNvPr id="23" name="Group 14"/>
          <p:cNvGrpSpPr/>
          <p:nvPr/>
        </p:nvGrpSpPr>
        <p:grpSpPr>
          <a:xfrm>
            <a:off x="228600" y="739332"/>
            <a:ext cx="8534401" cy="1146618"/>
            <a:chOff x="393700" y="742077"/>
            <a:chExt cx="3962400" cy="1185149"/>
          </a:xfrm>
        </p:grpSpPr>
        <p:sp>
          <p:nvSpPr>
            <p:cNvPr id="24"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Rectangle 7"/>
            <p:cNvSpPr>
              <a:spLocks noChangeArrowheads="1"/>
            </p:cNvSpPr>
            <p:nvPr/>
          </p:nvSpPr>
          <p:spPr bwMode="auto">
            <a:xfrm>
              <a:off x="588963" y="742077"/>
              <a:ext cx="3552916" cy="101846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2000" b="1" dirty="0" smtClean="0">
                  <a:solidFill>
                    <a:srgbClr val="FFFFFF"/>
                  </a:solidFill>
                </a:rPr>
                <a:t>26.3.1 Mokyklų-daugiafunkcių centrų laisvų patalpų pritaikymas </a:t>
              </a:r>
              <a:r>
                <a:rPr lang="lt-LT" sz="2000" b="1" dirty="0">
                  <a:solidFill>
                    <a:srgbClr val="FFFFFF"/>
                  </a:solidFill>
                </a:rPr>
                <a:t>naujai steigiamoms iki-/priešmokyklinio ugdymo grupėms </a:t>
              </a:r>
              <a:r>
                <a:rPr lang="lt-LT" sz="2000" b="1" dirty="0" smtClean="0">
                  <a:solidFill>
                    <a:srgbClr val="FFFFFF"/>
                  </a:solidFill>
                </a:rPr>
                <a:t>įrengti</a:t>
              </a:r>
              <a:endParaRPr lang="lt-LT" sz="2000" b="1" dirty="0">
                <a:solidFill>
                  <a:srgbClr val="FFFFFF"/>
                </a:solidFill>
              </a:endParaRPr>
            </a:p>
          </p:txBody>
        </p:sp>
        <p:sp>
          <p:nvSpPr>
            <p:cNvPr id="27"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17" name="Rectangle 16"/>
          <p:cNvSpPr/>
          <p:nvPr/>
        </p:nvSpPr>
        <p:spPr>
          <a:xfrm>
            <a:off x="721168" y="1887110"/>
            <a:ext cx="7580434" cy="2677656"/>
          </a:xfrm>
          <a:prstGeom prst="rect">
            <a:avLst/>
          </a:prstGeom>
        </p:spPr>
        <p:txBody>
          <a:bodyPr wrap="square">
            <a:spAutoFit/>
          </a:bodyPr>
          <a:lstStyle/>
          <a:p>
            <a:pPr algn="just"/>
            <a:r>
              <a:rPr lang="lt-LT" sz="1400" dirty="0" smtClean="0">
                <a:solidFill>
                  <a:schemeClr val="tx2">
                    <a:lumMod val="75000"/>
                    <a:lumOff val="25000"/>
                  </a:schemeClr>
                </a:solidFill>
              </a:rPr>
              <a:t>Apraše duodama nuoroda į 26.2.1 papunkčio reikalavimus: </a:t>
            </a:r>
          </a:p>
          <a:p>
            <a:pPr algn="just"/>
            <a:r>
              <a:rPr lang="lt-LT" sz="1400" dirty="0" smtClean="0">
                <a:solidFill>
                  <a:schemeClr val="tx2">
                    <a:lumMod val="75000"/>
                    <a:lumOff val="25000"/>
                  </a:schemeClr>
                </a:solidFill>
              </a:rPr>
              <a:t>26.2.1.1. Darbai grupių patalpose </a:t>
            </a:r>
            <a:r>
              <a:rPr lang="lt-LT" sz="1400" dirty="0">
                <a:solidFill>
                  <a:schemeClr val="tx2">
                    <a:lumMod val="75000"/>
                    <a:lumOff val="25000"/>
                  </a:schemeClr>
                </a:solidFill>
              </a:rPr>
              <a:t>turi </a:t>
            </a:r>
            <a:r>
              <a:rPr lang="lt-LT" sz="1400" dirty="0" smtClean="0">
                <a:solidFill>
                  <a:schemeClr val="tx2">
                    <a:lumMod val="75000"/>
                    <a:lumOff val="25000"/>
                  </a:schemeClr>
                </a:solidFill>
              </a:rPr>
              <a:t>būti planuojami atsižvelgiant į tai, kad grupės patalpos būtų pritaikytos iki-/priešmokyklinio ugdymo programoms vykdyti;</a:t>
            </a:r>
          </a:p>
          <a:p>
            <a:pPr algn="just"/>
            <a:r>
              <a:rPr lang="lt-LT" sz="1400" dirty="0" smtClean="0">
                <a:solidFill>
                  <a:schemeClr val="tx2">
                    <a:lumMod val="75000"/>
                    <a:lumOff val="25000"/>
                  </a:schemeClr>
                </a:solidFill>
              </a:rPr>
              <a:t>26.2.1.2. Grupių patalpos turi būti funkcionalios, lengvai pertvarkomos pagal vaikų veiklos poreikius (darbui grupėmis arba po vieną), įrengtos kūrybinės zonos;</a:t>
            </a:r>
          </a:p>
          <a:p>
            <a:pPr algn="just"/>
            <a:r>
              <a:rPr lang="lt-LT" sz="1400" dirty="0" smtClean="0">
                <a:solidFill>
                  <a:schemeClr val="tx2">
                    <a:lumMod val="75000"/>
                    <a:lumOff val="25000"/>
                  </a:schemeClr>
                </a:solidFill>
              </a:rPr>
              <a:t>26.2.1.3. </a:t>
            </a:r>
            <a:r>
              <a:rPr lang="lt-LT" sz="1400" dirty="0">
                <a:solidFill>
                  <a:schemeClr val="tx2">
                    <a:lumMod val="75000"/>
                    <a:lumOff val="25000"/>
                  </a:schemeClr>
                </a:solidFill>
              </a:rPr>
              <a:t>Grupių patalpos </a:t>
            </a:r>
            <a:r>
              <a:rPr lang="lt-LT" sz="1400" dirty="0" smtClean="0">
                <a:solidFill>
                  <a:schemeClr val="tx2">
                    <a:lumMod val="75000"/>
                    <a:lumOff val="25000"/>
                  </a:schemeClr>
                </a:solidFill>
              </a:rPr>
              <a:t>pagal poreikį </a:t>
            </a:r>
            <a:r>
              <a:rPr lang="lt-LT" sz="1400" dirty="0">
                <a:solidFill>
                  <a:schemeClr val="tx2">
                    <a:lumMod val="75000"/>
                    <a:lumOff val="25000"/>
                  </a:schemeClr>
                </a:solidFill>
              </a:rPr>
              <a:t>turi būti </a:t>
            </a:r>
            <a:r>
              <a:rPr lang="lt-LT" sz="1400" dirty="0" smtClean="0">
                <a:solidFill>
                  <a:schemeClr val="tx2">
                    <a:lumMod val="75000"/>
                    <a:lumOff val="25000"/>
                  </a:schemeClr>
                </a:solidFill>
              </a:rPr>
              <a:t>aprūpintos transformuojamais, daugiafunkciais baldais, įranga, reikalinga ugdymo turiniui perteikti, demonstruoti ir komunikuoti, priemonėmis ikimokyklinio, priešmokyklinio ugdymo turiniui įgyvendinti, priemonėmis, skatinančiomis aktyvią vaiko veiklą, smalsumą, kūrybiškumą, vaizduotę;</a:t>
            </a:r>
          </a:p>
          <a:p>
            <a:pPr algn="just"/>
            <a:r>
              <a:rPr lang="lt-LT" sz="1400" dirty="0" smtClean="0">
                <a:solidFill>
                  <a:schemeClr val="tx2">
                    <a:lumMod val="75000"/>
                    <a:lumOff val="25000"/>
                  </a:schemeClr>
                </a:solidFill>
              </a:rPr>
              <a:t>26.2.1.4. Grupėms lauke turi </a:t>
            </a:r>
            <a:r>
              <a:rPr lang="lt-LT" sz="1400" dirty="0">
                <a:solidFill>
                  <a:schemeClr val="tx2">
                    <a:lumMod val="75000"/>
                    <a:lumOff val="25000"/>
                  </a:schemeClr>
                </a:solidFill>
              </a:rPr>
              <a:t>būti įrengta vaikų žaidimo </a:t>
            </a:r>
            <a:r>
              <a:rPr lang="lt-LT" sz="1400" dirty="0" smtClean="0">
                <a:solidFill>
                  <a:schemeClr val="tx2">
                    <a:lumMod val="75000"/>
                    <a:lumOff val="25000"/>
                  </a:schemeClr>
                </a:solidFill>
              </a:rPr>
              <a:t>aikštelė (jei tokios nėra) </a:t>
            </a:r>
            <a:r>
              <a:rPr lang="lt-LT" sz="1400" dirty="0">
                <a:solidFill>
                  <a:schemeClr val="tx2">
                    <a:lumMod val="75000"/>
                    <a:lumOff val="25000"/>
                  </a:schemeClr>
                </a:solidFill>
              </a:rPr>
              <a:t>arba praplėsta jau esama vaikų žaidimo aikštelė </a:t>
            </a:r>
            <a:r>
              <a:rPr lang="lt-LT" sz="1400" dirty="0" smtClean="0">
                <a:solidFill>
                  <a:schemeClr val="tx2">
                    <a:lumMod val="75000"/>
                    <a:lumOff val="25000"/>
                  </a:schemeClr>
                </a:solidFill>
              </a:rPr>
              <a:t>(jei žaidimo aikštelės teritorijos dalis tenkanti vienam vaikui yra mažesnė nei 6 kv. m.). Vadovaujamasi Apraše nurodytomis HN.</a:t>
            </a:r>
          </a:p>
        </p:txBody>
      </p:sp>
    </p:spTree>
    <p:extLst>
      <p:ext uri="{BB962C8B-B14F-4D97-AF65-F5344CB8AC3E}">
        <p14:creationId xmlns:p14="http://schemas.microsoft.com/office/powerpoint/2010/main" val="301977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auto">
          <a:xfrm>
            <a:off x="1043010" y="1885950"/>
            <a:ext cx="7034189" cy="2209800"/>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lt-LT" sz="1400" dirty="0" smtClean="0">
              <a:solidFill>
                <a:schemeClr val="tx2">
                  <a:lumMod val="75000"/>
                  <a:lumOff val="25000"/>
                </a:schemeClr>
              </a:solidFill>
            </a:endParaRPr>
          </a:p>
          <a:p>
            <a:endParaRPr lang="lt-LT" sz="1400" dirty="0" smtClean="0">
              <a:solidFill>
                <a:schemeClr val="tx2">
                  <a:lumMod val="75000"/>
                  <a:lumOff val="25000"/>
                </a:schemeClr>
              </a:solidFill>
            </a:endParaRPr>
          </a:p>
          <a:p>
            <a:pPr algn="just"/>
            <a:r>
              <a:rPr lang="lt-LT" sz="1400" dirty="0" smtClean="0">
                <a:solidFill>
                  <a:schemeClr val="tx2">
                    <a:lumMod val="75000"/>
                    <a:lumOff val="25000"/>
                  </a:schemeClr>
                </a:solidFill>
              </a:rPr>
              <a:t>Planuojant </a:t>
            </a:r>
            <a:r>
              <a:rPr lang="lt-LT" sz="1400" dirty="0">
                <a:solidFill>
                  <a:schemeClr val="tx2">
                    <a:lumMod val="75000"/>
                    <a:lumOff val="25000"/>
                  </a:schemeClr>
                </a:solidFill>
              </a:rPr>
              <a:t>laisvų patalpų pritaikymo naujoms kito vaikų ir (ar) suaugusių neformaliojo švietimo veikloms statybos darbus, turi būti atsižvelgta į tai, kad patalpos būtų funkcionalios, lengvai pertvarkomos ir pritaikomos skirtingiems mokinių saviraiškos poreikiams tenkinti, kūrybiškumui ugdyti aprūpintos baldais ir priemonėmis naujoms vaikų ir suaugusių neformaliojo švietimo veikloms organizuoti</a:t>
            </a:r>
            <a:endParaRPr lang="en-US" sz="1400" dirty="0">
              <a:solidFill>
                <a:schemeClr val="tx2">
                  <a:lumMod val="75000"/>
                  <a:lumOff val="25000"/>
                </a:schemeClr>
              </a:solidFill>
            </a:endParaRPr>
          </a:p>
        </p:txBody>
      </p:sp>
      <p:sp>
        <p:nvSpPr>
          <p:cNvPr id="50" name="Title 5"/>
          <p:cNvSpPr txBox="1">
            <a:spLocks/>
          </p:cNvSpPr>
          <p:nvPr/>
        </p:nvSpPr>
        <p:spPr>
          <a:xfrm>
            <a:off x="304800" y="209550"/>
            <a:ext cx="5625164" cy="7620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endParaRPr lang="en-US" sz="2800" dirty="0" smtClean="0"/>
          </a:p>
        </p:txBody>
      </p:sp>
      <p:sp>
        <p:nvSpPr>
          <p:cNvPr id="22" name="Title 2"/>
          <p:cNvSpPr txBox="1">
            <a:spLocks/>
          </p:cNvSpPr>
          <p:nvPr/>
        </p:nvSpPr>
        <p:spPr>
          <a:xfrm>
            <a:off x="611758" y="254389"/>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dirty="0" smtClean="0"/>
              <a:t>Investicijų kryptys			</a:t>
            </a:r>
            <a:r>
              <a:rPr lang="lt-LT" sz="1400" dirty="0" smtClean="0"/>
              <a:t>Mokyklų tinklo efektyvumo didinimas</a:t>
            </a:r>
            <a:endParaRPr lang="lt-LT" sz="1400" dirty="0"/>
          </a:p>
        </p:txBody>
      </p:sp>
      <p:grpSp>
        <p:nvGrpSpPr>
          <p:cNvPr id="23" name="Group 14"/>
          <p:cNvGrpSpPr/>
          <p:nvPr/>
        </p:nvGrpSpPr>
        <p:grpSpPr>
          <a:xfrm>
            <a:off x="228600" y="971549"/>
            <a:ext cx="8534401" cy="1146618"/>
            <a:chOff x="393700" y="742077"/>
            <a:chExt cx="3962400" cy="1185149"/>
          </a:xfrm>
        </p:grpSpPr>
        <p:sp>
          <p:nvSpPr>
            <p:cNvPr id="24"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Rectangle 7"/>
            <p:cNvSpPr>
              <a:spLocks noChangeArrowheads="1"/>
            </p:cNvSpPr>
            <p:nvPr/>
          </p:nvSpPr>
          <p:spPr bwMode="auto">
            <a:xfrm>
              <a:off x="588963" y="742077"/>
              <a:ext cx="3552916" cy="101846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b="1" dirty="0" smtClean="0">
                  <a:solidFill>
                    <a:srgbClr val="FFFFFF"/>
                  </a:solidFill>
                </a:rPr>
                <a:t>26.3.2 Mokyklų-daugiafunkcių centrų laisvų patalpų pritaikymas naujoms kito vaikų ir/ar suaugusių neformaliojo švietimo veikloms vykdyti</a:t>
              </a:r>
              <a:endParaRPr lang="en-US" b="1" dirty="0">
                <a:solidFill>
                  <a:srgbClr val="FFFFFF"/>
                </a:solidFill>
              </a:endParaRPr>
            </a:p>
          </p:txBody>
        </p:sp>
        <p:sp>
          <p:nvSpPr>
            <p:cNvPr id="27"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240287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3657600" y="844550"/>
            <a:ext cx="1771650" cy="431800"/>
          </a:xfrm>
        </p:spPr>
        <p:txBody>
          <a:bodyPr/>
          <a:lstStyle/>
          <a:p>
            <a:pPr eaLnBrk="1" fontAlgn="auto" hangingPunct="1">
              <a:spcAft>
                <a:spcPts val="450"/>
              </a:spcAft>
              <a:defRPr/>
            </a:pPr>
            <a:r>
              <a:rPr lang="lt-LT" altLang="lt-LT" sz="1600" b="1" dirty="0">
                <a:solidFill>
                  <a:schemeClr val="tx1">
                    <a:lumMod val="75000"/>
                    <a:lumOff val="25000"/>
                  </a:schemeClr>
                </a:solidFill>
                <a:latin typeface="+mn-lt"/>
              </a:rPr>
              <a:t>Projekto loginis pagrindimas</a:t>
            </a:r>
          </a:p>
        </p:txBody>
      </p:sp>
      <p:graphicFrame>
        <p:nvGraphicFramePr>
          <p:cNvPr id="2" name="Table 1"/>
          <p:cNvGraphicFramePr>
            <a:graphicFrameLocks noGrp="1"/>
          </p:cNvGraphicFramePr>
          <p:nvPr>
            <p:extLst>
              <p:ext uri="{D42A27DB-BD31-4B8C-83A1-F6EECF244321}">
                <p14:modId xmlns:p14="http://schemas.microsoft.com/office/powerpoint/2010/main" val="1184020884"/>
              </p:ext>
            </p:extLst>
          </p:nvPr>
        </p:nvGraphicFramePr>
        <p:xfrm>
          <a:off x="400050" y="1543050"/>
          <a:ext cx="8343900" cy="457200"/>
        </p:xfrm>
        <a:graphic>
          <a:graphicData uri="http://schemas.openxmlformats.org/drawingml/2006/table">
            <a:tbl>
              <a:tblPr firstRow="1" firstCol="1" bandRow="1">
                <a:tableStyleId>{5C22544A-7EE6-4342-B048-85BDC9FD1C3A}</a:tableStyleId>
              </a:tblPr>
              <a:tblGrid>
                <a:gridCol w="8343900"/>
              </a:tblGrid>
              <a:tr h="457200">
                <a:tc>
                  <a:txBody>
                    <a:bodyPr/>
                    <a:lstStyle/>
                    <a:p>
                      <a:pPr>
                        <a:lnSpc>
                          <a:spcPct val="107000"/>
                        </a:lnSpc>
                        <a:spcAft>
                          <a:spcPts val="0"/>
                        </a:spcAft>
                      </a:pPr>
                      <a:r>
                        <a:rPr lang="lt-LT" sz="1400" b="1" dirty="0">
                          <a:solidFill>
                            <a:schemeClr val="accent1">
                              <a:lumMod val="75000"/>
                            </a:schemeClr>
                          </a:solidFill>
                          <a:effectLst/>
                          <a:latin typeface="+mn-lt"/>
                        </a:rPr>
                        <a:t>Projekto tikslas: </a:t>
                      </a:r>
                      <a:r>
                        <a:rPr lang="lt-LT" sz="1400" b="1" dirty="0">
                          <a:solidFill>
                            <a:srgbClr val="FF0000"/>
                          </a:solidFill>
                          <a:effectLst/>
                          <a:latin typeface="+mn-lt"/>
                        </a:rPr>
                        <a:t> </a:t>
                      </a:r>
                      <a:r>
                        <a:rPr lang="lt-LT" sz="1400" b="1" dirty="0" smtClean="0">
                          <a:solidFill>
                            <a:srgbClr val="FF0000"/>
                          </a:solidFill>
                          <a:effectLst/>
                          <a:latin typeface="+mn-lt"/>
                        </a:rPr>
                        <a:t>Pagerinti</a:t>
                      </a:r>
                      <a:r>
                        <a:rPr lang="lt-LT" sz="1400" b="1" baseline="0" dirty="0" smtClean="0">
                          <a:solidFill>
                            <a:srgbClr val="FF0000"/>
                          </a:solidFill>
                          <a:effectLst/>
                          <a:latin typeface="+mn-lt"/>
                        </a:rPr>
                        <a:t> ugdymo(</a:t>
                      </a:r>
                      <a:r>
                        <a:rPr lang="lt-LT" sz="1400" b="1" baseline="0" dirty="0" err="1" smtClean="0">
                          <a:solidFill>
                            <a:srgbClr val="FF0000"/>
                          </a:solidFill>
                          <a:effectLst/>
                          <a:latin typeface="+mn-lt"/>
                        </a:rPr>
                        <a:t>si</a:t>
                      </a:r>
                      <a:r>
                        <a:rPr lang="lt-LT" sz="1400" b="1" baseline="0" dirty="0" smtClean="0">
                          <a:solidFill>
                            <a:srgbClr val="FF0000"/>
                          </a:solidFill>
                          <a:effectLst/>
                          <a:latin typeface="+mn-lt"/>
                        </a:rPr>
                        <a:t>) kokybę </a:t>
                      </a:r>
                      <a:r>
                        <a:rPr lang="en-US" sz="1400" b="1" baseline="0" dirty="0" smtClean="0">
                          <a:solidFill>
                            <a:srgbClr val="FF0000"/>
                          </a:solidFill>
                          <a:effectLst/>
                          <a:latin typeface="+mn-lt"/>
                        </a:rPr>
                        <a:t>X</a:t>
                      </a:r>
                      <a:r>
                        <a:rPr lang="lt-LT" sz="1400" b="1" baseline="0" dirty="0" smtClean="0">
                          <a:solidFill>
                            <a:srgbClr val="FF0000"/>
                          </a:solidFill>
                          <a:effectLst/>
                          <a:latin typeface="+mn-lt"/>
                        </a:rPr>
                        <a:t> </a:t>
                      </a:r>
                      <a:r>
                        <a:rPr lang="lt-LT" sz="1400" b="1" baseline="0" dirty="0" smtClean="0">
                          <a:solidFill>
                            <a:srgbClr val="FF0000"/>
                          </a:solidFill>
                          <a:effectLst/>
                          <a:latin typeface="+mn-lt"/>
                        </a:rPr>
                        <a:t>savivaldybės mokyklose</a:t>
                      </a:r>
                      <a:endParaRPr lang="lt-LT" sz="14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47616511"/>
              </p:ext>
            </p:extLst>
          </p:nvPr>
        </p:nvGraphicFramePr>
        <p:xfrm>
          <a:off x="400050" y="2057400"/>
          <a:ext cx="1600200" cy="1798219"/>
        </p:xfrm>
        <a:graphic>
          <a:graphicData uri="http://schemas.openxmlformats.org/drawingml/2006/table">
            <a:tbl>
              <a:tblPr firstRow="1" firstCol="1" bandRow="1"/>
              <a:tblGrid>
                <a:gridCol w="1600200"/>
              </a:tblGrid>
              <a:tr h="298095">
                <a:tc>
                  <a:txBody>
                    <a:bodyPr/>
                    <a:lstStyle/>
                    <a:p>
                      <a:pPr>
                        <a:lnSpc>
                          <a:spcPct val="107000"/>
                        </a:lnSpc>
                        <a:spcAft>
                          <a:spcPts val="0"/>
                        </a:spcAft>
                      </a:pPr>
                      <a:r>
                        <a:rPr lang="lt-LT" sz="1400" b="1" dirty="0">
                          <a:solidFill>
                            <a:schemeClr val="accent1">
                              <a:lumMod val="75000"/>
                            </a:schemeClr>
                          </a:solidFill>
                          <a:effectLst/>
                          <a:latin typeface="+mn-lt"/>
                          <a:ea typeface="Calibri" panose="020F0502020204030204" pitchFamily="34" charset="0"/>
                          <a:cs typeface="Times New Roman" panose="02020603050405020304" pitchFamily="18" charset="0"/>
                        </a:rPr>
                        <a:t>Uždavinys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02118">
                <a:tc>
                  <a:txBody>
                    <a:bodyPr/>
                    <a:lstStyle/>
                    <a:p>
                      <a:pPr>
                        <a:lnSpc>
                          <a:spcPct val="107000"/>
                        </a:lnSpc>
                        <a:spcAft>
                          <a:spcPts val="0"/>
                        </a:spcAft>
                      </a:pPr>
                      <a:r>
                        <a:rPr lang="lt-LT" sz="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lt-LT" sz="1400" b="0" dirty="0">
                          <a:solidFill>
                            <a:schemeClr val="accent1">
                              <a:lumMod val="75000"/>
                            </a:schemeClr>
                          </a:solidFill>
                          <a:effectLst/>
                          <a:latin typeface="+mn-lt"/>
                          <a:ea typeface="Calibri" panose="020F0502020204030204" pitchFamily="34" charset="0"/>
                          <a:cs typeface="Times New Roman" panose="02020603050405020304" pitchFamily="18" charset="0"/>
                        </a:rPr>
                        <a:t>1. </a:t>
                      </a:r>
                      <a:r>
                        <a:rPr lang="lt-LT" sz="1400" b="1" kern="1200" dirty="0" smtClean="0">
                          <a:solidFill>
                            <a:srgbClr val="FF0000"/>
                          </a:solidFill>
                          <a:effectLst/>
                          <a:latin typeface="+mn-lt"/>
                          <a:ea typeface="Calibri" panose="020F0502020204030204" pitchFamily="34" charset="0"/>
                          <a:cs typeface="Times New Roman" panose="02020603050405020304" pitchFamily="18" charset="0"/>
                        </a:rPr>
                        <a:t>Modernių kūrybiškumą skatinančių edukacinių erdvių kūrimas </a:t>
                      </a:r>
                      <a:r>
                        <a:rPr lang="en-US" sz="1400" b="1" kern="1200" dirty="0" smtClean="0">
                          <a:solidFill>
                            <a:srgbClr val="FF0000"/>
                          </a:solidFill>
                          <a:effectLst/>
                          <a:latin typeface="+mn-lt"/>
                          <a:ea typeface="Calibri" panose="020F0502020204030204" pitchFamily="34" charset="0"/>
                          <a:cs typeface="Times New Roman" panose="02020603050405020304" pitchFamily="18" charset="0"/>
                        </a:rPr>
                        <a:t>X </a:t>
                      </a:r>
                      <a:r>
                        <a:rPr lang="lt-LT" sz="1400" b="1" kern="1200" dirty="0" smtClean="0">
                          <a:solidFill>
                            <a:srgbClr val="FF0000"/>
                          </a:solidFill>
                          <a:effectLst/>
                          <a:latin typeface="+mn-lt"/>
                          <a:ea typeface="Calibri" panose="020F0502020204030204" pitchFamily="34" charset="0"/>
                          <a:cs typeface="Times New Roman" panose="02020603050405020304" pitchFamily="18" charset="0"/>
                        </a:rPr>
                        <a:t>mokykloje </a:t>
                      </a:r>
                      <a:r>
                        <a:rPr lang="lt-LT" sz="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lt-LT"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82508909"/>
              </p:ext>
            </p:extLst>
          </p:nvPr>
        </p:nvGraphicFramePr>
        <p:xfrm>
          <a:off x="2057400" y="2057400"/>
          <a:ext cx="1600200" cy="1447800"/>
        </p:xfrm>
        <a:graphic>
          <a:graphicData uri="http://schemas.openxmlformats.org/drawingml/2006/table">
            <a:tbl>
              <a:tblPr firstRow="1" firstCol="1" bandRow="1"/>
              <a:tblGrid>
                <a:gridCol w="1600200"/>
              </a:tblGrid>
              <a:tr h="285656">
                <a:tc>
                  <a:txBody>
                    <a:bodyPr/>
                    <a:lstStyle/>
                    <a:p>
                      <a:pPr>
                        <a:lnSpc>
                          <a:spcPct val="107000"/>
                        </a:lnSpc>
                        <a:spcAft>
                          <a:spcPts val="0"/>
                        </a:spcAft>
                      </a:pPr>
                      <a:r>
                        <a:rPr lang="lt-LT" sz="1400" b="1" dirty="0">
                          <a:solidFill>
                            <a:schemeClr val="accent1">
                              <a:lumMod val="75000"/>
                            </a:schemeClr>
                          </a:solidFill>
                          <a:effectLst/>
                          <a:latin typeface="+mn-lt"/>
                          <a:ea typeface="Calibri" panose="020F0502020204030204" pitchFamily="34" charset="0"/>
                          <a:cs typeface="Times New Roman" panose="02020603050405020304" pitchFamily="18" charset="0"/>
                        </a:rPr>
                        <a:t>Veikla</a:t>
                      </a:r>
                      <a:endParaRPr lang="lt-LT"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75673">
                <a:tc>
                  <a:txBody>
                    <a:bodyPr/>
                    <a:lstStyle/>
                    <a:p>
                      <a:pPr>
                        <a:lnSpc>
                          <a:spcPct val="107000"/>
                        </a:lnSpc>
                        <a:spcAft>
                          <a:spcPts val="0"/>
                        </a:spcAft>
                      </a:pPr>
                      <a:r>
                        <a:rPr lang="lt-LT" sz="1100" b="1" dirty="0" smtClean="0">
                          <a:effectLst/>
                          <a:latin typeface="+mn-lt"/>
                          <a:ea typeface="Calibri" panose="020F0502020204030204" pitchFamily="34" charset="0"/>
                          <a:cs typeface="Times New Roman" panose="02020603050405020304" pitchFamily="18" charset="0"/>
                        </a:rPr>
                        <a:t>1.</a:t>
                      </a:r>
                      <a:r>
                        <a:rPr lang="en-US" sz="1100" b="1" dirty="0" smtClean="0">
                          <a:effectLst/>
                          <a:latin typeface="+mn-lt"/>
                          <a:ea typeface="Calibri" panose="020F0502020204030204" pitchFamily="34" charset="0"/>
                          <a:cs typeface="Times New Roman" panose="02020603050405020304" pitchFamily="18" charset="0"/>
                        </a:rPr>
                        <a:t>1.</a:t>
                      </a:r>
                      <a:r>
                        <a:rPr lang="en-US" sz="1100" b="1" baseline="0" dirty="0" smtClean="0">
                          <a:solidFill>
                            <a:srgbClr val="FF0000"/>
                          </a:solidFill>
                          <a:effectLst/>
                          <a:latin typeface="+mn-lt"/>
                          <a:ea typeface="Calibri" panose="020F0502020204030204" pitchFamily="34" charset="0"/>
                          <a:cs typeface="Times New Roman" panose="02020603050405020304" pitchFamily="18" charset="0"/>
                        </a:rPr>
                        <a:t> </a:t>
                      </a:r>
                      <a:r>
                        <a:rPr lang="lt-LT" sz="1100" b="1" baseline="0" dirty="0" smtClean="0">
                          <a:solidFill>
                            <a:srgbClr val="FF0000"/>
                          </a:solidFill>
                          <a:effectLst/>
                          <a:latin typeface="+mn-lt"/>
                          <a:ea typeface="Calibri" panose="020F0502020204030204" pitchFamily="34" charset="0"/>
                          <a:cs typeface="Times New Roman" panose="02020603050405020304" pitchFamily="18" charset="0"/>
                        </a:rPr>
                        <a:t>Mokyklos patalpų rangos darbai</a:t>
                      </a:r>
                      <a:endParaRPr lang="lt-LT" sz="1100" b="1" dirty="0">
                        <a:solidFill>
                          <a:srgbClr val="FF0000"/>
                        </a:solidFill>
                        <a:effectLst/>
                        <a:latin typeface="+mn-lt"/>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86471">
                <a:tc>
                  <a:txBody>
                    <a:bodyPr/>
                    <a:lstStyle/>
                    <a:p>
                      <a:pPr>
                        <a:lnSpc>
                          <a:spcPct val="107000"/>
                        </a:lnSpc>
                        <a:spcAft>
                          <a:spcPts val="0"/>
                        </a:spcAft>
                      </a:pPr>
                      <a:r>
                        <a:rPr lang="en-US" sz="1100" b="1" dirty="0" smtClean="0">
                          <a:effectLst/>
                          <a:latin typeface="+mn-lt"/>
                          <a:ea typeface="Calibri" panose="020F0502020204030204" pitchFamily="34" charset="0"/>
                          <a:cs typeface="Times New Roman" panose="02020603050405020304" pitchFamily="18" charset="0"/>
                        </a:rPr>
                        <a:t>1.</a:t>
                      </a:r>
                      <a:r>
                        <a:rPr lang="lt-LT" sz="1100" b="1" dirty="0" smtClean="0">
                          <a:effectLst/>
                          <a:latin typeface="+mn-lt"/>
                          <a:ea typeface="Calibri" panose="020F0502020204030204" pitchFamily="34" charset="0"/>
                          <a:cs typeface="Times New Roman" panose="02020603050405020304" pitchFamily="18" charset="0"/>
                        </a:rPr>
                        <a:t>2</a:t>
                      </a:r>
                      <a:r>
                        <a:rPr lang="lt-LT" sz="1100" b="1" dirty="0">
                          <a:effectLst/>
                          <a:latin typeface="+mn-lt"/>
                          <a:ea typeface="Calibri" panose="020F0502020204030204" pitchFamily="34" charset="0"/>
                          <a:cs typeface="Times New Roman" panose="02020603050405020304" pitchFamily="18" charset="0"/>
                        </a:rPr>
                        <a:t>.</a:t>
                      </a:r>
                      <a:r>
                        <a:rPr lang="lt-LT" sz="1400" dirty="0">
                          <a:effectLst/>
                          <a:latin typeface="+mn-lt"/>
                          <a:ea typeface="Calibri" panose="020F0502020204030204" pitchFamily="34" charset="0"/>
                          <a:cs typeface="Times New Roman" panose="02020603050405020304" pitchFamily="18" charset="0"/>
                        </a:rPr>
                        <a:t> </a:t>
                      </a:r>
                      <a:r>
                        <a:rPr lang="lt-LT" sz="1100" b="1" dirty="0" smtClean="0">
                          <a:solidFill>
                            <a:srgbClr val="FF0000"/>
                          </a:solidFill>
                          <a:effectLst/>
                          <a:latin typeface="+mn-lt"/>
                          <a:ea typeface="Calibri" panose="020F0502020204030204" pitchFamily="34" charset="0"/>
                          <a:cs typeface="Times New Roman" panose="02020603050405020304" pitchFamily="18" charset="0"/>
                        </a:rPr>
                        <a:t>Įrangos/baldų įsigijimas</a:t>
                      </a:r>
                      <a:r>
                        <a:rPr lang="lt-LT" sz="11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56008102"/>
              </p:ext>
            </p:extLst>
          </p:nvPr>
        </p:nvGraphicFramePr>
        <p:xfrm>
          <a:off x="3714750" y="2057400"/>
          <a:ext cx="1714500" cy="1423988"/>
        </p:xfrm>
        <a:graphic>
          <a:graphicData uri="http://schemas.openxmlformats.org/drawingml/2006/table">
            <a:tbl>
              <a:tblPr firstRow="1" firstCol="1" bandRow="1"/>
              <a:tblGrid>
                <a:gridCol w="1714500"/>
              </a:tblGrid>
              <a:tr h="285688">
                <a:tc>
                  <a:txBody>
                    <a:bodyPr/>
                    <a:lstStyle/>
                    <a:p>
                      <a:pPr>
                        <a:lnSpc>
                          <a:spcPct val="107000"/>
                        </a:lnSpc>
                        <a:spcAft>
                          <a:spcPts val="0"/>
                        </a:spcAft>
                      </a:pPr>
                      <a:r>
                        <a:rPr lang="lt-LT" sz="1400" b="1" dirty="0">
                          <a:solidFill>
                            <a:schemeClr val="accent1">
                              <a:lumMod val="75000"/>
                            </a:schemeClr>
                          </a:solidFill>
                          <a:effectLst/>
                          <a:latin typeface="+mn-lt"/>
                          <a:ea typeface="Calibri" panose="020F0502020204030204" pitchFamily="34" charset="0"/>
                          <a:cs typeface="Times New Roman" panose="02020603050405020304" pitchFamily="18" charset="0"/>
                        </a:rPr>
                        <a:t>Fiziniai rodikliai </a:t>
                      </a:r>
                      <a:endParaRPr lang="lt-LT"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1446" marR="5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57101">
                <a:tc>
                  <a:txBody>
                    <a:bodyPr/>
                    <a:lstStyle/>
                    <a:p>
                      <a:pPr>
                        <a:lnSpc>
                          <a:spcPct val="107000"/>
                        </a:lnSpc>
                        <a:spcAft>
                          <a:spcPts val="0"/>
                        </a:spcAft>
                      </a:pPr>
                      <a:r>
                        <a:rPr lang="lt-LT" sz="1100" b="1" dirty="0" smtClean="0">
                          <a:solidFill>
                            <a:schemeClr val="tx1"/>
                          </a:solidFill>
                          <a:effectLst/>
                          <a:latin typeface="+mn-lt"/>
                          <a:ea typeface="Calibri" panose="020F0502020204030204" pitchFamily="34" charset="0"/>
                          <a:cs typeface="Times New Roman" panose="02020603050405020304" pitchFamily="18" charset="0"/>
                        </a:rPr>
                        <a:t>1.1.</a:t>
                      </a:r>
                      <a:r>
                        <a:rPr lang="en-US" sz="1100" b="1" dirty="0" smtClean="0">
                          <a:solidFill>
                            <a:schemeClr val="tx1"/>
                          </a:solidFill>
                          <a:effectLst/>
                          <a:latin typeface="+mn-lt"/>
                          <a:ea typeface="Calibri" panose="020F0502020204030204" pitchFamily="34" charset="0"/>
                          <a:cs typeface="Times New Roman" panose="02020603050405020304" pitchFamily="18" charset="0"/>
                        </a:rPr>
                        <a:t>1</a:t>
                      </a:r>
                      <a:r>
                        <a:rPr lang="lt-LT" sz="1100" b="1" dirty="0" smtClean="0">
                          <a:solidFill>
                            <a:schemeClr val="tx1"/>
                          </a:solidFill>
                          <a:effectLst/>
                          <a:latin typeface="+mn-lt"/>
                          <a:ea typeface="Calibri" panose="020F0502020204030204" pitchFamily="34" charset="0"/>
                          <a:cs typeface="Times New Roman" panose="02020603050405020304" pitchFamily="18" charset="0"/>
                        </a:rPr>
                        <a:t>. </a:t>
                      </a:r>
                      <a:r>
                        <a:rPr lang="lt-LT" sz="1100" b="1" dirty="0" smtClean="0">
                          <a:solidFill>
                            <a:srgbClr val="FF0000"/>
                          </a:solidFill>
                          <a:effectLst/>
                          <a:latin typeface="+mn-lt"/>
                          <a:ea typeface="Calibri" panose="020F0502020204030204" pitchFamily="34" charset="0"/>
                          <a:cs typeface="Times New Roman" panose="02020603050405020304" pitchFamily="18" charset="0"/>
                        </a:rPr>
                        <a:t>Sutvarkyta </a:t>
                      </a:r>
                      <a:r>
                        <a:rPr lang="en-US" sz="1100" b="1" dirty="0" smtClean="0">
                          <a:solidFill>
                            <a:srgbClr val="FF0000"/>
                          </a:solidFill>
                          <a:effectLst/>
                          <a:latin typeface="+mn-lt"/>
                          <a:ea typeface="Calibri" panose="020F0502020204030204" pitchFamily="34" charset="0"/>
                          <a:cs typeface="Times New Roman" panose="02020603050405020304" pitchFamily="18" charset="0"/>
                        </a:rPr>
                        <a:t>X </a:t>
                      </a:r>
                      <a:r>
                        <a:rPr lang="lt-LT" sz="1100" b="1" dirty="0" smtClean="0">
                          <a:solidFill>
                            <a:srgbClr val="FF0000"/>
                          </a:solidFill>
                          <a:effectLst/>
                          <a:latin typeface="+mn-lt"/>
                          <a:ea typeface="Calibri" panose="020F0502020204030204" pitchFamily="34" charset="0"/>
                          <a:cs typeface="Times New Roman" panose="02020603050405020304" pitchFamily="18" charset="0"/>
                        </a:rPr>
                        <a:t>mokykla</a:t>
                      </a:r>
                      <a:endParaRPr lang="lt-LT" sz="1100" b="1" dirty="0">
                        <a:solidFill>
                          <a:srgbClr val="FF0000"/>
                        </a:solidFill>
                        <a:effectLst/>
                        <a:latin typeface="+mn-lt"/>
                        <a:ea typeface="Calibri" panose="020F0502020204030204" pitchFamily="34" charset="0"/>
                        <a:cs typeface="Times New Roman" panose="02020603050405020304" pitchFamily="18" charset="0"/>
                      </a:endParaRPr>
                    </a:p>
                  </a:txBody>
                  <a:tcPr marL="51446" marR="5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81199">
                <a:tc>
                  <a:txBody>
                    <a:bodyPr/>
                    <a:lstStyle/>
                    <a:p>
                      <a:pPr>
                        <a:lnSpc>
                          <a:spcPct val="107000"/>
                        </a:lnSpc>
                        <a:spcAft>
                          <a:spcPts val="0"/>
                        </a:spcAft>
                      </a:pPr>
                      <a:endParaRPr lang="lt-LT" sz="1100" b="1"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100" b="1" dirty="0" smtClean="0">
                          <a:effectLst/>
                          <a:latin typeface="+mn-lt"/>
                          <a:ea typeface="Calibri" panose="020F0502020204030204" pitchFamily="34" charset="0"/>
                          <a:cs typeface="Times New Roman" panose="02020603050405020304" pitchFamily="18" charset="0"/>
                        </a:rPr>
                        <a:t>1.</a:t>
                      </a:r>
                      <a:r>
                        <a:rPr lang="lt-LT" sz="1100" b="1" dirty="0" smtClean="0">
                          <a:effectLst/>
                          <a:latin typeface="+mn-lt"/>
                          <a:ea typeface="Calibri" panose="020F0502020204030204" pitchFamily="34" charset="0"/>
                          <a:cs typeface="Times New Roman" panose="02020603050405020304" pitchFamily="18" charset="0"/>
                        </a:rPr>
                        <a:t>2.1</a:t>
                      </a:r>
                      <a:r>
                        <a:rPr lang="lt-LT" sz="1100" b="1" dirty="0">
                          <a:effectLst/>
                          <a:latin typeface="+mn-lt"/>
                          <a:ea typeface="Calibri" panose="020F0502020204030204" pitchFamily="34" charset="0"/>
                          <a:cs typeface="Times New Roman" panose="02020603050405020304" pitchFamily="18" charset="0"/>
                        </a:rPr>
                        <a:t>. </a:t>
                      </a:r>
                      <a:r>
                        <a:rPr lang="lt-LT" sz="1100" b="1" dirty="0" smtClean="0">
                          <a:solidFill>
                            <a:srgbClr val="FF0000"/>
                          </a:solidFill>
                          <a:effectLst/>
                          <a:latin typeface="+mn-lt"/>
                          <a:ea typeface="Calibri" panose="020F0502020204030204" pitchFamily="34" charset="0"/>
                          <a:cs typeface="Times New Roman" panose="02020603050405020304" pitchFamily="18" charset="0"/>
                        </a:rPr>
                        <a:t>Įsigyta įranga/baldai</a:t>
                      </a:r>
                      <a:endParaRPr lang="lt-LT" sz="1100" b="1" dirty="0">
                        <a:solidFill>
                          <a:srgbClr val="FF0000"/>
                        </a:solidFill>
                        <a:effectLst/>
                        <a:latin typeface="+mn-lt"/>
                        <a:ea typeface="Calibri" panose="020F0502020204030204" pitchFamily="34" charset="0"/>
                        <a:cs typeface="Times New Roman" panose="02020603050405020304" pitchFamily="18" charset="0"/>
                      </a:endParaRPr>
                    </a:p>
                  </a:txBody>
                  <a:tcPr marL="51446" marR="5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15" name="Table 14"/>
          <p:cNvGraphicFramePr>
            <a:graphicFrameLocks noGrp="1"/>
          </p:cNvGraphicFramePr>
          <p:nvPr/>
        </p:nvGraphicFramePr>
        <p:xfrm>
          <a:off x="5486400" y="2057400"/>
          <a:ext cx="1714500" cy="1412876"/>
        </p:xfrm>
        <a:graphic>
          <a:graphicData uri="http://schemas.openxmlformats.org/drawingml/2006/table">
            <a:tbl>
              <a:tblPr firstRow="1" firstCol="1" bandRow="1"/>
              <a:tblGrid>
                <a:gridCol w="1714500"/>
              </a:tblGrid>
              <a:tr h="298181">
                <a:tc>
                  <a:txBody>
                    <a:bodyPr/>
                    <a:lstStyle/>
                    <a:p>
                      <a:pPr>
                        <a:lnSpc>
                          <a:spcPct val="107000"/>
                        </a:lnSpc>
                        <a:spcAft>
                          <a:spcPts val="0"/>
                        </a:spcAft>
                      </a:pPr>
                      <a:r>
                        <a:rPr lang="lt-LT" sz="1400" b="1" dirty="0">
                          <a:solidFill>
                            <a:schemeClr val="accent1">
                              <a:lumMod val="75000"/>
                            </a:schemeClr>
                          </a:solidFill>
                          <a:effectLst/>
                          <a:latin typeface="+mn-lt"/>
                          <a:ea typeface="Calibri" panose="020F0502020204030204" pitchFamily="34" charset="0"/>
                          <a:cs typeface="Times New Roman" panose="02020603050405020304" pitchFamily="18" charset="0"/>
                        </a:rPr>
                        <a:t>Matavimo vienetai </a:t>
                      </a:r>
                      <a:endParaRPr lang="lt-LT"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77090">
                <a:tc>
                  <a:txBody>
                    <a:bodyPr/>
                    <a:lstStyle/>
                    <a:p>
                      <a:pPr algn="ctr">
                        <a:lnSpc>
                          <a:spcPct val="107000"/>
                        </a:lnSpc>
                        <a:spcAft>
                          <a:spcPts val="0"/>
                        </a:spcAft>
                      </a:pPr>
                      <a:r>
                        <a:rPr lang="lt-LT" sz="1400" dirty="0">
                          <a:solidFill>
                            <a:srgbClr val="FF0000"/>
                          </a:solidFill>
                          <a:effectLst/>
                          <a:latin typeface="+mn-lt"/>
                          <a:ea typeface="Calibri" panose="020F0502020204030204" pitchFamily="34" charset="0"/>
                          <a:cs typeface="Times New Roman" panose="02020603050405020304" pitchFamily="18" charset="0"/>
                        </a:rPr>
                        <a:t>Objektas</a:t>
                      </a:r>
                      <a:r>
                        <a:rPr lang="lt-LT"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 </a:t>
                      </a: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37605">
                <a:tc>
                  <a:txBody>
                    <a:bodyPr/>
                    <a:lstStyle/>
                    <a:p>
                      <a:pPr algn="ctr">
                        <a:lnSpc>
                          <a:spcPct val="107000"/>
                        </a:lnSpc>
                        <a:spcAft>
                          <a:spcPts val="0"/>
                        </a:spcAft>
                      </a:pPr>
                      <a:r>
                        <a:rPr lang="lt-LT" sz="1400" dirty="0" smtClean="0">
                          <a:solidFill>
                            <a:srgbClr val="FF0000"/>
                          </a:solidFill>
                          <a:effectLst/>
                          <a:latin typeface="+mn-lt"/>
                          <a:ea typeface="Calibri" panose="020F0502020204030204" pitchFamily="34" charset="0"/>
                          <a:cs typeface="Times New Roman" panose="02020603050405020304" pitchFamily="18" charset="0"/>
                        </a:rPr>
                        <a:t>Komplektas </a:t>
                      </a:r>
                      <a:endParaRPr lang="lt-LT" sz="1400" dirty="0">
                        <a:solidFill>
                          <a:srgbClr val="FF0000"/>
                        </a:solidFill>
                        <a:effectLst/>
                        <a:latin typeface="+mn-lt"/>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65583" name="Rectangle 11"/>
          <p:cNvSpPr>
            <a:spLocks noChangeArrowheads="1"/>
          </p:cNvSpPr>
          <p:nvPr/>
        </p:nvSpPr>
        <p:spPr bwMode="auto">
          <a:xfrm>
            <a:off x="4067175" y="2432050"/>
            <a:ext cx="1841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lt-LT" altLang="lt-LT" sz="1500"/>
          </a:p>
        </p:txBody>
      </p:sp>
      <p:graphicFrame>
        <p:nvGraphicFramePr>
          <p:cNvPr id="19" name="Table 18"/>
          <p:cNvGraphicFramePr>
            <a:graphicFrameLocks noGrp="1"/>
          </p:cNvGraphicFramePr>
          <p:nvPr/>
        </p:nvGraphicFramePr>
        <p:xfrm>
          <a:off x="7258050" y="2057400"/>
          <a:ext cx="1485900" cy="1412875"/>
        </p:xfrm>
        <a:graphic>
          <a:graphicData uri="http://schemas.openxmlformats.org/drawingml/2006/table">
            <a:tbl>
              <a:tblPr firstRow="1" firstCol="1" bandRow="1"/>
              <a:tblGrid>
                <a:gridCol w="1485900"/>
              </a:tblGrid>
              <a:tr h="294181">
                <a:tc>
                  <a:txBody>
                    <a:bodyPr/>
                    <a:lstStyle/>
                    <a:p>
                      <a:pPr>
                        <a:lnSpc>
                          <a:spcPct val="107000"/>
                        </a:lnSpc>
                        <a:spcAft>
                          <a:spcPts val="0"/>
                        </a:spcAft>
                      </a:pPr>
                      <a:r>
                        <a:rPr lang="lt-LT" sz="1400" b="1" dirty="0">
                          <a:solidFill>
                            <a:schemeClr val="accent1">
                              <a:lumMod val="75000"/>
                            </a:schemeClr>
                          </a:solidFill>
                          <a:effectLst/>
                          <a:latin typeface="+mn-lt"/>
                          <a:ea typeface="Calibri" panose="020F0502020204030204" pitchFamily="34" charset="0"/>
                          <a:cs typeface="Times New Roman" panose="02020603050405020304" pitchFamily="18" charset="0"/>
                        </a:rPr>
                        <a:t>Siekiama reikšmė</a:t>
                      </a:r>
                      <a:endParaRPr lang="lt-LT"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97159">
                <a:tc>
                  <a:txBody>
                    <a:bodyPr/>
                    <a:lstStyle/>
                    <a:p>
                      <a:pPr algn="ctr">
                        <a:lnSpc>
                          <a:spcPct val="107000"/>
                        </a:lnSpc>
                        <a:spcAft>
                          <a:spcPts val="0"/>
                        </a:spcAft>
                      </a:pPr>
                      <a:r>
                        <a:rPr lang="lt-LT" sz="1400" dirty="0" smtClean="0">
                          <a:solidFill>
                            <a:srgbClr val="FF0000"/>
                          </a:solidFill>
                          <a:effectLst/>
                          <a:latin typeface="+mn-lt"/>
                          <a:ea typeface="Calibri" panose="020F0502020204030204" pitchFamily="34" charset="0"/>
                          <a:cs typeface="Times New Roman" panose="02020603050405020304" pitchFamily="18" charset="0"/>
                        </a:rPr>
                        <a:t>1</a:t>
                      </a:r>
                      <a:endParaRPr lang="lt-LT" sz="1400" dirty="0">
                        <a:solidFill>
                          <a:srgbClr val="FF0000"/>
                        </a:solidFill>
                        <a:effectLst/>
                        <a:latin typeface="+mn-lt"/>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21535">
                <a:tc>
                  <a:txBody>
                    <a:bodyPr/>
                    <a:lstStyle/>
                    <a:p>
                      <a:pPr algn="ctr">
                        <a:lnSpc>
                          <a:spcPct val="107000"/>
                        </a:lnSpc>
                        <a:spcAft>
                          <a:spcPts val="0"/>
                        </a:spcAft>
                      </a:pPr>
                      <a:r>
                        <a:rPr lang="lt-LT" sz="1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endParaRPr lang="lt-LT"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47" marR="51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32" name="Diagram 31"/>
          <p:cNvGraphicFramePr/>
          <p:nvPr>
            <p:extLst>
              <p:ext uri="{D42A27DB-BD31-4B8C-83A1-F6EECF244321}">
                <p14:modId xmlns:p14="http://schemas.microsoft.com/office/powerpoint/2010/main" val="2161821016"/>
              </p:ext>
            </p:extLst>
          </p:nvPr>
        </p:nvGraphicFramePr>
        <p:xfrm>
          <a:off x="1600200" y="3990592"/>
          <a:ext cx="6000750" cy="7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Down Arrow 25"/>
          <p:cNvSpPr>
            <a:spLocks noChangeArrowheads="1"/>
          </p:cNvSpPr>
          <p:nvPr/>
        </p:nvSpPr>
        <p:spPr bwMode="auto">
          <a:xfrm>
            <a:off x="4000500" y="3657600"/>
            <a:ext cx="800100" cy="285750"/>
          </a:xfrm>
          <a:prstGeom prst="down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fontAlgn="auto" hangingPunct="1">
              <a:spcBef>
                <a:spcPts val="0"/>
              </a:spcBef>
              <a:defRPr/>
            </a:pPr>
            <a:endParaRPr lang="lt-LT" altLang="lt-LT" sz="1500"/>
          </a:p>
        </p:txBody>
      </p:sp>
      <p:cxnSp>
        <p:nvCxnSpPr>
          <p:cNvPr id="65598" name="Straight Arrow Connector 27"/>
          <p:cNvCxnSpPr>
            <a:cxnSpLocks noChangeShapeType="1"/>
          </p:cNvCxnSpPr>
          <p:nvPr/>
        </p:nvCxnSpPr>
        <p:spPr bwMode="auto">
          <a:xfrm>
            <a:off x="2800350" y="1028700"/>
            <a:ext cx="685800" cy="6858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noChangeShapeType="1"/>
          </p:cNvCxnSpPr>
          <p:nvPr/>
        </p:nvCxnSpPr>
        <p:spPr bwMode="auto">
          <a:xfrm>
            <a:off x="3086100" y="1130300"/>
            <a:ext cx="514350" cy="0"/>
          </a:xfrm>
          <a:prstGeom prst="straightConnector1">
            <a:avLst/>
          </a:prstGeom>
          <a:noFill/>
          <a:ln w="25400" algn="ctr">
            <a:solidFill>
              <a:schemeClr val="tx2">
                <a:lumMod val="75000"/>
                <a:lumOff val="25000"/>
              </a:schemeClr>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1885950" y="844550"/>
            <a:ext cx="1200150" cy="58420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450"/>
              </a:spcAft>
              <a:defRPr/>
            </a:pPr>
            <a:r>
              <a:rPr lang="lt-LT" sz="1600" dirty="0">
                <a:solidFill>
                  <a:schemeClr val="accent1">
                    <a:lumMod val="75000"/>
                  </a:schemeClr>
                </a:solidFill>
              </a:rPr>
              <a:t>Projekto santrauka </a:t>
            </a:r>
          </a:p>
        </p:txBody>
      </p:sp>
      <p:cxnSp>
        <p:nvCxnSpPr>
          <p:cNvPr id="40" name="Straight Arrow Connector 39"/>
          <p:cNvCxnSpPr>
            <a:cxnSpLocks noChangeShapeType="1"/>
          </p:cNvCxnSpPr>
          <p:nvPr/>
        </p:nvCxnSpPr>
        <p:spPr bwMode="auto">
          <a:xfrm flipH="1">
            <a:off x="5429250" y="1130300"/>
            <a:ext cx="457200" cy="0"/>
          </a:xfrm>
          <a:prstGeom prst="straightConnector1">
            <a:avLst/>
          </a:prstGeom>
          <a:noFill/>
          <a:ln w="25400" algn="ctr">
            <a:solidFill>
              <a:srgbClr val="646464"/>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a:spLocks noChangeArrowheads="1"/>
          </p:cNvSpPr>
          <p:nvPr/>
        </p:nvSpPr>
        <p:spPr bwMode="auto">
          <a:xfrm>
            <a:off x="5886450" y="750887"/>
            <a:ext cx="1543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1pPr>
            <a:lvl2pPr marL="742950" indent="-28575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2pPr>
            <a:lvl3pPr marL="11430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3pPr>
            <a:lvl4pPr marL="16002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4pPr>
            <a:lvl5pPr marL="2057400" indent="-228600">
              <a:lnSpc>
                <a:spcPts val="2000"/>
              </a:lnSpc>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5pPr>
            <a:lvl6pPr marL="25146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6pPr>
            <a:lvl7pPr marL="29718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7pPr>
            <a:lvl8pPr marL="34290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8pPr>
            <a:lvl9pPr marL="3886200" indent="-228600" eaLnBrk="0" fontAlgn="base" hangingPunct="0">
              <a:lnSpc>
                <a:spcPts val="2000"/>
              </a:lnSpc>
              <a:spcBef>
                <a:spcPct val="0"/>
              </a:spcBef>
              <a:spcAft>
                <a:spcPts val="800"/>
              </a:spcAft>
              <a:buFont typeface="Wingdings" panose="05000000000000000000" pitchFamily="2" charset="2"/>
              <a:buBlip>
                <a:blip r:embed="rId8"/>
              </a:buBlip>
              <a:defRPr sz="2000">
                <a:solidFill>
                  <a:schemeClr val="tx1"/>
                </a:solidFill>
                <a:latin typeface="Calibri" panose="020F0502020204030204" pitchFamily="34" charset="0"/>
              </a:defRPr>
            </a:lvl9pPr>
          </a:lstStyle>
          <a:p>
            <a:pPr eaLnBrk="1" fontAlgn="auto" hangingPunct="1">
              <a:lnSpc>
                <a:spcPct val="100000"/>
              </a:lnSpc>
              <a:spcBef>
                <a:spcPts val="0"/>
              </a:spcBef>
              <a:spcAft>
                <a:spcPts val="450"/>
              </a:spcAft>
              <a:buFont typeface="Wingdings" panose="05000000000000000000" pitchFamily="2" charset="2"/>
              <a:buNone/>
              <a:defRPr/>
            </a:pPr>
            <a:r>
              <a:rPr lang="lt-LT" altLang="lt-LT" sz="1600" dirty="0">
                <a:solidFill>
                  <a:schemeClr val="accent1">
                    <a:lumMod val="75000"/>
                  </a:schemeClr>
                </a:solidFill>
                <a:latin typeface="+mn-lt"/>
              </a:rPr>
              <a:t>Projekto valdymo instrumentas </a:t>
            </a:r>
          </a:p>
        </p:txBody>
      </p:sp>
      <p:sp>
        <p:nvSpPr>
          <p:cNvPr id="65603" name="Rectangle 40"/>
          <p:cNvSpPr>
            <a:spLocks noChangeArrowheads="1"/>
          </p:cNvSpPr>
          <p:nvPr/>
        </p:nvSpPr>
        <p:spPr bwMode="auto">
          <a:xfrm>
            <a:off x="4686300" y="10858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000"/>
              </a:lnSpc>
              <a:spcAft>
                <a:spcPts val="800"/>
              </a:spcAft>
              <a:buFont typeface="Wingdings" panose="05000000000000000000" pitchFamily="2" charset="2"/>
              <a:buBlip>
                <a:blip r:embed="rId8"/>
              </a:buBlip>
            </a:pPr>
            <a:endParaRPr lang="lt-LT" altLang="lt-LT" sz="1500"/>
          </a:p>
        </p:txBody>
      </p:sp>
      <p:sp>
        <p:nvSpPr>
          <p:cNvPr id="20" name="Title 2"/>
          <p:cNvSpPr txBox="1">
            <a:spLocks/>
          </p:cNvSpPr>
          <p:nvPr/>
        </p:nvSpPr>
        <p:spPr>
          <a:xfrm>
            <a:off x="381000" y="209550"/>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altLang="lt-LT" dirty="0"/>
              <a:t>Projekto loginis </a:t>
            </a:r>
            <a:r>
              <a:rPr lang="lt-LT" altLang="lt-LT" dirty="0" smtClean="0"/>
              <a:t>pagrindimas</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1628243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14"/>
          <p:cNvSpPr txBox="1">
            <a:spLocks noChangeArrowheads="1"/>
          </p:cNvSpPr>
          <p:nvPr/>
        </p:nvSpPr>
        <p:spPr bwMode="auto">
          <a:xfrm>
            <a:off x="304800" y="666750"/>
            <a:ext cx="8305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endParaRPr lang="lt-LT" altLang="lt-LT" dirty="0" smtClean="0"/>
          </a:p>
          <a:p>
            <a:pPr algn="just"/>
            <a:r>
              <a:rPr lang="lt-LT" altLang="lt-LT" dirty="0" smtClean="0"/>
              <a:t>Projektu </a:t>
            </a:r>
            <a:r>
              <a:rPr lang="lt-LT" altLang="lt-LT" dirty="0"/>
              <a:t>turi būti siekiama </a:t>
            </a:r>
            <a:r>
              <a:rPr lang="lt-LT" altLang="lt-LT" dirty="0" smtClean="0"/>
              <a:t>išvardytų </a:t>
            </a:r>
            <a:r>
              <a:rPr lang="lt-LT" altLang="lt-LT" dirty="0"/>
              <a:t>priemonės įgyvendinimo stebėsenos rodiklių: </a:t>
            </a:r>
            <a:endParaRPr lang="en-US" altLang="lt-LT" dirty="0"/>
          </a:p>
          <a:p>
            <a:pPr algn="just"/>
            <a:endParaRPr lang="en-US" altLang="lt-LT" dirty="0"/>
          </a:p>
          <a:p>
            <a:pPr lvl="1" algn="just"/>
            <a:r>
              <a:rPr lang="en-US" altLang="lt-LT" dirty="0"/>
              <a:t>1) </a:t>
            </a:r>
            <a:r>
              <a:rPr lang="lt-LT" altLang="lt-LT" dirty="0"/>
              <a:t>produkto rodiklio „Investicijas gavusios vaikų priežiūros arba švietimo infrastruktūros pajėgumas“ (rodiklio kodas P.B.235). Minimali rodiklio reikšmė nenustatoma;</a:t>
            </a:r>
            <a:endParaRPr lang="en-US" altLang="lt-LT" dirty="0"/>
          </a:p>
          <a:p>
            <a:pPr lvl="1" algn="just"/>
            <a:endParaRPr lang="en-US" altLang="lt-LT" dirty="0"/>
          </a:p>
          <a:p>
            <a:pPr lvl="1" algn="just"/>
            <a:r>
              <a:rPr lang="en-US" altLang="lt-LT" dirty="0"/>
              <a:t>2) </a:t>
            </a:r>
            <a:r>
              <a:rPr lang="lt-LT" altLang="lt-LT" dirty="0"/>
              <a:t>produkto rodiklio „Pagal veiksmų programą ERPF lėšomis atnaujintos </a:t>
            </a:r>
            <a:r>
              <a:rPr lang="lt-LT" altLang="lt-LT" dirty="0" smtClean="0"/>
              <a:t>bendrojo ugdymo mokyklos“ </a:t>
            </a:r>
            <a:r>
              <a:rPr lang="lt-LT" altLang="lt-LT" dirty="0"/>
              <a:t>(rodiklio kodas </a:t>
            </a:r>
            <a:r>
              <a:rPr lang="lt-LT" altLang="lt-LT" dirty="0" smtClean="0"/>
              <a:t>P.N.722), </a:t>
            </a:r>
            <a:r>
              <a:rPr lang="lt-LT" altLang="lt-LT" dirty="0"/>
              <a:t>atsižvelgiant į lentelėje konkrečiam regionui nustatytas stebėsenos rodiklių reikšmes</a:t>
            </a:r>
            <a:r>
              <a:rPr lang="en-US" altLang="lt-LT" dirty="0" smtClean="0"/>
              <a:t>.</a:t>
            </a:r>
            <a:endParaRPr lang="lt-LT" altLang="lt-LT" dirty="0" smtClean="0"/>
          </a:p>
          <a:p>
            <a:pPr lvl="1" algn="just"/>
            <a:endParaRPr lang="lt-LT" altLang="lt-LT" dirty="0" smtClean="0"/>
          </a:p>
          <a:p>
            <a:pPr marL="0" lvl="1" algn="just"/>
            <a:r>
              <a:rPr lang="lt-LT" altLang="lt-LT" dirty="0" smtClean="0"/>
              <a:t>Vykdant Aprašo 20.2 ir 20.3 </a:t>
            </a:r>
            <a:r>
              <a:rPr lang="lt-LT" altLang="lt-LT" dirty="0" err="1" smtClean="0"/>
              <a:t>poveikles</a:t>
            </a:r>
            <a:r>
              <a:rPr lang="lt-LT" altLang="lt-LT" dirty="0" smtClean="0"/>
              <a:t>, gali būti siekiama </a:t>
            </a:r>
            <a:r>
              <a:rPr lang="lt-LT" altLang="lt-LT" dirty="0"/>
              <a:t>produkto rodiklio „Pagal veiksmų programą ERPF lėšomis </a:t>
            </a:r>
            <a:r>
              <a:rPr lang="lt-LT" altLang="lt-LT" dirty="0" smtClean="0"/>
              <a:t>sukurtos naujos ikimokyklinio ir priešmokyklinio ugdymo vietos“ </a:t>
            </a:r>
            <a:r>
              <a:rPr lang="lt-LT" altLang="lt-LT" dirty="0"/>
              <a:t>(rodiklio kodas </a:t>
            </a:r>
            <a:r>
              <a:rPr lang="lt-LT" altLang="lt-LT" dirty="0" smtClean="0"/>
              <a:t>P.S.380).</a:t>
            </a:r>
            <a:endParaRPr lang="en-US" altLang="lt-LT" dirty="0"/>
          </a:p>
          <a:p>
            <a:pPr algn="just"/>
            <a:endParaRPr lang="lt-LT" altLang="lt-LT" dirty="0"/>
          </a:p>
        </p:txBody>
      </p:sp>
      <p:sp>
        <p:nvSpPr>
          <p:cNvPr id="10" name="Title 2"/>
          <p:cNvSpPr txBox="1">
            <a:spLocks/>
          </p:cNvSpPr>
          <p:nvPr/>
        </p:nvSpPr>
        <p:spPr>
          <a:xfrm>
            <a:off x="381000" y="209550"/>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altLang="lt-LT" dirty="0" smtClean="0"/>
              <a:t>Stebėsenos rodikliai (31 p.)</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21658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Box 1"/>
          <p:cNvSpPr txBox="1">
            <a:spLocks noChangeArrowheads="1"/>
          </p:cNvSpPr>
          <p:nvPr/>
        </p:nvSpPr>
        <p:spPr bwMode="auto">
          <a:xfrm>
            <a:off x="381000" y="1757363"/>
            <a:ext cx="80772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lt-LT" altLang="lt-LT" dirty="0" smtClean="0"/>
              <a:t>Investicijų gavusios vaikų priežiūros arba švietimo infrastruktūros pajėgumas – tam  tikrų asmenų, galinčių  pasinaudoti sukurta ar atnaujinta vaikų  priežiūros arba švietimo infrastruktūra (vaikai, mokiniai, studentai), visuma.</a:t>
            </a:r>
          </a:p>
          <a:p>
            <a:pPr algn="just">
              <a:defRPr/>
            </a:pPr>
            <a:endParaRPr lang="lt-LT" altLang="lt-LT" dirty="0" smtClean="0"/>
          </a:p>
          <a:p>
            <a:pPr algn="just">
              <a:defRPr/>
            </a:pPr>
            <a:r>
              <a:rPr lang="lt-LT" altLang="lt-LT" dirty="0" smtClean="0"/>
              <a:t>Neįskaičiuojami mokytojai, tėvai ir kiti asmenys, kurie gali pasinaudoti sukurta ar atnaujinta vaikų priežiūros arba švietimo infrastruktūra.</a:t>
            </a:r>
          </a:p>
          <a:p>
            <a:pPr algn="just">
              <a:defRPr/>
            </a:pPr>
            <a:r>
              <a:rPr lang="lt-LT" altLang="lt-LT" dirty="0" smtClean="0"/>
              <a:t>Sukurta ar atnaujinta vaikų priežiūros arba švietimo infrastruktūra apima įgyvendinant projekto veiklas atnaujintus pastatus (rekonstruotus ir (arba) suremontuotus, ir (arba) aprūpintus baldais) ir (arba) projekto lėšomis įsigytą su ugdymo procesu susijusią įrangą.</a:t>
            </a:r>
          </a:p>
        </p:txBody>
      </p:sp>
      <p:sp>
        <p:nvSpPr>
          <p:cNvPr id="8" name="Folded Corner 7"/>
          <p:cNvSpPr/>
          <p:nvPr/>
        </p:nvSpPr>
        <p:spPr>
          <a:xfrm>
            <a:off x="381000" y="1044575"/>
            <a:ext cx="8367713" cy="612775"/>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lt-LT" dirty="0">
              <a:solidFill>
                <a:schemeClr val="tx1"/>
              </a:solidFill>
            </a:endParaRPr>
          </a:p>
          <a:p>
            <a:pPr algn="just">
              <a:defRPr/>
            </a:pPr>
            <a:r>
              <a:rPr lang="lt-LT" dirty="0">
                <a:solidFill>
                  <a:schemeClr val="tx1"/>
                </a:solidFill>
              </a:rPr>
              <a:t>Investicijas gavusios vaikų priežiūros arba švietimo infrastruktūros </a:t>
            </a:r>
            <a:r>
              <a:rPr lang="lt-LT" b="1" dirty="0">
                <a:solidFill>
                  <a:schemeClr val="tx1"/>
                </a:solidFill>
              </a:rPr>
              <a:t>pajėgumas</a:t>
            </a:r>
            <a:r>
              <a:rPr lang="en-US" dirty="0">
                <a:solidFill>
                  <a:schemeClr val="tx1"/>
                </a:solidFill>
              </a:rPr>
              <a:t> </a:t>
            </a:r>
            <a:r>
              <a:rPr lang="lt-LT" dirty="0">
                <a:solidFill>
                  <a:schemeClr val="tx1"/>
                </a:solidFill>
              </a:rPr>
              <a:t>(P.B.235) </a:t>
            </a:r>
            <a:endParaRPr lang="en-US" dirty="0">
              <a:solidFill>
                <a:schemeClr val="tx1"/>
              </a:solidFill>
            </a:endParaRPr>
          </a:p>
        </p:txBody>
      </p:sp>
      <p:sp>
        <p:nvSpPr>
          <p:cNvPr id="10" name="Title 2"/>
          <p:cNvSpPr txBox="1">
            <a:spLocks/>
          </p:cNvSpPr>
          <p:nvPr/>
        </p:nvSpPr>
        <p:spPr>
          <a:xfrm>
            <a:off x="381000" y="209550"/>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altLang="lt-LT" dirty="0" smtClean="0"/>
              <a:t>Stebėsenos rodikliai (31 p.)</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592853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0950389"/>
              </p:ext>
            </p:extLst>
          </p:nvPr>
        </p:nvGraphicFramePr>
        <p:xfrm>
          <a:off x="388938" y="1727200"/>
          <a:ext cx="4868862" cy="2886710"/>
        </p:xfrm>
        <a:graphic>
          <a:graphicData uri="http://schemas.openxmlformats.org/drawingml/2006/table">
            <a:tbl>
              <a:tblPr>
                <a:tableStyleId>{073A0DAA-6AF3-43AB-8588-CEC1D06C72B9}</a:tableStyleId>
              </a:tblPr>
              <a:tblGrid>
                <a:gridCol w="2125662"/>
                <a:gridCol w="2743200"/>
              </a:tblGrid>
              <a:tr h="539750">
                <a:tc>
                  <a:txBody>
                    <a:bodyPr/>
                    <a:lstStyle/>
                    <a:p>
                      <a:pPr marL="0" marR="0" algn="just">
                        <a:spcBef>
                          <a:spcPts val="0"/>
                        </a:spcBef>
                        <a:spcAft>
                          <a:spcPts val="0"/>
                        </a:spcAft>
                      </a:pPr>
                      <a:r>
                        <a:rPr lang="lt-LT" sz="1400" dirty="0">
                          <a:effectLst/>
                        </a:rPr>
                        <a:t>Regionas</a:t>
                      </a:r>
                      <a:endParaRPr lang="en-US" sz="1400" dirty="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endParaRPr lang="en-US" sz="1400" dirty="0" smtClean="0">
                        <a:effectLst/>
                      </a:endParaRPr>
                    </a:p>
                    <a:p>
                      <a:pPr marL="0" marR="0" algn="ctr">
                        <a:spcBef>
                          <a:spcPts val="0"/>
                        </a:spcBef>
                        <a:spcAft>
                          <a:spcPts val="0"/>
                        </a:spcAft>
                      </a:pPr>
                      <a:r>
                        <a:rPr lang="lt-LT" sz="1400" dirty="0" smtClean="0">
                          <a:effectLst/>
                        </a:rPr>
                        <a:t>Siektina minimali rodiklio reikšmė</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dirty="0">
                          <a:effectLst/>
                        </a:rPr>
                        <a:t>Alytaus</a:t>
                      </a:r>
                      <a:endParaRPr lang="en-US" sz="1400" dirty="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3</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Kauno</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11</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Klaipėdos</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8</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dirty="0">
                          <a:effectLst/>
                        </a:rPr>
                        <a:t>Marijampolės</a:t>
                      </a:r>
                      <a:endParaRPr lang="en-US" sz="1400" dirty="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a:effectLst/>
                        </a:rPr>
                        <a:t>3</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Panevėžio</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4</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Šiaulių</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8</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Tauragės</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3</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Telšių</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3</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Utenos</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a:effectLst/>
                        </a:rPr>
                        <a:t>2</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a:effectLst/>
                        </a:rPr>
                        <a:t>Vilniaus</a:t>
                      </a:r>
                      <a:endParaRPr lang="en-US" sz="140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35</a:t>
                      </a:r>
                      <a:endParaRPr lang="en-US" sz="1400" dirty="0">
                        <a:solidFill>
                          <a:schemeClr val="accent1">
                            <a:lumMod val="75000"/>
                          </a:schemeClr>
                        </a:solidFill>
                        <a:effectLst/>
                        <a:latin typeface="Times New Roman" panose="02020603050405020304" pitchFamily="18" charset="0"/>
                      </a:endParaRPr>
                    </a:p>
                  </a:txBody>
                  <a:tcPr marL="64386" marR="64386" marT="0" marB="0"/>
                </a:tc>
              </a:tr>
              <a:tr h="167621">
                <a:tc>
                  <a:txBody>
                    <a:bodyPr/>
                    <a:lstStyle/>
                    <a:p>
                      <a:pPr marL="0" marR="0" algn="just">
                        <a:spcBef>
                          <a:spcPts val="0"/>
                        </a:spcBef>
                        <a:spcAft>
                          <a:spcPts val="0"/>
                        </a:spcAft>
                      </a:pPr>
                      <a:r>
                        <a:rPr lang="lt-LT" sz="1400" dirty="0">
                          <a:effectLst/>
                        </a:rPr>
                        <a:t>Iš viso:</a:t>
                      </a:r>
                      <a:endParaRPr lang="en-US" sz="1400" dirty="0">
                        <a:solidFill>
                          <a:schemeClr val="accent1">
                            <a:lumMod val="75000"/>
                          </a:schemeClr>
                        </a:solidFill>
                        <a:effectLst/>
                        <a:latin typeface="Times New Roman" panose="02020603050405020304" pitchFamily="18" charset="0"/>
                      </a:endParaRPr>
                    </a:p>
                  </a:txBody>
                  <a:tcPr marL="64386" marR="64386" marT="0" marB="0"/>
                </a:tc>
                <a:tc>
                  <a:txBody>
                    <a:bodyPr/>
                    <a:lstStyle/>
                    <a:p>
                      <a:pPr marL="0" marR="0" algn="ctr">
                        <a:spcBef>
                          <a:spcPts val="0"/>
                        </a:spcBef>
                        <a:spcAft>
                          <a:spcPts val="0"/>
                        </a:spcAft>
                      </a:pPr>
                      <a:r>
                        <a:rPr lang="lt-LT" sz="1400" dirty="0" smtClean="0">
                          <a:effectLst/>
                        </a:rPr>
                        <a:t>80</a:t>
                      </a:r>
                      <a:endParaRPr lang="en-US" sz="1400" dirty="0">
                        <a:solidFill>
                          <a:schemeClr val="accent1">
                            <a:lumMod val="75000"/>
                          </a:schemeClr>
                        </a:solidFill>
                        <a:effectLst/>
                        <a:latin typeface="Times New Roman" panose="02020603050405020304" pitchFamily="18" charset="0"/>
                      </a:endParaRPr>
                    </a:p>
                  </a:txBody>
                  <a:tcPr marL="64386" marR="64386" marT="0" marB="0"/>
                </a:tc>
              </a:tr>
            </a:tbl>
          </a:graphicData>
        </a:graphic>
      </p:graphicFrame>
      <p:sp>
        <p:nvSpPr>
          <p:cNvPr id="7" name="Rounded Rectangle 6"/>
          <p:cNvSpPr/>
          <p:nvPr/>
        </p:nvSpPr>
        <p:spPr>
          <a:xfrm>
            <a:off x="5406799" y="1787072"/>
            <a:ext cx="3352800" cy="2620963"/>
          </a:xfrm>
          <a:prstGeom prst="roundRect">
            <a:avLst>
              <a:gd name="adj" fmla="val 6734"/>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2893" name="Rectangle 3"/>
          <p:cNvSpPr>
            <a:spLocks noChangeArrowheads="1"/>
          </p:cNvSpPr>
          <p:nvPr/>
        </p:nvSpPr>
        <p:spPr bwMode="auto">
          <a:xfrm>
            <a:off x="5463949" y="1979079"/>
            <a:ext cx="3238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lt-LT" altLang="lt-LT" sz="1400" dirty="0"/>
              <a:t>Atnaujinta bendrojo ugdymo mokykla apima įgyvendinant projektą atnaujintus pastatus (rekonstruotus ir (arba) suremontuotus ir (arba) aprūpintus baldais) ir (arba) projekto metu projekto veiklų įgyvendinimo metu lėšomis įsigytą su ugdymo procesu susijusią įrangą. </a:t>
            </a:r>
            <a:endParaRPr lang="en-US" altLang="lt-LT" sz="1400" dirty="0" smtClean="0"/>
          </a:p>
          <a:p>
            <a:pPr algn="ctr"/>
            <a:endParaRPr lang="en-US" altLang="lt-LT" sz="1400" dirty="0"/>
          </a:p>
          <a:p>
            <a:pPr algn="ctr"/>
            <a:r>
              <a:rPr lang="en-US" altLang="lt-LT" sz="1400" dirty="0"/>
              <a:t>Ta </a:t>
            </a:r>
            <a:r>
              <a:rPr lang="en-US" altLang="lt-LT" sz="1400" dirty="0" err="1"/>
              <a:t>pati</a:t>
            </a:r>
            <a:r>
              <a:rPr lang="en-US" altLang="lt-LT" sz="1400" dirty="0"/>
              <a:t> </a:t>
            </a:r>
            <a:r>
              <a:rPr lang="en-US" altLang="lt-LT" sz="1400" dirty="0" err="1"/>
              <a:t>atnaujinta</a:t>
            </a:r>
            <a:r>
              <a:rPr lang="en-US" altLang="lt-LT" sz="1400" dirty="0"/>
              <a:t> </a:t>
            </a:r>
            <a:r>
              <a:rPr lang="en-US" altLang="lt-LT" sz="1400" dirty="0" err="1"/>
              <a:t>bendrojo</a:t>
            </a:r>
            <a:r>
              <a:rPr lang="en-US" altLang="lt-LT" sz="1400" dirty="0"/>
              <a:t> </a:t>
            </a:r>
            <a:r>
              <a:rPr lang="en-US" altLang="lt-LT" sz="1400" dirty="0" err="1"/>
              <a:t>ugdymo</a:t>
            </a:r>
            <a:r>
              <a:rPr lang="en-US" altLang="lt-LT" sz="1400" dirty="0"/>
              <a:t> </a:t>
            </a:r>
            <a:r>
              <a:rPr lang="en-US" altLang="lt-LT" sz="1400" dirty="0" err="1"/>
              <a:t>mokykla</a:t>
            </a:r>
            <a:r>
              <a:rPr lang="en-US" altLang="lt-LT" sz="1400" dirty="0"/>
              <a:t> </a:t>
            </a:r>
            <a:r>
              <a:rPr lang="en-US" altLang="lt-LT" sz="1400" dirty="0" err="1"/>
              <a:t>skaičiuojama</a:t>
            </a:r>
            <a:r>
              <a:rPr lang="en-US" altLang="lt-LT" sz="1400" dirty="0"/>
              <a:t> </a:t>
            </a:r>
            <a:r>
              <a:rPr lang="en-US" altLang="lt-LT" sz="1400" dirty="0" err="1"/>
              <a:t>vieną</a:t>
            </a:r>
            <a:r>
              <a:rPr lang="en-US" altLang="lt-LT" sz="1400" dirty="0"/>
              <a:t> </a:t>
            </a:r>
            <a:r>
              <a:rPr lang="en-US" altLang="lt-LT" sz="1400" dirty="0" err="1"/>
              <a:t>kartą</a:t>
            </a:r>
            <a:r>
              <a:rPr lang="en-US" altLang="lt-LT" sz="1400" dirty="0"/>
              <a:t>. </a:t>
            </a:r>
            <a:endParaRPr lang="en-US" altLang="lt-LT" sz="1400" dirty="0" smtClean="0"/>
          </a:p>
          <a:p>
            <a:pPr algn="ctr"/>
            <a:endParaRPr lang="en-US" altLang="lt-LT" sz="1400" dirty="0"/>
          </a:p>
          <a:p>
            <a:pPr algn="ctr"/>
            <a:endParaRPr lang="lt-LT" altLang="lt-LT" sz="1400" dirty="0"/>
          </a:p>
        </p:txBody>
      </p:sp>
      <p:sp>
        <p:nvSpPr>
          <p:cNvPr id="9" name="Folded Corner 8"/>
          <p:cNvSpPr/>
          <p:nvPr/>
        </p:nvSpPr>
        <p:spPr>
          <a:xfrm>
            <a:off x="381000" y="1039813"/>
            <a:ext cx="8367713" cy="465137"/>
          </a:xfrm>
          <a:prstGeom prst="foldedCorner">
            <a:avLst>
              <a:gd name="adj" fmla="val 39324"/>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lt-LT" sz="1600" dirty="0">
                <a:solidFill>
                  <a:schemeClr val="tx1"/>
                </a:solidFill>
              </a:rPr>
              <a:t>Pagal veiksmų programą ERPF lėšomis atnaujintos </a:t>
            </a:r>
            <a:r>
              <a:rPr lang="lt-LT" sz="1600" dirty="0" smtClean="0">
                <a:solidFill>
                  <a:schemeClr val="tx1"/>
                </a:solidFill>
              </a:rPr>
              <a:t>bendrojo ugdymo mokyklos </a:t>
            </a:r>
            <a:r>
              <a:rPr lang="lt-LT" sz="1600" dirty="0">
                <a:solidFill>
                  <a:schemeClr val="tx1"/>
                </a:solidFill>
              </a:rPr>
              <a:t>(</a:t>
            </a:r>
            <a:r>
              <a:rPr lang="lt-LT" sz="1600" dirty="0" smtClean="0">
                <a:solidFill>
                  <a:schemeClr val="tx1"/>
                </a:solidFill>
              </a:rPr>
              <a:t>P.N.722)</a:t>
            </a:r>
            <a:endParaRPr lang="en-US" sz="1600" dirty="0">
              <a:solidFill>
                <a:schemeClr val="tx1"/>
              </a:solidFill>
            </a:endParaRPr>
          </a:p>
        </p:txBody>
      </p:sp>
      <p:sp>
        <p:nvSpPr>
          <p:cNvPr id="17" name="Title 2"/>
          <p:cNvSpPr txBox="1">
            <a:spLocks/>
          </p:cNvSpPr>
          <p:nvPr/>
        </p:nvSpPr>
        <p:spPr>
          <a:xfrm>
            <a:off x="381000" y="209550"/>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altLang="lt-LT" dirty="0" smtClean="0"/>
              <a:t>Stebėsenos rodikliai (31 p.)</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1457589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33350"/>
            <a:ext cx="8367713" cy="355600"/>
          </a:xfrm>
        </p:spPr>
        <p:txBody>
          <a:bodyPr/>
          <a:lstStyle/>
          <a:p>
            <a:pPr algn="ctr">
              <a:defRPr/>
            </a:pPr>
            <a:r>
              <a:rPr lang="lt-LT" sz="2400" b="1" dirty="0" smtClean="0"/>
              <a:t/>
            </a:r>
            <a:br>
              <a:rPr lang="lt-LT" sz="2400" b="1" dirty="0" smtClean="0"/>
            </a:br>
            <a:r>
              <a:rPr lang="lt-LT" sz="2400" b="1" dirty="0" smtClean="0"/>
              <a:t>Projektų rengimo ir vertinimo procesas</a:t>
            </a:r>
            <a:endParaRPr lang="en-US" sz="2400" b="1" dirty="0"/>
          </a:p>
        </p:txBody>
      </p:sp>
      <p:grpSp>
        <p:nvGrpSpPr>
          <p:cNvPr id="4" name="Group 3"/>
          <p:cNvGrpSpPr>
            <a:grpSpLocks/>
          </p:cNvGrpSpPr>
          <p:nvPr/>
        </p:nvGrpSpPr>
        <p:grpSpPr bwMode="auto">
          <a:xfrm>
            <a:off x="781050" y="2365355"/>
            <a:ext cx="1200150" cy="342900"/>
            <a:chOff x="323850" y="2667000"/>
            <a:chExt cx="1200150" cy="342900"/>
          </a:xfrm>
        </p:grpSpPr>
        <p:sp>
          <p:nvSpPr>
            <p:cNvPr id="5" name="Rounded Rectangle 4"/>
            <p:cNvSpPr/>
            <p:nvPr/>
          </p:nvSpPr>
          <p:spPr>
            <a:xfrm>
              <a:off x="381000" y="2724150"/>
              <a:ext cx="1143000" cy="228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p:cNvSpPr/>
            <p:nvPr/>
          </p:nvSpPr>
          <p:spPr>
            <a:xfrm>
              <a:off x="381000" y="2724150"/>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0" name="Group 9"/>
          <p:cNvGrpSpPr>
            <a:grpSpLocks/>
          </p:cNvGrpSpPr>
          <p:nvPr/>
        </p:nvGrpSpPr>
        <p:grpSpPr bwMode="auto">
          <a:xfrm>
            <a:off x="1676400" y="2365355"/>
            <a:ext cx="1200150" cy="342900"/>
            <a:chOff x="323850" y="2667000"/>
            <a:chExt cx="1200150" cy="342900"/>
          </a:xfrm>
        </p:grpSpPr>
        <p:sp>
          <p:nvSpPr>
            <p:cNvPr id="11" name="Rounded Rectangle 10"/>
            <p:cNvSpPr/>
            <p:nvPr/>
          </p:nvSpPr>
          <p:spPr>
            <a:xfrm>
              <a:off x="381000" y="2724150"/>
              <a:ext cx="1143000"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11"/>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12"/>
            <p:cNvSpPr/>
            <p:nvPr/>
          </p:nvSpPr>
          <p:spPr>
            <a:xfrm>
              <a:off x="381000" y="272415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4" name="Group 13"/>
          <p:cNvGrpSpPr>
            <a:grpSpLocks/>
          </p:cNvGrpSpPr>
          <p:nvPr/>
        </p:nvGrpSpPr>
        <p:grpSpPr bwMode="auto">
          <a:xfrm>
            <a:off x="2590800" y="2365355"/>
            <a:ext cx="1200150" cy="342900"/>
            <a:chOff x="323850" y="2667000"/>
            <a:chExt cx="1200150" cy="342900"/>
          </a:xfrm>
        </p:grpSpPr>
        <p:sp>
          <p:nvSpPr>
            <p:cNvPr id="15" name="Rounded Rectangle 14"/>
            <p:cNvSpPr/>
            <p:nvPr/>
          </p:nvSpPr>
          <p:spPr>
            <a:xfrm>
              <a:off x="381000" y="2724150"/>
              <a:ext cx="1143000" cy="2286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p:cNvSpPr/>
            <p:nvPr/>
          </p:nvSpPr>
          <p:spPr>
            <a:xfrm>
              <a:off x="381000" y="2724150"/>
              <a:ext cx="228600" cy="2286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8" name="Group 17"/>
          <p:cNvGrpSpPr>
            <a:grpSpLocks/>
          </p:cNvGrpSpPr>
          <p:nvPr/>
        </p:nvGrpSpPr>
        <p:grpSpPr bwMode="auto">
          <a:xfrm>
            <a:off x="3505200" y="2365355"/>
            <a:ext cx="1200150" cy="342900"/>
            <a:chOff x="323850" y="2667000"/>
            <a:chExt cx="1200150" cy="342900"/>
          </a:xfrm>
        </p:grpSpPr>
        <p:sp>
          <p:nvSpPr>
            <p:cNvPr id="19" name="Rounded Rectangle 18"/>
            <p:cNvSpPr/>
            <p:nvPr/>
          </p:nvSpPr>
          <p:spPr>
            <a:xfrm>
              <a:off x="381000" y="2724150"/>
              <a:ext cx="1143000" cy="2286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p:cNvSpPr/>
            <p:nvPr/>
          </p:nvSpPr>
          <p:spPr>
            <a:xfrm>
              <a:off x="381000" y="2724150"/>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2" name="Group 21"/>
          <p:cNvGrpSpPr>
            <a:grpSpLocks/>
          </p:cNvGrpSpPr>
          <p:nvPr/>
        </p:nvGrpSpPr>
        <p:grpSpPr bwMode="auto">
          <a:xfrm>
            <a:off x="4419600" y="2365355"/>
            <a:ext cx="1200150" cy="342900"/>
            <a:chOff x="323850" y="2667000"/>
            <a:chExt cx="1200150" cy="342900"/>
          </a:xfrm>
        </p:grpSpPr>
        <p:sp>
          <p:nvSpPr>
            <p:cNvPr id="23" name="Rounded Rectangle 22"/>
            <p:cNvSpPr/>
            <p:nvPr/>
          </p:nvSpPr>
          <p:spPr>
            <a:xfrm>
              <a:off x="381000" y="2724150"/>
              <a:ext cx="1143000" cy="2286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23"/>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24"/>
            <p:cNvSpPr/>
            <p:nvPr/>
          </p:nvSpPr>
          <p:spPr>
            <a:xfrm>
              <a:off x="381000" y="2724150"/>
              <a:ext cx="228600" cy="2286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6" name="Group 25"/>
          <p:cNvGrpSpPr>
            <a:grpSpLocks/>
          </p:cNvGrpSpPr>
          <p:nvPr/>
        </p:nvGrpSpPr>
        <p:grpSpPr bwMode="auto">
          <a:xfrm>
            <a:off x="5334000" y="2365355"/>
            <a:ext cx="1200150" cy="342900"/>
            <a:chOff x="323850" y="2667000"/>
            <a:chExt cx="1200150" cy="342900"/>
          </a:xfrm>
        </p:grpSpPr>
        <p:sp>
          <p:nvSpPr>
            <p:cNvPr id="27" name="Rounded Rectangle 26"/>
            <p:cNvSpPr/>
            <p:nvPr/>
          </p:nvSpPr>
          <p:spPr>
            <a:xfrm>
              <a:off x="381000" y="2724150"/>
              <a:ext cx="1143000" cy="228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Oval 27"/>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Oval 28"/>
            <p:cNvSpPr/>
            <p:nvPr/>
          </p:nvSpPr>
          <p:spPr>
            <a:xfrm>
              <a:off x="381000" y="2724150"/>
              <a:ext cx="228600" cy="228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0" name="Group 29"/>
          <p:cNvGrpSpPr>
            <a:grpSpLocks/>
          </p:cNvGrpSpPr>
          <p:nvPr/>
        </p:nvGrpSpPr>
        <p:grpSpPr bwMode="auto">
          <a:xfrm>
            <a:off x="6248400" y="2365355"/>
            <a:ext cx="1200150" cy="342900"/>
            <a:chOff x="323850" y="2667000"/>
            <a:chExt cx="1200150" cy="342900"/>
          </a:xfrm>
        </p:grpSpPr>
        <p:sp>
          <p:nvSpPr>
            <p:cNvPr id="31" name="Rounded Rectangle 30"/>
            <p:cNvSpPr/>
            <p:nvPr/>
          </p:nvSpPr>
          <p:spPr>
            <a:xfrm>
              <a:off x="381000" y="2724150"/>
              <a:ext cx="1143000" cy="2286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Oval 32"/>
            <p:cNvSpPr/>
            <p:nvPr/>
          </p:nvSpPr>
          <p:spPr>
            <a:xfrm>
              <a:off x="381000" y="2724150"/>
              <a:ext cx="228600" cy="228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4" name="Group 33"/>
          <p:cNvGrpSpPr>
            <a:grpSpLocks/>
          </p:cNvGrpSpPr>
          <p:nvPr/>
        </p:nvGrpSpPr>
        <p:grpSpPr bwMode="auto">
          <a:xfrm>
            <a:off x="580474" y="2773177"/>
            <a:ext cx="2306152" cy="1052247"/>
            <a:chOff x="573519" y="3108963"/>
            <a:chExt cx="2577547" cy="1052398"/>
          </a:xfrm>
        </p:grpSpPr>
        <p:sp>
          <p:nvSpPr>
            <p:cNvPr id="35" name="TextBox 34"/>
            <p:cNvSpPr txBox="1"/>
            <p:nvPr/>
          </p:nvSpPr>
          <p:spPr>
            <a:xfrm>
              <a:off x="573519" y="3638066"/>
              <a:ext cx="2577547" cy="523295"/>
            </a:xfrm>
            <a:prstGeom prst="rect">
              <a:avLst/>
            </a:prstGeom>
            <a:noFill/>
          </p:spPr>
          <p:txBody>
            <a:bodyPr wrap="square">
              <a:spAutoFit/>
            </a:bodyPr>
            <a:lstStyle/>
            <a:p>
              <a:pPr algn="ctr" eaLnBrk="1" fontAlgn="auto" hangingPunct="1">
                <a:spcBef>
                  <a:spcPts val="0"/>
                </a:spcBef>
                <a:buFont typeface="Wingdings" panose="05000000000000000000" pitchFamily="2" charset="2"/>
                <a:buNone/>
                <a:defRPr/>
              </a:pPr>
              <a:r>
                <a:rPr lang="lt-LT" altLang="lt-LT" sz="1400" b="1" dirty="0" smtClean="0">
                  <a:solidFill>
                    <a:schemeClr val="tx2">
                      <a:lumMod val="75000"/>
                      <a:lumOff val="25000"/>
                    </a:schemeClr>
                  </a:solidFill>
                </a:rPr>
                <a:t>2017/04-05 rengiami IP ir projektiniai pasiūlymai (PP)</a:t>
              </a:r>
              <a:endParaRPr lang="lt-LT" altLang="lt-LT" sz="1000" dirty="0">
                <a:solidFill>
                  <a:schemeClr val="tx2">
                    <a:lumMod val="50000"/>
                    <a:lumOff val="50000"/>
                  </a:schemeClr>
                </a:solidFill>
                <a:latin typeface="+mn-lt"/>
              </a:endParaRPr>
            </a:p>
          </p:txBody>
        </p:sp>
        <p:grpSp>
          <p:nvGrpSpPr>
            <p:cNvPr id="46135" name="Group 52"/>
            <p:cNvGrpSpPr>
              <a:grpSpLocks/>
            </p:cNvGrpSpPr>
            <p:nvPr/>
          </p:nvGrpSpPr>
          <p:grpSpPr bwMode="auto">
            <a:xfrm flipV="1">
              <a:off x="1618421" y="3108963"/>
              <a:ext cx="743248" cy="435037"/>
              <a:chOff x="3154673" y="1549876"/>
              <a:chExt cx="912821" cy="534287"/>
            </a:xfrm>
          </p:grpSpPr>
          <p:cxnSp>
            <p:nvCxnSpPr>
              <p:cNvPr id="37" name="Straight Connector 36"/>
              <p:cNvCxnSpPr/>
              <p:nvPr/>
            </p:nvCxnSpPr>
            <p:spPr>
              <a:xfrm rot="5400000" flipH="1" flipV="1">
                <a:off x="3346448" y="1817020"/>
                <a:ext cx="534286"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3154673" y="1549876"/>
                <a:ext cx="912821" cy="19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a:grpSpLocks/>
          </p:cNvGrpSpPr>
          <p:nvPr/>
        </p:nvGrpSpPr>
        <p:grpSpPr bwMode="auto">
          <a:xfrm>
            <a:off x="1723474" y="989165"/>
            <a:ext cx="2075725" cy="1317451"/>
            <a:chOff x="-126650" y="1289084"/>
            <a:chExt cx="2076559" cy="1316956"/>
          </a:xfrm>
        </p:grpSpPr>
        <p:sp>
          <p:nvSpPr>
            <p:cNvPr id="40" name="TextBox 39"/>
            <p:cNvSpPr txBox="1"/>
            <p:nvPr/>
          </p:nvSpPr>
          <p:spPr>
            <a:xfrm>
              <a:off x="-126650" y="1289084"/>
              <a:ext cx="2076559" cy="738386"/>
            </a:xfrm>
            <a:prstGeom prst="rect">
              <a:avLst/>
            </a:prstGeom>
            <a:noFill/>
          </p:spPr>
          <p:txBody>
            <a:bodyPr wrap="square">
              <a:spAutoFit/>
            </a:bodyPr>
            <a:lstStyle/>
            <a:p>
              <a:pPr algn="ctr">
                <a:defRPr/>
              </a:pPr>
              <a:r>
                <a:rPr lang="lt-LT" sz="1400" b="1" dirty="0" smtClean="0">
                  <a:solidFill>
                    <a:schemeClr val="tx2">
                      <a:lumMod val="75000"/>
                      <a:lumOff val="25000"/>
                    </a:schemeClr>
                  </a:solidFill>
                  <a:latin typeface="+mn-lt"/>
                </a:rPr>
                <a:t>RPT sekretoriatas vertina </a:t>
              </a:r>
              <a:r>
                <a:rPr lang="lt-LT" sz="1400" b="1" dirty="0">
                  <a:solidFill>
                    <a:schemeClr val="tx2">
                      <a:lumMod val="75000"/>
                      <a:lumOff val="25000"/>
                    </a:schemeClr>
                  </a:solidFill>
                </a:rPr>
                <a:t>PP be IP iki 2017-06 pr</a:t>
              </a:r>
              <a:r>
                <a:rPr lang="lt-LT" sz="1400" b="1" dirty="0" smtClean="0">
                  <a:solidFill>
                    <a:schemeClr val="tx2">
                      <a:lumMod val="75000"/>
                      <a:lumOff val="25000"/>
                    </a:schemeClr>
                  </a:solidFill>
                </a:rPr>
                <a:t>.,</a:t>
              </a:r>
              <a:endParaRPr lang="lt-LT" sz="1000" dirty="0">
                <a:solidFill>
                  <a:schemeClr val="tx2">
                    <a:lumMod val="50000"/>
                    <a:lumOff val="50000"/>
                  </a:schemeClr>
                </a:solidFill>
              </a:endParaRPr>
            </a:p>
            <a:p>
              <a:pPr algn="ctr" eaLnBrk="1" fontAlgn="auto" hangingPunct="1">
                <a:spcBef>
                  <a:spcPts val="0"/>
                </a:spcBef>
                <a:defRPr/>
              </a:pPr>
              <a:r>
                <a:rPr lang="lt-LT" sz="1400" b="1" dirty="0" smtClean="0">
                  <a:solidFill>
                    <a:schemeClr val="tx2">
                      <a:lumMod val="75000"/>
                      <a:lumOff val="25000"/>
                    </a:schemeClr>
                  </a:solidFill>
                  <a:latin typeface="+mn-lt"/>
                </a:rPr>
                <a:t>su IP iki 2017-07 pr. </a:t>
              </a:r>
              <a:endParaRPr lang="lt-LT" sz="1000" dirty="0">
                <a:solidFill>
                  <a:schemeClr val="tx2">
                    <a:lumMod val="50000"/>
                    <a:lumOff val="50000"/>
                  </a:schemeClr>
                </a:solidFill>
                <a:latin typeface="+mn-lt"/>
              </a:endParaRPr>
            </a:p>
          </p:txBody>
        </p:sp>
        <p:grpSp>
          <p:nvGrpSpPr>
            <p:cNvPr id="46131" name="Group 83"/>
            <p:cNvGrpSpPr>
              <a:grpSpLocks/>
            </p:cNvGrpSpPr>
            <p:nvPr/>
          </p:nvGrpSpPr>
          <p:grpSpPr bwMode="auto">
            <a:xfrm>
              <a:off x="583696" y="2164874"/>
              <a:ext cx="744534" cy="441166"/>
              <a:chOff x="2971800" y="1581150"/>
              <a:chExt cx="914400" cy="541814"/>
            </a:xfrm>
          </p:grpSpPr>
          <p:cxnSp>
            <p:nvCxnSpPr>
              <p:cNvPr id="42" name="Straight Connector 41"/>
              <p:cNvCxnSpPr/>
              <p:nvPr/>
            </p:nvCxnSpPr>
            <p:spPr>
              <a:xfrm rot="5400000" flipH="1" flipV="1">
                <a:off x="3162308" y="1854984"/>
                <a:ext cx="534010"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2971928" y="1581159"/>
                <a:ext cx="914771"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p:cNvGrpSpPr>
            <a:grpSpLocks/>
          </p:cNvGrpSpPr>
          <p:nvPr/>
        </p:nvGrpSpPr>
        <p:grpSpPr bwMode="auto">
          <a:xfrm>
            <a:off x="2805114" y="2776517"/>
            <a:ext cx="2224086" cy="1213326"/>
            <a:chOff x="2789199" y="3077369"/>
            <a:chExt cx="2224979" cy="1213500"/>
          </a:xfrm>
        </p:grpSpPr>
        <p:sp>
          <p:nvSpPr>
            <p:cNvPr id="45" name="TextBox 44"/>
            <p:cNvSpPr txBox="1"/>
            <p:nvPr/>
          </p:nvSpPr>
          <p:spPr>
            <a:xfrm>
              <a:off x="2789199" y="3552099"/>
              <a:ext cx="2224979" cy="738770"/>
            </a:xfrm>
            <a:prstGeom prst="rect">
              <a:avLst/>
            </a:prstGeom>
            <a:noFill/>
          </p:spPr>
          <p:txBody>
            <a:bodyPr wrap="square">
              <a:spAutoFit/>
            </a:bodyPr>
            <a:lstStyle/>
            <a:p>
              <a:pPr>
                <a:defRPr/>
              </a:pPr>
              <a:r>
                <a:rPr lang="lt-LT" sz="1400" b="1" dirty="0" smtClean="0">
                  <a:solidFill>
                    <a:schemeClr val="tx2">
                      <a:lumMod val="75000"/>
                      <a:lumOff val="25000"/>
                    </a:schemeClr>
                  </a:solidFill>
                </a:rPr>
                <a:t>RPT </a:t>
              </a:r>
              <a:r>
                <a:rPr lang="lt-LT" sz="1400" b="1" dirty="0">
                  <a:solidFill>
                    <a:schemeClr val="tx2">
                      <a:lumMod val="75000"/>
                      <a:lumOff val="25000"/>
                    </a:schemeClr>
                  </a:solidFill>
                </a:rPr>
                <a:t>tvirtina sąrašą </a:t>
              </a:r>
              <a:r>
                <a:rPr lang="lt-LT" sz="1400" b="1" dirty="0" err="1" smtClean="0">
                  <a:solidFill>
                    <a:schemeClr val="tx2">
                      <a:lumMod val="75000"/>
                      <a:lumOff val="25000"/>
                    </a:schemeClr>
                  </a:solidFill>
                </a:rPr>
                <a:t>proj</a:t>
              </a:r>
              <a:r>
                <a:rPr lang="lt-LT" sz="1400" b="1" dirty="0" smtClean="0">
                  <a:solidFill>
                    <a:schemeClr val="tx2">
                      <a:lumMod val="75000"/>
                      <a:lumOff val="25000"/>
                    </a:schemeClr>
                  </a:solidFill>
                </a:rPr>
                <a:t>.</a:t>
              </a:r>
            </a:p>
            <a:p>
              <a:pPr>
                <a:defRPr/>
              </a:pPr>
              <a:r>
                <a:rPr lang="lt-LT" sz="1400" b="1" dirty="0" smtClean="0">
                  <a:solidFill>
                    <a:schemeClr val="tx2">
                      <a:lumMod val="75000"/>
                      <a:lumOff val="25000"/>
                    </a:schemeClr>
                  </a:solidFill>
                </a:rPr>
                <a:t>be IP iki 2017-06 </a:t>
              </a:r>
              <a:r>
                <a:rPr lang="lt-LT" sz="1400" b="1" dirty="0" err="1" smtClean="0">
                  <a:solidFill>
                    <a:schemeClr val="tx2">
                      <a:lumMod val="75000"/>
                      <a:lumOff val="25000"/>
                    </a:schemeClr>
                  </a:solidFill>
                </a:rPr>
                <a:t>pab</a:t>
              </a:r>
              <a:r>
                <a:rPr lang="lt-LT" sz="1400" b="1" dirty="0" smtClean="0">
                  <a:solidFill>
                    <a:schemeClr val="tx2">
                      <a:lumMod val="75000"/>
                      <a:lumOff val="25000"/>
                    </a:schemeClr>
                  </a:solidFill>
                </a:rPr>
                <a:t>., </a:t>
              </a:r>
            </a:p>
            <a:p>
              <a:pPr>
                <a:defRPr/>
              </a:pPr>
              <a:r>
                <a:rPr lang="lt-LT" sz="1400" b="1" dirty="0" smtClean="0">
                  <a:solidFill>
                    <a:schemeClr val="tx2">
                      <a:lumMod val="75000"/>
                      <a:lumOff val="25000"/>
                    </a:schemeClr>
                  </a:solidFill>
                </a:rPr>
                <a:t>su IP iki 2017-07 </a:t>
              </a:r>
              <a:r>
                <a:rPr lang="lt-LT" sz="1400" b="1" dirty="0" err="1" smtClean="0">
                  <a:solidFill>
                    <a:schemeClr val="tx2">
                      <a:lumMod val="75000"/>
                      <a:lumOff val="25000"/>
                    </a:schemeClr>
                  </a:solidFill>
                </a:rPr>
                <a:t>pab</a:t>
              </a:r>
              <a:r>
                <a:rPr lang="lt-LT" sz="1400" b="1" dirty="0" smtClean="0">
                  <a:solidFill>
                    <a:schemeClr val="tx2">
                      <a:lumMod val="75000"/>
                      <a:lumOff val="25000"/>
                    </a:schemeClr>
                  </a:solidFill>
                </a:rPr>
                <a:t>.</a:t>
              </a:r>
              <a:endParaRPr lang="lt-LT" altLang="lt-LT" sz="1000" dirty="0">
                <a:solidFill>
                  <a:schemeClr val="tx2">
                    <a:lumMod val="50000"/>
                    <a:lumOff val="50000"/>
                  </a:schemeClr>
                </a:solidFill>
                <a:latin typeface="+mn-lt"/>
              </a:endParaRPr>
            </a:p>
          </p:txBody>
        </p:sp>
        <p:grpSp>
          <p:nvGrpSpPr>
            <p:cNvPr id="46127" name="Group 79"/>
            <p:cNvGrpSpPr>
              <a:grpSpLocks/>
            </p:cNvGrpSpPr>
            <p:nvPr/>
          </p:nvGrpSpPr>
          <p:grpSpPr bwMode="auto">
            <a:xfrm flipV="1">
              <a:off x="3288796" y="3077369"/>
              <a:ext cx="744534" cy="441166"/>
              <a:chOff x="2971800" y="1581150"/>
              <a:chExt cx="914400" cy="541814"/>
            </a:xfrm>
          </p:grpSpPr>
          <p:cxnSp>
            <p:nvCxnSpPr>
              <p:cNvPr id="47" name="Straight Connector 46"/>
              <p:cNvCxnSpPr/>
              <p:nvPr/>
            </p:nvCxnSpPr>
            <p:spPr>
              <a:xfrm rot="5400000" flipH="1" flipV="1">
                <a:off x="3161885" y="1855820"/>
                <a:ext cx="534287"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2972618" y="1580877"/>
                <a:ext cx="91282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a:grpSpLocks/>
          </p:cNvGrpSpPr>
          <p:nvPr/>
        </p:nvGrpSpPr>
        <p:grpSpPr bwMode="auto">
          <a:xfrm>
            <a:off x="3648075" y="1002596"/>
            <a:ext cx="1885950" cy="1371018"/>
            <a:chOff x="176187" y="1331995"/>
            <a:chExt cx="1550022" cy="1274045"/>
          </a:xfrm>
        </p:grpSpPr>
        <p:sp>
          <p:nvSpPr>
            <p:cNvPr id="50" name="TextBox 49"/>
            <p:cNvSpPr txBox="1"/>
            <p:nvPr/>
          </p:nvSpPr>
          <p:spPr>
            <a:xfrm>
              <a:off x="176187" y="1331995"/>
              <a:ext cx="1550022" cy="686418"/>
            </a:xfrm>
            <a:prstGeom prst="rect">
              <a:avLst/>
            </a:prstGeom>
            <a:noFill/>
          </p:spPr>
          <p:txBody>
            <a:bodyPr>
              <a:spAutoFit/>
            </a:bodyPr>
            <a:lstStyle/>
            <a:p>
              <a:pPr algn="ctr">
                <a:defRPr/>
              </a:pPr>
              <a:r>
                <a:rPr lang="lt-LT" sz="1400" b="1" dirty="0">
                  <a:solidFill>
                    <a:schemeClr val="tx2">
                      <a:lumMod val="75000"/>
                      <a:lumOff val="25000"/>
                    </a:schemeClr>
                  </a:solidFill>
                </a:rPr>
                <a:t>Vėliausia paraiškų pateikimo </a:t>
              </a:r>
              <a:r>
                <a:rPr lang="lt-LT" sz="1400" b="1" dirty="0" smtClean="0">
                  <a:solidFill>
                    <a:schemeClr val="tx2">
                      <a:lumMod val="75000"/>
                      <a:lumOff val="25000"/>
                    </a:schemeClr>
                  </a:solidFill>
                </a:rPr>
                <a:t>data CPVA </a:t>
              </a:r>
              <a:r>
                <a:rPr lang="lt-LT" sz="1400" b="1" dirty="0">
                  <a:solidFill>
                    <a:schemeClr val="tx2">
                      <a:lumMod val="75000"/>
                      <a:lumOff val="25000"/>
                    </a:schemeClr>
                  </a:solidFill>
                </a:rPr>
                <a:t>yra 2017-09-15</a:t>
              </a:r>
              <a:endParaRPr lang="lt-LT" altLang="lt-LT" sz="1000" dirty="0">
                <a:solidFill>
                  <a:schemeClr val="tx2">
                    <a:lumMod val="50000"/>
                    <a:lumOff val="50000"/>
                  </a:schemeClr>
                </a:solidFill>
              </a:endParaRPr>
            </a:p>
          </p:txBody>
        </p:sp>
        <p:grpSp>
          <p:nvGrpSpPr>
            <p:cNvPr id="46123" name="Group 93"/>
            <p:cNvGrpSpPr>
              <a:grpSpLocks/>
            </p:cNvGrpSpPr>
            <p:nvPr/>
          </p:nvGrpSpPr>
          <p:grpSpPr bwMode="auto">
            <a:xfrm>
              <a:off x="583696" y="2164874"/>
              <a:ext cx="744534" cy="441166"/>
              <a:chOff x="2971800" y="1581150"/>
              <a:chExt cx="914400" cy="541814"/>
            </a:xfrm>
          </p:grpSpPr>
          <p:cxnSp>
            <p:nvCxnSpPr>
              <p:cNvPr id="52" name="Straight Connector 51"/>
              <p:cNvCxnSpPr/>
              <p:nvPr/>
            </p:nvCxnSpPr>
            <p:spPr>
              <a:xfrm rot="5400000" flipH="1" flipV="1">
                <a:off x="3161741" y="1854704"/>
                <a:ext cx="534573" cy="19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2972111" y="1580587"/>
                <a:ext cx="913835"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p:cNvGrpSpPr>
            <a:grpSpLocks/>
          </p:cNvGrpSpPr>
          <p:nvPr/>
        </p:nvGrpSpPr>
        <p:grpSpPr bwMode="auto">
          <a:xfrm>
            <a:off x="4756150" y="2698828"/>
            <a:ext cx="1549400" cy="1666697"/>
            <a:chOff x="4702185" y="3077369"/>
            <a:chExt cx="1550022" cy="1666936"/>
          </a:xfrm>
        </p:grpSpPr>
        <p:sp>
          <p:nvSpPr>
            <p:cNvPr id="55" name="TextBox 54"/>
            <p:cNvSpPr txBox="1"/>
            <p:nvPr/>
          </p:nvSpPr>
          <p:spPr>
            <a:xfrm>
              <a:off x="4702185" y="3636150"/>
              <a:ext cx="1550022" cy="1108155"/>
            </a:xfrm>
            <a:prstGeom prst="rect">
              <a:avLst/>
            </a:prstGeom>
            <a:noFill/>
          </p:spPr>
          <p:txBody>
            <a:bodyPr>
              <a:spAutoFit/>
            </a:bodyPr>
            <a:lstStyle/>
            <a:p>
              <a:pPr algn="ctr" eaLnBrk="1" fontAlgn="auto" hangingPunct="1">
                <a:spcBef>
                  <a:spcPts val="0"/>
                </a:spcBef>
                <a:buFont typeface="Wingdings" panose="05000000000000000000" pitchFamily="2" charset="2"/>
                <a:buNone/>
                <a:defRPr/>
              </a:pPr>
              <a:r>
                <a:rPr lang="lt-LT" sz="1400" b="1" dirty="0" smtClean="0">
                  <a:solidFill>
                    <a:schemeClr val="tx2">
                      <a:lumMod val="75000"/>
                      <a:lumOff val="25000"/>
                    </a:schemeClr>
                  </a:solidFill>
                  <a:latin typeface="+mn-lt"/>
                </a:rPr>
                <a:t>CPVA 60 d. vertina paraiškas, pateikia ataskaitą ŠMM</a:t>
              </a:r>
            </a:p>
            <a:p>
              <a:pPr algn="ctr" eaLnBrk="1" fontAlgn="auto" hangingPunct="1">
                <a:spcBef>
                  <a:spcPts val="0"/>
                </a:spcBef>
                <a:buFont typeface="Wingdings" panose="05000000000000000000" pitchFamily="2" charset="2"/>
                <a:buNone/>
                <a:defRPr/>
              </a:pPr>
              <a:r>
                <a:rPr lang="lt-LT" altLang="lt-LT" sz="1400" b="1" dirty="0" smtClean="0">
                  <a:solidFill>
                    <a:schemeClr val="tx2">
                      <a:lumMod val="75000"/>
                      <a:lumOff val="25000"/>
                    </a:schemeClr>
                  </a:solidFill>
                </a:rPr>
                <a:t>2017-11-15</a:t>
              </a:r>
              <a:endParaRPr lang="lt-LT" altLang="lt-LT" sz="1000" dirty="0" smtClean="0">
                <a:solidFill>
                  <a:schemeClr val="tx2">
                    <a:lumMod val="50000"/>
                    <a:lumOff val="50000"/>
                  </a:schemeClr>
                </a:solidFill>
                <a:latin typeface="+mn-lt"/>
              </a:endParaRPr>
            </a:p>
            <a:p>
              <a:pPr eaLnBrk="1" fontAlgn="auto" hangingPunct="1">
                <a:spcBef>
                  <a:spcPts val="0"/>
                </a:spcBef>
                <a:buFont typeface="Wingdings" panose="05000000000000000000" pitchFamily="2" charset="2"/>
                <a:buNone/>
                <a:defRPr/>
              </a:pPr>
              <a:endParaRPr lang="lt-LT" altLang="lt-LT" sz="1000" dirty="0">
                <a:solidFill>
                  <a:srgbClr val="262626"/>
                </a:solidFill>
                <a:latin typeface="+mn-lt"/>
              </a:endParaRPr>
            </a:p>
          </p:txBody>
        </p:sp>
        <p:grpSp>
          <p:nvGrpSpPr>
            <p:cNvPr id="46119" name="Group 89"/>
            <p:cNvGrpSpPr>
              <a:grpSpLocks/>
            </p:cNvGrpSpPr>
            <p:nvPr/>
          </p:nvGrpSpPr>
          <p:grpSpPr bwMode="auto">
            <a:xfrm flipV="1">
              <a:off x="5079496" y="3077369"/>
              <a:ext cx="744534" cy="441166"/>
              <a:chOff x="2971800" y="1581150"/>
              <a:chExt cx="914400" cy="541814"/>
            </a:xfrm>
          </p:grpSpPr>
          <p:cxnSp>
            <p:nvCxnSpPr>
              <p:cNvPr id="57" name="Straight Connector 56"/>
              <p:cNvCxnSpPr/>
              <p:nvPr/>
            </p:nvCxnSpPr>
            <p:spPr>
              <a:xfrm rot="5400000" flipH="1" flipV="1">
                <a:off x="3161885" y="1855820"/>
                <a:ext cx="534287"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2972618" y="1580877"/>
                <a:ext cx="91282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p:cNvGrpSpPr>
            <a:grpSpLocks/>
          </p:cNvGrpSpPr>
          <p:nvPr/>
        </p:nvGrpSpPr>
        <p:grpSpPr bwMode="auto">
          <a:xfrm>
            <a:off x="5461081" y="997833"/>
            <a:ext cx="2165069" cy="1258403"/>
            <a:chOff x="181319" y="1347159"/>
            <a:chExt cx="1738137" cy="1258881"/>
          </a:xfrm>
        </p:grpSpPr>
        <p:sp>
          <p:nvSpPr>
            <p:cNvPr id="60" name="TextBox 59"/>
            <p:cNvSpPr txBox="1"/>
            <p:nvPr/>
          </p:nvSpPr>
          <p:spPr>
            <a:xfrm>
              <a:off x="181319" y="1347159"/>
              <a:ext cx="1738137" cy="738945"/>
            </a:xfrm>
            <a:prstGeom prst="rect">
              <a:avLst/>
            </a:prstGeom>
            <a:noFill/>
          </p:spPr>
          <p:txBody>
            <a:bodyPr wrap="square">
              <a:spAutoFit/>
            </a:bodyPr>
            <a:lstStyle/>
            <a:p>
              <a:pPr algn="ctr" eaLnBrk="1" fontAlgn="auto" hangingPunct="1">
                <a:spcBef>
                  <a:spcPts val="0"/>
                </a:spcBef>
                <a:defRPr/>
              </a:pPr>
              <a:r>
                <a:rPr lang="lt-LT" sz="1400" b="1" dirty="0" smtClean="0">
                  <a:solidFill>
                    <a:schemeClr val="tx2">
                      <a:lumMod val="75000"/>
                      <a:lumOff val="25000"/>
                    </a:schemeClr>
                  </a:solidFill>
                  <a:latin typeface="+mn-lt"/>
                </a:rPr>
                <a:t>Per 14 d. ŠMM priima sprendimą dėl projekto finansavimo; 2017-11 </a:t>
              </a:r>
              <a:r>
                <a:rPr lang="lt-LT" sz="1400" b="1" dirty="0" err="1" smtClean="0">
                  <a:solidFill>
                    <a:schemeClr val="tx2">
                      <a:lumMod val="75000"/>
                      <a:lumOff val="25000"/>
                    </a:schemeClr>
                  </a:solidFill>
                  <a:latin typeface="+mn-lt"/>
                </a:rPr>
                <a:t>pab</a:t>
              </a:r>
              <a:r>
                <a:rPr lang="lt-LT" sz="1400" b="1" dirty="0" smtClean="0">
                  <a:solidFill>
                    <a:schemeClr val="tx2">
                      <a:lumMod val="75000"/>
                      <a:lumOff val="25000"/>
                    </a:schemeClr>
                  </a:solidFill>
                  <a:latin typeface="+mn-lt"/>
                </a:rPr>
                <a:t>.</a:t>
              </a:r>
              <a:endParaRPr lang="lt-LT" altLang="lt-LT" sz="1000" dirty="0">
                <a:solidFill>
                  <a:schemeClr val="tx2">
                    <a:lumMod val="50000"/>
                    <a:lumOff val="50000"/>
                  </a:schemeClr>
                </a:solidFill>
                <a:latin typeface="+mn-lt"/>
              </a:endParaRPr>
            </a:p>
          </p:txBody>
        </p:sp>
        <p:grpSp>
          <p:nvGrpSpPr>
            <p:cNvPr id="46114" name="Group 103"/>
            <p:cNvGrpSpPr>
              <a:grpSpLocks/>
            </p:cNvGrpSpPr>
            <p:nvPr/>
          </p:nvGrpSpPr>
          <p:grpSpPr bwMode="auto">
            <a:xfrm>
              <a:off x="583696" y="2164874"/>
              <a:ext cx="744534" cy="441166"/>
              <a:chOff x="2971800" y="1581150"/>
              <a:chExt cx="914400" cy="541814"/>
            </a:xfrm>
          </p:grpSpPr>
          <p:cxnSp>
            <p:nvCxnSpPr>
              <p:cNvPr id="62" name="Straight Connector 61"/>
              <p:cNvCxnSpPr/>
              <p:nvPr/>
            </p:nvCxnSpPr>
            <p:spPr>
              <a:xfrm rot="5400000" flipH="1" flipV="1">
                <a:off x="3161058" y="1854270"/>
                <a:ext cx="534414" cy="1949"/>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2970982" y="1580236"/>
                <a:ext cx="914567" cy="195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a:grpSpLocks/>
          </p:cNvGrpSpPr>
          <p:nvPr/>
        </p:nvGrpSpPr>
        <p:grpSpPr bwMode="auto">
          <a:xfrm>
            <a:off x="6380151" y="2703453"/>
            <a:ext cx="2203448" cy="1509558"/>
            <a:chOff x="6266475" y="3077369"/>
            <a:chExt cx="2204333" cy="1509775"/>
          </a:xfrm>
        </p:grpSpPr>
        <p:sp>
          <p:nvSpPr>
            <p:cNvPr id="65" name="TextBox 64"/>
            <p:cNvSpPr txBox="1"/>
            <p:nvPr/>
          </p:nvSpPr>
          <p:spPr>
            <a:xfrm>
              <a:off x="6266475" y="3632900"/>
              <a:ext cx="2204333" cy="954244"/>
            </a:xfrm>
            <a:prstGeom prst="rect">
              <a:avLst/>
            </a:prstGeom>
            <a:noFill/>
          </p:spPr>
          <p:txBody>
            <a:bodyPr wrap="square">
              <a:spAutoFit/>
            </a:bodyPr>
            <a:lstStyle/>
            <a:p>
              <a:pPr algn="ctr" eaLnBrk="1" fontAlgn="auto" hangingPunct="1">
                <a:spcBef>
                  <a:spcPts val="0"/>
                </a:spcBef>
                <a:defRPr/>
              </a:pPr>
              <a:r>
                <a:rPr lang="lt-LT" sz="1400" b="1" dirty="0" smtClean="0">
                  <a:solidFill>
                    <a:schemeClr val="tx2">
                      <a:lumMod val="75000"/>
                      <a:lumOff val="25000"/>
                    </a:schemeClr>
                  </a:solidFill>
                  <a:latin typeface="+mn-lt"/>
                </a:rPr>
                <a:t>CPVA pateikia sutarties projektą derinti pareiškėjui, pasirašoma sutartis 2017-12 </a:t>
              </a:r>
              <a:r>
                <a:rPr lang="lt-LT" sz="1400" b="1" dirty="0" err="1" smtClean="0">
                  <a:solidFill>
                    <a:schemeClr val="tx2">
                      <a:lumMod val="75000"/>
                      <a:lumOff val="25000"/>
                    </a:schemeClr>
                  </a:solidFill>
                  <a:latin typeface="+mn-lt"/>
                </a:rPr>
                <a:t>pab</a:t>
              </a:r>
              <a:r>
                <a:rPr lang="lt-LT" sz="1400" b="1" dirty="0" smtClean="0">
                  <a:solidFill>
                    <a:schemeClr val="tx2">
                      <a:lumMod val="75000"/>
                      <a:lumOff val="25000"/>
                    </a:schemeClr>
                  </a:solidFill>
                  <a:latin typeface="+mn-lt"/>
                </a:rPr>
                <a:t>.</a:t>
              </a:r>
              <a:endParaRPr lang="lt-LT" altLang="lt-LT" sz="1000" dirty="0">
                <a:solidFill>
                  <a:schemeClr val="tx2">
                    <a:lumMod val="50000"/>
                    <a:lumOff val="50000"/>
                  </a:schemeClr>
                </a:solidFill>
                <a:latin typeface="+mn-lt"/>
              </a:endParaRPr>
            </a:p>
          </p:txBody>
        </p:sp>
        <p:grpSp>
          <p:nvGrpSpPr>
            <p:cNvPr id="46110" name="Group 99"/>
            <p:cNvGrpSpPr>
              <a:grpSpLocks/>
            </p:cNvGrpSpPr>
            <p:nvPr/>
          </p:nvGrpSpPr>
          <p:grpSpPr bwMode="auto">
            <a:xfrm flipV="1">
              <a:off x="6927346" y="3077369"/>
              <a:ext cx="744534" cy="441166"/>
              <a:chOff x="2971800" y="1581150"/>
              <a:chExt cx="914400" cy="541814"/>
            </a:xfrm>
          </p:grpSpPr>
          <p:cxnSp>
            <p:nvCxnSpPr>
              <p:cNvPr id="67" name="Straight Connector 66"/>
              <p:cNvCxnSpPr/>
              <p:nvPr/>
            </p:nvCxnSpPr>
            <p:spPr>
              <a:xfrm rot="5400000" flipH="1" flipV="1">
                <a:off x="3161885" y="1855820"/>
                <a:ext cx="534287" cy="0"/>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972618" y="1580877"/>
                <a:ext cx="91282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a:grpSpLocks/>
          </p:cNvGrpSpPr>
          <p:nvPr/>
        </p:nvGrpSpPr>
        <p:grpSpPr bwMode="auto">
          <a:xfrm>
            <a:off x="7162800" y="2027218"/>
            <a:ext cx="1265238" cy="793750"/>
            <a:chOff x="7162800" y="2329598"/>
            <a:chExt cx="1265183" cy="793216"/>
          </a:xfrm>
        </p:grpSpPr>
        <p:sp>
          <p:nvSpPr>
            <p:cNvPr id="70" name="Rounded Rectangle 39"/>
            <p:cNvSpPr/>
            <p:nvPr/>
          </p:nvSpPr>
          <p:spPr>
            <a:xfrm>
              <a:off x="7219948" y="2724619"/>
              <a:ext cx="1142950" cy="2284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Oval 70"/>
            <p:cNvSpPr/>
            <p:nvPr/>
          </p:nvSpPr>
          <p:spPr>
            <a:xfrm>
              <a:off x="7162800" y="2667508"/>
              <a:ext cx="342885" cy="342669"/>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Oval 41"/>
            <p:cNvSpPr/>
            <p:nvPr/>
          </p:nvSpPr>
          <p:spPr>
            <a:xfrm>
              <a:off x="7219948" y="2724619"/>
              <a:ext cx="228590" cy="2284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3" name="Rounded Rectangle 72"/>
            <p:cNvSpPr/>
            <p:nvPr/>
          </p:nvSpPr>
          <p:spPr>
            <a:xfrm rot="2700000">
              <a:off x="7736081" y="2561145"/>
              <a:ext cx="691684" cy="2285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4" name="Rounded Rectangle 73"/>
            <p:cNvSpPr/>
            <p:nvPr/>
          </p:nvSpPr>
          <p:spPr>
            <a:xfrm rot="18900000" flipV="1">
              <a:off x="7736081" y="2894296"/>
              <a:ext cx="691684" cy="2285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6" name="Group 75"/>
          <p:cNvGrpSpPr>
            <a:grpSpLocks/>
          </p:cNvGrpSpPr>
          <p:nvPr/>
        </p:nvGrpSpPr>
        <p:grpSpPr bwMode="auto">
          <a:xfrm>
            <a:off x="414233" y="974740"/>
            <a:ext cx="1077912" cy="1397000"/>
            <a:chOff x="319212" y="1207498"/>
            <a:chExt cx="1343045" cy="1398542"/>
          </a:xfrm>
        </p:grpSpPr>
        <p:sp>
          <p:nvSpPr>
            <p:cNvPr id="77" name="TextBox 76"/>
            <p:cNvSpPr txBox="1"/>
            <p:nvPr/>
          </p:nvSpPr>
          <p:spPr>
            <a:xfrm>
              <a:off x="319212" y="1207498"/>
              <a:ext cx="1343045" cy="677855"/>
            </a:xfrm>
            <a:prstGeom prst="rect">
              <a:avLst/>
            </a:prstGeom>
            <a:noFill/>
          </p:spPr>
          <p:txBody>
            <a:bodyPr>
              <a:spAutoFit/>
            </a:bodyPr>
            <a:lstStyle/>
            <a:p>
              <a:pPr algn="ctr" eaLnBrk="1" fontAlgn="auto" hangingPunct="1">
                <a:spcBef>
                  <a:spcPts val="0"/>
                </a:spcBef>
                <a:buFont typeface="Wingdings" panose="05000000000000000000" pitchFamily="2" charset="2"/>
                <a:buNone/>
                <a:defRPr/>
              </a:pPr>
              <a:r>
                <a:rPr lang="lt-LT" sz="1400" b="1" dirty="0" smtClean="0">
                  <a:solidFill>
                    <a:schemeClr val="tx2">
                      <a:lumMod val="75000"/>
                      <a:lumOff val="25000"/>
                    </a:schemeClr>
                  </a:solidFill>
                  <a:latin typeface="+mn-lt"/>
                </a:rPr>
                <a:t>2017-04-03 patvirtintas Aprašas</a:t>
              </a:r>
              <a:endParaRPr lang="lt-LT" sz="1000" dirty="0">
                <a:solidFill>
                  <a:schemeClr val="tx2">
                    <a:lumMod val="50000"/>
                    <a:lumOff val="50000"/>
                  </a:schemeClr>
                </a:solidFill>
                <a:latin typeface="+mn-lt"/>
              </a:endParaRPr>
            </a:p>
            <a:p>
              <a:pPr algn="ctr" eaLnBrk="1" fontAlgn="auto" hangingPunct="1">
                <a:spcBef>
                  <a:spcPts val="0"/>
                </a:spcBef>
                <a:spcAft>
                  <a:spcPts val="0"/>
                </a:spcAft>
                <a:defRPr/>
              </a:pPr>
              <a:endParaRPr lang="lt-LT" sz="1000" dirty="0">
                <a:solidFill>
                  <a:schemeClr val="tx2">
                    <a:lumMod val="50000"/>
                    <a:lumOff val="50000"/>
                  </a:schemeClr>
                </a:solidFill>
                <a:latin typeface="+mn-lt"/>
              </a:endParaRPr>
            </a:p>
          </p:txBody>
        </p:sp>
        <p:grpSp>
          <p:nvGrpSpPr>
            <p:cNvPr id="46101" name="Group 83"/>
            <p:cNvGrpSpPr>
              <a:grpSpLocks/>
            </p:cNvGrpSpPr>
            <p:nvPr/>
          </p:nvGrpSpPr>
          <p:grpSpPr bwMode="auto">
            <a:xfrm>
              <a:off x="583696" y="2164874"/>
              <a:ext cx="744534" cy="441166"/>
              <a:chOff x="2971800" y="1581150"/>
              <a:chExt cx="914400" cy="541814"/>
            </a:xfrm>
          </p:grpSpPr>
          <p:cxnSp>
            <p:nvCxnSpPr>
              <p:cNvPr id="79" name="Straight Connector 78"/>
              <p:cNvCxnSpPr/>
              <p:nvPr/>
            </p:nvCxnSpPr>
            <p:spPr>
              <a:xfrm rot="5400000" flipH="1" flipV="1">
                <a:off x="3161289" y="1854081"/>
                <a:ext cx="534800" cy="2967"/>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2971822" y="1580357"/>
                <a:ext cx="913731" cy="1951"/>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81" name="Title 5"/>
          <p:cNvSpPr txBox="1">
            <a:spLocks/>
          </p:cNvSpPr>
          <p:nvPr/>
        </p:nvSpPr>
        <p:spPr>
          <a:xfrm>
            <a:off x="141288" y="4487886"/>
            <a:ext cx="8367713" cy="547677"/>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pPr indent="447675">
              <a:defRPr/>
            </a:pPr>
            <a:endParaRPr lang="lt-LT" sz="1200" dirty="0" smtClean="0"/>
          </a:p>
        </p:txBody>
      </p:sp>
      <p:sp>
        <p:nvSpPr>
          <p:cNvPr id="78" name="Title 5"/>
          <p:cNvSpPr txBox="1">
            <a:spLocks/>
          </p:cNvSpPr>
          <p:nvPr/>
        </p:nvSpPr>
        <p:spPr>
          <a:xfrm>
            <a:off x="572293" y="4376417"/>
            <a:ext cx="8367713" cy="355600"/>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pPr algn="ctr">
              <a:defRPr/>
            </a:pPr>
            <a:r>
              <a:rPr lang="lt-LT" sz="2400" b="1" dirty="0" smtClean="0"/>
              <a:t/>
            </a:r>
            <a:br>
              <a:rPr lang="lt-LT" sz="2400" b="1" dirty="0" smtClean="0"/>
            </a:br>
            <a:r>
              <a:rPr lang="lt-LT" sz="1600" b="1" dirty="0" smtClean="0"/>
              <a:t>proceso trukmė apie </a:t>
            </a:r>
            <a:r>
              <a:rPr lang="en-US" sz="1600" b="1" dirty="0"/>
              <a:t>8</a:t>
            </a:r>
            <a:r>
              <a:rPr lang="lt-LT" sz="1600" b="1" dirty="0" smtClean="0"/>
              <a:t> mėn.</a:t>
            </a:r>
            <a:endParaRPr lang="en-US" sz="1600" b="1" dirty="0"/>
          </a:p>
        </p:txBody>
      </p:sp>
    </p:spTree>
    <p:extLst>
      <p:ext uri="{BB962C8B-B14F-4D97-AF65-F5344CB8AC3E}">
        <p14:creationId xmlns:p14="http://schemas.microsoft.com/office/powerpoint/2010/main" val="2305969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20786" y="742950"/>
            <a:ext cx="8407797" cy="4093428"/>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914377" eaLnBrk="1" fontAlgn="auto" hangingPunct="1">
              <a:spcBef>
                <a:spcPct val="20000"/>
              </a:spcBef>
              <a:spcAft>
                <a:spcPts val="0"/>
              </a:spcAft>
              <a:defRPr/>
            </a:pPr>
            <a:r>
              <a:rPr lang="lt-LT" sz="1400" dirty="0" smtClean="0">
                <a:solidFill>
                  <a:schemeClr val="tx1"/>
                </a:solidFill>
              </a:rPr>
              <a:t>Atnaujinami/įrengiami </a:t>
            </a:r>
            <a:r>
              <a:rPr lang="lt-LT" sz="1400" dirty="0">
                <a:solidFill>
                  <a:schemeClr val="tx1"/>
                </a:solidFill>
              </a:rPr>
              <a:t>statiniai turi atitikti ne mažiau kaip </a:t>
            </a:r>
            <a:r>
              <a:rPr lang="en-US" sz="1400" dirty="0" smtClean="0">
                <a:solidFill>
                  <a:schemeClr val="tx1"/>
                </a:solidFill>
              </a:rPr>
              <a:t>3 </a:t>
            </a:r>
            <a:r>
              <a:rPr lang="en-US" sz="1400" dirty="0" err="1" smtClean="0">
                <a:solidFill>
                  <a:schemeClr val="tx1"/>
                </a:solidFill>
              </a:rPr>
              <a:t>reikalavimus</a:t>
            </a:r>
            <a:r>
              <a:rPr lang="en-US" sz="1400" dirty="0" smtClean="0">
                <a:solidFill>
                  <a:schemeClr val="tx1"/>
                </a:solidFill>
              </a:rPr>
              <a:t>, </a:t>
            </a:r>
            <a:r>
              <a:rPr lang="en-US" sz="1400" dirty="0" err="1" smtClean="0">
                <a:solidFill>
                  <a:schemeClr val="tx1"/>
                </a:solidFill>
              </a:rPr>
              <a:t>pateikiamus</a:t>
            </a:r>
            <a:r>
              <a:rPr lang="en-US" sz="1400" dirty="0" smtClean="0">
                <a:solidFill>
                  <a:schemeClr val="tx1"/>
                </a:solidFill>
              </a:rPr>
              <a:t> Apr</a:t>
            </a:r>
            <a:r>
              <a:rPr lang="lt-LT" sz="1400" dirty="0" err="1" smtClean="0">
                <a:solidFill>
                  <a:schemeClr val="tx1"/>
                </a:solidFill>
              </a:rPr>
              <a:t>ašo</a:t>
            </a:r>
            <a:r>
              <a:rPr lang="lt-LT" sz="1400" dirty="0" smtClean="0">
                <a:solidFill>
                  <a:schemeClr val="tx1"/>
                </a:solidFill>
              </a:rPr>
              <a:t> 35.1-35-11 p. (pildomas 2 priedas):</a:t>
            </a:r>
          </a:p>
          <a:p>
            <a:pPr algn="just"/>
            <a:r>
              <a:rPr lang="lt-LT" sz="1400" dirty="0">
                <a:solidFill>
                  <a:schemeClr val="tx1"/>
                </a:solidFill>
              </a:rPr>
              <a:t>35.1. kiekvienoje atnaujinamoje ugdymo patalpoje turi būti įrengta bent viena darbo vieta, kuria galėtų naudotis specialiųjų poreikių turintys asmenys. Šioje darbo vietoje darbastaliai / darbiniai paviršiai ir visų prietaisų jungikliai turėtų būti pasiekiami iš sėdimos pozicijos; </a:t>
            </a:r>
            <a:endParaRPr lang="lt-LT" sz="1400" dirty="0" smtClean="0">
              <a:solidFill>
                <a:schemeClr val="tx1"/>
              </a:solidFill>
            </a:endParaRPr>
          </a:p>
          <a:p>
            <a:pPr algn="just"/>
            <a:endParaRPr lang="lt-LT" sz="1400" dirty="0">
              <a:solidFill>
                <a:schemeClr val="tx1"/>
              </a:solidFill>
            </a:endParaRPr>
          </a:p>
          <a:p>
            <a:pPr algn="just"/>
            <a:r>
              <a:rPr lang="lt-LT" sz="1400" dirty="0">
                <a:solidFill>
                  <a:schemeClr val="tx1"/>
                </a:solidFill>
              </a:rPr>
              <a:t>35.2. specialiųjų poreikių asmenims pritaikytose kompiuterizuotose darbo vietose turi būti ši papildoma adaptacinė įranga: alternatyvios kompiuterio valdymo priemonės asmenims, negalintiems naudotis įprasta pele ir klaviatūra, ekrano skaitytuvas</a:t>
            </a:r>
            <a:r>
              <a:rPr lang="lt-LT" sz="1400" dirty="0" smtClean="0">
                <a:solidFill>
                  <a:schemeClr val="tx1"/>
                </a:solidFill>
              </a:rPr>
              <a:t>;</a:t>
            </a:r>
          </a:p>
          <a:p>
            <a:pPr algn="just"/>
            <a:endParaRPr lang="lt-LT" sz="1400" dirty="0">
              <a:solidFill>
                <a:schemeClr val="tx1"/>
              </a:solidFill>
            </a:endParaRPr>
          </a:p>
          <a:p>
            <a:pPr algn="just"/>
            <a:r>
              <a:rPr lang="lt-LT" sz="1400" dirty="0">
                <a:solidFill>
                  <a:schemeClr val="tx1"/>
                </a:solidFill>
              </a:rPr>
              <a:t>35.3. jei ugdymo patalpoje yra demonstravimo lenta, turi būti įrengtas jos apšvietimas, kurio valdymas būtų nepriklausomas nuo bendro patalpos apšvietimo valdymo</a:t>
            </a:r>
            <a:r>
              <a:rPr lang="lt-LT" sz="1400" dirty="0" smtClean="0">
                <a:solidFill>
                  <a:schemeClr val="tx1"/>
                </a:solidFill>
              </a:rPr>
              <a:t>;</a:t>
            </a:r>
          </a:p>
          <a:p>
            <a:pPr algn="just"/>
            <a:endParaRPr lang="lt-LT" sz="1400" dirty="0">
              <a:solidFill>
                <a:schemeClr val="tx1"/>
              </a:solidFill>
            </a:endParaRPr>
          </a:p>
          <a:p>
            <a:pPr algn="just"/>
            <a:r>
              <a:rPr lang="lt-LT" sz="1400" dirty="0">
                <a:solidFill>
                  <a:schemeClr val="tx1"/>
                </a:solidFill>
              </a:rPr>
              <a:t>35.4. priešgaisrinės ir kitos apsaugos sistemos turi turėti ir garsinį, ir vaizdinį (pvz. pavojaus atveju užsidegančios lempos ar ekranai) perspėjimą apie pavojų</a:t>
            </a:r>
            <a:r>
              <a:rPr lang="lt-LT" sz="1400" dirty="0" smtClean="0">
                <a:solidFill>
                  <a:schemeClr val="tx1"/>
                </a:solidFill>
              </a:rPr>
              <a:t>;</a:t>
            </a:r>
          </a:p>
          <a:p>
            <a:pPr algn="just"/>
            <a:endParaRPr lang="lt-LT" sz="1400" dirty="0" smtClean="0">
              <a:solidFill>
                <a:schemeClr val="tx1"/>
              </a:solidFill>
            </a:endParaRPr>
          </a:p>
          <a:p>
            <a:pPr algn="just"/>
            <a:r>
              <a:rPr lang="lt-LT" sz="1400" dirty="0">
                <a:solidFill>
                  <a:schemeClr val="tx1"/>
                </a:solidFill>
              </a:rPr>
              <a:t>35.5. darbastalių ir įrangos išdėstymas ugdymo patalpoje turi būti planuojamas taip, kad patekimas į darbo vietą būtų tiesus ir lengvas (kelyje link darbo vietos nebūtų kliūčių, pvz. spintelių);</a:t>
            </a:r>
          </a:p>
          <a:p>
            <a:pPr algn="just"/>
            <a:endParaRPr lang="lt-LT" sz="1400" dirty="0" smtClean="0">
              <a:solidFill>
                <a:schemeClr val="tx1"/>
              </a:solidFill>
            </a:endParaRPr>
          </a:p>
        </p:txBody>
      </p:sp>
      <p:sp>
        <p:nvSpPr>
          <p:cNvPr id="9" name="Title 2"/>
          <p:cNvSpPr txBox="1">
            <a:spLocks/>
          </p:cNvSpPr>
          <p:nvPr/>
        </p:nvSpPr>
        <p:spPr>
          <a:xfrm>
            <a:off x="304800" y="253911"/>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en-US" sz="2000" b="1" dirty="0" err="1"/>
              <a:t>Papildomi</a:t>
            </a:r>
            <a:r>
              <a:rPr lang="en-US" sz="2000" b="1" dirty="0"/>
              <a:t> </a:t>
            </a:r>
            <a:r>
              <a:rPr lang="en-US" sz="2000" b="1" dirty="0" err="1"/>
              <a:t>reikalavimai</a:t>
            </a:r>
            <a:r>
              <a:rPr lang="en-US" sz="2000" b="1" dirty="0"/>
              <a:t> </a:t>
            </a:r>
            <a:r>
              <a:rPr lang="en-US" sz="2000" b="1" dirty="0" err="1"/>
              <a:t>projekto</a:t>
            </a:r>
            <a:r>
              <a:rPr lang="en-US" sz="2000" b="1" dirty="0"/>
              <a:t> </a:t>
            </a:r>
            <a:r>
              <a:rPr lang="en-US" sz="2000" b="1" dirty="0" err="1" smtClean="0"/>
              <a:t>parengtumui</a:t>
            </a:r>
            <a:r>
              <a:rPr lang="lt-LT" sz="2000" b="1" dirty="0" smtClean="0"/>
              <a:t> (35 p.)</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12136532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p:cNvSpPr txBox="1">
            <a:spLocks/>
          </p:cNvSpPr>
          <p:nvPr/>
        </p:nvSpPr>
        <p:spPr>
          <a:xfrm>
            <a:off x="384919" y="742950"/>
            <a:ext cx="8407797" cy="4093428"/>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lt-LT" sz="1400" dirty="0">
                <a:solidFill>
                  <a:schemeClr val="tx1"/>
                </a:solidFill>
              </a:rPr>
              <a:t>35.6. specialiųjų poreikių asmenims skirtos darbo vietos turi būti planuojamos ugdymo patalpos pradžioje arba kuo arčiau mokytojo stalo</a:t>
            </a:r>
            <a:r>
              <a:rPr lang="lt-LT" sz="1400" dirty="0" smtClean="0">
                <a:solidFill>
                  <a:schemeClr val="tx1"/>
                </a:solidFill>
              </a:rPr>
              <a:t>;</a:t>
            </a:r>
          </a:p>
          <a:p>
            <a:pPr algn="just"/>
            <a:endParaRPr lang="lt-LT" sz="1400" dirty="0">
              <a:solidFill>
                <a:schemeClr val="tx1"/>
              </a:solidFill>
            </a:endParaRPr>
          </a:p>
          <a:p>
            <a:pPr algn="just"/>
            <a:r>
              <a:rPr lang="lt-LT" sz="1400" dirty="0">
                <a:solidFill>
                  <a:schemeClr val="tx1"/>
                </a:solidFill>
              </a:rPr>
              <a:t>35.7. tarpai tarp stalų eilių arba darbastalių turi būti pakankami, kad galėtų judėti specialiosiomis judėjimo priemonėmis besinaudojantys asmenys</a:t>
            </a:r>
            <a:r>
              <a:rPr lang="lt-LT" sz="1400" dirty="0" smtClean="0">
                <a:solidFill>
                  <a:schemeClr val="tx1"/>
                </a:solidFill>
              </a:rPr>
              <a:t>;</a:t>
            </a:r>
          </a:p>
          <a:p>
            <a:pPr algn="just"/>
            <a:endParaRPr lang="lt-LT" sz="1400" dirty="0">
              <a:solidFill>
                <a:schemeClr val="tx1"/>
              </a:solidFill>
            </a:endParaRPr>
          </a:p>
          <a:p>
            <a:pPr algn="just"/>
            <a:r>
              <a:rPr lang="lt-LT" sz="1400" dirty="0">
                <a:solidFill>
                  <a:schemeClr val="tx1"/>
                </a:solidFill>
              </a:rPr>
              <a:t>35.8. jei pagal priemonę planuojama įrengti erdvę demonstravimui, darbo vietų išdėstymas toje patalpoje turi būti planuojamas taip, kad visiems mokiniams mokytojas ir demonstruojama medžiaga būtų gerai matoma</a:t>
            </a:r>
            <a:r>
              <a:rPr lang="lt-LT" sz="1400" dirty="0" smtClean="0">
                <a:solidFill>
                  <a:schemeClr val="tx1"/>
                </a:solidFill>
              </a:rPr>
              <a:t>;</a:t>
            </a:r>
          </a:p>
          <a:p>
            <a:pPr algn="just"/>
            <a:endParaRPr lang="lt-LT" sz="1400" dirty="0">
              <a:solidFill>
                <a:schemeClr val="tx1"/>
              </a:solidFill>
            </a:endParaRPr>
          </a:p>
          <a:p>
            <a:pPr algn="just"/>
            <a:r>
              <a:rPr lang="lt-LT" sz="1400" dirty="0">
                <a:solidFill>
                  <a:schemeClr val="tx1"/>
                </a:solidFill>
              </a:rPr>
              <a:t>35.9. patalpa turi būti apšviesta tolygiai, kad nekristų šešėliai, darbo paviršiai turi būti matiniai, kad nesusidarytų atspindžiai;</a:t>
            </a:r>
          </a:p>
          <a:p>
            <a:pPr algn="just"/>
            <a:endParaRPr lang="lt-LT" sz="1400" dirty="0" smtClean="0"/>
          </a:p>
          <a:p>
            <a:pPr algn="just"/>
            <a:r>
              <a:rPr lang="lt-LT" sz="1400" dirty="0" smtClean="0"/>
              <a:t>35.10</a:t>
            </a:r>
            <a:r>
              <a:rPr lang="lt-LT" sz="1400" dirty="0"/>
              <a:t>. turi būti sudaryta galimybė reguliuoti/kontroliuoti patalpos apšvietimo lygį (t. y. įrengiami būvio, šviesos davikliai arba jungikliai atskiroms šviestuvų grupėms</a:t>
            </a:r>
            <a:r>
              <a:rPr lang="lt-LT" sz="1400" dirty="0" smtClean="0"/>
              <a:t>);</a:t>
            </a:r>
          </a:p>
          <a:p>
            <a:pPr algn="just"/>
            <a:endParaRPr lang="lt-LT" sz="1400" dirty="0"/>
          </a:p>
          <a:p>
            <a:pPr algn="just"/>
            <a:r>
              <a:rPr lang="lt-LT" sz="1400" dirty="0"/>
              <a:t>35.11. pastatuose turi būti įrengti išėjimus žymintys ženklai, atitinkantys Statybos techninių reikalavimų reglamento STR 2.01.01 (2):1999 „Esminiai statinio reikalavimai. Gaisrinė sauga“, </a:t>
            </a:r>
            <a:r>
              <a:rPr lang="lt-LT" sz="1400" dirty="0" smtClean="0"/>
              <a:t>patvirtinto &lt;...&gt;, </a:t>
            </a:r>
            <a:r>
              <a:rPr lang="lt-LT" sz="1400" dirty="0"/>
              <a:t>52.2 papunkčio reikalavimus ir tualetus žymintys ženklai, atitinkantys </a:t>
            </a:r>
            <a:r>
              <a:rPr lang="en-GB" sz="1400" dirty="0" err="1"/>
              <a:t>Statybos</a:t>
            </a:r>
            <a:r>
              <a:rPr lang="en-GB" sz="1400" dirty="0"/>
              <a:t> </a:t>
            </a:r>
            <a:r>
              <a:rPr lang="en-GB" sz="1400" dirty="0" err="1"/>
              <a:t>techninio</a:t>
            </a:r>
            <a:r>
              <a:rPr lang="en-GB" sz="1400" dirty="0"/>
              <a:t> </a:t>
            </a:r>
            <a:r>
              <a:rPr lang="en-GB" sz="1400" dirty="0" err="1"/>
              <a:t>reglamento</a:t>
            </a:r>
            <a:r>
              <a:rPr lang="en-GB" sz="1400" dirty="0"/>
              <a:t> </a:t>
            </a:r>
            <a:r>
              <a:rPr lang="lt-LT" sz="1400" dirty="0"/>
              <a:t>STR 2.03.01:2001 „</a:t>
            </a:r>
            <a:r>
              <a:rPr lang="en-GB" sz="1400" dirty="0" err="1"/>
              <a:t>Statiniai</a:t>
            </a:r>
            <a:r>
              <a:rPr lang="en-GB" sz="1400" dirty="0"/>
              <a:t> </a:t>
            </a:r>
            <a:r>
              <a:rPr lang="en-GB" sz="1400" dirty="0" err="1"/>
              <a:t>ir</a:t>
            </a:r>
            <a:r>
              <a:rPr lang="en-GB" sz="1400" dirty="0"/>
              <a:t> </a:t>
            </a:r>
            <a:r>
              <a:rPr lang="en-GB" sz="1400" dirty="0" err="1"/>
              <a:t>teritorijos</a:t>
            </a:r>
            <a:r>
              <a:rPr lang="en-GB" sz="1400" dirty="0"/>
              <a:t>. </a:t>
            </a:r>
            <a:r>
              <a:rPr lang="en-GB" sz="1400" dirty="0" err="1"/>
              <a:t>Reikalavimai</a:t>
            </a:r>
            <a:r>
              <a:rPr lang="en-GB" sz="1400" dirty="0"/>
              <a:t> </a:t>
            </a:r>
            <a:r>
              <a:rPr lang="en-GB" sz="1400" dirty="0" err="1"/>
              <a:t>žmonių</a:t>
            </a:r>
            <a:r>
              <a:rPr lang="en-GB" sz="1400" dirty="0"/>
              <a:t> </a:t>
            </a:r>
            <a:r>
              <a:rPr lang="en-GB" sz="1400" dirty="0" err="1"/>
              <a:t>su</a:t>
            </a:r>
            <a:r>
              <a:rPr lang="en-GB" sz="1400" dirty="0"/>
              <a:t> </a:t>
            </a:r>
            <a:r>
              <a:rPr lang="en-GB" sz="1400" dirty="0" err="1"/>
              <a:t>negalia</a:t>
            </a:r>
            <a:r>
              <a:rPr lang="en-GB" sz="1400" dirty="0"/>
              <a:t> </a:t>
            </a:r>
            <a:r>
              <a:rPr lang="en-GB" sz="1400" dirty="0" err="1"/>
              <a:t>reikmėms</a:t>
            </a:r>
            <a:r>
              <a:rPr lang="en-GB" sz="1400" dirty="0"/>
              <a:t>”, </a:t>
            </a:r>
            <a:r>
              <a:rPr lang="lt-LT" sz="1400" dirty="0" smtClean="0"/>
              <a:t>&lt;...&gt;</a:t>
            </a:r>
            <a:r>
              <a:rPr lang="en-GB" sz="1400" dirty="0" smtClean="0"/>
              <a:t>,</a:t>
            </a:r>
            <a:r>
              <a:rPr lang="lt-LT" sz="1400" dirty="0" smtClean="0"/>
              <a:t> </a:t>
            </a:r>
            <a:r>
              <a:rPr lang="lt-LT" sz="1400" dirty="0"/>
              <a:t>142, 143 punktų reikalavimus.</a:t>
            </a:r>
            <a:endParaRPr lang="lt-LT" sz="1400" dirty="0" smtClean="0">
              <a:solidFill>
                <a:schemeClr val="tx1"/>
              </a:solidFill>
            </a:endParaRPr>
          </a:p>
        </p:txBody>
      </p:sp>
      <p:sp>
        <p:nvSpPr>
          <p:cNvPr id="9" name="Title 2"/>
          <p:cNvSpPr txBox="1">
            <a:spLocks/>
          </p:cNvSpPr>
          <p:nvPr/>
        </p:nvSpPr>
        <p:spPr>
          <a:xfrm>
            <a:off x="304800" y="253911"/>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en-US" sz="2000" b="1" dirty="0" err="1"/>
              <a:t>Papildomi</a:t>
            </a:r>
            <a:r>
              <a:rPr lang="en-US" sz="2000" b="1" dirty="0"/>
              <a:t> </a:t>
            </a:r>
            <a:r>
              <a:rPr lang="en-US" sz="2000" b="1" dirty="0" err="1"/>
              <a:t>reikalavimai</a:t>
            </a:r>
            <a:r>
              <a:rPr lang="en-US" sz="2000" b="1" dirty="0"/>
              <a:t> </a:t>
            </a:r>
            <a:r>
              <a:rPr lang="en-US" sz="2000" b="1" dirty="0" err="1"/>
              <a:t>projekto</a:t>
            </a:r>
            <a:r>
              <a:rPr lang="en-US" sz="2000" b="1" dirty="0"/>
              <a:t> </a:t>
            </a:r>
            <a:r>
              <a:rPr lang="en-US" sz="2000" b="1" dirty="0" err="1" smtClean="0"/>
              <a:t>parengtumui</a:t>
            </a:r>
            <a:r>
              <a:rPr lang="lt-LT" sz="2000" b="1" dirty="0" smtClean="0"/>
              <a:t> (35 p.) </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35969365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dirty="0" smtClean="0"/>
              <a:t>Išlaidų tinkamumas (I)	</a:t>
            </a:r>
            <a:r>
              <a:rPr lang="lt-LT" sz="1400" dirty="0"/>
              <a:t>		Mokyklų tinklo efektyvumo </a:t>
            </a:r>
            <a:r>
              <a:rPr lang="lt-LT" sz="1400" dirty="0" smtClean="0"/>
              <a:t>didinimas</a:t>
            </a:r>
            <a:endParaRPr lang="en-US" sz="1400" dirty="0"/>
          </a:p>
        </p:txBody>
      </p:sp>
      <p:graphicFrame>
        <p:nvGraphicFramePr>
          <p:cNvPr id="27" name="Content Placeholder 4"/>
          <p:cNvGraphicFramePr>
            <a:graphicFrameLocks/>
          </p:cNvGraphicFramePr>
          <p:nvPr>
            <p:extLst>
              <p:ext uri="{D42A27DB-BD31-4B8C-83A1-F6EECF244321}">
                <p14:modId xmlns:p14="http://schemas.microsoft.com/office/powerpoint/2010/main" val="2425579608"/>
              </p:ext>
            </p:extLst>
          </p:nvPr>
        </p:nvGraphicFramePr>
        <p:xfrm>
          <a:off x="381000" y="1002071"/>
          <a:ext cx="8153400" cy="3596599"/>
        </p:xfrm>
        <a:graphic>
          <a:graphicData uri="http://schemas.openxmlformats.org/drawingml/2006/table">
            <a:tbl>
              <a:tblPr firstRow="1" bandRow="1">
                <a:tableStyleId>{5C22544A-7EE6-4342-B048-85BDC9FD1C3A}</a:tableStyleId>
              </a:tblPr>
              <a:tblGrid>
                <a:gridCol w="685800"/>
                <a:gridCol w="2286000"/>
                <a:gridCol w="5181600"/>
              </a:tblGrid>
              <a:tr h="548629">
                <a:tc>
                  <a:txBody>
                    <a:bodyPr/>
                    <a:lstStyle/>
                    <a:p>
                      <a:pPr algn="ctr"/>
                      <a:r>
                        <a:rPr lang="lt-LT" sz="1400" b="1" i="0" u="none" strike="noStrike" kern="1200" baseline="0" dirty="0" smtClean="0">
                          <a:solidFill>
                            <a:schemeClr val="bg1"/>
                          </a:solidFill>
                          <a:latin typeface="+mn-lt"/>
                          <a:ea typeface="+mn-ea"/>
                          <a:cs typeface="+mn-cs"/>
                        </a:rPr>
                        <a:t>Išlaidų kat.</a:t>
                      </a:r>
                      <a:endParaRPr lang="lt-LT" sz="1400" b="1" dirty="0">
                        <a:solidFill>
                          <a:schemeClr val="bg1"/>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bg1"/>
                          </a:solidFill>
                          <a:latin typeface="+mn-lt"/>
                          <a:ea typeface="+mn-ea"/>
                          <a:cs typeface="+mn-cs"/>
                        </a:rPr>
                        <a:t>Išlaidų kategorijos pavadinimas</a:t>
                      </a:r>
                      <a:endParaRPr lang="lt-LT" sz="1400" b="1" dirty="0">
                        <a:solidFill>
                          <a:schemeClr val="bg1"/>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bg1"/>
                          </a:solidFill>
                          <a:latin typeface="+mn-lt"/>
                          <a:ea typeface="+mn-ea"/>
                          <a:cs typeface="+mn-cs"/>
                        </a:rPr>
                        <a:t>Paaiškinimas</a:t>
                      </a:r>
                    </a:p>
                  </a:txBody>
                  <a:tcPr marT="45715" marB="45715" anchor="ctr">
                    <a:solidFill>
                      <a:schemeClr val="accent6"/>
                    </a:solidFill>
                  </a:tcPr>
                </a:tc>
              </a:tr>
              <a:tr h="243830">
                <a:tc>
                  <a:txBody>
                    <a:bodyPr/>
                    <a:lstStyle/>
                    <a:p>
                      <a:pPr algn="ctr"/>
                      <a:r>
                        <a:rPr lang="lt-LT" sz="1400" b="0" dirty="0" smtClean="0"/>
                        <a:t>1.</a:t>
                      </a:r>
                      <a:endParaRPr lang="lt-LT" sz="1400" b="0" dirty="0"/>
                    </a:p>
                  </a:txBody>
                  <a:tcPr marT="45715" marB="45715">
                    <a:solidFill>
                      <a:schemeClr val="tx1">
                        <a:lumMod val="10000"/>
                        <a:lumOff val="90000"/>
                      </a:schemeClr>
                    </a:solidFill>
                  </a:tcPr>
                </a:tc>
                <a:tc>
                  <a:txBody>
                    <a:bodyPr/>
                    <a:lstStyle/>
                    <a:p>
                      <a:r>
                        <a:rPr lang="lt-LT" sz="1400" b="0" dirty="0" smtClean="0"/>
                        <a:t>Žemė</a:t>
                      </a:r>
                      <a:endParaRPr lang="lt-LT" sz="1400" b="0" dirty="0"/>
                    </a:p>
                  </a:txBody>
                  <a:tcPr marT="45715" marB="45715">
                    <a:solidFill>
                      <a:schemeClr val="tx1">
                        <a:lumMod val="10000"/>
                        <a:lumOff val="90000"/>
                      </a:schemeClr>
                    </a:solidFill>
                  </a:tcPr>
                </a:tc>
                <a:tc>
                  <a:txBody>
                    <a:bodyPr/>
                    <a:lstStyle/>
                    <a:p>
                      <a:pPr algn="ctr"/>
                      <a:r>
                        <a:rPr lang="lt-LT" sz="1400" b="0" dirty="0" smtClean="0"/>
                        <a:t>Netinkama finansuoti</a:t>
                      </a:r>
                      <a:endParaRPr lang="lt-LT" sz="1400" b="0" dirty="0"/>
                    </a:p>
                  </a:txBody>
                  <a:tcPr marT="45715" marB="45715">
                    <a:solidFill>
                      <a:schemeClr val="tx1">
                        <a:lumMod val="10000"/>
                        <a:lumOff val="90000"/>
                      </a:schemeClr>
                    </a:solidFill>
                  </a:tcPr>
                </a:tc>
              </a:tr>
              <a:tr h="243830">
                <a:tc>
                  <a:txBody>
                    <a:bodyPr/>
                    <a:lstStyle/>
                    <a:p>
                      <a:pPr algn="ctr"/>
                      <a:r>
                        <a:rPr lang="lt-LT" sz="1400" b="0" dirty="0" smtClean="0"/>
                        <a:t>2.</a:t>
                      </a:r>
                      <a:endParaRPr lang="lt-LT" sz="1400" b="0" dirty="0"/>
                    </a:p>
                  </a:txBody>
                  <a:tcPr marT="45715" marB="45715">
                    <a:solidFill>
                      <a:schemeClr val="tx1">
                        <a:lumMod val="10000"/>
                        <a:lumOff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0" dirty="0" smtClean="0"/>
                        <a:t>Nekilnojamasis turtas</a:t>
                      </a:r>
                    </a:p>
                  </a:txBody>
                  <a:tcPr marT="45715" marB="45715">
                    <a:solidFill>
                      <a:schemeClr val="tx1">
                        <a:lumMod val="10000"/>
                        <a:lumOff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b="0" dirty="0" smtClean="0"/>
                        <a:t>Netinkama finansuoti</a:t>
                      </a:r>
                      <a:endParaRPr lang="lt-LT" sz="1400" b="0" dirty="0"/>
                    </a:p>
                  </a:txBody>
                  <a:tcPr marT="45715" marB="45715">
                    <a:solidFill>
                      <a:schemeClr val="tx1">
                        <a:lumMod val="10000"/>
                        <a:lumOff val="90000"/>
                      </a:schemeClr>
                    </a:solidFill>
                  </a:tcPr>
                </a:tc>
              </a:tr>
              <a:tr h="254386">
                <a:tc>
                  <a:txBody>
                    <a:bodyPr/>
                    <a:lstStyle/>
                    <a:p>
                      <a:pPr algn="ctr"/>
                      <a:r>
                        <a:rPr lang="lt-LT" sz="1400" b="0" dirty="0" smtClean="0"/>
                        <a:t>3.</a:t>
                      </a:r>
                      <a:endParaRPr lang="lt-LT" sz="1400" b="0" dirty="0"/>
                    </a:p>
                  </a:txBody>
                  <a:tcPr marT="45715" marB="45715">
                    <a:solidFill>
                      <a:schemeClr val="tx1">
                        <a:lumMod val="10000"/>
                        <a:lumOff val="90000"/>
                      </a:schemeClr>
                    </a:solidFill>
                  </a:tcPr>
                </a:tc>
                <a:tc>
                  <a:txBody>
                    <a:bodyPr/>
                    <a:lstStyle/>
                    <a:p>
                      <a:r>
                        <a:rPr lang="lt-LT" sz="1400" b="0" noProof="0" dirty="0" smtClean="0"/>
                        <a:t>Statyba, rekonstravimas, remontas ir kt.</a:t>
                      </a:r>
                      <a:r>
                        <a:rPr lang="lt-LT" sz="1400" b="0" baseline="0" noProof="0" dirty="0" smtClean="0"/>
                        <a:t> </a:t>
                      </a:r>
                      <a:r>
                        <a:rPr lang="lt-LT" sz="1400" b="0" noProof="0" dirty="0" smtClean="0"/>
                        <a:t>darbai</a:t>
                      </a:r>
                      <a:endParaRPr lang="lt-LT" sz="1400" b="0" noProof="0" dirty="0"/>
                    </a:p>
                  </a:txBody>
                  <a:tcPr marT="45715" marB="45715">
                    <a:solidFill>
                      <a:schemeClr val="tx1">
                        <a:lumMod val="10000"/>
                        <a:lumOff val="90000"/>
                      </a:schemeClr>
                    </a:solidFill>
                  </a:tcPr>
                </a:tc>
                <a:tc>
                  <a:txBody>
                    <a:bodyPr/>
                    <a:lstStyle/>
                    <a:p>
                      <a:pPr algn="l"/>
                      <a:r>
                        <a:rPr lang="lt-LT" sz="1400" b="0" dirty="0" smtClean="0"/>
                        <a:t>Netinkamos finansuoti:</a:t>
                      </a:r>
                    </a:p>
                    <a:p>
                      <a:pPr marL="342900" indent="-342900" algn="l">
                        <a:buAutoNum type="arabicParenR"/>
                      </a:pPr>
                      <a:r>
                        <a:rPr lang="lt-LT" sz="1400" b="0" baseline="0" dirty="0" smtClean="0"/>
                        <a:t>naujų pastatų, priestatų ir antstatų statybos išlaidos;</a:t>
                      </a:r>
                    </a:p>
                    <a:p>
                      <a:pPr marL="342900" indent="-342900" algn="l">
                        <a:buAutoNum type="arabicParenR"/>
                      </a:pPr>
                      <a:r>
                        <a:rPr lang="lt-LT" sz="1400" kern="1200" dirty="0" smtClean="0">
                          <a:solidFill>
                            <a:schemeClr val="dk1"/>
                          </a:solidFill>
                          <a:effectLst/>
                          <a:latin typeface="+mn-lt"/>
                          <a:ea typeface="+mn-ea"/>
                          <a:cs typeface="+mn-cs"/>
                        </a:rPr>
                        <a:t>naujų inžinierinių statinių statybos išlaidos, išskyrus išlaidas, kurios būtinos pastatą tinkamai naudoti, ar kai tokių išlaidų būtinumas pagrindžiamas investicijų projekte ir jos nurodytos patvirtintame projektiniame pasiūlyme;</a:t>
                      </a:r>
                    </a:p>
                    <a:p>
                      <a:pPr marL="342900" indent="-342900" algn="l">
                        <a:buAutoNum type="arabicParenR"/>
                      </a:pPr>
                      <a:r>
                        <a:rPr lang="lt-LT" sz="1400" kern="1200" dirty="0" smtClean="0">
                          <a:solidFill>
                            <a:schemeClr val="dk1"/>
                          </a:solidFill>
                          <a:effectLst/>
                          <a:latin typeface="+mn-lt"/>
                          <a:ea typeface="+mn-ea"/>
                          <a:cs typeface="+mn-cs"/>
                        </a:rPr>
                        <a:t>viešųjų erdvių, aplinkos (sklypo) tvarkymo ir su tuo susijusios išlaidos, išskyrus išlaidas, kurios būtinos ir susijusios su atnaujinto pastato tinkamu naudojimu ir (ar) vaikų kūrybiškumo skatinimu ir kai tokių išlaidų būtinumas pagrindžiamas investicijų projekte;</a:t>
                      </a:r>
                      <a:endParaRPr lang="lt-LT" sz="1400" b="0" baseline="0" dirty="0" smtClean="0"/>
                    </a:p>
                  </a:txBody>
                  <a:tcPr marT="45715" marB="45715">
                    <a:solidFill>
                      <a:schemeClr val="tx1">
                        <a:lumMod val="10000"/>
                        <a:lumOff val="90000"/>
                      </a:schemeClr>
                    </a:solidFill>
                  </a:tcPr>
                </a:tc>
              </a:tr>
            </a:tbl>
          </a:graphicData>
        </a:graphic>
      </p:graphicFrame>
    </p:spTree>
    <p:extLst>
      <p:ext uri="{BB962C8B-B14F-4D97-AF65-F5344CB8AC3E}">
        <p14:creationId xmlns:p14="http://schemas.microsoft.com/office/powerpoint/2010/main" val="3206480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609454671"/>
              </p:ext>
            </p:extLst>
          </p:nvPr>
        </p:nvGraphicFramePr>
        <p:xfrm>
          <a:off x="533400" y="1123950"/>
          <a:ext cx="8153400" cy="3200379"/>
        </p:xfrm>
        <a:graphic>
          <a:graphicData uri="http://schemas.openxmlformats.org/drawingml/2006/table">
            <a:tbl>
              <a:tblPr firstRow="1" bandRow="1">
                <a:tableStyleId>{5C22544A-7EE6-4342-B048-85BDC9FD1C3A}</a:tableStyleId>
              </a:tblPr>
              <a:tblGrid>
                <a:gridCol w="685800"/>
                <a:gridCol w="1676400"/>
                <a:gridCol w="5791200"/>
              </a:tblGrid>
              <a:tr h="548629">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kategorijos pavadinimas</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Paaiškinimas</a:t>
                      </a:r>
                    </a:p>
                  </a:txBody>
                  <a:tcPr marT="45715" marB="45715" anchor="ctr">
                    <a:solidFill>
                      <a:schemeClr val="accent6"/>
                    </a:solidFill>
                  </a:tcPr>
                </a:tc>
              </a:tr>
              <a:tr h="269350">
                <a:tc>
                  <a:txBody>
                    <a:bodyPr/>
                    <a:lstStyle/>
                    <a:p>
                      <a:pPr algn="ctr"/>
                      <a:r>
                        <a:rPr lang="lt-LT" sz="1400" b="0" dirty="0" smtClean="0"/>
                        <a:t>3.</a:t>
                      </a:r>
                      <a:endParaRPr lang="lt-LT" sz="1400" b="0" dirty="0"/>
                    </a:p>
                  </a:txBody>
                  <a:tcPr marT="45715" marB="45715">
                    <a:solidFill>
                      <a:schemeClr val="tx1">
                        <a:lumMod val="10000"/>
                        <a:lumOff val="90000"/>
                      </a:schemeClr>
                    </a:solidFill>
                  </a:tcPr>
                </a:tc>
                <a:tc>
                  <a:txBody>
                    <a:bodyPr/>
                    <a:lstStyle/>
                    <a:p>
                      <a:r>
                        <a:rPr lang="lt-LT" sz="1400" b="0" noProof="0" dirty="0" smtClean="0"/>
                        <a:t>Statyba, rekonstravimas, remontas ir kt.</a:t>
                      </a:r>
                      <a:r>
                        <a:rPr lang="lt-LT" sz="1400" b="0" baseline="0" noProof="0" dirty="0" smtClean="0"/>
                        <a:t> </a:t>
                      </a:r>
                      <a:r>
                        <a:rPr lang="lt-LT" sz="1400" b="0" noProof="0" dirty="0" smtClean="0"/>
                        <a:t>darbai</a:t>
                      </a:r>
                      <a:endParaRPr lang="lt-LT" sz="1400" b="0" noProof="0" dirty="0"/>
                    </a:p>
                  </a:txBody>
                  <a:tcPr marT="45715" marB="45715">
                    <a:solidFill>
                      <a:schemeClr val="tx1">
                        <a:lumMod val="10000"/>
                        <a:lumOff val="90000"/>
                      </a:schemeClr>
                    </a:solidFill>
                  </a:tcPr>
                </a:tc>
                <a:tc>
                  <a:txBody>
                    <a:bodyPr/>
                    <a:lstStyle/>
                    <a:p>
                      <a:pPr algn="l"/>
                      <a:r>
                        <a:rPr lang="lt-LT" sz="1400" b="0" dirty="0" smtClean="0"/>
                        <a:t>4) </a:t>
                      </a:r>
                      <a:r>
                        <a:rPr lang="lt-LT" sz="1400" u="none" kern="1200" dirty="0" smtClean="0">
                          <a:solidFill>
                            <a:schemeClr val="dk1"/>
                          </a:solidFill>
                          <a:effectLst/>
                          <a:latin typeface="+mn-lt"/>
                          <a:ea typeface="+mn-ea"/>
                          <a:cs typeface="+mn-cs"/>
                        </a:rPr>
                        <a:t>energetinio efektyvumo didinimo priemonių išlaidos: </a:t>
                      </a:r>
                      <a:r>
                        <a:rPr lang="lt-LT" sz="1400" kern="1200" dirty="0" smtClean="0">
                          <a:solidFill>
                            <a:schemeClr val="dk1"/>
                          </a:solidFill>
                          <a:effectLst/>
                          <a:latin typeface="+mn-lt"/>
                          <a:ea typeface="+mn-ea"/>
                          <a:cs typeface="+mn-cs"/>
                        </a:rPr>
                        <a:t>išorinių pastato sienų ir cokolio šiltinimas, taip pat ir sienų (cokolio) konstrukcijos defektų pašalinimas ir </a:t>
                      </a:r>
                      <a:r>
                        <a:rPr lang="lt-LT" sz="1400" kern="1200" dirty="0" err="1" smtClean="0">
                          <a:solidFill>
                            <a:schemeClr val="dk1"/>
                          </a:solidFill>
                          <a:effectLst/>
                          <a:latin typeface="+mn-lt"/>
                          <a:ea typeface="+mn-ea"/>
                          <a:cs typeface="+mn-cs"/>
                        </a:rPr>
                        <a:t>nuogrindos</a:t>
                      </a:r>
                      <a:r>
                        <a:rPr lang="lt-LT" sz="1400" kern="1200" dirty="0" smtClean="0">
                          <a:solidFill>
                            <a:schemeClr val="dk1"/>
                          </a:solidFill>
                          <a:effectLst/>
                          <a:latin typeface="+mn-lt"/>
                          <a:ea typeface="+mn-ea"/>
                          <a:cs typeface="+mn-cs"/>
                        </a:rPr>
                        <a:t> sutvarkymas, stogo šiltinimas (taip pat ir naujos stogo dangos įrengimas), perdangos po vėdinama šlaitinio stogo pastoge šiltinimas, šildymo ir karšto vandens inžinerinių sistemų modernizavimas (išskyrus radiatorių keitimą projekto lėšomis atnaujinamose erdvėse), vėdinimo ir (ar) </a:t>
                      </a:r>
                      <a:r>
                        <a:rPr lang="lt-LT" sz="1400" kern="1200" dirty="0" err="1" smtClean="0">
                          <a:solidFill>
                            <a:schemeClr val="dk1"/>
                          </a:solidFill>
                          <a:effectLst/>
                          <a:latin typeface="+mn-lt"/>
                          <a:ea typeface="+mn-ea"/>
                          <a:cs typeface="+mn-cs"/>
                        </a:rPr>
                        <a:t>rekuperacijos</a:t>
                      </a:r>
                      <a:r>
                        <a:rPr lang="lt-LT" sz="1400" kern="1200" dirty="0" smtClean="0">
                          <a:solidFill>
                            <a:schemeClr val="dk1"/>
                          </a:solidFill>
                          <a:effectLst/>
                          <a:latin typeface="+mn-lt"/>
                          <a:ea typeface="+mn-ea"/>
                          <a:cs typeface="+mn-cs"/>
                        </a:rPr>
                        <a:t> sistemų modernizavimas ar įrengimas, kitų perdangų (perdangos virš pravažiavimų, praėjimų), kurios ribojasi su išore, šiltinimas, lauko ir tambūro durų keitimas, taip pat ir įėjimo laiptų remontas ir pritaikymas neįgaliųjų poreikiams, langų keitimas  į mažesnio šilumos pralaidumo langus, rūsio perdangos šiltinimas, šildomo rūsio atitvarų šiltinimas, atnaujiname pastate įrengtos katilinės modernizavimas;</a:t>
                      </a:r>
                      <a:endParaRPr lang="lt-LT" sz="1400" b="0" dirty="0"/>
                    </a:p>
                  </a:txBody>
                  <a:tcPr marT="45715" marB="45715">
                    <a:solidFill>
                      <a:schemeClr val="tx1">
                        <a:lumMod val="10000"/>
                        <a:lumOff val="90000"/>
                      </a:schemeClr>
                    </a:solidFill>
                  </a:tcPr>
                </a:tc>
              </a:tr>
            </a:tbl>
          </a:graphicData>
        </a:graphic>
      </p:graphicFrame>
      <p:sp>
        <p:nvSpPr>
          <p:cNvPr id="5" name="Title 5"/>
          <p:cNvSpPr txBox="1">
            <a:spLocks/>
          </p:cNvSpPr>
          <p:nvPr/>
        </p:nvSpPr>
        <p:spPr>
          <a:xfrm>
            <a:off x="381000" y="133350"/>
            <a:ext cx="40386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a:solidFill>
                  <a:schemeClr val="tx1">
                    <a:lumMod val="50000"/>
                    <a:lumOff val="50000"/>
                  </a:schemeClr>
                </a:solidFill>
              </a:rPr>
              <a:t>Išlaidų </a:t>
            </a:r>
            <a:r>
              <a:rPr lang="lt-LT" sz="3200" dirty="0" smtClean="0">
                <a:solidFill>
                  <a:schemeClr val="tx1">
                    <a:lumMod val="50000"/>
                    <a:lumOff val="50000"/>
                  </a:schemeClr>
                </a:solidFill>
              </a:rPr>
              <a:t>tinkamumas (II)</a:t>
            </a:r>
            <a:endParaRPr lang="en-US" sz="3200" dirty="0">
              <a:solidFill>
                <a:schemeClr val="tx1">
                  <a:lumMod val="50000"/>
                  <a:lumOff val="50000"/>
                </a:schemeClr>
              </a:solidFill>
            </a:endParaRPr>
          </a:p>
        </p:txBody>
      </p:sp>
      <p:sp>
        <p:nvSpPr>
          <p:cNvPr id="7"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t-LT" sz="1400" dirty="0" smtClean="0">
                <a:solidFill>
                  <a:schemeClr val="tx1">
                    <a:lumMod val="50000"/>
                    <a:lumOff val="50000"/>
                  </a:schemeClr>
                </a:solidFill>
              </a:rPr>
              <a:t>Mokyklų tinklo efektyvumo didinimas</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992512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4224901928"/>
              </p:ext>
            </p:extLst>
          </p:nvPr>
        </p:nvGraphicFramePr>
        <p:xfrm>
          <a:off x="531268" y="691015"/>
          <a:ext cx="8460331" cy="3822371"/>
        </p:xfrm>
        <a:graphic>
          <a:graphicData uri="http://schemas.openxmlformats.org/drawingml/2006/table">
            <a:tbl>
              <a:tblPr firstRow="1" bandRow="1">
                <a:tableStyleId>{5C22544A-7EE6-4342-B048-85BDC9FD1C3A}</a:tableStyleId>
              </a:tblPr>
              <a:tblGrid>
                <a:gridCol w="711617"/>
                <a:gridCol w="1897644"/>
                <a:gridCol w="5851070"/>
              </a:tblGrid>
              <a:tr h="485077">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kategorijos pavadinimas</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Paaiškinimas</a:t>
                      </a:r>
                    </a:p>
                  </a:txBody>
                  <a:tcPr marT="45715" marB="45715" anchor="ctr">
                    <a:solidFill>
                      <a:schemeClr val="accent6"/>
                    </a:solidFill>
                  </a:tcPr>
                </a:tc>
              </a:tr>
              <a:tr h="684819">
                <a:tc>
                  <a:txBody>
                    <a:bodyPr/>
                    <a:lstStyle/>
                    <a:p>
                      <a:pPr algn="ctr"/>
                      <a:r>
                        <a:rPr lang="lt-LT" sz="1400" b="0" dirty="0" smtClean="0"/>
                        <a:t>3.</a:t>
                      </a:r>
                      <a:endParaRPr lang="lt-LT" sz="1400" b="0" dirty="0"/>
                    </a:p>
                  </a:txBody>
                  <a:tcPr marT="45715" marB="45715">
                    <a:solidFill>
                      <a:schemeClr val="tx1">
                        <a:lumMod val="10000"/>
                        <a:lumOff val="90000"/>
                      </a:schemeClr>
                    </a:solidFill>
                  </a:tcPr>
                </a:tc>
                <a:tc>
                  <a:txBody>
                    <a:bodyPr/>
                    <a:lstStyle/>
                    <a:p>
                      <a:r>
                        <a:rPr lang="lt-LT" sz="1400" b="0" noProof="0" dirty="0" smtClean="0"/>
                        <a:t>Statyba, rekonstravimas, remontas ir kt.</a:t>
                      </a:r>
                      <a:r>
                        <a:rPr lang="lt-LT" sz="1400" b="0" baseline="0" noProof="0" dirty="0" smtClean="0"/>
                        <a:t> </a:t>
                      </a:r>
                      <a:r>
                        <a:rPr lang="lt-LT" sz="1400" b="0" noProof="0" dirty="0" smtClean="0"/>
                        <a:t>darbai</a:t>
                      </a:r>
                      <a:endParaRPr lang="lt-LT" sz="1400" b="0" noProof="0" dirty="0"/>
                    </a:p>
                  </a:txBody>
                  <a:tcPr marT="45715" marB="45715">
                    <a:solidFill>
                      <a:schemeClr val="tx1">
                        <a:lumMod val="10000"/>
                        <a:lumOff val="90000"/>
                      </a:schemeClr>
                    </a:solidFill>
                  </a:tcPr>
                </a:tc>
                <a:tc>
                  <a:txBody>
                    <a:bodyPr/>
                    <a:lstStyle/>
                    <a:p>
                      <a:pPr algn="l"/>
                      <a:r>
                        <a:rPr lang="lt-LT" sz="1400" b="0" dirty="0" smtClean="0"/>
                        <a:t>5) </a:t>
                      </a:r>
                      <a:r>
                        <a:rPr lang="lt-LT" sz="1400" u="none" kern="1200" dirty="0" smtClean="0">
                          <a:solidFill>
                            <a:schemeClr val="dk1"/>
                          </a:solidFill>
                          <a:effectLst/>
                          <a:latin typeface="+mn-lt"/>
                          <a:ea typeface="+mn-ea"/>
                          <a:cs typeface="+mn-cs"/>
                        </a:rPr>
                        <a:t>pastato išorės darbų išlaidos</a:t>
                      </a:r>
                      <a:r>
                        <a:rPr lang="lt-LT" sz="1400" kern="1200" dirty="0" smtClean="0">
                          <a:solidFill>
                            <a:schemeClr val="dk1"/>
                          </a:solidFill>
                          <a:effectLst/>
                          <a:latin typeface="+mn-lt"/>
                          <a:ea typeface="+mn-ea"/>
                          <a:cs typeface="+mn-cs"/>
                        </a:rPr>
                        <a:t>, išskyrus  darbų, kurie skirti vidaus patalpoms ir jų išlaidos yra tinkamos finansuoti, tačiau funkciškai taip pat turi ryšį ir su pastato išore, vykdymo išlaidos.</a:t>
                      </a:r>
                      <a:endParaRPr lang="lt-LT" sz="1400" b="0" dirty="0"/>
                    </a:p>
                  </a:txBody>
                  <a:tcPr marT="45715" marB="45715">
                    <a:solidFill>
                      <a:schemeClr val="tx1">
                        <a:lumMod val="10000"/>
                        <a:lumOff val="90000"/>
                      </a:schemeClr>
                    </a:solidFill>
                  </a:tcPr>
                </a:tc>
              </a:tr>
              <a:tr h="485077">
                <a:tc>
                  <a:txBody>
                    <a:bodyPr/>
                    <a:lstStyle/>
                    <a:p>
                      <a:pPr algn="ctr"/>
                      <a:r>
                        <a:rPr lang="lt-LT" sz="1400" b="0" dirty="0" smtClean="0"/>
                        <a:t>4.</a:t>
                      </a:r>
                      <a:endParaRPr lang="lt-LT" sz="1400" b="0" dirty="0"/>
                    </a:p>
                  </a:txBody>
                  <a:tcPr marT="45715" marB="45715">
                    <a:solidFill>
                      <a:schemeClr val="tx1">
                        <a:lumMod val="10000"/>
                        <a:lumOff val="90000"/>
                      </a:schemeClr>
                    </a:solidFill>
                  </a:tcPr>
                </a:tc>
                <a:tc>
                  <a:txBody>
                    <a:bodyPr/>
                    <a:lstStyle/>
                    <a:p>
                      <a:r>
                        <a:rPr lang="lt-LT" sz="1400" b="0" dirty="0" smtClean="0"/>
                        <a:t>Įranga, įrenginiai ir kitas turtas</a:t>
                      </a:r>
                      <a:endParaRPr lang="lt-LT" sz="1400" b="0" dirty="0"/>
                    </a:p>
                  </a:txBody>
                  <a:tcPr marT="45715" marB="45715">
                    <a:solidFill>
                      <a:schemeClr val="tx1">
                        <a:lumMod val="10000"/>
                        <a:lumOff val="90000"/>
                      </a:schemeClr>
                    </a:solidFill>
                  </a:tcPr>
                </a:tc>
                <a:tc>
                  <a:txBody>
                    <a:bodyPr/>
                    <a:lstStyle/>
                    <a:p>
                      <a:pPr algn="l"/>
                      <a:r>
                        <a:rPr lang="lt-LT" sz="1400" b="0" dirty="0" smtClean="0"/>
                        <a:t>Netinkamos  finansuoti tikslinių transporto priemonių pirkimo, nuomos ir finansinės nuomos (lizingo) išlaidos.</a:t>
                      </a:r>
                      <a:endParaRPr lang="lt-LT" sz="1400" b="0" dirty="0"/>
                    </a:p>
                  </a:txBody>
                  <a:tcPr marT="45715" marB="45715">
                    <a:solidFill>
                      <a:schemeClr val="tx1">
                        <a:lumMod val="10000"/>
                        <a:lumOff val="90000"/>
                      </a:schemeClr>
                    </a:solidFill>
                  </a:tcPr>
                </a:tc>
              </a:tr>
              <a:tr h="2054561">
                <a:tc>
                  <a:txBody>
                    <a:bodyPr/>
                    <a:lstStyle/>
                    <a:p>
                      <a:pPr algn="ctr"/>
                      <a:r>
                        <a:rPr lang="lt-LT" sz="1400" b="0" dirty="0" smtClean="0"/>
                        <a:t>5.</a:t>
                      </a:r>
                      <a:endParaRPr lang="lt-LT" sz="1400" b="0" dirty="0"/>
                    </a:p>
                  </a:txBody>
                  <a:tcPr marT="45715" marB="45715">
                    <a:solidFill>
                      <a:schemeClr val="tx1">
                        <a:lumMod val="10000"/>
                        <a:lumOff val="90000"/>
                      </a:schemeClr>
                    </a:solidFill>
                  </a:tcPr>
                </a:tc>
                <a:tc>
                  <a:txBody>
                    <a:bodyPr/>
                    <a:lstStyle/>
                    <a:p>
                      <a:r>
                        <a:rPr lang="lt-LT" sz="1400" b="0" dirty="0" smtClean="0"/>
                        <a:t>Projekto vykdymas</a:t>
                      </a:r>
                      <a:endParaRPr lang="lt-LT" sz="1400" b="0" dirty="0"/>
                    </a:p>
                  </a:txBody>
                  <a:tcPr marT="45715" marB="45715">
                    <a:solidFill>
                      <a:schemeClr val="tx1">
                        <a:lumMod val="10000"/>
                        <a:lumOff val="90000"/>
                      </a:schemeClr>
                    </a:solidFill>
                  </a:tcPr>
                </a:tc>
                <a:tc>
                  <a:txBody>
                    <a:bodyPr/>
                    <a:lstStyle/>
                    <a:p>
                      <a:r>
                        <a:rPr lang="lt-LT" sz="1400" kern="1200" dirty="0" smtClean="0">
                          <a:solidFill>
                            <a:schemeClr val="dk1"/>
                          </a:solidFill>
                          <a:effectLst/>
                          <a:latin typeface="+mn-lt"/>
                          <a:ea typeface="+mn-ea"/>
                          <a:cs typeface="+mn-cs"/>
                        </a:rPr>
                        <a:t>Tinkamos finansuoti investicinio projekto parengimo išlaidos, jeigu šios išlaidos yra patirtos ne anksčiau kaip 2014 m. sausio 1 d. </a:t>
                      </a:r>
                    </a:p>
                    <a:p>
                      <a:r>
                        <a:rPr lang="lt-LT" sz="1400" kern="1200" dirty="0" smtClean="0">
                          <a:solidFill>
                            <a:schemeClr val="dk1"/>
                          </a:solidFill>
                          <a:effectLst/>
                          <a:latin typeface="+mn-lt"/>
                          <a:ea typeface="+mn-ea"/>
                          <a:cs typeface="+mn-cs"/>
                        </a:rPr>
                        <a:t>Paraiškos ir projektinio pasiūlymo parengimo (pildymo) išlaidos netinkamos finansuoti.</a:t>
                      </a:r>
                    </a:p>
                    <a:p>
                      <a:r>
                        <a:rPr lang="lt-LT" sz="1400" kern="1200" dirty="0" smtClean="0">
                          <a:solidFill>
                            <a:schemeClr val="dk1"/>
                          </a:solidFill>
                          <a:effectLst/>
                          <a:latin typeface="+mn-lt"/>
                          <a:ea typeface="+mn-ea"/>
                          <a:cs typeface="+mn-cs"/>
                        </a:rPr>
                        <a:t>Projektą vykdančio personalo darbo užmokesčio išlaidoms taikoma kasmetinių atostogų išmokų fiksuotoji norma, vadovaujantis Lietuvos Respublikos finansų ministerijos 2016 m. sausio 19 d. Kasmetinių atostogų ir papildomų poilsio dienų išmokų fiksuotųjų normų nustatymo tyrimo ataskaita.</a:t>
                      </a:r>
                      <a:endParaRPr lang="lt-LT" sz="1400" b="0" dirty="0"/>
                    </a:p>
                  </a:txBody>
                  <a:tcPr marT="45715" marB="45715">
                    <a:solidFill>
                      <a:schemeClr val="tx1">
                        <a:lumMod val="10000"/>
                        <a:lumOff val="90000"/>
                      </a:schemeClr>
                    </a:solidFill>
                  </a:tcPr>
                </a:tc>
              </a:tr>
            </a:tbl>
          </a:graphicData>
        </a:graphic>
      </p:graphicFrame>
      <p:sp>
        <p:nvSpPr>
          <p:cNvPr id="5" name="Title 5"/>
          <p:cNvSpPr txBox="1">
            <a:spLocks/>
          </p:cNvSpPr>
          <p:nvPr/>
        </p:nvSpPr>
        <p:spPr>
          <a:xfrm>
            <a:off x="381000" y="133350"/>
            <a:ext cx="40386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a:solidFill>
                  <a:schemeClr val="tx1">
                    <a:lumMod val="50000"/>
                    <a:lumOff val="50000"/>
                  </a:schemeClr>
                </a:solidFill>
              </a:rPr>
              <a:t>Išlaidų </a:t>
            </a:r>
            <a:r>
              <a:rPr lang="lt-LT" sz="3200" dirty="0" smtClean="0">
                <a:solidFill>
                  <a:schemeClr val="tx1">
                    <a:lumMod val="50000"/>
                    <a:lumOff val="50000"/>
                  </a:schemeClr>
                </a:solidFill>
              </a:rPr>
              <a:t>tinkamumas (III)</a:t>
            </a:r>
            <a:endParaRPr lang="en-US" sz="3200" dirty="0">
              <a:solidFill>
                <a:schemeClr val="tx1">
                  <a:lumMod val="50000"/>
                  <a:lumOff val="50000"/>
                </a:schemeClr>
              </a:solidFill>
            </a:endParaRPr>
          </a:p>
        </p:txBody>
      </p:sp>
      <p:sp>
        <p:nvSpPr>
          <p:cNvPr id="7"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t-LT" sz="1400" dirty="0" smtClean="0">
                <a:solidFill>
                  <a:schemeClr val="tx1">
                    <a:lumMod val="50000"/>
                    <a:lumOff val="50000"/>
                  </a:schemeClr>
                </a:solidFill>
              </a:rPr>
              <a:t>Mokyklų tinklo efektyvumo didinimas</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696087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43195503"/>
              </p:ext>
            </p:extLst>
          </p:nvPr>
        </p:nvGraphicFramePr>
        <p:xfrm>
          <a:off x="533400" y="1123950"/>
          <a:ext cx="8153400" cy="2438369"/>
        </p:xfrm>
        <a:graphic>
          <a:graphicData uri="http://schemas.openxmlformats.org/drawingml/2006/table">
            <a:tbl>
              <a:tblPr firstRow="1" bandRow="1">
                <a:tableStyleId>{5C22544A-7EE6-4342-B048-85BDC9FD1C3A}</a:tableStyleId>
              </a:tblPr>
              <a:tblGrid>
                <a:gridCol w="685800"/>
                <a:gridCol w="3657600"/>
                <a:gridCol w="3810000"/>
              </a:tblGrid>
              <a:tr h="548629">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Išlaidų kategorijos pavadinimas</a:t>
                      </a:r>
                      <a:endParaRPr lang="lt-LT" sz="1400" b="1" dirty="0">
                        <a:solidFill>
                          <a:schemeClr val="tx1">
                            <a:lumMod val="10000"/>
                            <a:lumOff val="90000"/>
                          </a:schemeClr>
                        </a:solidFill>
                      </a:endParaRPr>
                    </a:p>
                  </a:txBody>
                  <a:tcPr marT="45715" marB="45715" anchor="ctr">
                    <a:solidFill>
                      <a:schemeClr val="accent6"/>
                    </a:solidFill>
                  </a:tcPr>
                </a:tc>
                <a:tc>
                  <a:txBody>
                    <a:bodyPr/>
                    <a:lstStyle/>
                    <a:p>
                      <a:pPr algn="ctr"/>
                      <a:r>
                        <a:rPr lang="lt-LT" sz="1400" b="1" i="0" u="none" strike="noStrike" kern="1200" baseline="0" dirty="0" smtClean="0">
                          <a:solidFill>
                            <a:schemeClr val="tx1">
                              <a:lumMod val="10000"/>
                              <a:lumOff val="90000"/>
                            </a:schemeClr>
                          </a:solidFill>
                          <a:latin typeface="+mn-lt"/>
                          <a:ea typeface="+mn-ea"/>
                          <a:cs typeface="+mn-cs"/>
                        </a:rPr>
                        <a:t>Paaiškinimas</a:t>
                      </a:r>
                    </a:p>
                  </a:txBody>
                  <a:tcPr marT="45715" marB="45715" anchor="ctr">
                    <a:solidFill>
                      <a:schemeClr val="accent6"/>
                    </a:solidFill>
                  </a:tcPr>
                </a:tc>
              </a:tr>
              <a:tr h="243830">
                <a:tc>
                  <a:txBody>
                    <a:bodyPr/>
                    <a:lstStyle/>
                    <a:p>
                      <a:pPr algn="ctr"/>
                      <a:r>
                        <a:rPr lang="lt-LT" sz="1400" b="0" dirty="0" smtClean="0"/>
                        <a:t>6.</a:t>
                      </a:r>
                      <a:endParaRPr lang="lt-LT" sz="1400" b="0" dirty="0"/>
                    </a:p>
                  </a:txBody>
                  <a:tcPr marT="45715" marB="45715">
                    <a:solidFill>
                      <a:schemeClr val="tx1">
                        <a:lumMod val="10000"/>
                        <a:lumOff val="90000"/>
                      </a:schemeClr>
                    </a:solidFill>
                  </a:tcPr>
                </a:tc>
                <a:tc>
                  <a:txBody>
                    <a:bodyPr/>
                    <a:lstStyle/>
                    <a:p>
                      <a:r>
                        <a:rPr lang="lt-LT" sz="1400" b="0" dirty="0" smtClean="0"/>
                        <a:t>Informavimas apie projektą</a:t>
                      </a:r>
                      <a:endParaRPr lang="lt-LT" sz="1400" b="0" dirty="0"/>
                    </a:p>
                  </a:txBody>
                  <a:tcPr marT="45715" marB="45715">
                    <a:solidFill>
                      <a:schemeClr val="tx1">
                        <a:lumMod val="10000"/>
                        <a:lumOff val="90000"/>
                      </a:schemeClr>
                    </a:solidFill>
                  </a:tcPr>
                </a:tc>
                <a:tc>
                  <a:txBody>
                    <a:bodyPr/>
                    <a:lstStyle/>
                    <a:p>
                      <a:pPr algn="l"/>
                      <a:r>
                        <a:rPr lang="lt-LT" sz="1400" b="0" dirty="0" smtClean="0"/>
                        <a:t>Tinkamos</a:t>
                      </a:r>
                      <a:r>
                        <a:rPr lang="lt-LT" sz="1400" b="0" baseline="0" dirty="0" smtClean="0"/>
                        <a:t> finansuoti tik privalomos informavimo apie projektą priemonės pagal Projektų taisyklių 37 skirsnio 450 punktą.</a:t>
                      </a:r>
                      <a:endParaRPr lang="lt-LT" sz="1400" b="0" dirty="0"/>
                    </a:p>
                  </a:txBody>
                  <a:tcPr marT="45715" marB="45715">
                    <a:solidFill>
                      <a:schemeClr val="tx1">
                        <a:lumMod val="10000"/>
                        <a:lumOff val="90000"/>
                      </a:schemeClr>
                    </a:solidFill>
                  </a:tcPr>
                </a:tc>
              </a:tr>
              <a:tr h="243830">
                <a:tc>
                  <a:txBody>
                    <a:bodyPr/>
                    <a:lstStyle/>
                    <a:p>
                      <a:pPr algn="ctr"/>
                      <a:r>
                        <a:rPr lang="lt-LT" sz="1400" b="0" dirty="0" smtClean="0"/>
                        <a:t>7.</a:t>
                      </a:r>
                      <a:endParaRPr lang="lt-LT" sz="1400" b="0" dirty="0"/>
                    </a:p>
                  </a:txBody>
                  <a:tcPr marT="45715" marB="45715">
                    <a:solidFill>
                      <a:schemeClr val="tx1">
                        <a:lumMod val="10000"/>
                        <a:lumOff val="90000"/>
                      </a:schemeClr>
                    </a:solidFill>
                  </a:tcPr>
                </a:tc>
                <a:tc>
                  <a:txBody>
                    <a:bodyPr/>
                    <a:lstStyle/>
                    <a:p>
                      <a:r>
                        <a:rPr lang="lt-LT" sz="1400" b="0" dirty="0" smtClean="0"/>
                        <a:t>Netiesioginės</a:t>
                      </a:r>
                      <a:r>
                        <a:rPr lang="lt-LT" sz="1400" b="0" baseline="0" dirty="0" smtClean="0"/>
                        <a:t> išlaidos ir kitos išlaidos pagal fiksuotąją projekto išlaidų normą.</a:t>
                      </a:r>
                      <a:endParaRPr lang="lt-LT" sz="1400" b="0" dirty="0"/>
                    </a:p>
                  </a:txBody>
                  <a:tcPr marT="45715" marB="45715">
                    <a:solidFill>
                      <a:schemeClr val="tx1">
                        <a:lumMod val="10000"/>
                        <a:lumOff val="90000"/>
                      </a:schemeClr>
                    </a:solidFill>
                  </a:tcPr>
                </a:tc>
                <a:tc>
                  <a:txBody>
                    <a:bodyPr/>
                    <a:lstStyle/>
                    <a:p>
                      <a:pPr algn="l"/>
                      <a:r>
                        <a:rPr lang="lt-LT" sz="1400" kern="1200" dirty="0" smtClean="0">
                          <a:solidFill>
                            <a:schemeClr val="dk1"/>
                          </a:solidFill>
                          <a:effectLst/>
                          <a:latin typeface="+mn-lt"/>
                          <a:ea typeface="+mn-ea"/>
                          <a:cs typeface="+mn-cs"/>
                        </a:rPr>
                        <a:t>Projektui taikoma fiksuotoji projekto išlaidų norma netiesioginėms išlaidoms nustatoma vadovaujantis Projektų taisyklių 10 priedu „Fiksuotosios normos taikymo netiesioginėms projekto išlaidoms apmokėti tvarkos aprašas“.</a:t>
                      </a:r>
                      <a:endParaRPr lang="lt-LT" sz="1400" b="0" dirty="0"/>
                    </a:p>
                  </a:txBody>
                  <a:tcPr marT="45715" marB="45715">
                    <a:solidFill>
                      <a:schemeClr val="tx1">
                        <a:lumMod val="10000"/>
                        <a:lumOff val="90000"/>
                      </a:schemeClr>
                    </a:solidFill>
                  </a:tcPr>
                </a:tc>
              </a:tr>
            </a:tbl>
          </a:graphicData>
        </a:graphic>
      </p:graphicFrame>
      <p:sp>
        <p:nvSpPr>
          <p:cNvPr id="5" name="Title 5"/>
          <p:cNvSpPr txBox="1">
            <a:spLocks/>
          </p:cNvSpPr>
          <p:nvPr/>
        </p:nvSpPr>
        <p:spPr>
          <a:xfrm>
            <a:off x="381000" y="133350"/>
            <a:ext cx="41148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a:solidFill>
                  <a:schemeClr val="tx1">
                    <a:lumMod val="50000"/>
                    <a:lumOff val="50000"/>
                  </a:schemeClr>
                </a:solidFill>
              </a:rPr>
              <a:t>Išlaidų </a:t>
            </a:r>
            <a:r>
              <a:rPr lang="lt-LT" sz="3200" dirty="0" smtClean="0">
                <a:solidFill>
                  <a:schemeClr val="tx1">
                    <a:lumMod val="50000"/>
                    <a:lumOff val="50000"/>
                  </a:schemeClr>
                </a:solidFill>
              </a:rPr>
              <a:t>tinkamumas (IV)</a:t>
            </a:r>
            <a:endParaRPr lang="en-US" sz="3200" dirty="0">
              <a:solidFill>
                <a:schemeClr val="tx1">
                  <a:lumMod val="50000"/>
                  <a:lumOff val="50000"/>
                </a:schemeClr>
              </a:solidFill>
            </a:endParaRPr>
          </a:p>
        </p:txBody>
      </p:sp>
      <p:sp>
        <p:nvSpPr>
          <p:cNvPr id="7"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t-LT" sz="1400" dirty="0" smtClean="0">
                <a:solidFill>
                  <a:schemeClr val="tx1">
                    <a:lumMod val="50000"/>
                    <a:lumOff val="50000"/>
                  </a:schemeClr>
                </a:solidFill>
              </a:rPr>
              <a:t>Mokyklų tinklo efektyvumo didinimas</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885961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184150"/>
            <a:ext cx="8367713" cy="355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2400" b="1" dirty="0">
              <a:solidFill>
                <a:schemeClr val="tx1">
                  <a:lumMod val="50000"/>
                  <a:lumOff val="50000"/>
                </a:schemeClr>
              </a:solidFill>
            </a:endParaRPr>
          </a:p>
        </p:txBody>
      </p:sp>
      <p:graphicFrame>
        <p:nvGraphicFramePr>
          <p:cNvPr id="5" name="Table 4"/>
          <p:cNvGraphicFramePr>
            <a:graphicFrameLocks noGrp="1"/>
          </p:cNvGraphicFramePr>
          <p:nvPr/>
        </p:nvGraphicFramePr>
        <p:xfrm>
          <a:off x="228600" y="838200"/>
          <a:ext cx="8382000" cy="3735389"/>
        </p:xfrm>
        <a:graphic>
          <a:graphicData uri="http://schemas.openxmlformats.org/drawingml/2006/table">
            <a:tbl>
              <a:tblPr firstRow="1" bandRow="1">
                <a:tableStyleId>{21E4AEA4-8DFA-4A89-87EB-49C32662AFE0}</a:tableStyleId>
              </a:tblPr>
              <a:tblGrid>
                <a:gridCol w="613317">
                  <a:extLst>
                    <a:ext uri="{9D8B030D-6E8A-4147-A177-3AD203B41FA5}"/>
                  </a:extLst>
                </a:gridCol>
                <a:gridCol w="2589559">
                  <a:extLst>
                    <a:ext uri="{9D8B030D-6E8A-4147-A177-3AD203B41FA5}"/>
                  </a:extLst>
                </a:gridCol>
                <a:gridCol w="1294781">
                  <a:extLst>
                    <a:ext uri="{9D8B030D-6E8A-4147-A177-3AD203B41FA5}"/>
                  </a:extLst>
                </a:gridCol>
                <a:gridCol w="1294781">
                  <a:extLst>
                    <a:ext uri="{9D8B030D-6E8A-4147-A177-3AD203B41FA5}"/>
                  </a:extLst>
                </a:gridCol>
                <a:gridCol w="1294781">
                  <a:extLst>
                    <a:ext uri="{9D8B030D-6E8A-4147-A177-3AD203B41FA5}"/>
                  </a:extLst>
                </a:gridCol>
                <a:gridCol w="1294781"/>
              </a:tblGrid>
              <a:tr h="482637">
                <a:tc rowSpan="2">
                  <a:txBody>
                    <a:bodyPr/>
                    <a:lstStyle/>
                    <a:p>
                      <a:pPr algn="ctr"/>
                      <a:r>
                        <a:rPr lang="lt-LT" sz="1200" dirty="0" smtClean="0"/>
                        <a:t>Eil. Nr.</a:t>
                      </a:r>
                      <a:endParaRPr lang="en-US" sz="1200" dirty="0"/>
                    </a:p>
                  </a:txBody>
                  <a:tcPr marL="103241" marR="103241" marT="51619" marB="51619" anchor="ctr"/>
                </a:tc>
                <a:tc rowSpan="2">
                  <a:txBody>
                    <a:bodyPr/>
                    <a:lstStyle/>
                    <a:p>
                      <a:pPr algn="ctr"/>
                      <a:r>
                        <a:rPr lang="lt-LT" sz="1200" dirty="0" smtClean="0"/>
                        <a:t>Projekto tinkamų finansuoti išlaidų suma, eurais</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marL="103241" marR="103241" marT="51619" marB="51619" anchor="ctr"/>
                </a:tc>
                <a:tc gridSpan="4">
                  <a:txBody>
                    <a:bodyPr/>
                    <a:lstStyle/>
                    <a:p>
                      <a:pPr algn="l"/>
                      <a:r>
                        <a:rPr lang="lt-LT" sz="1200" dirty="0" smtClean="0"/>
                        <a:t>Didžiausia fiksuotoji norma (procentais),</a:t>
                      </a:r>
                      <a:r>
                        <a:rPr lang="lt-LT" sz="1200" baseline="0" dirty="0" smtClean="0"/>
                        <a:t> kai projekto veiklų rangos išlaidų dalis sudaro</a:t>
                      </a:r>
                      <a:endParaRPr lang="en-US" sz="1200" dirty="0">
                        <a:solidFill>
                          <a:schemeClr val="tx1"/>
                        </a:solidFill>
                      </a:endParaRPr>
                    </a:p>
                  </a:txBody>
                  <a:tcPr marL="103241" marR="103241" marT="51619" marB="51619" anchor="ctr"/>
                </a:tc>
                <a:tc hMerge="1">
                  <a:txBody>
                    <a:bodyPr/>
                    <a:lstStyle/>
                    <a:p>
                      <a:pPr algn="ctr"/>
                      <a:endParaRPr lang="en-US" sz="1200" dirty="0">
                        <a:solidFill>
                          <a:schemeClr val="tx1"/>
                        </a:solidFill>
                      </a:endParaRPr>
                    </a:p>
                  </a:txBody>
                  <a:tcPr marL="77431" marR="77431" marT="38715" marB="38715" anchor="ctr"/>
                </a:tc>
                <a:tc hMerge="1">
                  <a:txBody>
                    <a:bodyPr/>
                    <a:lstStyle/>
                    <a:p>
                      <a:pPr algn="ctr"/>
                      <a:endParaRPr lang="en-US" sz="1200" dirty="0">
                        <a:solidFill>
                          <a:schemeClr val="tx1"/>
                        </a:solidFill>
                      </a:endParaRPr>
                    </a:p>
                  </a:txBody>
                  <a:tcPr marL="77431" marR="77431" marT="38715" marB="38715" anchor="ctr"/>
                </a:tc>
                <a:tc hMerge="1">
                  <a:txBody>
                    <a:bodyPr/>
                    <a:lstStyle/>
                    <a:p>
                      <a:pPr algn="ctr"/>
                      <a:endParaRPr lang="en-US" sz="1200" dirty="0">
                        <a:solidFill>
                          <a:schemeClr val="tx1"/>
                        </a:solidFill>
                      </a:endParaRPr>
                    </a:p>
                  </a:txBody>
                  <a:tcPr marL="77431" marR="77431" marT="38715" marB="38715" anchor="ctr"/>
                </a:tc>
                <a:extLst>
                  <a:ext uri="{0D108BD9-81ED-4DB2-BD59-A6C34878D82A}"/>
                </a:extLst>
              </a:tr>
              <a:tr h="943934">
                <a:tc vMerge="1">
                  <a:txBody>
                    <a:bodyPr/>
                    <a:lstStyle/>
                    <a:p>
                      <a:pPr algn="ctr"/>
                      <a:endParaRPr lang="en-US" sz="1200" b="1" dirty="0">
                        <a:solidFill>
                          <a:schemeClr val="tx1"/>
                        </a:solidFill>
                      </a:endParaRPr>
                    </a:p>
                  </a:txBody>
                  <a:tcPr marL="77431" marR="77431" marT="38715" marB="38715"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mn-lt"/>
                      </a:endParaRPr>
                    </a:p>
                  </a:txBody>
                  <a:tcPr marL="77431" marR="77431" marT="38715" marB="38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Iki 85 proc. tiesioginių </a:t>
                      </a:r>
                      <a:r>
                        <a:rPr lang="lt-LT" sz="1200" baseline="0" dirty="0" smtClean="0"/>
                        <a:t>projekto išlaidų</a:t>
                      </a:r>
                      <a:endParaRPr lang="en-US" sz="1200" b="1" dirty="0" smtClean="0">
                        <a:solidFill>
                          <a:schemeClr val="bg1"/>
                        </a:solidFill>
                        <a:latin typeface="+mn-lt"/>
                      </a:endParaRPr>
                    </a:p>
                  </a:txBody>
                  <a:tcPr marL="103241" marR="103241" marT="51619" marB="516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nuo 85 (imtinai)</a:t>
                      </a:r>
                      <a:r>
                        <a:rPr lang="lt-LT" sz="1200" baseline="0" dirty="0" smtClean="0"/>
                        <a:t> iki 95 </a:t>
                      </a:r>
                      <a:r>
                        <a:rPr lang="lt-LT" sz="1200" dirty="0" smtClean="0"/>
                        <a:t>proc. tiesioginių </a:t>
                      </a:r>
                      <a:r>
                        <a:rPr lang="lt-LT" sz="1200" baseline="0" dirty="0" smtClean="0"/>
                        <a:t>projekto išlaidų</a:t>
                      </a:r>
                      <a:endParaRPr lang="en-US" sz="1200" b="1" dirty="0" smtClean="0">
                        <a:solidFill>
                          <a:schemeClr val="bg1"/>
                        </a:solidFill>
                        <a:latin typeface="+mn-lt"/>
                      </a:endParaRPr>
                    </a:p>
                  </a:txBody>
                  <a:tcPr marL="103241" marR="103241" marT="51619" marB="516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nuo 95 (imtinai)</a:t>
                      </a:r>
                      <a:r>
                        <a:rPr lang="lt-LT" sz="1200" baseline="0" dirty="0" smtClean="0"/>
                        <a:t> iki 98 </a:t>
                      </a:r>
                      <a:r>
                        <a:rPr lang="lt-LT" sz="1200" dirty="0" smtClean="0"/>
                        <a:t>proc. tiesioginių</a:t>
                      </a:r>
                      <a:r>
                        <a:rPr lang="lt-LT" sz="1200" baseline="0" dirty="0" smtClean="0"/>
                        <a:t> projekto išlaidų</a:t>
                      </a:r>
                      <a:endParaRPr lang="en-US" sz="1200" b="1" dirty="0" smtClean="0">
                        <a:solidFill>
                          <a:schemeClr val="bg1"/>
                        </a:solidFill>
                        <a:latin typeface="+mn-lt"/>
                      </a:endParaRPr>
                    </a:p>
                  </a:txBody>
                  <a:tcPr marL="103241" marR="103241" marT="51619" marB="516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dirty="0" smtClean="0"/>
                        <a:t>nuo 98 (imtinai)</a:t>
                      </a:r>
                      <a:r>
                        <a:rPr lang="lt-LT" sz="1200" baseline="0" dirty="0" smtClean="0"/>
                        <a:t> </a:t>
                      </a:r>
                      <a:r>
                        <a:rPr lang="lt-LT" sz="1200" dirty="0" smtClean="0"/>
                        <a:t>proc. tiesioginių </a:t>
                      </a:r>
                      <a:r>
                        <a:rPr lang="lt-LT" sz="1200" baseline="0" dirty="0" smtClean="0"/>
                        <a:t>projekto išlaidų</a:t>
                      </a:r>
                      <a:endParaRPr lang="en-US" sz="1200" b="1" dirty="0" smtClean="0">
                        <a:solidFill>
                          <a:schemeClr val="bg1"/>
                        </a:solidFill>
                        <a:latin typeface="+mn-lt"/>
                      </a:endParaRPr>
                    </a:p>
                  </a:txBody>
                  <a:tcPr marL="103241" marR="103241" marT="51619" marB="51619"/>
                </a:tc>
                <a:extLst>
                  <a:ext uri="{0D108BD9-81ED-4DB2-BD59-A6C34878D82A}"/>
                </a:extLst>
              </a:tr>
              <a:tr h="286118">
                <a:tc>
                  <a:txBody>
                    <a:bodyPr/>
                    <a:lstStyle/>
                    <a:p>
                      <a:pPr algn="ctr"/>
                      <a:r>
                        <a:rPr lang="lt-LT" sz="1200" dirty="0" smtClean="0"/>
                        <a:t>1</a:t>
                      </a:r>
                      <a:endParaRPr lang="en-US" sz="1200" b="1" i="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kern="1200" dirty="0" smtClean="0"/>
                        <a:t>2</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3</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4</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baseline="0" dirty="0" smtClean="0"/>
                        <a:t>5</a:t>
                      </a:r>
                      <a:endParaRPr lang="en-US" sz="1200" b="1" i="1"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6</a:t>
                      </a:r>
                      <a:endParaRPr lang="en-US" sz="1200" b="0" i="1"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1.</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Iki 175 000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11,35</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7,63</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2,89</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1,33</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2.</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175</a:t>
                      </a:r>
                      <a:r>
                        <a:rPr lang="lt-LT" sz="1200" baseline="0" dirty="0" smtClean="0"/>
                        <a:t> 001 iki 435 000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8,31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5,99</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2,87</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1,10</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3.</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435 001 iki 780 000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8,03</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5,85</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2,84</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1,01</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4.</a:t>
                      </a:r>
                      <a:endParaRPr lang="en-US" sz="1200" b="1"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780 001 iki 2 260 000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7,74</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5,50</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2,63</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0,89</a:t>
                      </a:r>
                      <a:endParaRPr lang="en-US" sz="1200" b="0" dirty="0" smtClean="0">
                        <a:solidFill>
                          <a:schemeClr val="tx1"/>
                        </a:solidFill>
                        <a:latin typeface="+mn-lt"/>
                      </a:endParaRPr>
                    </a:p>
                  </a:txBody>
                  <a:tcPr marL="103241" marR="103241" marT="51619" marB="51619" anchor="ctr"/>
                </a:tc>
                <a:extLst>
                  <a:ext uri="{0D108BD9-81ED-4DB2-BD59-A6C34878D82A}"/>
                </a:extLst>
              </a:tr>
              <a:tr h="404540">
                <a:tc>
                  <a:txBody>
                    <a:bodyPr/>
                    <a:lstStyle/>
                    <a:p>
                      <a:pPr algn="ctr"/>
                      <a:r>
                        <a:rPr lang="lt-LT" sz="1200" dirty="0" smtClean="0"/>
                        <a:t>5.</a:t>
                      </a:r>
                      <a:endParaRPr lang="en-US" sz="1200" b="0" dirty="0">
                        <a:solidFill>
                          <a:schemeClr val="tx1"/>
                        </a:solidFill>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Nuo 2 260 001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4,11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4,11</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2,02</a:t>
                      </a:r>
                      <a:endParaRPr lang="en-US" sz="1200" b="0" dirty="0" smtClean="0">
                        <a:solidFill>
                          <a:schemeClr val="tx1"/>
                        </a:solidFill>
                        <a:latin typeface="+mn-lt"/>
                      </a:endParaRPr>
                    </a:p>
                  </a:txBody>
                  <a:tcPr marL="103241" marR="103241" marT="51619" marB="5161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dirty="0" smtClean="0"/>
                        <a:t>0,59</a:t>
                      </a:r>
                      <a:endParaRPr lang="en-US" sz="1200" b="0" dirty="0" smtClean="0">
                        <a:solidFill>
                          <a:schemeClr val="tx1"/>
                        </a:solidFill>
                        <a:latin typeface="+mn-lt"/>
                      </a:endParaRPr>
                    </a:p>
                  </a:txBody>
                  <a:tcPr marL="103241" marR="103241" marT="51619" marB="51619" anchor="ctr"/>
                </a:tc>
              </a:tr>
            </a:tbl>
          </a:graphicData>
        </a:graphic>
      </p:graphicFrame>
      <p:sp>
        <p:nvSpPr>
          <p:cNvPr id="6" name="Title 2"/>
          <p:cNvSpPr txBox="1">
            <a:spLocks/>
          </p:cNvSpPr>
          <p:nvPr/>
        </p:nvSpPr>
        <p:spPr>
          <a:xfrm>
            <a:off x="267067" y="133350"/>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a:t>Fiksuotos </a:t>
            </a:r>
            <a:r>
              <a:rPr lang="lt-LT" sz="2400" b="1" dirty="0" smtClean="0"/>
              <a:t>normos</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58221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1000" y="790575"/>
            <a:ext cx="8367713" cy="173038"/>
          </a:xfrm>
        </p:spPr>
        <p:txBody>
          <a:bodyPr/>
          <a:lstStyle/>
          <a:p>
            <a:pPr>
              <a:defRPr/>
            </a:pPr>
            <a:r>
              <a:rPr lang="lt-LT" dirty="0" smtClean="0"/>
              <a:t>PAVYZDYS</a:t>
            </a:r>
            <a:endParaRPr lang="lt-LT" dirty="0"/>
          </a:p>
        </p:txBody>
      </p:sp>
      <p:pic>
        <p:nvPicPr>
          <p:cNvPr id="491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00138"/>
            <a:ext cx="5638800" cy="3400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Right Brace 5"/>
          <p:cNvSpPr/>
          <p:nvPr/>
        </p:nvSpPr>
        <p:spPr>
          <a:xfrm>
            <a:off x="6115050" y="1930400"/>
            <a:ext cx="273050" cy="19161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t-LT"/>
          </a:p>
        </p:txBody>
      </p:sp>
      <p:sp>
        <p:nvSpPr>
          <p:cNvPr id="8" name="Rounded Rectangle 7"/>
          <p:cNvSpPr/>
          <p:nvPr/>
        </p:nvSpPr>
        <p:spPr>
          <a:xfrm>
            <a:off x="6553200" y="1657350"/>
            <a:ext cx="2438400" cy="2433638"/>
          </a:xfrm>
          <a:prstGeom prst="roundRect">
            <a:avLst>
              <a:gd name="adj" fmla="val 6734"/>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solidFill>
                <a:schemeClr val="tx1"/>
              </a:solidFill>
            </a:endParaRPr>
          </a:p>
        </p:txBody>
      </p:sp>
      <p:sp>
        <p:nvSpPr>
          <p:cNvPr id="7" name="TextBox 6"/>
          <p:cNvSpPr txBox="1"/>
          <p:nvPr/>
        </p:nvSpPr>
        <p:spPr>
          <a:xfrm>
            <a:off x="6589713" y="1922463"/>
            <a:ext cx="2401887" cy="2308225"/>
          </a:xfrm>
          <a:prstGeom prst="rect">
            <a:avLst/>
          </a:prstGeom>
          <a:noFill/>
        </p:spPr>
        <p:txBody>
          <a:bodyPr>
            <a:spAutoFit/>
          </a:bodyPr>
          <a:lstStyle/>
          <a:p>
            <a:pPr marL="171450" indent="-171450">
              <a:buFont typeface="Arial" panose="020B0604020202020204" pitchFamily="34" charset="0"/>
              <a:buChar char="•"/>
              <a:defRPr/>
            </a:pPr>
            <a:r>
              <a:rPr lang="lt-LT" sz="1200" dirty="0"/>
              <a:t>Tiesioginės išlaidos</a:t>
            </a:r>
            <a:r>
              <a:rPr lang="en-US" sz="1200" dirty="0"/>
              <a:t> (1-6 </a:t>
            </a:r>
            <a:r>
              <a:rPr lang="en-US" sz="1200" dirty="0" err="1"/>
              <a:t>kateg</a:t>
            </a:r>
            <a:r>
              <a:rPr lang="en-US" sz="1200" dirty="0"/>
              <a:t>.)</a:t>
            </a:r>
            <a:r>
              <a:rPr lang="lt-LT" sz="1200" dirty="0"/>
              <a:t> – </a:t>
            </a:r>
            <a:r>
              <a:rPr lang="en-US" sz="1200" dirty="0"/>
              <a:t>212.040,80</a:t>
            </a:r>
          </a:p>
          <a:p>
            <a:pPr>
              <a:defRPr/>
            </a:pPr>
            <a:endParaRPr lang="en-US" sz="1200" dirty="0"/>
          </a:p>
          <a:p>
            <a:pPr marL="171450" indent="-171450">
              <a:buFont typeface="Arial" panose="020B0604020202020204" pitchFamily="34" charset="0"/>
              <a:buChar char="•"/>
              <a:defRPr/>
            </a:pPr>
            <a:r>
              <a:rPr lang="lt-LT" sz="1200" dirty="0"/>
              <a:t>NE </a:t>
            </a:r>
            <a:r>
              <a:rPr lang="en-US" sz="1200" dirty="0"/>
              <a:t>RANGOS I</a:t>
            </a:r>
            <a:r>
              <a:rPr lang="lt-LT" sz="1200" dirty="0"/>
              <a:t>ŠLAIDŲ NENUMATYTA, tad 100 proc. ranga (</a:t>
            </a:r>
            <a:r>
              <a:rPr lang="lt-LT" sz="1200" dirty="0" err="1"/>
              <a:t>t.y</a:t>
            </a:r>
            <a:r>
              <a:rPr lang="lt-LT" sz="1200" dirty="0"/>
              <a:t>. pirkimai)</a:t>
            </a:r>
            <a:r>
              <a:rPr lang="en-US" sz="1200" dirty="0"/>
              <a:t> </a:t>
            </a:r>
          </a:p>
          <a:p>
            <a:pPr>
              <a:defRPr/>
            </a:pPr>
            <a:endParaRPr lang="lt-LT" sz="1200" dirty="0"/>
          </a:p>
          <a:p>
            <a:pPr marL="171450" indent="-171450">
              <a:buFont typeface="Arial" panose="020B0604020202020204" pitchFamily="34" charset="0"/>
              <a:buChar char="•"/>
              <a:defRPr/>
            </a:pPr>
            <a:r>
              <a:rPr lang="lt-LT" sz="1200" dirty="0"/>
              <a:t>Pagal PAFT </a:t>
            </a:r>
            <a:r>
              <a:rPr lang="en-US" sz="1200" dirty="0"/>
              <a:t>10 </a:t>
            </a:r>
            <a:r>
              <a:rPr lang="en-US" sz="1200" dirty="0" err="1"/>
              <a:t>priedo</a:t>
            </a:r>
            <a:r>
              <a:rPr lang="en-US" sz="1200" dirty="0"/>
              <a:t> </a:t>
            </a:r>
            <a:r>
              <a:rPr lang="en-US" sz="1200" dirty="0" err="1"/>
              <a:t>lentel</a:t>
            </a:r>
            <a:r>
              <a:rPr lang="lt-LT" sz="1200" dirty="0"/>
              <a:t>ę taikomas </a:t>
            </a:r>
            <a:r>
              <a:rPr lang="en-US" sz="1200" dirty="0"/>
              <a:t>1,10 proc. </a:t>
            </a:r>
          </a:p>
          <a:p>
            <a:pPr>
              <a:defRPr/>
            </a:pPr>
            <a:endParaRPr lang="en-US" sz="1200" dirty="0"/>
          </a:p>
          <a:p>
            <a:pPr>
              <a:defRPr/>
            </a:pPr>
            <a:r>
              <a:rPr lang="en-US" sz="1200" dirty="0"/>
              <a:t>212.040,80 x 1,10 proc. = 2.332,45</a:t>
            </a:r>
          </a:p>
          <a:p>
            <a:pPr>
              <a:defRPr/>
            </a:pPr>
            <a:endParaRPr lang="lt-LT" sz="1200" dirty="0"/>
          </a:p>
        </p:txBody>
      </p:sp>
      <p:sp>
        <p:nvSpPr>
          <p:cNvPr id="9" name="Oval 8"/>
          <p:cNvSpPr/>
          <p:nvPr/>
        </p:nvSpPr>
        <p:spPr>
          <a:xfrm>
            <a:off x="5414963" y="3862388"/>
            <a:ext cx="57626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
        <p:nvSpPr>
          <p:cNvPr id="10" name="Title 2"/>
          <p:cNvSpPr txBox="1">
            <a:spLocks/>
          </p:cNvSpPr>
          <p:nvPr/>
        </p:nvSpPr>
        <p:spPr>
          <a:xfrm>
            <a:off x="381000" y="153076"/>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smtClean="0"/>
              <a:t>Kaip apskaičiuoti netiesiogines išlaidas?</a:t>
            </a:r>
            <a:r>
              <a:rPr lang="lt-LT" dirty="0" smtClean="0"/>
              <a:t>	 </a:t>
            </a:r>
            <a:r>
              <a:rPr lang="lt-LT" sz="1400" dirty="0" smtClean="0"/>
              <a:t>Mokyklų tinklo efektyvumo didinimas</a:t>
            </a:r>
            <a:endParaRPr lang="lt-LT" sz="1400" dirty="0"/>
          </a:p>
        </p:txBody>
      </p:sp>
      <p:sp>
        <p:nvSpPr>
          <p:cNvPr id="2" name="Rectangle 1"/>
          <p:cNvSpPr/>
          <p:nvPr/>
        </p:nvSpPr>
        <p:spPr>
          <a:xfrm>
            <a:off x="1447800" y="2495551"/>
            <a:ext cx="1143000" cy="7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744860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p:sp>
      <p:sp>
        <p:nvSpPr>
          <p:cNvPr id="14" name="Picture Placeholder 13"/>
          <p:cNvSpPr>
            <a:spLocks noGrp="1"/>
          </p:cNvSpPr>
          <p:nvPr>
            <p:ph type="pic" sz="quarter" idx="15"/>
          </p:nvPr>
        </p:nvSpPr>
        <p:spPr>
          <a:xfrm>
            <a:off x="4642845" y="1694047"/>
            <a:ext cx="4078224" cy="2897204"/>
          </a:xfrm>
        </p:spPr>
      </p:sp>
      <p:sp>
        <p:nvSpPr>
          <p:cNvPr id="4" name="Text Placeholder 3"/>
          <p:cNvSpPr>
            <a:spLocks noGrp="1"/>
          </p:cNvSpPr>
          <p:nvPr>
            <p:ph type="body" sz="half" idx="16"/>
          </p:nvPr>
        </p:nvSpPr>
        <p:spPr/>
        <p:txBody>
          <a:bodyPr/>
          <a:lstStyle/>
          <a:p>
            <a:r>
              <a:rPr lang="lt-LT" dirty="0" smtClean="0"/>
              <a:t>PROJEKTO VERTĖ VIRŠ 500 TŪKST. EUR</a:t>
            </a:r>
            <a:endParaRPr lang="en-US" dirty="0"/>
          </a:p>
        </p:txBody>
      </p:sp>
      <p:sp>
        <p:nvSpPr>
          <p:cNvPr id="5" name="Text Placeholder 4"/>
          <p:cNvSpPr>
            <a:spLocks noGrp="1"/>
          </p:cNvSpPr>
          <p:nvPr>
            <p:ph type="body" sz="half" idx="19"/>
          </p:nvPr>
        </p:nvSpPr>
        <p:spPr/>
        <p:txBody>
          <a:bodyPr/>
          <a:lstStyle/>
          <a:p>
            <a:r>
              <a:rPr lang="lt-LT" dirty="0"/>
              <a:t>PROJEKTO VERTĖ </a:t>
            </a:r>
            <a:r>
              <a:rPr lang="lt-LT" dirty="0" smtClean="0"/>
              <a:t>IKI </a:t>
            </a:r>
            <a:r>
              <a:rPr lang="lt-LT" dirty="0"/>
              <a:t>500 TŪKST</a:t>
            </a:r>
            <a:r>
              <a:rPr lang="lt-LT" dirty="0" smtClean="0"/>
              <a:t>. EUR</a:t>
            </a:r>
            <a:endParaRPr lang="en-US" dirty="0"/>
          </a:p>
        </p:txBody>
      </p:sp>
      <p:sp>
        <p:nvSpPr>
          <p:cNvPr id="8" name="Title 14"/>
          <p:cNvSpPr>
            <a:spLocks noGrp="1"/>
          </p:cNvSpPr>
          <p:nvPr>
            <p:ph type="title"/>
          </p:nvPr>
        </p:nvSpPr>
        <p:spPr>
          <a:xfrm>
            <a:off x="442180" y="1657349"/>
            <a:ext cx="4078224" cy="2359793"/>
          </a:xfrm>
        </p:spPr>
        <p:txBody>
          <a:bodyPr anchor="t"/>
          <a:lstStyle/>
          <a:p>
            <a:r>
              <a:rPr lang="lt-LT" sz="1400" dirty="0" smtClean="0">
                <a:solidFill>
                  <a:schemeClr val="tx2"/>
                </a:solidFill>
              </a:rPr>
              <a:t/>
            </a:r>
            <a:br>
              <a:rPr lang="lt-LT" sz="1400" dirty="0" smtClean="0">
                <a:solidFill>
                  <a:schemeClr val="tx2"/>
                </a:solidFill>
              </a:rPr>
            </a:br>
            <a:r>
              <a:rPr lang="lt-LT" sz="1400" dirty="0" smtClean="0">
                <a:solidFill>
                  <a:schemeClr val="tx2"/>
                </a:solidFill>
              </a:rPr>
              <a:t>Privalomos viešinimo priemonės:</a:t>
            </a:r>
            <a:br>
              <a:rPr lang="lt-LT" sz="1400" dirty="0" smtClean="0">
                <a:solidFill>
                  <a:schemeClr val="tx2"/>
                </a:solidFill>
              </a:rPr>
            </a:br>
            <a:r>
              <a:rPr lang="lt-LT" sz="1400" dirty="0" smtClean="0">
                <a:solidFill>
                  <a:schemeClr val="tx2"/>
                </a:solidFill>
              </a:rPr>
              <a:t/>
            </a:r>
            <a:br>
              <a:rPr lang="lt-LT" sz="1400" dirty="0" smtClean="0">
                <a:solidFill>
                  <a:schemeClr val="tx2"/>
                </a:solidFill>
              </a:rPr>
            </a:br>
            <a:r>
              <a:rPr lang="lt-LT" sz="1400" dirty="0" smtClean="0">
                <a:solidFill>
                  <a:schemeClr val="tx2"/>
                </a:solidFill>
              </a:rPr>
              <a:t>1) informacija projekto vykdytojo interneto svetainėje;</a:t>
            </a:r>
            <a:br>
              <a:rPr lang="lt-LT" sz="1400" dirty="0" smtClean="0">
                <a:solidFill>
                  <a:schemeClr val="tx2"/>
                </a:solidFill>
              </a:rPr>
            </a:br>
            <a:r>
              <a:rPr lang="lt-LT" sz="1400" dirty="0" smtClean="0">
                <a:solidFill>
                  <a:schemeClr val="tx2"/>
                </a:solidFill>
              </a:rPr>
              <a:t>2) projekto įgyvendinimo pradžioje pakabinama laikina informacinė lentelė ar pastatomas laikinas informacinis stendas;</a:t>
            </a:r>
            <a:br>
              <a:rPr lang="lt-LT" sz="1400" dirty="0" smtClean="0">
                <a:solidFill>
                  <a:schemeClr val="tx2"/>
                </a:solidFill>
              </a:rPr>
            </a:br>
            <a:r>
              <a:rPr lang="lt-LT" sz="1400" dirty="0" smtClean="0">
                <a:solidFill>
                  <a:schemeClr val="tx2"/>
                </a:solidFill>
              </a:rPr>
              <a:t>3) iki galutinio MP pateikimo pakabinti nuolatinę informacinę lentelę ar pastatyti nuolatinį informacinį stendą.</a:t>
            </a:r>
            <a:endParaRPr lang="en-US" sz="1400" dirty="0">
              <a:solidFill>
                <a:schemeClr val="tx2"/>
              </a:solidFill>
            </a:endParaRPr>
          </a:p>
        </p:txBody>
      </p:sp>
      <p:sp>
        <p:nvSpPr>
          <p:cNvPr id="9" name="Title 14"/>
          <p:cNvSpPr>
            <a:spLocks noGrp="1"/>
          </p:cNvSpPr>
          <p:nvPr>
            <p:ph type="title"/>
          </p:nvPr>
        </p:nvSpPr>
        <p:spPr>
          <a:xfrm>
            <a:off x="4684776" y="1657350"/>
            <a:ext cx="4078224" cy="2359793"/>
          </a:xfrm>
        </p:spPr>
        <p:txBody>
          <a:bodyPr anchor="t"/>
          <a:lstStyle/>
          <a:p>
            <a:pPr algn="l"/>
            <a:r>
              <a:rPr lang="lt-LT" sz="1400" dirty="0" smtClean="0"/>
              <a:t/>
            </a:r>
            <a:br>
              <a:rPr lang="lt-LT" sz="1400" dirty="0" smtClean="0"/>
            </a:br>
            <a:r>
              <a:rPr lang="lt-LT" sz="1400" dirty="0" smtClean="0">
                <a:solidFill>
                  <a:schemeClr val="tx2"/>
                </a:solidFill>
              </a:rPr>
              <a:t>Privalomos viešinimo priemonės:</a:t>
            </a:r>
            <a:br>
              <a:rPr lang="lt-LT" sz="1400" dirty="0" smtClean="0">
                <a:solidFill>
                  <a:schemeClr val="tx2"/>
                </a:solidFill>
              </a:rPr>
            </a:br>
            <a:r>
              <a:rPr lang="lt-LT" sz="1400" dirty="0" smtClean="0">
                <a:solidFill>
                  <a:schemeClr val="tx2"/>
                </a:solidFill>
              </a:rPr>
              <a:t/>
            </a:r>
            <a:br>
              <a:rPr lang="lt-LT" sz="1400" dirty="0" smtClean="0">
                <a:solidFill>
                  <a:schemeClr val="tx2"/>
                </a:solidFill>
              </a:rPr>
            </a:br>
            <a:r>
              <a:rPr lang="lt-LT" sz="1400" dirty="0" smtClean="0">
                <a:solidFill>
                  <a:schemeClr val="tx2"/>
                </a:solidFill>
              </a:rPr>
              <a:t>1) informacija projekto vykdytojo interneto svetainėje;</a:t>
            </a:r>
            <a:br>
              <a:rPr lang="lt-LT" sz="1400" dirty="0" smtClean="0">
                <a:solidFill>
                  <a:schemeClr val="tx2"/>
                </a:solidFill>
              </a:rPr>
            </a:br>
            <a:r>
              <a:rPr lang="lt-LT" sz="1400" dirty="0" smtClean="0">
                <a:solidFill>
                  <a:schemeClr val="tx2"/>
                </a:solidFill>
              </a:rPr>
              <a:t>2) projekto įgyvendinimo pradžioje pakabinamas bent vienas plakatas.</a:t>
            </a:r>
            <a:endParaRPr lang="en-US" sz="1400" dirty="0">
              <a:solidFill>
                <a:schemeClr val="tx2"/>
              </a:solidFill>
            </a:endParaRPr>
          </a:p>
        </p:txBody>
      </p:sp>
      <p:sp>
        <p:nvSpPr>
          <p:cNvPr id="11" name="Title 5"/>
          <p:cNvSpPr txBox="1">
            <a:spLocks/>
          </p:cNvSpPr>
          <p:nvPr/>
        </p:nvSpPr>
        <p:spPr>
          <a:xfrm>
            <a:off x="381000" y="133350"/>
            <a:ext cx="4114800" cy="557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3200" dirty="0" smtClean="0">
                <a:solidFill>
                  <a:schemeClr val="tx1">
                    <a:lumMod val="50000"/>
                    <a:lumOff val="50000"/>
                  </a:schemeClr>
                </a:solidFill>
              </a:rPr>
              <a:t>Viešinimo priemonės</a:t>
            </a:r>
            <a:endParaRPr lang="en-US" sz="3200" dirty="0">
              <a:solidFill>
                <a:schemeClr val="tx1">
                  <a:lumMod val="50000"/>
                  <a:lumOff val="50000"/>
                </a:schemeClr>
              </a:solidFill>
            </a:endParaRPr>
          </a:p>
        </p:txBody>
      </p:sp>
      <p:sp>
        <p:nvSpPr>
          <p:cNvPr id="12" name="Title 5"/>
          <p:cNvSpPr txBox="1">
            <a:spLocks/>
          </p:cNvSpPr>
          <p:nvPr/>
        </p:nvSpPr>
        <p:spPr>
          <a:xfrm>
            <a:off x="4950869" y="384606"/>
            <a:ext cx="3733800" cy="381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lt-LT" sz="1400" dirty="0" smtClean="0">
                <a:solidFill>
                  <a:schemeClr val="tx1">
                    <a:lumMod val="50000"/>
                    <a:lumOff val="50000"/>
                  </a:schemeClr>
                </a:solidFill>
              </a:rPr>
              <a:t>Mokyklų tinklo efektyvumo didinimas</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986757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81000" y="831850"/>
            <a:ext cx="8367713" cy="368300"/>
          </a:xfrm>
        </p:spPr>
        <p:txBody>
          <a:bodyPr/>
          <a:lstStyle/>
          <a:p>
            <a:pPr algn="ctr" eaLnBrk="1" fontAlgn="auto" hangingPunct="1">
              <a:spcBef>
                <a:spcPct val="0"/>
              </a:spcBef>
              <a:spcAft>
                <a:spcPts val="0"/>
              </a:spcAft>
              <a:defRPr/>
            </a:pPr>
            <a:r>
              <a:rPr lang="lt-LT" sz="1400" b="1" dirty="0"/>
              <a:t>Kas turi būti atlikta iki projektinio pasiūlymo pateikimo ir </a:t>
            </a:r>
            <a:endParaRPr lang="en-US" sz="1400" b="1" dirty="0" smtClean="0"/>
          </a:p>
          <a:p>
            <a:pPr algn="ctr" eaLnBrk="1" fontAlgn="auto" hangingPunct="1">
              <a:spcBef>
                <a:spcPct val="0"/>
              </a:spcBef>
              <a:spcAft>
                <a:spcPts val="0"/>
              </a:spcAft>
              <a:defRPr/>
            </a:pPr>
            <a:r>
              <a:rPr lang="lt-LT" sz="1400" b="1" dirty="0" smtClean="0"/>
              <a:t>kokie </a:t>
            </a:r>
            <a:r>
              <a:rPr lang="lt-LT" sz="1400" b="1" dirty="0"/>
              <a:t>dokumentai turi būti pateikti su projektiniu </a:t>
            </a:r>
            <a:r>
              <a:rPr lang="lt-LT" sz="1400" b="1" dirty="0" smtClean="0"/>
              <a:t>pasiūlymu</a:t>
            </a:r>
            <a:r>
              <a:rPr lang="en-US" sz="1400" b="1" dirty="0" smtClean="0"/>
              <a:t> (46 p.)</a:t>
            </a:r>
            <a:r>
              <a:rPr lang="lt-LT" sz="1400" b="1" dirty="0" smtClean="0"/>
              <a:t>?</a:t>
            </a:r>
            <a:endParaRPr lang="en-US" sz="1400" b="1" dirty="0"/>
          </a:p>
          <a:p>
            <a:pPr eaLnBrk="1" fontAlgn="auto" hangingPunct="1">
              <a:spcAft>
                <a:spcPts val="0"/>
              </a:spcAft>
              <a:defRPr/>
            </a:pPr>
            <a:endParaRPr lang="lt-LT" dirty="0"/>
          </a:p>
        </p:txBody>
      </p:sp>
      <p:sp>
        <p:nvSpPr>
          <p:cNvPr id="118788" name="Freeform 69"/>
          <p:cNvSpPr>
            <a:spLocks noEditPoints="1"/>
          </p:cNvSpPr>
          <p:nvPr/>
        </p:nvSpPr>
        <p:spPr bwMode="auto">
          <a:xfrm>
            <a:off x="2435225" y="3286125"/>
            <a:ext cx="373063" cy="273050"/>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31" name="Text Placeholder 3"/>
          <p:cNvSpPr txBox="1">
            <a:spLocks/>
          </p:cNvSpPr>
          <p:nvPr/>
        </p:nvSpPr>
        <p:spPr>
          <a:xfrm>
            <a:off x="3352800" y="1149350"/>
            <a:ext cx="5395913" cy="1400175"/>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400" b="1" dirty="0" smtClean="0">
                <a:solidFill>
                  <a:schemeClr val="accent1">
                    <a:lumMod val="75000"/>
                  </a:schemeClr>
                </a:solidFill>
              </a:rPr>
              <a:t>Projektinis pasiūlymas </a:t>
            </a:r>
          </a:p>
          <a:p>
            <a:pPr eaLnBrk="1" fontAlgn="auto" hangingPunct="1">
              <a:spcBef>
                <a:spcPts val="0"/>
              </a:spcBef>
              <a:spcAft>
                <a:spcPts val="0"/>
              </a:spcAft>
              <a:defRPr/>
            </a:pPr>
            <a:endParaRPr lang="lt-LT" sz="1100" dirty="0" smtClean="0">
              <a:solidFill>
                <a:schemeClr val="bg1">
                  <a:lumMod val="50000"/>
                </a:schemeClr>
              </a:solidFill>
            </a:endParaRPr>
          </a:p>
          <a:p>
            <a:pPr eaLnBrk="1" fontAlgn="auto" hangingPunct="1">
              <a:spcBef>
                <a:spcPts val="0"/>
              </a:spcBef>
              <a:spcAft>
                <a:spcPts val="0"/>
              </a:spcAft>
              <a:defRPr/>
            </a:pPr>
            <a:r>
              <a:rPr lang="lt-LT" sz="1100" dirty="0" smtClean="0">
                <a:solidFill>
                  <a:schemeClr val="bg1">
                    <a:lumMod val="50000"/>
                  </a:schemeClr>
                </a:solidFill>
              </a:rPr>
              <a:t>Projektinis pasiūlymas turi būti pateiktas iki Regiono plėtros tarybos sekretoriato rašte nurodytos datos. </a:t>
            </a:r>
          </a:p>
          <a:p>
            <a:pPr eaLnBrk="1" fontAlgn="auto" hangingPunct="1">
              <a:spcBef>
                <a:spcPts val="0"/>
              </a:spcBef>
              <a:spcAft>
                <a:spcPts val="0"/>
              </a:spcAft>
              <a:defRPr/>
            </a:pPr>
            <a:endParaRPr lang="lt-LT" sz="1100" dirty="0" smtClean="0">
              <a:solidFill>
                <a:schemeClr val="bg1">
                  <a:lumMod val="50000"/>
                </a:schemeClr>
              </a:solidFill>
            </a:endParaRPr>
          </a:p>
          <a:p>
            <a:pPr eaLnBrk="1" fontAlgn="auto" hangingPunct="1">
              <a:spcBef>
                <a:spcPts val="0"/>
              </a:spcBef>
              <a:spcAft>
                <a:spcPts val="0"/>
              </a:spcAft>
              <a:defRPr/>
            </a:pPr>
            <a:r>
              <a:rPr lang="lt-LT" sz="1100" dirty="0" smtClean="0">
                <a:solidFill>
                  <a:schemeClr val="bg1">
                    <a:lumMod val="50000"/>
                  </a:schemeClr>
                </a:solidFill>
              </a:rPr>
              <a:t>Projektinio pasiūlymo forma patvirtinta LR vidaus reikalų ministro 2014 </a:t>
            </a:r>
            <a:r>
              <a:rPr lang="lt-LT" sz="1100" dirty="0">
                <a:solidFill>
                  <a:schemeClr val="bg1">
                    <a:lumMod val="50000"/>
                  </a:schemeClr>
                </a:solidFill>
              </a:rPr>
              <a:t>m. gruodžio </a:t>
            </a:r>
            <a:r>
              <a:rPr lang="lt-LT" sz="1100" dirty="0" smtClean="0">
                <a:solidFill>
                  <a:schemeClr val="bg1">
                    <a:lumMod val="50000"/>
                  </a:schemeClr>
                </a:solidFill>
              </a:rPr>
              <a:t>22 d</a:t>
            </a:r>
            <a:r>
              <a:rPr lang="lt-LT" sz="1100" dirty="0">
                <a:solidFill>
                  <a:schemeClr val="bg1">
                    <a:lumMod val="50000"/>
                  </a:schemeClr>
                </a:solidFill>
              </a:rPr>
              <a:t>. įsakymu Nr. </a:t>
            </a:r>
            <a:r>
              <a:rPr lang="lt-LT" sz="1100" dirty="0" smtClean="0">
                <a:solidFill>
                  <a:schemeClr val="bg1">
                    <a:lumMod val="50000"/>
                  </a:schemeClr>
                </a:solidFill>
              </a:rPr>
              <a:t>1V-893, 1 priede, </a:t>
            </a:r>
            <a:r>
              <a:rPr lang="lt-LT" sz="1100" dirty="0">
                <a:solidFill>
                  <a:schemeClr val="bg1">
                    <a:lumMod val="50000"/>
                  </a:schemeClr>
                </a:solidFill>
              </a:rPr>
              <a:t>kuris skelbiamas ES </a:t>
            </a:r>
            <a:r>
              <a:rPr lang="lt-LT" sz="1100" dirty="0" smtClean="0">
                <a:solidFill>
                  <a:schemeClr val="bg1">
                    <a:lumMod val="50000"/>
                  </a:schemeClr>
                </a:solidFill>
              </a:rPr>
              <a:t>investicijų svetainėje www.esinvesticijos.lt</a:t>
            </a:r>
          </a:p>
          <a:p>
            <a:pPr eaLnBrk="1" fontAlgn="auto" hangingPunct="1">
              <a:spcBef>
                <a:spcPts val="0"/>
              </a:spcBef>
              <a:spcAft>
                <a:spcPts val="0"/>
              </a:spcAft>
              <a:defRPr/>
            </a:pPr>
            <a:endParaRPr lang="lt-LT" sz="1100" dirty="0">
              <a:solidFill>
                <a:schemeClr val="bg1">
                  <a:lumMod val="50000"/>
                </a:schemeClr>
              </a:solidFill>
            </a:endParaRPr>
          </a:p>
        </p:txBody>
      </p:sp>
      <p:sp>
        <p:nvSpPr>
          <p:cNvPr id="32" name="Text Placeholder 3"/>
          <p:cNvSpPr txBox="1">
            <a:spLocks/>
          </p:cNvSpPr>
          <p:nvPr/>
        </p:nvSpPr>
        <p:spPr>
          <a:xfrm>
            <a:off x="3352800" y="2549525"/>
            <a:ext cx="5395913" cy="2157413"/>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p>
            <a:pPr algn="ctr" eaLnBrk="1" hangingPunct="1">
              <a:defRPr/>
            </a:pPr>
            <a:r>
              <a:rPr lang="lt-LT" altLang="lt-LT" sz="1400" b="1" dirty="0">
                <a:solidFill>
                  <a:srgbClr val="114B6C"/>
                </a:solidFill>
              </a:rPr>
              <a:t>Investicijų projektas  </a:t>
            </a:r>
          </a:p>
          <a:p>
            <a:pPr algn="ctr" eaLnBrk="1" hangingPunct="1">
              <a:defRPr/>
            </a:pPr>
            <a:endParaRPr lang="lt-LT" altLang="lt-LT" sz="1400" b="1" dirty="0">
              <a:solidFill>
                <a:srgbClr val="114B6C"/>
              </a:solidFill>
            </a:endParaRPr>
          </a:p>
          <a:p>
            <a:pPr algn="ctr" eaLnBrk="1" hangingPunct="1">
              <a:defRPr/>
            </a:pPr>
            <a:r>
              <a:rPr lang="lt-LT" altLang="lt-LT" sz="1100" dirty="0">
                <a:solidFill>
                  <a:srgbClr val="7F7F7F"/>
                </a:solidFill>
              </a:rPr>
              <a:t>IP parengtas pagal Investicijų projektų, kuriems siekiama gauti finansavimą iš Europos Sąjungos struktūrinės paramos ir / ar valstybės biudžeto lėšų, rengimo metodiką, kuri skelbiama ES struktūrinių fondų svetainėje www.esinvesticijos.lt .  </a:t>
            </a:r>
          </a:p>
          <a:p>
            <a:pPr algn="ctr" eaLnBrk="1" hangingPunct="1">
              <a:defRPr/>
            </a:pPr>
            <a:endParaRPr lang="lt-LT" altLang="lt-LT" sz="1100" dirty="0">
              <a:solidFill>
                <a:srgbClr val="7F7F7F"/>
              </a:solidFill>
            </a:endParaRPr>
          </a:p>
          <a:p>
            <a:pPr algn="ctr" eaLnBrk="1" hangingPunct="1">
              <a:defRPr/>
            </a:pPr>
            <a:r>
              <a:rPr lang="lt-LT" altLang="lt-LT" sz="1100" dirty="0">
                <a:solidFill>
                  <a:srgbClr val="7F7F7F"/>
                </a:solidFill>
              </a:rPr>
              <a:t>Su projektiniu pasiūlymu pateikiamas Investicijų projektas (popierinė versija), taip pat į el. laikmeną įrašytas IP ir jo priedai – sąnaudų ir naudos analizės ir (arba) sąnaudų efektyvumo analizės rezultatų lentelės Excel formatu.</a:t>
            </a:r>
          </a:p>
          <a:p>
            <a:pPr algn="ctr" eaLnBrk="1" hangingPunct="1">
              <a:defRPr/>
            </a:pPr>
            <a:endParaRPr lang="lt-LT" altLang="lt-LT" sz="1100" dirty="0">
              <a:solidFill>
                <a:srgbClr val="7F7F7F"/>
              </a:solidFill>
            </a:endParaRPr>
          </a:p>
          <a:p>
            <a:pPr algn="ctr" eaLnBrk="1" hangingPunct="1">
              <a:defRPr/>
            </a:pPr>
            <a:r>
              <a:rPr lang="lt-LT" altLang="lt-LT" sz="1100" dirty="0">
                <a:solidFill>
                  <a:srgbClr val="7F7F7F"/>
                </a:solidFill>
              </a:rPr>
              <a:t>Investicijų projektas </a:t>
            </a:r>
            <a:r>
              <a:rPr lang="lt-LT" altLang="lt-LT" sz="1100" b="1" dirty="0">
                <a:solidFill>
                  <a:srgbClr val="7F7F7F"/>
                </a:solidFill>
              </a:rPr>
              <a:t>neteikiamas</a:t>
            </a:r>
            <a:r>
              <a:rPr lang="lt-LT" altLang="lt-LT" sz="1100" dirty="0">
                <a:solidFill>
                  <a:srgbClr val="7F7F7F"/>
                </a:solidFill>
              </a:rPr>
              <a:t>, jeigu bendra projekto vertė nesiekia </a:t>
            </a:r>
            <a:r>
              <a:rPr lang="lt-LT" altLang="lt-LT" sz="1100" b="1" dirty="0">
                <a:solidFill>
                  <a:srgbClr val="7F7F7F"/>
                </a:solidFill>
              </a:rPr>
              <a:t>300.000,00 </a:t>
            </a:r>
            <a:r>
              <a:rPr lang="lt-LT" altLang="lt-LT" sz="1100" b="1" dirty="0" err="1">
                <a:solidFill>
                  <a:srgbClr val="7F7F7F"/>
                </a:solidFill>
              </a:rPr>
              <a:t>Eur</a:t>
            </a:r>
            <a:r>
              <a:rPr lang="lt-LT" altLang="lt-LT" sz="1100" dirty="0">
                <a:solidFill>
                  <a:srgbClr val="7F7F7F"/>
                </a:solidFill>
              </a:rPr>
              <a:t>.</a:t>
            </a:r>
          </a:p>
          <a:p>
            <a:pPr algn="just" eaLnBrk="1" hangingPunct="1">
              <a:spcBef>
                <a:spcPct val="20000"/>
              </a:spcBef>
              <a:defRPr/>
            </a:pPr>
            <a:endParaRPr lang="lt-LT" altLang="lt-LT" sz="1100" dirty="0">
              <a:solidFill>
                <a:srgbClr val="176490"/>
              </a:solidFill>
            </a:endParaRPr>
          </a:p>
        </p:txBody>
      </p:sp>
      <p:sp>
        <p:nvSpPr>
          <p:cNvPr id="22" name="Left Brace 21"/>
          <p:cNvSpPr/>
          <p:nvPr/>
        </p:nvSpPr>
        <p:spPr>
          <a:xfrm>
            <a:off x="2946400" y="1657350"/>
            <a:ext cx="228600" cy="2438400"/>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lt-LT"/>
          </a:p>
        </p:txBody>
      </p:sp>
      <p:sp>
        <p:nvSpPr>
          <p:cNvPr id="24" name="Flowchart: Multidocument 23"/>
          <p:cNvSpPr/>
          <p:nvPr/>
        </p:nvSpPr>
        <p:spPr>
          <a:xfrm>
            <a:off x="304800" y="2114550"/>
            <a:ext cx="2209800" cy="1752600"/>
          </a:xfrm>
          <a:prstGeom prst="flowChartMultidocument">
            <a:avLst/>
          </a:prstGeom>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lt-LT" dirty="0"/>
              <a:t>Regionų plėtros tarybai</a:t>
            </a:r>
          </a:p>
        </p:txBody>
      </p:sp>
      <p:sp>
        <p:nvSpPr>
          <p:cNvPr id="9" name="Title 2"/>
          <p:cNvSpPr txBox="1">
            <a:spLocks/>
          </p:cNvSpPr>
          <p:nvPr/>
        </p:nvSpPr>
        <p:spPr>
          <a:xfrm>
            <a:off x="322385" y="126993"/>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a:t>Projektinis pasiūlymas</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51746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lt-LT" dirty="0" smtClean="0"/>
              <a:t>Atsakomybės sritys </a:t>
            </a:r>
            <a:endParaRPr lang="en-US" dirty="0"/>
          </a:p>
        </p:txBody>
      </p:sp>
      <p:sp>
        <p:nvSpPr>
          <p:cNvPr id="2056" name="Rectangle 8"/>
          <p:cNvSpPr>
            <a:spLocks noChangeArrowheads="1"/>
          </p:cNvSpPr>
          <p:nvPr/>
        </p:nvSpPr>
        <p:spPr bwMode="auto">
          <a:xfrm>
            <a:off x="502821" y="1749902"/>
            <a:ext cx="2868166" cy="2803048"/>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601864" y="1683409"/>
            <a:ext cx="2819400" cy="2746906"/>
          </a:xfrm>
          <a:prstGeom prst="rect">
            <a:avLst/>
          </a:prstGeom>
        </p:spPr>
        <p:txBody>
          <a:bodyPr wrap="square">
            <a:spAutoFit/>
          </a:bodyPr>
          <a:lstStyle/>
          <a:p>
            <a:pPr marL="214308" indent="-214308">
              <a:spcAft>
                <a:spcPts val="900"/>
              </a:spcAft>
              <a:buFont typeface="Wingdings" panose="05000000000000000000" pitchFamily="2" charset="2"/>
              <a:buChar char="§"/>
              <a:defRPr/>
            </a:pPr>
            <a:endParaRPr lang="lt-LT" sz="1200" dirty="0" smtClean="0">
              <a:solidFill>
                <a:srgbClr val="176490">
                  <a:lumMod val="75000"/>
                </a:srgbClr>
              </a:solidFill>
            </a:endParaRPr>
          </a:p>
          <a:p>
            <a:pPr marL="214308" indent="-214308">
              <a:spcAft>
                <a:spcPts val="900"/>
              </a:spcAft>
              <a:buFont typeface="Wingdings" panose="05000000000000000000" pitchFamily="2" charset="2"/>
              <a:buChar char="§"/>
              <a:defRPr/>
            </a:pPr>
            <a:endParaRPr lang="lt-LT" sz="1200" dirty="0">
              <a:solidFill>
                <a:srgbClr val="176490">
                  <a:lumMod val="75000"/>
                </a:srgbClr>
              </a:solidFill>
            </a:endParaRP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Atitikimą strateginiams </a:t>
            </a:r>
            <a:r>
              <a:rPr lang="lt-LT" sz="1200" dirty="0">
                <a:solidFill>
                  <a:srgbClr val="176490">
                    <a:lumMod val="75000"/>
                  </a:srgbClr>
                </a:solidFill>
              </a:rPr>
              <a:t>dokumentams</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atitiktį specialiesiems projektų atrankos kriterijams</a:t>
            </a:r>
          </a:p>
          <a:p>
            <a:pPr marL="214308" indent="-214308">
              <a:spcAft>
                <a:spcPts val="900"/>
              </a:spcAft>
              <a:buFont typeface="Wingdings" panose="05000000000000000000" pitchFamily="2" charset="2"/>
              <a:buChar char="§"/>
              <a:defRPr/>
            </a:pPr>
            <a:r>
              <a:rPr lang="lt-LT" sz="1200" dirty="0">
                <a:solidFill>
                  <a:srgbClr val="176490">
                    <a:lumMod val="75000"/>
                  </a:srgbClr>
                </a:solidFill>
              </a:rPr>
              <a:t>Projekto </a:t>
            </a:r>
            <a:r>
              <a:rPr lang="lt-LT" sz="1200" dirty="0" err="1" smtClean="0">
                <a:solidFill>
                  <a:srgbClr val="176490">
                    <a:lumMod val="75000"/>
                  </a:srgbClr>
                </a:solidFill>
              </a:rPr>
              <a:t>parengtumo</a:t>
            </a:r>
            <a:r>
              <a:rPr lang="lt-LT" sz="1200" dirty="0" smtClean="0">
                <a:solidFill>
                  <a:srgbClr val="176490">
                    <a:lumMod val="75000"/>
                  </a:srgbClr>
                </a:solidFill>
              </a:rPr>
              <a:t> atitiktį Aprašui</a:t>
            </a:r>
            <a:endParaRPr lang="lt-LT" sz="1200" dirty="0">
              <a:solidFill>
                <a:srgbClr val="176490">
                  <a:lumMod val="75000"/>
                </a:srgbClr>
              </a:solidFill>
            </a:endParaRP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
            </a:r>
            <a:r>
              <a:rPr lang="lt-LT" sz="1200" dirty="0">
                <a:solidFill>
                  <a:srgbClr val="176490">
                    <a:lumMod val="75000"/>
                  </a:srgbClr>
                </a:solidFill>
              </a:rPr>
              <a:t>įgyvendinimo </a:t>
            </a:r>
            <a:r>
              <a:rPr lang="lt-LT" sz="1200" dirty="0" smtClean="0">
                <a:solidFill>
                  <a:srgbClr val="176490">
                    <a:lumMod val="75000"/>
                  </a:srgbClr>
                </a:solidFill>
              </a:rPr>
              <a:t>alternatyvas</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
            </a:r>
            <a:r>
              <a:rPr lang="lt-LT" sz="1200" dirty="0">
                <a:solidFill>
                  <a:srgbClr val="176490">
                    <a:lumMod val="75000"/>
                  </a:srgbClr>
                </a:solidFill>
              </a:rPr>
              <a:t>veiklų atitiktį Apraše numatytoms veikloms</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Dvigubo finansavimo riziką</a:t>
            </a:r>
            <a:endParaRPr lang="lt-LT" sz="1200" dirty="0">
              <a:solidFill>
                <a:srgbClr val="176490">
                  <a:lumMod val="75000"/>
                </a:srgbClr>
              </a:solidFill>
            </a:endParaRPr>
          </a:p>
        </p:txBody>
      </p:sp>
      <p:sp>
        <p:nvSpPr>
          <p:cNvPr id="33" name="Rectangle 8"/>
          <p:cNvSpPr>
            <a:spLocks noChangeArrowheads="1"/>
          </p:cNvSpPr>
          <p:nvPr/>
        </p:nvSpPr>
        <p:spPr bwMode="auto">
          <a:xfrm>
            <a:off x="5363961" y="1780557"/>
            <a:ext cx="2879455" cy="2799140"/>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9"/>
          <p:cNvSpPr/>
          <p:nvPr/>
        </p:nvSpPr>
        <p:spPr>
          <a:xfrm>
            <a:off x="5430345" y="2363983"/>
            <a:ext cx="2757633" cy="2215991"/>
          </a:xfrm>
          <a:prstGeom prst="rect">
            <a:avLst/>
          </a:prstGeom>
        </p:spPr>
        <p:txBody>
          <a:bodyPr wrap="square">
            <a:spAutoFit/>
          </a:bodyPr>
          <a:lstStyle/>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atitiktį </a:t>
            </a:r>
            <a:r>
              <a:rPr lang="lt-LT" sz="1200" dirty="0">
                <a:solidFill>
                  <a:srgbClr val="176490">
                    <a:lumMod val="75000"/>
                  </a:srgbClr>
                </a:solidFill>
              </a:rPr>
              <a:t>papildomiems projektų atrankos </a:t>
            </a:r>
            <a:r>
              <a:rPr lang="lt-LT" sz="1200" dirty="0" smtClean="0">
                <a:solidFill>
                  <a:srgbClr val="176490">
                    <a:lumMod val="75000"/>
                  </a:srgbClr>
                </a:solidFill>
              </a:rPr>
              <a:t>kriterijams</a:t>
            </a:r>
          </a:p>
          <a:p>
            <a:pPr marL="214308" indent="-214308">
              <a:spcAft>
                <a:spcPts val="900"/>
              </a:spcAft>
              <a:buFont typeface="Wingdings" panose="05000000000000000000" pitchFamily="2" charset="2"/>
              <a:buChar char="§"/>
              <a:defRPr/>
            </a:pPr>
            <a:r>
              <a:rPr lang="lt-LT" sz="1200" dirty="0">
                <a:solidFill>
                  <a:srgbClr val="176490">
                    <a:lumMod val="75000"/>
                  </a:srgbClr>
                </a:solidFill>
              </a:rPr>
              <a:t>Projekto išlaidų tinkamumą ir pagrįstumą</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Projekto </a:t>
            </a:r>
            <a:r>
              <a:rPr lang="lt-LT" sz="1200" dirty="0">
                <a:solidFill>
                  <a:srgbClr val="176490">
                    <a:lumMod val="75000"/>
                  </a:srgbClr>
                </a:solidFill>
              </a:rPr>
              <a:t>loginį pagrindimą</a:t>
            </a:r>
          </a:p>
          <a:p>
            <a:pPr marL="214308" indent="-214308">
              <a:spcAft>
                <a:spcPts val="900"/>
              </a:spcAft>
              <a:buFont typeface="Wingdings" panose="05000000000000000000" pitchFamily="2" charset="2"/>
              <a:buChar char="§"/>
              <a:defRPr/>
            </a:pPr>
            <a:r>
              <a:rPr lang="lt-LT" sz="1200" dirty="0" smtClean="0">
                <a:solidFill>
                  <a:srgbClr val="176490">
                    <a:lumMod val="75000"/>
                  </a:srgbClr>
                </a:solidFill>
              </a:rPr>
              <a:t>Pareiškėjo </a:t>
            </a:r>
            <a:r>
              <a:rPr lang="lt-LT" sz="1200" dirty="0">
                <a:solidFill>
                  <a:srgbClr val="176490">
                    <a:lumMod val="75000"/>
                  </a:srgbClr>
                </a:solidFill>
              </a:rPr>
              <a:t>tinkamumą ir pajėgumą įgyvendinti projektą</a:t>
            </a:r>
          </a:p>
          <a:p>
            <a:pPr marL="214308" indent="-214308">
              <a:spcAft>
                <a:spcPts val="900"/>
              </a:spcAft>
              <a:buFont typeface="Wingdings" panose="05000000000000000000" pitchFamily="2" charset="2"/>
              <a:buChar char="§"/>
              <a:defRPr/>
            </a:pPr>
            <a:r>
              <a:rPr lang="lt-LT" sz="1200" dirty="0" err="1">
                <a:solidFill>
                  <a:srgbClr val="176490">
                    <a:lumMod val="75000"/>
                  </a:srgbClr>
                </a:solidFill>
              </a:rPr>
              <a:t>Parengtumo</a:t>
            </a:r>
            <a:r>
              <a:rPr lang="lt-LT" sz="1200" dirty="0">
                <a:solidFill>
                  <a:srgbClr val="176490">
                    <a:lumMod val="75000"/>
                  </a:srgbClr>
                </a:solidFill>
              </a:rPr>
              <a:t> reikalavimus paraiškos </a:t>
            </a:r>
            <a:r>
              <a:rPr lang="lt-LT" sz="1200" dirty="0" smtClean="0">
                <a:solidFill>
                  <a:srgbClr val="176490">
                    <a:lumMod val="75000"/>
                  </a:srgbClr>
                </a:solidFill>
              </a:rPr>
              <a:t>pateikimui, rizikas</a:t>
            </a:r>
            <a:r>
              <a:rPr lang="lt-LT" sz="1200" dirty="0">
                <a:solidFill>
                  <a:srgbClr val="176490">
                    <a:lumMod val="75000"/>
                  </a:srgbClr>
                </a:solidFill>
              </a:rPr>
              <a:t>, </a:t>
            </a:r>
            <a:r>
              <a:rPr lang="lt-LT" sz="1200" dirty="0" smtClean="0">
                <a:solidFill>
                  <a:srgbClr val="176490">
                    <a:lumMod val="75000"/>
                  </a:srgbClr>
                </a:solidFill>
              </a:rPr>
              <a:t>pajamas </a:t>
            </a:r>
            <a:r>
              <a:rPr lang="lt-LT" sz="1200" dirty="0">
                <a:solidFill>
                  <a:srgbClr val="176490">
                    <a:lumMod val="75000"/>
                  </a:srgbClr>
                </a:solidFill>
              </a:rPr>
              <a:t>ir t.t. </a:t>
            </a:r>
          </a:p>
        </p:txBody>
      </p:sp>
      <p:sp>
        <p:nvSpPr>
          <p:cNvPr id="3" name="Rectangle 2"/>
          <p:cNvSpPr/>
          <p:nvPr/>
        </p:nvSpPr>
        <p:spPr>
          <a:xfrm>
            <a:off x="222356" y="779044"/>
            <a:ext cx="3383380" cy="713644"/>
          </a:xfrm>
          <a:prstGeom prst="rect">
            <a:avLst/>
          </a:prstGeom>
          <a:solidFill>
            <a:schemeClr val="bg2">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2000" dirty="0" smtClean="0">
                <a:solidFill>
                  <a:schemeClr val="tx1">
                    <a:lumMod val="50000"/>
                    <a:lumOff val="50000"/>
                  </a:schemeClr>
                </a:solidFill>
                <a:latin typeface="+mj-lt"/>
                <a:ea typeface="+mj-ea"/>
                <a:cs typeface="+mj-cs"/>
              </a:rPr>
              <a:t>Projektinis pasiūlymas </a:t>
            </a:r>
            <a:r>
              <a:rPr lang="lt-LT" sz="2000" dirty="0">
                <a:solidFill>
                  <a:schemeClr val="tx1">
                    <a:lumMod val="50000"/>
                    <a:lumOff val="50000"/>
                  </a:schemeClr>
                </a:solidFill>
                <a:latin typeface="+mj-lt"/>
                <a:ea typeface="+mj-ea"/>
                <a:cs typeface="+mj-cs"/>
              </a:rPr>
              <a:t>ir</a:t>
            </a:r>
          </a:p>
          <a:p>
            <a:pPr algn="ctr"/>
            <a:r>
              <a:rPr lang="en-US" sz="2000" dirty="0" smtClean="0">
                <a:solidFill>
                  <a:schemeClr val="tx1">
                    <a:lumMod val="50000"/>
                    <a:lumOff val="50000"/>
                  </a:schemeClr>
                </a:solidFill>
                <a:latin typeface="+mj-lt"/>
                <a:ea typeface="+mj-ea"/>
                <a:cs typeface="+mj-cs"/>
              </a:rPr>
              <a:t>i</a:t>
            </a:r>
            <a:r>
              <a:rPr lang="lt-LT" sz="2000" dirty="0" err="1" smtClean="0">
                <a:solidFill>
                  <a:schemeClr val="tx1">
                    <a:lumMod val="50000"/>
                    <a:lumOff val="50000"/>
                  </a:schemeClr>
                </a:solidFill>
                <a:latin typeface="+mj-lt"/>
                <a:ea typeface="+mj-ea"/>
                <a:cs typeface="+mj-cs"/>
              </a:rPr>
              <a:t>nvesticijų</a:t>
            </a:r>
            <a:r>
              <a:rPr lang="lt-LT" sz="2000" dirty="0" smtClean="0">
                <a:solidFill>
                  <a:schemeClr val="tx1">
                    <a:lumMod val="50000"/>
                    <a:lumOff val="50000"/>
                  </a:schemeClr>
                </a:solidFill>
                <a:latin typeface="+mj-lt"/>
                <a:ea typeface="+mj-ea"/>
                <a:cs typeface="+mj-cs"/>
              </a:rPr>
              <a:t> projektas</a:t>
            </a:r>
            <a:endParaRPr lang="lt-LT" sz="2000" dirty="0">
              <a:solidFill>
                <a:schemeClr val="tx1">
                  <a:lumMod val="50000"/>
                  <a:lumOff val="50000"/>
                </a:schemeClr>
              </a:solidFill>
              <a:latin typeface="+mj-lt"/>
              <a:ea typeface="+mj-ea"/>
              <a:cs typeface="+mj-cs"/>
            </a:endParaRPr>
          </a:p>
        </p:txBody>
      </p:sp>
      <p:sp>
        <p:nvSpPr>
          <p:cNvPr id="27" name="Rectangle 26"/>
          <p:cNvSpPr/>
          <p:nvPr/>
        </p:nvSpPr>
        <p:spPr>
          <a:xfrm>
            <a:off x="5326849" y="819150"/>
            <a:ext cx="2879455" cy="708769"/>
          </a:xfrm>
          <a:prstGeom prst="rect">
            <a:avLst/>
          </a:prstGeom>
          <a:solidFill>
            <a:schemeClr val="bg2">
              <a:lumMod val="9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lt-LT" sz="2000" dirty="0">
                <a:solidFill>
                  <a:schemeClr val="tx1">
                    <a:lumMod val="50000"/>
                    <a:lumOff val="50000"/>
                  </a:schemeClr>
                </a:solidFill>
                <a:latin typeface="+mj-lt"/>
                <a:ea typeface="+mj-ea"/>
                <a:cs typeface="+mj-cs"/>
              </a:rPr>
              <a:t>Paraiška </a:t>
            </a:r>
          </a:p>
        </p:txBody>
      </p:sp>
      <p:sp>
        <p:nvSpPr>
          <p:cNvPr id="7" name="Right Arrow 6"/>
          <p:cNvSpPr/>
          <p:nvPr/>
        </p:nvSpPr>
        <p:spPr>
          <a:xfrm>
            <a:off x="3906126" y="2574782"/>
            <a:ext cx="1088043" cy="1116747"/>
          </a:xfrm>
          <a:prstGeom prst="rightArrow">
            <a:avLst/>
          </a:prstGeom>
          <a:solidFill>
            <a:schemeClr val="tx2">
              <a:lumMod val="50000"/>
              <a:lumOff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lt-LT" sz="1000" dirty="0" smtClean="0">
                <a:solidFill>
                  <a:schemeClr val="bg1"/>
                </a:solidFill>
              </a:rPr>
              <a:t>Teigiama išvada</a:t>
            </a:r>
            <a:endParaRPr lang="lt-LT" sz="1000" dirty="0">
              <a:solidFill>
                <a:schemeClr val="bg1"/>
              </a:solidFill>
            </a:endParaRPr>
          </a:p>
        </p:txBody>
      </p:sp>
      <p:grpSp>
        <p:nvGrpSpPr>
          <p:cNvPr id="12" name="Group 14"/>
          <p:cNvGrpSpPr/>
          <p:nvPr/>
        </p:nvGrpSpPr>
        <p:grpSpPr>
          <a:xfrm>
            <a:off x="27093" y="1885950"/>
            <a:ext cx="3962400" cy="561531"/>
            <a:chOff x="393700" y="1122363"/>
            <a:chExt cx="3962400" cy="804863"/>
          </a:xfrm>
        </p:grpSpPr>
        <p:sp>
          <p:nvSpPr>
            <p:cNvPr id="13"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Rectangle 7"/>
            <p:cNvSpPr>
              <a:spLocks noChangeArrowheads="1"/>
            </p:cNvSpPr>
            <p:nvPr/>
          </p:nvSpPr>
          <p:spPr bwMode="auto">
            <a:xfrm>
              <a:off x="588963" y="1122363"/>
              <a:ext cx="3568700" cy="63817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1400" b="1" dirty="0" smtClean="0">
                  <a:solidFill>
                    <a:schemeClr val="bg1"/>
                  </a:solidFill>
                </a:rPr>
                <a:t>RPT</a:t>
              </a:r>
              <a:endParaRPr lang="en-US" sz="1400" dirty="0">
                <a:solidFill>
                  <a:schemeClr val="bg1"/>
                </a:solidFill>
              </a:endParaRPr>
            </a:p>
          </p:txBody>
        </p:sp>
        <p:sp>
          <p:nvSpPr>
            <p:cNvPr id="17"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19" name="Group 14"/>
          <p:cNvGrpSpPr/>
          <p:nvPr/>
        </p:nvGrpSpPr>
        <p:grpSpPr>
          <a:xfrm>
            <a:off x="4786964" y="1883588"/>
            <a:ext cx="3962400" cy="561531"/>
            <a:chOff x="393700" y="1122363"/>
            <a:chExt cx="3962400" cy="804863"/>
          </a:xfrm>
        </p:grpSpPr>
        <p:sp>
          <p:nvSpPr>
            <p:cNvPr id="20" name="Rectangle 5"/>
            <p:cNvSpPr>
              <a:spLocks noChangeArrowheads="1"/>
            </p:cNvSpPr>
            <p:nvPr/>
          </p:nvSpPr>
          <p:spPr bwMode="auto">
            <a:xfrm>
              <a:off x="39370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Rectangle 6"/>
            <p:cNvSpPr>
              <a:spLocks noChangeArrowheads="1"/>
            </p:cNvSpPr>
            <p:nvPr/>
          </p:nvSpPr>
          <p:spPr bwMode="auto">
            <a:xfrm>
              <a:off x="3930650" y="1363663"/>
              <a:ext cx="425450" cy="563563"/>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Rectangle 7"/>
            <p:cNvSpPr>
              <a:spLocks noChangeArrowheads="1"/>
            </p:cNvSpPr>
            <p:nvPr/>
          </p:nvSpPr>
          <p:spPr bwMode="auto">
            <a:xfrm>
              <a:off x="588963" y="1122363"/>
              <a:ext cx="3568700" cy="63817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lt-LT" sz="1400" b="1" dirty="0" smtClean="0">
                  <a:solidFill>
                    <a:schemeClr val="bg1"/>
                  </a:solidFill>
                </a:rPr>
                <a:t>CPVA</a:t>
              </a:r>
              <a:endParaRPr lang="en-US" sz="1400" dirty="0">
                <a:solidFill>
                  <a:schemeClr val="bg1"/>
                </a:solidFill>
              </a:endParaRPr>
            </a:p>
          </p:txBody>
        </p:sp>
        <p:sp>
          <p:nvSpPr>
            <p:cNvPr id="23"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2" name="Down Arrow 1"/>
          <p:cNvSpPr/>
          <p:nvPr/>
        </p:nvSpPr>
        <p:spPr>
          <a:xfrm>
            <a:off x="1784503" y="1561356"/>
            <a:ext cx="304800" cy="2473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8" name="Down Arrow 27"/>
          <p:cNvSpPr/>
          <p:nvPr/>
        </p:nvSpPr>
        <p:spPr>
          <a:xfrm>
            <a:off x="6651288" y="1564010"/>
            <a:ext cx="304800" cy="24739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15947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50695" y="768078"/>
            <a:ext cx="8367713" cy="238125"/>
          </a:xfrm>
        </p:spPr>
        <p:txBody>
          <a:bodyPr/>
          <a:lstStyle/>
          <a:p>
            <a:pPr eaLnBrk="1" fontAlgn="auto" hangingPunct="1">
              <a:spcAft>
                <a:spcPts val="0"/>
              </a:spcAft>
              <a:defRPr/>
            </a:pPr>
            <a:r>
              <a:rPr lang="lt-LT" sz="1400" b="1" dirty="0"/>
              <a:t>Kas turi būti atlikta iki paraiškos pateikimo ir kokie dokumentai turi būti pateikti su </a:t>
            </a:r>
            <a:r>
              <a:rPr lang="lt-LT" sz="1400" b="1" dirty="0" smtClean="0"/>
              <a:t>paraiška?</a:t>
            </a:r>
            <a:endParaRPr lang="en-US" sz="1400" b="1" dirty="0"/>
          </a:p>
        </p:txBody>
      </p:sp>
      <p:sp>
        <p:nvSpPr>
          <p:cNvPr id="31" name="Text Placeholder 3"/>
          <p:cNvSpPr txBox="1">
            <a:spLocks/>
          </p:cNvSpPr>
          <p:nvPr/>
        </p:nvSpPr>
        <p:spPr>
          <a:xfrm>
            <a:off x="473075" y="2230438"/>
            <a:ext cx="2297113" cy="1292225"/>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endParaRPr lang="lt-LT" sz="1400" b="1" dirty="0" smtClean="0">
              <a:solidFill>
                <a:srgbClr val="262626">
                  <a:lumMod val="75000"/>
                  <a:lumOff val="25000"/>
                </a:srgbClr>
              </a:solidFill>
            </a:endParaRPr>
          </a:p>
          <a:p>
            <a:pPr eaLnBrk="1" fontAlgn="auto" hangingPunct="1">
              <a:spcBef>
                <a:spcPts val="0"/>
              </a:spcBef>
              <a:spcAft>
                <a:spcPts val="0"/>
              </a:spcAft>
              <a:defRPr/>
            </a:pPr>
            <a:r>
              <a:rPr lang="lt-LT" sz="1400" b="1" dirty="0" smtClean="0">
                <a:solidFill>
                  <a:srgbClr val="262626">
                    <a:lumMod val="75000"/>
                    <a:lumOff val="25000"/>
                  </a:srgbClr>
                </a:solidFill>
              </a:rPr>
              <a:t>Paraiška</a:t>
            </a:r>
          </a:p>
          <a:p>
            <a:pPr eaLnBrk="1" fontAlgn="auto" hangingPunct="1">
              <a:spcBef>
                <a:spcPts val="0"/>
              </a:spcBef>
              <a:spcAft>
                <a:spcPts val="0"/>
              </a:spcAft>
              <a:defRPr/>
            </a:pPr>
            <a:r>
              <a:rPr lang="lt-LT" sz="1000" dirty="0" smtClean="0"/>
              <a:t>Paraiškos forma pateikta </a:t>
            </a:r>
            <a:r>
              <a:rPr lang="lt-LT" altLang="lt-LT" sz="1000" dirty="0"/>
              <a:t>LR finansų ministro 2014-10-08 įsakymu Nr. 1K-316 patvirtintų Projektų finansavimo ir administravimo taisyklių 3 priede</a:t>
            </a:r>
            <a:r>
              <a:rPr lang="lt-LT" altLang="lt-LT" sz="1000" dirty="0" smtClean="0"/>
              <a:t>.</a:t>
            </a:r>
            <a:r>
              <a:rPr lang="lt-LT" altLang="lt-LT" sz="800" dirty="0" smtClean="0"/>
              <a:t> </a:t>
            </a:r>
          </a:p>
          <a:p>
            <a:pPr eaLnBrk="1" fontAlgn="auto" hangingPunct="1">
              <a:spcBef>
                <a:spcPts val="0"/>
              </a:spcBef>
              <a:spcAft>
                <a:spcPts val="0"/>
              </a:spcAft>
              <a:defRPr/>
            </a:pPr>
            <a:endParaRPr lang="lt-LT" altLang="lt-LT" sz="800" dirty="0"/>
          </a:p>
          <a:p>
            <a:pPr eaLnBrk="1" fontAlgn="auto" hangingPunct="1">
              <a:spcBef>
                <a:spcPts val="0"/>
              </a:spcBef>
              <a:spcAft>
                <a:spcPts val="0"/>
              </a:spcAft>
              <a:defRPr/>
            </a:pPr>
            <a:endParaRPr lang="lt-LT" altLang="lt-LT" sz="800" dirty="0"/>
          </a:p>
        </p:txBody>
      </p:sp>
      <p:sp>
        <p:nvSpPr>
          <p:cNvPr id="127" name="Text Placeholder 3"/>
          <p:cNvSpPr txBox="1">
            <a:spLocks/>
          </p:cNvSpPr>
          <p:nvPr/>
        </p:nvSpPr>
        <p:spPr>
          <a:xfrm>
            <a:off x="3328987" y="1426720"/>
            <a:ext cx="5467282" cy="954107"/>
          </a:xfrm>
          <a:prstGeom prst="rect">
            <a:avLst/>
          </a:prstGeom>
          <a:ln>
            <a:noFill/>
          </a:ln>
          <a:effectLst>
            <a:glow rad="1397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200" b="1" u="sng" dirty="0" smtClean="0">
                <a:solidFill>
                  <a:srgbClr val="176490"/>
                </a:solidFill>
              </a:rPr>
              <a:t>Įgytos daiktinės </a:t>
            </a:r>
            <a:r>
              <a:rPr lang="lt-LT" sz="1200" b="1" u="sng" dirty="0">
                <a:solidFill>
                  <a:srgbClr val="176490"/>
                </a:solidFill>
              </a:rPr>
              <a:t>pareiškėjo (partnerio) </a:t>
            </a:r>
            <a:r>
              <a:rPr lang="lt-LT" sz="1200" b="1" u="sng" dirty="0" smtClean="0">
                <a:solidFill>
                  <a:srgbClr val="176490"/>
                </a:solidFill>
              </a:rPr>
              <a:t>teisės.</a:t>
            </a:r>
          </a:p>
          <a:p>
            <a:pPr algn="just" eaLnBrk="1" fontAlgn="auto" hangingPunct="1">
              <a:spcBef>
                <a:spcPts val="0"/>
              </a:spcBef>
              <a:spcAft>
                <a:spcPts val="0"/>
              </a:spcAft>
              <a:defRPr/>
            </a:pPr>
            <a:r>
              <a:rPr lang="lt-LT" sz="1000" dirty="0"/>
              <a:t>Iki paraiškos pateikimo pareiškėjas turi būti įgijęs daiktines pareiškėjo (partnerio) teises į statinį ir (arba) žemės sklypą, kuriame įgyvendinant projektą bus vykdomi statybos darbai, daiktinės teisės turi būti </a:t>
            </a:r>
            <a:r>
              <a:rPr lang="lt-LT" sz="1000" b="1" dirty="0"/>
              <a:t>įregistruotos įstatymų nustatyta tvarka </a:t>
            </a:r>
            <a:r>
              <a:rPr lang="lt-LT" sz="1000" dirty="0"/>
              <a:t>ir galioti ne trumpiau </a:t>
            </a:r>
            <a:r>
              <a:rPr lang="lt-LT" sz="1000" b="1" dirty="0"/>
              <a:t>kaip 5 m.</a:t>
            </a:r>
            <a:r>
              <a:rPr lang="lt-LT" sz="1000" dirty="0"/>
              <a:t> po projekto įgyvendinimo pabaigos. Jei statinys ar žemės sklypas yra naudojamas pagal panaudos/nuomos sutartį, pareiškėjas turi turėti panaudos davėjo/nuomotojo raštišką sutikimą vykdyti projekto veiklas. </a:t>
            </a:r>
          </a:p>
        </p:txBody>
      </p:sp>
      <p:sp>
        <p:nvSpPr>
          <p:cNvPr id="128" name="Text Placeholder 3"/>
          <p:cNvSpPr txBox="1">
            <a:spLocks/>
          </p:cNvSpPr>
          <p:nvPr/>
        </p:nvSpPr>
        <p:spPr>
          <a:xfrm>
            <a:off x="3352800" y="2621485"/>
            <a:ext cx="5510144" cy="800219"/>
          </a:xfrm>
          <a:prstGeom prst="rect">
            <a:avLst/>
          </a:prstGeom>
          <a:ln>
            <a:noFill/>
          </a:ln>
          <a:effectLst>
            <a:glow rad="139700">
              <a:schemeClr val="accent1">
                <a:satMod val="175000"/>
                <a:alpha val="40000"/>
              </a:schemeClr>
            </a:glow>
            <a:outerShdw blurRad="50800" dist="38100" dir="13500000" algn="b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100" b="1" u="sng" dirty="0" smtClean="0">
                <a:solidFill>
                  <a:srgbClr val="176490"/>
                </a:solidFill>
              </a:rPr>
              <a:t>Poveikio </a:t>
            </a:r>
            <a:r>
              <a:rPr lang="lt-LT" sz="1100" b="1" u="sng" dirty="0">
                <a:solidFill>
                  <a:srgbClr val="176490"/>
                </a:solidFill>
              </a:rPr>
              <a:t>aplinkai </a:t>
            </a:r>
            <a:r>
              <a:rPr lang="lt-LT" sz="1100" b="1" u="sng" dirty="0" smtClean="0">
                <a:solidFill>
                  <a:srgbClr val="176490"/>
                </a:solidFill>
              </a:rPr>
              <a:t>vertinimas </a:t>
            </a:r>
            <a:r>
              <a:rPr lang="lt-LT" sz="1200" b="1" u="sng" dirty="0" smtClean="0">
                <a:solidFill>
                  <a:srgbClr val="176490"/>
                </a:solidFill>
              </a:rPr>
              <a:t> </a:t>
            </a:r>
            <a:endParaRPr lang="lt-LT" sz="1200" b="1" u="sng" dirty="0">
              <a:solidFill>
                <a:srgbClr val="176490"/>
              </a:solidFill>
            </a:endParaRPr>
          </a:p>
          <a:p>
            <a:pPr algn="just" eaLnBrk="1" fontAlgn="auto" hangingPunct="1">
              <a:spcBef>
                <a:spcPts val="0"/>
              </a:spcBef>
              <a:spcAft>
                <a:spcPts val="0"/>
              </a:spcAft>
              <a:defRPr/>
            </a:pPr>
            <a:r>
              <a:rPr lang="lt-LT" sz="1000" dirty="0"/>
              <a:t>Jei projekte planuojama ūkinė veikla</a:t>
            </a:r>
            <a:r>
              <a:rPr lang="lt-LT" sz="1000" b="1" dirty="0"/>
              <a:t> </a:t>
            </a:r>
            <a:r>
              <a:rPr lang="lt-LT" sz="1000" dirty="0"/>
              <a:t>gali turėti poveikį aplinkai ir ji patenka į Planuojamos ūkinės veiklos poveikio aplinkai vertinimo įstatymo (PAV įstatymas)</a:t>
            </a:r>
            <a:r>
              <a:rPr lang="lt-LT" sz="1000" i="1" dirty="0"/>
              <a:t> </a:t>
            </a:r>
            <a:r>
              <a:rPr lang="lt-LT" sz="1000" dirty="0"/>
              <a:t> taikymo sritį ir, vadovaujantis PAV įstatymu, </a:t>
            </a:r>
            <a:r>
              <a:rPr lang="lt-LT" sz="1000" b="1" dirty="0"/>
              <a:t>privaloma atlikti poveikio aplinkai vertinimą</a:t>
            </a:r>
            <a:r>
              <a:rPr lang="lt-LT" sz="1000" dirty="0"/>
              <a:t>, o iki  paraiškos pateikimo </a:t>
            </a:r>
            <a:r>
              <a:rPr lang="lt-LT" sz="1000" dirty="0" smtClean="0"/>
              <a:t>turi </a:t>
            </a:r>
            <a:r>
              <a:rPr lang="lt-LT" sz="1000" dirty="0"/>
              <a:t>būti parengta </a:t>
            </a:r>
            <a:r>
              <a:rPr lang="lt-LT" sz="1000" b="1" dirty="0" smtClean="0"/>
              <a:t>PAV </a:t>
            </a:r>
            <a:r>
              <a:rPr lang="lt-LT" sz="1000" b="1" dirty="0"/>
              <a:t>ataskaita </a:t>
            </a:r>
            <a:r>
              <a:rPr lang="lt-LT" sz="1000" dirty="0"/>
              <a:t>ir </a:t>
            </a:r>
            <a:r>
              <a:rPr lang="lt-LT" sz="1000" b="1" dirty="0"/>
              <a:t>atsakingos institucijos sprendimas </a:t>
            </a:r>
            <a:r>
              <a:rPr lang="lt-LT" sz="1000" dirty="0"/>
              <a:t>dėl planuojamos ūkinės veiklos galimybių ar </a:t>
            </a:r>
            <a:r>
              <a:rPr lang="lt-LT" sz="1000" b="1" dirty="0"/>
              <a:t>atrankos </a:t>
            </a:r>
            <a:r>
              <a:rPr lang="lt-LT" sz="1000" b="1" dirty="0" smtClean="0"/>
              <a:t>išvada.</a:t>
            </a:r>
            <a:endParaRPr lang="lt-LT" sz="1000" dirty="0">
              <a:solidFill>
                <a:srgbClr val="161F28"/>
              </a:solidFill>
            </a:endParaRPr>
          </a:p>
        </p:txBody>
      </p:sp>
      <p:sp>
        <p:nvSpPr>
          <p:cNvPr id="129" name="Text Placeholder 3"/>
          <p:cNvSpPr txBox="1">
            <a:spLocks/>
          </p:cNvSpPr>
          <p:nvPr/>
        </p:nvSpPr>
        <p:spPr>
          <a:xfrm>
            <a:off x="3352800" y="3561606"/>
            <a:ext cx="5519669" cy="938719"/>
          </a:xfrm>
          <a:prstGeom prst="rect">
            <a:avLst/>
          </a:prstGeom>
          <a:ln>
            <a:noFill/>
          </a:ln>
          <a:effectLst>
            <a:glow rad="1397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100" b="1" u="sng" dirty="0">
                <a:solidFill>
                  <a:srgbClr val="176490"/>
                </a:solidFill>
              </a:rPr>
              <a:t>„</a:t>
            </a:r>
            <a:r>
              <a:rPr lang="lt-LT" sz="1100" b="1" u="sng" dirty="0" err="1">
                <a:solidFill>
                  <a:srgbClr val="176490"/>
                </a:solidFill>
              </a:rPr>
              <a:t>Natura</a:t>
            </a:r>
            <a:r>
              <a:rPr lang="lt-LT" sz="1100" b="1" u="sng" dirty="0">
                <a:solidFill>
                  <a:srgbClr val="176490"/>
                </a:solidFill>
              </a:rPr>
              <a:t> 2000“ teritorijų reikšmingumo </a:t>
            </a:r>
            <a:r>
              <a:rPr lang="lt-LT" sz="1100" b="1" u="sng" dirty="0" smtClean="0">
                <a:solidFill>
                  <a:srgbClr val="176490"/>
                </a:solidFill>
              </a:rPr>
              <a:t>nustatymas</a:t>
            </a:r>
          </a:p>
          <a:p>
            <a:pPr algn="just" eaLnBrk="1" fontAlgn="auto" hangingPunct="1">
              <a:spcBef>
                <a:spcPts val="0"/>
              </a:spcBef>
              <a:spcAft>
                <a:spcPts val="0"/>
              </a:spcAft>
              <a:defRPr/>
            </a:pPr>
            <a:r>
              <a:rPr lang="lt-LT" sz="1000" dirty="0"/>
              <a:t>Jei projekto planuojama veikla </a:t>
            </a:r>
            <a:r>
              <a:rPr lang="lt-LT" sz="1000" b="1" dirty="0"/>
              <a:t>susijusi su „</a:t>
            </a:r>
            <a:r>
              <a:rPr lang="lt-LT" sz="1000" b="1" dirty="0" err="1"/>
              <a:t>Natura</a:t>
            </a:r>
            <a:r>
              <a:rPr lang="lt-LT" sz="1000" b="1" dirty="0"/>
              <a:t> 2000“ </a:t>
            </a:r>
            <a:r>
              <a:rPr lang="lt-LT" sz="1000" dirty="0"/>
              <a:t>teritorijomis ar artima tokių teritorijų aplinka, iki paraiškos pateikimo CPVA turi būti atliktas „</a:t>
            </a:r>
            <a:r>
              <a:rPr lang="lt-LT" sz="1000" dirty="0" err="1"/>
              <a:t>Natura</a:t>
            </a:r>
            <a:r>
              <a:rPr lang="lt-LT" sz="1000" dirty="0"/>
              <a:t> 2000“ teritorijų </a:t>
            </a:r>
            <a:r>
              <a:rPr lang="lt-LT" sz="1000" b="1" dirty="0"/>
              <a:t>reikšmingumo nustatymas </a:t>
            </a:r>
            <a:r>
              <a:rPr lang="lt-LT" sz="1000" dirty="0"/>
              <a:t>ir gauta </a:t>
            </a:r>
            <a:r>
              <a:rPr lang="lt-LT" sz="1000" dirty="0" smtClean="0"/>
              <a:t>atsakingos </a:t>
            </a:r>
            <a:r>
              <a:rPr lang="lt-LT" sz="1000" dirty="0"/>
              <a:t>institucijos Planų ar programų įgyvendinimo poveikio įsteigtoms ar potencialioms „</a:t>
            </a:r>
            <a:r>
              <a:rPr lang="lt-LT" sz="1000" dirty="0" err="1"/>
              <a:t>Natura</a:t>
            </a:r>
            <a:r>
              <a:rPr lang="lt-LT" sz="1000" dirty="0"/>
              <a:t> 2000“ teritorijoms </a:t>
            </a:r>
            <a:r>
              <a:rPr lang="lt-LT" sz="1000" b="1" dirty="0"/>
              <a:t>reikšmingumo išvadą</a:t>
            </a:r>
            <a:r>
              <a:rPr lang="lt-LT" sz="1000" dirty="0" smtClean="0"/>
              <a:t>. </a:t>
            </a:r>
          </a:p>
          <a:p>
            <a:pPr algn="just" eaLnBrk="1" fontAlgn="auto" hangingPunct="1">
              <a:spcBef>
                <a:spcPts val="0"/>
              </a:spcBef>
              <a:spcAft>
                <a:spcPts val="0"/>
              </a:spcAft>
              <a:defRPr/>
            </a:pPr>
            <a:r>
              <a:rPr lang="lt-LT" sz="1000" b="1" dirty="0" smtClean="0">
                <a:solidFill>
                  <a:srgbClr val="FF0000"/>
                </a:solidFill>
              </a:rPr>
              <a:t>Pasitikrinti galima šiuo adresu www.natura2000info.lt </a:t>
            </a:r>
            <a:endParaRPr lang="lt-LT" sz="1000" b="1" dirty="0">
              <a:solidFill>
                <a:srgbClr val="FF0000"/>
              </a:solidFill>
            </a:endParaRPr>
          </a:p>
        </p:txBody>
      </p:sp>
      <p:sp>
        <p:nvSpPr>
          <p:cNvPr id="131" name="Left Brace 130"/>
          <p:cNvSpPr/>
          <p:nvPr/>
        </p:nvSpPr>
        <p:spPr>
          <a:xfrm>
            <a:off x="2946400" y="1657350"/>
            <a:ext cx="228600" cy="2438400"/>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lt-LT"/>
          </a:p>
        </p:txBody>
      </p:sp>
      <p:sp>
        <p:nvSpPr>
          <p:cNvPr id="9" name="Title 2"/>
          <p:cNvSpPr txBox="1">
            <a:spLocks/>
          </p:cNvSpPr>
          <p:nvPr/>
        </p:nvSpPr>
        <p:spPr>
          <a:xfrm>
            <a:off x="412795" y="128276"/>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smtClean="0"/>
              <a:t>PAV, NATURA </a:t>
            </a:r>
            <a:r>
              <a:rPr lang="lt-LT" sz="2400" b="1" dirty="0"/>
              <a:t>ir kt</a:t>
            </a:r>
            <a:r>
              <a:rPr lang="lt-LT" sz="2400" b="1" dirty="0" smtClean="0"/>
              <a:t>.	</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31780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390525" y="4160838"/>
            <a:ext cx="2589213" cy="527050"/>
            <a:chOff x="837305" y="579795"/>
            <a:chExt cx="4321500" cy="526237"/>
          </a:xfrm>
        </p:grpSpPr>
        <p:sp>
          <p:nvSpPr>
            <p:cNvPr id="27" name="Rectangle 26"/>
            <p:cNvSpPr/>
            <p:nvPr/>
          </p:nvSpPr>
          <p:spPr>
            <a:xfrm>
              <a:off x="837305" y="579795"/>
              <a:ext cx="4321500" cy="52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400" b="1" dirty="0">
                  <a:solidFill>
                    <a:schemeClr val="bg1"/>
                  </a:solidFill>
                </a:rPr>
                <a:t>            </a:t>
              </a:r>
            </a:p>
            <a:p>
              <a:pPr algn="ctr" eaLnBrk="1" fontAlgn="auto" hangingPunct="1">
                <a:spcBef>
                  <a:spcPts val="0"/>
                </a:spcBef>
                <a:spcAft>
                  <a:spcPts val="0"/>
                </a:spcAft>
                <a:defRPr/>
              </a:pPr>
              <a:r>
                <a:rPr lang="lt-LT" sz="1400" b="1" dirty="0">
                  <a:solidFill>
                    <a:schemeClr val="bg1"/>
                  </a:solidFill>
                </a:rPr>
                <a:t>     Investicijų projektas su paraiška NETEIKIAMAS</a:t>
              </a:r>
              <a:r>
                <a:rPr lang="en-US" sz="1400" b="1" dirty="0">
                  <a:solidFill>
                    <a:schemeClr val="bg1"/>
                  </a:solidFill>
                </a:rPr>
                <a:t>!!!</a:t>
              </a:r>
              <a:endParaRPr lang="lt-LT" sz="1400" b="1" dirty="0">
                <a:solidFill>
                  <a:schemeClr val="bg1"/>
                </a:solidFill>
              </a:endParaRPr>
            </a:p>
            <a:p>
              <a:pPr algn="ctr" eaLnBrk="1" fontAlgn="auto" hangingPunct="1">
                <a:spcBef>
                  <a:spcPts val="0"/>
                </a:spcBef>
                <a:spcAft>
                  <a:spcPts val="0"/>
                </a:spcAft>
                <a:defRPr/>
              </a:pPr>
              <a:endParaRPr lang="en-US" sz="1400" dirty="0">
                <a:solidFill>
                  <a:srgbClr val="FFFFFF"/>
                </a:solidFill>
              </a:endParaRPr>
            </a:p>
          </p:txBody>
        </p:sp>
        <p:sp>
          <p:nvSpPr>
            <p:cNvPr id="122894" name="Freeform 56"/>
            <p:cNvSpPr>
              <a:spLocks noEditPoints="1"/>
            </p:cNvSpPr>
            <p:nvPr/>
          </p:nvSpPr>
          <p:spPr bwMode="auto">
            <a:xfrm>
              <a:off x="949754" y="627987"/>
              <a:ext cx="536356" cy="254257"/>
            </a:xfrm>
            <a:custGeom>
              <a:avLst/>
              <a:gdLst>
                <a:gd name="T0" fmla="*/ 2147483646 w 237"/>
                <a:gd name="T1" fmla="*/ 0 h 237"/>
                <a:gd name="T2" fmla="*/ 0 w 237"/>
                <a:gd name="T3" fmla="*/ 0 h 237"/>
                <a:gd name="T4" fmla="*/ 0 w 237"/>
                <a:gd name="T5" fmla="*/ 2147483646 h 237"/>
                <a:gd name="T6" fmla="*/ 2147483646 w 237"/>
                <a:gd name="T7" fmla="*/ 2147483646 h 237"/>
                <a:gd name="T8" fmla="*/ 2147483646 w 237"/>
                <a:gd name="T9" fmla="*/ 0 h 237"/>
                <a:gd name="T10" fmla="*/ 2147483646 w 237"/>
                <a:gd name="T11" fmla="*/ 2147483646 h 237"/>
                <a:gd name="T12" fmla="*/ 2147483646 w 237"/>
                <a:gd name="T13" fmla="*/ 2147483646 h 237"/>
                <a:gd name="T14" fmla="*/ 2147483646 w 237"/>
                <a:gd name="T15" fmla="*/ 2147483646 h 237"/>
                <a:gd name="T16" fmla="*/ 2147483646 w 237"/>
                <a:gd name="T17" fmla="*/ 2147483646 h 237"/>
                <a:gd name="T18" fmla="*/ 2147483646 w 237"/>
                <a:gd name="T19" fmla="*/ 2147483646 h 237"/>
                <a:gd name="T20" fmla="*/ 2147483646 w 237"/>
                <a:gd name="T21" fmla="*/ 2147483646 h 237"/>
                <a:gd name="T22" fmla="*/ 2147483646 w 237"/>
                <a:gd name="T23" fmla="*/ 2147483646 h 237"/>
                <a:gd name="T24" fmla="*/ 2147483646 w 237"/>
                <a:gd name="T25" fmla="*/ 2147483646 h 237"/>
                <a:gd name="T26" fmla="*/ 2147483646 w 237"/>
                <a:gd name="T27" fmla="*/ 2147483646 h 237"/>
                <a:gd name="T28" fmla="*/ 2147483646 w 237"/>
                <a:gd name="T29" fmla="*/ 2147483646 h 2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7" h="237">
                  <a:moveTo>
                    <a:pt x="237" y="0"/>
                  </a:moveTo>
                  <a:lnTo>
                    <a:pt x="0" y="0"/>
                  </a:lnTo>
                  <a:lnTo>
                    <a:pt x="0" y="237"/>
                  </a:lnTo>
                  <a:lnTo>
                    <a:pt x="237" y="237"/>
                  </a:lnTo>
                  <a:lnTo>
                    <a:pt x="237" y="0"/>
                  </a:lnTo>
                  <a:close/>
                  <a:moveTo>
                    <a:pt x="133" y="217"/>
                  </a:moveTo>
                  <a:lnTo>
                    <a:pt x="105" y="217"/>
                  </a:lnTo>
                  <a:lnTo>
                    <a:pt x="105" y="173"/>
                  </a:lnTo>
                  <a:lnTo>
                    <a:pt x="133" y="173"/>
                  </a:lnTo>
                  <a:lnTo>
                    <a:pt x="133" y="217"/>
                  </a:lnTo>
                  <a:close/>
                  <a:moveTo>
                    <a:pt x="128" y="155"/>
                  </a:moveTo>
                  <a:lnTo>
                    <a:pt x="109" y="155"/>
                  </a:lnTo>
                  <a:lnTo>
                    <a:pt x="104" y="21"/>
                  </a:lnTo>
                  <a:lnTo>
                    <a:pt x="134" y="21"/>
                  </a:lnTo>
                  <a:lnTo>
                    <a:pt x="128" y="1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nvGrpSpPr>
          <p:cNvPr id="4" name="Group 3"/>
          <p:cNvGrpSpPr>
            <a:grpSpLocks/>
          </p:cNvGrpSpPr>
          <p:nvPr/>
        </p:nvGrpSpPr>
        <p:grpSpPr bwMode="auto">
          <a:xfrm>
            <a:off x="363538" y="1008063"/>
            <a:ext cx="2590800" cy="2862262"/>
            <a:chOff x="375518" y="1038914"/>
            <a:chExt cx="2590800" cy="2862076"/>
          </a:xfrm>
        </p:grpSpPr>
        <p:sp>
          <p:nvSpPr>
            <p:cNvPr id="28" name="Text Placeholder 3"/>
            <p:cNvSpPr txBox="1">
              <a:spLocks/>
            </p:cNvSpPr>
            <p:nvPr/>
          </p:nvSpPr>
          <p:spPr>
            <a:xfrm>
              <a:off x="375518" y="2300894"/>
              <a:ext cx="2590800" cy="1600096"/>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eaLnBrk="1" fontAlgn="auto" hangingPunct="1">
                <a:spcBef>
                  <a:spcPts val="0"/>
                </a:spcBef>
                <a:spcAft>
                  <a:spcPts val="0"/>
                </a:spcAft>
                <a:defRPr/>
              </a:pPr>
              <a:r>
                <a:rPr lang="lt-LT" altLang="lt-LT" sz="800" dirty="0"/>
                <a:t>Siekiant pateikti paraišką CPVA, pareiškėjas </a:t>
              </a:r>
              <a:r>
                <a:rPr lang="lt-LT" altLang="lt-LT" sz="800" b="1" dirty="0"/>
                <a:t>pildo iš dalies užpildytą paraiškos formos failą (PDF formatu)</a:t>
              </a:r>
              <a:r>
                <a:rPr lang="lt-LT" altLang="lt-LT" sz="800" dirty="0"/>
                <a:t>, kuris skelbiamas CPVA </a:t>
              </a:r>
              <a:r>
                <a:rPr lang="lt-LT" altLang="lt-LT" sz="800" dirty="0" smtClean="0"/>
                <a:t>tinklapyje. </a:t>
              </a:r>
              <a:r>
                <a:rPr lang="lt-LT" sz="800" dirty="0" smtClean="0">
                  <a:solidFill>
                    <a:srgbClr val="161F28"/>
                  </a:solidFill>
                </a:rPr>
                <a:t>Iš </a:t>
              </a:r>
              <a:r>
                <a:rPr lang="lt-LT" sz="800" dirty="0">
                  <a:solidFill>
                    <a:srgbClr val="161F28"/>
                  </a:solidFill>
                </a:rPr>
                <a:t>dalies užpildyta paraiškos forma taip pat bus skelbiama ES struktūrinių fondų svetainėje www.esinvesticijos.lt.</a:t>
              </a:r>
            </a:p>
            <a:p>
              <a:pPr algn="just" eaLnBrk="1" fontAlgn="auto" hangingPunct="1">
                <a:spcBef>
                  <a:spcPts val="0"/>
                </a:spcBef>
                <a:spcAft>
                  <a:spcPts val="0"/>
                </a:spcAft>
                <a:defRPr/>
              </a:pPr>
              <a:r>
                <a:rPr lang="lt-LT" sz="800" dirty="0" smtClean="0">
                  <a:solidFill>
                    <a:srgbClr val="161F28"/>
                  </a:solidFill>
                </a:rPr>
                <a:t>Paraiška </a:t>
              </a:r>
              <a:r>
                <a:rPr lang="lt-LT" sz="800" dirty="0">
                  <a:solidFill>
                    <a:srgbClr val="161F28"/>
                  </a:solidFill>
                </a:rPr>
                <a:t>teikiama </a:t>
              </a:r>
              <a:r>
                <a:rPr lang="lt-LT" sz="800" dirty="0"/>
                <a:t>CPVA </a:t>
              </a:r>
              <a:r>
                <a:rPr lang="lt-LT" sz="800" b="1" dirty="0"/>
                <a:t>raštu</a:t>
              </a:r>
              <a:r>
                <a:rPr lang="lt-LT" sz="800" dirty="0"/>
                <a:t> (su lydraščiu) iki valstybės projektų sąraše nustatytos jos pateikimo datos.  Kartu su popierine paraiškos ir jos priedų versija turi būti pateikta elektroninė paraiškos versija PDF formatu, taip pat paraiškos priedų elektroninės versijos (priedai, kurie yra pasirašomai fiziniu parašu pateikiami skenuotame PDF formate, nepasirašomi priedai gali būti pateikiami jų originaliame elektroniniame formate</a:t>
              </a:r>
              <a:r>
                <a:rPr lang="lt-LT" sz="800" dirty="0" smtClean="0"/>
                <a:t>).</a:t>
              </a:r>
              <a:endParaRPr lang="lt-LT" sz="1100" dirty="0">
                <a:solidFill>
                  <a:srgbClr val="176490"/>
                </a:solidFill>
              </a:endParaRPr>
            </a:p>
          </p:txBody>
        </p:sp>
        <p:grpSp>
          <p:nvGrpSpPr>
            <p:cNvPr id="122887" name="Group 16"/>
            <p:cNvGrpSpPr>
              <a:grpSpLocks/>
            </p:cNvGrpSpPr>
            <p:nvPr/>
          </p:nvGrpSpPr>
          <p:grpSpPr bwMode="auto">
            <a:xfrm>
              <a:off x="1181100" y="1038914"/>
              <a:ext cx="838200" cy="634546"/>
              <a:chOff x="664319" y="1044851"/>
              <a:chExt cx="1540213" cy="1069699"/>
            </a:xfrm>
          </p:grpSpPr>
          <p:grpSp>
            <p:nvGrpSpPr>
              <p:cNvPr id="122889" name="Group 23"/>
              <p:cNvGrpSpPr>
                <a:grpSpLocks/>
              </p:cNvGrpSpPr>
              <p:nvPr/>
            </p:nvGrpSpPr>
            <p:grpSpPr bwMode="auto">
              <a:xfrm>
                <a:off x="664319" y="1044851"/>
                <a:ext cx="1540213" cy="1069699"/>
                <a:chOff x="2905413" y="1285292"/>
                <a:chExt cx="784417" cy="1675617"/>
              </a:xfrm>
            </p:grpSpPr>
            <p:sp>
              <p:nvSpPr>
                <p:cNvPr id="32" name="Rectangle 31"/>
                <p:cNvSpPr/>
                <p:nvPr/>
              </p:nvSpPr>
              <p:spPr>
                <a:xfrm>
                  <a:off x="2904739" y="1390085"/>
                  <a:ext cx="784417" cy="15719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endParaRPr>
                </a:p>
              </p:txBody>
            </p:sp>
            <p:sp>
              <p:nvSpPr>
                <p:cNvPr id="33" name="Rectangle 32"/>
                <p:cNvSpPr/>
                <p:nvPr/>
              </p:nvSpPr>
              <p:spPr>
                <a:xfrm>
                  <a:off x="2904739" y="1285292"/>
                  <a:ext cx="784417" cy="157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endParaRPr>
                </a:p>
              </p:txBody>
            </p:sp>
          </p:grpSp>
          <p:sp>
            <p:nvSpPr>
              <p:cNvPr id="122890" name="Freeform 69"/>
              <p:cNvSpPr>
                <a:spLocks noEditPoints="1"/>
              </p:cNvSpPr>
              <p:nvPr/>
            </p:nvSpPr>
            <p:spPr bwMode="auto">
              <a:xfrm>
                <a:off x="1055130" y="1295470"/>
                <a:ext cx="685800" cy="460375"/>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sp>
          <p:nvSpPr>
            <p:cNvPr id="34" name="Text Placeholder 3"/>
            <p:cNvSpPr txBox="1">
              <a:spLocks/>
            </p:cNvSpPr>
            <p:nvPr/>
          </p:nvSpPr>
          <p:spPr>
            <a:xfrm>
              <a:off x="380280" y="1777053"/>
              <a:ext cx="2490788" cy="338116"/>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400" b="1" dirty="0" smtClean="0">
                  <a:solidFill>
                    <a:srgbClr val="262626">
                      <a:lumMod val="75000"/>
                      <a:lumOff val="25000"/>
                    </a:srgbClr>
                  </a:solidFill>
                </a:rPr>
                <a:t>Paraiška</a:t>
              </a:r>
            </a:p>
            <a:p>
              <a:pPr eaLnBrk="1" fontAlgn="auto" hangingPunct="1">
                <a:spcBef>
                  <a:spcPts val="0"/>
                </a:spcBef>
                <a:spcAft>
                  <a:spcPts val="0"/>
                </a:spcAft>
                <a:defRPr/>
              </a:pPr>
              <a:endParaRPr lang="lt-LT" altLang="lt-LT" sz="800" dirty="0"/>
            </a:p>
          </p:txBody>
        </p:sp>
      </p:grpSp>
      <p:sp>
        <p:nvSpPr>
          <p:cNvPr id="35" name="Text Placeholder 3"/>
          <p:cNvSpPr txBox="1">
            <a:spLocks/>
          </p:cNvSpPr>
          <p:nvPr/>
        </p:nvSpPr>
        <p:spPr>
          <a:xfrm>
            <a:off x="3167741" y="819150"/>
            <a:ext cx="5119687" cy="3739485"/>
          </a:xfrm>
          <a:prstGeom prst="rect">
            <a:avLst/>
          </a:prstGeom>
          <a:ln w="12700">
            <a:noFill/>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171450" indent="-17145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indent="0" algn="just" eaLnBrk="1" hangingPunct="1">
              <a:spcBef>
                <a:spcPts val="600"/>
              </a:spcBef>
              <a:defRPr/>
            </a:pPr>
            <a:r>
              <a:rPr lang="en-US" altLang="lt-LT" sz="1100" b="1" dirty="0" smtClean="0">
                <a:solidFill>
                  <a:srgbClr val="313131"/>
                </a:solidFill>
              </a:rPr>
              <a:t>52.1 </a:t>
            </a:r>
            <a:r>
              <a:rPr lang="lt-LT" altLang="lt-LT" sz="1100" b="1" dirty="0" smtClean="0">
                <a:solidFill>
                  <a:srgbClr val="313131"/>
                </a:solidFill>
              </a:rPr>
              <a:t>Partnerio (-</a:t>
            </a:r>
            <a:r>
              <a:rPr lang="lt-LT" altLang="lt-LT" sz="1100" b="1" dirty="0" err="1" smtClean="0">
                <a:solidFill>
                  <a:srgbClr val="313131"/>
                </a:solidFill>
              </a:rPr>
              <a:t>ių</a:t>
            </a:r>
            <a:r>
              <a:rPr lang="lt-LT" altLang="lt-LT" sz="1100" b="1" dirty="0" smtClean="0">
                <a:solidFill>
                  <a:srgbClr val="313131"/>
                </a:solidFill>
              </a:rPr>
              <a:t>) deklaracija (-</a:t>
            </a:r>
            <a:r>
              <a:rPr lang="lt-LT" altLang="lt-LT" sz="1100" b="1" dirty="0" err="1" smtClean="0">
                <a:solidFill>
                  <a:srgbClr val="313131"/>
                </a:solidFill>
              </a:rPr>
              <a:t>os</a:t>
            </a:r>
            <a:r>
              <a:rPr lang="lt-LT" altLang="lt-LT" sz="1100" b="1" dirty="0" smtClean="0">
                <a:solidFill>
                  <a:srgbClr val="313131"/>
                </a:solidFill>
              </a:rPr>
              <a:t>)</a:t>
            </a:r>
          </a:p>
          <a:p>
            <a:pPr marL="0" indent="0" algn="just" eaLnBrk="1" hangingPunct="1">
              <a:spcBef>
                <a:spcPts val="600"/>
              </a:spcBef>
              <a:defRPr/>
            </a:pPr>
            <a:r>
              <a:rPr lang="en-US" altLang="lt-LT" sz="1100" b="1" dirty="0" smtClean="0">
                <a:solidFill>
                  <a:srgbClr val="313131"/>
                </a:solidFill>
              </a:rPr>
              <a:t>52.2 </a:t>
            </a:r>
            <a:r>
              <a:rPr lang="lt-LT" altLang="lt-LT" sz="1100" b="1" dirty="0" smtClean="0">
                <a:solidFill>
                  <a:srgbClr val="313131"/>
                </a:solidFill>
              </a:rPr>
              <a:t>Klausimynas apie </a:t>
            </a:r>
            <a:r>
              <a:rPr lang="en-US" altLang="lt-LT" sz="1100" b="1" dirty="0" smtClean="0">
                <a:solidFill>
                  <a:srgbClr val="313131"/>
                </a:solidFill>
              </a:rPr>
              <a:t>PVM </a:t>
            </a:r>
            <a:r>
              <a:rPr lang="lt-LT" altLang="lt-LT" sz="1100" b="1" dirty="0" smtClean="0">
                <a:solidFill>
                  <a:srgbClr val="313131"/>
                </a:solidFill>
              </a:rPr>
              <a:t>tinkamumo finansuoti iš </a:t>
            </a:r>
            <a:r>
              <a:rPr lang="en-US" altLang="lt-LT" sz="1100" b="1" dirty="0" smtClean="0">
                <a:solidFill>
                  <a:srgbClr val="313131"/>
                </a:solidFill>
              </a:rPr>
              <a:t>ES SF </a:t>
            </a:r>
            <a:r>
              <a:rPr lang="lt-LT" altLang="lt-LT" sz="1100" b="1" dirty="0" smtClean="0">
                <a:solidFill>
                  <a:srgbClr val="313131"/>
                </a:solidFill>
              </a:rPr>
              <a:t>ir (arba) </a:t>
            </a:r>
            <a:r>
              <a:rPr lang="en-US" altLang="lt-LT" sz="1100" b="1" dirty="0" smtClean="0">
                <a:solidFill>
                  <a:srgbClr val="313131"/>
                </a:solidFill>
              </a:rPr>
              <a:t>LR </a:t>
            </a:r>
            <a:r>
              <a:rPr lang="lt-LT" altLang="lt-LT" sz="1100" b="1" dirty="0" smtClean="0">
                <a:solidFill>
                  <a:srgbClr val="313131"/>
                </a:solidFill>
              </a:rPr>
              <a:t>biudžeto lėšų</a:t>
            </a:r>
            <a:r>
              <a:rPr lang="lt-LT" altLang="lt-LT" sz="1100" dirty="0" smtClean="0">
                <a:solidFill>
                  <a:srgbClr val="313131"/>
                </a:solidFill>
              </a:rPr>
              <a:t> </a:t>
            </a:r>
            <a:r>
              <a:rPr lang="en-US" altLang="lt-LT" sz="900" i="1" dirty="0" smtClean="0"/>
              <a:t>(</a:t>
            </a:r>
            <a:r>
              <a:rPr lang="en-US" altLang="lt-LT" sz="900" i="1" dirty="0" err="1" smtClean="0"/>
              <a:t>jei</a:t>
            </a:r>
            <a:r>
              <a:rPr lang="en-US" altLang="lt-LT" sz="900" i="1" dirty="0" smtClean="0"/>
              <a:t> </a:t>
            </a:r>
            <a:r>
              <a:rPr lang="lt-LT" altLang="lt-LT" sz="900" i="1" dirty="0" smtClean="0"/>
              <a:t>pareiškėjas prašo PVM išlaidas pripažinti tinkamomis finansuoti, </a:t>
            </a:r>
            <a:r>
              <a:rPr lang="lt-LT" altLang="lt-LT" sz="900" i="1" dirty="0" err="1" smtClean="0"/>
              <a:t>t.y</a:t>
            </a:r>
            <a:r>
              <a:rPr lang="lt-LT" altLang="lt-LT" sz="900" i="1" dirty="0" smtClean="0"/>
              <a:t>. įtraukia šias išlaidas į projekto biudžetą)</a:t>
            </a:r>
            <a:endParaRPr lang="en-US" altLang="lt-LT" sz="900" i="1" dirty="0" smtClean="0"/>
          </a:p>
          <a:p>
            <a:pPr marL="0" indent="0" algn="just">
              <a:spcBef>
                <a:spcPts val="600"/>
              </a:spcBef>
              <a:defRPr/>
            </a:pPr>
            <a:r>
              <a:rPr lang="en-US" altLang="lt-LT" sz="1100" b="1" dirty="0" smtClean="0">
                <a:solidFill>
                  <a:srgbClr val="313131"/>
                </a:solidFill>
              </a:rPr>
              <a:t>52.3 </a:t>
            </a:r>
            <a:r>
              <a:rPr lang="lt-LT" altLang="lt-LT" sz="1100" b="1" dirty="0" smtClean="0">
                <a:solidFill>
                  <a:srgbClr val="313131"/>
                </a:solidFill>
              </a:rPr>
              <a:t>Informacija </a:t>
            </a:r>
            <a:r>
              <a:rPr lang="lt-LT" altLang="lt-LT" sz="1100" b="1" dirty="0">
                <a:solidFill>
                  <a:srgbClr val="313131"/>
                </a:solidFill>
              </a:rPr>
              <a:t>apie iš Europos Sąjungos struktūrinių fondų lėšų bendrai finansuojamų projektų gaunamas pajamas </a:t>
            </a:r>
            <a:r>
              <a:rPr lang="lt-LT" altLang="lt-LT" sz="900" i="1" dirty="0"/>
              <a:t>(jei projekto tinkamų finansuoti išlaidų suma viršija 1 mln. </a:t>
            </a:r>
            <a:r>
              <a:rPr lang="lt-LT" altLang="lt-LT" sz="900" i="1" dirty="0" err="1"/>
              <a:t>Eur</a:t>
            </a:r>
            <a:r>
              <a:rPr lang="lt-LT" altLang="lt-LT" sz="900" i="1" dirty="0"/>
              <a:t> ir įgyvendinant projektą gaunama pajamų bei jos yra įvertintos iš anksto)</a:t>
            </a:r>
          </a:p>
          <a:p>
            <a:pPr marL="0" indent="0" algn="just">
              <a:spcBef>
                <a:spcPts val="600"/>
              </a:spcBef>
              <a:defRPr/>
            </a:pPr>
            <a:r>
              <a:rPr lang="en-US" altLang="lt-LT" sz="1100" b="1" dirty="0" smtClean="0"/>
              <a:t>52.4 </a:t>
            </a:r>
            <a:r>
              <a:rPr lang="lt-LT" altLang="lt-LT" sz="1100" b="1" dirty="0" smtClean="0"/>
              <a:t>Dokumentai</a:t>
            </a:r>
            <a:r>
              <a:rPr lang="lt-LT" altLang="lt-LT" sz="1100" b="1" dirty="0"/>
              <a:t>, pagrindžiantys projekto biudžeto pagrįstumą </a:t>
            </a:r>
            <a:r>
              <a:rPr lang="lt-LT" altLang="lt-LT" sz="900" i="1" dirty="0"/>
              <a:t>(komercinius pasiūlymus, nuorodas į rinkoje esančias kainas, pasirašytas sutartis, jeigu įvykdyti viešieji pirkimai)</a:t>
            </a:r>
            <a:endParaRPr lang="en-US" altLang="lt-LT" sz="900" i="1" dirty="0"/>
          </a:p>
          <a:p>
            <a:pPr marL="0" indent="0" algn="just" eaLnBrk="1" hangingPunct="1">
              <a:spcBef>
                <a:spcPts val="600"/>
              </a:spcBef>
              <a:defRPr/>
            </a:pPr>
            <a:r>
              <a:rPr lang="en-US" altLang="lt-LT" sz="1100" b="1" dirty="0" smtClean="0">
                <a:solidFill>
                  <a:srgbClr val="313131"/>
                </a:solidFill>
              </a:rPr>
              <a:t>52.5 </a:t>
            </a:r>
            <a:r>
              <a:rPr lang="lt-LT" altLang="lt-LT" sz="1100" b="1" dirty="0" smtClean="0">
                <a:solidFill>
                  <a:srgbClr val="313131"/>
                </a:solidFill>
              </a:rPr>
              <a:t>Informaciją apie projektui taikomus aplinkosauginius reikalavimus </a:t>
            </a:r>
            <a:r>
              <a:rPr lang="lt-LT" altLang="lt-LT" sz="1100" i="1" dirty="0" smtClean="0"/>
              <a:t>(</a:t>
            </a:r>
            <a:r>
              <a:rPr lang="lt-LT" altLang="lt-LT" sz="900" i="1" dirty="0" smtClean="0"/>
              <a:t>pildomas ir teikiamas tuomet, kai projekte planuojama ūkinė veikla gali turėti poveikį aplinkai) </a:t>
            </a:r>
          </a:p>
          <a:p>
            <a:pPr marL="0" indent="0" algn="just" eaLnBrk="1" hangingPunct="1">
              <a:spcBef>
                <a:spcPts val="600"/>
              </a:spcBef>
              <a:defRPr/>
            </a:pPr>
            <a:r>
              <a:rPr lang="en-US" altLang="lt-LT" sz="1100" b="1" dirty="0" smtClean="0"/>
              <a:t>52.6 </a:t>
            </a:r>
            <a:r>
              <a:rPr lang="lt-LT" altLang="lt-LT" sz="1100" b="1" dirty="0" smtClean="0"/>
              <a:t>Statinio ir (arba) žemės sklypo panaudos/nuomos sutartis </a:t>
            </a:r>
            <a:r>
              <a:rPr lang="lt-LT" altLang="lt-LT" sz="1100" i="1" dirty="0" smtClean="0"/>
              <a:t>(</a:t>
            </a:r>
            <a:r>
              <a:rPr lang="lt-LT" altLang="lt-LT" sz="900" i="1" dirty="0" smtClean="0"/>
              <a:t>jei ji nebuvo pateikta kartu su projektiniu pasiūlymu)</a:t>
            </a:r>
            <a:endParaRPr lang="en-US" altLang="lt-LT" sz="900" i="1" dirty="0" smtClean="0"/>
          </a:p>
          <a:p>
            <a:pPr marL="0" indent="0" algn="just" eaLnBrk="1" hangingPunct="1">
              <a:spcBef>
                <a:spcPts val="600"/>
              </a:spcBef>
              <a:defRPr/>
            </a:pPr>
            <a:r>
              <a:rPr lang="en-US" altLang="lt-LT" sz="1100" b="1" dirty="0"/>
              <a:t>52.7 </a:t>
            </a:r>
            <a:r>
              <a:rPr lang="en-US" altLang="lt-LT" sz="1100" b="1" dirty="0" err="1" smtClean="0"/>
              <a:t>Panaudos</a:t>
            </a:r>
            <a:r>
              <a:rPr lang="en-US" altLang="lt-LT" sz="1100" b="1" dirty="0" smtClean="0"/>
              <a:t>/</a:t>
            </a:r>
            <a:r>
              <a:rPr lang="en-US" altLang="lt-LT" sz="1100" b="1" dirty="0" err="1" smtClean="0"/>
              <a:t>nuomos</a:t>
            </a:r>
            <a:r>
              <a:rPr lang="en-US" altLang="lt-LT" sz="1100" b="1" dirty="0" smtClean="0"/>
              <a:t> </a:t>
            </a:r>
            <a:r>
              <a:rPr lang="en-US" altLang="lt-LT" sz="1100" b="1" dirty="0" err="1" smtClean="0"/>
              <a:t>atveju</a:t>
            </a:r>
            <a:r>
              <a:rPr lang="en-US" altLang="lt-LT" sz="1100" b="1" dirty="0" smtClean="0"/>
              <a:t> </a:t>
            </a:r>
            <a:r>
              <a:rPr lang="en-US" altLang="lt-LT" sz="1100" b="1" dirty="0" err="1" smtClean="0"/>
              <a:t>panaudos</a:t>
            </a:r>
            <a:r>
              <a:rPr lang="en-US" altLang="lt-LT" sz="1100" b="1" dirty="0" smtClean="0"/>
              <a:t> </a:t>
            </a:r>
            <a:r>
              <a:rPr lang="en-US" altLang="lt-LT" sz="1100" b="1" dirty="0" err="1" smtClean="0"/>
              <a:t>dav</a:t>
            </a:r>
            <a:r>
              <a:rPr lang="lt-LT" altLang="lt-LT" sz="1100" b="1" dirty="0" smtClean="0"/>
              <a:t>ė</a:t>
            </a:r>
            <a:r>
              <a:rPr lang="en-US" altLang="lt-LT" sz="1100" b="1" dirty="0" smtClean="0"/>
              <a:t>jo/</a:t>
            </a:r>
            <a:r>
              <a:rPr lang="en-US" altLang="lt-LT" sz="1100" b="1" dirty="0" err="1" smtClean="0"/>
              <a:t>nuomotojo</a:t>
            </a:r>
            <a:r>
              <a:rPr lang="en-US" altLang="lt-LT" sz="1100" b="1" dirty="0" smtClean="0"/>
              <a:t> </a:t>
            </a:r>
            <a:r>
              <a:rPr lang="en-US" altLang="lt-LT" sz="1100" b="1" dirty="0" err="1" smtClean="0"/>
              <a:t>ra</a:t>
            </a:r>
            <a:r>
              <a:rPr lang="lt-LT" altLang="lt-LT" sz="1100" b="1" dirty="0" smtClean="0"/>
              <a:t>š</a:t>
            </a:r>
            <a:r>
              <a:rPr lang="en-US" altLang="lt-LT" sz="1100" b="1" dirty="0" err="1" smtClean="0"/>
              <a:t>ti</a:t>
            </a:r>
            <a:r>
              <a:rPr lang="lt-LT" altLang="lt-LT" sz="1100" b="1" dirty="0" smtClean="0"/>
              <a:t>š</a:t>
            </a:r>
            <a:r>
              <a:rPr lang="en-US" altLang="lt-LT" sz="1100" b="1" dirty="0" smtClean="0"/>
              <a:t>k</a:t>
            </a:r>
            <a:r>
              <a:rPr lang="lt-LT" altLang="lt-LT" sz="1100" b="1" dirty="0" smtClean="0"/>
              <a:t>ą</a:t>
            </a:r>
            <a:r>
              <a:rPr lang="en-US" altLang="lt-LT" sz="1100" b="1" dirty="0" smtClean="0"/>
              <a:t> </a:t>
            </a:r>
            <a:r>
              <a:rPr lang="en-US" altLang="lt-LT" sz="1100" b="1" dirty="0" err="1" smtClean="0"/>
              <a:t>sutikim</a:t>
            </a:r>
            <a:r>
              <a:rPr lang="lt-LT" altLang="lt-LT" sz="1100" b="1" dirty="0" smtClean="0"/>
              <a:t>ą</a:t>
            </a:r>
            <a:r>
              <a:rPr lang="en-US" altLang="lt-LT" sz="1100" b="1" dirty="0" smtClean="0"/>
              <a:t> </a:t>
            </a:r>
            <a:r>
              <a:rPr lang="en-US" altLang="lt-LT" sz="1100" b="1" dirty="0" err="1" smtClean="0"/>
              <a:t>vykdyti</a:t>
            </a:r>
            <a:r>
              <a:rPr lang="en-US" altLang="lt-LT" sz="1100" b="1" dirty="0" smtClean="0"/>
              <a:t> pro</a:t>
            </a:r>
            <a:r>
              <a:rPr lang="lt-LT" altLang="lt-LT" sz="1100" b="1" dirty="0" err="1" smtClean="0"/>
              <a:t>jekto</a:t>
            </a:r>
            <a:r>
              <a:rPr lang="lt-LT" altLang="lt-LT" sz="1100" b="1" dirty="0" smtClean="0"/>
              <a:t> veiklas</a:t>
            </a:r>
          </a:p>
          <a:p>
            <a:pPr marL="0" indent="0" algn="just">
              <a:spcBef>
                <a:spcPts val="600"/>
              </a:spcBef>
              <a:defRPr/>
            </a:pPr>
            <a:r>
              <a:rPr lang="lt-LT" altLang="lt-LT" sz="1100" b="1" dirty="0" smtClean="0"/>
              <a:t>52.8-9 </a:t>
            </a:r>
            <a:r>
              <a:rPr lang="lt-LT" altLang="lt-LT" sz="1100" b="1" dirty="0">
                <a:solidFill>
                  <a:srgbClr val="313131"/>
                </a:solidFill>
              </a:rPr>
              <a:t>Įvykdytų (jei tokie yra įvykdyti)  viešųjų pirkimų </a:t>
            </a:r>
            <a:r>
              <a:rPr lang="lt-LT" altLang="lt-LT" sz="1100" b="1" dirty="0" smtClean="0">
                <a:solidFill>
                  <a:srgbClr val="313131"/>
                </a:solidFill>
              </a:rPr>
              <a:t>dokumentus</a:t>
            </a:r>
          </a:p>
          <a:p>
            <a:pPr marL="0" indent="0" algn="just">
              <a:spcBef>
                <a:spcPts val="600"/>
              </a:spcBef>
              <a:defRPr/>
            </a:pPr>
            <a:r>
              <a:rPr lang="lt-LT" altLang="lt-LT" sz="1100" b="1" dirty="0" smtClean="0">
                <a:solidFill>
                  <a:srgbClr val="313131"/>
                </a:solidFill>
              </a:rPr>
              <a:t>52.10 jei yra parengtas, </a:t>
            </a:r>
            <a:r>
              <a:rPr lang="lt-LT" altLang="lt-LT" sz="1100" b="1" dirty="0" smtClean="0">
                <a:solidFill>
                  <a:srgbClr val="313131"/>
                </a:solidFill>
              </a:rPr>
              <a:t>teikiamas statinio </a:t>
            </a:r>
            <a:r>
              <a:rPr lang="lt-LT" altLang="lt-LT" sz="1100" b="1" dirty="0" smtClean="0">
                <a:solidFill>
                  <a:srgbClr val="313131"/>
                </a:solidFill>
              </a:rPr>
              <a:t>projektas</a:t>
            </a:r>
            <a:endParaRPr lang="lt-LT" altLang="lt-LT" sz="1100" b="1" dirty="0">
              <a:solidFill>
                <a:srgbClr val="313131"/>
              </a:solidFill>
            </a:endParaRPr>
          </a:p>
          <a:p>
            <a:pPr marL="0" indent="0" algn="just" eaLnBrk="1" hangingPunct="1">
              <a:spcBef>
                <a:spcPts val="600"/>
              </a:spcBef>
              <a:defRPr/>
            </a:pPr>
            <a:r>
              <a:rPr lang="lt-LT" altLang="lt-LT" sz="1100" b="1" dirty="0" smtClean="0">
                <a:solidFill>
                  <a:srgbClr val="313131"/>
                </a:solidFill>
              </a:rPr>
              <a:t>52.11 </a:t>
            </a:r>
            <a:r>
              <a:rPr lang="lt-LT" altLang="lt-LT" sz="1100" dirty="0" smtClean="0">
                <a:solidFill>
                  <a:srgbClr val="313131"/>
                </a:solidFill>
              </a:rPr>
              <a:t>Pareiškėjo ir (ar) partnerio (-</a:t>
            </a:r>
            <a:r>
              <a:rPr lang="lt-LT" altLang="lt-LT" sz="1100" dirty="0" err="1" smtClean="0">
                <a:solidFill>
                  <a:srgbClr val="313131"/>
                </a:solidFill>
              </a:rPr>
              <a:t>ių</a:t>
            </a:r>
            <a:r>
              <a:rPr lang="lt-LT" altLang="lt-LT" sz="1100" dirty="0" smtClean="0">
                <a:solidFill>
                  <a:srgbClr val="313131"/>
                </a:solidFill>
              </a:rPr>
              <a:t>) </a:t>
            </a:r>
            <a:r>
              <a:rPr lang="lt-LT" altLang="lt-LT" sz="1100" b="1" dirty="0" smtClean="0">
                <a:solidFill>
                  <a:srgbClr val="313131"/>
                </a:solidFill>
              </a:rPr>
              <a:t>nuosavo įnašo </a:t>
            </a:r>
            <a:r>
              <a:rPr lang="lt-LT" altLang="lt-LT" sz="1100" b="1" dirty="0" smtClean="0"/>
              <a:t>finansavimo šaltinius </a:t>
            </a:r>
            <a:r>
              <a:rPr lang="lt-LT" altLang="lt-LT" sz="1100" dirty="0" smtClean="0">
                <a:solidFill>
                  <a:srgbClr val="313131"/>
                </a:solidFill>
              </a:rPr>
              <a:t>(pareiškėjo/partnerio įnašą ir netinkamų išlaidų padengimą) </a:t>
            </a:r>
            <a:r>
              <a:rPr lang="lt-LT" altLang="lt-LT" sz="1100" b="1" dirty="0" smtClean="0">
                <a:solidFill>
                  <a:srgbClr val="313131"/>
                </a:solidFill>
              </a:rPr>
              <a:t>pagrindžiantys dokumentai</a:t>
            </a:r>
            <a:endParaRPr lang="lt-LT" altLang="lt-LT" sz="900" i="1" dirty="0" smtClean="0"/>
          </a:p>
          <a:p>
            <a:pPr eaLnBrk="1" hangingPunct="1">
              <a:defRPr/>
            </a:pPr>
            <a:endParaRPr lang="lt-LT" altLang="lt-LT" sz="1000" b="1" dirty="0" smtClean="0">
              <a:solidFill>
                <a:srgbClr val="313131"/>
              </a:solidFill>
            </a:endParaRPr>
          </a:p>
        </p:txBody>
      </p:sp>
      <p:sp>
        <p:nvSpPr>
          <p:cNvPr id="16" name="Title 2"/>
          <p:cNvSpPr txBox="1">
            <a:spLocks/>
          </p:cNvSpPr>
          <p:nvPr/>
        </p:nvSpPr>
        <p:spPr>
          <a:xfrm>
            <a:off x="304800" y="139693"/>
            <a:ext cx="8487916"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a:t>Su paraiška teikiami dokumentai (52 p.) </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3372491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390525" y="4160838"/>
            <a:ext cx="2589213" cy="527050"/>
            <a:chOff x="837305" y="579795"/>
            <a:chExt cx="4321500" cy="526237"/>
          </a:xfrm>
        </p:grpSpPr>
        <p:sp>
          <p:nvSpPr>
            <p:cNvPr id="27" name="Rectangle 26"/>
            <p:cNvSpPr/>
            <p:nvPr/>
          </p:nvSpPr>
          <p:spPr>
            <a:xfrm>
              <a:off x="837305" y="579795"/>
              <a:ext cx="4321500" cy="5262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400" b="1" dirty="0">
                  <a:solidFill>
                    <a:schemeClr val="bg1"/>
                  </a:solidFill>
                </a:rPr>
                <a:t>            </a:t>
              </a:r>
            </a:p>
            <a:p>
              <a:pPr algn="ctr" eaLnBrk="1" fontAlgn="auto" hangingPunct="1">
                <a:spcBef>
                  <a:spcPts val="0"/>
                </a:spcBef>
                <a:spcAft>
                  <a:spcPts val="0"/>
                </a:spcAft>
                <a:defRPr/>
              </a:pPr>
              <a:r>
                <a:rPr lang="lt-LT" sz="1400" b="1" dirty="0">
                  <a:solidFill>
                    <a:schemeClr val="bg1"/>
                  </a:solidFill>
                </a:rPr>
                <a:t>     Investicijų projektas su paraiška NETEIKIAMAS</a:t>
              </a:r>
              <a:r>
                <a:rPr lang="en-US" sz="1400" b="1" dirty="0">
                  <a:solidFill>
                    <a:schemeClr val="bg1"/>
                  </a:solidFill>
                </a:rPr>
                <a:t>!!!</a:t>
              </a:r>
              <a:endParaRPr lang="lt-LT" sz="1400" b="1" dirty="0">
                <a:solidFill>
                  <a:schemeClr val="bg1"/>
                </a:solidFill>
              </a:endParaRPr>
            </a:p>
            <a:p>
              <a:pPr algn="ctr" eaLnBrk="1" fontAlgn="auto" hangingPunct="1">
                <a:spcBef>
                  <a:spcPts val="0"/>
                </a:spcBef>
                <a:spcAft>
                  <a:spcPts val="0"/>
                </a:spcAft>
                <a:defRPr/>
              </a:pPr>
              <a:endParaRPr lang="en-US" sz="1400" dirty="0">
                <a:solidFill>
                  <a:srgbClr val="FFFFFF"/>
                </a:solidFill>
              </a:endParaRPr>
            </a:p>
          </p:txBody>
        </p:sp>
        <p:sp>
          <p:nvSpPr>
            <p:cNvPr id="122894" name="Freeform 56"/>
            <p:cNvSpPr>
              <a:spLocks noEditPoints="1"/>
            </p:cNvSpPr>
            <p:nvPr/>
          </p:nvSpPr>
          <p:spPr bwMode="auto">
            <a:xfrm>
              <a:off x="949754" y="627987"/>
              <a:ext cx="536356" cy="254257"/>
            </a:xfrm>
            <a:custGeom>
              <a:avLst/>
              <a:gdLst>
                <a:gd name="T0" fmla="*/ 2147483646 w 237"/>
                <a:gd name="T1" fmla="*/ 0 h 237"/>
                <a:gd name="T2" fmla="*/ 0 w 237"/>
                <a:gd name="T3" fmla="*/ 0 h 237"/>
                <a:gd name="T4" fmla="*/ 0 w 237"/>
                <a:gd name="T5" fmla="*/ 2147483646 h 237"/>
                <a:gd name="T6" fmla="*/ 2147483646 w 237"/>
                <a:gd name="T7" fmla="*/ 2147483646 h 237"/>
                <a:gd name="T8" fmla="*/ 2147483646 w 237"/>
                <a:gd name="T9" fmla="*/ 0 h 237"/>
                <a:gd name="T10" fmla="*/ 2147483646 w 237"/>
                <a:gd name="T11" fmla="*/ 2147483646 h 237"/>
                <a:gd name="T12" fmla="*/ 2147483646 w 237"/>
                <a:gd name="T13" fmla="*/ 2147483646 h 237"/>
                <a:gd name="T14" fmla="*/ 2147483646 w 237"/>
                <a:gd name="T15" fmla="*/ 2147483646 h 237"/>
                <a:gd name="T16" fmla="*/ 2147483646 w 237"/>
                <a:gd name="T17" fmla="*/ 2147483646 h 237"/>
                <a:gd name="T18" fmla="*/ 2147483646 w 237"/>
                <a:gd name="T19" fmla="*/ 2147483646 h 237"/>
                <a:gd name="T20" fmla="*/ 2147483646 w 237"/>
                <a:gd name="T21" fmla="*/ 2147483646 h 237"/>
                <a:gd name="T22" fmla="*/ 2147483646 w 237"/>
                <a:gd name="T23" fmla="*/ 2147483646 h 237"/>
                <a:gd name="T24" fmla="*/ 2147483646 w 237"/>
                <a:gd name="T25" fmla="*/ 2147483646 h 237"/>
                <a:gd name="T26" fmla="*/ 2147483646 w 237"/>
                <a:gd name="T27" fmla="*/ 2147483646 h 237"/>
                <a:gd name="T28" fmla="*/ 2147483646 w 237"/>
                <a:gd name="T29" fmla="*/ 2147483646 h 2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7" h="237">
                  <a:moveTo>
                    <a:pt x="237" y="0"/>
                  </a:moveTo>
                  <a:lnTo>
                    <a:pt x="0" y="0"/>
                  </a:lnTo>
                  <a:lnTo>
                    <a:pt x="0" y="237"/>
                  </a:lnTo>
                  <a:lnTo>
                    <a:pt x="237" y="237"/>
                  </a:lnTo>
                  <a:lnTo>
                    <a:pt x="237" y="0"/>
                  </a:lnTo>
                  <a:close/>
                  <a:moveTo>
                    <a:pt x="133" y="217"/>
                  </a:moveTo>
                  <a:lnTo>
                    <a:pt x="105" y="217"/>
                  </a:lnTo>
                  <a:lnTo>
                    <a:pt x="105" y="173"/>
                  </a:lnTo>
                  <a:lnTo>
                    <a:pt x="133" y="173"/>
                  </a:lnTo>
                  <a:lnTo>
                    <a:pt x="133" y="217"/>
                  </a:lnTo>
                  <a:close/>
                  <a:moveTo>
                    <a:pt x="128" y="155"/>
                  </a:moveTo>
                  <a:lnTo>
                    <a:pt x="109" y="155"/>
                  </a:lnTo>
                  <a:lnTo>
                    <a:pt x="104" y="21"/>
                  </a:lnTo>
                  <a:lnTo>
                    <a:pt x="134" y="21"/>
                  </a:lnTo>
                  <a:lnTo>
                    <a:pt x="128" y="15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nvGrpSpPr>
          <p:cNvPr id="4" name="Group 3"/>
          <p:cNvGrpSpPr>
            <a:grpSpLocks/>
          </p:cNvGrpSpPr>
          <p:nvPr/>
        </p:nvGrpSpPr>
        <p:grpSpPr bwMode="auto">
          <a:xfrm>
            <a:off x="363538" y="1008063"/>
            <a:ext cx="2590800" cy="2862262"/>
            <a:chOff x="375518" y="1038914"/>
            <a:chExt cx="2590800" cy="2862076"/>
          </a:xfrm>
        </p:grpSpPr>
        <p:sp>
          <p:nvSpPr>
            <p:cNvPr id="28" name="Text Placeholder 3"/>
            <p:cNvSpPr txBox="1">
              <a:spLocks/>
            </p:cNvSpPr>
            <p:nvPr/>
          </p:nvSpPr>
          <p:spPr>
            <a:xfrm>
              <a:off x="375518" y="2300894"/>
              <a:ext cx="2590800" cy="1600096"/>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eaLnBrk="1" fontAlgn="auto" hangingPunct="1">
                <a:spcBef>
                  <a:spcPts val="0"/>
                </a:spcBef>
                <a:spcAft>
                  <a:spcPts val="0"/>
                </a:spcAft>
                <a:defRPr/>
              </a:pPr>
              <a:r>
                <a:rPr lang="lt-LT" altLang="lt-LT" sz="800" dirty="0"/>
                <a:t>Siekiant pateikti paraišką CPVA, pareiškėjas </a:t>
              </a:r>
              <a:r>
                <a:rPr lang="lt-LT" altLang="lt-LT" sz="800" b="1" dirty="0"/>
                <a:t>pildo iš dalies užpildytą paraiškos formos failą (PDF formatu)</a:t>
              </a:r>
              <a:r>
                <a:rPr lang="lt-LT" altLang="lt-LT" sz="800" dirty="0"/>
                <a:t>, kuris skelbiamas CPVA </a:t>
              </a:r>
              <a:r>
                <a:rPr lang="lt-LT" altLang="lt-LT" sz="800" dirty="0" smtClean="0"/>
                <a:t>tinklapyje. </a:t>
              </a:r>
              <a:r>
                <a:rPr lang="lt-LT" sz="800" dirty="0" smtClean="0">
                  <a:solidFill>
                    <a:srgbClr val="161F28"/>
                  </a:solidFill>
                </a:rPr>
                <a:t>Iš </a:t>
              </a:r>
              <a:r>
                <a:rPr lang="lt-LT" sz="800" dirty="0">
                  <a:solidFill>
                    <a:srgbClr val="161F28"/>
                  </a:solidFill>
                </a:rPr>
                <a:t>dalies užpildyta paraiškos forma taip pat bus skelbiama ES struktūrinių fondų svetainėje www.esinvesticijos.lt.</a:t>
              </a:r>
            </a:p>
            <a:p>
              <a:pPr algn="just" eaLnBrk="1" fontAlgn="auto" hangingPunct="1">
                <a:spcBef>
                  <a:spcPts val="0"/>
                </a:spcBef>
                <a:spcAft>
                  <a:spcPts val="0"/>
                </a:spcAft>
                <a:defRPr/>
              </a:pPr>
              <a:r>
                <a:rPr lang="lt-LT" sz="800" dirty="0" smtClean="0">
                  <a:solidFill>
                    <a:srgbClr val="161F28"/>
                  </a:solidFill>
                </a:rPr>
                <a:t>Paraiška </a:t>
              </a:r>
              <a:r>
                <a:rPr lang="lt-LT" sz="800" dirty="0">
                  <a:solidFill>
                    <a:srgbClr val="161F28"/>
                  </a:solidFill>
                </a:rPr>
                <a:t>teikiama </a:t>
              </a:r>
              <a:r>
                <a:rPr lang="lt-LT" sz="800" dirty="0"/>
                <a:t>CPVA </a:t>
              </a:r>
              <a:r>
                <a:rPr lang="lt-LT" sz="800" b="1" dirty="0"/>
                <a:t>raštu</a:t>
              </a:r>
              <a:r>
                <a:rPr lang="lt-LT" sz="800" dirty="0"/>
                <a:t> (su lydraščiu) iki valstybės projektų sąraše nustatytos jos pateikimo datos.  Kartu su popierine paraiškos ir jos priedų versija turi būti pateikta elektroninė paraiškos versija PDF formatu, taip pat paraiškos priedų elektroninės versijos (priedai, kurie yra pasirašomai fiziniu parašu pateikiami skenuotame PDF formate, nepasirašomi priedai gali būti pateikiami jų originaliame elektroniniame formate</a:t>
              </a:r>
              <a:r>
                <a:rPr lang="lt-LT" sz="800" dirty="0" smtClean="0"/>
                <a:t>).</a:t>
              </a:r>
              <a:endParaRPr lang="lt-LT" sz="1100" dirty="0">
                <a:solidFill>
                  <a:srgbClr val="176490"/>
                </a:solidFill>
              </a:endParaRPr>
            </a:p>
          </p:txBody>
        </p:sp>
        <p:grpSp>
          <p:nvGrpSpPr>
            <p:cNvPr id="122887" name="Group 16"/>
            <p:cNvGrpSpPr>
              <a:grpSpLocks/>
            </p:cNvGrpSpPr>
            <p:nvPr/>
          </p:nvGrpSpPr>
          <p:grpSpPr bwMode="auto">
            <a:xfrm>
              <a:off x="1181100" y="1038914"/>
              <a:ext cx="838200" cy="634546"/>
              <a:chOff x="664319" y="1044851"/>
              <a:chExt cx="1540213" cy="1069699"/>
            </a:xfrm>
          </p:grpSpPr>
          <p:grpSp>
            <p:nvGrpSpPr>
              <p:cNvPr id="122889" name="Group 23"/>
              <p:cNvGrpSpPr>
                <a:grpSpLocks/>
              </p:cNvGrpSpPr>
              <p:nvPr/>
            </p:nvGrpSpPr>
            <p:grpSpPr bwMode="auto">
              <a:xfrm>
                <a:off x="664319" y="1044851"/>
                <a:ext cx="1540213" cy="1069699"/>
                <a:chOff x="2905413" y="1285292"/>
                <a:chExt cx="784417" cy="1675617"/>
              </a:xfrm>
            </p:grpSpPr>
            <p:sp>
              <p:nvSpPr>
                <p:cNvPr id="32" name="Rectangle 31"/>
                <p:cNvSpPr/>
                <p:nvPr/>
              </p:nvSpPr>
              <p:spPr>
                <a:xfrm>
                  <a:off x="2904739" y="1390085"/>
                  <a:ext cx="784417" cy="15719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endParaRPr>
                </a:p>
              </p:txBody>
            </p:sp>
            <p:sp>
              <p:nvSpPr>
                <p:cNvPr id="33" name="Rectangle 32"/>
                <p:cNvSpPr/>
                <p:nvPr/>
              </p:nvSpPr>
              <p:spPr>
                <a:xfrm>
                  <a:off x="2904739" y="1285292"/>
                  <a:ext cx="784417" cy="157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FFFFFF"/>
                    </a:solidFill>
                  </a:endParaRPr>
                </a:p>
              </p:txBody>
            </p:sp>
          </p:grpSp>
          <p:sp>
            <p:nvSpPr>
              <p:cNvPr id="122890" name="Freeform 69"/>
              <p:cNvSpPr>
                <a:spLocks noEditPoints="1"/>
              </p:cNvSpPr>
              <p:nvPr/>
            </p:nvSpPr>
            <p:spPr bwMode="auto">
              <a:xfrm>
                <a:off x="1055130" y="1295470"/>
                <a:ext cx="685800" cy="460375"/>
              </a:xfrm>
              <a:custGeom>
                <a:avLst/>
                <a:gdLst>
                  <a:gd name="T0" fmla="*/ 2147483646 w 256"/>
                  <a:gd name="T1" fmla="*/ 2147483646 h 200"/>
                  <a:gd name="T2" fmla="*/ 2147483646 w 256"/>
                  <a:gd name="T3" fmla="*/ 2147483646 h 200"/>
                  <a:gd name="T4" fmla="*/ 0 w 256"/>
                  <a:gd name="T5" fmla="*/ 2147483646 h 200"/>
                  <a:gd name="T6" fmla="*/ 0 w 256"/>
                  <a:gd name="T7" fmla="*/ 2147483646 h 200"/>
                  <a:gd name="T8" fmla="*/ 0 w 256"/>
                  <a:gd name="T9" fmla="*/ 2147483646 h 200"/>
                  <a:gd name="T10" fmla="*/ 0 w 256"/>
                  <a:gd name="T11" fmla="*/ 2147483646 h 200"/>
                  <a:gd name="T12" fmla="*/ 0 w 256"/>
                  <a:gd name="T13" fmla="*/ 2147483646 h 200"/>
                  <a:gd name="T14" fmla="*/ 0 w 256"/>
                  <a:gd name="T15" fmla="*/ 2147483646 h 200"/>
                  <a:gd name="T16" fmla="*/ 0 w 256"/>
                  <a:gd name="T17" fmla="*/ 2147483646 h 200"/>
                  <a:gd name="T18" fmla="*/ 2147483646 w 256"/>
                  <a:gd name="T19" fmla="*/ 2147483646 h 200"/>
                  <a:gd name="T20" fmla="*/ 2147483646 w 256"/>
                  <a:gd name="T21" fmla="*/ 2147483646 h 200"/>
                  <a:gd name="T22" fmla="*/ 2147483646 w 256"/>
                  <a:gd name="T23" fmla="*/ 2147483646 h 200"/>
                  <a:gd name="T24" fmla="*/ 2147483646 w 256"/>
                  <a:gd name="T25" fmla="*/ 2147483646 h 200"/>
                  <a:gd name="T26" fmla="*/ 2147483646 w 256"/>
                  <a:gd name="T27" fmla="*/ 2147483646 h 200"/>
                  <a:gd name="T28" fmla="*/ 2147483646 w 256"/>
                  <a:gd name="T29" fmla="*/ 2147483646 h 200"/>
                  <a:gd name="T30" fmla="*/ 2147483646 w 256"/>
                  <a:gd name="T31" fmla="*/ 2147483646 h 200"/>
                  <a:gd name="T32" fmla="*/ 2147483646 w 256"/>
                  <a:gd name="T33" fmla="*/ 2147483646 h 200"/>
                  <a:gd name="T34" fmla="*/ 0 w 256"/>
                  <a:gd name="T35" fmla="*/ 2147483646 h 200"/>
                  <a:gd name="T36" fmla="*/ 0 w 256"/>
                  <a:gd name="T37" fmla="*/ 2147483646 h 200"/>
                  <a:gd name="T38" fmla="*/ 0 w 256"/>
                  <a:gd name="T39" fmla="*/ 2147483646 h 200"/>
                  <a:gd name="T40" fmla="*/ 2147483646 w 256"/>
                  <a:gd name="T41" fmla="*/ 0 h 200"/>
                  <a:gd name="T42" fmla="*/ 2147483646 w 256"/>
                  <a:gd name="T43" fmla="*/ 0 h 200"/>
                  <a:gd name="T44" fmla="*/ 2147483646 w 256"/>
                  <a:gd name="T45" fmla="*/ 0 h 200"/>
                  <a:gd name="T46" fmla="*/ 2147483646 w 256"/>
                  <a:gd name="T47" fmla="*/ 0 h 200"/>
                  <a:gd name="T48" fmla="*/ 2147483646 w 256"/>
                  <a:gd name="T49" fmla="*/ 0 h 200"/>
                  <a:gd name="T50" fmla="*/ 2147483646 w 256"/>
                  <a:gd name="T51" fmla="*/ 2147483646 h 200"/>
                  <a:gd name="T52" fmla="*/ 2147483646 w 256"/>
                  <a:gd name="T53" fmla="*/ 2147483646 h 200"/>
                  <a:gd name="T54" fmla="*/ 2147483646 w 256"/>
                  <a:gd name="T55" fmla="*/ 2147483646 h 200"/>
                  <a:gd name="T56" fmla="*/ 2147483646 w 256"/>
                  <a:gd name="T57" fmla="*/ 2147483646 h 200"/>
                  <a:gd name="T58" fmla="*/ 0 w 256"/>
                  <a:gd name="T59" fmla="*/ 2147483646 h 200"/>
                  <a:gd name="T60" fmla="*/ 0 w 256"/>
                  <a:gd name="T61" fmla="*/ 2147483646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6" h="200">
                    <a:moveTo>
                      <a:pt x="244" y="200"/>
                    </a:moveTo>
                    <a:cubicBezTo>
                      <a:pt x="12" y="200"/>
                      <a:pt x="12" y="200"/>
                      <a:pt x="12" y="200"/>
                    </a:cubicBezTo>
                    <a:cubicBezTo>
                      <a:pt x="5" y="200"/>
                      <a:pt x="0" y="195"/>
                      <a:pt x="0" y="188"/>
                    </a:cubicBezTo>
                    <a:cubicBezTo>
                      <a:pt x="0" y="172"/>
                      <a:pt x="0" y="172"/>
                      <a:pt x="0" y="172"/>
                    </a:cubicBezTo>
                    <a:cubicBezTo>
                      <a:pt x="0" y="152"/>
                      <a:pt x="0" y="152"/>
                      <a:pt x="0" y="152"/>
                    </a:cubicBezTo>
                    <a:cubicBezTo>
                      <a:pt x="0" y="136"/>
                      <a:pt x="0" y="136"/>
                      <a:pt x="0" y="136"/>
                    </a:cubicBezTo>
                    <a:cubicBezTo>
                      <a:pt x="0" y="116"/>
                      <a:pt x="0" y="116"/>
                      <a:pt x="0" y="116"/>
                    </a:cubicBezTo>
                    <a:cubicBezTo>
                      <a:pt x="0" y="100"/>
                      <a:pt x="0" y="100"/>
                      <a:pt x="0" y="100"/>
                    </a:cubicBezTo>
                    <a:cubicBezTo>
                      <a:pt x="0" y="60"/>
                      <a:pt x="0" y="60"/>
                      <a:pt x="0" y="60"/>
                    </a:cubicBezTo>
                    <a:cubicBezTo>
                      <a:pt x="256" y="60"/>
                      <a:pt x="256" y="60"/>
                      <a:pt x="256" y="60"/>
                    </a:cubicBezTo>
                    <a:cubicBezTo>
                      <a:pt x="256" y="100"/>
                      <a:pt x="256" y="100"/>
                      <a:pt x="256" y="100"/>
                    </a:cubicBezTo>
                    <a:cubicBezTo>
                      <a:pt x="256" y="116"/>
                      <a:pt x="256" y="116"/>
                      <a:pt x="256" y="116"/>
                    </a:cubicBezTo>
                    <a:cubicBezTo>
                      <a:pt x="256" y="136"/>
                      <a:pt x="256" y="136"/>
                      <a:pt x="256" y="136"/>
                    </a:cubicBezTo>
                    <a:cubicBezTo>
                      <a:pt x="256" y="152"/>
                      <a:pt x="256" y="152"/>
                      <a:pt x="256" y="152"/>
                    </a:cubicBezTo>
                    <a:cubicBezTo>
                      <a:pt x="256" y="172"/>
                      <a:pt x="256" y="172"/>
                      <a:pt x="256" y="172"/>
                    </a:cubicBezTo>
                    <a:cubicBezTo>
                      <a:pt x="256" y="188"/>
                      <a:pt x="256" y="188"/>
                      <a:pt x="256" y="188"/>
                    </a:cubicBezTo>
                    <a:cubicBezTo>
                      <a:pt x="256" y="195"/>
                      <a:pt x="251" y="200"/>
                      <a:pt x="244" y="200"/>
                    </a:cubicBezTo>
                    <a:moveTo>
                      <a:pt x="0" y="36"/>
                    </a:moveTo>
                    <a:cubicBezTo>
                      <a:pt x="0" y="28"/>
                      <a:pt x="0" y="28"/>
                      <a:pt x="0" y="28"/>
                    </a:cubicBezTo>
                    <a:cubicBezTo>
                      <a:pt x="0" y="12"/>
                      <a:pt x="0" y="12"/>
                      <a:pt x="0" y="12"/>
                    </a:cubicBezTo>
                    <a:cubicBezTo>
                      <a:pt x="0" y="5"/>
                      <a:pt x="5" y="0"/>
                      <a:pt x="12" y="0"/>
                    </a:cubicBezTo>
                    <a:cubicBezTo>
                      <a:pt x="28" y="0"/>
                      <a:pt x="28" y="0"/>
                      <a:pt x="28" y="0"/>
                    </a:cubicBezTo>
                    <a:cubicBezTo>
                      <a:pt x="36" y="0"/>
                      <a:pt x="36" y="0"/>
                      <a:pt x="36" y="0"/>
                    </a:cubicBezTo>
                    <a:cubicBezTo>
                      <a:pt x="48" y="0"/>
                      <a:pt x="48" y="0"/>
                      <a:pt x="48" y="0"/>
                    </a:cubicBezTo>
                    <a:cubicBezTo>
                      <a:pt x="72" y="0"/>
                      <a:pt x="72" y="0"/>
                      <a:pt x="72" y="0"/>
                    </a:cubicBezTo>
                    <a:cubicBezTo>
                      <a:pt x="96" y="24"/>
                      <a:pt x="96" y="24"/>
                      <a:pt x="96" y="24"/>
                    </a:cubicBezTo>
                    <a:cubicBezTo>
                      <a:pt x="244" y="24"/>
                      <a:pt x="244" y="24"/>
                      <a:pt x="244" y="24"/>
                    </a:cubicBezTo>
                    <a:cubicBezTo>
                      <a:pt x="251" y="24"/>
                      <a:pt x="256" y="29"/>
                      <a:pt x="256" y="36"/>
                    </a:cubicBezTo>
                    <a:cubicBezTo>
                      <a:pt x="256" y="48"/>
                      <a:pt x="256" y="48"/>
                      <a:pt x="256" y="48"/>
                    </a:cubicBezTo>
                    <a:cubicBezTo>
                      <a:pt x="0" y="48"/>
                      <a:pt x="0" y="48"/>
                      <a:pt x="0" y="48"/>
                    </a:cubicBez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sp>
          <p:nvSpPr>
            <p:cNvPr id="34" name="Text Placeholder 3"/>
            <p:cNvSpPr txBox="1">
              <a:spLocks/>
            </p:cNvSpPr>
            <p:nvPr/>
          </p:nvSpPr>
          <p:spPr>
            <a:xfrm>
              <a:off x="380280" y="1777053"/>
              <a:ext cx="2490788" cy="338116"/>
            </a:xfrm>
            <a:prstGeom prst="rect">
              <a:avLst/>
            </a:prstGeom>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eaLnBrk="1" fontAlgn="auto" hangingPunct="1">
                <a:spcBef>
                  <a:spcPts val="0"/>
                </a:spcBef>
                <a:spcAft>
                  <a:spcPts val="0"/>
                </a:spcAft>
                <a:defRPr/>
              </a:pPr>
              <a:r>
                <a:rPr lang="lt-LT" sz="1400" b="1" dirty="0" smtClean="0">
                  <a:solidFill>
                    <a:srgbClr val="262626">
                      <a:lumMod val="75000"/>
                      <a:lumOff val="25000"/>
                    </a:srgbClr>
                  </a:solidFill>
                </a:rPr>
                <a:t>Paraiška</a:t>
              </a:r>
            </a:p>
            <a:p>
              <a:pPr eaLnBrk="1" fontAlgn="auto" hangingPunct="1">
                <a:spcBef>
                  <a:spcPts val="0"/>
                </a:spcBef>
                <a:spcAft>
                  <a:spcPts val="0"/>
                </a:spcAft>
                <a:defRPr/>
              </a:pPr>
              <a:endParaRPr lang="lt-LT" altLang="lt-LT" sz="800" dirty="0"/>
            </a:p>
          </p:txBody>
        </p:sp>
      </p:grpSp>
      <p:sp>
        <p:nvSpPr>
          <p:cNvPr id="35" name="Text Placeholder 3"/>
          <p:cNvSpPr txBox="1">
            <a:spLocks/>
          </p:cNvSpPr>
          <p:nvPr/>
        </p:nvSpPr>
        <p:spPr>
          <a:xfrm>
            <a:off x="3276600" y="823543"/>
            <a:ext cx="5119687" cy="3677930"/>
          </a:xfrm>
          <a:prstGeom prst="rect">
            <a:avLst/>
          </a:prstGeom>
          <a:ln w="12700">
            <a:noFill/>
          </a:ln>
        </p:spPr>
        <p:style>
          <a:lnRef idx="2">
            <a:schemeClr val="accent1"/>
          </a:lnRef>
          <a:fillRef idx="1">
            <a:schemeClr val="lt1"/>
          </a:fillRef>
          <a:effectRef idx="0">
            <a:schemeClr val="accent1"/>
          </a:effectRef>
          <a:fontRef idx="minor">
            <a:schemeClr val="dk1"/>
          </a:fontRef>
        </p:style>
        <p:txBody>
          <a:bodyPr lIns="0" tIns="0" rIns="0" bIns="0" anchor="ctr">
            <a:spAutoFit/>
          </a:bodyPr>
          <a:lstStyle>
            <a:lvl1pPr marL="171450" indent="-17145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indent="0" algn="just" eaLnBrk="1" hangingPunct="1">
              <a:spcBef>
                <a:spcPts val="600"/>
              </a:spcBef>
              <a:defRPr/>
            </a:pPr>
            <a:endParaRPr lang="en-US" altLang="lt-LT" sz="1100" b="1" dirty="0" smtClean="0">
              <a:solidFill>
                <a:srgbClr val="FFFFFF"/>
              </a:solidFill>
            </a:endParaRPr>
          </a:p>
          <a:p>
            <a:pPr marL="0" indent="0" algn="just">
              <a:spcBef>
                <a:spcPts val="600"/>
              </a:spcBef>
              <a:defRPr/>
            </a:pPr>
            <a:r>
              <a:rPr lang="lt-LT" altLang="lt-LT" sz="1100" b="1" dirty="0" smtClean="0">
                <a:solidFill>
                  <a:srgbClr val="313131"/>
                </a:solidFill>
              </a:rPr>
              <a:t>52.12 </a:t>
            </a:r>
            <a:r>
              <a:rPr lang="lt-LT" sz="1100" dirty="0"/>
              <a:t>pastato, kuriame planuojamos investicijos, energetinio efektyvumo sertifikatą, jei investuojama pagal Aprašo 20.1 papunktyje nurodytą </a:t>
            </a:r>
            <a:r>
              <a:rPr lang="lt-LT" sz="1100" dirty="0" err="1"/>
              <a:t>poveiklę</a:t>
            </a:r>
            <a:r>
              <a:rPr lang="lt-LT" sz="1100" dirty="0"/>
              <a:t>. Jeigu pastato energetinio efektyvumo klasė yra žemesnė nei C, tuomet kartu turi būti pateiktas techninis projektas, kuriame numatoma pastato energetinio efektyvumo klasė būtų ne mažesnė kaip C, statybą leidžiantis dokumentas bei savivaldybės tarybos sprendimas, kuriuo skiriamas finansavimas techninio projekto įgyvendinimui ir įsipareigojama dėl terminų įgyvendinant energetinio efektyvumo didinimo </a:t>
            </a:r>
            <a:r>
              <a:rPr lang="lt-LT" sz="1100" dirty="0" smtClean="0"/>
              <a:t>priemones;</a:t>
            </a:r>
          </a:p>
          <a:p>
            <a:pPr marL="0" indent="0" algn="just">
              <a:spcBef>
                <a:spcPts val="600"/>
              </a:spcBef>
              <a:defRPr/>
            </a:pPr>
            <a:r>
              <a:rPr lang="lt-LT" altLang="lt-LT" sz="1100" b="1" dirty="0" smtClean="0">
                <a:solidFill>
                  <a:srgbClr val="313131"/>
                </a:solidFill>
              </a:rPr>
              <a:t>52.13 </a:t>
            </a:r>
            <a:r>
              <a:rPr lang="lt-LT" sz="1100" dirty="0"/>
              <a:t>numatomų vykdyti darbų detalizavimą, kuriame apibūdinta esama numatomų atnaujinti vidaus patalpų būklė, planuojami vykdyti darbai, jų rūšys, preliminarūs darbų apimčių žiniaraščiai, kuriuose nurodytos orientacinės darbų kainos, preliminarūs ar inventoriniai su pažymėta darbų vieta brėžiniai, kita informacija, įrodanti projekto atitiktį Aprašo 26 punkto (priklausomai nuo investicinės krypties) reikalavimams. Jei yra parengtas statinio projektas, numatomų vykdyti darbų detalizavimas gali būti neteikiamas, teikiamas statinio projektas</a:t>
            </a:r>
            <a:endParaRPr lang="lt-LT" altLang="lt-LT" sz="1100" b="1" dirty="0" smtClean="0">
              <a:solidFill>
                <a:srgbClr val="313131"/>
              </a:solidFill>
            </a:endParaRPr>
          </a:p>
          <a:p>
            <a:pPr algn="just">
              <a:spcBef>
                <a:spcPts val="600"/>
              </a:spcBef>
              <a:buFont typeface="Arial" panose="020B0604020202020204" pitchFamily="34" charset="0"/>
              <a:buChar char="•"/>
              <a:defRPr/>
            </a:pPr>
            <a:r>
              <a:rPr lang="lt-LT" altLang="lt-LT" sz="1100" b="1" dirty="0" smtClean="0">
                <a:solidFill>
                  <a:schemeClr val="tx2"/>
                </a:solidFill>
              </a:rPr>
              <a:t>Projekto veiklų grafikas </a:t>
            </a:r>
            <a:r>
              <a:rPr lang="lt-LT" altLang="lt-LT" sz="1100" dirty="0" smtClean="0">
                <a:solidFill>
                  <a:schemeClr val="tx2"/>
                </a:solidFill>
              </a:rPr>
              <a:t>(</a:t>
            </a:r>
            <a:r>
              <a:rPr lang="lt-LT" altLang="lt-LT" sz="900" i="1" dirty="0" smtClean="0">
                <a:solidFill>
                  <a:schemeClr val="tx2"/>
                </a:solidFill>
              </a:rPr>
              <a:t>grafiko forma pateikta www.cpva.lt) </a:t>
            </a:r>
          </a:p>
          <a:p>
            <a:pPr algn="just">
              <a:spcBef>
                <a:spcPts val="600"/>
              </a:spcBef>
              <a:buFont typeface="Arial" panose="020B0604020202020204" pitchFamily="34" charset="0"/>
              <a:buChar char="•"/>
              <a:defRPr/>
            </a:pPr>
            <a:r>
              <a:rPr lang="lt-LT" altLang="lt-LT" sz="1100" b="1" dirty="0" smtClean="0">
                <a:solidFill>
                  <a:schemeClr val="tx2"/>
                </a:solidFill>
              </a:rPr>
              <a:t>Informacija</a:t>
            </a:r>
            <a:r>
              <a:rPr lang="lt-LT" altLang="lt-LT" sz="1100" b="1" dirty="0">
                <a:solidFill>
                  <a:schemeClr val="tx2"/>
                </a:solidFill>
              </a:rPr>
              <a:t>, reikalinga projekto atitikčiai projektų atrankos kriterijams įvertinti </a:t>
            </a:r>
            <a:r>
              <a:rPr lang="lt-LT" altLang="lt-LT" sz="800" i="1" dirty="0">
                <a:solidFill>
                  <a:schemeClr val="tx2"/>
                </a:solidFill>
              </a:rPr>
              <a:t>(Aprašo 2 priedas)</a:t>
            </a:r>
          </a:p>
          <a:p>
            <a:pPr algn="just">
              <a:spcBef>
                <a:spcPts val="600"/>
              </a:spcBef>
              <a:buFont typeface="Arial" panose="020B0604020202020204" pitchFamily="34" charset="0"/>
              <a:buChar char="•"/>
              <a:defRPr/>
            </a:pPr>
            <a:endParaRPr lang="lt-LT" altLang="lt-LT" sz="900" i="1" dirty="0" smtClean="0"/>
          </a:p>
          <a:p>
            <a:pPr eaLnBrk="1" hangingPunct="1">
              <a:defRPr/>
            </a:pPr>
            <a:endParaRPr lang="lt-LT" altLang="lt-LT" sz="1000" b="1" dirty="0" smtClean="0">
              <a:solidFill>
                <a:srgbClr val="313131"/>
              </a:solidFill>
            </a:endParaRPr>
          </a:p>
        </p:txBody>
      </p:sp>
      <p:sp>
        <p:nvSpPr>
          <p:cNvPr id="16" name="Title 2"/>
          <p:cNvSpPr txBox="1">
            <a:spLocks noGrp="1"/>
          </p:cNvSpPr>
          <p:nvPr>
            <p:ph type="title"/>
          </p:nvPr>
        </p:nvSpPr>
        <p:spPr>
          <a:xfrm>
            <a:off x="228600" y="337687"/>
            <a:ext cx="85207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r>
              <a:rPr lang="lt-LT" sz="2400" b="1" dirty="0"/>
              <a:t>Su paraiška teikiami dokumentai (52 p.) </a:t>
            </a:r>
            <a:r>
              <a:rPr lang="lt-LT" dirty="0" smtClean="0"/>
              <a:t>	  </a:t>
            </a:r>
            <a:r>
              <a:rPr lang="lt-LT" sz="1400" dirty="0" smtClean="0"/>
              <a:t>Mokyklų tinklo efektyvumo didinimas</a:t>
            </a:r>
            <a:endParaRPr lang="lt-LT" sz="1400" dirty="0"/>
          </a:p>
        </p:txBody>
      </p:sp>
    </p:spTree>
    <p:extLst>
      <p:ext uri="{BB962C8B-B14F-4D97-AF65-F5344CB8AC3E}">
        <p14:creationId xmlns:p14="http://schemas.microsoft.com/office/powerpoint/2010/main" val="621482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862" b="8862"/>
          <a:stretch>
            <a:fillRect/>
          </a:stretch>
        </p:blipFill>
        <p:spPr bwMode="auto">
          <a:xfrm>
            <a:off x="0" y="-9525"/>
            <a:ext cx="9144000" cy="273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 Same Side Corner Rectangle 21"/>
          <p:cNvSpPr/>
          <p:nvPr/>
        </p:nvSpPr>
        <p:spPr>
          <a:xfrm>
            <a:off x="622300" y="2201863"/>
            <a:ext cx="2616200" cy="2952750"/>
          </a:xfrm>
          <a:prstGeom prst="round2SameRect">
            <a:avLst>
              <a:gd name="adj1" fmla="val 430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Box 36"/>
          <p:cNvSpPr txBox="1">
            <a:spLocks noChangeArrowheads="1"/>
          </p:cNvSpPr>
          <p:nvPr/>
        </p:nvSpPr>
        <p:spPr bwMode="auto">
          <a:xfrm>
            <a:off x="677863" y="3325813"/>
            <a:ext cx="2614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lt-LT" altLang="lt-LT" sz="1000">
              <a:solidFill>
                <a:schemeClr val="bg1"/>
              </a:solidFill>
            </a:endParaRPr>
          </a:p>
          <a:p>
            <a:pPr algn="ctr" eaLnBrk="1" hangingPunct="1"/>
            <a:endParaRPr lang="en-US" altLang="lt-LT" sz="1000">
              <a:solidFill>
                <a:schemeClr val="bg1"/>
              </a:solidFill>
            </a:endParaRPr>
          </a:p>
        </p:txBody>
      </p:sp>
      <p:grpSp>
        <p:nvGrpSpPr>
          <p:cNvPr id="38" name="Group 4"/>
          <p:cNvGrpSpPr>
            <a:grpSpLocks/>
          </p:cNvGrpSpPr>
          <p:nvPr/>
        </p:nvGrpSpPr>
        <p:grpSpPr bwMode="auto">
          <a:xfrm>
            <a:off x="5557838" y="3116263"/>
            <a:ext cx="1909762" cy="1146175"/>
            <a:chOff x="1260146" y="1899975"/>
            <a:chExt cx="1714296" cy="924455"/>
          </a:xfrm>
        </p:grpSpPr>
        <p:sp>
          <p:nvSpPr>
            <p:cNvPr id="39" name="TextBox 38"/>
            <p:cNvSpPr txBox="1"/>
            <p:nvPr/>
          </p:nvSpPr>
          <p:spPr>
            <a:xfrm>
              <a:off x="1458223" y="1899975"/>
              <a:ext cx="1318142" cy="545454"/>
            </a:xfrm>
            <a:prstGeom prst="rect">
              <a:avLst/>
            </a:prstGeom>
            <a:noFill/>
          </p:spPr>
          <p:txBody>
            <a:bodyPr wrap="none" lIns="0" tIns="0" rIns="0" bIns="0" anchor="ctr">
              <a:spAutoFit/>
            </a:bodyPr>
            <a:lstStyle/>
            <a:p>
              <a:pPr algn="ctr" eaLnBrk="1" fontAlgn="auto" hangingPunct="1">
                <a:spcBef>
                  <a:spcPts val="0"/>
                </a:spcBef>
                <a:spcAft>
                  <a:spcPts val="0"/>
                </a:spcAft>
                <a:defRPr/>
              </a:pPr>
              <a:r>
                <a:rPr lang="lt-LT" sz="1200" b="1" i="1" dirty="0">
                  <a:solidFill>
                    <a:schemeClr val="tx1">
                      <a:lumMod val="75000"/>
                      <a:lumOff val="25000"/>
                    </a:schemeClr>
                  </a:solidFill>
                  <a:latin typeface="+mn-lt"/>
                </a:rPr>
                <a:t>Aprašo reikalavimų </a:t>
              </a:r>
            </a:p>
            <a:p>
              <a:pPr algn="ctr" eaLnBrk="1" fontAlgn="auto" hangingPunct="1">
                <a:spcBef>
                  <a:spcPts val="0"/>
                </a:spcBef>
                <a:spcAft>
                  <a:spcPts val="0"/>
                </a:spcAft>
                <a:defRPr/>
              </a:pPr>
              <a:r>
                <a:rPr lang="lt-LT" sz="1200" b="1" i="1" dirty="0">
                  <a:solidFill>
                    <a:schemeClr val="tx1">
                      <a:lumMod val="75000"/>
                      <a:lumOff val="25000"/>
                    </a:schemeClr>
                  </a:solidFill>
                  <a:latin typeface="+mn-lt"/>
                </a:rPr>
                <a:t>klausimais konsultuoja</a:t>
              </a:r>
            </a:p>
            <a:p>
              <a:pPr algn="ctr" eaLnBrk="1" fontAlgn="auto" hangingPunct="1">
                <a:spcBef>
                  <a:spcPts val="0"/>
                </a:spcBef>
                <a:spcAft>
                  <a:spcPts val="0"/>
                </a:spcAft>
                <a:defRPr/>
              </a:pPr>
              <a:endParaRPr lang="lt-LT" sz="1000" b="1" dirty="0">
                <a:solidFill>
                  <a:schemeClr val="tx1">
                    <a:lumMod val="75000"/>
                    <a:lumOff val="25000"/>
                  </a:schemeClr>
                </a:solidFill>
                <a:latin typeface="+mn-lt"/>
              </a:endParaRPr>
            </a:p>
            <a:p>
              <a:pPr algn="ctr" eaLnBrk="1" fontAlgn="auto" hangingPunct="1">
                <a:spcBef>
                  <a:spcPts val="0"/>
                </a:spcBef>
                <a:spcAft>
                  <a:spcPts val="0"/>
                </a:spcAft>
                <a:defRPr/>
              </a:pPr>
              <a:r>
                <a:rPr lang="lt-LT" sz="1000" b="1" dirty="0" smtClean="0">
                  <a:solidFill>
                    <a:schemeClr val="tx1">
                      <a:lumMod val="75000"/>
                      <a:lumOff val="25000"/>
                    </a:schemeClr>
                  </a:solidFill>
                  <a:latin typeface="+mn-lt"/>
                </a:rPr>
                <a:t>Vilija Jakštienė</a:t>
              </a:r>
              <a:endParaRPr lang="en-US" sz="1000" b="1" dirty="0">
                <a:solidFill>
                  <a:schemeClr val="tx1">
                    <a:lumMod val="75000"/>
                    <a:lumOff val="25000"/>
                  </a:schemeClr>
                </a:solidFill>
                <a:latin typeface="+mn-lt"/>
              </a:endParaRPr>
            </a:p>
          </p:txBody>
        </p:sp>
        <p:sp>
          <p:nvSpPr>
            <p:cNvPr id="43" name="TextBox 42"/>
            <p:cNvSpPr txBox="1"/>
            <p:nvPr/>
          </p:nvSpPr>
          <p:spPr>
            <a:xfrm>
              <a:off x="1260146" y="2514571"/>
              <a:ext cx="1714296" cy="309859"/>
            </a:xfrm>
            <a:prstGeom prst="rect">
              <a:avLst/>
            </a:prstGeom>
            <a:noFill/>
          </p:spPr>
          <p:txBody>
            <a:bodyPr lIns="0" tIns="0">
              <a:spAutoFit/>
            </a:bodyPr>
            <a:lstStyle/>
            <a:p>
              <a:pPr algn="ctr" eaLnBrk="1" fontAlgn="auto" hangingPunct="1">
                <a:spcBef>
                  <a:spcPct val="20000"/>
                </a:spcBef>
                <a:spcAft>
                  <a:spcPts val="0"/>
                </a:spcAft>
                <a:defRPr/>
              </a:pPr>
              <a:r>
                <a:rPr lang="lt-LT" sz="1000" dirty="0">
                  <a:solidFill>
                    <a:schemeClr val="tx1">
                      <a:lumMod val="75000"/>
                      <a:lumOff val="25000"/>
                    </a:schemeClr>
                  </a:solidFill>
                  <a:latin typeface="+mn-lt"/>
                </a:rPr>
                <a:t>Tel</a:t>
              </a:r>
              <a:r>
                <a:rPr lang="en-US" sz="1000" dirty="0">
                  <a:solidFill>
                    <a:schemeClr val="tx1">
                      <a:lumMod val="75000"/>
                      <a:lumOff val="25000"/>
                    </a:schemeClr>
                  </a:solidFill>
                  <a:latin typeface="+mn-lt"/>
                </a:rPr>
                <a:t>. 8 5 </a:t>
              </a:r>
              <a:r>
                <a:rPr lang="lt-LT" sz="1000" dirty="0" smtClean="0">
                  <a:solidFill>
                    <a:schemeClr val="tx1">
                      <a:lumMod val="75000"/>
                      <a:lumOff val="25000"/>
                    </a:schemeClr>
                  </a:solidFill>
                  <a:latin typeface="+mn-lt"/>
                </a:rPr>
                <a:t>243 16 18 </a:t>
              </a:r>
              <a:endParaRPr lang="lt-LT" sz="1000" dirty="0">
                <a:solidFill>
                  <a:schemeClr val="tx1">
                    <a:lumMod val="75000"/>
                    <a:lumOff val="25000"/>
                  </a:schemeClr>
                </a:solidFill>
                <a:latin typeface="+mn-lt"/>
              </a:endParaRPr>
            </a:p>
            <a:p>
              <a:pPr algn="ctr" eaLnBrk="1" fontAlgn="auto" hangingPunct="1">
                <a:spcBef>
                  <a:spcPct val="20000"/>
                </a:spcBef>
                <a:spcAft>
                  <a:spcPts val="0"/>
                </a:spcAft>
                <a:defRPr/>
              </a:pPr>
              <a:r>
                <a:rPr lang="lt-LT" sz="1000" dirty="0">
                  <a:solidFill>
                    <a:schemeClr val="tx1">
                      <a:lumMod val="75000"/>
                      <a:lumOff val="25000"/>
                    </a:schemeClr>
                  </a:solidFill>
                  <a:latin typeface="+mn-lt"/>
                </a:rPr>
                <a:t>El. paštas </a:t>
              </a:r>
              <a:r>
                <a:rPr lang="lt-LT" sz="1000" dirty="0" err="1" smtClean="0">
                  <a:solidFill>
                    <a:schemeClr val="tx1">
                      <a:lumMod val="75000"/>
                      <a:lumOff val="25000"/>
                    </a:schemeClr>
                  </a:solidFill>
                  <a:latin typeface="+mn-lt"/>
                </a:rPr>
                <a:t>v.jakstiene</a:t>
              </a:r>
              <a:r>
                <a:rPr lang="en-US" sz="1000" u="sng" dirty="0" smtClean="0">
                  <a:solidFill>
                    <a:schemeClr val="tx1">
                      <a:lumMod val="75000"/>
                      <a:lumOff val="25000"/>
                    </a:schemeClr>
                  </a:solidFill>
                  <a:latin typeface="+mn-lt"/>
                </a:rPr>
                <a:t>@</a:t>
              </a:r>
              <a:r>
                <a:rPr lang="en-US" sz="1000" u="sng" dirty="0" err="1" smtClean="0">
                  <a:solidFill>
                    <a:schemeClr val="tx1">
                      <a:lumMod val="75000"/>
                      <a:lumOff val="25000"/>
                    </a:schemeClr>
                  </a:solidFill>
                  <a:latin typeface="+mn-lt"/>
                </a:rPr>
                <a:t>cpva.lt</a:t>
              </a:r>
              <a:r>
                <a:rPr lang="en-US" sz="1000" u="sng" dirty="0" smtClean="0">
                  <a:solidFill>
                    <a:schemeClr val="tx1">
                      <a:lumMod val="75000"/>
                      <a:lumOff val="25000"/>
                    </a:schemeClr>
                  </a:solidFill>
                  <a:latin typeface="+mn-lt"/>
                </a:rPr>
                <a:t> </a:t>
              </a:r>
              <a:endParaRPr lang="en-US" sz="1000" u="sng" dirty="0">
                <a:solidFill>
                  <a:schemeClr val="tx1">
                    <a:lumMod val="75000"/>
                    <a:lumOff val="25000"/>
                  </a:schemeClr>
                </a:solidFill>
                <a:latin typeface="+mn-lt"/>
              </a:endParaRPr>
            </a:p>
          </p:txBody>
        </p:sp>
      </p:grpSp>
      <p:sp>
        <p:nvSpPr>
          <p:cNvPr id="56" name="Rounded Rectangle 55"/>
          <p:cNvSpPr/>
          <p:nvPr/>
        </p:nvSpPr>
        <p:spPr>
          <a:xfrm>
            <a:off x="3479800" y="2889250"/>
            <a:ext cx="539750" cy="5238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b="1" dirty="0">
              <a:solidFill>
                <a:schemeClr val="tx1">
                  <a:lumMod val="75000"/>
                  <a:lumOff val="25000"/>
                </a:schemeClr>
              </a:solidFill>
              <a:latin typeface="FontAwesome" pitchFamily="2" charset="0"/>
            </a:endParaRPr>
          </a:p>
        </p:txBody>
      </p:sp>
      <p:sp>
        <p:nvSpPr>
          <p:cNvPr id="59" name="Rounded Rectangle 58"/>
          <p:cNvSpPr/>
          <p:nvPr/>
        </p:nvSpPr>
        <p:spPr>
          <a:xfrm>
            <a:off x="3505200" y="3579813"/>
            <a:ext cx="539750" cy="5238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dirty="0">
              <a:solidFill>
                <a:schemeClr val="tx1">
                  <a:lumMod val="75000"/>
                  <a:lumOff val="25000"/>
                </a:schemeClr>
              </a:solidFill>
            </a:endParaRPr>
          </a:p>
        </p:txBody>
      </p:sp>
      <p:sp>
        <p:nvSpPr>
          <p:cNvPr id="62" name="Rounded Rectangle 61"/>
          <p:cNvSpPr/>
          <p:nvPr/>
        </p:nvSpPr>
        <p:spPr>
          <a:xfrm>
            <a:off x="3530600" y="4308475"/>
            <a:ext cx="539750" cy="5238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solidFill>
                <a:schemeClr val="tx1">
                  <a:lumMod val="75000"/>
                  <a:lumOff val="25000"/>
                </a:schemeClr>
              </a:solidFill>
            </a:endParaRPr>
          </a:p>
        </p:txBody>
      </p:sp>
      <p:pic>
        <p:nvPicPr>
          <p:cNvPr id="34" name="Picture 33"/>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287463" y="2217738"/>
            <a:ext cx="13493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Freeform 23"/>
          <p:cNvSpPr>
            <a:spLocks noEditPoints="1"/>
          </p:cNvSpPr>
          <p:nvPr/>
        </p:nvSpPr>
        <p:spPr bwMode="auto">
          <a:xfrm>
            <a:off x="3563938" y="2927350"/>
            <a:ext cx="352425" cy="398463"/>
          </a:xfrm>
          <a:custGeom>
            <a:avLst/>
            <a:gdLst>
              <a:gd name="T0" fmla="*/ 2147483646 w 265"/>
              <a:gd name="T1" fmla="*/ 2147483646 h 299"/>
              <a:gd name="T2" fmla="*/ 2147483646 w 265"/>
              <a:gd name="T3" fmla="*/ 2147483646 h 299"/>
              <a:gd name="T4" fmla="*/ 2147483646 w 265"/>
              <a:gd name="T5" fmla="*/ 2147483646 h 299"/>
              <a:gd name="T6" fmla="*/ 2147483646 w 265"/>
              <a:gd name="T7" fmla="*/ 2147483646 h 299"/>
              <a:gd name="T8" fmla="*/ 2147483646 w 265"/>
              <a:gd name="T9" fmla="*/ 2147483646 h 299"/>
              <a:gd name="T10" fmla="*/ 2147483646 w 265"/>
              <a:gd name="T11" fmla="*/ 2147483646 h 299"/>
              <a:gd name="T12" fmla="*/ 2147483646 w 265"/>
              <a:gd name="T13" fmla="*/ 2147483646 h 299"/>
              <a:gd name="T14" fmla="*/ 2147483646 w 265"/>
              <a:gd name="T15" fmla="*/ 2147483646 h 299"/>
              <a:gd name="T16" fmla="*/ 2147483646 w 265"/>
              <a:gd name="T17" fmla="*/ 2147483646 h 299"/>
              <a:gd name="T18" fmla="*/ 2147483646 w 265"/>
              <a:gd name="T19" fmla="*/ 2147483646 h 299"/>
              <a:gd name="T20" fmla="*/ 2147483646 w 265"/>
              <a:gd name="T21" fmla="*/ 2147483646 h 299"/>
              <a:gd name="T22" fmla="*/ 2147483646 w 265"/>
              <a:gd name="T23" fmla="*/ 2147483646 h 299"/>
              <a:gd name="T24" fmla="*/ 2147483646 w 265"/>
              <a:gd name="T25" fmla="*/ 2147483646 h 299"/>
              <a:gd name="T26" fmla="*/ 2147483646 w 265"/>
              <a:gd name="T27" fmla="*/ 2147483646 h 299"/>
              <a:gd name="T28" fmla="*/ 2147483646 w 265"/>
              <a:gd name="T29" fmla="*/ 2147483646 h 299"/>
              <a:gd name="T30" fmla="*/ 2147483646 w 265"/>
              <a:gd name="T31" fmla="*/ 2147483646 h 299"/>
              <a:gd name="T32" fmla="*/ 2147483646 w 265"/>
              <a:gd name="T33" fmla="*/ 2147483646 h 299"/>
              <a:gd name="T34" fmla="*/ 2147483646 w 265"/>
              <a:gd name="T35" fmla="*/ 2147483646 h 299"/>
              <a:gd name="T36" fmla="*/ 2147483646 w 265"/>
              <a:gd name="T37" fmla="*/ 2147483646 h 299"/>
              <a:gd name="T38" fmla="*/ 2147483646 w 265"/>
              <a:gd name="T39" fmla="*/ 2147483646 h 299"/>
              <a:gd name="T40" fmla="*/ 2147483646 w 265"/>
              <a:gd name="T41" fmla="*/ 2147483646 h 299"/>
              <a:gd name="T42" fmla="*/ 2147483646 w 265"/>
              <a:gd name="T43" fmla="*/ 2147483646 h 299"/>
              <a:gd name="T44" fmla="*/ 2147483646 w 265"/>
              <a:gd name="T45" fmla="*/ 0 h 299"/>
              <a:gd name="T46" fmla="*/ 2147483646 w 265"/>
              <a:gd name="T47" fmla="*/ 2147483646 h 299"/>
              <a:gd name="T48" fmla="*/ 2147483646 w 265"/>
              <a:gd name="T49" fmla="*/ 2147483646 h 299"/>
              <a:gd name="T50" fmla="*/ 2147483646 w 265"/>
              <a:gd name="T51" fmla="*/ 2147483646 h 299"/>
              <a:gd name="T52" fmla="*/ 2147483646 w 265"/>
              <a:gd name="T53" fmla="*/ 2147483646 h 299"/>
              <a:gd name="T54" fmla="*/ 2147483646 w 265"/>
              <a:gd name="T55" fmla="*/ 2147483646 h 299"/>
              <a:gd name="T56" fmla="*/ 2147483646 w 265"/>
              <a:gd name="T57" fmla="*/ 2147483646 h 299"/>
              <a:gd name="T58" fmla="*/ 2147483646 w 265"/>
              <a:gd name="T59" fmla="*/ 2147483646 h 299"/>
              <a:gd name="T60" fmla="*/ 2147483646 w 265"/>
              <a:gd name="T61" fmla="*/ 2147483646 h 299"/>
              <a:gd name="T62" fmla="*/ 2147483646 w 265"/>
              <a:gd name="T63" fmla="*/ 2147483646 h 299"/>
              <a:gd name="T64" fmla="*/ 2147483646 w 265"/>
              <a:gd name="T65" fmla="*/ 2147483646 h 299"/>
              <a:gd name="T66" fmla="*/ 2147483646 w 265"/>
              <a:gd name="T67" fmla="*/ 2147483646 h 299"/>
              <a:gd name="T68" fmla="*/ 2147483646 w 265"/>
              <a:gd name="T69" fmla="*/ 2147483646 h 299"/>
              <a:gd name="T70" fmla="*/ 2147483646 w 265"/>
              <a:gd name="T71" fmla="*/ 2147483646 h 299"/>
              <a:gd name="T72" fmla="*/ 2147483646 w 265"/>
              <a:gd name="T73" fmla="*/ 2147483646 h 299"/>
              <a:gd name="T74" fmla="*/ 2147483646 w 265"/>
              <a:gd name="T75" fmla="*/ 2147483646 h 299"/>
              <a:gd name="T76" fmla="*/ 2147483646 w 265"/>
              <a:gd name="T77" fmla="*/ 2147483646 h 299"/>
              <a:gd name="T78" fmla="*/ 2147483646 w 265"/>
              <a:gd name="T79" fmla="*/ 2147483646 h 299"/>
              <a:gd name="T80" fmla="*/ 2147483646 w 265"/>
              <a:gd name="T81" fmla="*/ 2147483646 h 299"/>
              <a:gd name="T82" fmla="*/ 2147483646 w 265"/>
              <a:gd name="T83" fmla="*/ 2147483646 h 299"/>
              <a:gd name="T84" fmla="*/ 2147483646 w 265"/>
              <a:gd name="T85" fmla="*/ 2147483646 h 299"/>
              <a:gd name="T86" fmla="*/ 2147483646 w 265"/>
              <a:gd name="T87" fmla="*/ 2147483646 h 299"/>
              <a:gd name="T88" fmla="*/ 2147483646 w 265"/>
              <a:gd name="T89" fmla="*/ 2147483646 h 299"/>
              <a:gd name="T90" fmla="*/ 2147483646 w 265"/>
              <a:gd name="T91" fmla="*/ 2147483646 h 299"/>
              <a:gd name="T92" fmla="*/ 2147483646 w 265"/>
              <a:gd name="T93" fmla="*/ 2147483646 h 299"/>
              <a:gd name="T94" fmla="*/ 2147483646 w 265"/>
              <a:gd name="T95" fmla="*/ 2147483646 h 299"/>
              <a:gd name="T96" fmla="*/ 2147483646 w 265"/>
              <a:gd name="T97" fmla="*/ 2147483646 h 299"/>
              <a:gd name="T98" fmla="*/ 2147483646 w 265"/>
              <a:gd name="T99" fmla="*/ 2147483646 h 299"/>
              <a:gd name="T100" fmla="*/ 2147483646 w 265"/>
              <a:gd name="T101" fmla="*/ 2147483646 h 299"/>
              <a:gd name="T102" fmla="*/ 2147483646 w 265"/>
              <a:gd name="T103" fmla="*/ 2147483646 h 299"/>
              <a:gd name="T104" fmla="*/ 2147483646 w 265"/>
              <a:gd name="T105" fmla="*/ 2147483646 h 299"/>
              <a:gd name="T106" fmla="*/ 2147483646 w 265"/>
              <a:gd name="T107" fmla="*/ 2147483646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25" name="Group 24"/>
          <p:cNvGrpSpPr/>
          <p:nvPr/>
        </p:nvGrpSpPr>
        <p:grpSpPr>
          <a:xfrm>
            <a:off x="3633753" y="3690756"/>
            <a:ext cx="302303" cy="302302"/>
            <a:chOff x="3721100" y="6330951"/>
            <a:chExt cx="530223" cy="530221"/>
          </a:xfrm>
          <a:solidFill>
            <a:schemeClr val="bg1"/>
          </a:solidFill>
        </p:grpSpPr>
        <p:sp>
          <p:nvSpPr>
            <p:cNvPr id="26" name="Freeform 25"/>
            <p:cNvSpPr>
              <a:spLocks noEditPoints="1"/>
            </p:cNvSpPr>
            <p:nvPr/>
          </p:nvSpPr>
          <p:spPr bwMode="auto">
            <a:xfrm>
              <a:off x="3959223"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7" name="Freeform 26"/>
            <p:cNvSpPr>
              <a:spLocks noEditPoints="1"/>
            </p:cNvSpPr>
            <p:nvPr/>
          </p:nvSpPr>
          <p:spPr bwMode="auto">
            <a:xfrm>
              <a:off x="3721100" y="6457947"/>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28" name="Freeform 27"/>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grpSp>
        <p:nvGrpSpPr>
          <p:cNvPr id="29" name="Group 28"/>
          <p:cNvGrpSpPr/>
          <p:nvPr/>
        </p:nvGrpSpPr>
        <p:grpSpPr>
          <a:xfrm>
            <a:off x="3623815" y="4359245"/>
            <a:ext cx="357515" cy="422682"/>
            <a:chOff x="5100637" y="823913"/>
            <a:chExt cx="627063" cy="741362"/>
          </a:xfrm>
          <a:solidFill>
            <a:schemeClr val="bg1"/>
          </a:solidFill>
        </p:grpSpPr>
        <p:sp>
          <p:nvSpPr>
            <p:cNvPr id="30" name="Freeform 29"/>
            <p:cNvSpPr>
              <a:spLocks noEditPoints="1"/>
            </p:cNvSpPr>
            <p:nvPr/>
          </p:nvSpPr>
          <p:spPr bwMode="auto">
            <a:xfrm>
              <a:off x="5199062" y="823913"/>
              <a:ext cx="428625" cy="639763"/>
            </a:xfrm>
            <a:custGeom>
              <a:avLst/>
              <a:gdLst/>
              <a:ahLst/>
              <a:cxnLst>
                <a:cxn ang="0">
                  <a:pos x="110" y="326"/>
                </a:cxn>
                <a:cxn ang="0">
                  <a:pos x="123" y="307"/>
                </a:cxn>
                <a:cxn ang="0">
                  <a:pos x="219" y="110"/>
                </a:cxn>
                <a:cxn ang="0">
                  <a:pos x="110" y="0"/>
                </a:cxn>
                <a:cxn ang="0">
                  <a:pos x="0" y="110"/>
                </a:cxn>
                <a:cxn ang="0">
                  <a:pos x="96" y="307"/>
                </a:cxn>
                <a:cxn ang="0">
                  <a:pos x="110" y="326"/>
                </a:cxn>
                <a:cxn ang="0">
                  <a:pos x="110" y="33"/>
                </a:cxn>
                <a:cxn ang="0">
                  <a:pos x="187" y="110"/>
                </a:cxn>
                <a:cxn ang="0">
                  <a:pos x="110" y="268"/>
                </a:cxn>
                <a:cxn ang="0">
                  <a:pos x="32" y="110"/>
                </a:cxn>
                <a:cxn ang="0">
                  <a:pos x="110" y="33"/>
                </a:cxn>
                <a:cxn ang="0">
                  <a:pos x="110" y="33"/>
                </a:cxn>
                <a:cxn ang="0">
                  <a:pos x="110" y="33"/>
                </a:cxn>
              </a:cxnLst>
              <a:rect l="0" t="0" r="r" b="b"/>
              <a:pathLst>
                <a:path w="219" h="326">
                  <a:moveTo>
                    <a:pt x="110" y="326"/>
                  </a:moveTo>
                  <a:cubicBezTo>
                    <a:pt x="123" y="307"/>
                    <a:pt x="123" y="307"/>
                    <a:pt x="123" y="307"/>
                  </a:cubicBezTo>
                  <a:cubicBezTo>
                    <a:pt x="133" y="292"/>
                    <a:pt x="219" y="165"/>
                    <a:pt x="219" y="110"/>
                  </a:cubicBezTo>
                  <a:cubicBezTo>
                    <a:pt x="219" y="50"/>
                    <a:pt x="170" y="0"/>
                    <a:pt x="110" y="0"/>
                  </a:cubicBezTo>
                  <a:cubicBezTo>
                    <a:pt x="49" y="0"/>
                    <a:pt x="0" y="50"/>
                    <a:pt x="0" y="110"/>
                  </a:cubicBezTo>
                  <a:cubicBezTo>
                    <a:pt x="0" y="165"/>
                    <a:pt x="87" y="292"/>
                    <a:pt x="96" y="307"/>
                  </a:cubicBezTo>
                  <a:lnTo>
                    <a:pt x="110" y="326"/>
                  </a:lnTo>
                  <a:close/>
                  <a:moveTo>
                    <a:pt x="110" y="33"/>
                  </a:moveTo>
                  <a:cubicBezTo>
                    <a:pt x="152" y="33"/>
                    <a:pt x="187" y="67"/>
                    <a:pt x="187" y="110"/>
                  </a:cubicBezTo>
                  <a:cubicBezTo>
                    <a:pt x="187" y="140"/>
                    <a:pt x="144" y="216"/>
                    <a:pt x="110" y="268"/>
                  </a:cubicBezTo>
                  <a:cubicBezTo>
                    <a:pt x="76" y="216"/>
                    <a:pt x="32" y="140"/>
                    <a:pt x="32" y="110"/>
                  </a:cubicBezTo>
                  <a:cubicBezTo>
                    <a:pt x="32" y="67"/>
                    <a:pt x="67" y="33"/>
                    <a:pt x="110" y="33"/>
                  </a:cubicBezTo>
                  <a:close/>
                  <a:moveTo>
                    <a:pt x="110" y="33"/>
                  </a:moveTo>
                  <a:cubicBezTo>
                    <a:pt x="110" y="33"/>
                    <a:pt x="110" y="33"/>
                    <a:pt x="110" y="33"/>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1" name="Freeform 30"/>
            <p:cNvSpPr>
              <a:spLocks noEditPoints="1"/>
            </p:cNvSpPr>
            <p:nvPr/>
          </p:nvSpPr>
          <p:spPr bwMode="auto">
            <a:xfrm>
              <a:off x="5100637" y="1298575"/>
              <a:ext cx="627063" cy="266700"/>
            </a:xfrm>
            <a:custGeom>
              <a:avLst/>
              <a:gdLst/>
              <a:ahLst/>
              <a:cxnLst>
                <a:cxn ang="0">
                  <a:pos x="253" y="4"/>
                </a:cxn>
                <a:cxn ang="0">
                  <a:pos x="237" y="0"/>
                </a:cxn>
                <a:cxn ang="0">
                  <a:pos x="228" y="31"/>
                </a:cxn>
                <a:cxn ang="0">
                  <a:pos x="244" y="35"/>
                </a:cxn>
                <a:cxn ang="0">
                  <a:pos x="288" y="64"/>
                </a:cxn>
                <a:cxn ang="0">
                  <a:pos x="160" y="103"/>
                </a:cxn>
                <a:cxn ang="0">
                  <a:pos x="64" y="88"/>
                </a:cxn>
                <a:cxn ang="0">
                  <a:pos x="32" y="64"/>
                </a:cxn>
                <a:cxn ang="0">
                  <a:pos x="75" y="36"/>
                </a:cxn>
                <a:cxn ang="0">
                  <a:pos x="91" y="31"/>
                </a:cxn>
                <a:cxn ang="0">
                  <a:pos x="81" y="1"/>
                </a:cxn>
                <a:cxn ang="0">
                  <a:pos x="66" y="5"/>
                </a:cxn>
                <a:cxn ang="0">
                  <a:pos x="0" y="64"/>
                </a:cxn>
                <a:cxn ang="0">
                  <a:pos x="52" y="119"/>
                </a:cxn>
                <a:cxn ang="0">
                  <a:pos x="159" y="136"/>
                </a:cxn>
                <a:cxn ang="0">
                  <a:pos x="160" y="136"/>
                </a:cxn>
                <a:cxn ang="0">
                  <a:pos x="320" y="64"/>
                </a:cxn>
                <a:cxn ang="0">
                  <a:pos x="253" y="4"/>
                </a:cxn>
                <a:cxn ang="0">
                  <a:pos x="253" y="4"/>
                </a:cxn>
                <a:cxn ang="0">
                  <a:pos x="253" y="4"/>
                </a:cxn>
              </a:cxnLst>
              <a:rect l="0" t="0" r="r" b="b"/>
              <a:pathLst>
                <a:path w="320" h="136">
                  <a:moveTo>
                    <a:pt x="253" y="4"/>
                  </a:moveTo>
                  <a:cubicBezTo>
                    <a:pt x="237" y="0"/>
                    <a:pt x="237" y="0"/>
                    <a:pt x="237" y="0"/>
                  </a:cubicBezTo>
                  <a:cubicBezTo>
                    <a:pt x="228" y="31"/>
                    <a:pt x="228" y="31"/>
                    <a:pt x="228" y="31"/>
                  </a:cubicBezTo>
                  <a:cubicBezTo>
                    <a:pt x="244" y="35"/>
                    <a:pt x="244" y="35"/>
                    <a:pt x="244" y="35"/>
                  </a:cubicBezTo>
                  <a:cubicBezTo>
                    <a:pt x="276" y="45"/>
                    <a:pt x="288" y="58"/>
                    <a:pt x="288" y="64"/>
                  </a:cubicBezTo>
                  <a:cubicBezTo>
                    <a:pt x="288" y="77"/>
                    <a:pt x="243" y="103"/>
                    <a:pt x="160" y="103"/>
                  </a:cubicBezTo>
                  <a:cubicBezTo>
                    <a:pt x="124" y="103"/>
                    <a:pt x="89" y="98"/>
                    <a:pt x="64" y="88"/>
                  </a:cubicBezTo>
                  <a:cubicBezTo>
                    <a:pt x="42" y="80"/>
                    <a:pt x="32" y="70"/>
                    <a:pt x="32" y="64"/>
                  </a:cubicBezTo>
                  <a:cubicBezTo>
                    <a:pt x="32" y="58"/>
                    <a:pt x="43" y="46"/>
                    <a:pt x="75" y="36"/>
                  </a:cubicBezTo>
                  <a:cubicBezTo>
                    <a:pt x="91" y="31"/>
                    <a:pt x="91" y="31"/>
                    <a:pt x="91" y="31"/>
                  </a:cubicBezTo>
                  <a:cubicBezTo>
                    <a:pt x="81" y="1"/>
                    <a:pt x="81" y="1"/>
                    <a:pt x="81" y="1"/>
                  </a:cubicBezTo>
                  <a:cubicBezTo>
                    <a:pt x="66" y="5"/>
                    <a:pt x="66" y="5"/>
                    <a:pt x="66" y="5"/>
                  </a:cubicBezTo>
                  <a:cubicBezTo>
                    <a:pt x="23" y="18"/>
                    <a:pt x="0" y="39"/>
                    <a:pt x="0" y="64"/>
                  </a:cubicBezTo>
                  <a:cubicBezTo>
                    <a:pt x="0" y="77"/>
                    <a:pt x="7" y="101"/>
                    <a:pt x="52" y="119"/>
                  </a:cubicBezTo>
                  <a:cubicBezTo>
                    <a:pt x="81" y="130"/>
                    <a:pt x="119" y="136"/>
                    <a:pt x="159" y="136"/>
                  </a:cubicBezTo>
                  <a:cubicBezTo>
                    <a:pt x="160" y="136"/>
                    <a:pt x="160" y="136"/>
                    <a:pt x="160" y="136"/>
                  </a:cubicBezTo>
                  <a:cubicBezTo>
                    <a:pt x="240" y="135"/>
                    <a:pt x="320" y="111"/>
                    <a:pt x="320" y="64"/>
                  </a:cubicBezTo>
                  <a:cubicBezTo>
                    <a:pt x="320" y="38"/>
                    <a:pt x="296" y="17"/>
                    <a:pt x="253" y="4"/>
                  </a:cubicBezTo>
                  <a:close/>
                  <a:moveTo>
                    <a:pt x="253" y="4"/>
                  </a:moveTo>
                  <a:cubicBezTo>
                    <a:pt x="253" y="4"/>
                    <a:pt x="253" y="4"/>
                    <a:pt x="253" y="4"/>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sp>
          <p:nvSpPr>
            <p:cNvPr id="32" name="Freeform 31"/>
            <p:cNvSpPr>
              <a:spLocks noEditPoints="1"/>
            </p:cNvSpPr>
            <p:nvPr/>
          </p:nvSpPr>
          <p:spPr bwMode="auto">
            <a:xfrm>
              <a:off x="5351462" y="969963"/>
              <a:ext cx="125413" cy="127000"/>
            </a:xfrm>
            <a:custGeom>
              <a:avLst/>
              <a:gdLst/>
              <a:ahLst/>
              <a:cxnLst>
                <a:cxn ang="0">
                  <a:pos x="64" y="33"/>
                </a:cxn>
                <a:cxn ang="0">
                  <a:pos x="32" y="0"/>
                </a:cxn>
                <a:cxn ang="0">
                  <a:pos x="0" y="33"/>
                </a:cxn>
                <a:cxn ang="0">
                  <a:pos x="32" y="65"/>
                </a:cxn>
                <a:cxn ang="0">
                  <a:pos x="64" y="33"/>
                </a:cxn>
                <a:cxn ang="0">
                  <a:pos x="32" y="49"/>
                </a:cxn>
                <a:cxn ang="0">
                  <a:pos x="32" y="49"/>
                </a:cxn>
                <a:cxn ang="0">
                  <a:pos x="32" y="49"/>
                </a:cxn>
                <a:cxn ang="0">
                  <a:pos x="32" y="49"/>
                </a:cxn>
              </a:cxnLst>
              <a:rect l="0" t="0" r="r" b="b"/>
              <a:pathLst>
                <a:path w="64" h="65">
                  <a:moveTo>
                    <a:pt x="64" y="33"/>
                  </a:moveTo>
                  <a:cubicBezTo>
                    <a:pt x="64" y="15"/>
                    <a:pt x="50" y="0"/>
                    <a:pt x="32" y="0"/>
                  </a:cubicBezTo>
                  <a:cubicBezTo>
                    <a:pt x="14" y="0"/>
                    <a:pt x="0" y="15"/>
                    <a:pt x="0" y="33"/>
                  </a:cubicBezTo>
                  <a:cubicBezTo>
                    <a:pt x="0" y="50"/>
                    <a:pt x="14" y="65"/>
                    <a:pt x="32" y="65"/>
                  </a:cubicBezTo>
                  <a:cubicBezTo>
                    <a:pt x="50" y="65"/>
                    <a:pt x="64" y="50"/>
                    <a:pt x="64" y="33"/>
                  </a:cubicBezTo>
                  <a:close/>
                  <a:moveTo>
                    <a:pt x="32" y="49"/>
                  </a:moveTo>
                  <a:cubicBezTo>
                    <a:pt x="32" y="49"/>
                    <a:pt x="32" y="49"/>
                    <a:pt x="32" y="49"/>
                  </a:cubicBezTo>
                  <a:moveTo>
                    <a:pt x="32" y="49"/>
                  </a:moveTo>
                  <a:cubicBezTo>
                    <a:pt x="32" y="49"/>
                    <a:pt x="32" y="49"/>
                    <a:pt x="32" y="49"/>
                  </a:cubicBezTo>
                </a:path>
              </a:pathLst>
            </a:custGeom>
            <a:grpFill/>
            <a:ln w="9525">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a:p>
          </p:txBody>
        </p:sp>
      </p:grpSp>
      <p:sp>
        <p:nvSpPr>
          <p:cNvPr id="124941" name="TextBox 39"/>
          <p:cNvSpPr txBox="1">
            <a:spLocks noChangeArrowheads="1"/>
          </p:cNvSpPr>
          <p:nvPr/>
        </p:nvSpPr>
        <p:spPr bwMode="auto">
          <a:xfrm>
            <a:off x="1042988" y="3543300"/>
            <a:ext cx="1938337"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lt-LT" altLang="lt-LT" sz="1200" b="1" i="1" dirty="0">
                <a:solidFill>
                  <a:schemeClr val="bg1"/>
                </a:solidFill>
              </a:rPr>
              <a:t>Struktūrinės paramos projektų II departamentas </a:t>
            </a:r>
          </a:p>
          <a:p>
            <a:pPr algn="ctr" eaLnBrk="1" hangingPunct="1">
              <a:spcBef>
                <a:spcPct val="20000"/>
              </a:spcBef>
            </a:pPr>
            <a:endParaRPr lang="lt-LT" altLang="lt-LT" sz="1200" b="1" i="1" dirty="0">
              <a:solidFill>
                <a:schemeClr val="bg1"/>
              </a:solidFill>
            </a:endParaRPr>
          </a:p>
          <a:p>
            <a:pPr algn="ctr" eaLnBrk="1" hangingPunct="1">
              <a:spcBef>
                <a:spcPct val="20000"/>
              </a:spcBef>
            </a:pPr>
            <a:r>
              <a:rPr lang="lt-LT" altLang="lt-LT" sz="1600" b="1" i="1" dirty="0">
                <a:solidFill>
                  <a:schemeClr val="bg1"/>
                </a:solidFill>
              </a:rPr>
              <a:t>Švietimo projektų skyrius </a:t>
            </a:r>
            <a:endParaRPr lang="en-US" altLang="lt-LT" sz="1600" b="1" i="1" u="sng" dirty="0">
              <a:solidFill>
                <a:schemeClr val="bg1"/>
              </a:solidFill>
            </a:endParaRPr>
          </a:p>
        </p:txBody>
      </p:sp>
    </p:spTree>
    <p:extLst>
      <p:ext uri="{BB962C8B-B14F-4D97-AF65-F5344CB8AC3E}">
        <p14:creationId xmlns:p14="http://schemas.microsoft.com/office/powerpoint/2010/main" val="281184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nodeType="afterGroup">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6" grpId="0" animBg="1"/>
      <p:bldP spid="59" grpId="0" animBg="1"/>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171"/>
          <p:cNvGrpSpPr>
            <a:grpSpLocks/>
          </p:cNvGrpSpPr>
          <p:nvPr/>
        </p:nvGrpSpPr>
        <p:grpSpPr bwMode="auto">
          <a:xfrm>
            <a:off x="735013" y="2632075"/>
            <a:ext cx="1828800" cy="2033588"/>
            <a:chOff x="734673" y="2479072"/>
            <a:chExt cx="1828800" cy="2303676"/>
          </a:xfrm>
        </p:grpSpPr>
        <p:grpSp>
          <p:nvGrpSpPr>
            <p:cNvPr id="50230" name="Group 65"/>
            <p:cNvGrpSpPr>
              <a:grpSpLocks/>
            </p:cNvGrpSpPr>
            <p:nvPr/>
          </p:nvGrpSpPr>
          <p:grpSpPr bwMode="auto">
            <a:xfrm>
              <a:off x="734673" y="2479072"/>
              <a:ext cx="1828800" cy="2303676"/>
              <a:chOff x="1938544" y="1152526"/>
              <a:chExt cx="4792657" cy="1965210"/>
            </a:xfrm>
          </p:grpSpPr>
          <p:sp>
            <p:nvSpPr>
              <p:cNvPr id="60" name="Round Same Side Corner Rectangle 59"/>
              <p:cNvSpPr/>
              <p:nvPr/>
            </p:nvSpPr>
            <p:spPr>
              <a:xfrm flipV="1">
                <a:off x="1938544" y="1789187"/>
                <a:ext cx="4792657" cy="1328549"/>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nvGrpSpPr>
              <p:cNvPr id="50233" name="Group 9"/>
              <p:cNvGrpSpPr>
                <a:grpSpLocks/>
              </p:cNvGrpSpPr>
              <p:nvPr/>
            </p:nvGrpSpPr>
            <p:grpSpPr bwMode="auto">
              <a:xfrm>
                <a:off x="1938544" y="1152526"/>
                <a:ext cx="4792657" cy="635461"/>
                <a:chOff x="1600200" y="1295400"/>
                <a:chExt cx="5410200" cy="954780"/>
              </a:xfrm>
            </p:grpSpPr>
            <p:sp>
              <p:nvSpPr>
                <p:cNvPr id="87" name="Rectangle 86"/>
                <p:cNvSpPr/>
                <p:nvPr/>
              </p:nvSpPr>
              <p:spPr>
                <a:xfrm>
                  <a:off x="1600200" y="1355330"/>
                  <a:ext cx="5410200" cy="894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88" name="Rectangle 87"/>
                <p:cNvSpPr/>
                <p:nvPr/>
              </p:nvSpPr>
              <p:spPr>
                <a:xfrm>
                  <a:off x="1600200" y="1295400"/>
                  <a:ext cx="5410200" cy="832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Laikotarpis</a:t>
                  </a:r>
                  <a:endParaRPr lang="en-US" sz="1600" b="1" dirty="0">
                    <a:solidFill>
                      <a:srgbClr val="FFFFFF"/>
                    </a:solidFill>
                  </a:endParaRPr>
                </a:p>
              </p:txBody>
            </p:sp>
          </p:grpSp>
        </p:grpSp>
        <p:sp>
          <p:nvSpPr>
            <p:cNvPr id="50231" name="TextBox 123"/>
            <p:cNvSpPr txBox="1">
              <a:spLocks noChangeArrowheads="1"/>
            </p:cNvSpPr>
            <p:nvPr/>
          </p:nvSpPr>
          <p:spPr bwMode="auto">
            <a:xfrm>
              <a:off x="762511" y="3315231"/>
              <a:ext cx="1787194" cy="125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Projekto įgyvendinimo laikotarpis pratęsiamas ilgiau, nei numatyta Apraše, arba ilgiau nei 6 mėn., jeigu Apraše šio laikotarpio pratęsimo sąlyga neaptarta.</a:t>
              </a:r>
              <a:endParaRPr lang="en-US" altLang="lt-LT" sz="1100" b="1">
                <a:solidFill>
                  <a:srgbClr val="5C5C5C"/>
                </a:solidFill>
              </a:endParaRPr>
            </a:p>
          </p:txBody>
        </p:sp>
      </p:grpSp>
      <p:grpSp>
        <p:nvGrpSpPr>
          <p:cNvPr id="173" name="Group 172"/>
          <p:cNvGrpSpPr>
            <a:grpSpLocks/>
          </p:cNvGrpSpPr>
          <p:nvPr/>
        </p:nvGrpSpPr>
        <p:grpSpPr bwMode="auto">
          <a:xfrm>
            <a:off x="2674938" y="2632075"/>
            <a:ext cx="1828800" cy="2033588"/>
            <a:chOff x="2674182" y="2479884"/>
            <a:chExt cx="1828800" cy="1615862"/>
          </a:xfrm>
        </p:grpSpPr>
        <p:grpSp>
          <p:nvGrpSpPr>
            <p:cNvPr id="50224" name="Group 66"/>
            <p:cNvGrpSpPr>
              <a:grpSpLocks/>
            </p:cNvGrpSpPr>
            <p:nvPr/>
          </p:nvGrpSpPr>
          <p:grpSpPr bwMode="auto">
            <a:xfrm>
              <a:off x="2674182" y="2479884"/>
              <a:ext cx="1828800" cy="1615862"/>
              <a:chOff x="1938544" y="2376003"/>
              <a:chExt cx="4792657" cy="1378453"/>
            </a:xfrm>
          </p:grpSpPr>
          <p:grpSp>
            <p:nvGrpSpPr>
              <p:cNvPr id="50226" name="Group 12"/>
              <p:cNvGrpSpPr>
                <a:grpSpLocks/>
              </p:cNvGrpSpPr>
              <p:nvPr/>
            </p:nvGrpSpPr>
            <p:grpSpPr bwMode="auto">
              <a:xfrm>
                <a:off x="1938544" y="2376003"/>
                <a:ext cx="4792657" cy="446296"/>
                <a:chOff x="1600200" y="1295400"/>
                <a:chExt cx="5410200" cy="670560"/>
              </a:xfrm>
            </p:grpSpPr>
            <p:sp>
              <p:nvSpPr>
                <p:cNvPr id="101" name="Rectangle 100"/>
                <p:cNvSpPr/>
                <p:nvPr/>
              </p:nvSpPr>
              <p:spPr>
                <a:xfrm>
                  <a:off x="1600200" y="1356839"/>
                  <a:ext cx="5410200" cy="60953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02" name="Rectangle 101"/>
                <p:cNvSpPr/>
                <p:nvPr/>
              </p:nvSpPr>
              <p:spPr>
                <a:xfrm>
                  <a:off x="1600200" y="1295400"/>
                  <a:ext cx="5410200" cy="60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Rodikliai</a:t>
                  </a:r>
                  <a:endParaRPr lang="en-US" sz="1600" b="1" dirty="0">
                    <a:solidFill>
                      <a:srgbClr val="FFFFFF"/>
                    </a:solidFill>
                  </a:endParaRPr>
                </a:p>
              </p:txBody>
            </p:sp>
          </p:grpSp>
          <p:sp>
            <p:nvSpPr>
              <p:cNvPr id="100" name="Round Same Side Corner Rectangle 99"/>
              <p:cNvSpPr/>
              <p:nvPr/>
            </p:nvSpPr>
            <p:spPr>
              <a:xfrm flipV="1">
                <a:off x="1938544" y="2822575"/>
                <a:ext cx="4792657" cy="931881"/>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sp>
          <p:nvSpPr>
            <p:cNvPr id="50225" name="TextBox 124"/>
            <p:cNvSpPr txBox="1">
              <a:spLocks noChangeArrowheads="1"/>
            </p:cNvSpPr>
            <p:nvPr/>
          </p:nvSpPr>
          <p:spPr bwMode="auto">
            <a:xfrm>
              <a:off x="2788482" y="3095910"/>
              <a:ext cx="1600200" cy="74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Mažinamos projektiniame pasiūlyme nustatytos projekto stebėsenos rodiklių reikšmės.</a:t>
              </a:r>
              <a:endParaRPr lang="en-US" altLang="lt-LT" sz="1100" b="1">
                <a:solidFill>
                  <a:srgbClr val="5C5C5C"/>
                </a:solidFill>
              </a:endParaRPr>
            </a:p>
          </p:txBody>
        </p:sp>
      </p:grpSp>
      <p:grpSp>
        <p:nvGrpSpPr>
          <p:cNvPr id="174" name="Group 173"/>
          <p:cNvGrpSpPr>
            <a:grpSpLocks/>
          </p:cNvGrpSpPr>
          <p:nvPr/>
        </p:nvGrpSpPr>
        <p:grpSpPr bwMode="auto">
          <a:xfrm>
            <a:off x="4613275" y="2636838"/>
            <a:ext cx="1828800" cy="2028825"/>
            <a:chOff x="4613691" y="2484438"/>
            <a:chExt cx="1828800" cy="1611310"/>
          </a:xfrm>
        </p:grpSpPr>
        <p:grpSp>
          <p:nvGrpSpPr>
            <p:cNvPr id="50218" name="Group 67"/>
            <p:cNvGrpSpPr>
              <a:grpSpLocks/>
            </p:cNvGrpSpPr>
            <p:nvPr/>
          </p:nvGrpSpPr>
          <p:grpSpPr bwMode="auto">
            <a:xfrm>
              <a:off x="4613691" y="2484438"/>
              <a:ext cx="1828800" cy="1611310"/>
              <a:chOff x="1938544" y="3610353"/>
              <a:chExt cx="4792657" cy="1374569"/>
            </a:xfrm>
          </p:grpSpPr>
          <p:grpSp>
            <p:nvGrpSpPr>
              <p:cNvPr id="50220" name="Group 18"/>
              <p:cNvGrpSpPr>
                <a:grpSpLocks/>
              </p:cNvGrpSpPr>
              <p:nvPr/>
            </p:nvGrpSpPr>
            <p:grpSpPr bwMode="auto">
              <a:xfrm>
                <a:off x="1938544" y="3610353"/>
                <a:ext cx="4792657" cy="446296"/>
                <a:chOff x="1600200" y="1295400"/>
                <a:chExt cx="5410200" cy="670560"/>
              </a:xfrm>
            </p:grpSpPr>
            <p:sp>
              <p:nvSpPr>
                <p:cNvPr id="106" name="Rectangle 105"/>
                <p:cNvSpPr/>
                <p:nvPr/>
              </p:nvSpPr>
              <p:spPr>
                <a:xfrm>
                  <a:off x="1600200" y="1356809"/>
                  <a:ext cx="5410200" cy="6092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07" name="Rectangle 106"/>
                <p:cNvSpPr/>
                <p:nvPr/>
              </p:nvSpPr>
              <p:spPr>
                <a:xfrm>
                  <a:off x="1600200" y="1295400"/>
                  <a:ext cx="5410200" cy="6092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Veiklos</a:t>
                  </a:r>
                  <a:endParaRPr lang="en-US" sz="1600" b="1" dirty="0">
                    <a:solidFill>
                      <a:srgbClr val="FFFFFF"/>
                    </a:solidFill>
                  </a:endParaRPr>
                </a:p>
              </p:txBody>
            </p:sp>
          </p:grpSp>
          <p:sp>
            <p:nvSpPr>
              <p:cNvPr id="105" name="Round Same Side Corner Rectangle 104"/>
              <p:cNvSpPr/>
              <p:nvPr/>
            </p:nvSpPr>
            <p:spPr>
              <a:xfrm flipV="1">
                <a:off x="1938544" y="4056711"/>
                <a:ext cx="4792657" cy="928211"/>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sp>
          <p:nvSpPr>
            <p:cNvPr id="50219" name="TextBox 125"/>
            <p:cNvSpPr txBox="1">
              <a:spLocks noChangeArrowheads="1"/>
            </p:cNvSpPr>
            <p:nvPr/>
          </p:nvSpPr>
          <p:spPr bwMode="auto">
            <a:xfrm>
              <a:off x="4727991" y="3046925"/>
              <a:ext cx="1600200" cy="87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Keičiasi projekto veiklos ir (ar) techniniai sprendimai, turintys esminę įtaką projekto apimčiai, tikslams ir uždaviniams.</a:t>
              </a:r>
              <a:endParaRPr lang="en-US" altLang="lt-LT" sz="1100" b="1">
                <a:solidFill>
                  <a:srgbClr val="5C5C5C"/>
                </a:solidFill>
              </a:endParaRPr>
            </a:p>
          </p:txBody>
        </p:sp>
      </p:grpSp>
      <p:grpSp>
        <p:nvGrpSpPr>
          <p:cNvPr id="175" name="Group 174"/>
          <p:cNvGrpSpPr>
            <a:grpSpLocks/>
          </p:cNvGrpSpPr>
          <p:nvPr/>
        </p:nvGrpSpPr>
        <p:grpSpPr bwMode="auto">
          <a:xfrm>
            <a:off x="6553200" y="2632075"/>
            <a:ext cx="1828800" cy="2033588"/>
            <a:chOff x="6553181" y="2479072"/>
            <a:chExt cx="1828819" cy="1616674"/>
          </a:xfrm>
        </p:grpSpPr>
        <p:grpSp>
          <p:nvGrpSpPr>
            <p:cNvPr id="50212" name="Group 65"/>
            <p:cNvGrpSpPr>
              <a:grpSpLocks/>
            </p:cNvGrpSpPr>
            <p:nvPr/>
          </p:nvGrpSpPr>
          <p:grpSpPr bwMode="auto">
            <a:xfrm>
              <a:off x="6553200" y="2479072"/>
              <a:ext cx="1828800" cy="1616674"/>
              <a:chOff x="1938544" y="1152526"/>
              <a:chExt cx="4792657" cy="1379146"/>
            </a:xfrm>
          </p:grpSpPr>
          <p:sp>
            <p:nvSpPr>
              <p:cNvPr id="115" name="Round Same Side Corner Rectangle 114"/>
              <p:cNvSpPr/>
              <p:nvPr/>
            </p:nvSpPr>
            <p:spPr>
              <a:xfrm flipV="1">
                <a:off x="1938494" y="1599322"/>
                <a:ext cx="4792707" cy="932350"/>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nvGrpSpPr>
              <p:cNvPr id="50215" name="Group 9"/>
              <p:cNvGrpSpPr>
                <a:grpSpLocks/>
              </p:cNvGrpSpPr>
              <p:nvPr/>
            </p:nvGrpSpPr>
            <p:grpSpPr bwMode="auto">
              <a:xfrm>
                <a:off x="1938544" y="1152526"/>
                <a:ext cx="4792657" cy="446296"/>
                <a:chOff x="1600200" y="1295400"/>
                <a:chExt cx="5410200" cy="670560"/>
              </a:xfrm>
            </p:grpSpPr>
            <p:sp>
              <p:nvSpPr>
                <p:cNvPr id="117" name="Rectangle 116"/>
                <p:cNvSpPr/>
                <p:nvPr/>
              </p:nvSpPr>
              <p:spPr>
                <a:xfrm>
                  <a:off x="1600144" y="1356869"/>
                  <a:ext cx="5410256" cy="6098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18" name="Rectangle 117"/>
                <p:cNvSpPr/>
                <p:nvPr/>
              </p:nvSpPr>
              <p:spPr>
                <a:xfrm>
                  <a:off x="1600144" y="1295400"/>
                  <a:ext cx="5410256" cy="609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600" b="1" dirty="0">
                      <a:solidFill>
                        <a:srgbClr val="FFFFFF"/>
                      </a:solidFill>
                    </a:rPr>
                    <a:t>Partneriai</a:t>
                  </a:r>
                  <a:endParaRPr lang="en-US" sz="1600" b="1" dirty="0">
                    <a:solidFill>
                      <a:srgbClr val="FFFFFF"/>
                    </a:solidFill>
                  </a:endParaRPr>
                </a:p>
              </p:txBody>
            </p:sp>
          </p:grpSp>
        </p:grpSp>
        <p:sp>
          <p:nvSpPr>
            <p:cNvPr id="50213" name="TextBox 132"/>
            <p:cNvSpPr txBox="1">
              <a:spLocks noChangeArrowheads="1"/>
            </p:cNvSpPr>
            <p:nvPr/>
          </p:nvSpPr>
          <p:spPr bwMode="auto">
            <a:xfrm>
              <a:off x="6553181" y="3001832"/>
              <a:ext cx="1793081" cy="8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t-LT" altLang="lt-LT" sz="1100"/>
                <a:t>Perleidžiamos projekto vykdytojo teisės ir pareigos kitam juridiniam asmeniui arba projektui įgyvendinti įtraukiami nauji arba keičiami esami partneriai</a:t>
              </a:r>
              <a:endParaRPr lang="en-US" altLang="lt-LT" sz="1100" b="1">
                <a:solidFill>
                  <a:srgbClr val="5C5C5C"/>
                </a:solidFill>
              </a:endParaRPr>
            </a:p>
          </p:txBody>
        </p:sp>
      </p:grpSp>
      <p:sp>
        <p:nvSpPr>
          <p:cNvPr id="25" name="Title 24"/>
          <p:cNvSpPr>
            <a:spLocks noGrp="1"/>
          </p:cNvSpPr>
          <p:nvPr>
            <p:ph type="title"/>
          </p:nvPr>
        </p:nvSpPr>
        <p:spPr>
          <a:xfrm>
            <a:off x="1752600" y="361950"/>
            <a:ext cx="5638800" cy="354013"/>
          </a:xfrm>
        </p:spPr>
        <p:txBody>
          <a:bodyPr/>
          <a:lstStyle/>
          <a:p>
            <a:pPr eaLnBrk="1" fontAlgn="auto" hangingPunct="1">
              <a:spcAft>
                <a:spcPts val="0"/>
              </a:spcAft>
              <a:defRPr/>
            </a:pPr>
            <a:r>
              <a:rPr lang="lt-LT" dirty="0" smtClean="0"/>
              <a:t>Esminiai projektinio pasiūlymo pakeitimai (PAFT 178 p., Aprašo 58.2) </a:t>
            </a:r>
            <a:endParaRPr lang="en-US" dirty="0"/>
          </a:p>
        </p:txBody>
      </p:sp>
      <p:sp>
        <p:nvSpPr>
          <p:cNvPr id="26" name="Text Placeholder 25"/>
          <p:cNvSpPr>
            <a:spLocks noGrp="1"/>
          </p:cNvSpPr>
          <p:nvPr>
            <p:ph type="body" sz="half" idx="2"/>
          </p:nvPr>
        </p:nvSpPr>
        <p:spPr>
          <a:xfrm>
            <a:off x="1965325" y="684213"/>
            <a:ext cx="4876800" cy="461962"/>
          </a:xfrm>
        </p:spPr>
        <p:txBody>
          <a:bodyPr/>
          <a:lstStyle/>
          <a:p>
            <a:pPr eaLnBrk="1" fontAlgn="auto" hangingPunct="1">
              <a:spcAft>
                <a:spcPts val="0"/>
              </a:spcAft>
              <a:defRPr/>
            </a:pPr>
            <a:r>
              <a:rPr lang="lt-LT" dirty="0" smtClean="0"/>
              <a:t>Paraiška turi atitikti projektinį pasiūlymą ir regiono projektų sąrašą</a:t>
            </a:r>
          </a:p>
          <a:p>
            <a:pPr eaLnBrk="1" fontAlgn="auto" hangingPunct="1">
              <a:spcAft>
                <a:spcPts val="0"/>
              </a:spcAft>
              <a:defRPr/>
            </a:pPr>
            <a:r>
              <a:rPr lang="lt-LT" dirty="0" smtClean="0"/>
              <a:t>Paraiškoje negali būti atliekami šie esminiai pakeitimai:</a:t>
            </a:r>
            <a:endParaRPr lang="en-US" dirty="0"/>
          </a:p>
        </p:txBody>
      </p:sp>
      <p:grpSp>
        <p:nvGrpSpPr>
          <p:cNvPr id="89" name="Group 10"/>
          <p:cNvGrpSpPr>
            <a:grpSpLocks/>
          </p:cNvGrpSpPr>
          <p:nvPr/>
        </p:nvGrpSpPr>
        <p:grpSpPr bwMode="auto">
          <a:xfrm>
            <a:off x="1374775" y="4443413"/>
            <a:ext cx="485775" cy="446087"/>
            <a:chOff x="647700" y="1295400"/>
            <a:chExt cx="838200" cy="670560"/>
          </a:xfrm>
        </p:grpSpPr>
        <p:sp>
          <p:nvSpPr>
            <p:cNvPr id="90" name="Rectangle 89"/>
            <p:cNvSpPr/>
            <p:nvPr/>
          </p:nvSpPr>
          <p:spPr>
            <a:xfrm>
              <a:off x="647700" y="1357445"/>
              <a:ext cx="838200" cy="6085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91" name="Rectangle 90"/>
            <p:cNvSpPr/>
            <p:nvPr/>
          </p:nvSpPr>
          <p:spPr>
            <a:xfrm>
              <a:off x="647700" y="1295400"/>
              <a:ext cx="838200" cy="608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178.1</a:t>
              </a:r>
              <a:endParaRPr lang="en-US" sz="1000" b="1" dirty="0">
                <a:solidFill>
                  <a:srgbClr val="FFFFFF"/>
                </a:solidFill>
              </a:endParaRPr>
            </a:p>
          </p:txBody>
        </p:sp>
      </p:grpSp>
      <p:grpSp>
        <p:nvGrpSpPr>
          <p:cNvPr id="92" name="Group 15"/>
          <p:cNvGrpSpPr>
            <a:grpSpLocks/>
          </p:cNvGrpSpPr>
          <p:nvPr/>
        </p:nvGrpSpPr>
        <p:grpSpPr bwMode="auto">
          <a:xfrm>
            <a:off x="3360738" y="4422775"/>
            <a:ext cx="485775" cy="446088"/>
            <a:chOff x="647700" y="1295400"/>
            <a:chExt cx="838200" cy="670560"/>
          </a:xfrm>
        </p:grpSpPr>
        <p:sp>
          <p:nvSpPr>
            <p:cNvPr id="93" name="Rectangle 92"/>
            <p:cNvSpPr/>
            <p:nvPr/>
          </p:nvSpPr>
          <p:spPr>
            <a:xfrm>
              <a:off x="647700" y="1357445"/>
              <a:ext cx="838200" cy="6085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94" name="Rectangle 93"/>
            <p:cNvSpPr/>
            <p:nvPr/>
          </p:nvSpPr>
          <p:spPr>
            <a:xfrm>
              <a:off x="647700" y="1295400"/>
              <a:ext cx="838200" cy="608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178.2</a:t>
              </a:r>
              <a:endParaRPr lang="en-US" sz="1000" b="1" dirty="0">
                <a:solidFill>
                  <a:srgbClr val="FFFFFF"/>
                </a:solidFill>
              </a:endParaRPr>
            </a:p>
          </p:txBody>
        </p:sp>
      </p:grpSp>
      <p:grpSp>
        <p:nvGrpSpPr>
          <p:cNvPr id="95" name="Group 21"/>
          <p:cNvGrpSpPr>
            <a:grpSpLocks/>
          </p:cNvGrpSpPr>
          <p:nvPr/>
        </p:nvGrpSpPr>
        <p:grpSpPr bwMode="auto">
          <a:xfrm>
            <a:off x="5281613" y="4435475"/>
            <a:ext cx="485775" cy="446088"/>
            <a:chOff x="647700" y="1295400"/>
            <a:chExt cx="838200" cy="670560"/>
          </a:xfrm>
        </p:grpSpPr>
        <p:sp>
          <p:nvSpPr>
            <p:cNvPr id="96" name="Rectangle 95"/>
            <p:cNvSpPr/>
            <p:nvPr/>
          </p:nvSpPr>
          <p:spPr>
            <a:xfrm>
              <a:off x="647700" y="1357445"/>
              <a:ext cx="838200" cy="60851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97" name="Rectangle 96"/>
            <p:cNvSpPr/>
            <p:nvPr/>
          </p:nvSpPr>
          <p:spPr>
            <a:xfrm>
              <a:off x="647700" y="1295400"/>
              <a:ext cx="838200" cy="608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178.3</a:t>
              </a:r>
              <a:endParaRPr lang="en-US" sz="1000" b="1" dirty="0">
                <a:solidFill>
                  <a:srgbClr val="FFFFFF"/>
                </a:solidFill>
              </a:endParaRPr>
            </a:p>
          </p:txBody>
        </p:sp>
      </p:grpSp>
      <p:grpSp>
        <p:nvGrpSpPr>
          <p:cNvPr id="121" name="Group 10"/>
          <p:cNvGrpSpPr>
            <a:grpSpLocks/>
          </p:cNvGrpSpPr>
          <p:nvPr/>
        </p:nvGrpSpPr>
        <p:grpSpPr bwMode="auto">
          <a:xfrm>
            <a:off x="7224713" y="4400550"/>
            <a:ext cx="485775" cy="446088"/>
            <a:chOff x="647700" y="1295400"/>
            <a:chExt cx="838200" cy="670560"/>
          </a:xfrm>
        </p:grpSpPr>
        <p:sp>
          <p:nvSpPr>
            <p:cNvPr id="122" name="Rectangle 121"/>
            <p:cNvSpPr/>
            <p:nvPr/>
          </p:nvSpPr>
          <p:spPr>
            <a:xfrm>
              <a:off x="647700" y="1357445"/>
              <a:ext cx="838200" cy="6085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23" name="Rectangle 122"/>
            <p:cNvSpPr/>
            <p:nvPr/>
          </p:nvSpPr>
          <p:spPr>
            <a:xfrm>
              <a:off x="647700" y="1295400"/>
              <a:ext cx="838200" cy="6085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lt-LT" sz="1000" b="1" dirty="0">
                  <a:solidFill>
                    <a:srgbClr val="FFFFFF"/>
                  </a:solidFill>
                </a:rPr>
                <a:t>178.4</a:t>
              </a:r>
              <a:endParaRPr lang="en-US" sz="1000" b="1" dirty="0">
                <a:solidFill>
                  <a:srgbClr val="FFFFFF"/>
                </a:solidFill>
              </a:endParaRPr>
            </a:p>
          </p:txBody>
        </p:sp>
      </p:grpSp>
      <p:grpSp>
        <p:nvGrpSpPr>
          <p:cNvPr id="135" name="Group 49"/>
          <p:cNvGrpSpPr>
            <a:grpSpLocks/>
          </p:cNvGrpSpPr>
          <p:nvPr/>
        </p:nvGrpSpPr>
        <p:grpSpPr bwMode="auto">
          <a:xfrm rot="-5400000" flipH="1" flipV="1">
            <a:off x="1068388" y="1060450"/>
            <a:ext cx="1203325" cy="1793875"/>
            <a:chOff x="7014366" y="1192657"/>
            <a:chExt cx="1318262" cy="1628775"/>
          </a:xfrm>
        </p:grpSpPr>
        <p:sp>
          <p:nvSpPr>
            <p:cNvPr id="148" name="Rectangle 24"/>
            <p:cNvSpPr/>
            <p:nvPr/>
          </p:nvSpPr>
          <p:spPr>
            <a:xfrm rot="10800000" flipV="1">
              <a:off x="7000452" y="1192657"/>
              <a:ext cx="1219132" cy="162877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49" name="Rectangle 8"/>
            <p:cNvSpPr/>
            <p:nvPr/>
          </p:nvSpPr>
          <p:spPr>
            <a:xfrm rot="10800000" flipV="1">
              <a:off x="7099584" y="1192657"/>
              <a:ext cx="1219131" cy="16287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151" name="Group 49"/>
          <p:cNvGrpSpPr>
            <a:grpSpLocks/>
          </p:cNvGrpSpPr>
          <p:nvPr/>
        </p:nvGrpSpPr>
        <p:grpSpPr bwMode="auto">
          <a:xfrm rot="-5400000" flipH="1" flipV="1">
            <a:off x="3001169" y="1043781"/>
            <a:ext cx="1201738" cy="1793875"/>
            <a:chOff x="6995681" y="1192656"/>
            <a:chExt cx="1318260" cy="1628775"/>
          </a:xfrm>
        </p:grpSpPr>
        <p:sp>
          <p:nvSpPr>
            <p:cNvPr id="154" name="Rectangle 24"/>
            <p:cNvSpPr/>
            <p:nvPr/>
          </p:nvSpPr>
          <p:spPr>
            <a:xfrm rot="10800000" flipV="1">
              <a:off x="7009612" y="1192656"/>
              <a:ext cx="1218998" cy="162877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55" name="Rectangle 8"/>
            <p:cNvSpPr/>
            <p:nvPr/>
          </p:nvSpPr>
          <p:spPr>
            <a:xfrm rot="10800000" flipV="1">
              <a:off x="7108874" y="1192656"/>
              <a:ext cx="1218998" cy="16287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157" name="Group 49"/>
          <p:cNvGrpSpPr>
            <a:grpSpLocks/>
          </p:cNvGrpSpPr>
          <p:nvPr/>
        </p:nvGrpSpPr>
        <p:grpSpPr bwMode="auto">
          <a:xfrm rot="-5400000" flipH="1" flipV="1">
            <a:off x="4923632" y="1043781"/>
            <a:ext cx="1201738" cy="1793875"/>
            <a:chOff x="6995676" y="1192656"/>
            <a:chExt cx="1318261" cy="1628775"/>
          </a:xfrm>
        </p:grpSpPr>
        <p:sp>
          <p:nvSpPr>
            <p:cNvPr id="160" name="Rectangle 24"/>
            <p:cNvSpPr/>
            <p:nvPr/>
          </p:nvSpPr>
          <p:spPr>
            <a:xfrm rot="10800000" flipV="1">
              <a:off x="7009607" y="1192656"/>
              <a:ext cx="1218999" cy="162877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61" name="Rectangle 8"/>
            <p:cNvSpPr/>
            <p:nvPr/>
          </p:nvSpPr>
          <p:spPr>
            <a:xfrm rot="10800000" flipV="1">
              <a:off x="7108869" y="1192656"/>
              <a:ext cx="1218999" cy="16287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163" name="Group 49"/>
          <p:cNvGrpSpPr>
            <a:grpSpLocks/>
          </p:cNvGrpSpPr>
          <p:nvPr/>
        </p:nvGrpSpPr>
        <p:grpSpPr bwMode="auto">
          <a:xfrm rot="-5400000" flipH="1" flipV="1">
            <a:off x="6856413" y="1031875"/>
            <a:ext cx="1201738" cy="1792287"/>
            <a:chOff x="6981668" y="1192658"/>
            <a:chExt cx="1318261" cy="1628775"/>
          </a:xfrm>
        </p:grpSpPr>
        <p:sp>
          <p:nvSpPr>
            <p:cNvPr id="166" name="Rectangle 24"/>
            <p:cNvSpPr/>
            <p:nvPr/>
          </p:nvSpPr>
          <p:spPr>
            <a:xfrm rot="10800000" flipV="1">
              <a:off x="6995599" y="1192658"/>
              <a:ext cx="1218999" cy="1628775"/>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sp>
          <p:nvSpPr>
            <p:cNvPr id="167" name="Rectangle 8"/>
            <p:cNvSpPr/>
            <p:nvPr/>
          </p:nvSpPr>
          <p:spPr>
            <a:xfrm rot="10800000" flipV="1">
              <a:off x="7094861" y="1192658"/>
              <a:ext cx="1218999" cy="162877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rgbClr val="FFFFFF"/>
                </a:solidFill>
              </a:endParaRPr>
            </a:p>
          </p:txBody>
        </p:sp>
      </p:grpSp>
      <p:grpSp>
        <p:nvGrpSpPr>
          <p:cNvPr id="78" name="Group 77"/>
          <p:cNvGrpSpPr/>
          <p:nvPr/>
        </p:nvGrpSpPr>
        <p:grpSpPr>
          <a:xfrm>
            <a:off x="1413802" y="1801285"/>
            <a:ext cx="447355" cy="607037"/>
            <a:chOff x="5011738" y="2427288"/>
            <a:chExt cx="212725" cy="293688"/>
          </a:xfrm>
          <a:solidFill>
            <a:schemeClr val="bg1"/>
          </a:solidFill>
        </p:grpSpPr>
        <p:sp>
          <p:nvSpPr>
            <p:cNvPr id="7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grpSp>
        <p:nvGrpSpPr>
          <p:cNvPr id="81" name="Group 80"/>
          <p:cNvGrpSpPr/>
          <p:nvPr/>
        </p:nvGrpSpPr>
        <p:grpSpPr>
          <a:xfrm>
            <a:off x="7100832" y="1633346"/>
            <a:ext cx="733536" cy="810027"/>
            <a:chOff x="4425950" y="3640138"/>
            <a:chExt cx="593725" cy="655637"/>
          </a:xfrm>
          <a:solidFill>
            <a:schemeClr val="bg1"/>
          </a:solidFill>
        </p:grpSpPr>
        <p:sp>
          <p:nvSpPr>
            <p:cNvPr id="82"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3"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4"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3">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85"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50194" name="Freeform 101"/>
          <p:cNvSpPr>
            <a:spLocks noEditPoints="1"/>
          </p:cNvSpPr>
          <p:nvPr/>
        </p:nvSpPr>
        <p:spPr bwMode="auto">
          <a:xfrm>
            <a:off x="5081588" y="1808163"/>
            <a:ext cx="773112" cy="600075"/>
          </a:xfrm>
          <a:custGeom>
            <a:avLst/>
            <a:gdLst>
              <a:gd name="T0" fmla="*/ 2147483646 w 68"/>
              <a:gd name="T1" fmla="*/ 2147483646 h 63"/>
              <a:gd name="T2" fmla="*/ 2147483646 w 68"/>
              <a:gd name="T3" fmla="*/ 2147483646 h 63"/>
              <a:gd name="T4" fmla="*/ 2147483646 w 68"/>
              <a:gd name="T5" fmla="*/ 2147483646 h 63"/>
              <a:gd name="T6" fmla="*/ 2147483646 w 68"/>
              <a:gd name="T7" fmla="*/ 2147483646 h 63"/>
              <a:gd name="T8" fmla="*/ 2147483646 w 68"/>
              <a:gd name="T9" fmla="*/ 2147483646 h 63"/>
              <a:gd name="T10" fmla="*/ 2147483646 w 68"/>
              <a:gd name="T11" fmla="*/ 2147483646 h 63"/>
              <a:gd name="T12" fmla="*/ 2147483646 w 68"/>
              <a:gd name="T13" fmla="*/ 2147483646 h 63"/>
              <a:gd name="T14" fmla="*/ 2147483646 w 68"/>
              <a:gd name="T15" fmla="*/ 2147483646 h 63"/>
              <a:gd name="T16" fmla="*/ 0 w 68"/>
              <a:gd name="T17" fmla="*/ 2147483646 h 63"/>
              <a:gd name="T18" fmla="*/ 2147483646 w 68"/>
              <a:gd name="T19" fmla="*/ 2147483646 h 63"/>
              <a:gd name="T20" fmla="*/ 2147483646 w 68"/>
              <a:gd name="T21" fmla="*/ 2147483646 h 63"/>
              <a:gd name="T22" fmla="*/ 2147483646 w 68"/>
              <a:gd name="T23" fmla="*/ 2147483646 h 63"/>
              <a:gd name="T24" fmla="*/ 2147483646 w 68"/>
              <a:gd name="T25" fmla="*/ 2147483646 h 63"/>
              <a:gd name="T26" fmla="*/ 2147483646 w 68"/>
              <a:gd name="T27" fmla="*/ 2147483646 h 63"/>
              <a:gd name="T28" fmla="*/ 2147483646 w 68"/>
              <a:gd name="T29" fmla="*/ 2147483646 h 63"/>
              <a:gd name="T30" fmla="*/ 2147483646 w 68"/>
              <a:gd name="T31" fmla="*/ 2147483646 h 63"/>
              <a:gd name="T32" fmla="*/ 2147483646 w 68"/>
              <a:gd name="T33" fmla="*/ 2147483646 h 63"/>
              <a:gd name="T34" fmla="*/ 2147483646 w 68"/>
              <a:gd name="T35" fmla="*/ 2147483646 h 63"/>
              <a:gd name="T36" fmla="*/ 2147483646 w 68"/>
              <a:gd name="T37" fmla="*/ 2147483646 h 63"/>
              <a:gd name="T38" fmla="*/ 2147483646 w 68"/>
              <a:gd name="T39" fmla="*/ 2147483646 h 63"/>
              <a:gd name="T40" fmla="*/ 2147483646 w 68"/>
              <a:gd name="T41" fmla="*/ 2147483646 h 63"/>
              <a:gd name="T42" fmla="*/ 2147483646 w 68"/>
              <a:gd name="T43" fmla="*/ 2147483646 h 63"/>
              <a:gd name="T44" fmla="*/ 2147483646 w 68"/>
              <a:gd name="T45" fmla="*/ 2147483646 h 63"/>
              <a:gd name="T46" fmla="*/ 2147483646 w 68"/>
              <a:gd name="T47" fmla="*/ 2147483646 h 63"/>
              <a:gd name="T48" fmla="*/ 2147483646 w 68"/>
              <a:gd name="T49" fmla="*/ 2147483646 h 63"/>
              <a:gd name="T50" fmla="*/ 2147483646 w 68"/>
              <a:gd name="T51" fmla="*/ 2147483646 h 63"/>
              <a:gd name="T52" fmla="*/ 2147483646 w 68"/>
              <a:gd name="T53" fmla="*/ 2147483646 h 63"/>
              <a:gd name="T54" fmla="*/ 2147483646 w 68"/>
              <a:gd name="T55" fmla="*/ 0 h 63"/>
              <a:gd name="T56" fmla="*/ 2147483646 w 68"/>
              <a:gd name="T57" fmla="*/ 2147483646 h 63"/>
              <a:gd name="T58" fmla="*/ 2147483646 w 68"/>
              <a:gd name="T59" fmla="*/ 2147483646 h 63"/>
              <a:gd name="T60" fmla="*/ 2147483646 w 68"/>
              <a:gd name="T61" fmla="*/ 2147483646 h 63"/>
              <a:gd name="T62" fmla="*/ 2147483646 w 68"/>
              <a:gd name="T63" fmla="*/ 2147483646 h 63"/>
              <a:gd name="T64" fmla="*/ 2147483646 w 68"/>
              <a:gd name="T65" fmla="*/ 2147483646 h 63"/>
              <a:gd name="T66" fmla="*/ 2147483646 w 68"/>
              <a:gd name="T67" fmla="*/ 2147483646 h 63"/>
              <a:gd name="T68" fmla="*/ 2147483646 w 68"/>
              <a:gd name="T69" fmla="*/ 2147483646 h 63"/>
              <a:gd name="T70" fmla="*/ 2147483646 w 68"/>
              <a:gd name="T71" fmla="*/ 2147483646 h 63"/>
              <a:gd name="T72" fmla="*/ 2147483646 w 68"/>
              <a:gd name="T73" fmla="*/ 2147483646 h 63"/>
              <a:gd name="T74" fmla="*/ 2147483646 w 68"/>
              <a:gd name="T75" fmla="*/ 2147483646 h 63"/>
              <a:gd name="T76" fmla="*/ 2147483646 w 68"/>
              <a:gd name="T77" fmla="*/ 2147483646 h 63"/>
              <a:gd name="T78" fmla="*/ 2147483646 w 68"/>
              <a:gd name="T79" fmla="*/ 2147483646 h 63"/>
              <a:gd name="T80" fmla="*/ 2147483646 w 68"/>
              <a:gd name="T81" fmla="*/ 2147483646 h 63"/>
              <a:gd name="T82" fmla="*/ 2147483646 w 68"/>
              <a:gd name="T83" fmla="*/ 2147483646 h 63"/>
              <a:gd name="T84" fmla="*/ 2147483646 w 68"/>
              <a:gd name="T85" fmla="*/ 2147483646 h 63"/>
              <a:gd name="T86" fmla="*/ 2147483646 w 68"/>
              <a:gd name="T87" fmla="*/ 21474836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50195" name="Freeform 31"/>
          <p:cNvSpPr>
            <a:spLocks noEditPoints="1"/>
          </p:cNvSpPr>
          <p:nvPr/>
        </p:nvSpPr>
        <p:spPr bwMode="auto">
          <a:xfrm>
            <a:off x="3217863" y="1730375"/>
            <a:ext cx="719137" cy="620713"/>
          </a:xfrm>
          <a:custGeom>
            <a:avLst/>
            <a:gdLst>
              <a:gd name="T0" fmla="*/ 2147483646 w 781"/>
              <a:gd name="T1" fmla="*/ 2147483646 h 781"/>
              <a:gd name="T2" fmla="*/ 2147483646 w 781"/>
              <a:gd name="T3" fmla="*/ 2147483646 h 781"/>
              <a:gd name="T4" fmla="*/ 2147483646 w 781"/>
              <a:gd name="T5" fmla="*/ 2147483646 h 781"/>
              <a:gd name="T6" fmla="*/ 2147483646 w 781"/>
              <a:gd name="T7" fmla="*/ 2147483646 h 781"/>
              <a:gd name="T8" fmla="*/ 2147483646 w 781"/>
              <a:gd name="T9" fmla="*/ 2147483646 h 781"/>
              <a:gd name="T10" fmla="*/ 2147483646 w 781"/>
              <a:gd name="T11" fmla="*/ 0 h 781"/>
              <a:gd name="T12" fmla="*/ 2147483646 w 781"/>
              <a:gd name="T13" fmla="*/ 2147483646 h 781"/>
              <a:gd name="T14" fmla="*/ 2147483646 w 781"/>
              <a:gd name="T15" fmla="*/ 2147483646 h 781"/>
              <a:gd name="T16" fmla="*/ 2147483646 w 781"/>
              <a:gd name="T17" fmla="*/ 2147483646 h 781"/>
              <a:gd name="T18" fmla="*/ 2147483646 w 781"/>
              <a:gd name="T19" fmla="*/ 2147483646 h 781"/>
              <a:gd name="T20" fmla="*/ 2147483646 w 781"/>
              <a:gd name="T21" fmla="*/ 2147483646 h 781"/>
              <a:gd name="T22" fmla="*/ 2147483646 w 781"/>
              <a:gd name="T23" fmla="*/ 2147483646 h 781"/>
              <a:gd name="T24" fmla="*/ 2147483646 w 781"/>
              <a:gd name="T25" fmla="*/ 2147483646 h 781"/>
              <a:gd name="T26" fmla="*/ 2147483646 w 781"/>
              <a:gd name="T27" fmla="*/ 2147483646 h 781"/>
              <a:gd name="T28" fmla="*/ 2147483646 w 781"/>
              <a:gd name="T29" fmla="*/ 2147483646 h 781"/>
              <a:gd name="T30" fmla="*/ 2147483646 w 781"/>
              <a:gd name="T31" fmla="*/ 2147483646 h 781"/>
              <a:gd name="T32" fmla="*/ 2147483646 w 781"/>
              <a:gd name="T33" fmla="*/ 2147483646 h 781"/>
              <a:gd name="T34" fmla="*/ 2147483646 w 781"/>
              <a:gd name="T35" fmla="*/ 2147483646 h 781"/>
              <a:gd name="T36" fmla="*/ 2147483646 w 781"/>
              <a:gd name="T37" fmla="*/ 2147483646 h 781"/>
              <a:gd name="T38" fmla="*/ 2147483646 w 781"/>
              <a:gd name="T39" fmla="*/ 2147483646 h 781"/>
              <a:gd name="T40" fmla="*/ 2147483646 w 781"/>
              <a:gd name="T41" fmla="*/ 2147483646 h 781"/>
              <a:gd name="T42" fmla="*/ 2147483646 w 781"/>
              <a:gd name="T43" fmla="*/ 2147483646 h 781"/>
              <a:gd name="T44" fmla="*/ 2147483646 w 781"/>
              <a:gd name="T45" fmla="*/ 2147483646 h 781"/>
              <a:gd name="T46" fmla="*/ 2147483646 w 781"/>
              <a:gd name="T47" fmla="*/ 2147483646 h 781"/>
              <a:gd name="T48" fmla="*/ 2147483646 w 781"/>
              <a:gd name="T49" fmla="*/ 2147483646 h 781"/>
              <a:gd name="T50" fmla="*/ 2147483646 w 781"/>
              <a:gd name="T51" fmla="*/ 2147483646 h 781"/>
              <a:gd name="T52" fmla="*/ 2147483646 w 781"/>
              <a:gd name="T53" fmla="*/ 2147483646 h 781"/>
              <a:gd name="T54" fmla="*/ 2147483646 w 781"/>
              <a:gd name="T55" fmla="*/ 2147483646 h 781"/>
              <a:gd name="T56" fmla="*/ 2147483646 w 781"/>
              <a:gd name="T57" fmla="*/ 2147483646 h 781"/>
              <a:gd name="T58" fmla="*/ 2147483646 w 781"/>
              <a:gd name="T59" fmla="*/ 2147483646 h 781"/>
              <a:gd name="T60" fmla="*/ 2147483646 w 781"/>
              <a:gd name="T61" fmla="*/ 2147483646 h 781"/>
              <a:gd name="T62" fmla="*/ 2147483646 w 781"/>
              <a:gd name="T63" fmla="*/ 2147483646 h 781"/>
              <a:gd name="T64" fmla="*/ 2147483646 w 781"/>
              <a:gd name="T65" fmla="*/ 2147483646 h 781"/>
              <a:gd name="T66" fmla="*/ 2147483646 w 781"/>
              <a:gd name="T67" fmla="*/ 2147483646 h 781"/>
              <a:gd name="T68" fmla="*/ 2147483646 w 781"/>
              <a:gd name="T69" fmla="*/ 2147483646 h 7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81" h="781">
                <a:moveTo>
                  <a:pt x="421" y="339"/>
                </a:moveTo>
                <a:cubicBezTo>
                  <a:pt x="602" y="178"/>
                  <a:pt x="602" y="178"/>
                  <a:pt x="602" y="178"/>
                </a:cubicBezTo>
                <a:cubicBezTo>
                  <a:pt x="442" y="361"/>
                  <a:pt x="442" y="361"/>
                  <a:pt x="442" y="361"/>
                </a:cubicBezTo>
                <a:cubicBezTo>
                  <a:pt x="447" y="370"/>
                  <a:pt x="450" y="379"/>
                  <a:pt x="450" y="390"/>
                </a:cubicBezTo>
                <a:cubicBezTo>
                  <a:pt x="450" y="423"/>
                  <a:pt x="423" y="450"/>
                  <a:pt x="390" y="450"/>
                </a:cubicBezTo>
                <a:cubicBezTo>
                  <a:pt x="357" y="450"/>
                  <a:pt x="330" y="423"/>
                  <a:pt x="330" y="390"/>
                </a:cubicBezTo>
                <a:cubicBezTo>
                  <a:pt x="330" y="357"/>
                  <a:pt x="357" y="330"/>
                  <a:pt x="390" y="330"/>
                </a:cubicBezTo>
                <a:cubicBezTo>
                  <a:pt x="401" y="330"/>
                  <a:pt x="412" y="334"/>
                  <a:pt x="421" y="339"/>
                </a:cubicBezTo>
                <a:close/>
                <a:moveTo>
                  <a:pt x="781" y="390"/>
                </a:moveTo>
                <a:cubicBezTo>
                  <a:pt x="781" y="605"/>
                  <a:pt x="605" y="781"/>
                  <a:pt x="390" y="781"/>
                </a:cubicBezTo>
                <a:cubicBezTo>
                  <a:pt x="175" y="781"/>
                  <a:pt x="0" y="605"/>
                  <a:pt x="0" y="390"/>
                </a:cubicBezTo>
                <a:cubicBezTo>
                  <a:pt x="0" y="175"/>
                  <a:pt x="175" y="0"/>
                  <a:pt x="390" y="0"/>
                </a:cubicBezTo>
                <a:cubicBezTo>
                  <a:pt x="605" y="0"/>
                  <a:pt x="781" y="175"/>
                  <a:pt x="781" y="390"/>
                </a:cubicBezTo>
                <a:close/>
                <a:moveTo>
                  <a:pt x="695" y="522"/>
                </a:moveTo>
                <a:cubicBezTo>
                  <a:pt x="646" y="503"/>
                  <a:pt x="646" y="503"/>
                  <a:pt x="646" y="503"/>
                </a:cubicBezTo>
                <a:cubicBezTo>
                  <a:pt x="652" y="488"/>
                  <a:pt x="652" y="488"/>
                  <a:pt x="652" y="488"/>
                </a:cubicBezTo>
                <a:cubicBezTo>
                  <a:pt x="701" y="508"/>
                  <a:pt x="701" y="508"/>
                  <a:pt x="701" y="508"/>
                </a:cubicBezTo>
                <a:cubicBezTo>
                  <a:pt x="713" y="476"/>
                  <a:pt x="720" y="442"/>
                  <a:pt x="722" y="405"/>
                </a:cubicBezTo>
                <a:cubicBezTo>
                  <a:pt x="669" y="405"/>
                  <a:pt x="669" y="405"/>
                  <a:pt x="669" y="405"/>
                </a:cubicBezTo>
                <a:cubicBezTo>
                  <a:pt x="669" y="375"/>
                  <a:pt x="669" y="375"/>
                  <a:pt x="669" y="375"/>
                </a:cubicBezTo>
                <a:cubicBezTo>
                  <a:pt x="722" y="375"/>
                  <a:pt x="722" y="375"/>
                  <a:pt x="722" y="375"/>
                </a:cubicBezTo>
                <a:cubicBezTo>
                  <a:pt x="720" y="337"/>
                  <a:pt x="712" y="302"/>
                  <a:pt x="699" y="268"/>
                </a:cubicBezTo>
                <a:cubicBezTo>
                  <a:pt x="651" y="289"/>
                  <a:pt x="651" y="289"/>
                  <a:pt x="651" y="289"/>
                </a:cubicBezTo>
                <a:cubicBezTo>
                  <a:pt x="645" y="275"/>
                  <a:pt x="645" y="275"/>
                  <a:pt x="645" y="275"/>
                </a:cubicBezTo>
                <a:cubicBezTo>
                  <a:pt x="693" y="254"/>
                  <a:pt x="693" y="254"/>
                  <a:pt x="693" y="254"/>
                </a:cubicBezTo>
                <a:cubicBezTo>
                  <a:pt x="659" y="179"/>
                  <a:pt x="598" y="118"/>
                  <a:pt x="522" y="85"/>
                </a:cubicBezTo>
                <a:cubicBezTo>
                  <a:pt x="503" y="134"/>
                  <a:pt x="503" y="134"/>
                  <a:pt x="503" y="134"/>
                </a:cubicBezTo>
                <a:cubicBezTo>
                  <a:pt x="488" y="129"/>
                  <a:pt x="488" y="129"/>
                  <a:pt x="488" y="129"/>
                </a:cubicBezTo>
                <a:cubicBezTo>
                  <a:pt x="508" y="80"/>
                  <a:pt x="508" y="80"/>
                  <a:pt x="508" y="80"/>
                </a:cubicBezTo>
                <a:cubicBezTo>
                  <a:pt x="476" y="67"/>
                  <a:pt x="442" y="60"/>
                  <a:pt x="405" y="58"/>
                </a:cubicBezTo>
                <a:cubicBezTo>
                  <a:pt x="405" y="111"/>
                  <a:pt x="405" y="111"/>
                  <a:pt x="405" y="111"/>
                </a:cubicBezTo>
                <a:cubicBezTo>
                  <a:pt x="375" y="111"/>
                  <a:pt x="375" y="111"/>
                  <a:pt x="375" y="111"/>
                </a:cubicBezTo>
                <a:cubicBezTo>
                  <a:pt x="375" y="58"/>
                  <a:pt x="375" y="58"/>
                  <a:pt x="375" y="58"/>
                </a:cubicBezTo>
                <a:cubicBezTo>
                  <a:pt x="337" y="60"/>
                  <a:pt x="302" y="68"/>
                  <a:pt x="268" y="81"/>
                </a:cubicBezTo>
                <a:cubicBezTo>
                  <a:pt x="289" y="130"/>
                  <a:pt x="289" y="130"/>
                  <a:pt x="289" y="130"/>
                </a:cubicBezTo>
                <a:cubicBezTo>
                  <a:pt x="275" y="136"/>
                  <a:pt x="275" y="136"/>
                  <a:pt x="275" y="136"/>
                </a:cubicBezTo>
                <a:cubicBezTo>
                  <a:pt x="254" y="87"/>
                  <a:pt x="254" y="87"/>
                  <a:pt x="254" y="87"/>
                </a:cubicBezTo>
                <a:cubicBezTo>
                  <a:pt x="222" y="102"/>
                  <a:pt x="192" y="121"/>
                  <a:pt x="166" y="145"/>
                </a:cubicBezTo>
                <a:cubicBezTo>
                  <a:pt x="203" y="182"/>
                  <a:pt x="203" y="182"/>
                  <a:pt x="203" y="182"/>
                </a:cubicBezTo>
                <a:cubicBezTo>
                  <a:pt x="182" y="203"/>
                  <a:pt x="182" y="203"/>
                  <a:pt x="182" y="203"/>
                </a:cubicBezTo>
                <a:cubicBezTo>
                  <a:pt x="145" y="166"/>
                  <a:pt x="145" y="166"/>
                  <a:pt x="145" y="166"/>
                </a:cubicBezTo>
                <a:cubicBezTo>
                  <a:pt x="120" y="193"/>
                  <a:pt x="100" y="224"/>
                  <a:pt x="85" y="258"/>
                </a:cubicBezTo>
                <a:cubicBezTo>
                  <a:pt x="134" y="278"/>
                  <a:pt x="134" y="278"/>
                  <a:pt x="134" y="278"/>
                </a:cubicBezTo>
                <a:cubicBezTo>
                  <a:pt x="129" y="292"/>
                  <a:pt x="129" y="292"/>
                  <a:pt x="129" y="292"/>
                </a:cubicBezTo>
                <a:cubicBezTo>
                  <a:pt x="80" y="272"/>
                  <a:pt x="80" y="272"/>
                  <a:pt x="80" y="272"/>
                </a:cubicBezTo>
                <a:cubicBezTo>
                  <a:pt x="67" y="304"/>
                  <a:pt x="60" y="339"/>
                  <a:pt x="58" y="375"/>
                </a:cubicBezTo>
                <a:cubicBezTo>
                  <a:pt x="111" y="375"/>
                  <a:pt x="111" y="375"/>
                  <a:pt x="111" y="375"/>
                </a:cubicBezTo>
                <a:cubicBezTo>
                  <a:pt x="111" y="405"/>
                  <a:pt x="111" y="405"/>
                  <a:pt x="111" y="405"/>
                </a:cubicBezTo>
                <a:cubicBezTo>
                  <a:pt x="58" y="405"/>
                  <a:pt x="58" y="405"/>
                  <a:pt x="58" y="405"/>
                </a:cubicBezTo>
                <a:cubicBezTo>
                  <a:pt x="60" y="443"/>
                  <a:pt x="68" y="479"/>
                  <a:pt x="81" y="512"/>
                </a:cubicBezTo>
                <a:cubicBezTo>
                  <a:pt x="130" y="492"/>
                  <a:pt x="130" y="492"/>
                  <a:pt x="130" y="492"/>
                </a:cubicBezTo>
                <a:cubicBezTo>
                  <a:pt x="136" y="506"/>
                  <a:pt x="136" y="506"/>
                  <a:pt x="136" y="506"/>
                </a:cubicBezTo>
                <a:cubicBezTo>
                  <a:pt x="87" y="526"/>
                  <a:pt x="87" y="526"/>
                  <a:pt x="87" y="526"/>
                </a:cubicBezTo>
                <a:cubicBezTo>
                  <a:pt x="102" y="558"/>
                  <a:pt x="121" y="588"/>
                  <a:pt x="145" y="614"/>
                </a:cubicBezTo>
                <a:cubicBezTo>
                  <a:pt x="182" y="577"/>
                  <a:pt x="182" y="577"/>
                  <a:pt x="182" y="577"/>
                </a:cubicBezTo>
                <a:cubicBezTo>
                  <a:pt x="203" y="598"/>
                  <a:pt x="203" y="598"/>
                  <a:pt x="203" y="598"/>
                </a:cubicBezTo>
                <a:cubicBezTo>
                  <a:pt x="166" y="635"/>
                  <a:pt x="166" y="635"/>
                  <a:pt x="166" y="635"/>
                </a:cubicBezTo>
                <a:cubicBezTo>
                  <a:pt x="226" y="689"/>
                  <a:pt x="304" y="723"/>
                  <a:pt x="390" y="723"/>
                </a:cubicBezTo>
                <a:cubicBezTo>
                  <a:pt x="476" y="723"/>
                  <a:pt x="555" y="689"/>
                  <a:pt x="614" y="635"/>
                </a:cubicBezTo>
                <a:cubicBezTo>
                  <a:pt x="577" y="598"/>
                  <a:pt x="577" y="598"/>
                  <a:pt x="577" y="598"/>
                </a:cubicBezTo>
                <a:cubicBezTo>
                  <a:pt x="598" y="577"/>
                  <a:pt x="598" y="577"/>
                  <a:pt x="598" y="577"/>
                </a:cubicBezTo>
                <a:cubicBezTo>
                  <a:pt x="635" y="614"/>
                  <a:pt x="635" y="614"/>
                  <a:pt x="635" y="614"/>
                </a:cubicBezTo>
                <a:cubicBezTo>
                  <a:pt x="660" y="587"/>
                  <a:pt x="680" y="556"/>
                  <a:pt x="695" y="522"/>
                </a:cubicBezTo>
                <a:close/>
                <a:moveTo>
                  <a:pt x="280" y="599"/>
                </a:moveTo>
                <a:cubicBezTo>
                  <a:pt x="500" y="599"/>
                  <a:pt x="500" y="599"/>
                  <a:pt x="500" y="599"/>
                </a:cubicBezTo>
                <a:cubicBezTo>
                  <a:pt x="500" y="555"/>
                  <a:pt x="500" y="555"/>
                  <a:pt x="500" y="555"/>
                </a:cubicBezTo>
                <a:cubicBezTo>
                  <a:pt x="280" y="555"/>
                  <a:pt x="280" y="555"/>
                  <a:pt x="280" y="555"/>
                </a:cubicBezTo>
                <a:lnTo>
                  <a:pt x="280" y="599"/>
                </a:lnTo>
                <a:close/>
                <a:moveTo>
                  <a:pt x="280" y="599"/>
                </a:moveTo>
                <a:cubicBezTo>
                  <a:pt x="280" y="599"/>
                  <a:pt x="280" y="599"/>
                  <a:pt x="280" y="59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Tree>
    <p:extLst>
      <p:ext uri="{BB962C8B-B14F-4D97-AF65-F5344CB8AC3E}">
        <p14:creationId xmlns:p14="http://schemas.microsoft.com/office/powerpoint/2010/main" val="20881844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0" y="323850"/>
            <a:ext cx="9144000" cy="3619500"/>
          </a:xfrm>
        </p:spPr>
      </p:sp>
      <p:sp>
        <p:nvSpPr>
          <p:cNvPr id="30" name="Rectangle 29"/>
          <p:cNvSpPr/>
          <p:nvPr/>
        </p:nvSpPr>
        <p:spPr>
          <a:xfrm>
            <a:off x="0" y="1229991"/>
            <a:ext cx="9144000" cy="1600200"/>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lstStyle/>
          <a:p>
            <a:pPr algn="ctr" eaLnBrk="1" fontAlgn="auto" hangingPunct="1">
              <a:spcBef>
                <a:spcPts val="0"/>
              </a:spcBef>
              <a:spcAft>
                <a:spcPts val="0"/>
              </a:spcAft>
              <a:defRPr/>
            </a:pPr>
            <a:endParaRPr lang="lt-LT" sz="3200" b="1" dirty="0" smtClean="0">
              <a:solidFill>
                <a:srgbClr val="FFFFFF"/>
              </a:solidFill>
            </a:endParaRPr>
          </a:p>
          <a:p>
            <a:pPr algn="ctr" eaLnBrk="1" fontAlgn="auto" hangingPunct="1">
              <a:spcBef>
                <a:spcPts val="0"/>
              </a:spcBef>
              <a:spcAft>
                <a:spcPts val="0"/>
              </a:spcAft>
              <a:defRPr/>
            </a:pPr>
            <a:r>
              <a:rPr lang="lt-LT" sz="3200" b="1" dirty="0" smtClean="0">
                <a:solidFill>
                  <a:srgbClr val="FFFFFF"/>
                </a:solidFill>
              </a:rPr>
              <a:t>Projektams taikomi papildomi reikalavimai</a:t>
            </a:r>
          </a:p>
          <a:p>
            <a:pPr algn="ctr">
              <a:defRPr/>
            </a:pPr>
            <a:r>
              <a:rPr lang="lt-LT" sz="2000" b="1" dirty="0">
                <a:solidFill>
                  <a:schemeClr val="bg1"/>
                </a:solidFill>
              </a:rPr>
              <a:t>Mokyklų tinklo efektyvumo didinimas</a:t>
            </a:r>
          </a:p>
          <a:p>
            <a:pPr algn="ctr">
              <a:defRPr/>
            </a:pPr>
            <a:r>
              <a:rPr lang="lt-LT" sz="2000" dirty="0"/>
              <a:t>Nr. 09.1.3-CPVA-R-724</a:t>
            </a:r>
            <a:endParaRPr lang="lt-LT" sz="2000" b="1" dirty="0">
              <a:solidFill>
                <a:srgbClr val="FFFFFF"/>
              </a:solidFill>
            </a:endParaRPr>
          </a:p>
          <a:p>
            <a:pPr algn="ctr" eaLnBrk="1" fontAlgn="auto" hangingPunct="1">
              <a:spcBef>
                <a:spcPts val="0"/>
              </a:spcBef>
              <a:spcAft>
                <a:spcPts val="0"/>
              </a:spcAft>
              <a:defRPr/>
            </a:pPr>
            <a:endParaRPr lang="en-US" sz="3200" b="1" dirty="0">
              <a:solidFill>
                <a:srgbClr val="FFFFFF"/>
              </a:solidFill>
            </a:endParaRPr>
          </a:p>
        </p:txBody>
      </p:sp>
      <p:sp>
        <p:nvSpPr>
          <p:cNvPr id="31" name="Rectangle 30"/>
          <p:cNvSpPr/>
          <p:nvPr/>
        </p:nvSpPr>
        <p:spPr>
          <a:xfrm>
            <a:off x="0" y="2819400"/>
            <a:ext cx="9144000" cy="112395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lstStyle/>
          <a:p>
            <a:pPr eaLnBrk="1" fontAlgn="auto" hangingPunct="1">
              <a:spcBef>
                <a:spcPts val="0"/>
              </a:spcBef>
              <a:spcAft>
                <a:spcPts val="0"/>
              </a:spcAft>
              <a:defRPr/>
            </a:pPr>
            <a:endParaRPr lang="en-US" sz="1100" b="1" dirty="0">
              <a:solidFill>
                <a:srgbClr val="FFFFFF"/>
              </a:solidFill>
            </a:endParaRPr>
          </a:p>
        </p:txBody>
      </p:sp>
    </p:spTree>
    <p:extLst>
      <p:ext uri="{BB962C8B-B14F-4D97-AF65-F5344CB8AC3E}">
        <p14:creationId xmlns:p14="http://schemas.microsoft.com/office/powerpoint/2010/main" val="33061642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r>
              <a:rPr lang="lt-LT" dirty="0"/>
              <a:t>				</a:t>
            </a:r>
            <a:r>
              <a:rPr lang="lt-LT" sz="1400" dirty="0"/>
              <a:t>Mokyklų tinklo efektyvumo didinimas</a:t>
            </a:r>
            <a:endParaRPr lang="en-US" sz="1400" dirty="0"/>
          </a:p>
        </p:txBody>
      </p:sp>
      <p:sp>
        <p:nvSpPr>
          <p:cNvPr id="47" name="Rectangle 46"/>
          <p:cNvSpPr/>
          <p:nvPr/>
        </p:nvSpPr>
        <p:spPr>
          <a:xfrm>
            <a:off x="380999" y="1000742"/>
            <a:ext cx="4038599"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648201" y="971550"/>
            <a:ext cx="4024965" cy="121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29"/>
          <p:cNvSpPr>
            <a:spLocks noEditPoints="1"/>
          </p:cNvSpPr>
          <p:nvPr/>
        </p:nvSpPr>
        <p:spPr bwMode="auto">
          <a:xfrm>
            <a:off x="685800" y="1276350"/>
            <a:ext cx="721013" cy="553707"/>
          </a:xfrm>
          <a:custGeom>
            <a:avLst/>
            <a:gdLst/>
            <a:ahLst/>
            <a:cxnLst>
              <a:cxn ang="0">
                <a:pos x="58" y="55"/>
              </a:cxn>
              <a:cxn ang="0">
                <a:pos x="55" y="52"/>
              </a:cxn>
              <a:cxn ang="0">
                <a:pos x="51" y="55"/>
              </a:cxn>
              <a:cxn ang="0">
                <a:pos x="55" y="59"/>
              </a:cxn>
              <a:cxn ang="0">
                <a:pos x="58" y="55"/>
              </a:cxn>
              <a:cxn ang="0">
                <a:pos x="44" y="55"/>
              </a:cxn>
              <a:cxn ang="0">
                <a:pos x="41" y="52"/>
              </a:cxn>
              <a:cxn ang="0">
                <a:pos x="38" y="55"/>
              </a:cxn>
              <a:cxn ang="0">
                <a:pos x="41" y="59"/>
              </a:cxn>
              <a:cxn ang="0">
                <a:pos x="44" y="55"/>
              </a:cxn>
              <a:cxn ang="0">
                <a:pos x="30" y="55"/>
              </a:cxn>
              <a:cxn ang="0">
                <a:pos x="27" y="52"/>
              </a:cxn>
              <a:cxn ang="0">
                <a:pos x="24" y="55"/>
              </a:cxn>
              <a:cxn ang="0">
                <a:pos x="27" y="59"/>
              </a:cxn>
              <a:cxn ang="0">
                <a:pos x="30" y="55"/>
              </a:cxn>
              <a:cxn ang="0">
                <a:pos x="119" y="43"/>
              </a:cxn>
              <a:cxn ang="0">
                <a:pos x="110" y="59"/>
              </a:cxn>
              <a:cxn ang="0">
                <a:pos x="80" y="77"/>
              </a:cxn>
              <a:cxn ang="0">
                <a:pos x="18" y="77"/>
              </a:cxn>
              <a:cxn ang="0">
                <a:pos x="10" y="71"/>
              </a:cxn>
              <a:cxn ang="0">
                <a:pos x="1" y="43"/>
              </a:cxn>
              <a:cxn ang="0">
                <a:pos x="2" y="40"/>
              </a:cxn>
              <a:cxn ang="0">
                <a:pos x="118" y="40"/>
              </a:cxn>
              <a:cxn ang="0">
                <a:pos x="119" y="43"/>
              </a:cxn>
              <a:cxn ang="0">
                <a:pos x="23" y="23"/>
              </a:cxn>
              <a:cxn ang="0">
                <a:pos x="35" y="23"/>
              </a:cxn>
              <a:cxn ang="0">
                <a:pos x="35" y="11"/>
              </a:cxn>
              <a:cxn ang="0">
                <a:pos x="23" y="11"/>
              </a:cxn>
              <a:cxn ang="0">
                <a:pos x="23" y="23"/>
              </a:cxn>
              <a:cxn ang="0">
                <a:pos x="35" y="0"/>
              </a:cxn>
              <a:cxn ang="0">
                <a:pos x="23" y="0"/>
              </a:cxn>
              <a:cxn ang="0">
                <a:pos x="23" y="7"/>
              </a:cxn>
              <a:cxn ang="0">
                <a:pos x="35" y="7"/>
              </a:cxn>
              <a:cxn ang="0">
                <a:pos x="35" y="0"/>
              </a:cxn>
              <a:cxn ang="0">
                <a:pos x="61" y="39"/>
              </a:cxn>
              <a:cxn ang="0">
                <a:pos x="14" y="39"/>
              </a:cxn>
              <a:cxn ang="0">
                <a:pos x="14" y="26"/>
              </a:cxn>
              <a:cxn ang="0">
                <a:pos x="16" y="25"/>
              </a:cxn>
              <a:cxn ang="0">
                <a:pos x="53" y="25"/>
              </a:cxn>
              <a:cxn ang="0">
                <a:pos x="55" y="26"/>
              </a:cxn>
              <a:cxn ang="0">
                <a:pos x="61" y="39"/>
              </a:cxn>
            </a:cxnLst>
            <a:rect l="0" t="0" r="r" b="b"/>
            <a:pathLst>
              <a:path w="120" h="77">
                <a:moveTo>
                  <a:pt x="58" y="55"/>
                </a:moveTo>
                <a:cubicBezTo>
                  <a:pt x="58" y="53"/>
                  <a:pt x="57" y="52"/>
                  <a:pt x="55" y="52"/>
                </a:cubicBezTo>
                <a:cubicBezTo>
                  <a:pt x="53" y="52"/>
                  <a:pt x="51" y="53"/>
                  <a:pt x="51" y="55"/>
                </a:cubicBezTo>
                <a:cubicBezTo>
                  <a:pt x="51" y="57"/>
                  <a:pt x="53" y="59"/>
                  <a:pt x="55" y="59"/>
                </a:cubicBezTo>
                <a:cubicBezTo>
                  <a:pt x="57" y="59"/>
                  <a:pt x="58" y="57"/>
                  <a:pt x="58" y="55"/>
                </a:cubicBezTo>
                <a:moveTo>
                  <a:pt x="44" y="55"/>
                </a:moveTo>
                <a:cubicBezTo>
                  <a:pt x="44" y="53"/>
                  <a:pt x="43" y="52"/>
                  <a:pt x="41" y="52"/>
                </a:cubicBezTo>
                <a:cubicBezTo>
                  <a:pt x="39" y="52"/>
                  <a:pt x="38" y="53"/>
                  <a:pt x="38" y="55"/>
                </a:cubicBezTo>
                <a:cubicBezTo>
                  <a:pt x="38" y="57"/>
                  <a:pt x="39" y="59"/>
                  <a:pt x="41" y="59"/>
                </a:cubicBezTo>
                <a:cubicBezTo>
                  <a:pt x="43" y="59"/>
                  <a:pt x="44" y="57"/>
                  <a:pt x="44" y="55"/>
                </a:cubicBezTo>
                <a:moveTo>
                  <a:pt x="30" y="55"/>
                </a:moveTo>
                <a:cubicBezTo>
                  <a:pt x="30" y="53"/>
                  <a:pt x="29" y="52"/>
                  <a:pt x="27" y="52"/>
                </a:cubicBezTo>
                <a:cubicBezTo>
                  <a:pt x="25" y="52"/>
                  <a:pt x="24" y="53"/>
                  <a:pt x="24" y="55"/>
                </a:cubicBezTo>
                <a:cubicBezTo>
                  <a:pt x="24" y="57"/>
                  <a:pt x="25" y="59"/>
                  <a:pt x="27" y="59"/>
                </a:cubicBezTo>
                <a:cubicBezTo>
                  <a:pt x="29" y="59"/>
                  <a:pt x="30" y="57"/>
                  <a:pt x="30" y="55"/>
                </a:cubicBezTo>
                <a:moveTo>
                  <a:pt x="119" y="43"/>
                </a:moveTo>
                <a:cubicBezTo>
                  <a:pt x="110" y="59"/>
                  <a:pt x="110" y="59"/>
                  <a:pt x="110" y="59"/>
                </a:cubicBezTo>
                <a:cubicBezTo>
                  <a:pt x="104" y="70"/>
                  <a:pt x="92" y="77"/>
                  <a:pt x="80" y="77"/>
                </a:cubicBezTo>
                <a:cubicBezTo>
                  <a:pt x="18" y="77"/>
                  <a:pt x="18" y="77"/>
                  <a:pt x="18" y="77"/>
                </a:cubicBezTo>
                <a:cubicBezTo>
                  <a:pt x="15" y="77"/>
                  <a:pt x="11" y="75"/>
                  <a:pt x="10" y="71"/>
                </a:cubicBezTo>
                <a:cubicBezTo>
                  <a:pt x="1" y="43"/>
                  <a:pt x="1" y="43"/>
                  <a:pt x="1" y="43"/>
                </a:cubicBezTo>
                <a:cubicBezTo>
                  <a:pt x="0" y="41"/>
                  <a:pt x="1" y="40"/>
                  <a:pt x="2" y="40"/>
                </a:cubicBezTo>
                <a:cubicBezTo>
                  <a:pt x="118" y="40"/>
                  <a:pt x="118" y="40"/>
                  <a:pt x="118" y="40"/>
                </a:cubicBezTo>
                <a:cubicBezTo>
                  <a:pt x="119" y="40"/>
                  <a:pt x="120" y="42"/>
                  <a:pt x="119" y="43"/>
                </a:cubicBezTo>
                <a:moveTo>
                  <a:pt x="23" y="23"/>
                </a:moveTo>
                <a:cubicBezTo>
                  <a:pt x="35" y="23"/>
                  <a:pt x="35" y="23"/>
                  <a:pt x="35" y="23"/>
                </a:cubicBezTo>
                <a:cubicBezTo>
                  <a:pt x="35" y="11"/>
                  <a:pt x="35" y="11"/>
                  <a:pt x="35" y="11"/>
                </a:cubicBezTo>
                <a:cubicBezTo>
                  <a:pt x="23" y="11"/>
                  <a:pt x="23" y="11"/>
                  <a:pt x="23" y="11"/>
                </a:cubicBezTo>
                <a:lnTo>
                  <a:pt x="23" y="23"/>
                </a:lnTo>
                <a:close/>
                <a:moveTo>
                  <a:pt x="35" y="0"/>
                </a:moveTo>
                <a:cubicBezTo>
                  <a:pt x="23" y="0"/>
                  <a:pt x="23" y="0"/>
                  <a:pt x="23" y="0"/>
                </a:cubicBezTo>
                <a:cubicBezTo>
                  <a:pt x="23" y="7"/>
                  <a:pt x="23" y="7"/>
                  <a:pt x="23" y="7"/>
                </a:cubicBezTo>
                <a:cubicBezTo>
                  <a:pt x="35" y="7"/>
                  <a:pt x="35" y="7"/>
                  <a:pt x="35" y="7"/>
                </a:cubicBezTo>
                <a:lnTo>
                  <a:pt x="35" y="0"/>
                </a:lnTo>
                <a:close/>
                <a:moveTo>
                  <a:pt x="61" y="39"/>
                </a:moveTo>
                <a:cubicBezTo>
                  <a:pt x="14" y="39"/>
                  <a:pt x="14" y="39"/>
                  <a:pt x="14" y="39"/>
                </a:cubicBezTo>
                <a:cubicBezTo>
                  <a:pt x="14" y="26"/>
                  <a:pt x="14" y="26"/>
                  <a:pt x="14" y="26"/>
                </a:cubicBezTo>
                <a:cubicBezTo>
                  <a:pt x="14" y="25"/>
                  <a:pt x="15" y="25"/>
                  <a:pt x="16" y="25"/>
                </a:cubicBezTo>
                <a:cubicBezTo>
                  <a:pt x="53" y="25"/>
                  <a:pt x="53" y="25"/>
                  <a:pt x="53" y="25"/>
                </a:cubicBezTo>
                <a:cubicBezTo>
                  <a:pt x="54" y="25"/>
                  <a:pt x="55" y="25"/>
                  <a:pt x="55" y="26"/>
                </a:cubicBezTo>
                <a:lnTo>
                  <a:pt x="61" y="39"/>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06"/>
          <p:cNvSpPr>
            <a:spLocks noEditPoints="1"/>
          </p:cNvSpPr>
          <p:nvPr/>
        </p:nvSpPr>
        <p:spPr bwMode="auto">
          <a:xfrm>
            <a:off x="4953001" y="1247706"/>
            <a:ext cx="609600" cy="553707"/>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TextBox 50"/>
          <p:cNvSpPr txBox="1"/>
          <p:nvPr/>
        </p:nvSpPr>
        <p:spPr>
          <a:xfrm>
            <a:off x="1770205" y="1113532"/>
            <a:ext cx="2286000" cy="830997"/>
          </a:xfrm>
          <a:prstGeom prst="rect">
            <a:avLst/>
          </a:prstGeom>
          <a:noFill/>
        </p:spPr>
        <p:txBody>
          <a:bodyPr wrap="square" rtlCol="0">
            <a:spAutoFit/>
          </a:bodyPr>
          <a:lstStyle/>
          <a:p>
            <a:pPr algn="ctr"/>
            <a:r>
              <a:rPr lang="lt-LT" sz="2400" b="1" dirty="0" smtClean="0">
                <a:solidFill>
                  <a:srgbClr val="FFFFFF"/>
                </a:solidFill>
              </a:rPr>
              <a:t>Priemonės tikslas</a:t>
            </a:r>
            <a:endParaRPr lang="en-US" sz="2400" b="1" dirty="0">
              <a:solidFill>
                <a:srgbClr val="FFFFFF"/>
              </a:solidFill>
            </a:endParaRPr>
          </a:p>
        </p:txBody>
      </p:sp>
      <p:sp>
        <p:nvSpPr>
          <p:cNvPr id="52" name="TextBox 51"/>
          <p:cNvSpPr txBox="1"/>
          <p:nvPr/>
        </p:nvSpPr>
        <p:spPr>
          <a:xfrm>
            <a:off x="5959430" y="1293726"/>
            <a:ext cx="2286000" cy="461665"/>
          </a:xfrm>
          <a:prstGeom prst="rect">
            <a:avLst/>
          </a:prstGeom>
          <a:noFill/>
        </p:spPr>
        <p:txBody>
          <a:bodyPr wrap="square" rtlCol="0">
            <a:spAutoFit/>
          </a:bodyPr>
          <a:lstStyle/>
          <a:p>
            <a:pPr algn="ctr"/>
            <a:r>
              <a:rPr lang="en-US" sz="2400" b="1" dirty="0" smtClean="0">
                <a:solidFill>
                  <a:srgbClr val="FFFFFF"/>
                </a:solidFill>
              </a:rPr>
              <a:t>R</a:t>
            </a:r>
            <a:r>
              <a:rPr lang="lt-LT" sz="2400" b="1" dirty="0" err="1" smtClean="0">
                <a:solidFill>
                  <a:srgbClr val="FFFFFF"/>
                </a:solidFill>
              </a:rPr>
              <a:t>emiama</a:t>
            </a:r>
            <a:r>
              <a:rPr lang="lt-LT" sz="2400" b="1" dirty="0" smtClean="0">
                <a:solidFill>
                  <a:srgbClr val="FFFFFF"/>
                </a:solidFill>
              </a:rPr>
              <a:t> veikla</a:t>
            </a:r>
            <a:endParaRPr lang="en-US" sz="2400" b="1" dirty="0">
              <a:solidFill>
                <a:srgbClr val="FFFFFF"/>
              </a:solidFill>
            </a:endParaRPr>
          </a:p>
        </p:txBody>
      </p:sp>
      <p:grpSp>
        <p:nvGrpSpPr>
          <p:cNvPr id="53" name="Group 52"/>
          <p:cNvGrpSpPr/>
          <p:nvPr/>
        </p:nvGrpSpPr>
        <p:grpSpPr>
          <a:xfrm>
            <a:off x="381000" y="2219942"/>
            <a:ext cx="4038599" cy="1571008"/>
            <a:chOff x="730113" y="2990272"/>
            <a:chExt cx="1802520" cy="1353127"/>
          </a:xfrm>
        </p:grpSpPr>
        <p:sp>
          <p:nvSpPr>
            <p:cNvPr id="54" name="Round Same Side Corner Rectangle 53"/>
            <p:cNvSpPr/>
            <p:nvPr/>
          </p:nvSpPr>
          <p:spPr bwMode="auto">
            <a:xfrm rot="10800000">
              <a:off x="730113" y="2990272"/>
              <a:ext cx="1802520" cy="1353127"/>
            </a:xfrm>
            <a:prstGeom prst="round2SameRect">
              <a:avLst>
                <a:gd name="adj1" fmla="val 6812"/>
                <a:gd name="adj2" fmla="val 0"/>
              </a:avLst>
            </a:prstGeom>
            <a:solidFill>
              <a:schemeClr val="bg1">
                <a:lumMod val="8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rgbClr val="262626"/>
                </a:solidFill>
              </a:endParaRPr>
            </a:p>
          </p:txBody>
        </p:sp>
        <p:sp>
          <p:nvSpPr>
            <p:cNvPr id="55" name="Rectangle 54"/>
            <p:cNvSpPr/>
            <p:nvPr/>
          </p:nvSpPr>
          <p:spPr>
            <a:xfrm>
              <a:off x="866152" y="3164658"/>
              <a:ext cx="1496433" cy="795274"/>
            </a:xfrm>
            <a:prstGeom prst="rect">
              <a:avLst/>
            </a:prstGeom>
          </p:spPr>
          <p:txBody>
            <a:bodyPr wrap="square">
              <a:spAutoFit/>
            </a:bodyPr>
            <a:lstStyle/>
            <a:p>
              <a:pPr algn="ctr"/>
              <a:r>
                <a:rPr lang="lt-LT" dirty="0" smtClean="0">
                  <a:solidFill>
                    <a:srgbClr val="262626">
                      <a:lumMod val="75000"/>
                      <a:lumOff val="25000"/>
                    </a:srgbClr>
                  </a:solidFill>
                </a:rPr>
                <a:t>Didinti </a:t>
              </a:r>
              <a:r>
                <a:rPr lang="lt-LT" dirty="0">
                  <a:solidFill>
                    <a:srgbClr val="262626">
                      <a:lumMod val="75000"/>
                      <a:lumOff val="25000"/>
                    </a:srgbClr>
                  </a:solidFill>
                </a:rPr>
                <a:t>bendrojo ir neformalaus ugdymo įstaigų tinklo veiklos </a:t>
              </a:r>
              <a:r>
                <a:rPr lang="lt-LT" dirty="0" smtClean="0">
                  <a:solidFill>
                    <a:srgbClr val="262626">
                      <a:lumMod val="75000"/>
                      <a:lumOff val="25000"/>
                    </a:srgbClr>
                  </a:solidFill>
                </a:rPr>
                <a:t>efektyvumą </a:t>
              </a:r>
              <a:endParaRPr lang="en-US" dirty="0">
                <a:solidFill>
                  <a:srgbClr val="262626">
                    <a:lumMod val="75000"/>
                    <a:lumOff val="25000"/>
                  </a:srgbClr>
                </a:solidFill>
              </a:endParaRPr>
            </a:p>
          </p:txBody>
        </p:sp>
      </p:grpSp>
      <p:grpSp>
        <p:nvGrpSpPr>
          <p:cNvPr id="56" name="Group 55"/>
          <p:cNvGrpSpPr/>
          <p:nvPr/>
        </p:nvGrpSpPr>
        <p:grpSpPr>
          <a:xfrm>
            <a:off x="4648200" y="2190750"/>
            <a:ext cx="4069634" cy="2133600"/>
            <a:chOff x="730113" y="2990272"/>
            <a:chExt cx="1836913" cy="1353127"/>
          </a:xfrm>
        </p:grpSpPr>
        <p:sp>
          <p:nvSpPr>
            <p:cNvPr id="57" name="Round Same Side Corner Rectangle 56"/>
            <p:cNvSpPr/>
            <p:nvPr/>
          </p:nvSpPr>
          <p:spPr bwMode="auto">
            <a:xfrm rot="10800000">
              <a:off x="730113" y="2990272"/>
              <a:ext cx="1816751" cy="1353127"/>
            </a:xfrm>
            <a:prstGeom prst="round2SameRect">
              <a:avLst>
                <a:gd name="adj1" fmla="val 6812"/>
                <a:gd name="adj2" fmla="val 0"/>
              </a:avLst>
            </a:prstGeom>
            <a:solidFill>
              <a:schemeClr val="bg1">
                <a:lumMod val="8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rgbClr val="262626"/>
                </a:solidFill>
              </a:endParaRPr>
            </a:p>
          </p:txBody>
        </p:sp>
        <p:sp>
          <p:nvSpPr>
            <p:cNvPr id="58" name="Rectangle 57"/>
            <p:cNvSpPr/>
            <p:nvPr/>
          </p:nvSpPr>
          <p:spPr>
            <a:xfrm>
              <a:off x="764507" y="3095647"/>
              <a:ext cx="1802519" cy="1151631"/>
            </a:xfrm>
            <a:prstGeom prst="rect">
              <a:avLst/>
            </a:prstGeom>
          </p:spPr>
          <p:txBody>
            <a:bodyPr wrap="square">
              <a:spAutoFit/>
            </a:bodyPr>
            <a:lstStyle/>
            <a:p>
              <a:pPr>
                <a:defRPr/>
              </a:pPr>
              <a:r>
                <a:rPr lang="lt-LT" sz="1400" dirty="0"/>
                <a:t>Savivaldybių </a:t>
              </a:r>
              <a:r>
                <a:rPr lang="lt-LT" sz="1400" dirty="0" smtClean="0"/>
                <a:t>iniciatyvų rėmimas </a:t>
              </a:r>
              <a:r>
                <a:rPr lang="lt-LT" sz="1400" dirty="0"/>
                <a:t>tobulinant pradinio, pagrindinio, vidurinių ir progimnazijų, gimnazijų tipo mokyklų tinklą ir gerinant ugdymo </a:t>
              </a:r>
              <a:r>
                <a:rPr lang="lt-LT" sz="1400" dirty="0" smtClean="0"/>
                <a:t>kokybę per </a:t>
              </a:r>
            </a:p>
            <a:p>
              <a:pPr>
                <a:defRPr/>
              </a:pPr>
              <a:r>
                <a:rPr lang="lt-LT" sz="1400" dirty="0" smtClean="0"/>
                <a:t>pastatų</a:t>
              </a:r>
              <a:r>
                <a:rPr lang="lt-LT" sz="1400" dirty="0"/>
                <a:t>, ugdymo priemonių ir aplinkos modernizavimą, skiriant didelį dėmesį kūrybiškumą skatinančiai ugdymo(</a:t>
              </a:r>
              <a:r>
                <a:rPr lang="lt-LT" sz="1400" dirty="0" err="1"/>
                <a:t>si</a:t>
              </a:r>
              <a:r>
                <a:rPr lang="lt-LT" sz="1400" dirty="0"/>
                <a:t>) aplinkai, </a:t>
              </a:r>
              <a:r>
                <a:rPr lang="lt-LT" sz="1400" dirty="0" smtClean="0"/>
                <a:t>užtikrinant </a:t>
              </a:r>
              <a:r>
                <a:rPr lang="lt-LT" sz="1400" dirty="0"/>
                <a:t>vaikų saugumą ir </a:t>
              </a:r>
              <a:r>
                <a:rPr lang="lt-LT" sz="1400" dirty="0" smtClean="0"/>
                <a:t>pritaikant </a:t>
              </a:r>
              <a:r>
                <a:rPr lang="lt-LT" sz="1400" dirty="0"/>
                <a:t>nenaudojamas švietimo įstaigų patalpas kitoms švietimo reikmėms</a:t>
              </a:r>
              <a:endParaRPr lang="en-US" sz="1400" dirty="0"/>
            </a:p>
          </p:txBody>
        </p:sp>
      </p:grpSp>
    </p:spTree>
    <p:extLst>
      <p:ext uri="{BB962C8B-B14F-4D97-AF65-F5344CB8AC3E}">
        <p14:creationId xmlns:p14="http://schemas.microsoft.com/office/powerpoint/2010/main" val="1074995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32738"/>
            <a:ext cx="4496595" cy="355600"/>
          </a:xfrm>
        </p:spPr>
        <p:txBody>
          <a:bodyPr/>
          <a:lstStyle/>
          <a:p>
            <a:pPr>
              <a:defRPr/>
            </a:pPr>
            <a:r>
              <a:rPr lang="lt-LT" sz="2400" b="1" dirty="0"/>
              <a:t>Partnerystė projekte</a:t>
            </a:r>
            <a:endParaRPr lang="en-US" sz="2400" b="1" dirty="0"/>
          </a:p>
        </p:txBody>
      </p:sp>
      <p:grpSp>
        <p:nvGrpSpPr>
          <p:cNvPr id="8" name="Group 7"/>
          <p:cNvGrpSpPr>
            <a:grpSpLocks/>
          </p:cNvGrpSpPr>
          <p:nvPr/>
        </p:nvGrpSpPr>
        <p:grpSpPr bwMode="auto">
          <a:xfrm>
            <a:off x="2149475" y="1417638"/>
            <a:ext cx="2809875" cy="2643187"/>
            <a:chOff x="3325813" y="1666875"/>
            <a:chExt cx="2501900" cy="2354263"/>
          </a:xfrm>
        </p:grpSpPr>
        <p:sp>
          <p:nvSpPr>
            <p:cNvPr id="60433" name="Freeform 7"/>
            <p:cNvSpPr>
              <a:spLocks/>
            </p:cNvSpPr>
            <p:nvPr/>
          </p:nvSpPr>
          <p:spPr bwMode="auto">
            <a:xfrm>
              <a:off x="4462463" y="2652713"/>
              <a:ext cx="1365250" cy="1368425"/>
            </a:xfrm>
            <a:custGeom>
              <a:avLst/>
              <a:gdLst>
                <a:gd name="T0" fmla="*/ 2147483646 w 443"/>
                <a:gd name="T1" fmla="*/ 0 h 443"/>
                <a:gd name="T2" fmla="*/ 2147483646 w 443"/>
                <a:gd name="T3" fmla="*/ 2147483646 h 443"/>
                <a:gd name="T4" fmla="*/ 2147483646 w 443"/>
                <a:gd name="T5" fmla="*/ 2147483646 h 443"/>
                <a:gd name="T6" fmla="*/ 2147483646 w 443"/>
                <a:gd name="T7" fmla="*/ 2147483646 h 443"/>
                <a:gd name="T8" fmla="*/ 2147483646 w 443"/>
                <a:gd name="T9" fmla="*/ 2147483646 h 443"/>
                <a:gd name="T10" fmla="*/ 2147483646 w 443"/>
                <a:gd name="T11" fmla="*/ 2147483646 h 443"/>
                <a:gd name="T12" fmla="*/ 2147483646 w 443"/>
                <a:gd name="T13" fmla="*/ 2147483646 h 443"/>
                <a:gd name="T14" fmla="*/ 0 w 443"/>
                <a:gd name="T15" fmla="*/ 2147483646 h 443"/>
                <a:gd name="T16" fmla="*/ 2147483646 w 443"/>
                <a:gd name="T17" fmla="*/ 2147483646 h 443"/>
                <a:gd name="T18" fmla="*/ 2147483646 w 443"/>
                <a:gd name="T19" fmla="*/ 2147483646 h 443"/>
                <a:gd name="T20" fmla="*/ 2147483646 w 443"/>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5" name="Freeform 8"/>
            <p:cNvSpPr>
              <a:spLocks/>
            </p:cNvSpPr>
            <p:nvPr/>
          </p:nvSpPr>
          <p:spPr bwMode="auto">
            <a:xfrm>
              <a:off x="3325813" y="2652413"/>
              <a:ext cx="1365444" cy="13687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60435" name="Freeform 9"/>
            <p:cNvSpPr>
              <a:spLocks/>
            </p:cNvSpPr>
            <p:nvPr/>
          </p:nvSpPr>
          <p:spPr bwMode="auto">
            <a:xfrm>
              <a:off x="3895726" y="1666875"/>
              <a:ext cx="1365250" cy="1276350"/>
            </a:xfrm>
            <a:custGeom>
              <a:avLst/>
              <a:gdLst>
                <a:gd name="T0" fmla="*/ 2147483646 w 443"/>
                <a:gd name="T1" fmla="*/ 2147483646 h 413"/>
                <a:gd name="T2" fmla="*/ 2147483646 w 443"/>
                <a:gd name="T3" fmla="*/ 2147483646 h 413"/>
                <a:gd name="T4" fmla="*/ 2147483646 w 443"/>
                <a:gd name="T5" fmla="*/ 2147483646 h 413"/>
                <a:gd name="T6" fmla="*/ 2147483646 w 443"/>
                <a:gd name="T7" fmla="*/ 2147483646 h 413"/>
                <a:gd name="T8" fmla="*/ 2147483646 w 443"/>
                <a:gd name="T9" fmla="*/ 2147483646 h 413"/>
                <a:gd name="T10" fmla="*/ 2147483646 w 443"/>
                <a:gd name="T11" fmla="*/ 2147483646 h 413"/>
                <a:gd name="T12" fmla="*/ 2147483646 w 443"/>
                <a:gd name="T13" fmla="*/ 2147483646 h 413"/>
                <a:gd name="T14" fmla="*/ 2147483646 w 443"/>
                <a:gd name="T15" fmla="*/ 2147483646 h 413"/>
                <a:gd name="T16" fmla="*/ 2147483646 w 443"/>
                <a:gd name="T17" fmla="*/ 0 h 413"/>
                <a:gd name="T18" fmla="*/ 0 w 443"/>
                <a:gd name="T19" fmla="*/ 2147483646 h 413"/>
                <a:gd name="T20" fmla="*/ 2147483646 w 443"/>
                <a:gd name="T21" fmla="*/ 2147483646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7" name="Freeform 10"/>
            <p:cNvSpPr>
              <a:spLocks/>
            </p:cNvSpPr>
            <p:nvPr/>
          </p:nvSpPr>
          <p:spPr bwMode="auto">
            <a:xfrm>
              <a:off x="4206426" y="2731596"/>
              <a:ext cx="710991" cy="606594"/>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9" name="Freeform 239"/>
          <p:cNvSpPr>
            <a:spLocks noEditPoints="1"/>
          </p:cNvSpPr>
          <p:nvPr/>
        </p:nvSpPr>
        <p:spPr bwMode="auto">
          <a:xfrm>
            <a:off x="3406775" y="2762250"/>
            <a:ext cx="322263" cy="317500"/>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 name="Arc 14"/>
          <p:cNvSpPr/>
          <p:nvPr/>
        </p:nvSpPr>
        <p:spPr>
          <a:xfrm>
            <a:off x="4060825" y="1916113"/>
            <a:ext cx="1006475" cy="1006475"/>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6" name="Arc 15"/>
          <p:cNvSpPr/>
          <p:nvPr/>
        </p:nvSpPr>
        <p:spPr>
          <a:xfrm rot="14338685">
            <a:off x="2195513" y="1789113"/>
            <a:ext cx="1006475" cy="1006475"/>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7" name="Arc 16"/>
          <p:cNvSpPr/>
          <p:nvPr/>
        </p:nvSpPr>
        <p:spPr>
          <a:xfrm rot="7200000">
            <a:off x="2967038" y="3443288"/>
            <a:ext cx="1006475" cy="1006475"/>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9" name="Rectangle 18"/>
          <p:cNvSpPr/>
          <p:nvPr/>
        </p:nvSpPr>
        <p:spPr>
          <a:xfrm>
            <a:off x="76200" y="1130300"/>
            <a:ext cx="1843088" cy="792525"/>
          </a:xfrm>
          <a:prstGeom prst="rect">
            <a:avLst/>
          </a:prstGeom>
        </p:spPr>
        <p:txBody>
          <a:bodyPr>
            <a:spAutoFit/>
          </a:bodyPr>
          <a:lstStyle/>
          <a:p>
            <a:pPr eaLnBrk="1" fontAlgn="auto" hangingPunct="1">
              <a:spcBef>
                <a:spcPts val="0"/>
              </a:spcBef>
              <a:spcAft>
                <a:spcPts val="0"/>
              </a:spcAft>
              <a:defRPr/>
            </a:pPr>
            <a:r>
              <a:rPr lang="lt-LT" sz="1400" b="1" dirty="0">
                <a:solidFill>
                  <a:schemeClr val="tx2">
                    <a:lumMod val="75000"/>
                    <a:lumOff val="25000"/>
                  </a:schemeClr>
                </a:solidFill>
                <a:latin typeface="+mn-lt"/>
              </a:rPr>
              <a:t>    PAREIŠKĖJAI</a:t>
            </a:r>
            <a:endParaRPr lang="en-US" sz="1400" b="1" dirty="0">
              <a:solidFill>
                <a:schemeClr val="tx2">
                  <a:lumMod val="75000"/>
                  <a:lumOff val="25000"/>
                </a:schemeClr>
              </a:solidFill>
              <a:latin typeface="+mn-lt"/>
            </a:endParaRPr>
          </a:p>
          <a:p>
            <a:pPr marL="179388" eaLnBrk="1" fontAlgn="auto" hangingPunct="1">
              <a:spcBef>
                <a:spcPts val="0"/>
              </a:spcBef>
              <a:spcAft>
                <a:spcPts val="0"/>
              </a:spcAft>
              <a:defRPr/>
            </a:pPr>
            <a:r>
              <a:rPr lang="lt-LT" sz="1050" dirty="0">
                <a:solidFill>
                  <a:schemeClr val="tx2">
                    <a:lumMod val="75000"/>
                    <a:lumOff val="25000"/>
                  </a:schemeClr>
                </a:solidFill>
                <a:latin typeface="+mn-lt"/>
              </a:rPr>
              <a:t>LR SAVIVALDYBIŲ </a:t>
            </a:r>
            <a:r>
              <a:rPr lang="lt-LT" sz="1050" dirty="0" smtClean="0">
                <a:solidFill>
                  <a:schemeClr val="tx2">
                    <a:lumMod val="75000"/>
                    <a:lumOff val="25000"/>
                  </a:schemeClr>
                </a:solidFill>
                <a:latin typeface="+mn-lt"/>
              </a:rPr>
              <a:t>ADMINISTRACIJOS     </a:t>
            </a:r>
            <a:endParaRPr lang="lt-LT" sz="1050" dirty="0">
              <a:solidFill>
                <a:schemeClr val="tx2">
                  <a:lumMod val="75000"/>
                  <a:lumOff val="25000"/>
                </a:schemeClr>
              </a:solidFill>
              <a:latin typeface="+mn-lt"/>
            </a:endParaRPr>
          </a:p>
          <a:p>
            <a:pPr eaLnBrk="1" fontAlgn="auto" hangingPunct="1">
              <a:spcBef>
                <a:spcPts val="0"/>
              </a:spcBef>
              <a:spcAft>
                <a:spcPts val="0"/>
              </a:spcAft>
              <a:defRPr/>
            </a:pPr>
            <a:endParaRPr lang="lt-LT" sz="1050" dirty="0">
              <a:solidFill>
                <a:schemeClr val="tx2">
                  <a:lumMod val="75000"/>
                  <a:lumOff val="25000"/>
                </a:schemeClr>
              </a:solidFill>
              <a:latin typeface="+mn-lt"/>
            </a:endParaRPr>
          </a:p>
        </p:txBody>
      </p:sp>
      <p:cxnSp>
        <p:nvCxnSpPr>
          <p:cNvPr id="20" name="Straight Connector 19"/>
          <p:cNvCxnSpPr/>
          <p:nvPr/>
        </p:nvCxnSpPr>
        <p:spPr>
          <a:xfrm>
            <a:off x="2046288" y="1616075"/>
            <a:ext cx="614362" cy="7938"/>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25" y="3206750"/>
            <a:ext cx="1773238" cy="1115690"/>
          </a:xfrm>
          <a:prstGeom prst="rect">
            <a:avLst/>
          </a:prstGeom>
        </p:spPr>
        <p:txBody>
          <a:bodyPr>
            <a:spAutoFit/>
          </a:bodyPr>
          <a:lstStyle/>
          <a:p>
            <a:pPr eaLnBrk="1" fontAlgn="auto" hangingPunct="1">
              <a:spcBef>
                <a:spcPts val="0"/>
              </a:spcBef>
              <a:spcAft>
                <a:spcPts val="0"/>
              </a:spcAft>
              <a:defRPr/>
            </a:pPr>
            <a:r>
              <a:rPr lang="lt-LT" sz="1400" b="1" dirty="0">
                <a:solidFill>
                  <a:schemeClr val="tx2">
                    <a:lumMod val="75000"/>
                    <a:lumOff val="25000"/>
                  </a:schemeClr>
                </a:solidFill>
                <a:latin typeface="+mn-lt"/>
              </a:rPr>
              <a:t>    PARTNERIAI</a:t>
            </a:r>
            <a:endParaRPr lang="en-US" sz="1400" b="1" dirty="0">
              <a:solidFill>
                <a:schemeClr val="tx2">
                  <a:lumMod val="75000"/>
                  <a:lumOff val="25000"/>
                </a:schemeClr>
              </a:solidFill>
              <a:latin typeface="+mn-lt"/>
            </a:endParaRPr>
          </a:p>
          <a:p>
            <a:pPr marL="179388" eaLnBrk="1" fontAlgn="auto" hangingPunct="1">
              <a:spcBef>
                <a:spcPts val="0"/>
              </a:spcBef>
              <a:spcAft>
                <a:spcPts val="0"/>
              </a:spcAft>
              <a:defRPr/>
            </a:pPr>
            <a:r>
              <a:rPr lang="lt-LT" sz="1050" dirty="0">
                <a:solidFill>
                  <a:schemeClr val="tx2">
                    <a:lumMod val="75000"/>
                    <a:lumOff val="25000"/>
                  </a:schemeClr>
                </a:solidFill>
                <a:latin typeface="+mn-lt"/>
              </a:rPr>
              <a:t>VIEŠIEJI JURIDINIAI ASMENYS, VEIKIANTYS ŠVIETIMO </a:t>
            </a:r>
            <a:r>
              <a:rPr lang="lt-LT" sz="1050" dirty="0" smtClean="0">
                <a:solidFill>
                  <a:schemeClr val="tx2">
                    <a:lumMod val="75000"/>
                    <a:lumOff val="25000"/>
                  </a:schemeClr>
                </a:solidFill>
                <a:latin typeface="+mn-lt"/>
              </a:rPr>
              <a:t>SRITYJE, KURIE VYKDO BENDROJO UGDYMO PROGRAMAS</a:t>
            </a:r>
            <a:endParaRPr lang="lt-LT" sz="1050" dirty="0">
              <a:solidFill>
                <a:schemeClr val="tx2">
                  <a:lumMod val="75000"/>
                  <a:lumOff val="25000"/>
                </a:schemeClr>
              </a:solidFill>
              <a:latin typeface="+mn-lt"/>
            </a:endParaRPr>
          </a:p>
        </p:txBody>
      </p:sp>
      <p:cxnSp>
        <p:nvCxnSpPr>
          <p:cNvPr id="22" name="Straight Connector 21"/>
          <p:cNvCxnSpPr/>
          <p:nvPr/>
        </p:nvCxnSpPr>
        <p:spPr>
          <a:xfrm>
            <a:off x="1838325" y="3333750"/>
            <a:ext cx="212725" cy="4763"/>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80025" y="1230313"/>
            <a:ext cx="3746500" cy="3609975"/>
          </a:xfrm>
          <a:prstGeom prst="rect">
            <a:avLst/>
          </a:prstGeom>
        </p:spPr>
        <p:txBody>
          <a:bodyPr>
            <a:spAutoFit/>
          </a:bodyPr>
          <a:lstStyle/>
          <a:p>
            <a:pPr algn="ctr" eaLnBrk="1" fontAlgn="auto" hangingPunct="1">
              <a:spcBef>
                <a:spcPts val="0"/>
              </a:spcBef>
              <a:spcAft>
                <a:spcPts val="0"/>
              </a:spcAft>
              <a:defRPr/>
            </a:pPr>
            <a:r>
              <a:rPr lang="lt-LT" sz="1400" b="1" dirty="0">
                <a:solidFill>
                  <a:schemeClr val="tx2">
                    <a:lumMod val="75000"/>
                    <a:lumOff val="25000"/>
                  </a:schemeClr>
                </a:solidFill>
                <a:latin typeface="+mn-lt"/>
              </a:rPr>
              <a:t>VEIKSMINGAS BENDRADARBIAVIMAS</a:t>
            </a:r>
            <a:endParaRPr lang="en-US" sz="1400" b="1" dirty="0">
              <a:solidFill>
                <a:schemeClr val="tx2">
                  <a:lumMod val="75000"/>
                  <a:lumOff val="25000"/>
                </a:schemeClr>
              </a:solidFill>
              <a:latin typeface="+mn-lt"/>
            </a:endParaRPr>
          </a:p>
          <a:p>
            <a:pPr eaLnBrk="1" fontAlgn="auto" hangingPunct="1">
              <a:spcBef>
                <a:spcPts val="0"/>
              </a:spcBef>
              <a:spcAft>
                <a:spcPts val="0"/>
              </a:spcAft>
              <a:defRPr/>
            </a:pPr>
            <a:endParaRPr lang="lt-LT" sz="1200" dirty="0">
              <a:latin typeface="+mn-lt"/>
            </a:endParaRPr>
          </a:p>
          <a:p>
            <a:pPr eaLnBrk="1" fontAlgn="auto" hangingPunct="1">
              <a:spcBef>
                <a:spcPts val="0"/>
              </a:spcBef>
              <a:spcAft>
                <a:spcPts val="0"/>
              </a:spcAft>
              <a:defRPr/>
            </a:pPr>
            <a:r>
              <a:rPr lang="lt-LT" sz="1200" dirty="0">
                <a:latin typeface="+mn-lt"/>
              </a:rPr>
              <a:t>Partnerystė projekte turi būti </a:t>
            </a:r>
            <a:r>
              <a:rPr lang="lt-LT" sz="1200" b="1" dirty="0">
                <a:latin typeface="+mn-lt"/>
              </a:rPr>
              <a:t>pagrįsta ir teikti naudą</a:t>
            </a:r>
            <a:r>
              <a:rPr lang="lt-LT" sz="1200" dirty="0">
                <a:latin typeface="+mn-lt"/>
              </a:rPr>
              <a:t>.</a:t>
            </a:r>
          </a:p>
          <a:p>
            <a:pPr eaLnBrk="1" fontAlgn="auto" hangingPunct="1">
              <a:spcBef>
                <a:spcPts val="0"/>
              </a:spcBef>
              <a:spcAft>
                <a:spcPts val="0"/>
              </a:spcAft>
              <a:defRPr/>
            </a:pPr>
            <a:endParaRPr lang="lt-LT" sz="1200" dirty="0">
              <a:latin typeface="+mn-lt"/>
            </a:endParaRPr>
          </a:p>
          <a:p>
            <a:pPr eaLnBrk="1" fontAlgn="auto" hangingPunct="1">
              <a:spcBef>
                <a:spcPts val="0"/>
              </a:spcBef>
              <a:spcAft>
                <a:spcPts val="0"/>
              </a:spcAft>
              <a:defRPr/>
            </a:pPr>
            <a:r>
              <a:rPr lang="lt-LT" sz="1200" dirty="0">
                <a:latin typeface="+mn-lt"/>
              </a:rPr>
              <a:t>Projektiniame pasiūlyme, IP ir paraiškoje turi būti atskleista </a:t>
            </a:r>
            <a:r>
              <a:rPr lang="lt-LT" sz="1200" b="1" dirty="0">
                <a:latin typeface="+mn-lt"/>
              </a:rPr>
              <a:t>partnerio pasirinkimo priežastis, poreikis ir jo indėlis į projektą</a:t>
            </a:r>
            <a:r>
              <a:rPr lang="lt-LT" sz="1200" dirty="0">
                <a:latin typeface="+mn-lt"/>
              </a:rPr>
              <a:t>:</a:t>
            </a:r>
          </a:p>
          <a:p>
            <a:pPr eaLnBrk="1" fontAlgn="auto" hangingPunct="1">
              <a:spcBef>
                <a:spcPts val="0"/>
              </a:spcBef>
              <a:spcAft>
                <a:spcPts val="0"/>
              </a:spcAft>
              <a:defRPr/>
            </a:pPr>
            <a:endParaRPr lang="lt-LT" sz="800" dirty="0">
              <a:latin typeface="+mn-lt"/>
            </a:endParaRPr>
          </a:p>
          <a:p>
            <a:pPr marL="174625" indent="-87313" algn="just" eaLnBrk="1" fontAlgn="auto" hangingPunct="1">
              <a:spcBef>
                <a:spcPts val="0"/>
              </a:spcBef>
              <a:spcAft>
                <a:spcPts val="0"/>
              </a:spcAft>
              <a:buFont typeface="Arial" panose="020B0604020202020204" pitchFamily="34" charset="0"/>
              <a:buChar char="•"/>
              <a:defRPr/>
            </a:pPr>
            <a:r>
              <a:rPr lang="lt-LT" sz="1200" b="1" dirty="0">
                <a:latin typeface="+mn-lt"/>
              </a:rPr>
              <a:t>kodėl</a:t>
            </a:r>
            <a:r>
              <a:rPr lang="lt-LT" sz="1200" dirty="0">
                <a:latin typeface="+mn-lt"/>
              </a:rPr>
              <a:t> projektas turi būti įgyvendinamas su partneriu?</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kokia </a:t>
            </a:r>
            <a:r>
              <a:rPr lang="lt-LT" sz="1200" b="1" dirty="0">
                <a:latin typeface="+mn-lt"/>
              </a:rPr>
              <a:t>nauda</a:t>
            </a:r>
            <a:r>
              <a:rPr lang="lt-LT" sz="1200" dirty="0">
                <a:latin typeface="+mn-lt"/>
              </a:rPr>
              <a:t> iš partnerio įtraukimo į projektą?</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ar partneris </a:t>
            </a:r>
            <a:r>
              <a:rPr lang="lt-LT" sz="1200" b="1" dirty="0">
                <a:latin typeface="+mn-lt"/>
              </a:rPr>
              <a:t>prisidės</a:t>
            </a:r>
            <a:r>
              <a:rPr lang="lt-LT" sz="1200" dirty="0">
                <a:latin typeface="+mn-lt"/>
              </a:rPr>
              <a:t> prie projekto tikslo įgyvendinimo ir kokiomis veiklomis?</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ar partneris </a:t>
            </a:r>
            <a:r>
              <a:rPr lang="lt-LT" sz="1200" b="1" dirty="0">
                <a:latin typeface="+mn-lt"/>
              </a:rPr>
              <a:t>turi reikiamos patirties </a:t>
            </a:r>
            <a:r>
              <a:rPr lang="lt-LT" sz="1200" dirty="0">
                <a:latin typeface="+mn-lt"/>
              </a:rPr>
              <a:t>ir gebėjimų įgyvendinti nurodytas projekto veiklas?</a:t>
            </a:r>
          </a:p>
          <a:p>
            <a:pPr marL="174625" indent="-87313" algn="just" eaLnBrk="1" fontAlgn="auto" hangingPunct="1">
              <a:spcBef>
                <a:spcPts val="0"/>
              </a:spcBef>
              <a:spcAft>
                <a:spcPts val="0"/>
              </a:spcAft>
              <a:buFont typeface="Arial" panose="020B0604020202020204" pitchFamily="34" charset="0"/>
              <a:buChar char="•"/>
              <a:defRPr/>
            </a:pPr>
            <a:r>
              <a:rPr lang="lt-LT" sz="1200" dirty="0">
                <a:latin typeface="+mn-lt"/>
              </a:rPr>
              <a:t>ar projektas </a:t>
            </a:r>
            <a:r>
              <a:rPr lang="lt-LT" sz="1200" b="1" dirty="0">
                <a:latin typeface="+mn-lt"/>
              </a:rPr>
              <a:t>gali būti įgyvendintas </a:t>
            </a:r>
            <a:r>
              <a:rPr lang="lt-LT" sz="1200" dirty="0">
                <a:latin typeface="+mn-lt"/>
              </a:rPr>
              <a:t>be partnerio ta pačia apimtimi?</a:t>
            </a:r>
            <a:endParaRPr lang="en-GB" sz="1200" dirty="0">
              <a:latin typeface="+mn-lt"/>
            </a:endParaRPr>
          </a:p>
          <a:p>
            <a:pPr eaLnBrk="1" fontAlgn="auto" hangingPunct="1">
              <a:spcBef>
                <a:spcPts val="0"/>
              </a:spcBef>
              <a:spcAft>
                <a:spcPts val="0"/>
              </a:spcAft>
              <a:defRPr/>
            </a:pPr>
            <a:endParaRPr lang="lt-LT" sz="800" dirty="0">
              <a:latin typeface="+mn-lt"/>
            </a:endParaRPr>
          </a:p>
          <a:p>
            <a:pPr eaLnBrk="1" fontAlgn="auto" hangingPunct="1">
              <a:spcBef>
                <a:spcPts val="0"/>
              </a:spcBef>
              <a:spcAft>
                <a:spcPts val="0"/>
              </a:spcAft>
              <a:defRPr/>
            </a:pPr>
            <a:r>
              <a:rPr lang="lt-LT" sz="1200" dirty="0">
                <a:latin typeface="+mn-lt"/>
              </a:rPr>
              <a:t>Atsakomybė už projekto įgyvendinimą tenka </a:t>
            </a:r>
            <a:r>
              <a:rPr lang="lt-LT" sz="1200" b="1" dirty="0">
                <a:latin typeface="+mn-lt"/>
              </a:rPr>
              <a:t>PAREIŠKĖJUI</a:t>
            </a:r>
          </a:p>
          <a:p>
            <a:pPr eaLnBrk="1" fontAlgn="auto" hangingPunct="1">
              <a:spcBef>
                <a:spcPts val="0"/>
              </a:spcBef>
              <a:spcAft>
                <a:spcPts val="0"/>
              </a:spcAft>
              <a:defRPr/>
            </a:pPr>
            <a:endParaRPr lang="lt-LT" sz="1050" dirty="0">
              <a:solidFill>
                <a:schemeClr val="bg1">
                  <a:lumMod val="50000"/>
                </a:schemeClr>
              </a:solidFill>
              <a:latin typeface="+mn-lt"/>
            </a:endParaRPr>
          </a:p>
        </p:txBody>
      </p:sp>
      <p:cxnSp>
        <p:nvCxnSpPr>
          <p:cNvPr id="24" name="Straight Connector 23"/>
          <p:cNvCxnSpPr/>
          <p:nvPr/>
        </p:nvCxnSpPr>
        <p:spPr>
          <a:xfrm>
            <a:off x="4968875" y="3697288"/>
            <a:ext cx="304800" cy="0"/>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Freeform 184"/>
          <p:cNvSpPr>
            <a:spLocks noEditPoints="1"/>
          </p:cNvSpPr>
          <p:nvPr/>
        </p:nvSpPr>
        <p:spPr bwMode="auto">
          <a:xfrm>
            <a:off x="3355975" y="2022475"/>
            <a:ext cx="400050" cy="280988"/>
          </a:xfrm>
          <a:custGeom>
            <a:avLst/>
            <a:gdLst/>
            <a:ahLst/>
            <a:cxnLst>
              <a:cxn ang="0">
                <a:pos x="256" y="172"/>
              </a:cxn>
              <a:cxn ang="0">
                <a:pos x="256" y="172"/>
              </a:cxn>
              <a:cxn ang="0">
                <a:pos x="248" y="180"/>
              </a:cxn>
              <a:cxn ang="0">
                <a:pos x="188" y="180"/>
              </a:cxn>
              <a:cxn ang="0">
                <a:pos x="196" y="170"/>
              </a:cxn>
              <a:cxn ang="0">
                <a:pos x="196" y="170"/>
              </a:cxn>
              <a:cxn ang="0">
                <a:pos x="196" y="170"/>
              </a:cxn>
              <a:cxn ang="0">
                <a:pos x="170" y="121"/>
              </a:cxn>
              <a:cxn ang="0">
                <a:pos x="152" y="115"/>
              </a:cxn>
              <a:cxn ang="0">
                <a:pos x="152" y="100"/>
              </a:cxn>
              <a:cxn ang="0">
                <a:pos x="144" y="80"/>
              </a:cxn>
              <a:cxn ang="0">
                <a:pos x="139" y="72"/>
              </a:cxn>
              <a:cxn ang="0">
                <a:pos x="141" y="59"/>
              </a:cxn>
              <a:cxn ang="0">
                <a:pos x="140" y="42"/>
              </a:cxn>
              <a:cxn ang="0">
                <a:pos x="171" y="16"/>
              </a:cxn>
              <a:cxn ang="0">
                <a:pos x="202" y="42"/>
              </a:cxn>
              <a:cxn ang="0">
                <a:pos x="200" y="59"/>
              </a:cxn>
              <a:cxn ang="0">
                <a:pos x="203" y="72"/>
              </a:cxn>
              <a:cxn ang="0">
                <a:pos x="197" y="80"/>
              </a:cxn>
              <a:cxn ang="0">
                <a:pos x="189" y="100"/>
              </a:cxn>
              <a:cxn ang="0">
                <a:pos x="189" y="115"/>
              </a:cxn>
              <a:cxn ang="0">
                <a:pos x="210" y="124"/>
              </a:cxn>
              <a:cxn ang="0">
                <a:pos x="234" y="133"/>
              </a:cxn>
              <a:cxn ang="0">
                <a:pos x="256" y="172"/>
              </a:cxn>
              <a:cxn ang="0">
                <a:pos x="136" y="119"/>
              </a:cxn>
              <a:cxn ang="0">
                <a:pos x="163" y="128"/>
              </a:cxn>
              <a:cxn ang="0">
                <a:pos x="187" y="171"/>
              </a:cxn>
              <a:cxn ang="0">
                <a:pos x="187" y="171"/>
              </a:cxn>
              <a:cxn ang="0">
                <a:pos x="187" y="171"/>
              </a:cxn>
              <a:cxn ang="0">
                <a:pos x="178" y="180"/>
              </a:cxn>
              <a:cxn ang="0">
                <a:pos x="9" y="180"/>
              </a:cxn>
              <a:cxn ang="0">
                <a:pos x="0" y="171"/>
              </a:cxn>
              <a:cxn ang="0">
                <a:pos x="0" y="171"/>
              </a:cxn>
              <a:cxn ang="0">
                <a:pos x="0" y="171"/>
              </a:cxn>
              <a:cxn ang="0">
                <a:pos x="23" y="128"/>
              </a:cxn>
              <a:cxn ang="0">
                <a:pos x="50" y="119"/>
              </a:cxn>
              <a:cxn ang="0">
                <a:pos x="73" y="109"/>
              </a:cxn>
              <a:cxn ang="0">
                <a:pos x="73" y="92"/>
              </a:cxn>
              <a:cxn ang="0">
                <a:pos x="64" y="70"/>
              </a:cxn>
              <a:cxn ang="0">
                <a:pos x="58" y="62"/>
              </a:cxn>
              <a:cxn ang="0">
                <a:pos x="61" y="47"/>
              </a:cxn>
              <a:cxn ang="0">
                <a:pos x="60" y="28"/>
              </a:cxn>
              <a:cxn ang="0">
                <a:pos x="93" y="0"/>
              </a:cxn>
              <a:cxn ang="0">
                <a:pos x="127" y="28"/>
              </a:cxn>
              <a:cxn ang="0">
                <a:pos x="126" y="47"/>
              </a:cxn>
              <a:cxn ang="0">
                <a:pos x="128" y="62"/>
              </a:cxn>
              <a:cxn ang="0">
                <a:pos x="123" y="70"/>
              </a:cxn>
              <a:cxn ang="0">
                <a:pos x="114" y="92"/>
              </a:cxn>
              <a:cxn ang="0">
                <a:pos x="114" y="109"/>
              </a:cxn>
              <a:cxn ang="0">
                <a:pos x="136" y="119"/>
              </a:cxn>
            </a:cxnLst>
            <a:rect l="0" t="0" r="r" b="b"/>
            <a:pathLst>
              <a:path w="256" h="180">
                <a:moveTo>
                  <a:pt x="256" y="172"/>
                </a:moveTo>
                <a:cubicBezTo>
                  <a:pt x="256" y="172"/>
                  <a:pt x="256" y="172"/>
                  <a:pt x="256" y="172"/>
                </a:cubicBezTo>
                <a:cubicBezTo>
                  <a:pt x="256" y="176"/>
                  <a:pt x="252" y="180"/>
                  <a:pt x="248" y="180"/>
                </a:cubicBezTo>
                <a:cubicBezTo>
                  <a:pt x="188" y="180"/>
                  <a:pt x="188" y="180"/>
                  <a:pt x="188" y="180"/>
                </a:cubicBezTo>
                <a:cubicBezTo>
                  <a:pt x="193" y="179"/>
                  <a:pt x="196" y="175"/>
                  <a:pt x="196" y="170"/>
                </a:cubicBezTo>
                <a:cubicBezTo>
                  <a:pt x="196" y="170"/>
                  <a:pt x="196" y="170"/>
                  <a:pt x="196" y="170"/>
                </a:cubicBezTo>
                <a:cubicBezTo>
                  <a:pt x="196" y="170"/>
                  <a:pt x="196" y="170"/>
                  <a:pt x="196" y="170"/>
                </a:cubicBezTo>
                <a:cubicBezTo>
                  <a:pt x="196" y="170"/>
                  <a:pt x="196" y="134"/>
                  <a:pt x="170" y="121"/>
                </a:cubicBezTo>
                <a:cubicBezTo>
                  <a:pt x="158" y="116"/>
                  <a:pt x="158" y="117"/>
                  <a:pt x="152" y="115"/>
                </a:cubicBezTo>
                <a:cubicBezTo>
                  <a:pt x="152" y="100"/>
                  <a:pt x="152" y="100"/>
                  <a:pt x="152" y="100"/>
                </a:cubicBezTo>
                <a:cubicBezTo>
                  <a:pt x="152" y="100"/>
                  <a:pt x="146" y="95"/>
                  <a:pt x="144" y="80"/>
                </a:cubicBezTo>
                <a:cubicBezTo>
                  <a:pt x="140" y="81"/>
                  <a:pt x="139" y="76"/>
                  <a:pt x="139" y="72"/>
                </a:cubicBezTo>
                <a:cubicBezTo>
                  <a:pt x="139" y="69"/>
                  <a:pt x="137" y="58"/>
                  <a:pt x="141" y="59"/>
                </a:cubicBezTo>
                <a:cubicBezTo>
                  <a:pt x="140" y="52"/>
                  <a:pt x="140" y="45"/>
                  <a:pt x="140" y="42"/>
                </a:cubicBezTo>
                <a:cubicBezTo>
                  <a:pt x="141" y="30"/>
                  <a:pt x="153" y="17"/>
                  <a:pt x="171" y="16"/>
                </a:cubicBezTo>
                <a:cubicBezTo>
                  <a:pt x="192" y="17"/>
                  <a:pt x="200" y="30"/>
                  <a:pt x="202" y="42"/>
                </a:cubicBezTo>
                <a:cubicBezTo>
                  <a:pt x="202" y="45"/>
                  <a:pt x="201" y="52"/>
                  <a:pt x="200" y="59"/>
                </a:cubicBezTo>
                <a:cubicBezTo>
                  <a:pt x="205" y="58"/>
                  <a:pt x="203" y="69"/>
                  <a:pt x="203" y="72"/>
                </a:cubicBezTo>
                <a:cubicBezTo>
                  <a:pt x="202" y="76"/>
                  <a:pt x="201" y="81"/>
                  <a:pt x="197" y="80"/>
                </a:cubicBezTo>
                <a:cubicBezTo>
                  <a:pt x="195" y="95"/>
                  <a:pt x="189" y="100"/>
                  <a:pt x="189" y="100"/>
                </a:cubicBezTo>
                <a:cubicBezTo>
                  <a:pt x="189" y="115"/>
                  <a:pt x="189" y="115"/>
                  <a:pt x="189" y="115"/>
                </a:cubicBezTo>
                <a:cubicBezTo>
                  <a:pt x="189" y="115"/>
                  <a:pt x="193" y="117"/>
                  <a:pt x="210" y="124"/>
                </a:cubicBezTo>
                <a:cubicBezTo>
                  <a:pt x="226" y="131"/>
                  <a:pt x="221" y="126"/>
                  <a:pt x="234" y="133"/>
                </a:cubicBezTo>
                <a:cubicBezTo>
                  <a:pt x="256" y="143"/>
                  <a:pt x="256" y="172"/>
                  <a:pt x="256" y="172"/>
                </a:cubicBezTo>
                <a:close/>
                <a:moveTo>
                  <a:pt x="136" y="119"/>
                </a:moveTo>
                <a:cubicBezTo>
                  <a:pt x="154" y="126"/>
                  <a:pt x="149" y="121"/>
                  <a:pt x="163" y="128"/>
                </a:cubicBezTo>
                <a:cubicBezTo>
                  <a:pt x="187" y="139"/>
                  <a:pt x="187" y="171"/>
                  <a:pt x="187" y="171"/>
                </a:cubicBezTo>
                <a:cubicBezTo>
                  <a:pt x="187" y="171"/>
                  <a:pt x="187" y="171"/>
                  <a:pt x="187" y="171"/>
                </a:cubicBezTo>
                <a:cubicBezTo>
                  <a:pt x="187" y="171"/>
                  <a:pt x="187" y="171"/>
                  <a:pt x="187" y="171"/>
                </a:cubicBezTo>
                <a:cubicBezTo>
                  <a:pt x="187" y="176"/>
                  <a:pt x="183" y="180"/>
                  <a:pt x="178" y="180"/>
                </a:cubicBezTo>
                <a:cubicBezTo>
                  <a:pt x="9" y="180"/>
                  <a:pt x="9" y="180"/>
                  <a:pt x="9" y="180"/>
                </a:cubicBezTo>
                <a:cubicBezTo>
                  <a:pt x="4" y="180"/>
                  <a:pt x="0" y="176"/>
                  <a:pt x="0" y="171"/>
                </a:cubicBezTo>
                <a:cubicBezTo>
                  <a:pt x="0" y="171"/>
                  <a:pt x="0" y="171"/>
                  <a:pt x="0" y="171"/>
                </a:cubicBezTo>
                <a:cubicBezTo>
                  <a:pt x="0" y="171"/>
                  <a:pt x="0" y="171"/>
                  <a:pt x="0" y="171"/>
                </a:cubicBezTo>
                <a:cubicBezTo>
                  <a:pt x="0" y="171"/>
                  <a:pt x="0" y="139"/>
                  <a:pt x="23" y="128"/>
                </a:cubicBezTo>
                <a:cubicBezTo>
                  <a:pt x="38" y="121"/>
                  <a:pt x="32" y="127"/>
                  <a:pt x="50" y="119"/>
                </a:cubicBezTo>
                <a:cubicBezTo>
                  <a:pt x="69" y="112"/>
                  <a:pt x="73" y="109"/>
                  <a:pt x="73" y="109"/>
                </a:cubicBezTo>
                <a:cubicBezTo>
                  <a:pt x="73" y="92"/>
                  <a:pt x="73" y="92"/>
                  <a:pt x="73" y="92"/>
                </a:cubicBezTo>
                <a:cubicBezTo>
                  <a:pt x="73" y="92"/>
                  <a:pt x="66" y="87"/>
                  <a:pt x="64" y="70"/>
                </a:cubicBezTo>
                <a:cubicBezTo>
                  <a:pt x="60" y="72"/>
                  <a:pt x="58" y="65"/>
                  <a:pt x="58" y="62"/>
                </a:cubicBezTo>
                <a:cubicBezTo>
                  <a:pt x="58" y="58"/>
                  <a:pt x="56" y="46"/>
                  <a:pt x="61" y="47"/>
                </a:cubicBezTo>
                <a:cubicBezTo>
                  <a:pt x="60" y="39"/>
                  <a:pt x="59" y="32"/>
                  <a:pt x="60" y="28"/>
                </a:cubicBezTo>
                <a:cubicBezTo>
                  <a:pt x="61" y="15"/>
                  <a:pt x="74" y="1"/>
                  <a:pt x="93" y="0"/>
                </a:cubicBezTo>
                <a:cubicBezTo>
                  <a:pt x="117" y="1"/>
                  <a:pt x="126" y="15"/>
                  <a:pt x="127" y="28"/>
                </a:cubicBezTo>
                <a:cubicBezTo>
                  <a:pt x="128" y="32"/>
                  <a:pt x="127" y="39"/>
                  <a:pt x="126" y="47"/>
                </a:cubicBezTo>
                <a:cubicBezTo>
                  <a:pt x="131" y="46"/>
                  <a:pt x="129" y="58"/>
                  <a:pt x="128" y="62"/>
                </a:cubicBezTo>
                <a:cubicBezTo>
                  <a:pt x="128" y="65"/>
                  <a:pt x="127" y="72"/>
                  <a:pt x="123" y="70"/>
                </a:cubicBezTo>
                <a:cubicBezTo>
                  <a:pt x="120" y="87"/>
                  <a:pt x="114" y="92"/>
                  <a:pt x="114" y="92"/>
                </a:cubicBezTo>
                <a:cubicBezTo>
                  <a:pt x="114" y="109"/>
                  <a:pt x="114" y="109"/>
                  <a:pt x="114" y="109"/>
                </a:cubicBezTo>
                <a:cubicBezTo>
                  <a:pt x="114" y="109"/>
                  <a:pt x="118" y="111"/>
                  <a:pt x="136" y="119"/>
                </a:cubicBezTo>
              </a:path>
            </a:pathLst>
          </a:custGeom>
          <a:solidFill>
            <a:schemeClr val="tx1">
              <a:lumMod val="65000"/>
              <a:lumOff val="35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0" name="Freeform 184"/>
          <p:cNvSpPr>
            <a:spLocks noEditPoints="1"/>
          </p:cNvSpPr>
          <p:nvPr/>
        </p:nvSpPr>
        <p:spPr bwMode="auto">
          <a:xfrm>
            <a:off x="2703513" y="3192463"/>
            <a:ext cx="400050" cy="280987"/>
          </a:xfrm>
          <a:custGeom>
            <a:avLst/>
            <a:gdLst/>
            <a:ahLst/>
            <a:cxnLst>
              <a:cxn ang="0">
                <a:pos x="256" y="172"/>
              </a:cxn>
              <a:cxn ang="0">
                <a:pos x="256" y="172"/>
              </a:cxn>
              <a:cxn ang="0">
                <a:pos x="248" y="180"/>
              </a:cxn>
              <a:cxn ang="0">
                <a:pos x="188" y="180"/>
              </a:cxn>
              <a:cxn ang="0">
                <a:pos x="196" y="170"/>
              </a:cxn>
              <a:cxn ang="0">
                <a:pos x="196" y="170"/>
              </a:cxn>
              <a:cxn ang="0">
                <a:pos x="196" y="170"/>
              </a:cxn>
              <a:cxn ang="0">
                <a:pos x="170" y="121"/>
              </a:cxn>
              <a:cxn ang="0">
                <a:pos x="152" y="115"/>
              </a:cxn>
              <a:cxn ang="0">
                <a:pos x="152" y="100"/>
              </a:cxn>
              <a:cxn ang="0">
                <a:pos x="144" y="80"/>
              </a:cxn>
              <a:cxn ang="0">
                <a:pos x="139" y="72"/>
              </a:cxn>
              <a:cxn ang="0">
                <a:pos x="141" y="59"/>
              </a:cxn>
              <a:cxn ang="0">
                <a:pos x="140" y="42"/>
              </a:cxn>
              <a:cxn ang="0">
                <a:pos x="171" y="16"/>
              </a:cxn>
              <a:cxn ang="0">
                <a:pos x="202" y="42"/>
              </a:cxn>
              <a:cxn ang="0">
                <a:pos x="200" y="59"/>
              </a:cxn>
              <a:cxn ang="0">
                <a:pos x="203" y="72"/>
              </a:cxn>
              <a:cxn ang="0">
                <a:pos x="197" y="80"/>
              </a:cxn>
              <a:cxn ang="0">
                <a:pos x="189" y="100"/>
              </a:cxn>
              <a:cxn ang="0">
                <a:pos x="189" y="115"/>
              </a:cxn>
              <a:cxn ang="0">
                <a:pos x="210" y="124"/>
              </a:cxn>
              <a:cxn ang="0">
                <a:pos x="234" y="133"/>
              </a:cxn>
              <a:cxn ang="0">
                <a:pos x="256" y="172"/>
              </a:cxn>
              <a:cxn ang="0">
                <a:pos x="136" y="119"/>
              </a:cxn>
              <a:cxn ang="0">
                <a:pos x="163" y="128"/>
              </a:cxn>
              <a:cxn ang="0">
                <a:pos x="187" y="171"/>
              </a:cxn>
              <a:cxn ang="0">
                <a:pos x="187" y="171"/>
              </a:cxn>
              <a:cxn ang="0">
                <a:pos x="187" y="171"/>
              </a:cxn>
              <a:cxn ang="0">
                <a:pos x="178" y="180"/>
              </a:cxn>
              <a:cxn ang="0">
                <a:pos x="9" y="180"/>
              </a:cxn>
              <a:cxn ang="0">
                <a:pos x="0" y="171"/>
              </a:cxn>
              <a:cxn ang="0">
                <a:pos x="0" y="171"/>
              </a:cxn>
              <a:cxn ang="0">
                <a:pos x="0" y="171"/>
              </a:cxn>
              <a:cxn ang="0">
                <a:pos x="23" y="128"/>
              </a:cxn>
              <a:cxn ang="0">
                <a:pos x="50" y="119"/>
              </a:cxn>
              <a:cxn ang="0">
                <a:pos x="73" y="109"/>
              </a:cxn>
              <a:cxn ang="0">
                <a:pos x="73" y="92"/>
              </a:cxn>
              <a:cxn ang="0">
                <a:pos x="64" y="70"/>
              </a:cxn>
              <a:cxn ang="0">
                <a:pos x="58" y="62"/>
              </a:cxn>
              <a:cxn ang="0">
                <a:pos x="61" y="47"/>
              </a:cxn>
              <a:cxn ang="0">
                <a:pos x="60" y="28"/>
              </a:cxn>
              <a:cxn ang="0">
                <a:pos x="93" y="0"/>
              </a:cxn>
              <a:cxn ang="0">
                <a:pos x="127" y="28"/>
              </a:cxn>
              <a:cxn ang="0">
                <a:pos x="126" y="47"/>
              </a:cxn>
              <a:cxn ang="0">
                <a:pos x="128" y="62"/>
              </a:cxn>
              <a:cxn ang="0">
                <a:pos x="123" y="70"/>
              </a:cxn>
              <a:cxn ang="0">
                <a:pos x="114" y="92"/>
              </a:cxn>
              <a:cxn ang="0">
                <a:pos x="114" y="109"/>
              </a:cxn>
              <a:cxn ang="0">
                <a:pos x="136" y="119"/>
              </a:cxn>
            </a:cxnLst>
            <a:rect l="0" t="0" r="r" b="b"/>
            <a:pathLst>
              <a:path w="256" h="180">
                <a:moveTo>
                  <a:pt x="256" y="172"/>
                </a:moveTo>
                <a:cubicBezTo>
                  <a:pt x="256" y="172"/>
                  <a:pt x="256" y="172"/>
                  <a:pt x="256" y="172"/>
                </a:cubicBezTo>
                <a:cubicBezTo>
                  <a:pt x="256" y="176"/>
                  <a:pt x="252" y="180"/>
                  <a:pt x="248" y="180"/>
                </a:cubicBezTo>
                <a:cubicBezTo>
                  <a:pt x="188" y="180"/>
                  <a:pt x="188" y="180"/>
                  <a:pt x="188" y="180"/>
                </a:cubicBezTo>
                <a:cubicBezTo>
                  <a:pt x="193" y="179"/>
                  <a:pt x="196" y="175"/>
                  <a:pt x="196" y="170"/>
                </a:cubicBezTo>
                <a:cubicBezTo>
                  <a:pt x="196" y="170"/>
                  <a:pt x="196" y="170"/>
                  <a:pt x="196" y="170"/>
                </a:cubicBezTo>
                <a:cubicBezTo>
                  <a:pt x="196" y="170"/>
                  <a:pt x="196" y="170"/>
                  <a:pt x="196" y="170"/>
                </a:cubicBezTo>
                <a:cubicBezTo>
                  <a:pt x="196" y="170"/>
                  <a:pt x="196" y="134"/>
                  <a:pt x="170" y="121"/>
                </a:cubicBezTo>
                <a:cubicBezTo>
                  <a:pt x="158" y="116"/>
                  <a:pt x="158" y="117"/>
                  <a:pt x="152" y="115"/>
                </a:cubicBezTo>
                <a:cubicBezTo>
                  <a:pt x="152" y="100"/>
                  <a:pt x="152" y="100"/>
                  <a:pt x="152" y="100"/>
                </a:cubicBezTo>
                <a:cubicBezTo>
                  <a:pt x="152" y="100"/>
                  <a:pt x="146" y="95"/>
                  <a:pt x="144" y="80"/>
                </a:cubicBezTo>
                <a:cubicBezTo>
                  <a:pt x="140" y="81"/>
                  <a:pt x="139" y="76"/>
                  <a:pt x="139" y="72"/>
                </a:cubicBezTo>
                <a:cubicBezTo>
                  <a:pt x="139" y="69"/>
                  <a:pt x="137" y="58"/>
                  <a:pt x="141" y="59"/>
                </a:cubicBezTo>
                <a:cubicBezTo>
                  <a:pt x="140" y="52"/>
                  <a:pt x="140" y="45"/>
                  <a:pt x="140" y="42"/>
                </a:cubicBezTo>
                <a:cubicBezTo>
                  <a:pt x="141" y="30"/>
                  <a:pt x="153" y="17"/>
                  <a:pt x="171" y="16"/>
                </a:cubicBezTo>
                <a:cubicBezTo>
                  <a:pt x="192" y="17"/>
                  <a:pt x="200" y="30"/>
                  <a:pt x="202" y="42"/>
                </a:cubicBezTo>
                <a:cubicBezTo>
                  <a:pt x="202" y="45"/>
                  <a:pt x="201" y="52"/>
                  <a:pt x="200" y="59"/>
                </a:cubicBezTo>
                <a:cubicBezTo>
                  <a:pt x="205" y="58"/>
                  <a:pt x="203" y="69"/>
                  <a:pt x="203" y="72"/>
                </a:cubicBezTo>
                <a:cubicBezTo>
                  <a:pt x="202" y="76"/>
                  <a:pt x="201" y="81"/>
                  <a:pt x="197" y="80"/>
                </a:cubicBezTo>
                <a:cubicBezTo>
                  <a:pt x="195" y="95"/>
                  <a:pt x="189" y="100"/>
                  <a:pt x="189" y="100"/>
                </a:cubicBezTo>
                <a:cubicBezTo>
                  <a:pt x="189" y="115"/>
                  <a:pt x="189" y="115"/>
                  <a:pt x="189" y="115"/>
                </a:cubicBezTo>
                <a:cubicBezTo>
                  <a:pt x="189" y="115"/>
                  <a:pt x="193" y="117"/>
                  <a:pt x="210" y="124"/>
                </a:cubicBezTo>
                <a:cubicBezTo>
                  <a:pt x="226" y="131"/>
                  <a:pt x="221" y="126"/>
                  <a:pt x="234" y="133"/>
                </a:cubicBezTo>
                <a:cubicBezTo>
                  <a:pt x="256" y="143"/>
                  <a:pt x="256" y="172"/>
                  <a:pt x="256" y="172"/>
                </a:cubicBezTo>
                <a:close/>
                <a:moveTo>
                  <a:pt x="136" y="119"/>
                </a:moveTo>
                <a:cubicBezTo>
                  <a:pt x="154" y="126"/>
                  <a:pt x="149" y="121"/>
                  <a:pt x="163" y="128"/>
                </a:cubicBezTo>
                <a:cubicBezTo>
                  <a:pt x="187" y="139"/>
                  <a:pt x="187" y="171"/>
                  <a:pt x="187" y="171"/>
                </a:cubicBezTo>
                <a:cubicBezTo>
                  <a:pt x="187" y="171"/>
                  <a:pt x="187" y="171"/>
                  <a:pt x="187" y="171"/>
                </a:cubicBezTo>
                <a:cubicBezTo>
                  <a:pt x="187" y="171"/>
                  <a:pt x="187" y="171"/>
                  <a:pt x="187" y="171"/>
                </a:cubicBezTo>
                <a:cubicBezTo>
                  <a:pt x="187" y="176"/>
                  <a:pt x="183" y="180"/>
                  <a:pt x="178" y="180"/>
                </a:cubicBezTo>
                <a:cubicBezTo>
                  <a:pt x="9" y="180"/>
                  <a:pt x="9" y="180"/>
                  <a:pt x="9" y="180"/>
                </a:cubicBezTo>
                <a:cubicBezTo>
                  <a:pt x="4" y="180"/>
                  <a:pt x="0" y="176"/>
                  <a:pt x="0" y="171"/>
                </a:cubicBezTo>
                <a:cubicBezTo>
                  <a:pt x="0" y="171"/>
                  <a:pt x="0" y="171"/>
                  <a:pt x="0" y="171"/>
                </a:cubicBezTo>
                <a:cubicBezTo>
                  <a:pt x="0" y="171"/>
                  <a:pt x="0" y="171"/>
                  <a:pt x="0" y="171"/>
                </a:cubicBezTo>
                <a:cubicBezTo>
                  <a:pt x="0" y="171"/>
                  <a:pt x="0" y="139"/>
                  <a:pt x="23" y="128"/>
                </a:cubicBezTo>
                <a:cubicBezTo>
                  <a:pt x="38" y="121"/>
                  <a:pt x="32" y="127"/>
                  <a:pt x="50" y="119"/>
                </a:cubicBezTo>
                <a:cubicBezTo>
                  <a:pt x="69" y="112"/>
                  <a:pt x="73" y="109"/>
                  <a:pt x="73" y="109"/>
                </a:cubicBezTo>
                <a:cubicBezTo>
                  <a:pt x="73" y="92"/>
                  <a:pt x="73" y="92"/>
                  <a:pt x="73" y="92"/>
                </a:cubicBezTo>
                <a:cubicBezTo>
                  <a:pt x="73" y="92"/>
                  <a:pt x="66" y="87"/>
                  <a:pt x="64" y="70"/>
                </a:cubicBezTo>
                <a:cubicBezTo>
                  <a:pt x="60" y="72"/>
                  <a:pt x="58" y="65"/>
                  <a:pt x="58" y="62"/>
                </a:cubicBezTo>
                <a:cubicBezTo>
                  <a:pt x="58" y="58"/>
                  <a:pt x="56" y="46"/>
                  <a:pt x="61" y="47"/>
                </a:cubicBezTo>
                <a:cubicBezTo>
                  <a:pt x="60" y="39"/>
                  <a:pt x="59" y="32"/>
                  <a:pt x="60" y="28"/>
                </a:cubicBezTo>
                <a:cubicBezTo>
                  <a:pt x="61" y="15"/>
                  <a:pt x="74" y="1"/>
                  <a:pt x="93" y="0"/>
                </a:cubicBezTo>
                <a:cubicBezTo>
                  <a:pt x="117" y="1"/>
                  <a:pt x="126" y="15"/>
                  <a:pt x="127" y="28"/>
                </a:cubicBezTo>
                <a:cubicBezTo>
                  <a:pt x="128" y="32"/>
                  <a:pt x="127" y="39"/>
                  <a:pt x="126" y="47"/>
                </a:cubicBezTo>
                <a:cubicBezTo>
                  <a:pt x="131" y="46"/>
                  <a:pt x="129" y="58"/>
                  <a:pt x="128" y="62"/>
                </a:cubicBezTo>
                <a:cubicBezTo>
                  <a:pt x="128" y="65"/>
                  <a:pt x="127" y="72"/>
                  <a:pt x="123" y="70"/>
                </a:cubicBezTo>
                <a:cubicBezTo>
                  <a:pt x="120" y="87"/>
                  <a:pt x="114" y="92"/>
                  <a:pt x="114" y="92"/>
                </a:cubicBezTo>
                <a:cubicBezTo>
                  <a:pt x="114" y="109"/>
                  <a:pt x="114" y="109"/>
                  <a:pt x="114" y="109"/>
                </a:cubicBezTo>
                <a:cubicBezTo>
                  <a:pt x="114" y="109"/>
                  <a:pt x="118" y="111"/>
                  <a:pt x="136" y="119"/>
                </a:cubicBezTo>
              </a:path>
            </a:pathLst>
          </a:custGeom>
          <a:solidFill>
            <a:schemeClr val="tx1">
              <a:lumMod val="65000"/>
              <a:lumOff val="35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nvGrpSpPr>
          <p:cNvPr id="31" name="Group 30"/>
          <p:cNvGrpSpPr/>
          <p:nvPr/>
        </p:nvGrpSpPr>
        <p:grpSpPr>
          <a:xfrm>
            <a:off x="3945451" y="2994143"/>
            <a:ext cx="580064" cy="640517"/>
            <a:chOff x="4425950" y="3640138"/>
            <a:chExt cx="593725" cy="655637"/>
          </a:xfrm>
          <a:solidFill>
            <a:schemeClr val="tx1">
              <a:lumMod val="65000"/>
              <a:lumOff val="35000"/>
            </a:schemeClr>
          </a:solidFill>
        </p:grpSpPr>
        <p:sp>
          <p:nvSpPr>
            <p:cNvPr id="32"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3"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4"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3">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35"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ndParaRPr>
            </a:p>
          </p:txBody>
        </p:sp>
      </p:grpSp>
      <p:sp>
        <p:nvSpPr>
          <p:cNvPr id="25" name="Title 5"/>
          <p:cNvSpPr txBox="1">
            <a:spLocks/>
          </p:cNvSpPr>
          <p:nvPr/>
        </p:nvSpPr>
        <p:spPr>
          <a:xfrm>
            <a:off x="6172200" y="209550"/>
            <a:ext cx="2817161"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buNone/>
              <a:tabLst/>
              <a:defRPr sz="3200" b="0" kern="1200">
                <a:solidFill>
                  <a:schemeClr val="tx1">
                    <a:lumMod val="50000"/>
                    <a:lumOff val="50000"/>
                  </a:schemeClr>
                </a:solidFill>
                <a:latin typeface="+mj-lt"/>
                <a:ea typeface="+mj-ea"/>
                <a:cs typeface="+mj-cs"/>
              </a:defRPr>
            </a:lvl1pPr>
          </a:lstStyle>
          <a:p>
            <a:pPr algn="r"/>
            <a:r>
              <a:rPr lang="lt-LT" sz="1400" dirty="0" smtClean="0"/>
              <a:t>Mokyklų tinklo efektyvumo didinimas</a:t>
            </a:r>
            <a:endParaRPr lang="en-US" sz="1400" dirty="0"/>
          </a:p>
        </p:txBody>
      </p:sp>
    </p:spTree>
    <p:extLst>
      <p:ext uri="{BB962C8B-B14F-4D97-AF65-F5344CB8AC3E}">
        <p14:creationId xmlns:p14="http://schemas.microsoft.com/office/powerpoint/2010/main" val="33880076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5400" y="1123950"/>
            <a:ext cx="6477000" cy="862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rgbClr val="FFFFFF"/>
                </a:solidFill>
              </a:rPr>
              <a:t>Investicijos pagal visas investicines kryptis (Aprašo </a:t>
            </a:r>
            <a:r>
              <a:rPr lang="lt-LT" sz="2000" b="1" dirty="0" smtClean="0">
                <a:solidFill>
                  <a:srgbClr val="FFFFFF"/>
                </a:solidFill>
              </a:rPr>
              <a:t>20 p.) </a:t>
            </a:r>
            <a:r>
              <a:rPr lang="lt-LT" sz="2000" b="1" dirty="0">
                <a:solidFill>
                  <a:srgbClr val="FFFFFF"/>
                </a:solidFill>
              </a:rPr>
              <a:t>galimos tik </a:t>
            </a:r>
            <a:r>
              <a:rPr lang="lt-LT" sz="2000" b="1" dirty="0" smtClean="0">
                <a:solidFill>
                  <a:srgbClr val="FFFFFF"/>
                </a:solidFill>
              </a:rPr>
              <a:t>į:</a:t>
            </a:r>
            <a:endParaRPr lang="en-US" sz="2000" dirty="0" smtClean="0">
              <a:solidFill>
                <a:schemeClr val="bg1"/>
              </a:solidFill>
            </a:endParaRPr>
          </a:p>
        </p:txBody>
      </p:sp>
      <p:sp>
        <p:nvSpPr>
          <p:cNvPr id="52" name="Title 2"/>
          <p:cNvSpPr>
            <a:spLocks noGrp="1"/>
          </p:cNvSpPr>
          <p:nvPr>
            <p:ph type="title"/>
          </p:nvPr>
        </p:nvSpPr>
        <p:spPr/>
        <p:txBody>
          <a:bodyPr/>
          <a:lstStyle/>
          <a:p>
            <a:r>
              <a:rPr lang="lt-LT" sz="3200" b="0" dirty="0" smtClean="0"/>
              <a:t>Bendrieji reikalavimai (20 p.)</a:t>
            </a:r>
            <a:r>
              <a:rPr lang="lt-LT" b="0" dirty="0"/>
              <a:t>	</a:t>
            </a:r>
            <a:r>
              <a:rPr lang="lt-LT" sz="1400" b="0" dirty="0" smtClean="0"/>
              <a:t>Mokyklų </a:t>
            </a:r>
            <a:r>
              <a:rPr lang="lt-LT" sz="1400" b="0" dirty="0"/>
              <a:t>tinklo efektyvumo didinimas</a:t>
            </a:r>
          </a:p>
        </p:txBody>
      </p:sp>
      <p:sp>
        <p:nvSpPr>
          <p:cNvPr id="21" name="Rectangle 8"/>
          <p:cNvSpPr>
            <a:spLocks noChangeArrowheads="1"/>
          </p:cNvSpPr>
          <p:nvPr/>
        </p:nvSpPr>
        <p:spPr bwMode="auto">
          <a:xfrm>
            <a:off x="1295401" y="1986663"/>
            <a:ext cx="6477000" cy="2133600"/>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just">
              <a:buFont typeface="Wingdings" panose="05000000000000000000" pitchFamily="2" charset="2"/>
              <a:buChar char="ü"/>
            </a:pPr>
            <a:endParaRPr lang="lt-LT" dirty="0" smtClean="0">
              <a:solidFill>
                <a:srgbClr val="262626">
                  <a:lumMod val="75000"/>
                  <a:lumOff val="25000"/>
                </a:srgbClr>
              </a:solidFill>
            </a:endParaRPr>
          </a:p>
          <a:p>
            <a:pPr marL="285750" indent="-285750" algn="just">
              <a:buFont typeface="Wingdings" panose="05000000000000000000" pitchFamily="2" charset="2"/>
              <a:buChar char="ü"/>
            </a:pPr>
            <a:r>
              <a:rPr lang="lt-LT" dirty="0" smtClean="0">
                <a:solidFill>
                  <a:srgbClr val="262626">
                    <a:lumMod val="75000"/>
                    <a:lumOff val="25000"/>
                  </a:srgbClr>
                </a:solidFill>
              </a:rPr>
              <a:t>Bendrojo </a:t>
            </a:r>
            <a:r>
              <a:rPr lang="lt-LT" dirty="0">
                <a:solidFill>
                  <a:srgbClr val="262626">
                    <a:lumMod val="75000"/>
                    <a:lumOff val="25000"/>
                  </a:srgbClr>
                </a:solidFill>
              </a:rPr>
              <a:t>ugdymo mokyklas, išskyrus jų skyrius ir filialus;</a:t>
            </a:r>
          </a:p>
          <a:p>
            <a:pPr marL="285750" indent="-285750" algn="just">
              <a:buFont typeface="Wingdings" panose="05000000000000000000" pitchFamily="2" charset="2"/>
              <a:buChar char="ü"/>
            </a:pPr>
            <a:endParaRPr lang="lt-LT" dirty="0">
              <a:solidFill>
                <a:srgbClr val="262626">
                  <a:lumMod val="75000"/>
                  <a:lumOff val="25000"/>
                </a:srgbClr>
              </a:solidFill>
            </a:endParaRPr>
          </a:p>
          <a:p>
            <a:pPr marL="285750" indent="-285750" algn="just">
              <a:buFont typeface="Wingdings" panose="05000000000000000000" pitchFamily="2" charset="2"/>
              <a:buChar char="ü"/>
            </a:pPr>
            <a:r>
              <a:rPr lang="lt-LT" dirty="0">
                <a:solidFill>
                  <a:srgbClr val="262626">
                    <a:lumMod val="75000"/>
                    <a:lumOff val="25000"/>
                  </a:srgbClr>
                </a:solidFill>
              </a:rPr>
              <a:t>Mokyklos mokomąjį korpusą;</a:t>
            </a:r>
          </a:p>
          <a:p>
            <a:pPr marL="285750" indent="-285750" algn="just">
              <a:buFont typeface="Wingdings" panose="05000000000000000000" pitchFamily="2" charset="2"/>
              <a:buChar char="ü"/>
            </a:pPr>
            <a:endParaRPr lang="lt-LT" dirty="0">
              <a:solidFill>
                <a:srgbClr val="262626">
                  <a:lumMod val="75000"/>
                  <a:lumOff val="25000"/>
                </a:srgbClr>
              </a:solidFill>
            </a:endParaRPr>
          </a:p>
          <a:p>
            <a:pPr marL="285750" indent="-285750" algn="just">
              <a:buFont typeface="Wingdings" panose="05000000000000000000" pitchFamily="2" charset="2"/>
              <a:buChar char="ü"/>
            </a:pPr>
            <a:r>
              <a:rPr lang="lt-LT" dirty="0">
                <a:solidFill>
                  <a:srgbClr val="262626">
                    <a:lumMod val="75000"/>
                    <a:lumOff val="25000"/>
                  </a:srgbClr>
                </a:solidFill>
              </a:rPr>
              <a:t>Mokyklos vidaus patalpas.</a:t>
            </a:r>
          </a:p>
        </p:txBody>
      </p:sp>
    </p:spTree>
    <p:extLst>
      <p:ext uri="{BB962C8B-B14F-4D97-AF65-F5344CB8AC3E}">
        <p14:creationId xmlns:p14="http://schemas.microsoft.com/office/powerpoint/2010/main" val="365194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817916" y="1055211"/>
            <a:ext cx="7868884" cy="709824"/>
            <a:chOff x="1600200" y="1295400"/>
            <a:chExt cx="5410200" cy="670560"/>
          </a:xfrm>
        </p:grpSpPr>
        <p:sp>
          <p:nvSpPr>
            <p:cNvPr id="6" name="Rectangle 5"/>
            <p:cNvSpPr/>
            <p:nvPr/>
          </p:nvSpPr>
          <p:spPr>
            <a:xfrm>
              <a:off x="1600200" y="1356360"/>
              <a:ext cx="54102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5" name="Rectangle 4"/>
            <p:cNvSpPr/>
            <p:nvPr/>
          </p:nvSpPr>
          <p:spPr>
            <a:xfrm>
              <a:off x="1600200" y="1295400"/>
              <a:ext cx="541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4" name="Group 10"/>
          <p:cNvGrpSpPr/>
          <p:nvPr/>
        </p:nvGrpSpPr>
        <p:grpSpPr>
          <a:xfrm>
            <a:off x="152400" y="1055212"/>
            <a:ext cx="624343" cy="475657"/>
            <a:chOff x="476362" y="1295400"/>
            <a:chExt cx="1009538" cy="670560"/>
          </a:xfrm>
        </p:grpSpPr>
        <p:sp>
          <p:nvSpPr>
            <p:cNvPr id="7" name="Rectangle 6"/>
            <p:cNvSpPr/>
            <p:nvPr/>
          </p:nvSpPr>
          <p:spPr>
            <a:xfrm>
              <a:off x="476362" y="1356361"/>
              <a:ext cx="1009538" cy="6095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476362" y="1295400"/>
              <a:ext cx="1009538" cy="60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rgbClr val="FFFFFF"/>
                  </a:solidFill>
                </a:rPr>
                <a:t>26.</a:t>
              </a:r>
              <a:r>
                <a:rPr lang="en-US" b="1" dirty="0" smtClean="0">
                  <a:solidFill>
                    <a:srgbClr val="FFFFFF"/>
                  </a:solidFill>
                </a:rPr>
                <a:t>1</a:t>
              </a:r>
              <a:endParaRPr lang="en-US" b="1" dirty="0">
                <a:solidFill>
                  <a:srgbClr val="FFFFFF"/>
                </a:solidFill>
              </a:endParaRPr>
            </a:p>
          </p:txBody>
        </p:sp>
      </p:grpSp>
      <p:sp>
        <p:nvSpPr>
          <p:cNvPr id="60" name="Text Placeholder 3"/>
          <p:cNvSpPr txBox="1">
            <a:spLocks/>
          </p:cNvSpPr>
          <p:nvPr/>
        </p:nvSpPr>
        <p:spPr>
          <a:xfrm>
            <a:off x="837923" y="1111997"/>
            <a:ext cx="7848877"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lt-LT" b="1" dirty="0" smtClean="0">
                <a:solidFill>
                  <a:srgbClr val="FFFFFF"/>
                </a:solidFill>
              </a:rPr>
              <a:t>Modernių kūrybiškumą skatinančių edukacinių erdvių kūrimas bendrojo ugdymo mokyklų mokomojo korpuso vidaus patalpose</a:t>
            </a:r>
            <a:endParaRPr lang="en-US" dirty="0">
              <a:solidFill>
                <a:srgbClr val="FFFFFF"/>
              </a:solidFill>
            </a:endParaRPr>
          </a:p>
        </p:txBody>
      </p:sp>
      <p:grpSp>
        <p:nvGrpSpPr>
          <p:cNvPr id="71" name="Group 9"/>
          <p:cNvGrpSpPr/>
          <p:nvPr/>
        </p:nvGrpSpPr>
        <p:grpSpPr>
          <a:xfrm>
            <a:off x="817916" y="1885950"/>
            <a:ext cx="7868884" cy="1339370"/>
            <a:chOff x="1600200" y="1295400"/>
            <a:chExt cx="5410200" cy="670560"/>
          </a:xfrm>
        </p:grpSpPr>
        <p:sp>
          <p:nvSpPr>
            <p:cNvPr id="91" name="Rectangle 90"/>
            <p:cNvSpPr/>
            <p:nvPr/>
          </p:nvSpPr>
          <p:spPr>
            <a:xfrm>
              <a:off x="1600200" y="1356360"/>
              <a:ext cx="5410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92" name="Rectangle 91"/>
            <p:cNvSpPr/>
            <p:nvPr/>
          </p:nvSpPr>
          <p:spPr>
            <a:xfrm>
              <a:off x="1600200" y="1295400"/>
              <a:ext cx="5410200" cy="628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81" name="Group 10"/>
          <p:cNvGrpSpPr/>
          <p:nvPr/>
        </p:nvGrpSpPr>
        <p:grpSpPr>
          <a:xfrm>
            <a:off x="152400" y="1885950"/>
            <a:ext cx="594580" cy="475657"/>
            <a:chOff x="647700" y="1295400"/>
            <a:chExt cx="838200" cy="670560"/>
          </a:xfrm>
        </p:grpSpPr>
        <p:sp>
          <p:nvSpPr>
            <p:cNvPr id="87" name="Rectangle 86"/>
            <p:cNvSpPr/>
            <p:nvPr/>
          </p:nvSpPr>
          <p:spPr>
            <a:xfrm>
              <a:off x="647700" y="1356360"/>
              <a:ext cx="838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0" name="Rectangle 89"/>
            <p:cNvSpPr/>
            <p:nvPr/>
          </p:nvSpPr>
          <p:spPr>
            <a:xfrm>
              <a:off x="647700" y="1295400"/>
              <a:ext cx="838200" cy="609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rgbClr val="FFFFFF"/>
                  </a:solidFill>
                </a:rPr>
                <a:t>26.2</a:t>
              </a:r>
              <a:endParaRPr lang="en-US" b="1" dirty="0">
                <a:solidFill>
                  <a:srgbClr val="FFFFFF"/>
                </a:solidFill>
              </a:endParaRPr>
            </a:p>
          </p:txBody>
        </p:sp>
      </p:grpSp>
      <p:sp>
        <p:nvSpPr>
          <p:cNvPr id="84" name="Text Placeholder 3"/>
          <p:cNvSpPr txBox="1">
            <a:spLocks/>
          </p:cNvSpPr>
          <p:nvPr/>
        </p:nvSpPr>
        <p:spPr>
          <a:xfrm>
            <a:off x="929446" y="1927274"/>
            <a:ext cx="7828290" cy="122495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b="1" dirty="0" smtClean="0">
                <a:solidFill>
                  <a:srgbClr val="FFFFFF"/>
                </a:solidFill>
              </a:rPr>
              <a:t>Bendrojo ugdymo mokyklų mokomojo korpuso laisvų patalpų pritaikymas:</a:t>
            </a:r>
          </a:p>
          <a:p>
            <a:pPr algn="l">
              <a:spcBef>
                <a:spcPct val="20000"/>
              </a:spcBef>
              <a:defRPr/>
            </a:pPr>
            <a:r>
              <a:rPr lang="lt-LT" sz="1400" b="1" dirty="0" smtClean="0">
                <a:solidFill>
                  <a:srgbClr val="FFFFFF"/>
                </a:solidFill>
              </a:rPr>
              <a:t>a) naujai steigiamoms ikimokyklinio ir (ar) priešmokyklinio </a:t>
            </a:r>
            <a:r>
              <a:rPr lang="lt-LT" sz="1400" b="1" dirty="0">
                <a:solidFill>
                  <a:srgbClr val="FFFFFF"/>
                </a:solidFill>
              </a:rPr>
              <a:t>ugdymo </a:t>
            </a:r>
            <a:r>
              <a:rPr lang="lt-LT" sz="1400" b="1" dirty="0" smtClean="0">
                <a:solidFill>
                  <a:srgbClr val="FFFFFF"/>
                </a:solidFill>
              </a:rPr>
              <a:t>grupėms </a:t>
            </a:r>
            <a:r>
              <a:rPr lang="lt-LT" sz="1400" b="1" dirty="0">
                <a:solidFill>
                  <a:srgbClr val="FFFFFF"/>
                </a:solidFill>
              </a:rPr>
              <a:t>įrengti</a:t>
            </a:r>
            <a:r>
              <a:rPr lang="lt-LT" sz="1400" b="1" dirty="0" smtClean="0">
                <a:solidFill>
                  <a:srgbClr val="FFFFFF"/>
                </a:solidFill>
              </a:rPr>
              <a:t>, </a:t>
            </a:r>
            <a:endParaRPr lang="lt-LT" sz="1400" b="1" dirty="0">
              <a:solidFill>
                <a:srgbClr val="FFFFFF"/>
              </a:solidFill>
            </a:endParaRPr>
          </a:p>
          <a:p>
            <a:pPr algn="l">
              <a:spcBef>
                <a:spcPct val="20000"/>
              </a:spcBef>
              <a:defRPr/>
            </a:pPr>
            <a:r>
              <a:rPr lang="lt-LT" sz="1400" b="1" dirty="0" smtClean="0">
                <a:solidFill>
                  <a:srgbClr val="FFFFFF"/>
                </a:solidFill>
              </a:rPr>
              <a:t>b</a:t>
            </a:r>
            <a:r>
              <a:rPr lang="lt-LT" sz="1400" b="1" dirty="0">
                <a:solidFill>
                  <a:srgbClr val="FFFFFF"/>
                </a:solidFill>
              </a:rPr>
              <a:t>) naujai steigiamoms </a:t>
            </a:r>
            <a:r>
              <a:rPr lang="lt-LT" sz="1400" b="1" dirty="0" smtClean="0">
                <a:solidFill>
                  <a:srgbClr val="FFFFFF"/>
                </a:solidFill>
              </a:rPr>
              <a:t>specialiojo </a:t>
            </a:r>
            <a:r>
              <a:rPr lang="lt-LT" sz="1400" b="1" dirty="0">
                <a:solidFill>
                  <a:srgbClr val="FFFFFF"/>
                </a:solidFill>
              </a:rPr>
              <a:t>ugdymo </a:t>
            </a:r>
            <a:r>
              <a:rPr lang="lt-LT" sz="1400" b="1" dirty="0" smtClean="0">
                <a:solidFill>
                  <a:srgbClr val="FFFFFF"/>
                </a:solidFill>
              </a:rPr>
              <a:t>klasėms </a:t>
            </a:r>
            <a:r>
              <a:rPr lang="lt-LT" sz="1400" b="1" dirty="0">
                <a:solidFill>
                  <a:srgbClr val="FFFFFF"/>
                </a:solidFill>
              </a:rPr>
              <a:t>įrengti</a:t>
            </a:r>
            <a:r>
              <a:rPr lang="lt-LT" sz="1400" b="1" dirty="0" smtClean="0">
                <a:solidFill>
                  <a:srgbClr val="FFFFFF"/>
                </a:solidFill>
              </a:rPr>
              <a:t>, </a:t>
            </a:r>
            <a:endParaRPr lang="lt-LT" sz="1400" b="1" dirty="0">
              <a:solidFill>
                <a:srgbClr val="FFFFFF"/>
              </a:solidFill>
            </a:endParaRPr>
          </a:p>
          <a:p>
            <a:pPr algn="l">
              <a:spcBef>
                <a:spcPct val="20000"/>
              </a:spcBef>
              <a:defRPr/>
            </a:pPr>
            <a:r>
              <a:rPr lang="lt-LT" sz="1400" b="1" dirty="0" smtClean="0">
                <a:solidFill>
                  <a:srgbClr val="FFFFFF"/>
                </a:solidFill>
              </a:rPr>
              <a:t>c</a:t>
            </a:r>
            <a:r>
              <a:rPr lang="lt-LT" sz="1400" b="1" dirty="0">
                <a:solidFill>
                  <a:srgbClr val="FFFFFF"/>
                </a:solidFill>
              </a:rPr>
              <a:t>) naujiems eismo kab. ir </a:t>
            </a:r>
            <a:r>
              <a:rPr lang="lt-LT" sz="1400" b="1" dirty="0" smtClean="0">
                <a:solidFill>
                  <a:srgbClr val="FFFFFF"/>
                </a:solidFill>
              </a:rPr>
              <a:t>(ar) eismo </a:t>
            </a:r>
            <a:r>
              <a:rPr lang="lt-LT" sz="1400" b="1" dirty="0">
                <a:solidFill>
                  <a:srgbClr val="FFFFFF"/>
                </a:solidFill>
              </a:rPr>
              <a:t>mokomosioms </a:t>
            </a:r>
            <a:r>
              <a:rPr lang="lt-LT" sz="1400" b="1" dirty="0" smtClean="0">
                <a:solidFill>
                  <a:srgbClr val="FFFFFF"/>
                </a:solidFill>
              </a:rPr>
              <a:t>aikštelėms mokyklos patalpose įrengti.</a:t>
            </a:r>
            <a:endParaRPr lang="en-US" sz="1400" b="1" dirty="0">
              <a:solidFill>
                <a:srgbClr val="FFFFFF"/>
              </a:solidFill>
            </a:endParaRPr>
          </a:p>
          <a:p>
            <a:pPr algn="just">
              <a:spcBef>
                <a:spcPct val="20000"/>
              </a:spcBef>
              <a:defRPr/>
            </a:pPr>
            <a:r>
              <a:rPr lang="lt-LT" sz="1100" dirty="0" smtClean="0">
                <a:solidFill>
                  <a:srgbClr val="FFFFFF"/>
                </a:solidFill>
              </a:rPr>
              <a:t> </a:t>
            </a:r>
            <a:endParaRPr lang="en-US" sz="1100" dirty="0">
              <a:solidFill>
                <a:srgbClr val="FFFFFF"/>
              </a:solidFill>
            </a:endParaRPr>
          </a:p>
        </p:txBody>
      </p:sp>
      <p:grpSp>
        <p:nvGrpSpPr>
          <p:cNvPr id="94" name="Group 9"/>
          <p:cNvGrpSpPr/>
          <p:nvPr/>
        </p:nvGrpSpPr>
        <p:grpSpPr>
          <a:xfrm>
            <a:off x="817916" y="3334496"/>
            <a:ext cx="7868884" cy="1142254"/>
            <a:chOff x="1600200" y="1295400"/>
            <a:chExt cx="5410200" cy="670560"/>
          </a:xfrm>
        </p:grpSpPr>
        <p:sp>
          <p:nvSpPr>
            <p:cNvPr id="99" name="Rectangle 98"/>
            <p:cNvSpPr/>
            <p:nvPr/>
          </p:nvSpPr>
          <p:spPr>
            <a:xfrm>
              <a:off x="1600200" y="1356360"/>
              <a:ext cx="5410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sp>
          <p:nvSpPr>
            <p:cNvPr id="100" name="Rectangle 99"/>
            <p:cNvSpPr/>
            <p:nvPr/>
          </p:nvSpPr>
          <p:spPr>
            <a:xfrm>
              <a:off x="1600200" y="1295400"/>
              <a:ext cx="5410200" cy="617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endParaRPr>
            </a:p>
          </p:txBody>
        </p:sp>
      </p:grpSp>
      <p:grpSp>
        <p:nvGrpSpPr>
          <p:cNvPr id="95" name="Group 10"/>
          <p:cNvGrpSpPr/>
          <p:nvPr/>
        </p:nvGrpSpPr>
        <p:grpSpPr>
          <a:xfrm>
            <a:off x="152400" y="3333751"/>
            <a:ext cx="624343" cy="475657"/>
            <a:chOff x="647700" y="1295400"/>
            <a:chExt cx="838200" cy="670560"/>
          </a:xfrm>
        </p:grpSpPr>
        <p:sp>
          <p:nvSpPr>
            <p:cNvPr id="97" name="Rectangle 96"/>
            <p:cNvSpPr/>
            <p:nvPr/>
          </p:nvSpPr>
          <p:spPr>
            <a:xfrm>
              <a:off x="647700" y="1356360"/>
              <a:ext cx="838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8" name="Rectangle 97"/>
            <p:cNvSpPr/>
            <p:nvPr/>
          </p:nvSpPr>
          <p:spPr>
            <a:xfrm>
              <a:off x="647700" y="1295400"/>
              <a:ext cx="838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rgbClr val="FFFFFF"/>
                  </a:solidFill>
                </a:rPr>
                <a:t>26.3</a:t>
              </a:r>
              <a:endParaRPr lang="en-US" b="1" dirty="0">
                <a:solidFill>
                  <a:srgbClr val="FFFFFF"/>
                </a:solidFill>
              </a:endParaRPr>
            </a:p>
          </p:txBody>
        </p:sp>
      </p:grpSp>
      <p:sp>
        <p:nvSpPr>
          <p:cNvPr id="96" name="Text Placeholder 3"/>
          <p:cNvSpPr txBox="1">
            <a:spLocks/>
          </p:cNvSpPr>
          <p:nvPr/>
        </p:nvSpPr>
        <p:spPr>
          <a:xfrm>
            <a:off x="929357" y="3419557"/>
            <a:ext cx="7848877" cy="7797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ts val="384"/>
              </a:spcBef>
              <a:defRPr/>
            </a:pPr>
            <a:r>
              <a:rPr lang="lt-LT" b="1" dirty="0" smtClean="0">
                <a:solidFill>
                  <a:srgbClr val="FFFFFF"/>
                </a:solidFill>
              </a:rPr>
              <a:t>Mokyklų-daugiafunkcių </a:t>
            </a:r>
            <a:r>
              <a:rPr lang="lt-LT" b="1" dirty="0">
                <a:solidFill>
                  <a:srgbClr val="FFFFFF"/>
                </a:solidFill>
              </a:rPr>
              <a:t>centrų mokomojo korpuso </a:t>
            </a:r>
            <a:r>
              <a:rPr lang="lt-LT" b="1" dirty="0" smtClean="0">
                <a:solidFill>
                  <a:srgbClr val="FFFFFF"/>
                </a:solidFill>
              </a:rPr>
              <a:t>laisvų patalpų pritaikymas:</a:t>
            </a:r>
          </a:p>
          <a:p>
            <a:pPr algn="l">
              <a:spcBef>
                <a:spcPts val="384"/>
              </a:spcBef>
              <a:defRPr/>
            </a:pPr>
            <a:r>
              <a:rPr lang="lt-LT" sz="1400" b="1" dirty="0" smtClean="0">
                <a:solidFill>
                  <a:srgbClr val="FFFFFF"/>
                </a:solidFill>
              </a:rPr>
              <a:t>a</a:t>
            </a:r>
            <a:r>
              <a:rPr lang="lt-LT" sz="1400" b="1" dirty="0">
                <a:solidFill>
                  <a:srgbClr val="FFFFFF"/>
                </a:solidFill>
              </a:rPr>
              <a:t>) naujai steigiamoms ikimokyklinio ir (ar) priešmokyklinio ugdymo grupėms įrengti, </a:t>
            </a:r>
          </a:p>
          <a:p>
            <a:pPr algn="l">
              <a:spcBef>
                <a:spcPts val="384"/>
              </a:spcBef>
              <a:defRPr/>
            </a:pPr>
            <a:r>
              <a:rPr lang="lt-LT" sz="1400" b="1" dirty="0" smtClean="0">
                <a:solidFill>
                  <a:srgbClr val="FFFFFF"/>
                </a:solidFill>
              </a:rPr>
              <a:t>b)</a:t>
            </a:r>
            <a:r>
              <a:rPr lang="lt-LT" sz="1400" b="1" dirty="0">
                <a:solidFill>
                  <a:srgbClr val="FFFFFF"/>
                </a:solidFill>
              </a:rPr>
              <a:t> </a:t>
            </a:r>
            <a:r>
              <a:rPr lang="en-US" sz="1400" b="1" dirty="0" smtClean="0">
                <a:solidFill>
                  <a:srgbClr val="FFFFFF"/>
                </a:solidFill>
              </a:rPr>
              <a:t>n</a:t>
            </a:r>
            <a:r>
              <a:rPr lang="lt-LT" sz="1400" b="1" dirty="0" err="1" smtClean="0">
                <a:solidFill>
                  <a:srgbClr val="FFFFFF"/>
                </a:solidFill>
              </a:rPr>
              <a:t>aujoms</a:t>
            </a:r>
            <a:r>
              <a:rPr lang="en-US" sz="1400" b="1" dirty="0" smtClean="0">
                <a:solidFill>
                  <a:srgbClr val="FFFFFF"/>
                </a:solidFill>
              </a:rPr>
              <a:t> </a:t>
            </a:r>
            <a:r>
              <a:rPr lang="lt-LT" sz="1400" b="1" dirty="0" smtClean="0">
                <a:solidFill>
                  <a:srgbClr val="FFFFFF"/>
                </a:solidFill>
              </a:rPr>
              <a:t>kito vaikų </a:t>
            </a:r>
            <a:r>
              <a:rPr lang="lt-LT" sz="1400" b="1" dirty="0">
                <a:solidFill>
                  <a:srgbClr val="FFFFFF"/>
                </a:solidFill>
              </a:rPr>
              <a:t>ir suaugusiųjų neformaliojo švietimo </a:t>
            </a:r>
            <a:r>
              <a:rPr lang="lt-LT" sz="1400" b="1" dirty="0" smtClean="0">
                <a:solidFill>
                  <a:srgbClr val="FFFFFF"/>
                </a:solidFill>
              </a:rPr>
              <a:t>veikloms vykdyti. </a:t>
            </a:r>
            <a:endParaRPr lang="lt-LT" sz="1400" b="1" dirty="0">
              <a:solidFill>
                <a:srgbClr val="FFFFFF"/>
              </a:solidFill>
            </a:endParaRPr>
          </a:p>
        </p:txBody>
      </p:sp>
      <p:sp>
        <p:nvSpPr>
          <p:cNvPr id="42" name="Title 2"/>
          <p:cNvSpPr>
            <a:spLocks noGrp="1"/>
          </p:cNvSpPr>
          <p:nvPr>
            <p:ph type="title"/>
          </p:nvPr>
        </p:nvSpPr>
        <p:spPr>
          <a:xfrm>
            <a:off x="381000" y="337687"/>
            <a:ext cx="8368364" cy="356134"/>
          </a:xfrm>
        </p:spPr>
        <p:txBody>
          <a:bodyPr/>
          <a:lstStyle/>
          <a:p>
            <a:r>
              <a:rPr lang="lt-LT" sz="3200" b="0" dirty="0"/>
              <a:t>Investicijų </a:t>
            </a:r>
            <a:r>
              <a:rPr lang="lt-LT" sz="3200" b="0" dirty="0" smtClean="0"/>
              <a:t>kryptys</a:t>
            </a:r>
            <a:r>
              <a:rPr lang="lt-LT" b="0" dirty="0"/>
              <a:t>			</a:t>
            </a:r>
            <a:r>
              <a:rPr lang="lt-LT" sz="1400" b="0" dirty="0"/>
              <a:t>Mokyklų tinklo efektyvumo didinimas</a:t>
            </a:r>
          </a:p>
        </p:txBody>
      </p:sp>
    </p:spTree>
    <p:extLst>
      <p:ext uri="{BB962C8B-B14F-4D97-AF65-F5344CB8AC3E}">
        <p14:creationId xmlns:p14="http://schemas.microsoft.com/office/powerpoint/2010/main" val="512881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39D2ED5BE2B4104FB524497CFE4B477B" ma:contentTypeVersion="1" ma:contentTypeDescription="Kurkite naują dokumentą." ma:contentTypeScope="" ma:versionID="ea90c1b54490a9c5be9afdd3d6562ffd">
  <xsd:schema xmlns:xsd="http://www.w3.org/2001/XMLSchema" xmlns:xs="http://www.w3.org/2001/XMLSchema" xmlns:p="http://schemas.microsoft.com/office/2006/metadata/properties" xmlns:ns1="http://schemas.microsoft.com/sharepoint/v3" targetNamespace="http://schemas.microsoft.com/office/2006/metadata/properties" ma:root="true" ma:fieldsID="fe7ce459ffbfdbf6e0cb0721972bfd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avimo pradžios data" ma:description="Planavimo pradžios data yra publikavimo priemonės sukurtas svetainės stulpelis. Jis naudojamas, nurodant datą ir laiką, kai šis puslapis pirmą kartą parodomas svetainės lankytojams." ma:hidden="true" ma:internalName="PublishingStartDate">
      <xsd:simpleType>
        <xsd:restriction base="dms:Unknown"/>
      </xsd:simpleType>
    </xsd:element>
    <xsd:element name="PublishingExpirationDate" ma:index="9" nillable="true" ma:displayName="Planavimo pabaigos data" ma:description="Planavimo pabaigos data yra publikavimo priemonės sukurtas svetainės stulpelis. Jis naudojamas, nurodant datą ir laiką, kai šis puslapis nebebus rodomas svetainės lankytojam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9555C-FF8C-4F68-8E58-A695F9C61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10E25B-C010-4E14-9707-DC3F08CD633E}">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4D0CBB05-BC58-4879-9303-C5AD2CE30B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10248</TotalTime>
  <Words>3820</Words>
  <Application>Microsoft Office PowerPoint</Application>
  <PresentationFormat>On-screen Show (16:9)</PresentationFormat>
  <Paragraphs>435</Paragraphs>
  <Slides>33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Roboto</vt:lpstr>
      <vt:lpstr>MS PGothic</vt:lpstr>
      <vt:lpstr>Calibri</vt:lpstr>
      <vt:lpstr>Wingdings</vt:lpstr>
      <vt:lpstr>Times New Roman</vt:lpstr>
      <vt:lpstr>Century Gothic</vt:lpstr>
      <vt:lpstr>HP Simplified</vt:lpstr>
      <vt:lpstr>FontAwesome</vt:lpstr>
      <vt:lpstr>Default Theme</vt:lpstr>
      <vt:lpstr>PowerPoint Presentation</vt:lpstr>
      <vt:lpstr> Projektų rengimo ir vertinimo procesas</vt:lpstr>
      <vt:lpstr>Atsakomybės sritys </vt:lpstr>
      <vt:lpstr>Esminiai projektinio pasiūlymo pakeitimai (PAFT 178 p., Aprašo 58.2) </vt:lpstr>
      <vt:lpstr>PowerPoint Presentation</vt:lpstr>
      <vt:lpstr>      Mokyklų tinklo efektyvumo didinimas</vt:lpstr>
      <vt:lpstr>Partnerystė projekte</vt:lpstr>
      <vt:lpstr>Bendrieji reikalavimai (20 p.) Mokyklų tinklo efektyvumo didinimas</vt:lpstr>
      <vt:lpstr>Investicijų kryptys   Mokyklų tinklo efektyvumo didinimas</vt:lpstr>
      <vt:lpstr>PowerPoint Presentation</vt:lpstr>
      <vt:lpstr>PowerPoint Presentation</vt:lpstr>
      <vt:lpstr>PowerPoint Presentation</vt:lpstr>
      <vt:lpstr>PowerPoint Presentation</vt:lpstr>
      <vt:lpstr>PowerPoint Presentation</vt:lpstr>
      <vt:lpstr>PowerPoint Presentation</vt:lpstr>
      <vt:lpstr>Projekto loginis pagrindimas</vt:lpstr>
      <vt:lpstr>PowerPoint Presentation</vt:lpstr>
      <vt:lpstr>PowerPoint Presentation</vt:lpstr>
      <vt:lpstr>PowerPoint Presentation</vt:lpstr>
      <vt:lpstr>PowerPoint Presentation</vt:lpstr>
      <vt:lpstr>PowerPoint Presentation</vt:lpstr>
      <vt:lpstr>Išlaidų tinkamumas (I)   Mokyklų tinklo efektyvumo didinimas</vt:lpstr>
      <vt:lpstr>PowerPoint Presentation</vt:lpstr>
      <vt:lpstr>PowerPoint Presentation</vt:lpstr>
      <vt:lpstr>PowerPoint Presentation</vt:lpstr>
      <vt:lpstr>PowerPoint Presentation</vt:lpstr>
      <vt:lpstr>PowerPoint Presentation</vt:lpstr>
      <vt:lpstr> Privalomos viešinimo priemonės:  1) informacija projekto vykdytojo interneto svetainėje; 2) projekto įgyvendinimo pradžioje pakabinama laikina informacinė lentelė ar pastatomas laikinas informacinis stendas; 3) iki galutinio MP pateikimo pakabinti nuolatinę informacinę lentelę ar pastatyti nuolatinį informacinį stendą.</vt:lpstr>
      <vt:lpstr>PowerPoint Presentation</vt:lpstr>
      <vt:lpstr>PowerPoint Presentation</vt:lpstr>
      <vt:lpstr>PowerPoint Presentation</vt:lpstr>
      <vt:lpstr>Su paraiška teikiami dokumentai (52 p.)    Mokyklų tinklo efektyvumo didinimas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Indrė Šuolienė</cp:lastModifiedBy>
  <cp:revision>694</cp:revision>
  <cp:lastPrinted>2017-05-03T11:41:50Z</cp:lastPrinted>
  <dcterms:created xsi:type="dcterms:W3CDTF">2015-09-08T18:46:55Z</dcterms:created>
  <dcterms:modified xsi:type="dcterms:W3CDTF">2017-05-04T20:17:53Z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0x01010039D2ED5BE2B4104FB524497CFE4B477B</vt:lpwstr>
  </property>
</Properties>
</file>