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4"/>
  </p:notesMasterIdLst>
  <p:handoutMasterIdLst>
    <p:handoutMasterId r:id="rId45"/>
  </p:handoutMasterIdLst>
  <p:sldIdLst>
    <p:sldId id="611" r:id="rId5"/>
    <p:sldId id="682" r:id="rId6"/>
    <p:sldId id="712" r:id="rId7"/>
    <p:sldId id="683" r:id="rId8"/>
    <p:sldId id="684" r:id="rId9"/>
    <p:sldId id="698" r:id="rId10"/>
    <p:sldId id="685" r:id="rId11"/>
    <p:sldId id="701" r:id="rId12"/>
    <p:sldId id="700" r:id="rId13"/>
    <p:sldId id="702" r:id="rId14"/>
    <p:sldId id="678" r:id="rId15"/>
    <p:sldId id="673" r:id="rId16"/>
    <p:sldId id="674" r:id="rId17"/>
    <p:sldId id="686" r:id="rId18"/>
    <p:sldId id="608" r:id="rId19"/>
    <p:sldId id="696" r:id="rId20"/>
    <p:sldId id="697" r:id="rId21"/>
    <p:sldId id="681" r:id="rId22"/>
    <p:sldId id="663" r:id="rId23"/>
    <p:sldId id="664" r:id="rId24"/>
    <p:sldId id="675" r:id="rId25"/>
    <p:sldId id="665" r:id="rId26"/>
    <p:sldId id="676" r:id="rId27"/>
    <p:sldId id="680" r:id="rId28"/>
    <p:sldId id="626" r:id="rId29"/>
    <p:sldId id="621" r:id="rId30"/>
    <p:sldId id="687" r:id="rId31"/>
    <p:sldId id="688" r:id="rId32"/>
    <p:sldId id="695" r:id="rId33"/>
    <p:sldId id="703" r:id="rId34"/>
    <p:sldId id="704" r:id="rId35"/>
    <p:sldId id="705" r:id="rId36"/>
    <p:sldId id="706" r:id="rId37"/>
    <p:sldId id="707" r:id="rId38"/>
    <p:sldId id="708" r:id="rId39"/>
    <p:sldId id="709" r:id="rId40"/>
    <p:sldId id="713" r:id="rId41"/>
    <p:sldId id="710" r:id="rId42"/>
    <p:sldId id="711" r:id="rId43"/>
  </p:sldIdLst>
  <p:sldSz cx="9144000" cy="5143500" type="screen16x9"/>
  <p:notesSz cx="7010400" cy="9296400"/>
  <p:embeddedFontLst>
    <p:embeddedFont>
      <p:font typeface="HP Simplified" panose="020B0604020202020204" charset="-7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MS PGothic" panose="020B0600070205080204" pitchFamily="34" charset="-128"/>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E50"/>
    <a:srgbClr val="161F28"/>
    <a:srgbClr val="081C2A"/>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4" autoAdjust="0"/>
    <p:restoredTop sz="77372" autoAdjust="0"/>
  </p:normalViewPr>
  <p:slideViewPr>
    <p:cSldViewPr>
      <p:cViewPr varScale="1">
        <p:scale>
          <a:sx n="75" d="100"/>
          <a:sy n="75" d="100"/>
        </p:scale>
        <p:origin x="1206"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0D0CDCF-B072-4CC6-B2A3-B1C4F4AE3FFA}" type="datetimeFigureOut">
              <a:rPr lang="en-US" smtClean="0"/>
              <a:pPr/>
              <a:t>1/6/2021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A8A0187-CA69-4ACB-9811-75164F281DE0}" type="slidenum">
              <a:rPr lang="en-US" smtClean="0"/>
              <a:pPr/>
              <a:t>‹#›</a:t>
            </a:fld>
            <a:endParaRPr lang="en-US"/>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663E9E0-D922-418E-8BFA-E41C87CB1E68}" type="datetimeFigureOut">
              <a:rPr lang="en-US" smtClean="0"/>
              <a:pPr/>
              <a:t>1/6/2021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a:t>
            </a:fld>
            <a:endParaRPr lang="en-US" dirty="0"/>
          </a:p>
        </p:txBody>
      </p:sp>
    </p:spTree>
    <p:extLst>
      <p:ext uri="{BB962C8B-B14F-4D97-AF65-F5344CB8AC3E}">
        <p14:creationId xmlns:p14="http://schemas.microsoft.com/office/powerpoint/2010/main" val="1060597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Neprivalomas</a:t>
            </a:r>
            <a:r>
              <a:rPr lang="lt-LT" baseline="0" dirty="0" smtClean="0"/>
              <a:t> ir teikia projekto vadovas planavimo palengvinimui</a:t>
            </a:r>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13</a:t>
            </a:fld>
            <a:endParaRPr lang="en-US" dirty="0"/>
          </a:p>
        </p:txBody>
      </p:sp>
    </p:spTree>
    <p:extLst>
      <p:ext uri="{BB962C8B-B14F-4D97-AF65-F5344CB8AC3E}">
        <p14:creationId xmlns:p14="http://schemas.microsoft.com/office/powerpoint/2010/main" val="245106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14</a:t>
            </a:fld>
            <a:endParaRPr lang="en-US" dirty="0"/>
          </a:p>
        </p:txBody>
      </p:sp>
    </p:spTree>
    <p:extLst>
      <p:ext uri="{BB962C8B-B14F-4D97-AF65-F5344CB8AC3E}">
        <p14:creationId xmlns:p14="http://schemas.microsoft.com/office/powerpoint/2010/main" val="402017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aseline="0"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15</a:t>
            </a:fld>
            <a:endParaRPr lang="en-US" dirty="0"/>
          </a:p>
        </p:txBody>
      </p:sp>
    </p:spTree>
    <p:extLst>
      <p:ext uri="{BB962C8B-B14F-4D97-AF65-F5344CB8AC3E}">
        <p14:creationId xmlns:p14="http://schemas.microsoft.com/office/powerpoint/2010/main" val="342569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Calibri" panose="020F0502020204030204" pitchFamily="34" charset="0"/>
              <a:buChar char="–"/>
            </a:pPr>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16</a:t>
            </a:fld>
            <a:endParaRPr lang="en-US" dirty="0"/>
          </a:p>
        </p:txBody>
      </p:sp>
    </p:spTree>
    <p:extLst>
      <p:ext uri="{BB962C8B-B14F-4D97-AF65-F5344CB8AC3E}">
        <p14:creationId xmlns:p14="http://schemas.microsoft.com/office/powerpoint/2010/main" val="231471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panose="020F0502020204030204" pitchFamily="34" charset="0"/>
              <a:buNone/>
            </a:pPr>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17</a:t>
            </a:fld>
            <a:endParaRPr lang="en-US" dirty="0"/>
          </a:p>
        </p:txBody>
      </p:sp>
    </p:spTree>
    <p:extLst>
      <p:ext uri="{BB962C8B-B14F-4D97-AF65-F5344CB8AC3E}">
        <p14:creationId xmlns:p14="http://schemas.microsoft.com/office/powerpoint/2010/main" val="3599825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Calibri" panose="020F0502020204030204" pitchFamily="34" charset="0"/>
              <a:buChar char="–"/>
            </a:pPr>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18</a:t>
            </a:fld>
            <a:endParaRPr lang="en-US" dirty="0"/>
          </a:p>
        </p:txBody>
      </p:sp>
    </p:spTree>
    <p:extLst>
      <p:ext uri="{BB962C8B-B14F-4D97-AF65-F5344CB8AC3E}">
        <p14:creationId xmlns:p14="http://schemas.microsoft.com/office/powerpoint/2010/main" val="197248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Calibri" panose="020F0502020204030204" pitchFamily="34" charset="0"/>
              <a:buChar char="–"/>
            </a:pPr>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19</a:t>
            </a:fld>
            <a:endParaRPr lang="en-US" dirty="0"/>
          </a:p>
        </p:txBody>
      </p:sp>
    </p:spTree>
    <p:extLst>
      <p:ext uri="{BB962C8B-B14F-4D97-AF65-F5344CB8AC3E}">
        <p14:creationId xmlns:p14="http://schemas.microsoft.com/office/powerpoint/2010/main" val="3511238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Calibri" panose="020F0502020204030204" pitchFamily="34" charset="0"/>
              <a:buChar char="–"/>
            </a:pPr>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20</a:t>
            </a:fld>
            <a:endParaRPr lang="en-US" dirty="0"/>
          </a:p>
        </p:txBody>
      </p:sp>
    </p:spTree>
    <p:extLst>
      <p:ext uri="{BB962C8B-B14F-4D97-AF65-F5344CB8AC3E}">
        <p14:creationId xmlns:p14="http://schemas.microsoft.com/office/powerpoint/2010/main" val="271886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21</a:t>
            </a:fld>
            <a:endParaRPr lang="en-US" dirty="0"/>
          </a:p>
        </p:txBody>
      </p:sp>
    </p:spTree>
    <p:extLst>
      <p:ext uri="{BB962C8B-B14F-4D97-AF65-F5344CB8AC3E}">
        <p14:creationId xmlns:p14="http://schemas.microsoft.com/office/powerpoint/2010/main" val="319719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22</a:t>
            </a:fld>
            <a:endParaRPr lang="en-US" dirty="0"/>
          </a:p>
        </p:txBody>
      </p:sp>
    </p:spTree>
    <p:extLst>
      <p:ext uri="{BB962C8B-B14F-4D97-AF65-F5344CB8AC3E}">
        <p14:creationId xmlns:p14="http://schemas.microsoft.com/office/powerpoint/2010/main" val="285780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280464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23</a:t>
            </a:fld>
            <a:endParaRPr lang="en-US" dirty="0"/>
          </a:p>
        </p:txBody>
      </p:sp>
    </p:spTree>
    <p:extLst>
      <p:ext uri="{BB962C8B-B14F-4D97-AF65-F5344CB8AC3E}">
        <p14:creationId xmlns:p14="http://schemas.microsoft.com/office/powerpoint/2010/main" val="426574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24</a:t>
            </a:fld>
            <a:endParaRPr lang="en-US" dirty="0"/>
          </a:p>
        </p:txBody>
      </p:sp>
    </p:spTree>
    <p:extLst>
      <p:ext uri="{BB962C8B-B14F-4D97-AF65-F5344CB8AC3E}">
        <p14:creationId xmlns:p14="http://schemas.microsoft.com/office/powerpoint/2010/main" val="3249573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25</a:t>
            </a:fld>
            <a:endParaRPr lang="en-US" dirty="0"/>
          </a:p>
        </p:txBody>
      </p:sp>
    </p:spTree>
    <p:extLst>
      <p:ext uri="{BB962C8B-B14F-4D97-AF65-F5344CB8AC3E}">
        <p14:creationId xmlns:p14="http://schemas.microsoft.com/office/powerpoint/2010/main" val="4215439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26</a:t>
            </a:fld>
            <a:endParaRPr lang="en-US" dirty="0"/>
          </a:p>
        </p:txBody>
      </p:sp>
    </p:spTree>
    <p:extLst>
      <p:ext uri="{BB962C8B-B14F-4D97-AF65-F5344CB8AC3E}">
        <p14:creationId xmlns:p14="http://schemas.microsoft.com/office/powerpoint/2010/main" val="373081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2393159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023923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73377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30</a:t>
            </a:fld>
            <a:endParaRPr lang="en-US" dirty="0"/>
          </a:p>
        </p:txBody>
      </p:sp>
    </p:spTree>
    <p:extLst>
      <p:ext uri="{BB962C8B-B14F-4D97-AF65-F5344CB8AC3E}">
        <p14:creationId xmlns:p14="http://schemas.microsoft.com/office/powerpoint/2010/main" val="523644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2747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lt-L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28394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5</a:t>
            </a:fld>
            <a:endParaRPr lang="en-US" dirty="0"/>
          </a:p>
        </p:txBody>
      </p:sp>
    </p:spTree>
    <p:extLst>
      <p:ext uri="{BB962C8B-B14F-4D97-AF65-F5344CB8AC3E}">
        <p14:creationId xmlns:p14="http://schemas.microsoft.com/office/powerpoint/2010/main" val="2113055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33</a:t>
            </a:fld>
            <a:endParaRPr lang="en-US" dirty="0"/>
          </a:p>
        </p:txBody>
      </p:sp>
    </p:spTree>
    <p:extLst>
      <p:ext uri="{BB962C8B-B14F-4D97-AF65-F5344CB8AC3E}">
        <p14:creationId xmlns:p14="http://schemas.microsoft.com/office/powerpoint/2010/main" val="3633973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758437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26033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7421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16287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NURODYT VISAS</a:t>
            </a:r>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60148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6</a:t>
            </a:fld>
            <a:endParaRPr lang="en-US" dirty="0"/>
          </a:p>
        </p:txBody>
      </p:sp>
    </p:spTree>
    <p:extLst>
      <p:ext uri="{BB962C8B-B14F-4D97-AF65-F5344CB8AC3E}">
        <p14:creationId xmlns:p14="http://schemas.microsoft.com/office/powerpoint/2010/main" val="110827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2762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39"/>
              </a:spcAft>
              <a:buSzPct val="120000"/>
            </a:pPr>
            <a:endParaRPr lang="lt-LT" dirty="0">
              <a:solidFill>
                <a:srgbClr val="FF0000"/>
              </a:solidFill>
            </a:endParaRPr>
          </a:p>
        </p:txBody>
      </p:sp>
      <p:sp>
        <p:nvSpPr>
          <p:cNvPr id="4" name="Slide Number Placeholder 3"/>
          <p:cNvSpPr>
            <a:spLocks noGrp="1"/>
          </p:cNvSpPr>
          <p:nvPr>
            <p:ph type="sldNum" sz="quarter" idx="10"/>
          </p:nvPr>
        </p:nvSpPr>
        <p:spPr/>
        <p:txBody>
          <a:bodyPr/>
          <a:lstStyle/>
          <a:p>
            <a:fld id="{ACA11DAD-A57A-4D15-A678-BF27E63F1137}" type="slidenum">
              <a:rPr lang="en-US" smtClean="0"/>
              <a:t>9</a:t>
            </a:fld>
            <a:endParaRPr lang="en-US"/>
          </a:p>
        </p:txBody>
      </p:sp>
    </p:spTree>
    <p:extLst>
      <p:ext uri="{BB962C8B-B14F-4D97-AF65-F5344CB8AC3E}">
        <p14:creationId xmlns:p14="http://schemas.microsoft.com/office/powerpoint/2010/main" val="306092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Į ką</a:t>
            </a:r>
            <a:r>
              <a:rPr lang="lt-LT" baseline="0" dirty="0" smtClean="0"/>
              <a:t> svarbu atkreipti dėmesį:</a:t>
            </a:r>
          </a:p>
          <a:p>
            <a:r>
              <a:rPr lang="lt-LT" baseline="0" dirty="0" smtClean="0"/>
              <a:t>Dokumentai įkeliami ties išlaidų eilute;</a:t>
            </a:r>
          </a:p>
          <a:p>
            <a:r>
              <a:rPr lang="lt-LT" baseline="0" dirty="0" smtClean="0"/>
              <a:t>Jei apmokėjimo dokumentas yra bendras kelioms eilutėms, jis įkeliamas tieks pirma susijusių deklaruojamų išlaidų eilute </a:t>
            </a:r>
            <a:r>
              <a:rPr lang="lt-LT" baseline="0" dirty="0" err="1" smtClean="0"/>
              <a:t>pvz</a:t>
            </a:r>
            <a:r>
              <a:rPr lang="lt-LT" baseline="0" dirty="0" smtClean="0"/>
              <a:t> išrašas</a:t>
            </a:r>
          </a:p>
          <a:p>
            <a:r>
              <a:rPr lang="lt-LT" baseline="0" dirty="0" smtClean="0"/>
              <a:t>Pildant apmokėjimo datą nurodoma vėliausia deklaruojamų išlaidų apmokėjimo data:</a:t>
            </a:r>
          </a:p>
          <a:p>
            <a:r>
              <a:rPr lang="lt-LT" baseline="0" dirty="0" err="1" smtClean="0"/>
              <a:t>Pvz</a:t>
            </a:r>
            <a:r>
              <a:rPr lang="lt-LT" baseline="0" dirty="0" smtClean="0"/>
              <a:t> deklaruojama 100,00 </a:t>
            </a:r>
            <a:r>
              <a:rPr lang="lt-LT" baseline="0" dirty="0" err="1" smtClean="0"/>
              <a:t>Eur</a:t>
            </a:r>
            <a:r>
              <a:rPr lang="lt-LT" baseline="0" dirty="0" smtClean="0"/>
              <a:t>, 70,00 </a:t>
            </a:r>
            <a:r>
              <a:rPr lang="lt-LT" baseline="0" dirty="0" err="1" smtClean="0"/>
              <a:t>Eur</a:t>
            </a:r>
            <a:r>
              <a:rPr lang="lt-LT" baseline="0" dirty="0" smtClean="0"/>
              <a:t> apmokėta 2021-01-04, o 30 2021-01-05. MP kaip apmokėjimo data nurodoma 2021-01-05.</a:t>
            </a:r>
          </a:p>
          <a:p>
            <a:r>
              <a:rPr lang="lt-LT" baseline="0" dirty="0" smtClean="0"/>
              <a:t>Nepamirškite deklaruoti ir netiesioginių išlaidų, jei tokios numatytos.</a:t>
            </a:r>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8880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panose="020F0502020204030204" pitchFamily="34" charset="0"/>
              <a:buNone/>
            </a:pPr>
            <a:endParaRPr lang="lt-LT" dirty="0" smtClean="0"/>
          </a:p>
          <a:p>
            <a:endParaRPr lang="en-US" dirty="0"/>
          </a:p>
        </p:txBody>
      </p:sp>
      <p:sp>
        <p:nvSpPr>
          <p:cNvPr id="4" name="Slide Number Placeholder 3"/>
          <p:cNvSpPr>
            <a:spLocks noGrp="1"/>
          </p:cNvSpPr>
          <p:nvPr>
            <p:ph type="sldNum" sz="quarter" idx="10"/>
          </p:nvPr>
        </p:nvSpPr>
        <p:spPr/>
        <p:txBody>
          <a:bodyPr/>
          <a:lstStyle/>
          <a:p>
            <a:fld id="{E9AA6DF6-9DCA-4F13-BBBC-B41ECD664208}" type="slidenum">
              <a:rPr lang="lt-LT" smtClean="0"/>
              <a:t>11</a:t>
            </a:fld>
            <a:endParaRPr lang="lt-LT"/>
          </a:p>
        </p:txBody>
      </p:sp>
    </p:spTree>
    <p:extLst>
      <p:ext uri="{BB962C8B-B14F-4D97-AF65-F5344CB8AC3E}">
        <p14:creationId xmlns:p14="http://schemas.microsoft.com/office/powerpoint/2010/main" val="308225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12</a:t>
            </a:fld>
            <a:endParaRPr lang="en-US" dirty="0"/>
          </a:p>
        </p:txBody>
      </p:sp>
    </p:spTree>
    <p:extLst>
      <p:ext uri="{BB962C8B-B14F-4D97-AF65-F5344CB8AC3E}">
        <p14:creationId xmlns:p14="http://schemas.microsoft.com/office/powerpoint/2010/main" val="169519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Diamond 47"/>
          <p:cNvSpPr/>
          <p:nvPr userDrawn="1"/>
        </p:nvSpPr>
        <p:spPr>
          <a:xfrm>
            <a:off x="390525" y="1625800"/>
            <a:ext cx="1521994" cy="1521994"/>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5152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443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29" name="Text Placeholder 3"/>
          <p:cNvSpPr>
            <a:spLocks noGrp="1"/>
          </p:cNvSpPr>
          <p:nvPr>
            <p:ph type="body" sz="quarter" idx="17" hasCustomPrompt="1"/>
          </p:nvPr>
        </p:nvSpPr>
        <p:spPr>
          <a:xfrm>
            <a:off x="4443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Diamond 34"/>
          <p:cNvSpPr/>
          <p:nvPr userDrawn="1"/>
        </p:nvSpPr>
        <p:spPr>
          <a:xfrm>
            <a:off x="2143125" y="1625800"/>
            <a:ext cx="1521994" cy="1521994"/>
          </a:xfrm>
          <a:prstGeom prst="diamon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p:cNvSpPr>
            <a:spLocks noGrp="1"/>
          </p:cNvSpPr>
          <p:nvPr>
            <p:ph type="pic" sz="quarter" idx="20" hasCustomPrompt="1"/>
          </p:nvPr>
        </p:nvSpPr>
        <p:spPr>
          <a:xfrm>
            <a:off x="22678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1969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40" name="Text Placeholder 3"/>
          <p:cNvSpPr>
            <a:spLocks noGrp="1"/>
          </p:cNvSpPr>
          <p:nvPr>
            <p:ph type="body" sz="quarter" idx="22" hasCustomPrompt="1"/>
          </p:nvPr>
        </p:nvSpPr>
        <p:spPr>
          <a:xfrm>
            <a:off x="21969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Diamond 51"/>
          <p:cNvSpPr/>
          <p:nvPr userDrawn="1"/>
        </p:nvSpPr>
        <p:spPr>
          <a:xfrm>
            <a:off x="3867150" y="1625800"/>
            <a:ext cx="1521994" cy="152199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Picture Placeholder 7"/>
          <p:cNvSpPr>
            <a:spLocks noGrp="1"/>
          </p:cNvSpPr>
          <p:nvPr>
            <p:ph type="pic" sz="quarter" idx="23" hasCustomPrompt="1"/>
          </p:nvPr>
        </p:nvSpPr>
        <p:spPr>
          <a:xfrm>
            <a:off x="399186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392094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5" name="Text Placeholder 3"/>
          <p:cNvSpPr>
            <a:spLocks noGrp="1"/>
          </p:cNvSpPr>
          <p:nvPr>
            <p:ph type="body" sz="quarter" idx="25" hasCustomPrompt="1"/>
          </p:nvPr>
        </p:nvSpPr>
        <p:spPr>
          <a:xfrm>
            <a:off x="392094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Diamond 60"/>
          <p:cNvSpPr/>
          <p:nvPr userDrawn="1"/>
        </p:nvSpPr>
        <p:spPr>
          <a:xfrm>
            <a:off x="5562600" y="1625800"/>
            <a:ext cx="1521994" cy="1521994"/>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2" name="Picture Placeholder 7"/>
          <p:cNvSpPr>
            <a:spLocks noGrp="1"/>
          </p:cNvSpPr>
          <p:nvPr>
            <p:ph type="pic" sz="quarter" idx="26" hasCustomPrompt="1"/>
          </p:nvPr>
        </p:nvSpPr>
        <p:spPr>
          <a:xfrm>
            <a:off x="568731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561639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64" name="Text Placeholder 3"/>
          <p:cNvSpPr>
            <a:spLocks noGrp="1"/>
          </p:cNvSpPr>
          <p:nvPr>
            <p:ph type="body" sz="quarter" idx="28" hasCustomPrompt="1"/>
          </p:nvPr>
        </p:nvSpPr>
        <p:spPr>
          <a:xfrm>
            <a:off x="561639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6" name="Diamond 45"/>
          <p:cNvSpPr/>
          <p:nvPr userDrawn="1"/>
        </p:nvSpPr>
        <p:spPr>
          <a:xfrm>
            <a:off x="7238115" y="1625800"/>
            <a:ext cx="1521994" cy="1521994"/>
          </a:xfrm>
          <a:prstGeom prst="diamond">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7" name="Picture Placeholder 7"/>
          <p:cNvSpPr>
            <a:spLocks noGrp="1"/>
          </p:cNvSpPr>
          <p:nvPr>
            <p:ph type="pic" sz="quarter" idx="29" hasCustomPrompt="1"/>
          </p:nvPr>
        </p:nvSpPr>
        <p:spPr>
          <a:xfrm>
            <a:off x="736282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0" name="Text Placeholder 3"/>
          <p:cNvSpPr>
            <a:spLocks noGrp="1"/>
          </p:cNvSpPr>
          <p:nvPr>
            <p:ph type="body" sz="quarter" idx="30" hasCustomPrompt="1"/>
          </p:nvPr>
        </p:nvSpPr>
        <p:spPr>
          <a:xfrm>
            <a:off x="7291914"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1" name="Text Placeholder 3"/>
          <p:cNvSpPr>
            <a:spLocks noGrp="1"/>
          </p:cNvSpPr>
          <p:nvPr>
            <p:ph type="body" sz="quarter" idx="31" hasCustomPrompt="1"/>
          </p:nvPr>
        </p:nvSpPr>
        <p:spPr>
          <a:xfrm>
            <a:off x="7291914"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53864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fltVal val="0"/>
                                          </p:val>
                                        </p:tav>
                                        <p:tav tm="100000">
                                          <p:val>
                                            <p:strVal val="#ppt_w"/>
                                          </p:val>
                                        </p:tav>
                                      </p:tavLst>
                                    </p:anim>
                                    <p:anim calcmode="lin" valueType="num">
                                      <p:cBhvr>
                                        <p:cTn id="104" dur="500" fill="hold"/>
                                        <p:tgtEl>
                                          <p:spTgt spid="46"/>
                                        </p:tgtEl>
                                        <p:attrNameLst>
                                          <p:attrName>ppt_h</p:attrName>
                                        </p:attrNameLst>
                                      </p:cBhvr>
                                      <p:tavLst>
                                        <p:tav tm="0">
                                          <p:val>
                                            <p:fltVal val="0"/>
                                          </p:val>
                                        </p:tav>
                                        <p:tav tm="100000">
                                          <p:val>
                                            <p:strVal val="#ppt_h"/>
                                          </p:val>
                                        </p:tav>
                                      </p:tavLst>
                                    </p:anim>
                                    <p:animEffect transition="in" filter="fade">
                                      <p:cBhvr>
                                        <p:cTn id="105" dur="500"/>
                                        <p:tgtEl>
                                          <p:spTgt spid="46"/>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50">
                                            <p:txEl>
                                              <p:pRg st="0" end="0"/>
                                            </p:txEl>
                                          </p:spTgt>
                                        </p:tgtEl>
                                        <p:attrNameLst>
                                          <p:attrName>style.visibility</p:attrName>
                                        </p:attrNameLst>
                                      </p:cBhvr>
                                      <p:to>
                                        <p:strVal val="visible"/>
                                      </p:to>
                                    </p:set>
                                    <p:anim calcmode="lin" valueType="num">
                                      <p:cBhvr>
                                        <p:cTn id="115"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50">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51">
                                            <p:txEl>
                                              <p:pRg st="0" end="0"/>
                                            </p:txEl>
                                          </p:spTgt>
                                        </p:tgtEl>
                                        <p:attrNameLst>
                                          <p:attrName>style.visibility</p:attrName>
                                        </p:attrNameLst>
                                      </p:cBhvr>
                                      <p:to>
                                        <p:strVal val="visible"/>
                                      </p:to>
                                    </p:set>
                                    <p:anim calcmode="lin" valueType="num">
                                      <p:cBhvr>
                                        <p:cTn id="121"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P spid="46" grpId="0" animBg="1"/>
      <p:bldP spid="47"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7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837797" y="1314346"/>
            <a:ext cx="1276750" cy="1276750"/>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userDrawn="1"/>
        </p:nvSpPr>
        <p:spPr>
          <a:xfrm>
            <a:off x="7019525" y="1314346"/>
            <a:ext cx="1276750" cy="1276750"/>
          </a:xfrm>
          <a:prstGeom prst="ellipse">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72" name="Picture Placeholder 7"/>
          <p:cNvSpPr>
            <a:spLocks noGrp="1"/>
          </p:cNvSpPr>
          <p:nvPr>
            <p:ph type="pic" sz="quarter" idx="15" hasCustomPrompt="1"/>
          </p:nvPr>
        </p:nvSpPr>
        <p:spPr>
          <a:xfrm>
            <a:off x="7093711"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userDrawn="1"/>
        </p:nvSpPr>
        <p:spPr>
          <a:xfrm>
            <a:off x="837797" y="3082190"/>
            <a:ext cx="1276750" cy="1276750"/>
          </a:xfrm>
          <a:prstGeom prst="ellipse">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96" name="Picture Placeholder 7"/>
          <p:cNvSpPr>
            <a:spLocks noGrp="1"/>
          </p:cNvSpPr>
          <p:nvPr>
            <p:ph type="pic" sz="quarter" idx="14" hasCustomPrompt="1"/>
          </p:nvPr>
        </p:nvSpPr>
        <p:spPr>
          <a:xfrm>
            <a:off x="911983"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userDrawn="1"/>
        </p:nvSpPr>
        <p:spPr>
          <a:xfrm>
            <a:off x="7019525" y="3082190"/>
            <a:ext cx="1276750" cy="1276750"/>
          </a:xfrm>
          <a:prstGeom prst="ellipse">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16" name="Picture Placeholder 7"/>
          <p:cNvSpPr>
            <a:spLocks noGrp="1"/>
          </p:cNvSpPr>
          <p:nvPr>
            <p:ph type="pic" sz="quarter" idx="16" hasCustomPrompt="1"/>
          </p:nvPr>
        </p:nvSpPr>
        <p:spPr>
          <a:xfrm>
            <a:off x="7093711"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9609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8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837797" y="1314346"/>
            <a:ext cx="1276750" cy="1276750"/>
          </a:xfrm>
          <a:prstGeom prst="round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userDrawn="1"/>
        </p:nvSpPr>
        <p:spPr>
          <a:xfrm>
            <a:off x="7019525" y="1314346"/>
            <a:ext cx="1276750" cy="1276750"/>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72" name="Picture Placeholder 7"/>
          <p:cNvSpPr>
            <a:spLocks noGrp="1"/>
          </p:cNvSpPr>
          <p:nvPr>
            <p:ph type="pic" sz="quarter" idx="15" hasCustomPrompt="1"/>
          </p:nvPr>
        </p:nvSpPr>
        <p:spPr>
          <a:xfrm>
            <a:off x="7093711"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userDrawn="1"/>
        </p:nvSpPr>
        <p:spPr>
          <a:xfrm>
            <a:off x="837797" y="3082190"/>
            <a:ext cx="1276750" cy="1276750"/>
          </a:xfrm>
          <a:prstGeom prst="roundRect">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96" name="Picture Placeholder 7"/>
          <p:cNvSpPr>
            <a:spLocks noGrp="1"/>
          </p:cNvSpPr>
          <p:nvPr>
            <p:ph type="pic" sz="quarter" idx="14" hasCustomPrompt="1"/>
          </p:nvPr>
        </p:nvSpPr>
        <p:spPr>
          <a:xfrm>
            <a:off x="911983"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userDrawn="1"/>
        </p:nvSpPr>
        <p:spPr>
          <a:xfrm>
            <a:off x="7019525" y="3082190"/>
            <a:ext cx="1276750" cy="1276750"/>
          </a:xfrm>
          <a:prstGeom prst="roundRect">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16" name="Picture Placeholder 7"/>
          <p:cNvSpPr>
            <a:spLocks noGrp="1"/>
          </p:cNvSpPr>
          <p:nvPr>
            <p:ph type="pic" sz="quarter" idx="16" hasCustomPrompt="1"/>
          </p:nvPr>
        </p:nvSpPr>
        <p:spPr>
          <a:xfrm>
            <a:off x="7093711"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31020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ockUp0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9"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7" name="Group 6"/>
          <p:cNvGrpSpPr/>
          <p:nvPr userDrawn="1"/>
        </p:nvGrpSpPr>
        <p:grpSpPr>
          <a:xfrm>
            <a:off x="0" y="1363511"/>
            <a:ext cx="5312548" cy="2706707"/>
            <a:chOff x="0" y="1363511"/>
            <a:chExt cx="5312548" cy="2706707"/>
          </a:xfrm>
        </p:grpSpPr>
        <p:sp>
          <p:nvSpPr>
            <p:cNvPr id="17" name="Rectangle 16"/>
            <p:cNvSpPr/>
            <p:nvPr userDrawn="1"/>
          </p:nvSpPr>
          <p:spPr>
            <a:xfrm>
              <a:off x="0" y="3159936"/>
              <a:ext cx="2620817" cy="383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0" y="1363511"/>
              <a:ext cx="5312548" cy="2706707"/>
              <a:chOff x="0" y="1363511"/>
              <a:chExt cx="5312548" cy="2706707"/>
            </a:xfrm>
          </p:grpSpPr>
          <p:grpSp>
            <p:nvGrpSpPr>
              <p:cNvPr id="3" name="Group 2"/>
              <p:cNvGrpSpPr/>
              <p:nvPr userDrawn="1"/>
            </p:nvGrpSpPr>
            <p:grpSpPr>
              <a:xfrm>
                <a:off x="0" y="1363511"/>
                <a:ext cx="4690917" cy="1150090"/>
                <a:chOff x="0" y="1363511"/>
                <a:chExt cx="4690917" cy="1828800"/>
              </a:xfrm>
            </p:grpSpPr>
            <p:sp>
              <p:nvSpPr>
                <p:cNvPr id="2" name="Rectangle 1"/>
                <p:cNvSpPr/>
                <p:nvPr userDrawn="1"/>
              </p:nvSpPr>
              <p:spPr>
                <a:xfrm>
                  <a:off x="0" y="2582711"/>
                  <a:ext cx="262081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userDrawn="1"/>
              </p:nvSpPr>
              <p:spPr>
                <a:xfrm>
                  <a:off x="2620817" y="1363511"/>
                  <a:ext cx="2070100" cy="1828800"/>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100" h="1828800">
                      <a:moveTo>
                        <a:pt x="0" y="1219200"/>
                      </a:moveTo>
                      <a:lnTo>
                        <a:pt x="1587500" y="0"/>
                      </a:lnTo>
                      <a:lnTo>
                        <a:pt x="2070100" y="127000"/>
                      </a:lnTo>
                      <a:lnTo>
                        <a:pt x="1955800" y="609600"/>
                      </a:lnTo>
                      <a:lnTo>
                        <a:pt x="0" y="1828800"/>
                      </a:lnTo>
                      <a:lnTo>
                        <a:pt x="0" y="121920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0" y="1842991"/>
                <a:ext cx="5071917" cy="1181276"/>
                <a:chOff x="0" y="1949301"/>
                <a:chExt cx="5071917" cy="1443189"/>
              </a:xfrm>
            </p:grpSpPr>
            <p:sp>
              <p:nvSpPr>
                <p:cNvPr id="12" name="Rectangle 11"/>
                <p:cNvSpPr/>
                <p:nvPr userDrawn="1"/>
              </p:nvSpPr>
              <p:spPr>
                <a:xfrm>
                  <a:off x="0" y="2924127"/>
                  <a:ext cx="2620817" cy="468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9"/>
                <p:cNvSpPr/>
                <p:nvPr userDrawn="1"/>
              </p:nvSpPr>
              <p:spPr>
                <a:xfrm>
                  <a:off x="2620817" y="1949301"/>
                  <a:ext cx="2451100" cy="1443189"/>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100" h="1878390">
                      <a:moveTo>
                        <a:pt x="0" y="1268790"/>
                      </a:moveTo>
                      <a:lnTo>
                        <a:pt x="1993900" y="0"/>
                      </a:lnTo>
                      <a:lnTo>
                        <a:pt x="2451100" y="143531"/>
                      </a:lnTo>
                      <a:lnTo>
                        <a:pt x="2181225" y="803825"/>
                      </a:lnTo>
                      <a:lnTo>
                        <a:pt x="0" y="1878390"/>
                      </a:lnTo>
                      <a:lnTo>
                        <a:pt x="0" y="126879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entagon 9"/>
              <p:cNvSpPr/>
              <p:nvPr userDrawn="1"/>
            </p:nvSpPr>
            <p:spPr>
              <a:xfrm>
                <a:off x="2620816" y="2456566"/>
                <a:ext cx="2691732" cy="1086734"/>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 name="connsiteX0" fmla="*/ 0 w 3192246"/>
                  <a:gd name="connsiteY0" fmla="*/ 1268790 h 1878390"/>
                  <a:gd name="connsiteX1" fmla="*/ 1993900 w 3192246"/>
                  <a:gd name="connsiteY1" fmla="*/ 0 h 1878390"/>
                  <a:gd name="connsiteX2" fmla="*/ 3192246 w 3192246"/>
                  <a:gd name="connsiteY2" fmla="*/ 43309 h 1878390"/>
                  <a:gd name="connsiteX3" fmla="*/ 2181225 w 3192246"/>
                  <a:gd name="connsiteY3" fmla="*/ 803825 h 1878390"/>
                  <a:gd name="connsiteX4" fmla="*/ 0 w 3192246"/>
                  <a:gd name="connsiteY4" fmla="*/ 1878390 h 1878390"/>
                  <a:gd name="connsiteX5" fmla="*/ 0 w 3192246"/>
                  <a:gd name="connsiteY5" fmla="*/ 1268790 h 1878390"/>
                  <a:gd name="connsiteX0" fmla="*/ 0 w 3192246"/>
                  <a:gd name="connsiteY0" fmla="*/ 1225481 h 1835081"/>
                  <a:gd name="connsiteX1" fmla="*/ 2253782 w 3192246"/>
                  <a:gd name="connsiteY1" fmla="*/ 107025 h 1835081"/>
                  <a:gd name="connsiteX2" fmla="*/ 3192246 w 3192246"/>
                  <a:gd name="connsiteY2" fmla="*/ 0 h 1835081"/>
                  <a:gd name="connsiteX3" fmla="*/ 2181225 w 3192246"/>
                  <a:gd name="connsiteY3" fmla="*/ 76051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777991 w 3192246"/>
                  <a:gd name="connsiteY3" fmla="*/ 82315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575860 w 3192246"/>
                  <a:gd name="connsiteY3" fmla="*/ 885794 h 1835081"/>
                  <a:gd name="connsiteX4" fmla="*/ 0 w 3192246"/>
                  <a:gd name="connsiteY4" fmla="*/ 1835081 h 1835081"/>
                  <a:gd name="connsiteX5" fmla="*/ 0 w 3192246"/>
                  <a:gd name="connsiteY5" fmla="*/ 1225481 h 1835081"/>
                  <a:gd name="connsiteX0" fmla="*/ 0 w 2941989"/>
                  <a:gd name="connsiteY0" fmla="*/ 1125259 h 1734859"/>
                  <a:gd name="connsiteX1" fmla="*/ 2253782 w 2941989"/>
                  <a:gd name="connsiteY1" fmla="*/ 6803 h 1734859"/>
                  <a:gd name="connsiteX2" fmla="*/ 2941989 w 2941989"/>
                  <a:gd name="connsiteY2" fmla="*/ 0 h 1734859"/>
                  <a:gd name="connsiteX3" fmla="*/ 2575860 w 2941989"/>
                  <a:gd name="connsiteY3" fmla="*/ 785572 h 1734859"/>
                  <a:gd name="connsiteX4" fmla="*/ 0 w 2941989"/>
                  <a:gd name="connsiteY4" fmla="*/ 1734859 h 1734859"/>
                  <a:gd name="connsiteX5" fmla="*/ 0 w 2941989"/>
                  <a:gd name="connsiteY5" fmla="*/ 1125259 h 1734859"/>
                  <a:gd name="connsiteX0" fmla="*/ 0 w 2941989"/>
                  <a:gd name="connsiteY0" fmla="*/ 1125259 h 1734859"/>
                  <a:gd name="connsiteX1" fmla="*/ 2253782 w 2941989"/>
                  <a:gd name="connsiteY1" fmla="*/ 6803 h 1734859"/>
                  <a:gd name="connsiteX2" fmla="*/ 2941989 w 2941989"/>
                  <a:gd name="connsiteY2" fmla="*/ 0 h 1734859"/>
                  <a:gd name="connsiteX3" fmla="*/ 2441106 w 2941989"/>
                  <a:gd name="connsiteY3" fmla="*/ 877406 h 1734859"/>
                  <a:gd name="connsiteX4" fmla="*/ 0 w 2941989"/>
                  <a:gd name="connsiteY4" fmla="*/ 1734859 h 1734859"/>
                  <a:gd name="connsiteX5" fmla="*/ 0 w 2941989"/>
                  <a:gd name="connsiteY5" fmla="*/ 1125259 h 1734859"/>
                  <a:gd name="connsiteX0" fmla="*/ 0 w 2797610"/>
                  <a:gd name="connsiteY0" fmla="*/ 1118456 h 1728056"/>
                  <a:gd name="connsiteX1" fmla="*/ 2253782 w 2797610"/>
                  <a:gd name="connsiteY1" fmla="*/ 0 h 1728056"/>
                  <a:gd name="connsiteX2" fmla="*/ 2797610 w 2797610"/>
                  <a:gd name="connsiteY2" fmla="*/ 100336 h 1728056"/>
                  <a:gd name="connsiteX3" fmla="*/ 2441106 w 2797610"/>
                  <a:gd name="connsiteY3" fmla="*/ 870603 h 1728056"/>
                  <a:gd name="connsiteX4" fmla="*/ 0 w 2797610"/>
                  <a:gd name="connsiteY4" fmla="*/ 1728056 h 1728056"/>
                  <a:gd name="connsiteX5" fmla="*/ 0 w 2797610"/>
                  <a:gd name="connsiteY5" fmla="*/ 1118456 h 1728056"/>
                  <a:gd name="connsiteX0" fmla="*/ 0 w 2691732"/>
                  <a:gd name="connsiteY0" fmla="*/ 1118456 h 1728056"/>
                  <a:gd name="connsiteX1" fmla="*/ 2253782 w 2691732"/>
                  <a:gd name="connsiteY1" fmla="*/ 0 h 1728056"/>
                  <a:gd name="connsiteX2" fmla="*/ 2691732 w 2691732"/>
                  <a:gd name="connsiteY2" fmla="*/ 253392 h 1728056"/>
                  <a:gd name="connsiteX3" fmla="*/ 2441106 w 2691732"/>
                  <a:gd name="connsiteY3" fmla="*/ 870603 h 1728056"/>
                  <a:gd name="connsiteX4" fmla="*/ 0 w 2691732"/>
                  <a:gd name="connsiteY4" fmla="*/ 1728056 h 1728056"/>
                  <a:gd name="connsiteX5" fmla="*/ 0 w 2691732"/>
                  <a:gd name="connsiteY5" fmla="*/ 1118456 h 17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732" h="1728056">
                    <a:moveTo>
                      <a:pt x="0" y="1118456"/>
                    </a:moveTo>
                    <a:lnTo>
                      <a:pt x="2253782" y="0"/>
                    </a:lnTo>
                    <a:lnTo>
                      <a:pt x="2691732" y="253392"/>
                    </a:lnTo>
                    <a:lnTo>
                      <a:pt x="2441106" y="870603"/>
                    </a:lnTo>
                    <a:lnTo>
                      <a:pt x="0" y="1728056"/>
                    </a:lnTo>
                    <a:lnTo>
                      <a:pt x="0" y="111845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0" y="3208886"/>
                <a:ext cx="5181807" cy="861332"/>
                <a:chOff x="0" y="1822675"/>
                <a:chExt cx="5181807" cy="1369636"/>
              </a:xfrm>
            </p:grpSpPr>
            <p:sp>
              <p:nvSpPr>
                <p:cNvPr id="22" name="Rectangle 21"/>
                <p:cNvSpPr/>
                <p:nvPr userDrawn="1"/>
              </p:nvSpPr>
              <p:spPr>
                <a:xfrm>
                  <a:off x="0" y="2582711"/>
                  <a:ext cx="2620817"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9"/>
                <p:cNvSpPr/>
                <p:nvPr userDrawn="1"/>
              </p:nvSpPr>
              <p:spPr>
                <a:xfrm>
                  <a:off x="2620818" y="1822675"/>
                  <a:ext cx="2560989" cy="1369636"/>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1955800 w 2349233"/>
                    <a:gd name="connsiteY3" fmla="*/ 609600 h 1828800"/>
                    <a:gd name="connsiteX4" fmla="*/ 0 w 2349233"/>
                    <a:gd name="connsiteY4" fmla="*/ 1828800 h 1828800"/>
                    <a:gd name="connsiteX5" fmla="*/ 0 w 2349233"/>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2254183 w 2349233"/>
                    <a:gd name="connsiteY3" fmla="*/ 1267736 h 1828800"/>
                    <a:gd name="connsiteX4" fmla="*/ 0 w 2349233"/>
                    <a:gd name="connsiteY4" fmla="*/ 1828800 h 1828800"/>
                    <a:gd name="connsiteX5" fmla="*/ 0 w 2349233"/>
                    <a:gd name="connsiteY5" fmla="*/ 1219200 h 1828800"/>
                    <a:gd name="connsiteX0" fmla="*/ 0 w 2349233"/>
                    <a:gd name="connsiteY0" fmla="*/ 698814 h 1308414"/>
                    <a:gd name="connsiteX1" fmla="*/ 1991761 w 2349233"/>
                    <a:gd name="connsiteY1" fmla="*/ 0 h 1308414"/>
                    <a:gd name="connsiteX2" fmla="*/ 2349233 w 2349233"/>
                    <a:gd name="connsiteY2" fmla="*/ 127000 h 1308414"/>
                    <a:gd name="connsiteX3" fmla="*/ 2254183 w 2349233"/>
                    <a:gd name="connsiteY3" fmla="*/ 747350 h 1308414"/>
                    <a:gd name="connsiteX4" fmla="*/ 0 w 2349233"/>
                    <a:gd name="connsiteY4" fmla="*/ 1308414 h 1308414"/>
                    <a:gd name="connsiteX5" fmla="*/ 0 w 2349233"/>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254183 w 2551364"/>
                    <a:gd name="connsiteY3" fmla="*/ 747350 h 1308414"/>
                    <a:gd name="connsiteX4" fmla="*/ 0 w 2551364"/>
                    <a:gd name="connsiteY4" fmla="*/ 1308414 h 1308414"/>
                    <a:gd name="connsiteX5" fmla="*/ 0 w 2551364"/>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129055 w 2551364"/>
                    <a:gd name="connsiteY3" fmla="*/ 823877 h 1308414"/>
                    <a:gd name="connsiteX4" fmla="*/ 0 w 2551364"/>
                    <a:gd name="connsiteY4" fmla="*/ 1308414 h 1308414"/>
                    <a:gd name="connsiteX5" fmla="*/ 0 w 2551364"/>
                    <a:gd name="connsiteY5" fmla="*/ 698814 h 1308414"/>
                    <a:gd name="connsiteX0" fmla="*/ 0 w 2551364"/>
                    <a:gd name="connsiteY0" fmla="*/ 760036 h 1369636"/>
                    <a:gd name="connsiteX1" fmla="*/ 2136140 w 2551364"/>
                    <a:gd name="connsiteY1" fmla="*/ 0 h 1369636"/>
                    <a:gd name="connsiteX2" fmla="*/ 2551364 w 2551364"/>
                    <a:gd name="connsiteY2" fmla="*/ 295360 h 1369636"/>
                    <a:gd name="connsiteX3" fmla="*/ 2129055 w 2551364"/>
                    <a:gd name="connsiteY3" fmla="*/ 885099 h 1369636"/>
                    <a:gd name="connsiteX4" fmla="*/ 0 w 2551364"/>
                    <a:gd name="connsiteY4" fmla="*/ 1369636 h 1369636"/>
                    <a:gd name="connsiteX5" fmla="*/ 0 w 2551364"/>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29055 w 2618741"/>
                    <a:gd name="connsiteY3" fmla="*/ 885099 h 1369636"/>
                    <a:gd name="connsiteX4" fmla="*/ 0 w 2618741"/>
                    <a:gd name="connsiteY4" fmla="*/ 1369636 h 1369636"/>
                    <a:gd name="connsiteX5" fmla="*/ 0 w 2618741"/>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96432 w 2618741"/>
                    <a:gd name="connsiteY3" fmla="*/ 885099 h 1369636"/>
                    <a:gd name="connsiteX4" fmla="*/ 0 w 2618741"/>
                    <a:gd name="connsiteY4" fmla="*/ 1369636 h 1369636"/>
                    <a:gd name="connsiteX5" fmla="*/ 0 w 2618741"/>
                    <a:gd name="connsiteY5" fmla="*/ 760036 h 1369636"/>
                    <a:gd name="connsiteX0" fmla="*/ 0 w 2560989"/>
                    <a:gd name="connsiteY0" fmla="*/ 760036 h 1369636"/>
                    <a:gd name="connsiteX1" fmla="*/ 2136140 w 2560989"/>
                    <a:gd name="connsiteY1" fmla="*/ 0 h 1369636"/>
                    <a:gd name="connsiteX2" fmla="*/ 2560989 w 2560989"/>
                    <a:gd name="connsiteY2" fmla="*/ 310664 h 1369636"/>
                    <a:gd name="connsiteX3" fmla="*/ 2196432 w 2560989"/>
                    <a:gd name="connsiteY3" fmla="*/ 885099 h 1369636"/>
                    <a:gd name="connsiteX4" fmla="*/ 0 w 2560989"/>
                    <a:gd name="connsiteY4" fmla="*/ 1369636 h 1369636"/>
                    <a:gd name="connsiteX5" fmla="*/ 0 w 2560989"/>
                    <a:gd name="connsiteY5" fmla="*/ 760036 h 13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989" h="1369636">
                      <a:moveTo>
                        <a:pt x="0" y="760036"/>
                      </a:moveTo>
                      <a:lnTo>
                        <a:pt x="2136140" y="0"/>
                      </a:lnTo>
                      <a:lnTo>
                        <a:pt x="2560989" y="310664"/>
                      </a:lnTo>
                      <a:lnTo>
                        <a:pt x="2196432" y="885099"/>
                      </a:lnTo>
                      <a:lnTo>
                        <a:pt x="0" y="1369636"/>
                      </a:lnTo>
                      <a:lnTo>
                        <a:pt x="0" y="76003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23"/>
          <p:cNvGrpSpPr/>
          <p:nvPr userDrawn="1"/>
        </p:nvGrpSpPr>
        <p:grpSpPr>
          <a:xfrm rot="20331427">
            <a:off x="1108306" y="1241827"/>
            <a:ext cx="1843262" cy="3432862"/>
            <a:chOff x="6140449" y="1116114"/>
            <a:chExt cx="1927226" cy="3589236"/>
          </a:xfrm>
        </p:grpSpPr>
        <p:sp>
          <p:nvSpPr>
            <p:cNvPr id="25" name="Rectangle 2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6"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27" name="Picture Placeholder 7"/>
          <p:cNvSpPr>
            <a:spLocks noGrp="1"/>
          </p:cNvSpPr>
          <p:nvPr>
            <p:ph type="pic" sz="quarter" idx="10" hasCustomPrompt="1"/>
          </p:nvPr>
        </p:nvSpPr>
        <p:spPr>
          <a:xfrm rot="20331427">
            <a:off x="1228255" y="1731181"/>
            <a:ext cx="1603364" cy="2409604"/>
          </a:xfrm>
          <a:prstGeom prst="rect">
            <a:avLst/>
          </a:prstGeom>
          <a:ln>
            <a:noFill/>
          </a:ln>
        </p:spPr>
        <p:txBody>
          <a:bodyPr bIns="457200" anchor="b"/>
          <a:lstStyle>
            <a:lvl1pPr algn="ctr" rtl="0">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95582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ockUp5">
    <p:spTree>
      <p:nvGrpSpPr>
        <p:cNvPr id="1" name=""/>
        <p:cNvGrpSpPr/>
        <p:nvPr/>
      </p:nvGrpSpPr>
      <p:grpSpPr>
        <a:xfrm>
          <a:off x="0" y="0"/>
          <a:ext cx="0" cy="0"/>
          <a:chOff x="0" y="0"/>
          <a:chExt cx="0" cy="0"/>
        </a:xfrm>
      </p:grpSpPr>
      <p:sp>
        <p:nvSpPr>
          <p:cNvPr id="11"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2"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13" name="Group 20"/>
          <p:cNvGrpSpPr/>
          <p:nvPr userDrawn="1"/>
        </p:nvGrpSpPr>
        <p:grpSpPr>
          <a:xfrm>
            <a:off x="2989156" y="1276350"/>
            <a:ext cx="3165688" cy="2518786"/>
            <a:chOff x="2094899" y="1081795"/>
            <a:chExt cx="4400683" cy="3501414"/>
          </a:xfrm>
        </p:grpSpPr>
        <p:sp>
          <p:nvSpPr>
            <p:cNvPr id="14" name="Rectangle 13"/>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dirty="0" smtClean="0"/>
                <a:t> </a:t>
              </a:r>
              <a:endParaRPr lang="en-US" dirty="0"/>
            </a:p>
          </p:txBody>
        </p:sp>
        <p:sp>
          <p:nvSpPr>
            <p:cNvPr id="23"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Picture Placeholder 7"/>
          <p:cNvSpPr>
            <a:spLocks noGrp="1"/>
          </p:cNvSpPr>
          <p:nvPr>
            <p:ph type="pic" sz="quarter" idx="10" hasCustomPrompt="1"/>
          </p:nvPr>
        </p:nvSpPr>
        <p:spPr>
          <a:xfrm>
            <a:off x="3130174" y="1395636"/>
            <a:ext cx="2883652" cy="1625664"/>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7143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6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2"/>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8"/>
            <a:ext cx="8349114" cy="356134"/>
          </a:xfrm>
          <a:prstGeom prst="rect">
            <a:avLst/>
          </a:prstGeom>
        </p:spPr>
        <p:txBody>
          <a:bodyPr lIns="0" anchor="ctr"/>
          <a:lstStyle>
            <a:lvl1pPr marL="0" marR="0" indent="0" algn="l" defTabSz="914378"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378"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5" name="Picture Placeholder 7"/>
          <p:cNvSpPr>
            <a:spLocks noGrp="1"/>
          </p:cNvSpPr>
          <p:nvPr>
            <p:ph type="pic" sz="quarter" idx="10" hasCustomPrompt="1"/>
          </p:nvPr>
        </p:nvSpPr>
        <p:spPr>
          <a:xfrm>
            <a:off x="409075" y="1141657"/>
            <a:ext cx="2690261"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6" name="Picture Placeholder 7"/>
          <p:cNvSpPr>
            <a:spLocks noGrp="1"/>
          </p:cNvSpPr>
          <p:nvPr>
            <p:ph type="pic" sz="quarter" idx="11" hasCustomPrompt="1"/>
          </p:nvPr>
        </p:nvSpPr>
        <p:spPr>
          <a:xfrm>
            <a:off x="6047876" y="1141657"/>
            <a:ext cx="2690261"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7350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9144000" cy="3257550"/>
          </a:xfrm>
          <a:prstGeom prst="rect">
            <a:avLst/>
          </a:prstGeom>
          <a:solidFill>
            <a:schemeClr val="tx2">
              <a:lumMod val="10000"/>
              <a:lumOff val="90000"/>
            </a:schemeClr>
          </a:solidFill>
          <a:ln w="19050">
            <a:noFill/>
          </a:ln>
        </p:spPr>
        <p:txBody>
          <a:bodyPr lIns="0" tIns="91440" rIns="0" bIns="9144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65128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 y="-9524"/>
            <a:ext cx="9143999" cy="2733675"/>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1831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5">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0" y="1414329"/>
            <a:ext cx="3124200" cy="1995622"/>
          </a:xfrm>
          <a:prstGeom prst="rect">
            <a:avLst/>
          </a:prstGeom>
          <a:solidFill>
            <a:schemeClr val="accent1"/>
          </a:solidFill>
          <a:ln w="19050">
            <a:noFill/>
          </a:ln>
        </p:spPr>
        <p:txBody>
          <a:bodyPr tIns="0" bIns="182880" anchor="b"/>
          <a:lstStyle>
            <a:lvl1pPr algn="ctr">
              <a:buNone/>
              <a:defRPr sz="1200">
                <a:solidFill>
                  <a:schemeClr val="bg1"/>
                </a:solidFill>
              </a:defRPr>
            </a:lvl1pPr>
          </a:lstStyle>
          <a:p>
            <a:r>
              <a:rPr lang="en-US" dirty="0" smtClean="0"/>
              <a:t>Image Holder</a:t>
            </a:r>
            <a:endParaRPr lang="en-US" dirty="0"/>
          </a:p>
        </p:txBody>
      </p:sp>
      <p:sp>
        <p:nvSpPr>
          <p:cNvPr id="20" name="Rectangle 19"/>
          <p:cNvSpPr/>
          <p:nvPr userDrawn="1"/>
        </p:nvSpPr>
        <p:spPr>
          <a:xfrm>
            <a:off x="3124201" y="1414329"/>
            <a:ext cx="6003632" cy="1995622"/>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2" name="Freeform 45"/>
          <p:cNvSpPr>
            <a:spLocks noEditPoints="1"/>
          </p:cNvSpPr>
          <p:nvPr userDrawn="1"/>
        </p:nvSpPr>
        <p:spPr bwMode="auto">
          <a:xfrm>
            <a:off x="3421231" y="1920802"/>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solidFill>
                <a:srgbClr val="262626"/>
              </a:solidFill>
            </a:endParaRPr>
          </a:p>
        </p:txBody>
      </p:sp>
      <p:sp>
        <p:nvSpPr>
          <p:cNvPr id="23" name="Text Placeholder 3"/>
          <p:cNvSpPr>
            <a:spLocks noGrp="1"/>
          </p:cNvSpPr>
          <p:nvPr>
            <p:ph type="body" sz="half" idx="15"/>
          </p:nvPr>
        </p:nvSpPr>
        <p:spPr>
          <a:xfrm>
            <a:off x="3808399" y="1905615"/>
            <a:ext cx="4784432" cy="326156"/>
          </a:xfrm>
          <a:prstGeom prst="rect">
            <a:avLst/>
          </a:prstGeom>
        </p:spPr>
        <p:txBody>
          <a:bodyPr wrap="square" lIns="0" tIns="0" rIns="0" bIns="0" anchor="t">
            <a:noAutofit/>
          </a:bodyPr>
          <a:lstStyle>
            <a:lvl1pPr marL="0" indent="0" algn="l">
              <a:buNone/>
              <a:defRPr sz="1100" b="0"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algn="ctr"/>
            <a:endParaRPr lang="en-US" sz="1000" dirty="0">
              <a:solidFill>
                <a:schemeClr val="tx1">
                  <a:lumMod val="50000"/>
                  <a:lumOff val="50000"/>
                </a:schemeClr>
              </a:solidFill>
            </a:endParaRPr>
          </a:p>
        </p:txBody>
      </p:sp>
      <p:sp>
        <p:nvSpPr>
          <p:cNvPr id="24" name="Freeform 45"/>
          <p:cNvSpPr>
            <a:spLocks noEditPoints="1"/>
          </p:cNvSpPr>
          <p:nvPr userDrawn="1"/>
        </p:nvSpPr>
        <p:spPr bwMode="auto">
          <a:xfrm>
            <a:off x="3421231" y="2418408"/>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solidFill>
                <a:srgbClr val="262626"/>
              </a:solidFill>
            </a:endParaRPr>
          </a:p>
        </p:txBody>
      </p:sp>
      <p:sp>
        <p:nvSpPr>
          <p:cNvPr id="25" name="Text Placeholder 3"/>
          <p:cNvSpPr>
            <a:spLocks noGrp="1"/>
          </p:cNvSpPr>
          <p:nvPr>
            <p:ph type="body" sz="half" idx="16"/>
          </p:nvPr>
        </p:nvSpPr>
        <p:spPr>
          <a:xfrm>
            <a:off x="3808400" y="2403220"/>
            <a:ext cx="4784431" cy="326156"/>
          </a:xfrm>
          <a:prstGeom prst="rect">
            <a:avLst/>
          </a:prstGeom>
        </p:spPr>
        <p:txBody>
          <a:bodyPr wrap="square" lIns="0" tIns="0" rIns="0" bIns="0" anchor="t">
            <a:noAutofit/>
          </a:bodyPr>
          <a:lstStyle>
            <a:lvl1pPr marL="0" indent="0" algn="l">
              <a:buNone/>
              <a:defRPr sz="1100" b="0"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algn="ctr"/>
            <a:endParaRPr lang="en-US" sz="1000" dirty="0">
              <a:solidFill>
                <a:schemeClr val="tx1">
                  <a:lumMod val="50000"/>
                  <a:lumOff val="50000"/>
                </a:schemeClr>
              </a:solidFill>
            </a:endParaRPr>
          </a:p>
        </p:txBody>
      </p:sp>
      <p:sp>
        <p:nvSpPr>
          <p:cNvPr id="26" name="Freeform 45"/>
          <p:cNvSpPr>
            <a:spLocks noEditPoints="1"/>
          </p:cNvSpPr>
          <p:nvPr userDrawn="1"/>
        </p:nvSpPr>
        <p:spPr bwMode="auto">
          <a:xfrm>
            <a:off x="3421231" y="2887439"/>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solidFill>
                <a:srgbClr val="262626"/>
              </a:solidFill>
            </a:endParaRPr>
          </a:p>
        </p:txBody>
      </p:sp>
      <p:sp>
        <p:nvSpPr>
          <p:cNvPr id="27" name="Text Placeholder 3"/>
          <p:cNvSpPr>
            <a:spLocks noGrp="1"/>
          </p:cNvSpPr>
          <p:nvPr>
            <p:ph type="body" sz="half" idx="17"/>
          </p:nvPr>
        </p:nvSpPr>
        <p:spPr>
          <a:xfrm>
            <a:off x="3808400" y="2872252"/>
            <a:ext cx="4784431" cy="326156"/>
          </a:xfrm>
          <a:prstGeom prst="rect">
            <a:avLst/>
          </a:prstGeom>
        </p:spPr>
        <p:txBody>
          <a:bodyPr wrap="square" lIns="0" tIns="0" rIns="0" bIns="0" anchor="t">
            <a:noAutofit/>
          </a:bodyPr>
          <a:lstStyle>
            <a:lvl1pPr marL="0" indent="0" algn="l">
              <a:buNone/>
              <a:defRPr sz="1100" b="0"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algn="ctr"/>
            <a:endParaRPr lang="en-US" sz="1000" dirty="0">
              <a:solidFill>
                <a:schemeClr val="tx1">
                  <a:lumMod val="50000"/>
                  <a:lumOff val="50000"/>
                </a:schemeClr>
              </a:solidFill>
            </a:endParaRPr>
          </a:p>
        </p:txBody>
      </p:sp>
      <p:sp>
        <p:nvSpPr>
          <p:cNvPr id="34" name="Text Placeholder 3"/>
          <p:cNvSpPr>
            <a:spLocks noGrp="1"/>
          </p:cNvSpPr>
          <p:nvPr>
            <p:ph type="body" sz="half" idx="21"/>
          </p:nvPr>
        </p:nvSpPr>
        <p:spPr>
          <a:xfrm>
            <a:off x="3479422" y="1610646"/>
            <a:ext cx="5146814" cy="192780"/>
          </a:xfrm>
          <a:prstGeom prst="rect">
            <a:avLst/>
          </a:prstGeom>
        </p:spPr>
        <p:txBody>
          <a:bodyPr wrap="none" lIns="0" tIns="0" rIns="0" bIns="0" anchor="ctr">
            <a:noAutofit/>
          </a:bodyPr>
          <a:lstStyle>
            <a:lvl1pPr marL="0" indent="0" algn="l">
              <a:buNone/>
              <a:defRPr sz="1400" b="1"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endParaRPr lang="en-US" dirty="0" smtClean="0"/>
          </a:p>
        </p:txBody>
      </p:sp>
      <p:sp>
        <p:nvSpPr>
          <p:cNvPr id="17" name="Title 1"/>
          <p:cNvSpPr>
            <a:spLocks noGrp="1"/>
          </p:cNvSpPr>
          <p:nvPr>
            <p:ph type="title" hasCustomPrompt="1"/>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dirty="0" smtClean="0"/>
              <a:t>Click To Edit Master Title Style</a:t>
            </a:r>
            <a:endParaRPr lang="en-US" dirty="0"/>
          </a:p>
        </p:txBody>
      </p:sp>
      <p:sp>
        <p:nvSpPr>
          <p:cNvPr id="19" name="Text Placeholder 3"/>
          <p:cNvSpPr>
            <a:spLocks noGrp="1"/>
          </p:cNvSpPr>
          <p:nvPr>
            <p:ph type="body" sz="half" idx="2" hasCustomPrompt="1"/>
          </p:nvPr>
        </p:nvSpPr>
        <p:spPr>
          <a:xfrm>
            <a:off x="2514600" y="713942"/>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350461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400"/>
                                        <p:tgtEl>
                                          <p:spTgt spid="17"/>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9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19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400"/>
                            </p:stCondLst>
                            <p:childTnLst>
                              <p:par>
                                <p:cTn id="22" presetID="22" presetClass="entr" presetSubtype="8" fill="hold" grpId="0" nodeType="afterEffect" nodePh="1">
                                  <p:stCondLst>
                                    <p:cond delay="0"/>
                                  </p:stCondLst>
                                  <p:endCondLst>
                                    <p:cond evt="begin" delay="0">
                                      <p:tn val="22"/>
                                    </p:cond>
                                  </p:end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left)">
                                      <p:cBhvr>
                                        <p:cTn id="24" dur="500"/>
                                        <p:tgtEl>
                                          <p:spTgt spid="34">
                                            <p:txEl>
                                              <p:pRg st="0" end="0"/>
                                            </p:txEl>
                                          </p:spTgt>
                                        </p:tgtEl>
                                      </p:cBhvr>
                                    </p:animEffect>
                                  </p:childTnLst>
                                </p:cTn>
                              </p:par>
                            </p:childTnLst>
                          </p:cTn>
                        </p:par>
                        <p:par>
                          <p:cTn id="25" fill="hold">
                            <p:stCondLst>
                              <p:cond delay="2900"/>
                            </p:stCondLst>
                            <p:childTnLst>
                              <p:par>
                                <p:cTn id="26" presetID="53"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2" presetClass="entr" presetSubtype="8" fill="hold" grpId="0" nodeType="withEffect" nodePh="1">
                                  <p:stCondLst>
                                    <p:cond delay="0"/>
                                  </p:stCondLst>
                                  <p:endCondLst>
                                    <p:cond evt="begin" delay="0">
                                      <p:tn val="31"/>
                                    </p:cond>
                                  </p:end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left)">
                                      <p:cBhvr>
                                        <p:cTn id="33" dur="500"/>
                                        <p:tgtEl>
                                          <p:spTgt spid="23">
                                            <p:txEl>
                                              <p:pRg st="0" end="0"/>
                                            </p:txEl>
                                          </p:spTgt>
                                        </p:tgtEl>
                                      </p:cBhvr>
                                    </p:animEffect>
                                  </p:childTnLst>
                                </p:cTn>
                              </p:par>
                            </p:childTnLst>
                          </p:cTn>
                        </p:par>
                        <p:par>
                          <p:cTn id="34" fill="hold">
                            <p:stCondLst>
                              <p:cond delay="3400"/>
                            </p:stCondLst>
                            <p:childTnLst>
                              <p:par>
                                <p:cTn id="35" presetID="53"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8" fill="hold" grpId="0" nodeType="withEffect" nodePh="1">
                                  <p:stCondLst>
                                    <p:cond delay="0"/>
                                  </p:stCondLst>
                                  <p:endCondLst>
                                    <p:cond evt="begin" delay="0">
                                      <p:tn val="40"/>
                                    </p:cond>
                                  </p:end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wipe(left)">
                                      <p:cBhvr>
                                        <p:cTn id="42" dur="500"/>
                                        <p:tgtEl>
                                          <p:spTgt spid="25">
                                            <p:txEl>
                                              <p:pRg st="0" end="0"/>
                                            </p:txEl>
                                          </p:spTgt>
                                        </p:tgtEl>
                                      </p:cBhvr>
                                    </p:animEffect>
                                  </p:childTnLst>
                                </p:cTn>
                              </p:par>
                            </p:childTnLst>
                          </p:cTn>
                        </p:par>
                        <p:par>
                          <p:cTn id="43" fill="hold">
                            <p:stCondLst>
                              <p:cond delay="3900"/>
                            </p:stCondLst>
                            <p:childTnLst>
                              <p:par>
                                <p:cTn id="44" presetID="53"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grpId="0" nodeType="withEffect" nodePh="1">
                                  <p:stCondLst>
                                    <p:cond delay="0"/>
                                  </p:stCondLst>
                                  <p:endCondLst>
                                    <p:cond evt="begin" delay="0">
                                      <p:tn val="49"/>
                                    </p:cond>
                                  </p:end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wipe(left)">
                                      <p:cBhvr>
                                        <p:cTn id="5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17"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dirty="0" smtClean="0"/>
              <a:t>Click To Edit Master Title Style</a:t>
            </a:r>
            <a:endParaRPr lang="en-US" dirty="0"/>
          </a:p>
        </p:txBody>
      </p:sp>
      <p:sp>
        <p:nvSpPr>
          <p:cNvPr id="11" name="Text Placeholder 3"/>
          <p:cNvSpPr>
            <a:spLocks noGrp="1"/>
          </p:cNvSpPr>
          <p:nvPr>
            <p:ph type="body" sz="half" idx="2" hasCustomPrompt="1"/>
          </p:nvPr>
        </p:nvSpPr>
        <p:spPr>
          <a:xfrm>
            <a:off x="2514600" y="713942"/>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38803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9144000" cy="3619499"/>
          </a:xfrm>
          <a:prstGeom prst="rect">
            <a:avLst/>
          </a:prstGeom>
          <a:solidFill>
            <a:schemeClr val="tx2">
              <a:lumMod val="25000"/>
              <a:lumOff val="75000"/>
            </a:schemeClr>
          </a:solidFill>
          <a:ln w="19050">
            <a:noFill/>
          </a:ln>
        </p:spPr>
        <p:txBody>
          <a:bodyPr lIns="0" tIns="91440" rIns="0" bIns="9144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9511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3"/>
            <a:ext cx="8229600" cy="546497"/>
          </a:xfrm>
          <a:prstGeom prst="rect">
            <a:avLst/>
          </a:prstGeom>
        </p:spPr>
        <p:txBody>
          <a:bodyPr/>
          <a:lstStyle/>
          <a:p>
            <a:r>
              <a:rPr lang="en-US" smtClean="0"/>
              <a:t>Click to edit Master title style</a:t>
            </a:r>
            <a:endParaRPr lang="lt-LT"/>
          </a:p>
        </p:txBody>
      </p:sp>
      <p:sp>
        <p:nvSpPr>
          <p:cNvPr id="3" name="Text Placeholder 2"/>
          <p:cNvSpPr>
            <a:spLocks noGrp="1"/>
          </p:cNvSpPr>
          <p:nvPr>
            <p:ph type="body" sz="half" idx="1"/>
          </p:nvPr>
        </p:nvSpPr>
        <p:spPr>
          <a:xfrm>
            <a:off x="457200" y="857252"/>
            <a:ext cx="4038600" cy="367069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8200" y="857252"/>
            <a:ext cx="4038600" cy="367069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Footer Placeholder 4"/>
          <p:cNvSpPr>
            <a:spLocks noGrp="1" noChangeArrowheads="1"/>
          </p:cNvSpPr>
          <p:nvPr>
            <p:ph type="ftr" sz="quarter" idx="10"/>
          </p:nvPr>
        </p:nvSpPr>
        <p:spPr>
          <a:xfrm>
            <a:off x="962025" y="4810125"/>
            <a:ext cx="7772400" cy="333375"/>
          </a:xfrm>
          <a:prstGeom prst="rect">
            <a:avLst/>
          </a:prstGeom>
        </p:spPr>
        <p:txBody>
          <a:bodyPr/>
          <a:lstStyle>
            <a:lvl1pPr>
              <a:defRPr>
                <a:ea typeface="MS PGothic" panose="020B0600070205080204" pitchFamily="34" charset="-128"/>
              </a:defRPr>
            </a:lvl1pPr>
          </a:lstStyle>
          <a:p>
            <a:pPr>
              <a:defRPr/>
            </a:pPr>
            <a:r>
              <a:rPr lang="en-US"/>
              <a:t>Skyriaus arba programos pavadinimas</a:t>
            </a:r>
            <a:endParaRPr lang="lt-LT"/>
          </a:p>
        </p:txBody>
      </p:sp>
    </p:spTree>
    <p:extLst>
      <p:ext uri="{BB962C8B-B14F-4D97-AF65-F5344CB8AC3E}">
        <p14:creationId xmlns:p14="http://schemas.microsoft.com/office/powerpoint/2010/main" val="373268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929292"/>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1/6/2021</a:t>
            </a:fld>
            <a:endParaRPr lang="en-US"/>
          </a:p>
        </p:txBody>
      </p:sp>
      <p:sp>
        <p:nvSpPr>
          <p:cNvPr id="6" name="Holder 6"/>
          <p:cNvSpPr>
            <a:spLocks noGrp="1"/>
          </p:cNvSpPr>
          <p:nvPr>
            <p:ph type="sldNum" sz="quarter" idx="7"/>
          </p:nvPr>
        </p:nvSpPr>
        <p:spPr/>
        <p:txBody>
          <a:bodyPr lIns="0" tIns="0" rIns="0" bIns="0"/>
          <a:lstStyle>
            <a:lvl1pPr>
              <a:defRPr sz="975" b="0" i="0">
                <a:solidFill>
                  <a:srgbClr val="929292"/>
                </a:solidFill>
                <a:latin typeface="Arial"/>
                <a:cs typeface="Arial"/>
              </a:defRPr>
            </a:lvl1pPr>
          </a:lstStyle>
          <a:p>
            <a:pPr marL="28575">
              <a:spcBef>
                <a:spcPts val="4"/>
              </a:spcBef>
            </a:pPr>
            <a:fld id="{81D60167-4931-47E6-BA6A-407CBD079E47}" type="slidenum">
              <a:rPr lang="lt-LT" spc="11" smtClean="0"/>
              <a:pPr marL="28575">
                <a:spcBef>
                  <a:spcPts val="4"/>
                </a:spcBef>
              </a:pPr>
              <a:t>‹#›</a:t>
            </a:fld>
            <a:endParaRPr lang="lt-LT" spc="11" dirty="0"/>
          </a:p>
        </p:txBody>
      </p:sp>
    </p:spTree>
    <p:extLst>
      <p:ext uri="{BB962C8B-B14F-4D97-AF65-F5344CB8AC3E}">
        <p14:creationId xmlns:p14="http://schemas.microsoft.com/office/powerpoint/2010/main" val="131356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Pic05">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0" y="0"/>
            <a:ext cx="9144000" cy="5143499"/>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smtClean="0"/>
              <a:t>Click Icon To Add Image</a:t>
            </a:r>
            <a:endParaRPr lang="en-US" dirty="0"/>
          </a:p>
        </p:txBody>
      </p:sp>
      <p:sp>
        <p:nvSpPr>
          <p:cNvPr id="16" name="Title 1"/>
          <p:cNvSpPr>
            <a:spLocks noGrp="1"/>
          </p:cNvSpPr>
          <p:nvPr>
            <p:ph type="title" hasCustomPrompt="1"/>
          </p:nvPr>
        </p:nvSpPr>
        <p:spPr>
          <a:xfrm>
            <a:off x="1752600" y="387350"/>
            <a:ext cx="5638800" cy="353524"/>
          </a:xfrm>
          <a:prstGeom prst="rect">
            <a:avLst/>
          </a:prstGeom>
        </p:spPr>
        <p:txBody>
          <a:bodyPr wrap="none" lIns="0" tIns="0" rIns="0" bIns="0" anchor="ctr">
            <a:noAutofit/>
          </a:bodyPr>
          <a:lstStyle>
            <a:lvl1pPr algn="ctr">
              <a:defRPr sz="2000" b="1" baseline="0">
                <a:solidFill>
                  <a:schemeClr val="bg1"/>
                </a:solidFill>
              </a:defRPr>
            </a:lvl1pPr>
          </a:lstStyle>
          <a:p>
            <a:r>
              <a:rPr lang="en-US" dirty="0" smtClean="0"/>
              <a:t>Click To Edit Master Title Style</a:t>
            </a:r>
            <a:endParaRPr lang="en-US" dirty="0"/>
          </a:p>
        </p:txBody>
      </p:sp>
      <p:sp>
        <p:nvSpPr>
          <p:cNvPr id="17" name="Text Placeholder 3"/>
          <p:cNvSpPr>
            <a:spLocks noGrp="1"/>
          </p:cNvSpPr>
          <p:nvPr>
            <p:ph type="body" sz="half" idx="2" hasCustomPrompt="1"/>
          </p:nvPr>
        </p:nvSpPr>
        <p:spPr>
          <a:xfrm>
            <a:off x="2514600" y="739341"/>
            <a:ext cx="4114800"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Subtext Goes Here</a:t>
            </a:r>
          </a:p>
        </p:txBody>
      </p:sp>
    </p:spTree>
    <p:extLst>
      <p:ext uri="{BB962C8B-B14F-4D97-AF65-F5344CB8AC3E}">
        <p14:creationId xmlns:p14="http://schemas.microsoft.com/office/powerpoint/2010/main" val="8328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down)">
                                      <p:cBhvr>
                                        <p:cTn id="11" dur="500"/>
                                        <p:tgtEl>
                                          <p:spTgt spid="17">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build="p">
        <p:tmplLst>
          <p:tmpl lvl="1">
            <p:tnLst>
              <p:par>
                <p:cTn presetID="22" presetClass="entr" presetSubtype="4"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down)">
                      <p:cBhvr>
                        <p:cTn dur="500"/>
                        <p:tgtEl>
                          <p:spTgt spid="17"/>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 name="Picture Placeholder 5"/>
          <p:cNvSpPr>
            <a:spLocks noGrp="1"/>
          </p:cNvSpPr>
          <p:nvPr>
            <p:ph type="pic" sz="quarter" idx="10" hasCustomPrompt="1"/>
          </p:nvPr>
        </p:nvSpPr>
        <p:spPr>
          <a:xfrm>
            <a:off x="399449" y="1123950"/>
            <a:ext cx="8345102" cy="2041657"/>
          </a:xfrm>
          <a:custGeom>
            <a:avLst/>
            <a:gdLst>
              <a:gd name="connsiteX0" fmla="*/ 0 w 8345102"/>
              <a:gd name="connsiteY0" fmla="*/ 0 h 2041657"/>
              <a:gd name="connsiteX1" fmla="*/ 8345102 w 8345102"/>
              <a:gd name="connsiteY1" fmla="*/ 0 h 2041657"/>
              <a:gd name="connsiteX2" fmla="*/ 8345102 w 8345102"/>
              <a:gd name="connsiteY2" fmla="*/ 1773254 h 2041657"/>
              <a:gd name="connsiteX3" fmla="*/ 4360744 w 8345102"/>
              <a:gd name="connsiteY3" fmla="*/ 1773254 h 2041657"/>
              <a:gd name="connsiteX4" fmla="*/ 4172551 w 8345102"/>
              <a:gd name="connsiteY4" fmla="*/ 2041657 h 2041657"/>
              <a:gd name="connsiteX5" fmla="*/ 3984359 w 8345102"/>
              <a:gd name="connsiteY5" fmla="*/ 1773254 h 2041657"/>
              <a:gd name="connsiteX6" fmla="*/ 0 w 8345102"/>
              <a:gd name="connsiteY6" fmla="*/ 1773254 h 20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5102" h="2041657">
                <a:moveTo>
                  <a:pt x="0" y="0"/>
                </a:moveTo>
                <a:lnTo>
                  <a:pt x="8345102" y="0"/>
                </a:lnTo>
                <a:lnTo>
                  <a:pt x="8345102" y="1773254"/>
                </a:lnTo>
                <a:lnTo>
                  <a:pt x="4360744" y="1773254"/>
                </a:lnTo>
                <a:lnTo>
                  <a:pt x="4172551" y="2041657"/>
                </a:lnTo>
                <a:lnTo>
                  <a:pt x="3984359" y="1773254"/>
                </a:lnTo>
                <a:lnTo>
                  <a:pt x="0" y="1773254"/>
                </a:lnTo>
                <a:close/>
              </a:path>
            </a:pathLst>
          </a:custGeom>
          <a:solidFill>
            <a:schemeClr val="tx2">
              <a:lumMod val="25000"/>
              <a:lumOff val="75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8326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2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7" name="Picture Placeholder 6"/>
          <p:cNvSpPr>
            <a:spLocks noGrp="1"/>
          </p:cNvSpPr>
          <p:nvPr>
            <p:ph type="pic" sz="quarter" idx="10" hasCustomPrompt="1"/>
          </p:nvPr>
        </p:nvSpPr>
        <p:spPr>
          <a:xfrm>
            <a:off x="0" y="1123950"/>
            <a:ext cx="9144000" cy="2362200"/>
          </a:xfrm>
          <a:custGeom>
            <a:avLst/>
            <a:gdLst>
              <a:gd name="connsiteX0" fmla="*/ 0 w 8345102"/>
              <a:gd name="connsiteY0" fmla="*/ 0 h 1752600"/>
              <a:gd name="connsiteX1" fmla="*/ 8345102 w 8345102"/>
              <a:gd name="connsiteY1" fmla="*/ 0 h 1752600"/>
              <a:gd name="connsiteX2" fmla="*/ 8345102 w 8345102"/>
              <a:gd name="connsiteY2" fmla="*/ 1752600 h 1752600"/>
              <a:gd name="connsiteX3" fmla="*/ 0 w 8345102"/>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8345102" h="1752600">
                <a:moveTo>
                  <a:pt x="0" y="0"/>
                </a:moveTo>
                <a:lnTo>
                  <a:pt x="8345102" y="0"/>
                </a:lnTo>
                <a:lnTo>
                  <a:pt x="8345102" y="1752600"/>
                </a:lnTo>
                <a:lnTo>
                  <a:pt x="0" y="175260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6646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4279900" y="770021"/>
            <a:ext cx="44502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4279900" y="337687"/>
            <a:ext cx="44502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0" y="6350"/>
            <a:ext cx="4167739" cy="5137150"/>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78151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rtl="0">
              <a:buNone/>
              <a:defRPr sz="1600" b="0" baseline="0">
                <a:solidFill>
                  <a:schemeClr val="bg1"/>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4"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bg1"/>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03543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8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0" y="1378484"/>
            <a:ext cx="49149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0" y="946150"/>
            <a:ext cx="4914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2" name="Rectangle 1"/>
          <p:cNvSpPr/>
          <p:nvPr userDrawn="1"/>
        </p:nvSpPr>
        <p:spPr>
          <a:xfrm>
            <a:off x="0" y="0"/>
            <a:ext cx="21336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7"/>
          <p:cNvSpPr>
            <a:spLocks noGrp="1"/>
          </p:cNvSpPr>
          <p:nvPr>
            <p:ph type="pic" sz="quarter" idx="13" hasCustomPrompt="1"/>
          </p:nvPr>
        </p:nvSpPr>
        <p:spPr>
          <a:xfrm>
            <a:off x="774700" y="1212850"/>
            <a:ext cx="2717800" cy="2717800"/>
          </a:xfrm>
          <a:prstGeom prst="ellipse">
            <a:avLst/>
          </a:prstGeom>
          <a:solidFill>
            <a:schemeClr val="tx2">
              <a:lumMod val="10000"/>
              <a:lumOff val="90000"/>
            </a:schemeClr>
          </a:solidFill>
          <a:ln w="19050">
            <a:noFill/>
          </a:ln>
          <a:effectLst/>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4" name="Text Placeholder 3"/>
          <p:cNvSpPr>
            <a:spLocks noGrp="1"/>
          </p:cNvSpPr>
          <p:nvPr>
            <p:ph type="body" sz="quarter" idx="14"/>
          </p:nvPr>
        </p:nvSpPr>
        <p:spPr>
          <a:xfrm>
            <a:off x="3810000" y="1733550"/>
            <a:ext cx="4914900" cy="1066800"/>
          </a:xfrm>
          <a:prstGeom prst="rect">
            <a:avLst/>
          </a:prstGeom>
        </p:spPr>
        <p:txBody>
          <a:bodyPr lIns="0" tIns="0" rIns="0" bIns="0"/>
          <a:lstStyle>
            <a:lvl1pPr marL="0" indent="0" algn="l">
              <a:buFont typeface="Arial" panose="020B0604020202020204" pitchFamily="34" charset="0"/>
              <a:buNone/>
              <a:defRPr sz="120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edit Master text styles</a:t>
            </a:r>
          </a:p>
        </p:txBody>
      </p:sp>
    </p:spTree>
    <p:extLst>
      <p:ext uri="{BB962C8B-B14F-4D97-AF65-F5344CB8AC3E}">
        <p14:creationId xmlns:p14="http://schemas.microsoft.com/office/powerpoint/2010/main" val="15144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5" grpId="0"/>
      <p:bldP spid="11"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9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Oval 47"/>
          <p:cNvSpPr/>
          <p:nvPr userDrawn="1"/>
        </p:nvSpPr>
        <p:spPr>
          <a:xfrm>
            <a:off x="641158" y="1625800"/>
            <a:ext cx="1521994" cy="152199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765868"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91123"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29" name="Text Placeholder 3"/>
          <p:cNvSpPr>
            <a:spLocks noGrp="1"/>
          </p:cNvSpPr>
          <p:nvPr>
            <p:ph type="body" sz="quarter" idx="17" hasCustomPrompt="1"/>
          </p:nvPr>
        </p:nvSpPr>
        <p:spPr>
          <a:xfrm>
            <a:off x="491123"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Oval 34"/>
          <p:cNvSpPr/>
          <p:nvPr userDrawn="1"/>
        </p:nvSpPr>
        <p:spPr>
          <a:xfrm>
            <a:off x="2787426" y="1625800"/>
            <a:ext cx="1521994" cy="15219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p:cNvSpPr>
            <a:spLocks noGrp="1"/>
          </p:cNvSpPr>
          <p:nvPr>
            <p:ph type="pic" sz="quarter" idx="20" hasCustomPrompt="1"/>
          </p:nvPr>
        </p:nvSpPr>
        <p:spPr>
          <a:xfrm>
            <a:off x="2912136"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637391"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0" name="Text Placeholder 3"/>
          <p:cNvSpPr>
            <a:spLocks noGrp="1"/>
          </p:cNvSpPr>
          <p:nvPr>
            <p:ph type="body" sz="quarter" idx="22" hasCustomPrompt="1"/>
          </p:nvPr>
        </p:nvSpPr>
        <p:spPr>
          <a:xfrm>
            <a:off x="2637391"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Oval 51"/>
          <p:cNvSpPr/>
          <p:nvPr userDrawn="1"/>
        </p:nvSpPr>
        <p:spPr>
          <a:xfrm>
            <a:off x="4894505" y="1625800"/>
            <a:ext cx="1521994" cy="15219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Picture Placeholder 7"/>
          <p:cNvSpPr>
            <a:spLocks noGrp="1"/>
          </p:cNvSpPr>
          <p:nvPr>
            <p:ph type="pic" sz="quarter" idx="23" hasCustomPrompt="1"/>
          </p:nvPr>
        </p:nvSpPr>
        <p:spPr>
          <a:xfrm>
            <a:off x="5019215"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4744470"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55" name="Text Placeholder 3"/>
          <p:cNvSpPr>
            <a:spLocks noGrp="1"/>
          </p:cNvSpPr>
          <p:nvPr>
            <p:ph type="body" sz="quarter" idx="25" hasCustomPrompt="1"/>
          </p:nvPr>
        </p:nvSpPr>
        <p:spPr>
          <a:xfrm>
            <a:off x="4744470"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Oval 60"/>
          <p:cNvSpPr/>
          <p:nvPr userDrawn="1"/>
        </p:nvSpPr>
        <p:spPr>
          <a:xfrm>
            <a:off x="6996229" y="1625800"/>
            <a:ext cx="1521994" cy="152199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2" name="Picture Placeholder 7"/>
          <p:cNvSpPr>
            <a:spLocks noGrp="1"/>
          </p:cNvSpPr>
          <p:nvPr>
            <p:ph type="pic" sz="quarter" idx="26" hasCustomPrompt="1"/>
          </p:nvPr>
        </p:nvSpPr>
        <p:spPr>
          <a:xfrm>
            <a:off x="7120939"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6846194"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64" name="Text Placeholder 3"/>
          <p:cNvSpPr>
            <a:spLocks noGrp="1"/>
          </p:cNvSpPr>
          <p:nvPr>
            <p:ph type="body" sz="quarter" idx="28" hasCustomPrompt="1"/>
          </p:nvPr>
        </p:nvSpPr>
        <p:spPr>
          <a:xfrm>
            <a:off x="6846194"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41307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lowchart: Off-page Connector 1"/>
          <p:cNvSpPr/>
          <p:nvPr userDrawn="1"/>
        </p:nvSpPr>
        <p:spPr>
          <a:xfrm rot="16200000">
            <a:off x="94134" y="4644550"/>
            <a:ext cx="233216" cy="421484"/>
          </a:xfrm>
          <a:prstGeom prst="flowChartOffpageConnector">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bwMode="gray">
          <a:xfrm>
            <a:off x="21437" y="4778348"/>
            <a:ext cx="304800" cy="153888"/>
          </a:xfrm>
          <a:prstGeom prst="rect">
            <a:avLst/>
          </a:prstGeom>
        </p:spPr>
        <p:txBody>
          <a:bodyPr vert="horz" wrap="square" lIns="0" tIns="0" rIns="0" bIns="0" rtlCol="0" anchor="ctr">
            <a:spAutoFit/>
          </a:bodyPr>
          <a:lstStyle/>
          <a:p>
            <a:pPr marL="0" algn="ctr" defTabSz="914400" rtl="0" eaLnBrk="1" latinLnBrk="0" hangingPunct="1"/>
            <a:fld id="{6C5AF65D-6854-49AF-ABC5-48B5BA0EA842}" type="slidenum">
              <a:rPr lang="en-US" sz="1000" b="0" i="0" kern="1200" smtClean="0">
                <a:solidFill>
                  <a:schemeClr val="tx1">
                    <a:lumMod val="50000"/>
                    <a:lumOff val="50000"/>
                  </a:schemeClr>
                </a:solidFill>
                <a:latin typeface="HP Simplified"/>
                <a:ea typeface="+mn-ea"/>
                <a:cs typeface="HP Simplified"/>
              </a:rPr>
              <a:pPr marL="0" algn="ctr" defTabSz="914400" rtl="0" eaLnBrk="1" latinLnBrk="0" hangingPunct="1"/>
              <a:t>‹#›</a:t>
            </a:fld>
            <a:endParaRPr lang="en-US" sz="1000" b="0" i="0" kern="1200" dirty="0" smtClean="0">
              <a:solidFill>
                <a:schemeClr val="tx1">
                  <a:lumMod val="50000"/>
                  <a:lumOff val="50000"/>
                </a:schemeClr>
              </a:solidFill>
              <a:latin typeface="HP Simplified"/>
              <a:ea typeface="+mn-ea"/>
              <a:cs typeface="HP Simplified"/>
            </a:endParaRPr>
          </a:p>
        </p:txBody>
      </p:sp>
    </p:spTree>
  </p:cSld>
  <p:clrMap bg1="lt1" tx1="dk1" bg2="lt2" tx2="dk2" accent1="accent1" accent2="accent2" accent3="accent3" accent4="accent4" accent5="accent5" accent6="accent6" hlink="hlink" folHlink="folHlink"/>
  <p:sldLayoutIdLst>
    <p:sldLayoutId id="2147483651" r:id="rId1"/>
    <p:sldLayoutId id="2147483705" r:id="rId2"/>
    <p:sldLayoutId id="2147483700" r:id="rId3"/>
    <p:sldLayoutId id="2147483704" r:id="rId4"/>
    <p:sldLayoutId id="2147483701" r:id="rId5"/>
    <p:sldLayoutId id="2147483671" r:id="rId6"/>
    <p:sldLayoutId id="2147483720" r:id="rId7"/>
    <p:sldLayoutId id="2147483699" r:id="rId8"/>
    <p:sldLayoutId id="2147483707" r:id="rId9"/>
    <p:sldLayoutId id="2147483709" r:id="rId10"/>
    <p:sldLayoutId id="2147483696" r:id="rId11"/>
    <p:sldLayoutId id="2147483708" r:id="rId12"/>
    <p:sldLayoutId id="2147483717" r:id="rId13"/>
    <p:sldLayoutId id="2147483716" r:id="rId14"/>
    <p:sldLayoutId id="2147483721" r:id="rId15"/>
    <p:sldLayoutId id="2147483724" r:id="rId16"/>
    <p:sldLayoutId id="2147483726" r:id="rId17"/>
    <p:sldLayoutId id="2147483728" r:id="rId18"/>
    <p:sldLayoutId id="2147483729" r:id="rId19"/>
    <p:sldLayoutId id="2147483730" r:id="rId20"/>
    <p:sldLayoutId id="2147483731" r:id="rId21"/>
    <p:sldLayoutId id="2147483732" r:id="rId2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blipFill>
            <a:blip r:embed="rId3"/>
            <a:stretch>
              <a:fillRect/>
            </a:stretch>
          </a:blipFill>
        </p:spPr>
      </p:sp>
      <p:sp>
        <p:nvSpPr>
          <p:cNvPr id="20" name="Freeform 19"/>
          <p:cNvSpPr/>
          <p:nvPr/>
        </p:nvSpPr>
        <p:spPr>
          <a:xfrm>
            <a:off x="0" y="1474556"/>
            <a:ext cx="9144000" cy="2169351"/>
          </a:xfrm>
          <a:custGeom>
            <a:avLst/>
            <a:gdLst>
              <a:gd name="connsiteX0" fmla="*/ 0 w 9144000"/>
              <a:gd name="connsiteY0" fmla="*/ 0 h 2169351"/>
              <a:gd name="connsiteX1" fmla="*/ 4324906 w 9144000"/>
              <a:gd name="connsiteY1" fmla="*/ 0 h 2169351"/>
              <a:gd name="connsiteX2" fmla="*/ 4571999 w 9144000"/>
              <a:gd name="connsiteY2" fmla="*/ 242381 h 2169351"/>
              <a:gd name="connsiteX3" fmla="*/ 4819093 w 9144000"/>
              <a:gd name="connsiteY3" fmla="*/ 0 h 2169351"/>
              <a:gd name="connsiteX4" fmla="*/ 9144000 w 9144000"/>
              <a:gd name="connsiteY4" fmla="*/ 0 h 2169351"/>
              <a:gd name="connsiteX5" fmla="*/ 9144000 w 9144000"/>
              <a:gd name="connsiteY5" fmla="*/ 1929384 h 2169351"/>
              <a:gd name="connsiteX6" fmla="*/ 4816632 w 9144000"/>
              <a:gd name="connsiteY6" fmla="*/ 1929384 h 2169351"/>
              <a:gd name="connsiteX7" fmla="*/ 4571999 w 9144000"/>
              <a:gd name="connsiteY7" fmla="*/ 2169351 h 2169351"/>
              <a:gd name="connsiteX8" fmla="*/ 4327367 w 9144000"/>
              <a:gd name="connsiteY8" fmla="*/ 1929384 h 2169351"/>
              <a:gd name="connsiteX9" fmla="*/ 0 w 9144000"/>
              <a:gd name="connsiteY9" fmla="*/ 1929384 h 216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2169351">
                <a:moveTo>
                  <a:pt x="0" y="0"/>
                </a:moveTo>
                <a:lnTo>
                  <a:pt x="4324906" y="0"/>
                </a:lnTo>
                <a:lnTo>
                  <a:pt x="4571999" y="242381"/>
                </a:lnTo>
                <a:lnTo>
                  <a:pt x="4819093" y="0"/>
                </a:lnTo>
                <a:lnTo>
                  <a:pt x="9144000" y="0"/>
                </a:lnTo>
                <a:lnTo>
                  <a:pt x="9144000" y="1929384"/>
                </a:lnTo>
                <a:lnTo>
                  <a:pt x="4816632" y="1929384"/>
                </a:lnTo>
                <a:lnTo>
                  <a:pt x="4571999" y="2169351"/>
                </a:lnTo>
                <a:lnTo>
                  <a:pt x="4327367" y="1929384"/>
                </a:lnTo>
                <a:lnTo>
                  <a:pt x="0" y="19293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p:cNvSpPr/>
          <p:nvPr/>
        </p:nvSpPr>
        <p:spPr>
          <a:xfrm rot="10800000">
            <a:off x="4324906" y="1491168"/>
            <a:ext cx="494187" cy="2423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371600" y="1710397"/>
            <a:ext cx="6553200" cy="1231106"/>
          </a:xfrm>
          <a:prstGeom prst="rect">
            <a:avLst/>
          </a:prstGeom>
        </p:spPr>
        <p:txBody>
          <a:bodyPr wrap="square" lIns="0" tIns="0" rIns="0" bIns="0">
            <a:spAutoFit/>
          </a:bodyPr>
          <a:lstStyle/>
          <a:p>
            <a:pPr algn="ctr"/>
            <a:r>
              <a:rPr lang="lt-LT" sz="4000" dirty="0" smtClean="0">
                <a:solidFill>
                  <a:schemeClr val="bg1"/>
                </a:solidFill>
              </a:rPr>
              <a:t>MP, MP </a:t>
            </a:r>
            <a:r>
              <a:rPr lang="lt-LT" sz="4000" dirty="0">
                <a:solidFill>
                  <a:schemeClr val="bg1"/>
                </a:solidFill>
              </a:rPr>
              <a:t>teikimo </a:t>
            </a:r>
            <a:r>
              <a:rPr lang="lt-LT" sz="4000" dirty="0" smtClean="0">
                <a:solidFill>
                  <a:schemeClr val="bg1"/>
                </a:solidFill>
              </a:rPr>
              <a:t>grafikas, avanso MP </a:t>
            </a:r>
            <a:endParaRPr lang="en-US" sz="4000" dirty="0">
              <a:solidFill>
                <a:schemeClr val="bg1"/>
              </a:solidFill>
            </a:endParaRPr>
          </a:p>
        </p:txBody>
      </p:sp>
      <p:pic>
        <p:nvPicPr>
          <p:cNvPr id="16" name="Picture 15"/>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52400" y="3328452"/>
            <a:ext cx="1971580" cy="1877813"/>
          </a:xfrm>
          <a:prstGeom prst="rect">
            <a:avLst/>
          </a:prstGeom>
        </p:spPr>
      </p:pic>
      <p:pic>
        <p:nvPicPr>
          <p:cNvPr id="14" name="Picture 13"/>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7164986" y="4267358"/>
            <a:ext cx="1971580" cy="762506"/>
          </a:xfrm>
          <a:prstGeom prst="rect">
            <a:avLst/>
          </a:prstGeom>
        </p:spPr>
      </p:pic>
    </p:spTree>
    <p:extLst>
      <p:ext uri="{BB962C8B-B14F-4D97-AF65-F5344CB8AC3E}">
        <p14:creationId xmlns:p14="http://schemas.microsoft.com/office/powerpoint/2010/main" val="4002047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4" accel="40000" decel="6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outVertical)">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00726" y="808572"/>
            <a:ext cx="8368364" cy="173255"/>
          </a:xfrm>
        </p:spPr>
        <p:txBody>
          <a:bodyPr/>
          <a:lstStyle/>
          <a:p>
            <a:r>
              <a:rPr lang="lt-LT" dirty="0" err="1" smtClean="0"/>
              <a:t>Būt</a:t>
            </a:r>
            <a:r>
              <a:rPr lang="en-US" dirty="0" err="1" smtClean="0"/>
              <a:t>ina</a:t>
            </a:r>
            <a:r>
              <a:rPr lang="en-US" dirty="0" smtClean="0"/>
              <a:t> </a:t>
            </a:r>
            <a:r>
              <a:rPr lang="lt-LT" dirty="0" smtClean="0"/>
              <a:t>žinoti, kad</a:t>
            </a:r>
            <a:endParaRPr lang="en-US" dirty="0"/>
          </a:p>
        </p:txBody>
      </p:sp>
      <p:sp>
        <p:nvSpPr>
          <p:cNvPr id="6" name="Title 5"/>
          <p:cNvSpPr>
            <a:spLocks noGrp="1"/>
          </p:cNvSpPr>
          <p:nvPr>
            <p:ph type="title"/>
          </p:nvPr>
        </p:nvSpPr>
        <p:spPr/>
        <p:txBody>
          <a:bodyPr/>
          <a:lstStyle/>
          <a:p>
            <a:pPr algn="ctr"/>
            <a:r>
              <a:rPr lang="lt-LT" dirty="0"/>
              <a:t>MP dalys MPD2/MPD3</a:t>
            </a:r>
            <a:endParaRPr lang="en-US" dirty="0"/>
          </a:p>
        </p:txBody>
      </p:sp>
      <p:grpSp>
        <p:nvGrpSpPr>
          <p:cNvPr id="23" name="Group 22"/>
          <p:cNvGrpSpPr/>
          <p:nvPr/>
        </p:nvGrpSpPr>
        <p:grpSpPr>
          <a:xfrm>
            <a:off x="146942" y="1510591"/>
            <a:ext cx="2438064" cy="2966159"/>
            <a:chOff x="393403" y="2115725"/>
            <a:chExt cx="1920240" cy="2177637"/>
          </a:xfrm>
        </p:grpSpPr>
        <p:sp>
          <p:nvSpPr>
            <p:cNvPr id="22" name="Isosceles Triangle 21"/>
            <p:cNvSpPr/>
            <p:nvPr/>
          </p:nvSpPr>
          <p:spPr>
            <a:xfrm rot="10800000">
              <a:off x="1163023" y="3964914"/>
              <a:ext cx="381000" cy="32844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ounded Rectangle 4"/>
            <p:cNvSpPr/>
            <p:nvPr/>
          </p:nvSpPr>
          <p:spPr>
            <a:xfrm>
              <a:off x="393403" y="2115725"/>
              <a:ext cx="1920240" cy="1847081"/>
            </a:xfrm>
            <a:prstGeom prst="roundRect">
              <a:avLst>
                <a:gd name="adj" fmla="val 114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7" name="Rounded Rectangle 6"/>
          <p:cNvSpPr/>
          <p:nvPr/>
        </p:nvSpPr>
        <p:spPr>
          <a:xfrm>
            <a:off x="381000" y="1679663"/>
            <a:ext cx="1966757" cy="357556"/>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solidFill>
                  <a:schemeClr val="tx1">
                    <a:lumMod val="75000"/>
                    <a:lumOff val="25000"/>
                  </a:schemeClr>
                </a:solidFill>
              </a:rPr>
              <a:t>MPD2.SA</a:t>
            </a:r>
            <a:endParaRPr lang="en-US" sz="1200" b="1" dirty="0">
              <a:solidFill>
                <a:schemeClr val="tx1">
                  <a:lumMod val="75000"/>
                  <a:lumOff val="25000"/>
                </a:schemeClr>
              </a:solidFill>
            </a:endParaRPr>
          </a:p>
        </p:txBody>
      </p:sp>
      <p:sp>
        <p:nvSpPr>
          <p:cNvPr id="24" name="Rectangle 23"/>
          <p:cNvSpPr/>
          <p:nvPr/>
        </p:nvSpPr>
        <p:spPr>
          <a:xfrm>
            <a:off x="464524" y="2122900"/>
            <a:ext cx="1778000" cy="246221"/>
          </a:xfrm>
          <a:prstGeom prst="rect">
            <a:avLst/>
          </a:prstGeom>
        </p:spPr>
        <p:txBody>
          <a:bodyPr wrap="square">
            <a:spAutoFit/>
          </a:bodyPr>
          <a:lstStyle/>
          <a:p>
            <a:pPr algn="ctr"/>
            <a:endParaRPr lang="lt-LT" sz="1000" dirty="0">
              <a:solidFill>
                <a:srgbClr val="FFFFFF"/>
              </a:solidFill>
            </a:endParaRPr>
          </a:p>
        </p:txBody>
      </p:sp>
      <p:grpSp>
        <p:nvGrpSpPr>
          <p:cNvPr id="33" name="Group 32"/>
          <p:cNvGrpSpPr/>
          <p:nvPr/>
        </p:nvGrpSpPr>
        <p:grpSpPr>
          <a:xfrm>
            <a:off x="3121102" y="1540225"/>
            <a:ext cx="2225330" cy="2852144"/>
            <a:chOff x="423721" y="2138118"/>
            <a:chExt cx="1920240" cy="2155244"/>
          </a:xfrm>
        </p:grpSpPr>
        <p:sp>
          <p:nvSpPr>
            <p:cNvPr id="36" name="Isosceles Triangle 35"/>
            <p:cNvSpPr/>
            <p:nvPr/>
          </p:nvSpPr>
          <p:spPr>
            <a:xfrm rot="10800000">
              <a:off x="1163023" y="3964914"/>
              <a:ext cx="381000" cy="3284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423721" y="2138118"/>
              <a:ext cx="1920240" cy="1847081"/>
            </a:xfrm>
            <a:prstGeom prst="roundRect">
              <a:avLst>
                <a:gd name="adj" fmla="val 114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bg1"/>
                  </a:solidFill>
                </a:rPr>
                <a:t>Deklaruojamos apmokėtos </a:t>
              </a:r>
              <a:r>
                <a:rPr lang="lt-LT" sz="1200" dirty="0" smtClean="0">
                  <a:solidFill>
                    <a:schemeClr val="bg1"/>
                  </a:solidFill>
                </a:rPr>
                <a:t>išlaidos.</a:t>
              </a:r>
            </a:p>
          </p:txBody>
        </p:sp>
      </p:grpSp>
      <p:sp>
        <p:nvSpPr>
          <p:cNvPr id="34" name="Rounded Rectangle 33"/>
          <p:cNvSpPr/>
          <p:nvPr/>
        </p:nvSpPr>
        <p:spPr>
          <a:xfrm>
            <a:off x="3194201" y="1618710"/>
            <a:ext cx="2009669" cy="425389"/>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solidFill>
                  <a:schemeClr val="tx1">
                    <a:lumMod val="75000"/>
                    <a:lumOff val="25000"/>
                  </a:schemeClr>
                </a:solidFill>
              </a:rPr>
              <a:t>MPD3.IK</a:t>
            </a:r>
            <a:endParaRPr lang="en-US" sz="1200" b="1" dirty="0">
              <a:solidFill>
                <a:schemeClr val="tx1">
                  <a:lumMod val="75000"/>
                  <a:lumOff val="25000"/>
                </a:schemeClr>
              </a:solidFill>
            </a:endParaRPr>
          </a:p>
        </p:txBody>
      </p:sp>
      <p:grpSp>
        <p:nvGrpSpPr>
          <p:cNvPr id="39" name="Group 38"/>
          <p:cNvGrpSpPr/>
          <p:nvPr/>
        </p:nvGrpSpPr>
        <p:grpSpPr>
          <a:xfrm>
            <a:off x="5812257" y="1550292"/>
            <a:ext cx="2797534" cy="2858040"/>
            <a:chOff x="393403" y="2115725"/>
            <a:chExt cx="1920240" cy="2177637"/>
          </a:xfrm>
        </p:grpSpPr>
        <p:sp>
          <p:nvSpPr>
            <p:cNvPr id="42" name="Isosceles Triangle 41"/>
            <p:cNvSpPr/>
            <p:nvPr/>
          </p:nvSpPr>
          <p:spPr>
            <a:xfrm rot="10800000">
              <a:off x="1163023" y="3964914"/>
              <a:ext cx="381000" cy="32844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2"/>
            <p:cNvSpPr/>
            <p:nvPr/>
          </p:nvSpPr>
          <p:spPr>
            <a:xfrm>
              <a:off x="393403" y="2115725"/>
              <a:ext cx="1920240" cy="1847081"/>
            </a:xfrm>
            <a:prstGeom prst="roundRect">
              <a:avLst>
                <a:gd name="adj" fmla="val 1140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40" name="Rounded Rectangle 39"/>
          <p:cNvSpPr/>
          <p:nvPr/>
        </p:nvSpPr>
        <p:spPr>
          <a:xfrm>
            <a:off x="6225769" y="1679663"/>
            <a:ext cx="1970507" cy="453058"/>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solidFill>
                <a:schemeClr val="bg2">
                  <a:lumMod val="50000"/>
                </a:schemeClr>
              </a:solidFill>
            </a:endParaRPr>
          </a:p>
          <a:p>
            <a:pPr algn="ctr"/>
            <a:r>
              <a:rPr lang="lt-LT" sz="1200" b="1" dirty="0" smtClean="0">
                <a:solidFill>
                  <a:schemeClr val="tx1">
                    <a:lumMod val="75000"/>
                    <a:lumOff val="25000"/>
                  </a:schemeClr>
                </a:solidFill>
              </a:rPr>
              <a:t>Su MP:</a:t>
            </a:r>
            <a:endParaRPr lang="en-US" sz="1200" b="1" dirty="0">
              <a:solidFill>
                <a:schemeClr val="tx1">
                  <a:lumMod val="75000"/>
                  <a:lumOff val="25000"/>
                </a:schemeClr>
              </a:solidFill>
            </a:endParaRPr>
          </a:p>
          <a:p>
            <a:pPr algn="ctr"/>
            <a:endParaRPr lang="en-US" sz="1200" b="1" dirty="0">
              <a:solidFill>
                <a:srgbClr val="262626">
                  <a:lumMod val="75000"/>
                  <a:lumOff val="25000"/>
                </a:srgbClr>
              </a:solidFill>
            </a:endParaRPr>
          </a:p>
        </p:txBody>
      </p:sp>
      <p:sp>
        <p:nvSpPr>
          <p:cNvPr id="2" name="Rectangle 1"/>
          <p:cNvSpPr/>
          <p:nvPr/>
        </p:nvSpPr>
        <p:spPr>
          <a:xfrm>
            <a:off x="286669" y="2040090"/>
            <a:ext cx="2167499" cy="1384995"/>
          </a:xfrm>
          <a:prstGeom prst="rect">
            <a:avLst/>
          </a:prstGeom>
        </p:spPr>
        <p:txBody>
          <a:bodyPr wrap="square">
            <a:spAutoFit/>
          </a:bodyPr>
          <a:lstStyle/>
          <a:p>
            <a:pPr algn="just"/>
            <a:r>
              <a:rPr lang="lt-LT" sz="1200" dirty="0" smtClean="0">
                <a:solidFill>
                  <a:schemeClr val="bg1"/>
                </a:solidFill>
              </a:rPr>
              <a:t>Deklaruojamos neapmokėtos išlaidos </a:t>
            </a:r>
          </a:p>
          <a:p>
            <a:pPr algn="just"/>
            <a:endParaRPr lang="lt-LT" sz="1200" dirty="0">
              <a:solidFill>
                <a:schemeClr val="bg1"/>
              </a:solidFill>
            </a:endParaRPr>
          </a:p>
          <a:p>
            <a:pPr algn="just"/>
            <a:r>
              <a:rPr lang="lt-LT" sz="1200" dirty="0" smtClean="0">
                <a:solidFill>
                  <a:schemeClr val="bg1"/>
                </a:solidFill>
              </a:rPr>
              <a:t>Po MP apmokėjimo per 3 </a:t>
            </a:r>
            <a:r>
              <a:rPr lang="lt-LT" sz="1200" dirty="0" err="1" smtClean="0">
                <a:solidFill>
                  <a:schemeClr val="bg1"/>
                </a:solidFill>
              </a:rPr>
              <a:t>dd</a:t>
            </a:r>
            <a:r>
              <a:rPr lang="lt-LT" sz="1200" dirty="0" smtClean="0">
                <a:solidFill>
                  <a:schemeClr val="bg1"/>
                </a:solidFill>
              </a:rPr>
              <a:t> pildomas SA pranešimas ir teikiami atsiskaitymą su tiekėjais įrodantys dokumentai</a:t>
            </a:r>
            <a:endParaRPr lang="en-US" sz="1200" dirty="0">
              <a:solidFill>
                <a:schemeClr val="bg1"/>
              </a:solidFill>
            </a:endParaRPr>
          </a:p>
        </p:txBody>
      </p:sp>
      <p:sp>
        <p:nvSpPr>
          <p:cNvPr id="4" name="Rectangle 3"/>
          <p:cNvSpPr/>
          <p:nvPr/>
        </p:nvSpPr>
        <p:spPr>
          <a:xfrm>
            <a:off x="6030493" y="2407820"/>
            <a:ext cx="2427707" cy="1569660"/>
          </a:xfrm>
          <a:prstGeom prst="rect">
            <a:avLst/>
          </a:prstGeom>
        </p:spPr>
        <p:txBody>
          <a:bodyPr wrap="square">
            <a:spAutoFit/>
          </a:bodyPr>
          <a:lstStyle/>
          <a:p>
            <a:pPr algn="just"/>
            <a:r>
              <a:rPr lang="lt-LT" sz="1200" dirty="0" smtClean="0">
                <a:solidFill>
                  <a:schemeClr val="bg1"/>
                </a:solidFill>
              </a:rPr>
              <a:t>Teikiama:</a:t>
            </a:r>
          </a:p>
          <a:p>
            <a:pPr algn="just"/>
            <a:r>
              <a:rPr lang="lt-LT" sz="1200" dirty="0" smtClean="0">
                <a:solidFill>
                  <a:schemeClr val="bg1"/>
                </a:solidFill>
              </a:rPr>
              <a:t>1. </a:t>
            </a:r>
            <a:r>
              <a:rPr lang="lt-LT" sz="1200" dirty="0">
                <a:solidFill>
                  <a:schemeClr val="bg1"/>
                </a:solidFill>
              </a:rPr>
              <a:t>sąskaitos,</a:t>
            </a:r>
          </a:p>
          <a:p>
            <a:pPr algn="just"/>
            <a:r>
              <a:rPr lang="lt-LT" sz="1200" dirty="0" smtClean="0">
                <a:solidFill>
                  <a:schemeClr val="bg1"/>
                </a:solidFill>
              </a:rPr>
              <a:t>2. aktai</a:t>
            </a:r>
            <a:r>
              <a:rPr lang="lt-LT" sz="1200" dirty="0">
                <a:solidFill>
                  <a:schemeClr val="bg1"/>
                </a:solidFill>
              </a:rPr>
              <a:t>,</a:t>
            </a:r>
          </a:p>
          <a:p>
            <a:pPr algn="just"/>
            <a:r>
              <a:rPr lang="lt-LT" sz="1200" dirty="0" smtClean="0">
                <a:solidFill>
                  <a:schemeClr val="bg1"/>
                </a:solidFill>
              </a:rPr>
              <a:t> 3. IK būdu ir </a:t>
            </a:r>
            <a:r>
              <a:rPr lang="lt-LT" sz="1200" dirty="0">
                <a:solidFill>
                  <a:schemeClr val="bg1"/>
                </a:solidFill>
              </a:rPr>
              <a:t>apmokėjimo </a:t>
            </a:r>
            <a:r>
              <a:rPr lang="lt-LT" sz="1200" dirty="0" smtClean="0">
                <a:solidFill>
                  <a:schemeClr val="bg1"/>
                </a:solidFill>
              </a:rPr>
              <a:t>dokumentai.</a:t>
            </a:r>
          </a:p>
          <a:p>
            <a:pPr algn="just"/>
            <a:endParaRPr lang="lt-LT" sz="1200" dirty="0">
              <a:solidFill>
                <a:schemeClr val="bg1"/>
              </a:solidFill>
            </a:endParaRPr>
          </a:p>
          <a:p>
            <a:pPr algn="just"/>
            <a:r>
              <a:rPr lang="lt-LT" sz="1200" dirty="0" smtClean="0">
                <a:solidFill>
                  <a:schemeClr val="bg1"/>
                </a:solidFill>
              </a:rPr>
              <a:t>MPD2.SA/MPD3.IK dalyse nurodomi tik dokumentai, kurie turi sumą.</a:t>
            </a:r>
            <a:endParaRPr lang="en-US" sz="1200" dirty="0">
              <a:solidFill>
                <a:schemeClr val="bg1"/>
              </a:solidFill>
            </a:endParaRPr>
          </a:p>
        </p:txBody>
      </p:sp>
    </p:spTree>
    <p:extLst>
      <p:ext uri="{BB962C8B-B14F-4D97-AF65-F5344CB8AC3E}">
        <p14:creationId xmlns:p14="http://schemas.microsoft.com/office/powerpoint/2010/main" val="3313808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nodePh="1">
                                  <p:stCondLst>
                                    <p:cond delay="0"/>
                                  </p:stCondLst>
                                  <p:endCondLst>
                                    <p:cond evt="begin" delay="0">
                                      <p:tn val="15"/>
                                    </p:cond>
                                  </p:end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2" presetClass="entr" presetSubtype="1" accel="40000" decel="6000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0-#ppt_h/2"/>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1500"/>
                            </p:stCondLst>
                            <p:childTnLst>
                              <p:par>
                                <p:cTn id="29" presetID="2" presetClass="entr" presetSubtype="1" accel="40000" decel="6000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0-#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34"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lt-LT" dirty="0" smtClean="0"/>
              <a:t>Mokėjimo </a:t>
            </a:r>
            <a:r>
              <a:rPr lang="lt-LT" dirty="0"/>
              <a:t>prašymų teikimo grafikas – </a:t>
            </a:r>
            <a:r>
              <a:rPr lang="lt-LT" dirty="0" smtClean="0"/>
              <a:t>kas ir </a:t>
            </a:r>
            <a:r>
              <a:rPr lang="lt-LT" dirty="0"/>
              <a:t>kam tai?</a:t>
            </a:r>
            <a:endParaRPr lang="en-US" dirty="0"/>
          </a:p>
        </p:txBody>
      </p:sp>
      <p:cxnSp>
        <p:nvCxnSpPr>
          <p:cNvPr id="20" name="Straight Line buttom"/>
          <p:cNvCxnSpPr/>
          <p:nvPr/>
        </p:nvCxnSpPr>
        <p:spPr>
          <a:xfrm>
            <a:off x="685800" y="3651546"/>
            <a:ext cx="7772400"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9" name="Picture Placehold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647" b="6647"/>
          <a:stretch>
            <a:fillRect/>
          </a:stretch>
        </p:blipFill>
        <p:spPr>
          <a:xfrm>
            <a:off x="0" y="1374478"/>
            <a:ext cx="3124200" cy="1995622"/>
          </a:xfrm>
          <a:prstGeom prst="rect">
            <a:avLst/>
          </a:prstGeom>
        </p:spPr>
      </p:pic>
      <p:sp>
        <p:nvSpPr>
          <p:cNvPr id="10" name="Text Placeholder 14"/>
          <p:cNvSpPr>
            <a:spLocks noGrp="1"/>
          </p:cNvSpPr>
          <p:nvPr>
            <p:ph type="body" sz="half" idx="15"/>
          </p:nvPr>
        </p:nvSpPr>
        <p:spPr>
          <a:xfrm>
            <a:off x="3899224" y="1890772"/>
            <a:ext cx="5244775" cy="452377"/>
          </a:xfrm>
        </p:spPr>
        <p:txBody>
          <a:bodyPr/>
          <a:lstStyle/>
          <a:p>
            <a:r>
              <a:rPr lang="lt-LT" sz="1400" dirty="0">
                <a:solidFill>
                  <a:schemeClr val="tx2">
                    <a:lumMod val="75000"/>
                    <a:lumOff val="25000"/>
                  </a:schemeClr>
                </a:solidFill>
              </a:rPr>
              <a:t>Planuojami jūsų įstaigos finansiniai </a:t>
            </a:r>
            <a:r>
              <a:rPr lang="lt-LT" sz="1400" dirty="0" smtClean="0">
                <a:solidFill>
                  <a:schemeClr val="tx2">
                    <a:lumMod val="75000"/>
                    <a:lumOff val="25000"/>
                  </a:schemeClr>
                </a:solidFill>
              </a:rPr>
              <a:t>srautai, </a:t>
            </a:r>
            <a:r>
              <a:rPr lang="lt-LT" sz="1400" dirty="0">
                <a:solidFill>
                  <a:schemeClr val="tx2">
                    <a:lumMod val="75000"/>
                    <a:lumOff val="25000"/>
                  </a:schemeClr>
                </a:solidFill>
              </a:rPr>
              <a:t>ypač </a:t>
            </a:r>
            <a:r>
              <a:rPr lang="lt-LT" sz="1400" dirty="0" smtClean="0">
                <a:solidFill>
                  <a:schemeClr val="tx2">
                    <a:lumMod val="75000"/>
                    <a:lumOff val="25000"/>
                  </a:schemeClr>
                </a:solidFill>
              </a:rPr>
              <a:t>nuosavo įnašo </a:t>
            </a:r>
            <a:r>
              <a:rPr lang="lt-LT" sz="1400" dirty="0">
                <a:solidFill>
                  <a:schemeClr val="tx2">
                    <a:lumMod val="75000"/>
                    <a:lumOff val="25000"/>
                  </a:schemeClr>
                </a:solidFill>
              </a:rPr>
              <a:t>atveju, būtina suplanuoti ir laiku turėti </a:t>
            </a:r>
            <a:r>
              <a:rPr lang="lt-LT" sz="1400" dirty="0" smtClean="0">
                <a:solidFill>
                  <a:schemeClr val="tx2">
                    <a:lumMod val="75000"/>
                    <a:lumOff val="25000"/>
                  </a:schemeClr>
                </a:solidFill>
              </a:rPr>
              <a:t>nuosavų lėšų dalį</a:t>
            </a:r>
            <a:endParaRPr lang="en-US" sz="1400" dirty="0"/>
          </a:p>
        </p:txBody>
      </p:sp>
      <p:sp>
        <p:nvSpPr>
          <p:cNvPr id="11" name="Text Placeholder 15"/>
          <p:cNvSpPr>
            <a:spLocks noGrp="1"/>
          </p:cNvSpPr>
          <p:nvPr>
            <p:ph type="body" sz="half" idx="16"/>
          </p:nvPr>
        </p:nvSpPr>
        <p:spPr>
          <a:xfrm>
            <a:off x="3910378" y="2520008"/>
            <a:ext cx="5233622" cy="326156"/>
          </a:xfrm>
        </p:spPr>
        <p:txBody>
          <a:bodyPr/>
          <a:lstStyle/>
          <a:p>
            <a:pPr>
              <a:lnSpc>
                <a:spcPts val="1400"/>
              </a:lnSpc>
              <a:spcBef>
                <a:spcPts val="600"/>
              </a:spcBef>
            </a:pPr>
            <a:r>
              <a:rPr lang="lt-LT" sz="1400" dirty="0" smtClean="0">
                <a:solidFill>
                  <a:schemeClr val="tx2">
                    <a:lumMod val="75000"/>
                    <a:lumOff val="25000"/>
                  </a:schemeClr>
                </a:solidFill>
              </a:rPr>
              <a:t>MP </a:t>
            </a:r>
            <a:r>
              <a:rPr lang="lt-LT" sz="1400" dirty="0">
                <a:solidFill>
                  <a:schemeClr val="tx2">
                    <a:lumMod val="75000"/>
                    <a:lumOff val="25000"/>
                  </a:schemeClr>
                </a:solidFill>
              </a:rPr>
              <a:t>grafikuose pateikta informacija padeda planuoti ES  lėšų </a:t>
            </a:r>
            <a:r>
              <a:rPr lang="lt-LT" sz="1400" dirty="0" smtClean="0">
                <a:solidFill>
                  <a:schemeClr val="tx2">
                    <a:lumMod val="75000"/>
                    <a:lumOff val="25000"/>
                  </a:schemeClr>
                </a:solidFill>
              </a:rPr>
              <a:t>išmokėjimą </a:t>
            </a:r>
            <a:endParaRPr lang="lt-LT" sz="1400" dirty="0">
              <a:solidFill>
                <a:schemeClr val="tx2">
                  <a:lumMod val="75000"/>
                  <a:lumOff val="25000"/>
                </a:schemeClr>
              </a:solidFill>
            </a:endParaRPr>
          </a:p>
          <a:p>
            <a:endParaRPr lang="en-US" dirty="0"/>
          </a:p>
        </p:txBody>
      </p:sp>
      <p:sp>
        <p:nvSpPr>
          <p:cNvPr id="12" name="Text Placeholder 16"/>
          <p:cNvSpPr>
            <a:spLocks noGrp="1"/>
          </p:cNvSpPr>
          <p:nvPr>
            <p:ph type="body" sz="half" idx="17"/>
          </p:nvPr>
        </p:nvSpPr>
        <p:spPr>
          <a:xfrm>
            <a:off x="3889933" y="2976826"/>
            <a:ext cx="4784431" cy="326156"/>
          </a:xfrm>
        </p:spPr>
        <p:txBody>
          <a:bodyPr/>
          <a:lstStyle/>
          <a:p>
            <a:r>
              <a:rPr lang="lt-LT" sz="1400" dirty="0">
                <a:solidFill>
                  <a:schemeClr val="tx2">
                    <a:lumMod val="75000"/>
                    <a:lumOff val="25000"/>
                  </a:schemeClr>
                </a:solidFill>
              </a:rPr>
              <a:t>MP grafikas padeda stebėti projekto veiklas, jų eigą</a:t>
            </a:r>
            <a:endParaRPr lang="en-US" sz="1400" dirty="0"/>
          </a:p>
        </p:txBody>
      </p:sp>
      <p:sp>
        <p:nvSpPr>
          <p:cNvPr id="13" name="Text Placeholder 17"/>
          <p:cNvSpPr>
            <a:spLocks noGrp="1"/>
          </p:cNvSpPr>
          <p:nvPr>
            <p:ph type="body" sz="half" idx="21"/>
          </p:nvPr>
        </p:nvSpPr>
        <p:spPr>
          <a:xfrm>
            <a:off x="4114800" y="1521133"/>
            <a:ext cx="5146814" cy="192780"/>
          </a:xfrm>
        </p:spPr>
        <p:txBody>
          <a:bodyPr/>
          <a:lstStyle/>
          <a:p>
            <a:r>
              <a:rPr lang="lt-LT" dirty="0" smtClean="0"/>
              <a:t>MP pateikimą reikia planuoti atsakingai, nes:</a:t>
            </a:r>
            <a:endParaRPr lang="en-US" dirty="0" smtClean="0"/>
          </a:p>
        </p:txBody>
      </p:sp>
      <p:sp>
        <p:nvSpPr>
          <p:cNvPr id="4" name="Rectangle 3"/>
          <p:cNvSpPr/>
          <p:nvPr/>
        </p:nvSpPr>
        <p:spPr>
          <a:xfrm>
            <a:off x="611579" y="3638566"/>
            <a:ext cx="8289073" cy="954107"/>
          </a:xfrm>
          <a:prstGeom prst="rect">
            <a:avLst/>
          </a:prstGeom>
        </p:spPr>
        <p:txBody>
          <a:bodyPr wrap="square">
            <a:spAutoFit/>
          </a:bodyPr>
          <a:lstStyle/>
          <a:p>
            <a:r>
              <a:rPr lang="lt-LT" sz="1400" dirty="0" smtClean="0">
                <a:solidFill>
                  <a:schemeClr val="accent3">
                    <a:lumMod val="50000"/>
                  </a:schemeClr>
                </a:solidFill>
              </a:rPr>
              <a:t>MP grafikas - neatsiejama MP dalis, kurio informacija pildoma ir teikiama su tarpiniu, avanso MP.</a:t>
            </a:r>
          </a:p>
          <a:p>
            <a:r>
              <a:rPr lang="lt-LT" sz="1400" dirty="0" smtClean="0">
                <a:solidFill>
                  <a:schemeClr val="accent3">
                    <a:lumMod val="50000"/>
                  </a:schemeClr>
                </a:solidFill>
              </a:rPr>
              <a:t>Su galutiniu mokėjimo prašymu </a:t>
            </a:r>
            <a:r>
              <a:rPr lang="en-US" sz="1400" dirty="0" err="1" smtClean="0">
                <a:solidFill>
                  <a:schemeClr val="accent3">
                    <a:lumMod val="50000"/>
                  </a:schemeClr>
                </a:solidFill>
              </a:rPr>
              <a:t>informacija</a:t>
            </a:r>
            <a:r>
              <a:rPr lang="en-US" sz="1400" dirty="0" smtClean="0">
                <a:solidFill>
                  <a:schemeClr val="accent3">
                    <a:lumMod val="50000"/>
                  </a:schemeClr>
                </a:solidFill>
              </a:rPr>
              <a:t> </a:t>
            </a:r>
            <a:r>
              <a:rPr lang="en-US" sz="1400" dirty="0" err="1" smtClean="0">
                <a:solidFill>
                  <a:schemeClr val="accent3">
                    <a:lumMod val="50000"/>
                  </a:schemeClr>
                </a:solidFill>
              </a:rPr>
              <a:t>apie</a:t>
            </a:r>
            <a:r>
              <a:rPr lang="en-US" sz="1400" dirty="0" smtClean="0">
                <a:solidFill>
                  <a:schemeClr val="accent3">
                    <a:lumMod val="50000"/>
                  </a:schemeClr>
                </a:solidFill>
              </a:rPr>
              <a:t> MP </a:t>
            </a:r>
            <a:r>
              <a:rPr lang="en-US" sz="1400" dirty="0" err="1" smtClean="0">
                <a:solidFill>
                  <a:schemeClr val="accent3">
                    <a:lumMod val="50000"/>
                  </a:schemeClr>
                </a:solidFill>
              </a:rPr>
              <a:t>grafik</a:t>
            </a:r>
            <a:r>
              <a:rPr lang="lt-LT" sz="1400" dirty="0" smtClean="0">
                <a:solidFill>
                  <a:schemeClr val="accent3">
                    <a:lumMod val="50000"/>
                  </a:schemeClr>
                </a:solidFill>
              </a:rPr>
              <a:t>ą neteikiama.</a:t>
            </a:r>
          </a:p>
          <a:p>
            <a:r>
              <a:rPr lang="lt-LT" sz="1400" dirty="0" smtClean="0">
                <a:solidFill>
                  <a:schemeClr val="accent3">
                    <a:lumMod val="50000"/>
                  </a:schemeClr>
                </a:solidFill>
              </a:rPr>
              <a:t>Svarbu</a:t>
            </a:r>
            <a:r>
              <a:rPr lang="en-US" sz="1400" dirty="0" smtClean="0">
                <a:solidFill>
                  <a:schemeClr val="accent3">
                    <a:lumMod val="50000"/>
                  </a:schemeClr>
                </a:solidFill>
              </a:rPr>
              <a:t>! </a:t>
            </a:r>
            <a:r>
              <a:rPr lang="lt-LT" sz="1400" dirty="0" err="1" smtClean="0">
                <a:solidFill>
                  <a:schemeClr val="accent3">
                    <a:lumMod val="50000"/>
                  </a:schemeClr>
                </a:solidFill>
              </a:rPr>
              <a:t>Pir</a:t>
            </a:r>
            <a:r>
              <a:rPr lang="en-US" sz="1400" dirty="0" err="1" smtClean="0">
                <a:solidFill>
                  <a:schemeClr val="accent3">
                    <a:lumMod val="50000"/>
                  </a:schemeClr>
                </a:solidFill>
              </a:rPr>
              <a:t>masis</a:t>
            </a:r>
            <a:r>
              <a:rPr lang="en-US" sz="1400" dirty="0" smtClean="0">
                <a:solidFill>
                  <a:schemeClr val="accent3">
                    <a:lumMod val="50000"/>
                  </a:schemeClr>
                </a:solidFill>
              </a:rPr>
              <a:t> MP </a:t>
            </a:r>
            <a:r>
              <a:rPr lang="en-US" sz="1400" dirty="0" err="1" smtClean="0">
                <a:solidFill>
                  <a:schemeClr val="accent3">
                    <a:lumMod val="50000"/>
                  </a:schemeClr>
                </a:solidFill>
              </a:rPr>
              <a:t>kartu</a:t>
            </a:r>
            <a:r>
              <a:rPr lang="en-US" sz="1400" dirty="0" smtClean="0">
                <a:solidFill>
                  <a:schemeClr val="accent3">
                    <a:lumMod val="50000"/>
                  </a:schemeClr>
                </a:solidFill>
              </a:rPr>
              <a:t> </a:t>
            </a:r>
            <a:r>
              <a:rPr lang="lt-LT" sz="1400" dirty="0" smtClean="0">
                <a:solidFill>
                  <a:schemeClr val="accent3">
                    <a:lumMod val="50000"/>
                  </a:schemeClr>
                </a:solidFill>
              </a:rPr>
              <a:t> su jame </a:t>
            </a:r>
            <a:r>
              <a:rPr lang="lt-LT" sz="1400" dirty="0">
                <a:solidFill>
                  <a:schemeClr val="accent3">
                    <a:lumMod val="50000"/>
                  </a:schemeClr>
                </a:solidFill>
              </a:rPr>
              <a:t>nurodyta informacija apie mokėjimo prašymų teikimo grafiką </a:t>
            </a:r>
            <a:r>
              <a:rPr lang="lt-LT" sz="1400" dirty="0" smtClean="0">
                <a:solidFill>
                  <a:schemeClr val="accent3">
                    <a:lumMod val="50000"/>
                  </a:schemeClr>
                </a:solidFill>
              </a:rPr>
              <a:t>teikiamas ne </a:t>
            </a:r>
            <a:r>
              <a:rPr lang="lt-LT" sz="1400" dirty="0">
                <a:solidFill>
                  <a:schemeClr val="accent3">
                    <a:lumMod val="50000"/>
                  </a:schemeClr>
                </a:solidFill>
              </a:rPr>
              <a:t>vėliau kaip po 14 dienų nuo projekto sutarties pasirašymo dienos.</a:t>
            </a:r>
            <a:endParaRPr lang="lt-LT" sz="1400" dirty="0" smtClean="0">
              <a:solidFill>
                <a:schemeClr val="accent3">
                  <a:lumMod val="50000"/>
                </a:schemeClr>
              </a:solidFill>
            </a:endParaRPr>
          </a:p>
        </p:txBody>
      </p:sp>
      <p:sp>
        <p:nvSpPr>
          <p:cNvPr id="5" name="Rectangle 4"/>
          <p:cNvSpPr/>
          <p:nvPr/>
        </p:nvSpPr>
        <p:spPr>
          <a:xfrm>
            <a:off x="884662" y="835023"/>
            <a:ext cx="7924800" cy="369332"/>
          </a:xfrm>
          <a:prstGeom prst="rect">
            <a:avLst/>
          </a:prstGeom>
        </p:spPr>
        <p:txBody>
          <a:bodyPr wrap="square">
            <a:spAutoFit/>
          </a:bodyPr>
          <a:lstStyle/>
          <a:p>
            <a:r>
              <a:rPr lang="lt-LT" dirty="0">
                <a:solidFill>
                  <a:schemeClr val="accent1">
                    <a:lumMod val="75000"/>
                  </a:schemeClr>
                </a:solidFill>
              </a:rPr>
              <a:t>Tikslas – </a:t>
            </a:r>
            <a:r>
              <a:rPr lang="lt-LT" dirty="0" smtClean="0">
                <a:solidFill>
                  <a:schemeClr val="accent1">
                    <a:lumMod val="75000"/>
                  </a:schemeClr>
                </a:solidFill>
              </a:rPr>
              <a:t>suplanuoti, </a:t>
            </a:r>
            <a:r>
              <a:rPr lang="lt-LT" dirty="0">
                <a:solidFill>
                  <a:schemeClr val="accent1">
                    <a:lumMod val="75000"/>
                  </a:schemeClr>
                </a:solidFill>
              </a:rPr>
              <a:t>kada teikiami mokėjimo prašymai ir kiek lėšų gali prireikti</a:t>
            </a:r>
            <a:endParaRPr lang="en-US" dirty="0"/>
          </a:p>
        </p:txBody>
      </p:sp>
    </p:spTree>
    <p:extLst>
      <p:ext uri="{BB962C8B-B14F-4D97-AF65-F5344CB8AC3E}">
        <p14:creationId xmlns:p14="http://schemas.microsoft.com/office/powerpoint/2010/main" val="318825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plus(in)">
                                      <p:cBhvr>
                                        <p:cTn id="7" dur="500"/>
                                        <p:tgtEl>
                                          <p:spTgt spid="2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585" y="356325"/>
            <a:ext cx="6571666" cy="353524"/>
          </a:xfrm>
        </p:spPr>
        <p:txBody>
          <a:bodyPr/>
          <a:lstStyle/>
          <a:p>
            <a:pPr algn="l"/>
            <a:r>
              <a:rPr lang="lt-LT" sz="3200" b="0" dirty="0"/>
              <a:t>Praktiški patarimai grafiko parengimui</a:t>
            </a:r>
            <a:endParaRPr lang="en-US" sz="3200" b="0" dirty="0"/>
          </a:p>
        </p:txBody>
      </p:sp>
      <p:grpSp>
        <p:nvGrpSpPr>
          <p:cNvPr id="37" name="Group 36"/>
          <p:cNvGrpSpPr/>
          <p:nvPr/>
        </p:nvGrpSpPr>
        <p:grpSpPr>
          <a:xfrm>
            <a:off x="-12700" y="3738350"/>
            <a:ext cx="3200400" cy="738401"/>
            <a:chOff x="720691" y="2955923"/>
            <a:chExt cx="2594009" cy="598492"/>
          </a:xfrm>
        </p:grpSpPr>
        <p:grpSp>
          <p:nvGrpSpPr>
            <p:cNvPr id="18" name="Group 17"/>
            <p:cNvGrpSpPr/>
            <p:nvPr/>
          </p:nvGrpSpPr>
          <p:grpSpPr>
            <a:xfrm>
              <a:off x="1707972" y="2955923"/>
              <a:ext cx="1606728" cy="596902"/>
              <a:chOff x="1650206" y="2652713"/>
              <a:chExt cx="2495550" cy="927100"/>
            </a:xfrm>
          </p:grpSpPr>
          <p:sp>
            <p:nvSpPr>
              <p:cNvPr id="7173" name="Freeform 5"/>
              <p:cNvSpPr>
                <a:spLocks/>
              </p:cNvSpPr>
              <p:nvPr/>
            </p:nvSpPr>
            <p:spPr bwMode="auto">
              <a:xfrm>
                <a:off x="3613943" y="2738438"/>
                <a:ext cx="531813" cy="342900"/>
              </a:xfrm>
              <a:custGeom>
                <a:avLst/>
                <a:gdLst/>
                <a:ahLst/>
                <a:cxnLst>
                  <a:cxn ang="0">
                    <a:pos x="366" y="38"/>
                  </a:cxn>
                  <a:cxn ang="0">
                    <a:pos x="315" y="85"/>
                  </a:cxn>
                  <a:cxn ang="0">
                    <a:pos x="252" y="139"/>
                  </a:cxn>
                  <a:cxn ang="0">
                    <a:pos x="133" y="236"/>
                  </a:cxn>
                  <a:cxn ang="0">
                    <a:pos x="91" y="188"/>
                  </a:cxn>
                  <a:cxn ang="0">
                    <a:pos x="0" y="156"/>
                  </a:cxn>
                  <a:cxn ang="0">
                    <a:pos x="82" y="107"/>
                  </a:cxn>
                  <a:cxn ang="0">
                    <a:pos x="172" y="47"/>
                  </a:cxn>
                  <a:cxn ang="0">
                    <a:pos x="267" y="2"/>
                  </a:cxn>
                  <a:cxn ang="0">
                    <a:pos x="366" y="38"/>
                  </a:cxn>
                </a:cxnLst>
                <a:rect l="0" t="0" r="r" b="b"/>
                <a:pathLst>
                  <a:path w="366" h="236">
                    <a:moveTo>
                      <a:pt x="366" y="38"/>
                    </a:moveTo>
                    <a:cubicBezTo>
                      <a:pt x="351" y="55"/>
                      <a:pt x="332" y="69"/>
                      <a:pt x="315" y="85"/>
                    </a:cubicBezTo>
                    <a:cubicBezTo>
                      <a:pt x="295" y="103"/>
                      <a:pt x="274" y="121"/>
                      <a:pt x="252" y="139"/>
                    </a:cubicBezTo>
                    <a:cubicBezTo>
                      <a:pt x="213" y="172"/>
                      <a:pt x="173" y="204"/>
                      <a:pt x="133" y="236"/>
                    </a:cubicBezTo>
                    <a:cubicBezTo>
                      <a:pt x="125" y="216"/>
                      <a:pt x="109" y="199"/>
                      <a:pt x="91" y="188"/>
                    </a:cubicBezTo>
                    <a:cubicBezTo>
                      <a:pt x="65" y="170"/>
                      <a:pt x="33" y="161"/>
                      <a:pt x="0" y="156"/>
                    </a:cubicBezTo>
                    <a:cubicBezTo>
                      <a:pt x="20" y="131"/>
                      <a:pt x="54" y="120"/>
                      <a:pt x="82" y="107"/>
                    </a:cubicBezTo>
                    <a:cubicBezTo>
                      <a:pt x="116" y="92"/>
                      <a:pt x="143" y="69"/>
                      <a:pt x="172" y="47"/>
                    </a:cubicBezTo>
                    <a:cubicBezTo>
                      <a:pt x="200" y="25"/>
                      <a:pt x="231" y="5"/>
                      <a:pt x="267" y="2"/>
                    </a:cubicBezTo>
                    <a:cubicBezTo>
                      <a:pt x="302" y="0"/>
                      <a:pt x="344" y="10"/>
                      <a:pt x="366" y="38"/>
                    </a:cubicBezTo>
                  </a:path>
                </a:pathLst>
              </a:custGeom>
              <a:solidFill>
                <a:srgbClr val="EFCB9B"/>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7174" name="Freeform 6"/>
              <p:cNvSpPr>
                <a:spLocks/>
              </p:cNvSpPr>
              <p:nvPr/>
            </p:nvSpPr>
            <p:spPr bwMode="auto">
              <a:xfrm>
                <a:off x="3529806" y="2652713"/>
                <a:ext cx="554038" cy="309563"/>
              </a:xfrm>
              <a:custGeom>
                <a:avLst/>
                <a:gdLst/>
                <a:ahLst/>
                <a:cxnLst>
                  <a:cxn ang="0">
                    <a:pos x="381" y="26"/>
                  </a:cxn>
                  <a:cxn ang="0">
                    <a:pos x="368" y="49"/>
                  </a:cxn>
                  <a:cxn ang="0">
                    <a:pos x="339" y="46"/>
                  </a:cxn>
                  <a:cxn ang="0">
                    <a:pos x="230" y="86"/>
                  </a:cxn>
                  <a:cxn ang="0">
                    <a:pos x="134" y="152"/>
                  </a:cxn>
                  <a:cxn ang="0">
                    <a:pos x="42" y="212"/>
                  </a:cxn>
                  <a:cxn ang="0">
                    <a:pos x="42" y="212"/>
                  </a:cxn>
                  <a:cxn ang="0">
                    <a:pos x="11" y="210"/>
                  </a:cxn>
                  <a:cxn ang="0">
                    <a:pos x="0" y="210"/>
                  </a:cxn>
                  <a:cxn ang="0">
                    <a:pos x="84" y="146"/>
                  </a:cxn>
                  <a:cxn ang="0">
                    <a:pos x="179" y="80"/>
                  </a:cxn>
                  <a:cxn ang="0">
                    <a:pos x="278" y="16"/>
                  </a:cxn>
                  <a:cxn ang="0">
                    <a:pos x="381" y="26"/>
                  </a:cxn>
                </a:cxnLst>
                <a:rect l="0" t="0" r="r" b="b"/>
                <a:pathLst>
                  <a:path w="381" h="212">
                    <a:moveTo>
                      <a:pt x="381" y="26"/>
                    </a:moveTo>
                    <a:cubicBezTo>
                      <a:pt x="379" y="34"/>
                      <a:pt x="373" y="42"/>
                      <a:pt x="368" y="49"/>
                    </a:cubicBezTo>
                    <a:cubicBezTo>
                      <a:pt x="358" y="47"/>
                      <a:pt x="348" y="46"/>
                      <a:pt x="339" y="46"/>
                    </a:cubicBezTo>
                    <a:cubicBezTo>
                      <a:pt x="298" y="43"/>
                      <a:pt x="262" y="63"/>
                      <a:pt x="230" y="86"/>
                    </a:cubicBezTo>
                    <a:cubicBezTo>
                      <a:pt x="199" y="110"/>
                      <a:pt x="170" y="136"/>
                      <a:pt x="134" y="152"/>
                    </a:cubicBezTo>
                    <a:cubicBezTo>
                      <a:pt x="100" y="167"/>
                      <a:pt x="64" y="180"/>
                      <a:pt x="42" y="212"/>
                    </a:cubicBezTo>
                    <a:cubicBezTo>
                      <a:pt x="42" y="212"/>
                      <a:pt x="42" y="212"/>
                      <a:pt x="42" y="212"/>
                    </a:cubicBezTo>
                    <a:cubicBezTo>
                      <a:pt x="32" y="211"/>
                      <a:pt x="21" y="211"/>
                      <a:pt x="11" y="210"/>
                    </a:cubicBezTo>
                    <a:cubicBezTo>
                      <a:pt x="7" y="210"/>
                      <a:pt x="4" y="210"/>
                      <a:pt x="0" y="210"/>
                    </a:cubicBezTo>
                    <a:cubicBezTo>
                      <a:pt x="24" y="184"/>
                      <a:pt x="54" y="164"/>
                      <a:pt x="84" y="146"/>
                    </a:cubicBezTo>
                    <a:cubicBezTo>
                      <a:pt x="117" y="125"/>
                      <a:pt x="149" y="104"/>
                      <a:pt x="179" y="80"/>
                    </a:cubicBezTo>
                    <a:cubicBezTo>
                      <a:pt x="210" y="55"/>
                      <a:pt x="241" y="29"/>
                      <a:pt x="278" y="16"/>
                    </a:cubicBezTo>
                    <a:cubicBezTo>
                      <a:pt x="311" y="4"/>
                      <a:pt x="355" y="0"/>
                      <a:pt x="381" y="26"/>
                    </a:cubicBezTo>
                  </a:path>
                </a:pathLst>
              </a:custGeom>
              <a:solidFill>
                <a:srgbClr val="EDC38B"/>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7175" name="Freeform 7"/>
              <p:cNvSpPr>
                <a:spLocks/>
              </p:cNvSpPr>
              <p:nvPr/>
            </p:nvSpPr>
            <p:spPr bwMode="auto">
              <a:xfrm>
                <a:off x="3386931" y="2652713"/>
                <a:ext cx="520700" cy="312738"/>
              </a:xfrm>
              <a:custGeom>
                <a:avLst/>
                <a:gdLst/>
                <a:ahLst/>
                <a:cxnLst>
                  <a:cxn ang="0">
                    <a:pos x="358" y="7"/>
                  </a:cxn>
                  <a:cxn ang="0">
                    <a:pos x="281" y="58"/>
                  </a:cxn>
                  <a:cxn ang="0">
                    <a:pos x="233" y="96"/>
                  </a:cxn>
                  <a:cxn ang="0">
                    <a:pos x="179" y="131"/>
                  </a:cxn>
                  <a:cxn ang="0">
                    <a:pos x="79" y="210"/>
                  </a:cxn>
                  <a:cxn ang="0">
                    <a:pos x="0" y="214"/>
                  </a:cxn>
                  <a:cxn ang="0">
                    <a:pos x="78" y="151"/>
                  </a:cxn>
                  <a:cxn ang="0">
                    <a:pos x="164" y="78"/>
                  </a:cxn>
                  <a:cxn ang="0">
                    <a:pos x="255" y="15"/>
                  </a:cxn>
                  <a:cxn ang="0">
                    <a:pos x="358" y="7"/>
                  </a:cxn>
                </a:cxnLst>
                <a:rect l="0" t="0" r="r" b="b"/>
                <a:pathLst>
                  <a:path w="358" h="214">
                    <a:moveTo>
                      <a:pt x="358" y="7"/>
                    </a:moveTo>
                    <a:cubicBezTo>
                      <a:pt x="330" y="20"/>
                      <a:pt x="304" y="39"/>
                      <a:pt x="281" y="58"/>
                    </a:cubicBezTo>
                    <a:cubicBezTo>
                      <a:pt x="265" y="71"/>
                      <a:pt x="249" y="84"/>
                      <a:pt x="233" y="96"/>
                    </a:cubicBezTo>
                    <a:cubicBezTo>
                      <a:pt x="216" y="108"/>
                      <a:pt x="197" y="119"/>
                      <a:pt x="179" y="131"/>
                    </a:cubicBezTo>
                    <a:cubicBezTo>
                      <a:pt x="143" y="153"/>
                      <a:pt x="106" y="176"/>
                      <a:pt x="79" y="210"/>
                    </a:cubicBezTo>
                    <a:cubicBezTo>
                      <a:pt x="53" y="210"/>
                      <a:pt x="26" y="212"/>
                      <a:pt x="0" y="214"/>
                    </a:cubicBezTo>
                    <a:cubicBezTo>
                      <a:pt x="23" y="190"/>
                      <a:pt x="51" y="171"/>
                      <a:pt x="78" y="151"/>
                    </a:cubicBezTo>
                    <a:cubicBezTo>
                      <a:pt x="109" y="129"/>
                      <a:pt x="136" y="104"/>
                      <a:pt x="164" y="78"/>
                    </a:cubicBezTo>
                    <a:cubicBezTo>
                      <a:pt x="191" y="53"/>
                      <a:pt x="220" y="28"/>
                      <a:pt x="255" y="15"/>
                    </a:cubicBezTo>
                    <a:cubicBezTo>
                      <a:pt x="287" y="2"/>
                      <a:pt x="324" y="0"/>
                      <a:pt x="358" y="7"/>
                    </a:cubicBezTo>
                  </a:path>
                </a:pathLst>
              </a:custGeom>
              <a:solidFill>
                <a:srgbClr val="EDC38B"/>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7176" name="Freeform 8"/>
              <p:cNvSpPr>
                <a:spLocks/>
              </p:cNvSpPr>
              <p:nvPr/>
            </p:nvSpPr>
            <p:spPr bwMode="auto">
              <a:xfrm>
                <a:off x="1650206" y="2728913"/>
                <a:ext cx="2157413" cy="850900"/>
              </a:xfrm>
              <a:custGeom>
                <a:avLst/>
                <a:gdLst/>
                <a:ahLst/>
                <a:cxnLst>
                  <a:cxn ang="0">
                    <a:pos x="1109" y="323"/>
                  </a:cxn>
                  <a:cxn ang="0">
                    <a:pos x="1105" y="322"/>
                  </a:cxn>
                  <a:cxn ang="0">
                    <a:pos x="1076" y="320"/>
                  </a:cxn>
                  <a:cxn ang="0">
                    <a:pos x="1052" y="319"/>
                  </a:cxn>
                  <a:cxn ang="0">
                    <a:pos x="1049" y="319"/>
                  </a:cxn>
                  <a:cxn ang="0">
                    <a:pos x="1010" y="319"/>
                  </a:cxn>
                  <a:cxn ang="0">
                    <a:pos x="996" y="320"/>
                  </a:cxn>
                  <a:cxn ang="0">
                    <a:pos x="961" y="323"/>
                  </a:cxn>
                  <a:cxn ang="0">
                    <a:pos x="808" y="371"/>
                  </a:cxn>
                  <a:cxn ang="0">
                    <a:pos x="801" y="358"/>
                  </a:cxn>
                  <a:cxn ang="0">
                    <a:pos x="971" y="307"/>
                  </a:cxn>
                  <a:cxn ang="0">
                    <a:pos x="1108" y="308"/>
                  </a:cxn>
                  <a:cxn ang="0">
                    <a:pos x="1110" y="308"/>
                  </a:cxn>
                  <a:cxn ang="0">
                    <a:pos x="1131" y="310"/>
                  </a:cxn>
                  <a:cxn ang="0">
                    <a:pos x="1264" y="328"/>
                  </a:cxn>
                  <a:cxn ang="0">
                    <a:pos x="1400" y="318"/>
                  </a:cxn>
                  <a:cxn ang="0">
                    <a:pos x="1473" y="247"/>
                  </a:cxn>
                  <a:cxn ang="0">
                    <a:pos x="1378" y="185"/>
                  </a:cxn>
                  <a:cxn ang="0">
                    <a:pos x="1223" y="172"/>
                  </a:cxn>
                  <a:cxn ang="0">
                    <a:pos x="1068" y="162"/>
                  </a:cxn>
                  <a:cxn ang="0">
                    <a:pos x="928" y="117"/>
                  </a:cxn>
                  <a:cxn ang="0">
                    <a:pos x="926" y="116"/>
                  </a:cxn>
                  <a:cxn ang="0">
                    <a:pos x="925" y="116"/>
                  </a:cxn>
                  <a:cxn ang="0">
                    <a:pos x="925" y="116"/>
                  </a:cxn>
                  <a:cxn ang="0">
                    <a:pos x="925" y="116"/>
                  </a:cxn>
                  <a:cxn ang="0">
                    <a:pos x="689" y="2"/>
                  </a:cxn>
                  <a:cxn ang="0">
                    <a:pos x="551" y="22"/>
                  </a:cxn>
                  <a:cxn ang="0">
                    <a:pos x="483" y="32"/>
                  </a:cxn>
                  <a:cxn ang="0">
                    <a:pos x="414" y="32"/>
                  </a:cxn>
                  <a:cxn ang="0">
                    <a:pos x="258" y="54"/>
                  </a:cxn>
                  <a:cxn ang="0">
                    <a:pos x="122" y="125"/>
                  </a:cxn>
                  <a:cxn ang="0">
                    <a:pos x="7" y="198"/>
                  </a:cxn>
                  <a:cxn ang="0">
                    <a:pos x="0" y="205"/>
                  </a:cxn>
                  <a:cxn ang="0">
                    <a:pos x="59" y="523"/>
                  </a:cxn>
                  <a:cxn ang="0">
                    <a:pos x="95" y="500"/>
                  </a:cxn>
                  <a:cxn ang="0">
                    <a:pos x="377" y="464"/>
                  </a:cxn>
                  <a:cxn ang="0">
                    <a:pos x="534" y="486"/>
                  </a:cxn>
                  <a:cxn ang="0">
                    <a:pos x="705" y="530"/>
                  </a:cxn>
                  <a:cxn ang="0">
                    <a:pos x="876" y="569"/>
                  </a:cxn>
                  <a:cxn ang="0">
                    <a:pos x="1047" y="571"/>
                  </a:cxn>
                  <a:cxn ang="0">
                    <a:pos x="1049" y="571"/>
                  </a:cxn>
                  <a:cxn ang="0">
                    <a:pos x="1189" y="453"/>
                  </a:cxn>
                  <a:cxn ang="0">
                    <a:pos x="1255" y="389"/>
                  </a:cxn>
                  <a:cxn ang="0">
                    <a:pos x="1311" y="345"/>
                  </a:cxn>
                  <a:cxn ang="0">
                    <a:pos x="1144" y="326"/>
                  </a:cxn>
                  <a:cxn ang="0">
                    <a:pos x="1109" y="323"/>
                  </a:cxn>
                </a:cxnLst>
                <a:rect l="0" t="0" r="r" b="b"/>
                <a:pathLst>
                  <a:path w="1484" h="584">
                    <a:moveTo>
                      <a:pt x="1109" y="323"/>
                    </a:moveTo>
                    <a:cubicBezTo>
                      <a:pt x="1107" y="322"/>
                      <a:pt x="1105" y="322"/>
                      <a:pt x="1105" y="322"/>
                    </a:cubicBezTo>
                    <a:cubicBezTo>
                      <a:pt x="1095" y="321"/>
                      <a:pt x="1086" y="320"/>
                      <a:pt x="1076" y="320"/>
                    </a:cubicBezTo>
                    <a:cubicBezTo>
                      <a:pt x="1052" y="319"/>
                      <a:pt x="1052" y="319"/>
                      <a:pt x="1052" y="319"/>
                    </a:cubicBezTo>
                    <a:cubicBezTo>
                      <a:pt x="1052" y="318"/>
                      <a:pt x="1049" y="319"/>
                      <a:pt x="1049" y="319"/>
                    </a:cubicBezTo>
                    <a:cubicBezTo>
                      <a:pt x="1036" y="318"/>
                      <a:pt x="1023" y="318"/>
                      <a:pt x="1010" y="319"/>
                    </a:cubicBezTo>
                    <a:cubicBezTo>
                      <a:pt x="996" y="320"/>
                      <a:pt x="996" y="320"/>
                      <a:pt x="996" y="320"/>
                    </a:cubicBezTo>
                    <a:cubicBezTo>
                      <a:pt x="984" y="320"/>
                      <a:pt x="973" y="322"/>
                      <a:pt x="961" y="323"/>
                    </a:cubicBezTo>
                    <a:cubicBezTo>
                      <a:pt x="907" y="331"/>
                      <a:pt x="857" y="347"/>
                      <a:pt x="808" y="371"/>
                    </a:cubicBezTo>
                    <a:cubicBezTo>
                      <a:pt x="800" y="375"/>
                      <a:pt x="793" y="363"/>
                      <a:pt x="801" y="358"/>
                    </a:cubicBezTo>
                    <a:cubicBezTo>
                      <a:pt x="855" y="332"/>
                      <a:pt x="912" y="314"/>
                      <a:pt x="971" y="307"/>
                    </a:cubicBezTo>
                    <a:cubicBezTo>
                      <a:pt x="1017" y="302"/>
                      <a:pt x="1062" y="303"/>
                      <a:pt x="1108" y="308"/>
                    </a:cubicBezTo>
                    <a:cubicBezTo>
                      <a:pt x="1109" y="308"/>
                      <a:pt x="1110" y="308"/>
                      <a:pt x="1110" y="308"/>
                    </a:cubicBezTo>
                    <a:cubicBezTo>
                      <a:pt x="1117" y="309"/>
                      <a:pt x="1124" y="309"/>
                      <a:pt x="1131" y="310"/>
                    </a:cubicBezTo>
                    <a:cubicBezTo>
                      <a:pt x="1175" y="315"/>
                      <a:pt x="1219" y="324"/>
                      <a:pt x="1264" y="328"/>
                    </a:cubicBezTo>
                    <a:cubicBezTo>
                      <a:pt x="1309" y="332"/>
                      <a:pt x="1357" y="333"/>
                      <a:pt x="1400" y="318"/>
                    </a:cubicBezTo>
                    <a:cubicBezTo>
                      <a:pt x="1434" y="306"/>
                      <a:pt x="1484" y="290"/>
                      <a:pt x="1473" y="247"/>
                    </a:cubicBezTo>
                    <a:cubicBezTo>
                      <a:pt x="1462" y="205"/>
                      <a:pt x="1416" y="196"/>
                      <a:pt x="1378" y="185"/>
                    </a:cubicBezTo>
                    <a:cubicBezTo>
                      <a:pt x="1328" y="171"/>
                      <a:pt x="1275" y="170"/>
                      <a:pt x="1223" y="172"/>
                    </a:cubicBezTo>
                    <a:cubicBezTo>
                      <a:pt x="1172" y="173"/>
                      <a:pt x="1120" y="164"/>
                      <a:pt x="1068" y="162"/>
                    </a:cubicBezTo>
                    <a:cubicBezTo>
                      <a:pt x="1020" y="161"/>
                      <a:pt x="970" y="142"/>
                      <a:pt x="928" y="117"/>
                    </a:cubicBezTo>
                    <a:cubicBezTo>
                      <a:pt x="927" y="117"/>
                      <a:pt x="927" y="117"/>
                      <a:pt x="926" y="116"/>
                    </a:cubicBezTo>
                    <a:cubicBezTo>
                      <a:pt x="926" y="116"/>
                      <a:pt x="926" y="116"/>
                      <a:pt x="925" y="116"/>
                    </a:cubicBezTo>
                    <a:cubicBezTo>
                      <a:pt x="925" y="116"/>
                      <a:pt x="925" y="116"/>
                      <a:pt x="925" y="116"/>
                    </a:cubicBezTo>
                    <a:cubicBezTo>
                      <a:pt x="925" y="116"/>
                      <a:pt x="925" y="116"/>
                      <a:pt x="925" y="116"/>
                    </a:cubicBezTo>
                    <a:cubicBezTo>
                      <a:pt x="854" y="67"/>
                      <a:pt x="779" y="4"/>
                      <a:pt x="689" y="2"/>
                    </a:cubicBezTo>
                    <a:cubicBezTo>
                      <a:pt x="642" y="0"/>
                      <a:pt x="597" y="13"/>
                      <a:pt x="551" y="22"/>
                    </a:cubicBezTo>
                    <a:cubicBezTo>
                      <a:pt x="529" y="27"/>
                      <a:pt x="506" y="31"/>
                      <a:pt x="483" y="32"/>
                    </a:cubicBezTo>
                    <a:cubicBezTo>
                      <a:pt x="460" y="32"/>
                      <a:pt x="437" y="32"/>
                      <a:pt x="414" y="32"/>
                    </a:cubicBezTo>
                    <a:cubicBezTo>
                      <a:pt x="361" y="32"/>
                      <a:pt x="308" y="34"/>
                      <a:pt x="258" y="54"/>
                    </a:cubicBezTo>
                    <a:cubicBezTo>
                      <a:pt x="210" y="72"/>
                      <a:pt x="164" y="96"/>
                      <a:pt x="122" y="125"/>
                    </a:cubicBezTo>
                    <a:cubicBezTo>
                      <a:pt x="80" y="155"/>
                      <a:pt x="44" y="163"/>
                      <a:pt x="7" y="198"/>
                    </a:cubicBezTo>
                    <a:cubicBezTo>
                      <a:pt x="5" y="200"/>
                      <a:pt x="3" y="203"/>
                      <a:pt x="0" y="205"/>
                    </a:cubicBezTo>
                    <a:cubicBezTo>
                      <a:pt x="59" y="523"/>
                      <a:pt x="59" y="523"/>
                      <a:pt x="59" y="523"/>
                    </a:cubicBezTo>
                    <a:cubicBezTo>
                      <a:pt x="70" y="515"/>
                      <a:pt x="82" y="507"/>
                      <a:pt x="95" y="500"/>
                    </a:cubicBezTo>
                    <a:cubicBezTo>
                      <a:pt x="140" y="475"/>
                      <a:pt x="325" y="463"/>
                      <a:pt x="377" y="464"/>
                    </a:cubicBezTo>
                    <a:cubicBezTo>
                      <a:pt x="430" y="465"/>
                      <a:pt x="483" y="474"/>
                      <a:pt x="534" y="486"/>
                    </a:cubicBezTo>
                    <a:cubicBezTo>
                      <a:pt x="591" y="499"/>
                      <a:pt x="648" y="515"/>
                      <a:pt x="705" y="530"/>
                    </a:cubicBezTo>
                    <a:cubicBezTo>
                      <a:pt x="761" y="545"/>
                      <a:pt x="818" y="559"/>
                      <a:pt x="876" y="569"/>
                    </a:cubicBezTo>
                    <a:cubicBezTo>
                      <a:pt x="931" y="578"/>
                      <a:pt x="991" y="584"/>
                      <a:pt x="1047" y="571"/>
                    </a:cubicBezTo>
                    <a:cubicBezTo>
                      <a:pt x="1048" y="571"/>
                      <a:pt x="1048" y="571"/>
                      <a:pt x="1049" y="571"/>
                    </a:cubicBezTo>
                    <a:cubicBezTo>
                      <a:pt x="1101" y="539"/>
                      <a:pt x="1145" y="496"/>
                      <a:pt x="1189" y="453"/>
                    </a:cubicBezTo>
                    <a:cubicBezTo>
                      <a:pt x="1211" y="431"/>
                      <a:pt x="1232" y="409"/>
                      <a:pt x="1255" y="389"/>
                    </a:cubicBezTo>
                    <a:cubicBezTo>
                      <a:pt x="1273" y="374"/>
                      <a:pt x="1291" y="358"/>
                      <a:pt x="1311" y="345"/>
                    </a:cubicBezTo>
                    <a:cubicBezTo>
                      <a:pt x="1256" y="345"/>
                      <a:pt x="1200" y="334"/>
                      <a:pt x="1144" y="326"/>
                    </a:cubicBezTo>
                    <a:lnTo>
                      <a:pt x="1109" y="323"/>
                    </a:lnTo>
                    <a:close/>
                  </a:path>
                </a:pathLst>
              </a:custGeom>
              <a:solidFill>
                <a:srgbClr val="EFCB9B"/>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grpSp>
        <p:grpSp>
          <p:nvGrpSpPr>
            <p:cNvPr id="36" name="Group 35"/>
            <p:cNvGrpSpPr/>
            <p:nvPr/>
          </p:nvGrpSpPr>
          <p:grpSpPr>
            <a:xfrm>
              <a:off x="720691" y="2962277"/>
              <a:ext cx="1222410" cy="592138"/>
              <a:chOff x="1292190" y="1802457"/>
              <a:chExt cx="1222410" cy="592138"/>
            </a:xfrm>
          </p:grpSpPr>
          <p:sp>
            <p:nvSpPr>
              <p:cNvPr id="34" name="Freeform 5"/>
              <p:cNvSpPr>
                <a:spLocks/>
              </p:cNvSpPr>
              <p:nvPr/>
            </p:nvSpPr>
            <p:spPr bwMode="auto">
              <a:xfrm>
                <a:off x="1292190" y="1802457"/>
                <a:ext cx="1055721" cy="592138"/>
              </a:xfrm>
              <a:custGeom>
                <a:avLst/>
                <a:gdLst/>
                <a:ahLst/>
                <a:cxnLst>
                  <a:cxn ang="0">
                    <a:pos x="1181" y="347"/>
                  </a:cxn>
                  <a:cxn ang="0">
                    <a:pos x="1176" y="0"/>
                  </a:cxn>
                  <a:cxn ang="0">
                    <a:pos x="0" y="26"/>
                  </a:cxn>
                  <a:cxn ang="0">
                    <a:pos x="5" y="373"/>
                  </a:cxn>
                  <a:cxn ang="0">
                    <a:pos x="1181" y="347"/>
                  </a:cxn>
                </a:cxnLst>
                <a:rect l="0" t="0" r="r" b="b"/>
                <a:pathLst>
                  <a:path w="1181" h="373">
                    <a:moveTo>
                      <a:pt x="1181" y="347"/>
                    </a:moveTo>
                    <a:lnTo>
                      <a:pt x="1176" y="0"/>
                    </a:lnTo>
                    <a:lnTo>
                      <a:pt x="0" y="26"/>
                    </a:lnTo>
                    <a:lnTo>
                      <a:pt x="5" y="373"/>
                    </a:lnTo>
                    <a:lnTo>
                      <a:pt x="1181" y="347"/>
                    </a:ln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35" name="Freeform 16"/>
              <p:cNvSpPr>
                <a:spLocks/>
              </p:cNvSpPr>
              <p:nvPr/>
            </p:nvSpPr>
            <p:spPr bwMode="auto">
              <a:xfrm>
                <a:off x="2349500" y="1826269"/>
                <a:ext cx="165100" cy="504825"/>
              </a:xfrm>
              <a:custGeom>
                <a:avLst/>
                <a:gdLst/>
                <a:ahLst/>
                <a:cxnLst>
                  <a:cxn ang="0">
                    <a:pos x="0" y="3"/>
                  </a:cxn>
                  <a:cxn ang="0">
                    <a:pos x="6" y="318"/>
                  </a:cxn>
                  <a:cxn ang="0">
                    <a:pos x="104" y="315"/>
                  </a:cxn>
                  <a:cxn ang="0">
                    <a:pos x="96" y="0"/>
                  </a:cxn>
                  <a:cxn ang="0">
                    <a:pos x="0" y="3"/>
                  </a:cxn>
                </a:cxnLst>
                <a:rect l="0" t="0" r="r" b="b"/>
                <a:pathLst>
                  <a:path w="104" h="318">
                    <a:moveTo>
                      <a:pt x="0" y="3"/>
                    </a:moveTo>
                    <a:lnTo>
                      <a:pt x="6" y="318"/>
                    </a:lnTo>
                    <a:lnTo>
                      <a:pt x="104" y="315"/>
                    </a:lnTo>
                    <a:lnTo>
                      <a:pt x="96" y="0"/>
                    </a:lnTo>
                    <a:lnTo>
                      <a:pt x="0" y="3"/>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grpSp>
      </p:grpSp>
      <p:grpSp>
        <p:nvGrpSpPr>
          <p:cNvPr id="55" name="Group 100"/>
          <p:cNvGrpSpPr/>
          <p:nvPr/>
        </p:nvGrpSpPr>
        <p:grpSpPr>
          <a:xfrm>
            <a:off x="6018286" y="1488323"/>
            <a:ext cx="2973314" cy="742070"/>
            <a:chOff x="1315498" y="1106896"/>
            <a:chExt cx="2592315" cy="742069"/>
          </a:xfrm>
        </p:grpSpPr>
        <p:sp>
          <p:nvSpPr>
            <p:cNvPr id="56" name="Text Placeholder 3"/>
            <p:cNvSpPr txBox="1">
              <a:spLocks/>
            </p:cNvSpPr>
            <p:nvPr/>
          </p:nvSpPr>
          <p:spPr>
            <a:xfrm>
              <a:off x="1315499" y="1106896"/>
              <a:ext cx="2393007" cy="21544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b="1" dirty="0" smtClean="0">
                  <a:solidFill>
                    <a:srgbClr val="176490"/>
                  </a:solidFill>
                </a:rPr>
                <a:t>Žinokite projektą</a:t>
              </a:r>
              <a:endParaRPr lang="en-US" b="1" dirty="0">
                <a:solidFill>
                  <a:srgbClr val="176490"/>
                </a:solidFill>
              </a:endParaRPr>
            </a:p>
          </p:txBody>
        </p:sp>
        <p:sp>
          <p:nvSpPr>
            <p:cNvPr id="57" name="Text Placeholder 3"/>
            <p:cNvSpPr txBox="1">
              <a:spLocks/>
            </p:cNvSpPr>
            <p:nvPr/>
          </p:nvSpPr>
          <p:spPr>
            <a:xfrm>
              <a:off x="1315498" y="1202635"/>
              <a:ext cx="2592315" cy="64633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r>
                <a:rPr lang="lt-LT" sz="1400" b="1" dirty="0" smtClean="0">
                  <a:solidFill>
                    <a:schemeClr val="tx1">
                      <a:lumMod val="75000"/>
                      <a:lumOff val="25000"/>
                    </a:schemeClr>
                  </a:solidFill>
                </a:rPr>
                <a:t>Komanda </a:t>
              </a:r>
              <a:r>
                <a:rPr lang="lt-LT" sz="1400" b="1" dirty="0">
                  <a:solidFill>
                    <a:schemeClr val="tx1">
                      <a:lumMod val="75000"/>
                      <a:lumOff val="25000"/>
                    </a:schemeClr>
                  </a:solidFill>
                </a:rPr>
                <a:t>turi susipažinti su projektu, pasirašyta finansavimo sutartimi</a:t>
              </a:r>
            </a:p>
          </p:txBody>
        </p:sp>
      </p:grpSp>
      <p:sp>
        <p:nvSpPr>
          <p:cNvPr id="58" name="Text Placeholder 3"/>
          <p:cNvSpPr txBox="1">
            <a:spLocks/>
          </p:cNvSpPr>
          <p:nvPr/>
        </p:nvSpPr>
        <p:spPr>
          <a:xfrm>
            <a:off x="5170771" y="1450498"/>
            <a:ext cx="625172"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4800" dirty="0">
                <a:solidFill>
                  <a:srgbClr val="176490"/>
                </a:solidFill>
              </a:rPr>
              <a:t>01</a:t>
            </a:r>
          </a:p>
        </p:txBody>
      </p:sp>
      <p:grpSp>
        <p:nvGrpSpPr>
          <p:cNvPr id="59" name="Group 104"/>
          <p:cNvGrpSpPr/>
          <p:nvPr/>
        </p:nvGrpSpPr>
        <p:grpSpPr>
          <a:xfrm>
            <a:off x="6018286" y="2203262"/>
            <a:ext cx="2973314" cy="642869"/>
            <a:chOff x="1315498" y="1098375"/>
            <a:chExt cx="2592315" cy="642868"/>
          </a:xfrm>
        </p:grpSpPr>
        <p:sp>
          <p:nvSpPr>
            <p:cNvPr id="60" name="Text Placeholder 3"/>
            <p:cNvSpPr txBox="1">
              <a:spLocks/>
            </p:cNvSpPr>
            <p:nvPr/>
          </p:nvSpPr>
          <p:spPr>
            <a:xfrm>
              <a:off x="1315499" y="1098375"/>
              <a:ext cx="781689"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b="1" dirty="0">
                  <a:solidFill>
                    <a:srgbClr val="0187AC"/>
                  </a:solidFill>
                </a:rPr>
                <a:t>E</a:t>
              </a:r>
              <a:r>
                <a:rPr lang="lt-LT" b="1" dirty="0" smtClean="0">
                  <a:solidFill>
                    <a:srgbClr val="0187AC"/>
                  </a:solidFill>
                </a:rPr>
                <a:t>iliškumas</a:t>
              </a:r>
              <a:endParaRPr lang="en-US" sz="1200" b="1" dirty="0">
                <a:solidFill>
                  <a:srgbClr val="0187AC"/>
                </a:solidFill>
              </a:endParaRPr>
            </a:p>
          </p:txBody>
        </p:sp>
        <p:sp>
          <p:nvSpPr>
            <p:cNvPr id="61" name="Text Placeholder 3"/>
            <p:cNvSpPr txBox="1">
              <a:spLocks/>
            </p:cNvSpPr>
            <p:nvPr/>
          </p:nvSpPr>
          <p:spPr>
            <a:xfrm>
              <a:off x="1315498" y="1310357"/>
              <a:ext cx="2592315" cy="43088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r>
                <a:rPr lang="lt-LT" sz="1400" b="1" dirty="0" smtClean="0">
                  <a:solidFill>
                    <a:schemeClr val="tx1">
                      <a:lumMod val="75000"/>
                      <a:lumOff val="25000"/>
                    </a:schemeClr>
                  </a:solidFill>
                </a:rPr>
                <a:t>Pirmiausia </a:t>
              </a:r>
              <a:r>
                <a:rPr lang="lt-LT" sz="1400" b="1" dirty="0">
                  <a:solidFill>
                    <a:schemeClr val="tx1">
                      <a:lumMod val="75000"/>
                      <a:lumOff val="25000"/>
                    </a:schemeClr>
                  </a:solidFill>
                </a:rPr>
                <a:t>pasirenkite pirkimų planą ir tik po to </a:t>
              </a:r>
              <a:r>
                <a:rPr lang="lt-LT" sz="1400" b="1" dirty="0" smtClean="0">
                  <a:solidFill>
                    <a:schemeClr val="tx1">
                      <a:lumMod val="75000"/>
                      <a:lumOff val="25000"/>
                    </a:schemeClr>
                  </a:solidFill>
                </a:rPr>
                <a:t> </a:t>
              </a:r>
              <a:r>
                <a:rPr lang="lt-LT" sz="1400" b="1" dirty="0">
                  <a:solidFill>
                    <a:schemeClr val="tx1">
                      <a:lumMod val="75000"/>
                      <a:lumOff val="25000"/>
                    </a:schemeClr>
                  </a:solidFill>
                </a:rPr>
                <a:t>MP grafiką</a:t>
              </a:r>
              <a:endParaRPr lang="lt-LT" sz="1400" dirty="0">
                <a:solidFill>
                  <a:schemeClr val="tx1">
                    <a:lumMod val="75000"/>
                    <a:lumOff val="25000"/>
                  </a:schemeClr>
                </a:solidFill>
              </a:endParaRPr>
            </a:p>
          </p:txBody>
        </p:sp>
      </p:grpSp>
      <p:sp>
        <p:nvSpPr>
          <p:cNvPr id="62" name="Text Placeholder 3"/>
          <p:cNvSpPr txBox="1">
            <a:spLocks/>
          </p:cNvSpPr>
          <p:nvPr/>
        </p:nvSpPr>
        <p:spPr>
          <a:xfrm>
            <a:off x="5170771" y="2173959"/>
            <a:ext cx="625172"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4800" dirty="0">
                <a:solidFill>
                  <a:srgbClr val="0187AC"/>
                </a:solidFill>
              </a:rPr>
              <a:t>02</a:t>
            </a:r>
          </a:p>
        </p:txBody>
      </p:sp>
      <p:grpSp>
        <p:nvGrpSpPr>
          <p:cNvPr id="63" name="Group 108"/>
          <p:cNvGrpSpPr/>
          <p:nvPr/>
        </p:nvGrpSpPr>
        <p:grpSpPr>
          <a:xfrm>
            <a:off x="6018286" y="2940323"/>
            <a:ext cx="2973314" cy="642866"/>
            <a:chOff x="1315498" y="1098375"/>
            <a:chExt cx="2592315" cy="642865"/>
          </a:xfrm>
        </p:grpSpPr>
        <p:sp>
          <p:nvSpPr>
            <p:cNvPr id="64" name="Text Placeholder 3"/>
            <p:cNvSpPr txBox="1">
              <a:spLocks/>
            </p:cNvSpPr>
            <p:nvPr/>
          </p:nvSpPr>
          <p:spPr>
            <a:xfrm>
              <a:off x="1315499" y="1098375"/>
              <a:ext cx="985141"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b="1" dirty="0" smtClean="0">
                  <a:solidFill>
                    <a:srgbClr val="1AA4BE"/>
                  </a:solidFill>
                </a:rPr>
                <a:t>Atnaujinimas</a:t>
              </a:r>
              <a:endParaRPr lang="en-US" sz="1200" b="1" dirty="0">
                <a:solidFill>
                  <a:srgbClr val="1AA4BE"/>
                </a:solidFill>
              </a:endParaRPr>
            </a:p>
          </p:txBody>
        </p:sp>
        <p:sp>
          <p:nvSpPr>
            <p:cNvPr id="65" name="Text Placeholder 3"/>
            <p:cNvSpPr txBox="1">
              <a:spLocks/>
            </p:cNvSpPr>
            <p:nvPr/>
          </p:nvSpPr>
          <p:spPr>
            <a:xfrm>
              <a:off x="1315498" y="1310354"/>
              <a:ext cx="2592315" cy="43088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spcBef>
                  <a:spcPct val="20000"/>
                </a:spcBef>
                <a:defRPr/>
              </a:pPr>
              <a:r>
                <a:rPr lang="lt-LT" sz="1400" b="1" dirty="0">
                  <a:solidFill>
                    <a:schemeClr val="tx1">
                      <a:lumMod val="75000"/>
                      <a:lumOff val="25000"/>
                    </a:schemeClr>
                  </a:solidFill>
                </a:rPr>
                <a:t>Visą laiką </a:t>
              </a:r>
              <a:r>
                <a:rPr lang="lt-LT" sz="1400" b="1" dirty="0" smtClean="0">
                  <a:solidFill>
                    <a:schemeClr val="tx1">
                      <a:lumMod val="75000"/>
                      <a:lumOff val="25000"/>
                    </a:schemeClr>
                  </a:solidFill>
                </a:rPr>
                <a:t>peržiūrėkite </a:t>
              </a:r>
              <a:r>
                <a:rPr lang="lt-LT" sz="1400" b="1" dirty="0">
                  <a:solidFill>
                    <a:schemeClr val="tx1">
                      <a:lumMod val="75000"/>
                      <a:lumOff val="25000"/>
                    </a:schemeClr>
                  </a:solidFill>
                </a:rPr>
                <a:t>ir </a:t>
              </a:r>
              <a:r>
                <a:rPr lang="lt-LT" sz="1400" b="1" dirty="0" smtClean="0">
                  <a:solidFill>
                    <a:schemeClr val="tx1">
                      <a:lumMod val="75000"/>
                      <a:lumOff val="25000"/>
                    </a:schemeClr>
                  </a:solidFill>
                </a:rPr>
                <a:t>atnaujinkite </a:t>
              </a:r>
              <a:r>
                <a:rPr lang="lt-LT" sz="1400" b="1" dirty="0">
                  <a:solidFill>
                    <a:schemeClr val="tx1">
                      <a:lumMod val="75000"/>
                      <a:lumOff val="25000"/>
                    </a:schemeClr>
                  </a:solidFill>
                </a:rPr>
                <a:t>informaciją</a:t>
              </a:r>
              <a:endParaRPr lang="en-US" sz="1400" b="1" dirty="0">
                <a:solidFill>
                  <a:schemeClr val="tx1">
                    <a:lumMod val="75000"/>
                    <a:lumOff val="25000"/>
                  </a:schemeClr>
                </a:solidFill>
              </a:endParaRPr>
            </a:p>
          </p:txBody>
        </p:sp>
      </p:grpSp>
      <p:sp>
        <p:nvSpPr>
          <p:cNvPr id="66" name="Text Placeholder 3"/>
          <p:cNvSpPr txBox="1">
            <a:spLocks/>
          </p:cNvSpPr>
          <p:nvPr/>
        </p:nvSpPr>
        <p:spPr>
          <a:xfrm>
            <a:off x="5170771" y="2911020"/>
            <a:ext cx="625172"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4800" dirty="0">
                <a:solidFill>
                  <a:srgbClr val="1AA4BE"/>
                </a:solidFill>
              </a:rPr>
              <a:t>03</a:t>
            </a:r>
          </a:p>
        </p:txBody>
      </p:sp>
      <p:grpSp>
        <p:nvGrpSpPr>
          <p:cNvPr id="67" name="Group 112"/>
          <p:cNvGrpSpPr/>
          <p:nvPr/>
        </p:nvGrpSpPr>
        <p:grpSpPr>
          <a:xfrm>
            <a:off x="6018286" y="3691190"/>
            <a:ext cx="2973314" cy="642869"/>
            <a:chOff x="1315498" y="1098375"/>
            <a:chExt cx="2592315" cy="642868"/>
          </a:xfrm>
        </p:grpSpPr>
        <p:sp>
          <p:nvSpPr>
            <p:cNvPr id="68" name="Text Placeholder 3"/>
            <p:cNvSpPr txBox="1">
              <a:spLocks/>
            </p:cNvSpPr>
            <p:nvPr/>
          </p:nvSpPr>
          <p:spPr>
            <a:xfrm>
              <a:off x="1315499" y="1098375"/>
              <a:ext cx="580095" cy="21544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b="1" dirty="0">
                  <a:solidFill>
                    <a:srgbClr val="52C3CB"/>
                  </a:solidFill>
                </a:rPr>
                <a:t>P</a:t>
              </a:r>
              <a:r>
                <a:rPr lang="lt-LT" b="1" dirty="0" smtClean="0">
                  <a:solidFill>
                    <a:srgbClr val="52C3CB"/>
                  </a:solidFill>
                </a:rPr>
                <a:t>agalba</a:t>
              </a:r>
              <a:endParaRPr lang="en-US" sz="1200" b="1" dirty="0">
                <a:solidFill>
                  <a:srgbClr val="52C3CB"/>
                </a:solidFill>
              </a:endParaRPr>
            </a:p>
          </p:txBody>
        </p:sp>
        <p:sp>
          <p:nvSpPr>
            <p:cNvPr id="69" name="Text Placeholder 3"/>
            <p:cNvSpPr txBox="1">
              <a:spLocks/>
            </p:cNvSpPr>
            <p:nvPr/>
          </p:nvSpPr>
          <p:spPr>
            <a:xfrm>
              <a:off x="1315498" y="1310357"/>
              <a:ext cx="2592315" cy="43088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a:r>
                <a:rPr lang="lt-LT" sz="1400" b="1" dirty="0">
                  <a:solidFill>
                    <a:schemeClr val="tx1">
                      <a:lumMod val="75000"/>
                      <a:lumOff val="25000"/>
                    </a:schemeClr>
                  </a:solidFill>
                </a:rPr>
                <a:t>Pasinaudokite  CPVA sukurtu veiklų grafiku</a:t>
              </a:r>
            </a:p>
          </p:txBody>
        </p:sp>
      </p:grpSp>
      <p:sp>
        <p:nvSpPr>
          <p:cNvPr id="70" name="Text Placeholder 3"/>
          <p:cNvSpPr txBox="1">
            <a:spLocks/>
          </p:cNvSpPr>
          <p:nvPr/>
        </p:nvSpPr>
        <p:spPr>
          <a:xfrm>
            <a:off x="5133100" y="3661887"/>
            <a:ext cx="625172"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4800" dirty="0">
                <a:solidFill>
                  <a:srgbClr val="52C3CB"/>
                </a:solidFill>
              </a:rPr>
              <a:t>04</a:t>
            </a:r>
          </a:p>
        </p:txBody>
      </p:sp>
      <p:grpSp>
        <p:nvGrpSpPr>
          <p:cNvPr id="72" name="Group 71"/>
          <p:cNvGrpSpPr/>
          <p:nvPr/>
        </p:nvGrpSpPr>
        <p:grpSpPr>
          <a:xfrm>
            <a:off x="2584933" y="1254283"/>
            <a:ext cx="1382570" cy="1382568"/>
            <a:chOff x="2584932" y="1254283"/>
            <a:chExt cx="1382570" cy="1382568"/>
          </a:xfrm>
        </p:grpSpPr>
        <p:grpSp>
          <p:nvGrpSpPr>
            <p:cNvPr id="45" name="Group 53"/>
            <p:cNvGrpSpPr/>
            <p:nvPr/>
          </p:nvGrpSpPr>
          <p:grpSpPr>
            <a:xfrm>
              <a:off x="2584932" y="1254283"/>
              <a:ext cx="1382570" cy="1382568"/>
              <a:chOff x="953424" y="1486519"/>
              <a:chExt cx="2228412" cy="2228408"/>
            </a:xfrm>
            <a:solidFill>
              <a:schemeClr val="accent3"/>
            </a:solidFill>
          </p:grpSpPr>
          <p:sp>
            <p:nvSpPr>
              <p:cNvPr id="46" name="Freeform 45"/>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467">
                  <a:lnSpc>
                    <a:spcPct val="90000"/>
                  </a:lnSpc>
                  <a:spcBef>
                    <a:spcPct val="0"/>
                  </a:spcBef>
                  <a:spcAft>
                    <a:spcPct val="35000"/>
                  </a:spcAft>
                </a:pPr>
                <a:endParaRPr lang="en-US" sz="3000" dirty="0">
                  <a:solidFill>
                    <a:srgbClr val="FFFFFF"/>
                  </a:solidFill>
                </a:endParaRPr>
              </a:p>
            </p:txBody>
          </p:sp>
          <p:sp>
            <p:nvSpPr>
              <p:cNvPr id="47" name="Oval 46"/>
              <p:cNvSpPr/>
              <p:nvPr/>
            </p:nvSpPr>
            <p:spPr>
              <a:xfrm>
                <a:off x="1376346" y="1909439"/>
                <a:ext cx="1382568" cy="1382568"/>
              </a:xfrm>
              <a:prstGeom prst="ellipse">
                <a:avLst/>
              </a:prstGeom>
              <a:solidFill>
                <a:schemeClr val="accent2"/>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grpSp>
        <p:sp>
          <p:nvSpPr>
            <p:cNvPr id="71" name="Freeform 6"/>
            <p:cNvSpPr>
              <a:spLocks noEditPoints="1"/>
            </p:cNvSpPr>
            <p:nvPr/>
          </p:nvSpPr>
          <p:spPr bwMode="auto">
            <a:xfrm>
              <a:off x="3093446" y="1802529"/>
              <a:ext cx="365543" cy="286077"/>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grpSp>
        <p:nvGrpSpPr>
          <p:cNvPr id="76" name="Group 75"/>
          <p:cNvGrpSpPr/>
          <p:nvPr/>
        </p:nvGrpSpPr>
        <p:grpSpPr>
          <a:xfrm>
            <a:off x="1641272" y="2244525"/>
            <a:ext cx="1546429" cy="1546426"/>
            <a:chOff x="1641271" y="2244524"/>
            <a:chExt cx="1546429" cy="1546426"/>
          </a:xfrm>
        </p:grpSpPr>
        <p:grpSp>
          <p:nvGrpSpPr>
            <p:cNvPr id="42" name="Group 50"/>
            <p:cNvGrpSpPr/>
            <p:nvPr/>
          </p:nvGrpSpPr>
          <p:grpSpPr>
            <a:xfrm>
              <a:off x="1641271" y="2244524"/>
              <a:ext cx="1546429" cy="1546426"/>
              <a:chOff x="953424" y="1486519"/>
              <a:chExt cx="2228412" cy="2228408"/>
            </a:xfrm>
            <a:solidFill>
              <a:schemeClr val="accent2"/>
            </a:solidFill>
          </p:grpSpPr>
          <p:sp>
            <p:nvSpPr>
              <p:cNvPr id="43" name="Freeform 42"/>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467">
                  <a:lnSpc>
                    <a:spcPct val="90000"/>
                  </a:lnSpc>
                  <a:spcBef>
                    <a:spcPct val="0"/>
                  </a:spcBef>
                  <a:spcAft>
                    <a:spcPct val="35000"/>
                  </a:spcAft>
                </a:pPr>
                <a:endParaRPr lang="en-US" sz="3000" dirty="0">
                  <a:solidFill>
                    <a:srgbClr val="FFFFFF"/>
                  </a:solidFill>
                </a:endParaRPr>
              </a:p>
            </p:txBody>
          </p:sp>
          <p:sp>
            <p:nvSpPr>
              <p:cNvPr id="44" name="Oval 43"/>
              <p:cNvSpPr/>
              <p:nvPr/>
            </p:nvSpPr>
            <p:spPr>
              <a:xfrm>
                <a:off x="1376346" y="1909440"/>
                <a:ext cx="1382568" cy="1382568"/>
              </a:xfrm>
              <a:prstGeom prst="ellipse">
                <a:avLst/>
              </a:prstGeom>
              <a:solidFill>
                <a:schemeClr val="accent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endParaRPr>
              </a:p>
            </p:txBody>
          </p:sp>
        </p:grpSp>
        <p:sp>
          <p:nvSpPr>
            <p:cNvPr id="74" name="Freeform 9"/>
            <p:cNvSpPr>
              <a:spLocks noEditPoints="1"/>
            </p:cNvSpPr>
            <p:nvPr/>
          </p:nvSpPr>
          <p:spPr bwMode="auto">
            <a:xfrm>
              <a:off x="2168522" y="2743224"/>
              <a:ext cx="491926" cy="549026"/>
            </a:xfrm>
            <a:custGeom>
              <a:avLst/>
              <a:gdLst/>
              <a:ahLst/>
              <a:cxnLst>
                <a:cxn ang="0">
                  <a:pos x="374" y="158"/>
                </a:cxn>
                <a:cxn ang="0">
                  <a:pos x="352" y="158"/>
                </a:cxn>
                <a:cxn ang="0">
                  <a:pos x="209" y="0"/>
                </a:cxn>
                <a:cxn ang="0">
                  <a:pos x="67" y="158"/>
                </a:cxn>
                <a:cxn ang="0">
                  <a:pos x="44" y="158"/>
                </a:cxn>
                <a:cxn ang="0">
                  <a:pos x="0" y="203"/>
                </a:cxn>
                <a:cxn ang="0">
                  <a:pos x="0" y="414"/>
                </a:cxn>
                <a:cxn ang="0">
                  <a:pos x="44" y="478"/>
                </a:cxn>
                <a:cxn ang="0">
                  <a:pos x="374" y="478"/>
                </a:cxn>
                <a:cxn ang="0">
                  <a:pos x="428" y="414"/>
                </a:cxn>
                <a:cxn ang="0">
                  <a:pos x="428" y="203"/>
                </a:cxn>
                <a:cxn ang="0">
                  <a:pos x="374" y="158"/>
                </a:cxn>
                <a:cxn ang="0">
                  <a:pos x="247" y="414"/>
                </a:cxn>
                <a:cxn ang="0">
                  <a:pos x="172" y="414"/>
                </a:cxn>
                <a:cxn ang="0">
                  <a:pos x="186" y="309"/>
                </a:cxn>
                <a:cxn ang="0">
                  <a:pos x="161" y="265"/>
                </a:cxn>
                <a:cxn ang="0">
                  <a:pos x="210" y="216"/>
                </a:cxn>
                <a:cxn ang="0">
                  <a:pos x="258" y="264"/>
                </a:cxn>
                <a:cxn ang="0">
                  <a:pos x="232" y="310"/>
                </a:cxn>
                <a:cxn ang="0">
                  <a:pos x="247" y="414"/>
                </a:cxn>
                <a:cxn ang="0">
                  <a:pos x="112" y="158"/>
                </a:cxn>
                <a:cxn ang="0">
                  <a:pos x="209" y="45"/>
                </a:cxn>
                <a:cxn ang="0">
                  <a:pos x="307" y="158"/>
                </a:cxn>
                <a:cxn ang="0">
                  <a:pos x="112" y="158"/>
                </a:cxn>
              </a:cxnLst>
              <a:rect l="0" t="0" r="r" b="b"/>
              <a:pathLst>
                <a:path w="428" h="478">
                  <a:moveTo>
                    <a:pt x="374" y="158"/>
                  </a:moveTo>
                  <a:cubicBezTo>
                    <a:pt x="352" y="158"/>
                    <a:pt x="352" y="158"/>
                    <a:pt x="352" y="158"/>
                  </a:cubicBezTo>
                  <a:cubicBezTo>
                    <a:pt x="352" y="58"/>
                    <a:pt x="292" y="0"/>
                    <a:pt x="209" y="0"/>
                  </a:cubicBezTo>
                  <a:cubicBezTo>
                    <a:pt x="127" y="0"/>
                    <a:pt x="67" y="58"/>
                    <a:pt x="67" y="158"/>
                  </a:cubicBezTo>
                  <a:cubicBezTo>
                    <a:pt x="44" y="158"/>
                    <a:pt x="44" y="158"/>
                    <a:pt x="44" y="158"/>
                  </a:cubicBezTo>
                  <a:cubicBezTo>
                    <a:pt x="11" y="158"/>
                    <a:pt x="0" y="170"/>
                    <a:pt x="0" y="203"/>
                  </a:cubicBezTo>
                  <a:cubicBezTo>
                    <a:pt x="0" y="414"/>
                    <a:pt x="0" y="414"/>
                    <a:pt x="0" y="414"/>
                  </a:cubicBezTo>
                  <a:cubicBezTo>
                    <a:pt x="0" y="447"/>
                    <a:pt x="11" y="478"/>
                    <a:pt x="44" y="478"/>
                  </a:cubicBezTo>
                  <a:cubicBezTo>
                    <a:pt x="374" y="478"/>
                    <a:pt x="374" y="478"/>
                    <a:pt x="374" y="478"/>
                  </a:cubicBezTo>
                  <a:cubicBezTo>
                    <a:pt x="407" y="478"/>
                    <a:pt x="428" y="447"/>
                    <a:pt x="428" y="414"/>
                  </a:cubicBezTo>
                  <a:cubicBezTo>
                    <a:pt x="428" y="203"/>
                    <a:pt x="428" y="203"/>
                    <a:pt x="428" y="203"/>
                  </a:cubicBezTo>
                  <a:cubicBezTo>
                    <a:pt x="428" y="170"/>
                    <a:pt x="407" y="158"/>
                    <a:pt x="374" y="158"/>
                  </a:cubicBezTo>
                  <a:moveTo>
                    <a:pt x="247" y="414"/>
                  </a:moveTo>
                  <a:cubicBezTo>
                    <a:pt x="172" y="414"/>
                    <a:pt x="172" y="414"/>
                    <a:pt x="172" y="414"/>
                  </a:cubicBezTo>
                  <a:cubicBezTo>
                    <a:pt x="186" y="309"/>
                    <a:pt x="186" y="309"/>
                    <a:pt x="186" y="309"/>
                  </a:cubicBezTo>
                  <a:cubicBezTo>
                    <a:pt x="171" y="301"/>
                    <a:pt x="161" y="283"/>
                    <a:pt x="161" y="265"/>
                  </a:cubicBezTo>
                  <a:cubicBezTo>
                    <a:pt x="161" y="238"/>
                    <a:pt x="183" y="216"/>
                    <a:pt x="210" y="216"/>
                  </a:cubicBezTo>
                  <a:cubicBezTo>
                    <a:pt x="236" y="216"/>
                    <a:pt x="258" y="237"/>
                    <a:pt x="258" y="264"/>
                  </a:cubicBezTo>
                  <a:cubicBezTo>
                    <a:pt x="258" y="282"/>
                    <a:pt x="248" y="302"/>
                    <a:pt x="232" y="310"/>
                  </a:cubicBezTo>
                  <a:lnTo>
                    <a:pt x="247" y="414"/>
                  </a:lnTo>
                  <a:close/>
                  <a:moveTo>
                    <a:pt x="112" y="158"/>
                  </a:moveTo>
                  <a:cubicBezTo>
                    <a:pt x="112" y="66"/>
                    <a:pt x="161" y="45"/>
                    <a:pt x="209" y="45"/>
                  </a:cubicBezTo>
                  <a:cubicBezTo>
                    <a:pt x="258" y="45"/>
                    <a:pt x="307" y="66"/>
                    <a:pt x="307" y="158"/>
                  </a:cubicBezTo>
                  <a:lnTo>
                    <a:pt x="112"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grpSp>
      <p:grpSp>
        <p:nvGrpSpPr>
          <p:cNvPr id="77" name="Group 76"/>
          <p:cNvGrpSpPr/>
          <p:nvPr/>
        </p:nvGrpSpPr>
        <p:grpSpPr>
          <a:xfrm>
            <a:off x="3622147" y="2526702"/>
            <a:ext cx="959450" cy="959448"/>
            <a:chOff x="3622147" y="2526702"/>
            <a:chExt cx="959450" cy="959448"/>
          </a:xfrm>
        </p:grpSpPr>
        <p:grpSp>
          <p:nvGrpSpPr>
            <p:cNvPr id="48" name="Group 56"/>
            <p:cNvGrpSpPr/>
            <p:nvPr/>
          </p:nvGrpSpPr>
          <p:grpSpPr>
            <a:xfrm>
              <a:off x="3622147" y="2526702"/>
              <a:ext cx="959450" cy="959448"/>
              <a:chOff x="953424" y="1486519"/>
              <a:chExt cx="2228412" cy="2228408"/>
            </a:xfrm>
            <a:solidFill>
              <a:schemeClr val="accent4"/>
            </a:solidFill>
          </p:grpSpPr>
          <p:sp>
            <p:nvSpPr>
              <p:cNvPr id="49" name="Freeform 48"/>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467">
                  <a:lnSpc>
                    <a:spcPct val="90000"/>
                  </a:lnSpc>
                  <a:spcBef>
                    <a:spcPct val="0"/>
                  </a:spcBef>
                  <a:spcAft>
                    <a:spcPct val="35000"/>
                  </a:spcAft>
                </a:pPr>
                <a:endParaRPr lang="en-US" sz="3000" dirty="0">
                  <a:solidFill>
                    <a:srgbClr val="FFFFFF"/>
                  </a:solidFill>
                </a:endParaRPr>
              </a:p>
            </p:txBody>
          </p:sp>
          <p:sp>
            <p:nvSpPr>
              <p:cNvPr id="50" name="Oval 49"/>
              <p:cNvSpPr/>
              <p:nvPr/>
            </p:nvSpPr>
            <p:spPr>
              <a:xfrm>
                <a:off x="1376346" y="1909439"/>
                <a:ext cx="1382568" cy="1382568"/>
              </a:xfrm>
              <a:prstGeom prst="ellipse">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endParaRPr>
              </a:p>
            </p:txBody>
          </p:sp>
        </p:grpSp>
        <p:sp>
          <p:nvSpPr>
            <p:cNvPr id="75" name="Freeform 9"/>
            <p:cNvSpPr>
              <a:spLocks noEditPoints="1"/>
            </p:cNvSpPr>
            <p:nvPr/>
          </p:nvSpPr>
          <p:spPr bwMode="auto">
            <a:xfrm rot="2024094">
              <a:off x="4015055" y="2805986"/>
              <a:ext cx="173634" cy="400880"/>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grpSp>
        <p:nvGrpSpPr>
          <p:cNvPr id="79" name="Group 78"/>
          <p:cNvGrpSpPr/>
          <p:nvPr/>
        </p:nvGrpSpPr>
        <p:grpSpPr>
          <a:xfrm>
            <a:off x="3902502" y="1597455"/>
            <a:ext cx="1050498" cy="1050496"/>
            <a:chOff x="3902502" y="1597454"/>
            <a:chExt cx="1050498" cy="1050496"/>
          </a:xfrm>
        </p:grpSpPr>
        <p:grpSp>
          <p:nvGrpSpPr>
            <p:cNvPr id="39" name="Group 49"/>
            <p:cNvGrpSpPr/>
            <p:nvPr/>
          </p:nvGrpSpPr>
          <p:grpSpPr>
            <a:xfrm>
              <a:off x="3902502" y="1597454"/>
              <a:ext cx="1050498" cy="1050496"/>
              <a:chOff x="953424" y="1486519"/>
              <a:chExt cx="2228412" cy="2228408"/>
            </a:xfrm>
            <a:solidFill>
              <a:schemeClr val="accent3"/>
            </a:solidFill>
          </p:grpSpPr>
          <p:sp>
            <p:nvSpPr>
              <p:cNvPr id="40" name="Freeform 39"/>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467">
                  <a:lnSpc>
                    <a:spcPct val="90000"/>
                  </a:lnSpc>
                  <a:spcBef>
                    <a:spcPct val="0"/>
                  </a:spcBef>
                  <a:spcAft>
                    <a:spcPct val="35000"/>
                  </a:spcAft>
                </a:pPr>
                <a:endParaRPr lang="en-US" sz="3000" dirty="0">
                  <a:solidFill>
                    <a:srgbClr val="FFFFFF"/>
                  </a:solidFill>
                </a:endParaRPr>
              </a:p>
            </p:txBody>
          </p:sp>
          <p:sp>
            <p:nvSpPr>
              <p:cNvPr id="41" name="Oval 40"/>
              <p:cNvSpPr/>
              <p:nvPr/>
            </p:nvSpPr>
            <p:spPr>
              <a:xfrm>
                <a:off x="1376346" y="1909439"/>
                <a:ext cx="1382568" cy="1382568"/>
              </a:xfrm>
              <a:prstGeom prst="ellipse">
                <a:avLst/>
              </a:prstGeom>
              <a:grp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endParaRPr>
              </a:p>
            </p:txBody>
          </p:sp>
        </p:grpSp>
        <p:sp>
          <p:nvSpPr>
            <p:cNvPr id="78" name="Freeform 131"/>
            <p:cNvSpPr>
              <a:spLocks/>
            </p:cNvSpPr>
            <p:nvPr/>
          </p:nvSpPr>
          <p:spPr bwMode="auto">
            <a:xfrm>
              <a:off x="4267081" y="1959597"/>
              <a:ext cx="321341" cy="326210"/>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sp>
        <p:nvSpPr>
          <p:cNvPr id="4" name="Text Placeholder 3"/>
          <p:cNvSpPr>
            <a:spLocks noGrp="1"/>
          </p:cNvSpPr>
          <p:nvPr>
            <p:ph type="body" sz="half" idx="2"/>
          </p:nvPr>
        </p:nvSpPr>
        <p:spPr>
          <a:xfrm>
            <a:off x="1570251" y="773459"/>
            <a:ext cx="5715000" cy="417214"/>
          </a:xfrm>
        </p:spPr>
        <p:txBody>
          <a:bodyPr/>
          <a:lstStyle/>
          <a:p>
            <a:r>
              <a:rPr lang="lt-LT" sz="1800" i="1" dirty="0" smtClean="0">
                <a:solidFill>
                  <a:srgbClr val="002060"/>
                </a:solidFill>
              </a:rPr>
              <a:t>Nei vienas projektas nevyksta be plano, bet nei vienas neįvyksta ir pagal planą</a:t>
            </a:r>
            <a:endParaRPr lang="en-US" sz="1800" i="1" dirty="0">
              <a:solidFill>
                <a:srgbClr val="002060"/>
              </a:solidFill>
            </a:endParaRPr>
          </a:p>
        </p:txBody>
      </p:sp>
    </p:spTree>
    <p:extLst>
      <p:ext uri="{BB962C8B-B14F-4D97-AF65-F5344CB8AC3E}">
        <p14:creationId xmlns:p14="http://schemas.microsoft.com/office/powerpoint/2010/main" val="226149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 calcmode="lin" valueType="num">
                                      <p:cBhvr>
                                        <p:cTn id="14" dur="500" fill="hold"/>
                                        <p:tgtEl>
                                          <p:spTgt spid="76"/>
                                        </p:tgtEl>
                                        <p:attrNameLst>
                                          <p:attrName>style.rotation</p:attrName>
                                        </p:attrNameLst>
                                      </p:cBhvr>
                                      <p:tavLst>
                                        <p:tav tm="0">
                                          <p:val>
                                            <p:fltVal val="360"/>
                                          </p:val>
                                        </p:tav>
                                        <p:tav tm="100000">
                                          <p:val>
                                            <p:fltVal val="0"/>
                                          </p:val>
                                        </p:tav>
                                      </p:tavLst>
                                    </p:anim>
                                    <p:animEffect transition="in" filter="fade">
                                      <p:cBhvr>
                                        <p:cTn id="15" dur="500"/>
                                        <p:tgtEl>
                                          <p:spTgt spid="76"/>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 calcmode="lin" valueType="num">
                                      <p:cBhvr>
                                        <p:cTn id="21" dur="500" fill="hold"/>
                                        <p:tgtEl>
                                          <p:spTgt spid="72"/>
                                        </p:tgtEl>
                                        <p:attrNameLst>
                                          <p:attrName>style.rotation</p:attrName>
                                        </p:attrNameLst>
                                      </p:cBhvr>
                                      <p:tavLst>
                                        <p:tav tm="0">
                                          <p:val>
                                            <p:fltVal val="360"/>
                                          </p:val>
                                        </p:tav>
                                        <p:tav tm="100000">
                                          <p:val>
                                            <p:fltVal val="0"/>
                                          </p:val>
                                        </p:tav>
                                      </p:tavLst>
                                    </p:anim>
                                    <p:animEffect transition="in" filter="fade">
                                      <p:cBhvr>
                                        <p:cTn id="22" dur="500"/>
                                        <p:tgtEl>
                                          <p:spTgt spid="72"/>
                                        </p:tgtEl>
                                      </p:cBhvr>
                                    </p:animEffect>
                                  </p:childTnLst>
                                </p:cTn>
                              </p:par>
                            </p:childTnLst>
                          </p:cTn>
                        </p:par>
                        <p:par>
                          <p:cTn id="23" fill="hold">
                            <p:stCondLst>
                              <p:cond delay="1500"/>
                            </p:stCondLst>
                            <p:childTnLst>
                              <p:par>
                                <p:cTn id="24" presetID="49" presetClass="entr" presetSubtype="0" decel="100000" fill="hold" nodeType="after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p:cTn id="26" dur="500" fill="hold"/>
                                        <p:tgtEl>
                                          <p:spTgt spid="79"/>
                                        </p:tgtEl>
                                        <p:attrNameLst>
                                          <p:attrName>ppt_w</p:attrName>
                                        </p:attrNameLst>
                                      </p:cBhvr>
                                      <p:tavLst>
                                        <p:tav tm="0">
                                          <p:val>
                                            <p:fltVal val="0"/>
                                          </p:val>
                                        </p:tav>
                                        <p:tav tm="100000">
                                          <p:val>
                                            <p:strVal val="#ppt_w"/>
                                          </p:val>
                                        </p:tav>
                                      </p:tavLst>
                                    </p:anim>
                                    <p:anim calcmode="lin" valueType="num">
                                      <p:cBhvr>
                                        <p:cTn id="27" dur="500" fill="hold"/>
                                        <p:tgtEl>
                                          <p:spTgt spid="79"/>
                                        </p:tgtEl>
                                        <p:attrNameLst>
                                          <p:attrName>ppt_h</p:attrName>
                                        </p:attrNameLst>
                                      </p:cBhvr>
                                      <p:tavLst>
                                        <p:tav tm="0">
                                          <p:val>
                                            <p:fltVal val="0"/>
                                          </p:val>
                                        </p:tav>
                                        <p:tav tm="100000">
                                          <p:val>
                                            <p:strVal val="#ppt_h"/>
                                          </p:val>
                                        </p:tav>
                                      </p:tavLst>
                                    </p:anim>
                                    <p:anim calcmode="lin" valueType="num">
                                      <p:cBhvr>
                                        <p:cTn id="28" dur="500" fill="hold"/>
                                        <p:tgtEl>
                                          <p:spTgt spid="79"/>
                                        </p:tgtEl>
                                        <p:attrNameLst>
                                          <p:attrName>style.rotation</p:attrName>
                                        </p:attrNameLst>
                                      </p:cBhvr>
                                      <p:tavLst>
                                        <p:tav tm="0">
                                          <p:val>
                                            <p:fltVal val="360"/>
                                          </p:val>
                                        </p:tav>
                                        <p:tav tm="100000">
                                          <p:val>
                                            <p:fltVal val="0"/>
                                          </p:val>
                                        </p:tav>
                                      </p:tavLst>
                                    </p:anim>
                                    <p:animEffect transition="in" filter="fade">
                                      <p:cBhvr>
                                        <p:cTn id="29" dur="500"/>
                                        <p:tgtEl>
                                          <p:spTgt spid="79"/>
                                        </p:tgtEl>
                                      </p:cBhvr>
                                    </p:animEffect>
                                  </p:childTnLst>
                                </p:cTn>
                              </p:par>
                            </p:childTnLst>
                          </p:cTn>
                        </p:par>
                        <p:par>
                          <p:cTn id="30" fill="hold">
                            <p:stCondLst>
                              <p:cond delay="2000"/>
                            </p:stCondLst>
                            <p:childTnLst>
                              <p:par>
                                <p:cTn id="31" presetID="49" presetClass="entr" presetSubtype="0" decel="100000" fill="hold" nodeType="after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p:cTn id="33" dur="500" fill="hold"/>
                                        <p:tgtEl>
                                          <p:spTgt spid="77"/>
                                        </p:tgtEl>
                                        <p:attrNameLst>
                                          <p:attrName>ppt_w</p:attrName>
                                        </p:attrNameLst>
                                      </p:cBhvr>
                                      <p:tavLst>
                                        <p:tav tm="0">
                                          <p:val>
                                            <p:fltVal val="0"/>
                                          </p:val>
                                        </p:tav>
                                        <p:tav tm="100000">
                                          <p:val>
                                            <p:strVal val="#ppt_w"/>
                                          </p:val>
                                        </p:tav>
                                      </p:tavLst>
                                    </p:anim>
                                    <p:anim calcmode="lin" valueType="num">
                                      <p:cBhvr>
                                        <p:cTn id="34" dur="500" fill="hold"/>
                                        <p:tgtEl>
                                          <p:spTgt spid="77"/>
                                        </p:tgtEl>
                                        <p:attrNameLst>
                                          <p:attrName>ppt_h</p:attrName>
                                        </p:attrNameLst>
                                      </p:cBhvr>
                                      <p:tavLst>
                                        <p:tav tm="0">
                                          <p:val>
                                            <p:fltVal val="0"/>
                                          </p:val>
                                        </p:tav>
                                        <p:tav tm="100000">
                                          <p:val>
                                            <p:strVal val="#ppt_h"/>
                                          </p:val>
                                        </p:tav>
                                      </p:tavLst>
                                    </p:anim>
                                    <p:anim calcmode="lin" valueType="num">
                                      <p:cBhvr>
                                        <p:cTn id="35" dur="500" fill="hold"/>
                                        <p:tgtEl>
                                          <p:spTgt spid="77"/>
                                        </p:tgtEl>
                                        <p:attrNameLst>
                                          <p:attrName>style.rotation</p:attrName>
                                        </p:attrNameLst>
                                      </p:cBhvr>
                                      <p:tavLst>
                                        <p:tav tm="0">
                                          <p:val>
                                            <p:fltVal val="360"/>
                                          </p:val>
                                        </p:tav>
                                        <p:tav tm="100000">
                                          <p:val>
                                            <p:fltVal val="0"/>
                                          </p:val>
                                        </p:tav>
                                      </p:tavLst>
                                    </p:anim>
                                    <p:animEffect transition="in" filter="fade">
                                      <p:cBhvr>
                                        <p:cTn id="36" dur="500"/>
                                        <p:tgtEl>
                                          <p:spTgt spid="77"/>
                                        </p:tgtEl>
                                      </p:cBhvr>
                                    </p:animEffect>
                                  </p:childTnLst>
                                </p:cTn>
                              </p:par>
                            </p:childTnLst>
                          </p:cTn>
                        </p:par>
                        <p:par>
                          <p:cTn id="37" fill="hold">
                            <p:stCondLst>
                              <p:cond delay="2500"/>
                            </p:stCondLst>
                            <p:childTnLst>
                              <p:par>
                                <p:cTn id="38" presetID="53"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par>
                                <p:cTn id="43" presetID="2" presetClass="entr" presetSubtype="2" accel="50000" decel="5000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1000" fill="hold"/>
                                        <p:tgtEl>
                                          <p:spTgt spid="55"/>
                                        </p:tgtEl>
                                        <p:attrNameLst>
                                          <p:attrName>ppt_x</p:attrName>
                                        </p:attrNameLst>
                                      </p:cBhvr>
                                      <p:tavLst>
                                        <p:tav tm="0">
                                          <p:val>
                                            <p:strVal val="1+#ppt_w/2"/>
                                          </p:val>
                                        </p:tav>
                                        <p:tav tm="100000">
                                          <p:val>
                                            <p:strVal val="#ppt_x"/>
                                          </p:val>
                                        </p:tav>
                                      </p:tavLst>
                                    </p:anim>
                                    <p:anim calcmode="lin" valueType="num">
                                      <p:cBhvr additive="base">
                                        <p:cTn id="46" dur="1000" fill="hold"/>
                                        <p:tgtEl>
                                          <p:spTgt spid="55"/>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53"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par>
                                <p:cTn id="53" presetID="2" presetClass="entr" presetSubtype="2" accel="50000" decel="5000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additive="base">
                                        <p:cTn id="55" dur="1000" fill="hold"/>
                                        <p:tgtEl>
                                          <p:spTgt spid="59"/>
                                        </p:tgtEl>
                                        <p:attrNameLst>
                                          <p:attrName>ppt_x</p:attrName>
                                        </p:attrNameLst>
                                      </p:cBhvr>
                                      <p:tavLst>
                                        <p:tav tm="0">
                                          <p:val>
                                            <p:strVal val="1+#ppt_w/2"/>
                                          </p:val>
                                        </p:tav>
                                        <p:tav tm="100000">
                                          <p:val>
                                            <p:strVal val="#ppt_x"/>
                                          </p:val>
                                        </p:tav>
                                      </p:tavLst>
                                    </p:anim>
                                    <p:anim calcmode="lin" valueType="num">
                                      <p:cBhvr additive="base">
                                        <p:cTn id="56" dur="1000" fill="hold"/>
                                        <p:tgtEl>
                                          <p:spTgt spid="59"/>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53" presetClass="entr" presetSubtype="0" fill="hold" grpId="0" nodeType="afterEffect">
                                  <p:stCondLst>
                                    <p:cond delay="0"/>
                                  </p:stCondLst>
                                  <p:childTnLst>
                                    <p:set>
                                      <p:cBhvr>
                                        <p:cTn id="59" dur="1" fill="hold">
                                          <p:stCondLst>
                                            <p:cond delay="0"/>
                                          </p:stCondLst>
                                        </p:cTn>
                                        <p:tgtEl>
                                          <p:spTgt spid="66"/>
                                        </p:tgtEl>
                                        <p:attrNameLst>
                                          <p:attrName>style.visibility</p:attrName>
                                        </p:attrNameLst>
                                      </p:cBhvr>
                                      <p:to>
                                        <p:strVal val="visible"/>
                                      </p:to>
                                    </p:set>
                                    <p:anim calcmode="lin" valueType="num">
                                      <p:cBhvr>
                                        <p:cTn id="60" dur="500" fill="hold"/>
                                        <p:tgtEl>
                                          <p:spTgt spid="66"/>
                                        </p:tgtEl>
                                        <p:attrNameLst>
                                          <p:attrName>ppt_w</p:attrName>
                                        </p:attrNameLst>
                                      </p:cBhvr>
                                      <p:tavLst>
                                        <p:tav tm="0">
                                          <p:val>
                                            <p:fltVal val="0"/>
                                          </p:val>
                                        </p:tav>
                                        <p:tav tm="100000">
                                          <p:val>
                                            <p:strVal val="#ppt_w"/>
                                          </p:val>
                                        </p:tav>
                                      </p:tavLst>
                                    </p:anim>
                                    <p:anim calcmode="lin" valueType="num">
                                      <p:cBhvr>
                                        <p:cTn id="61" dur="500" fill="hold"/>
                                        <p:tgtEl>
                                          <p:spTgt spid="66"/>
                                        </p:tgtEl>
                                        <p:attrNameLst>
                                          <p:attrName>ppt_h</p:attrName>
                                        </p:attrNameLst>
                                      </p:cBhvr>
                                      <p:tavLst>
                                        <p:tav tm="0">
                                          <p:val>
                                            <p:fltVal val="0"/>
                                          </p:val>
                                        </p:tav>
                                        <p:tav tm="100000">
                                          <p:val>
                                            <p:strVal val="#ppt_h"/>
                                          </p:val>
                                        </p:tav>
                                      </p:tavLst>
                                    </p:anim>
                                    <p:animEffect transition="in" filter="fade">
                                      <p:cBhvr>
                                        <p:cTn id="62" dur="500"/>
                                        <p:tgtEl>
                                          <p:spTgt spid="66"/>
                                        </p:tgtEl>
                                      </p:cBhvr>
                                    </p:animEffect>
                                  </p:childTnLst>
                                </p:cTn>
                              </p:par>
                              <p:par>
                                <p:cTn id="63" presetID="2" presetClass="entr" presetSubtype="2" accel="50000" decel="5000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1000" fill="hold"/>
                                        <p:tgtEl>
                                          <p:spTgt spid="63"/>
                                        </p:tgtEl>
                                        <p:attrNameLst>
                                          <p:attrName>ppt_x</p:attrName>
                                        </p:attrNameLst>
                                      </p:cBhvr>
                                      <p:tavLst>
                                        <p:tav tm="0">
                                          <p:val>
                                            <p:strVal val="1+#ppt_w/2"/>
                                          </p:val>
                                        </p:tav>
                                        <p:tav tm="100000">
                                          <p:val>
                                            <p:strVal val="#ppt_x"/>
                                          </p:val>
                                        </p:tav>
                                      </p:tavLst>
                                    </p:anim>
                                    <p:anim calcmode="lin" valueType="num">
                                      <p:cBhvr additive="base">
                                        <p:cTn id="66" dur="1000" fill="hold"/>
                                        <p:tgtEl>
                                          <p:spTgt spid="63"/>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53" presetClass="entr" presetSubtype="0" fill="hold" grpId="0" nodeType="afterEffect">
                                  <p:stCondLst>
                                    <p:cond delay="0"/>
                                  </p:stCondLst>
                                  <p:childTnLst>
                                    <p:set>
                                      <p:cBhvr>
                                        <p:cTn id="69" dur="1" fill="hold">
                                          <p:stCondLst>
                                            <p:cond delay="0"/>
                                          </p:stCondLst>
                                        </p:cTn>
                                        <p:tgtEl>
                                          <p:spTgt spid="70"/>
                                        </p:tgtEl>
                                        <p:attrNameLst>
                                          <p:attrName>style.visibility</p:attrName>
                                        </p:attrNameLst>
                                      </p:cBhvr>
                                      <p:to>
                                        <p:strVal val="visible"/>
                                      </p:to>
                                    </p:set>
                                    <p:anim calcmode="lin" valueType="num">
                                      <p:cBhvr>
                                        <p:cTn id="70" dur="500" fill="hold"/>
                                        <p:tgtEl>
                                          <p:spTgt spid="70"/>
                                        </p:tgtEl>
                                        <p:attrNameLst>
                                          <p:attrName>ppt_w</p:attrName>
                                        </p:attrNameLst>
                                      </p:cBhvr>
                                      <p:tavLst>
                                        <p:tav tm="0">
                                          <p:val>
                                            <p:fltVal val="0"/>
                                          </p:val>
                                        </p:tav>
                                        <p:tav tm="100000">
                                          <p:val>
                                            <p:strVal val="#ppt_w"/>
                                          </p:val>
                                        </p:tav>
                                      </p:tavLst>
                                    </p:anim>
                                    <p:anim calcmode="lin" valueType="num">
                                      <p:cBhvr>
                                        <p:cTn id="71" dur="500" fill="hold"/>
                                        <p:tgtEl>
                                          <p:spTgt spid="70"/>
                                        </p:tgtEl>
                                        <p:attrNameLst>
                                          <p:attrName>ppt_h</p:attrName>
                                        </p:attrNameLst>
                                      </p:cBhvr>
                                      <p:tavLst>
                                        <p:tav tm="0">
                                          <p:val>
                                            <p:fltVal val="0"/>
                                          </p:val>
                                        </p:tav>
                                        <p:tav tm="100000">
                                          <p:val>
                                            <p:strVal val="#ppt_h"/>
                                          </p:val>
                                        </p:tav>
                                      </p:tavLst>
                                    </p:anim>
                                    <p:animEffect transition="in" filter="fade">
                                      <p:cBhvr>
                                        <p:cTn id="72" dur="500"/>
                                        <p:tgtEl>
                                          <p:spTgt spid="70"/>
                                        </p:tgtEl>
                                      </p:cBhvr>
                                    </p:animEffect>
                                  </p:childTnLst>
                                </p:cTn>
                              </p:par>
                              <p:par>
                                <p:cTn id="73" presetID="2" presetClass="entr" presetSubtype="2" accel="50000" decel="5000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 calcmode="lin" valueType="num">
                                      <p:cBhvr additive="base">
                                        <p:cTn id="75" dur="1000" fill="hold"/>
                                        <p:tgtEl>
                                          <p:spTgt spid="67"/>
                                        </p:tgtEl>
                                        <p:attrNameLst>
                                          <p:attrName>ppt_x</p:attrName>
                                        </p:attrNameLst>
                                      </p:cBhvr>
                                      <p:tavLst>
                                        <p:tav tm="0">
                                          <p:val>
                                            <p:strVal val="1+#ppt_w/2"/>
                                          </p:val>
                                        </p:tav>
                                        <p:tav tm="100000">
                                          <p:val>
                                            <p:strVal val="#ppt_x"/>
                                          </p:val>
                                        </p:tav>
                                      </p:tavLst>
                                    </p:anim>
                                    <p:anim calcmode="lin" valueType="num">
                                      <p:cBhvr additive="base">
                                        <p:cTn id="76" dur="10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p:bldP spid="66"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sz="2400" dirty="0"/>
          </a:p>
        </p:txBody>
      </p:sp>
      <p:sp>
        <p:nvSpPr>
          <p:cNvPr id="3" name="Text Placeholder 2"/>
          <p:cNvSpPr>
            <a:spLocks noGrp="1"/>
          </p:cNvSpPr>
          <p:nvPr>
            <p:ph type="body" sz="half" idx="1"/>
          </p:nvPr>
        </p:nvSpPr>
        <p:spPr>
          <a:xfrm>
            <a:off x="457200" y="857252"/>
            <a:ext cx="8229600" cy="3670697"/>
          </a:xfrm>
        </p:spPr>
        <p:txBody>
          <a:bodyPr/>
          <a:lstStyle/>
          <a:p>
            <a:endParaRPr lang="lt-LT"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173"/>
            <a:ext cx="8610600" cy="5118627"/>
          </a:xfrm>
          <a:prstGeom prst="rect">
            <a:avLst/>
          </a:prstGeom>
        </p:spPr>
      </p:pic>
    </p:spTree>
    <p:extLst>
      <p:ext uri="{BB962C8B-B14F-4D97-AF65-F5344CB8AC3E}">
        <p14:creationId xmlns:p14="http://schemas.microsoft.com/office/powerpoint/2010/main" val="4001617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436624" y="673846"/>
            <a:ext cx="6434723" cy="4285059"/>
          </a:xfrm>
          <a:prstGeom prst="rect">
            <a:avLst/>
          </a:prstGeom>
        </p:spPr>
      </p:pic>
      <p:sp>
        <p:nvSpPr>
          <p:cNvPr id="4" name="Title 3"/>
          <p:cNvSpPr txBox="1">
            <a:spLocks/>
          </p:cNvSpPr>
          <p:nvPr/>
        </p:nvSpPr>
        <p:spPr>
          <a:xfrm>
            <a:off x="210920" y="244819"/>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defTabSz="914400"/>
            <a:r>
              <a:rPr lang="lt-LT" sz="3200" dirty="0">
                <a:solidFill>
                  <a:schemeClr val="tx1">
                    <a:lumMod val="50000"/>
                    <a:lumOff val="50000"/>
                  </a:schemeClr>
                </a:solidFill>
              </a:rPr>
              <a:t>MP pildymas - MPD1 Grafikas</a:t>
            </a:r>
          </a:p>
        </p:txBody>
      </p:sp>
      <p:sp>
        <p:nvSpPr>
          <p:cNvPr id="10" name="Rounded Rectangular Callout 9"/>
          <p:cNvSpPr/>
          <p:nvPr/>
        </p:nvSpPr>
        <p:spPr>
          <a:xfrm>
            <a:off x="5553423" y="2000872"/>
            <a:ext cx="1266477" cy="332753"/>
          </a:xfrm>
          <a:prstGeom prst="wedgeRoundRectCallout">
            <a:avLst>
              <a:gd name="adj1" fmla="val -57251"/>
              <a:gd name="adj2" fmla="val 18248"/>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1. Užpildoma informacija</a:t>
            </a:r>
          </a:p>
        </p:txBody>
      </p:sp>
      <p:sp>
        <p:nvSpPr>
          <p:cNvPr id="6" name="Rounded Rectangular Callout 5"/>
          <p:cNvSpPr/>
          <p:nvPr/>
        </p:nvSpPr>
        <p:spPr>
          <a:xfrm>
            <a:off x="72591" y="947363"/>
            <a:ext cx="2175317" cy="3711801"/>
          </a:xfrm>
          <a:prstGeom prst="wedgeRoundRectCallout">
            <a:avLst>
              <a:gd name="adj1" fmla="val 66209"/>
              <a:gd name="adj2" fmla="val 10466"/>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en-US" sz="1200" b="1" dirty="0"/>
              <a:t>3. </a:t>
            </a:r>
            <a:r>
              <a:rPr lang="lt-LT" sz="1200" b="1" dirty="0"/>
              <a:t>MP grafike planuojami MP privalo būti </a:t>
            </a:r>
            <a:r>
              <a:rPr lang="en-US" sz="1200" b="1" dirty="0" err="1"/>
              <a:t>suplanuoti</a:t>
            </a:r>
            <a:r>
              <a:rPr lang="lt-LT" sz="1200" b="1" dirty="0"/>
              <a:t> bent 6 mėn. laikotarpiui.</a:t>
            </a:r>
          </a:p>
          <a:p>
            <a:pPr marL="228600" indent="-228600" algn="just">
              <a:buAutoNum type="alphaLcParenR"/>
            </a:pPr>
            <a:r>
              <a:rPr lang="lt-LT" sz="1200" dirty="0" smtClean="0"/>
              <a:t>Teikiant pirmą MP, MP grafike suplanuojamos teikiamų MP datos   6 mėn. </a:t>
            </a:r>
            <a:r>
              <a:rPr lang="lt-LT" sz="1200" b="1" dirty="0" smtClean="0"/>
              <a:t>Planuojamus </a:t>
            </a:r>
            <a:r>
              <a:rPr lang="lt-LT" sz="1200" b="1" dirty="0"/>
              <a:t>MP reikia papildyti informacija</a:t>
            </a:r>
            <a:r>
              <a:rPr lang="en-US" sz="1200" b="1" dirty="0"/>
              <a:t> (2 p.)</a:t>
            </a:r>
            <a:r>
              <a:rPr lang="lt-LT" sz="1200" b="1" dirty="0" smtClean="0"/>
              <a:t>. </a:t>
            </a:r>
          </a:p>
          <a:p>
            <a:pPr algn="just"/>
            <a:r>
              <a:rPr lang="lt-LT" sz="1200" b="1" dirty="0" smtClean="0"/>
              <a:t>Rekomenduojame užpildyti visam laikotarpiui.</a:t>
            </a:r>
          </a:p>
          <a:p>
            <a:pPr algn="just"/>
            <a:endParaRPr lang="lt-LT" sz="1200" b="1" dirty="0"/>
          </a:p>
          <a:p>
            <a:pPr algn="just"/>
            <a:r>
              <a:rPr lang="en-US" sz="1200" dirty="0"/>
              <a:t>b)</a:t>
            </a:r>
            <a:r>
              <a:rPr lang="lt-LT" sz="1200" dirty="0"/>
              <a:t> </a:t>
            </a:r>
            <a:r>
              <a:rPr lang="lt-LT" sz="1200" dirty="0" smtClean="0"/>
              <a:t>Teikiant kitus MP, duomenys iš ankstesnio grafiko perkeliami automatiškai. </a:t>
            </a:r>
          </a:p>
          <a:p>
            <a:pPr algn="just"/>
            <a:r>
              <a:rPr lang="lt-LT" sz="1200" dirty="0" smtClean="0"/>
              <a:t>Juos reikia atnaujinti pagal esamą faktinę situaciją.</a:t>
            </a:r>
            <a:endParaRPr lang="lt-LT" sz="1200" dirty="0"/>
          </a:p>
        </p:txBody>
      </p:sp>
      <p:sp>
        <p:nvSpPr>
          <p:cNvPr id="11" name="Rounded Rectangular Callout 10"/>
          <p:cNvSpPr/>
          <p:nvPr/>
        </p:nvSpPr>
        <p:spPr>
          <a:xfrm>
            <a:off x="5293519" y="4693263"/>
            <a:ext cx="1643063" cy="265642"/>
          </a:xfrm>
          <a:prstGeom prst="wedgeRoundRectCallout">
            <a:avLst>
              <a:gd name="adj1" fmla="val 55992"/>
              <a:gd name="adj2" fmla="val 4462"/>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en-US" sz="1200" dirty="0"/>
              <a:t>4</a:t>
            </a:r>
            <a:r>
              <a:rPr lang="lt-LT" sz="1200" dirty="0"/>
              <a:t>. Išsaugomi duomenys</a:t>
            </a:r>
          </a:p>
        </p:txBody>
      </p:sp>
      <p:sp>
        <p:nvSpPr>
          <p:cNvPr id="12" name="Rounded Rectangular Callout 11"/>
          <p:cNvSpPr/>
          <p:nvPr/>
        </p:nvSpPr>
        <p:spPr>
          <a:xfrm>
            <a:off x="5553423" y="3136106"/>
            <a:ext cx="1828626" cy="377338"/>
          </a:xfrm>
          <a:prstGeom prst="wedgeRoundRectCallout">
            <a:avLst>
              <a:gd name="adj1" fmla="val 28487"/>
              <a:gd name="adj2" fmla="val 95535"/>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2. Užpildoma planuojamų MP informacija</a:t>
            </a:r>
          </a:p>
        </p:txBody>
      </p:sp>
      <p:sp>
        <p:nvSpPr>
          <p:cNvPr id="9" name="Rounded Rectangular Callout 8"/>
          <p:cNvSpPr/>
          <p:nvPr/>
        </p:nvSpPr>
        <p:spPr>
          <a:xfrm>
            <a:off x="7382049" y="2250490"/>
            <a:ext cx="1293655" cy="585926"/>
          </a:xfrm>
          <a:prstGeom prst="wedgeRoundRectCallout">
            <a:avLst>
              <a:gd name="adj1" fmla="val 14419"/>
              <a:gd name="adj2" fmla="val 21024"/>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i="1" dirty="0"/>
              <a:t>MPD1 Grafikas pildomas tik </a:t>
            </a:r>
            <a:r>
              <a:rPr lang="lt-LT" sz="1200" i="1" dirty="0" smtClean="0"/>
              <a:t>TMP/AMP</a:t>
            </a:r>
            <a:endParaRPr lang="lt-LT" sz="1200" i="1" dirty="0"/>
          </a:p>
        </p:txBody>
      </p:sp>
    </p:spTree>
    <p:extLst>
      <p:ext uri="{BB962C8B-B14F-4D97-AF65-F5344CB8AC3E}">
        <p14:creationId xmlns:p14="http://schemas.microsoft.com/office/powerpoint/2010/main" val="1125633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90525" y="1131094"/>
            <a:ext cx="1733550" cy="640101"/>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smtClean="0">
                <a:solidFill>
                  <a:schemeClr val="bg1"/>
                </a:solidFill>
              </a:rPr>
              <a:t> „Karštos“ sąskaitos</a:t>
            </a:r>
            <a:endParaRPr kumimoji="1" lang="en-US" sz="1200" dirty="0"/>
          </a:p>
        </p:txBody>
      </p:sp>
      <p:sp>
        <p:nvSpPr>
          <p:cNvPr id="13" name="Rectangle 12"/>
          <p:cNvSpPr/>
          <p:nvPr/>
        </p:nvSpPr>
        <p:spPr>
          <a:xfrm>
            <a:off x="390525" y="1824000"/>
            <a:ext cx="1733550" cy="640101"/>
          </a:xfrm>
          <a:prstGeom prst="rect">
            <a:avLst/>
          </a:prstGeom>
          <a:solidFill>
            <a:schemeClr val="accent2"/>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smtClean="0">
                <a:solidFill>
                  <a:schemeClr val="bg1"/>
                </a:solidFill>
              </a:rPr>
              <a:t>Pirkimų planas </a:t>
            </a:r>
            <a:endParaRPr kumimoji="1" lang="en-US" sz="1200" dirty="0"/>
          </a:p>
        </p:txBody>
      </p:sp>
      <p:sp>
        <p:nvSpPr>
          <p:cNvPr id="19" name="Rectangle 18"/>
          <p:cNvSpPr/>
          <p:nvPr/>
        </p:nvSpPr>
        <p:spPr>
          <a:xfrm>
            <a:off x="390525" y="2516905"/>
            <a:ext cx="1733550" cy="640101"/>
          </a:xfrm>
          <a:prstGeom prst="rect">
            <a:avLst/>
          </a:prstGeom>
          <a:solidFill>
            <a:schemeClr val="accent3"/>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smtClean="0">
                <a:solidFill>
                  <a:schemeClr val="bg1"/>
                </a:solidFill>
              </a:rPr>
              <a:t>Pirkimų sutartys </a:t>
            </a:r>
            <a:endParaRPr kumimoji="1" lang="en-US" sz="1200" dirty="0"/>
          </a:p>
        </p:txBody>
      </p:sp>
      <p:sp>
        <p:nvSpPr>
          <p:cNvPr id="28" name="Rectangle 27"/>
          <p:cNvSpPr/>
          <p:nvPr/>
        </p:nvSpPr>
        <p:spPr>
          <a:xfrm>
            <a:off x="390525" y="3209811"/>
            <a:ext cx="1733550" cy="640101"/>
          </a:xfrm>
          <a:prstGeom prst="rect">
            <a:avLst/>
          </a:prstGeom>
          <a:solidFill>
            <a:schemeClr val="accent4"/>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smtClean="0">
                <a:solidFill>
                  <a:schemeClr val="bg1"/>
                </a:solidFill>
              </a:rPr>
              <a:t>Sezoniškumas</a:t>
            </a:r>
            <a:endParaRPr kumimoji="1" lang="en-US" sz="1200" dirty="0"/>
          </a:p>
        </p:txBody>
      </p:sp>
      <p:sp>
        <p:nvSpPr>
          <p:cNvPr id="33" name="Rectangle 32"/>
          <p:cNvSpPr/>
          <p:nvPr/>
        </p:nvSpPr>
        <p:spPr>
          <a:xfrm>
            <a:off x="390525" y="3902716"/>
            <a:ext cx="1733550" cy="640101"/>
          </a:xfrm>
          <a:prstGeom prst="rect">
            <a:avLst/>
          </a:prstGeom>
          <a:solidFill>
            <a:schemeClr val="accent5"/>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smtClean="0">
                <a:solidFill>
                  <a:schemeClr val="bg1"/>
                </a:solidFill>
              </a:rPr>
              <a:t>Projekto eiga</a:t>
            </a:r>
            <a:endParaRPr kumimoji="1" lang="en-US" sz="1200" dirty="0"/>
          </a:p>
        </p:txBody>
      </p:sp>
      <p:sp>
        <p:nvSpPr>
          <p:cNvPr id="9" name="Text Placeholder 8"/>
          <p:cNvSpPr>
            <a:spLocks noGrp="1"/>
          </p:cNvSpPr>
          <p:nvPr>
            <p:ph type="body" sz="half" idx="2"/>
          </p:nvPr>
        </p:nvSpPr>
        <p:spPr>
          <a:xfrm>
            <a:off x="390525" y="884433"/>
            <a:ext cx="8368364" cy="173255"/>
          </a:xfrm>
        </p:spPr>
        <p:txBody>
          <a:bodyPr/>
          <a:lstStyle/>
          <a:p>
            <a:r>
              <a:rPr lang="lt-LT" dirty="0"/>
              <a:t>Rekomendacijos dėl MP sumų planavimo</a:t>
            </a:r>
          </a:p>
          <a:p>
            <a:endParaRPr lang="en-US" dirty="0"/>
          </a:p>
        </p:txBody>
      </p:sp>
      <p:sp>
        <p:nvSpPr>
          <p:cNvPr id="6" name="Title 5"/>
          <p:cNvSpPr>
            <a:spLocks noGrp="1"/>
          </p:cNvSpPr>
          <p:nvPr>
            <p:ph type="title"/>
          </p:nvPr>
        </p:nvSpPr>
        <p:spPr>
          <a:xfrm>
            <a:off x="381000" y="251059"/>
            <a:ext cx="8368364" cy="356134"/>
          </a:xfrm>
        </p:spPr>
        <p:txBody>
          <a:bodyPr/>
          <a:lstStyle/>
          <a:p>
            <a:r>
              <a:rPr lang="lt-LT" dirty="0"/>
              <a:t>Praktiški patarimai grafiko parengimui</a:t>
            </a:r>
            <a:endParaRPr lang="en-US" dirty="0"/>
          </a:p>
        </p:txBody>
      </p:sp>
      <p:sp>
        <p:nvSpPr>
          <p:cNvPr id="22" name="Down Arrow 21"/>
          <p:cNvSpPr/>
          <p:nvPr/>
        </p:nvSpPr>
        <p:spPr>
          <a:xfrm>
            <a:off x="1038225" y="1657350"/>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p:cNvSpPr/>
          <p:nvPr/>
        </p:nvSpPr>
        <p:spPr>
          <a:xfrm>
            <a:off x="1038225" y="3048810"/>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28850" y="1131094"/>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Text"/>
          <p:cNvSpPr txBox="1"/>
          <p:nvPr/>
        </p:nvSpPr>
        <p:spPr>
          <a:xfrm>
            <a:off x="2500312" y="1128771"/>
            <a:ext cx="5953125" cy="654025"/>
          </a:xfrm>
          <a:prstGeom prst="rect">
            <a:avLst/>
          </a:prstGeom>
          <a:noFill/>
        </p:spPr>
        <p:txBody>
          <a:bodyPr wrap="square" lIns="0" tIns="0" rIns="0" bIns="0" rtlCol="0">
            <a:spAutoFit/>
          </a:bodyPr>
          <a:lstStyle/>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Įvertinamos jau apmokėtos sąskaitos, taip pat gautos, bet dar neapmokėtos, ir numatomos gauti artimiausiu metu </a:t>
            </a:r>
          </a:p>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Nepamirškite, </a:t>
            </a:r>
            <a:r>
              <a:rPr lang="lt-LT" sz="1000" b="1" dirty="0" smtClean="0">
                <a:solidFill>
                  <a:srgbClr val="262626">
                    <a:lumMod val="75000"/>
                    <a:lumOff val="25000"/>
                  </a:srgbClr>
                </a:solidFill>
              </a:rPr>
              <a:t>kad </a:t>
            </a:r>
            <a:r>
              <a:rPr lang="lt-LT" sz="1000" b="1" dirty="0">
                <a:solidFill>
                  <a:srgbClr val="262626">
                    <a:lumMod val="75000"/>
                    <a:lumOff val="25000"/>
                  </a:srgbClr>
                </a:solidFill>
              </a:rPr>
              <a:t>nuo tiesioginių išlaidų reikia apskaičiuoti netiesioginių išlaidų (jeigu tokios yra numatytos Projekto sutartyje) </a:t>
            </a:r>
            <a:r>
              <a:rPr lang="lt-LT" sz="1000" b="1" dirty="0" smtClean="0">
                <a:solidFill>
                  <a:srgbClr val="262626">
                    <a:lumMod val="75000"/>
                    <a:lumOff val="25000"/>
                  </a:srgbClr>
                </a:solidFill>
              </a:rPr>
              <a:t>sumą</a:t>
            </a:r>
            <a:endParaRPr lang="lt-LT" sz="1000" b="1" dirty="0">
              <a:solidFill>
                <a:schemeClr val="tx2">
                  <a:lumMod val="75000"/>
                  <a:lumOff val="25000"/>
                </a:schemeClr>
              </a:solidFill>
            </a:endParaRPr>
          </a:p>
        </p:txBody>
      </p:sp>
      <p:sp>
        <p:nvSpPr>
          <p:cNvPr id="12" name="Rectangle 11"/>
          <p:cNvSpPr/>
          <p:nvPr/>
        </p:nvSpPr>
        <p:spPr>
          <a:xfrm>
            <a:off x="2228850" y="1824000"/>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Text"/>
          <p:cNvSpPr txBox="1"/>
          <p:nvPr/>
        </p:nvSpPr>
        <p:spPr>
          <a:xfrm>
            <a:off x="2505074" y="1902785"/>
            <a:ext cx="5953125" cy="500137"/>
          </a:xfrm>
          <a:prstGeom prst="rect">
            <a:avLst/>
          </a:prstGeom>
          <a:noFill/>
        </p:spPr>
        <p:txBody>
          <a:bodyPr wrap="square" lIns="0" tIns="0" rIns="0" bIns="0" rtlCol="0">
            <a:spAutoFit/>
          </a:bodyPr>
          <a:lstStyle/>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Ar pirkimų planas aktualus, ar nereikia jo koreguoti? Kokia pirkimų būsena – planuojami, vykdomi ir pan. </a:t>
            </a:r>
          </a:p>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Jei pirkimai neįvykę - labai </a:t>
            </a:r>
            <a:r>
              <a:rPr lang="lt-LT" sz="1000" b="1" dirty="0">
                <a:solidFill>
                  <a:schemeClr val="tx2">
                    <a:lumMod val="75000"/>
                    <a:lumOff val="25000"/>
                  </a:schemeClr>
                </a:solidFill>
              </a:rPr>
              <a:t>svarbu įvertinti pirkimo tipą (</a:t>
            </a:r>
            <a:r>
              <a:rPr lang="lt-LT" sz="1000" b="1" dirty="0" smtClean="0">
                <a:solidFill>
                  <a:schemeClr val="tx2">
                    <a:lumMod val="75000"/>
                    <a:lumOff val="25000"/>
                  </a:schemeClr>
                </a:solidFill>
              </a:rPr>
              <a:t>tarptautinis (</a:t>
            </a:r>
            <a:r>
              <a:rPr lang="en-US" sz="1000" b="1" dirty="0" smtClean="0">
                <a:solidFill>
                  <a:schemeClr val="tx2">
                    <a:lumMod val="75000"/>
                    <a:lumOff val="25000"/>
                  </a:schemeClr>
                </a:solidFill>
              </a:rPr>
              <a:t>4-6 m</a:t>
            </a:r>
            <a:r>
              <a:rPr lang="lt-LT" sz="1000" b="1" dirty="0" err="1" smtClean="0">
                <a:solidFill>
                  <a:schemeClr val="tx2">
                    <a:lumMod val="75000"/>
                    <a:lumOff val="25000"/>
                  </a:schemeClr>
                </a:solidFill>
              </a:rPr>
              <a:t>ėn</a:t>
            </a:r>
            <a:r>
              <a:rPr lang="lt-LT" sz="1000" b="1" dirty="0" smtClean="0">
                <a:solidFill>
                  <a:schemeClr val="tx2">
                    <a:lumMod val="75000"/>
                    <a:lumOff val="25000"/>
                  </a:schemeClr>
                </a:solidFill>
              </a:rPr>
              <a:t>.), supaprastintas (</a:t>
            </a:r>
            <a:r>
              <a:rPr lang="en-US" sz="1000" b="1" dirty="0" smtClean="0">
                <a:solidFill>
                  <a:schemeClr val="tx2">
                    <a:lumMod val="75000"/>
                    <a:lumOff val="25000"/>
                  </a:schemeClr>
                </a:solidFill>
              </a:rPr>
              <a:t>2-3 m</a:t>
            </a:r>
            <a:r>
              <a:rPr lang="lt-LT" sz="1000" b="1" dirty="0" err="1">
                <a:solidFill>
                  <a:schemeClr val="tx2">
                    <a:lumMod val="75000"/>
                    <a:lumOff val="25000"/>
                  </a:schemeClr>
                </a:solidFill>
              </a:rPr>
              <a:t>ė</a:t>
            </a:r>
            <a:r>
              <a:rPr lang="lt-LT" sz="1000" b="1" dirty="0" err="1" smtClean="0">
                <a:solidFill>
                  <a:schemeClr val="tx2">
                    <a:lumMod val="75000"/>
                    <a:lumOff val="25000"/>
                  </a:schemeClr>
                </a:solidFill>
              </a:rPr>
              <a:t>n</a:t>
            </a:r>
            <a:r>
              <a:rPr lang="lt-LT" sz="1000" b="1" dirty="0" smtClean="0">
                <a:solidFill>
                  <a:schemeClr val="tx2">
                    <a:lumMod val="75000"/>
                    <a:lumOff val="25000"/>
                  </a:schemeClr>
                </a:solidFill>
              </a:rPr>
              <a:t>.), </a:t>
            </a:r>
            <a:r>
              <a:rPr lang="lt-LT" sz="1000" b="1" dirty="0">
                <a:solidFill>
                  <a:schemeClr val="tx2">
                    <a:lumMod val="75000"/>
                    <a:lumOff val="25000"/>
                  </a:schemeClr>
                </a:solidFill>
              </a:rPr>
              <a:t>mažos </a:t>
            </a:r>
            <a:r>
              <a:rPr lang="lt-LT" sz="1000" b="1" dirty="0" smtClean="0">
                <a:solidFill>
                  <a:schemeClr val="tx2">
                    <a:lumMod val="75000"/>
                    <a:lumOff val="25000"/>
                  </a:schemeClr>
                </a:solidFill>
              </a:rPr>
              <a:t>vertės (</a:t>
            </a:r>
            <a:r>
              <a:rPr lang="en-US" sz="1000" b="1" dirty="0" smtClean="0">
                <a:solidFill>
                  <a:schemeClr val="tx2">
                    <a:lumMod val="75000"/>
                    <a:lumOff val="25000"/>
                  </a:schemeClr>
                </a:solidFill>
              </a:rPr>
              <a:t>1</a:t>
            </a:r>
            <a:r>
              <a:rPr lang="lt-LT" sz="1000" b="1" dirty="0" smtClean="0">
                <a:solidFill>
                  <a:schemeClr val="tx2">
                    <a:lumMod val="75000"/>
                    <a:lumOff val="25000"/>
                  </a:schemeClr>
                </a:solidFill>
              </a:rPr>
              <a:t>-2</a:t>
            </a:r>
            <a:r>
              <a:rPr lang="en-US" sz="1000" b="1" dirty="0" smtClean="0">
                <a:solidFill>
                  <a:schemeClr val="tx2">
                    <a:lumMod val="75000"/>
                    <a:lumOff val="25000"/>
                  </a:schemeClr>
                </a:solidFill>
              </a:rPr>
              <a:t> m</a:t>
            </a:r>
            <a:r>
              <a:rPr lang="lt-LT" sz="1000" b="1" dirty="0" err="1" smtClean="0">
                <a:solidFill>
                  <a:schemeClr val="tx2">
                    <a:lumMod val="75000"/>
                    <a:lumOff val="25000"/>
                  </a:schemeClr>
                </a:solidFill>
              </a:rPr>
              <a:t>ėn</a:t>
            </a:r>
            <a:r>
              <a:rPr lang="lt-LT" sz="1000" b="1" dirty="0" smtClean="0">
                <a:solidFill>
                  <a:schemeClr val="tx2">
                    <a:lumMod val="75000"/>
                    <a:lumOff val="25000"/>
                  </a:schemeClr>
                </a:solidFill>
              </a:rPr>
              <a:t>.)</a:t>
            </a:r>
          </a:p>
        </p:txBody>
      </p:sp>
      <p:sp>
        <p:nvSpPr>
          <p:cNvPr id="18" name="Rectangle 17"/>
          <p:cNvSpPr/>
          <p:nvPr/>
        </p:nvSpPr>
        <p:spPr>
          <a:xfrm>
            <a:off x="2228850" y="2516905"/>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Text"/>
          <p:cNvSpPr txBox="1"/>
          <p:nvPr/>
        </p:nvSpPr>
        <p:spPr>
          <a:xfrm>
            <a:off x="2505074" y="2672190"/>
            <a:ext cx="5953125" cy="346249"/>
          </a:xfrm>
          <a:prstGeom prst="rect">
            <a:avLst/>
          </a:prstGeom>
          <a:noFill/>
        </p:spPr>
        <p:txBody>
          <a:bodyPr wrap="square" lIns="0" tIns="0" rIns="0" bIns="0" rtlCol="0">
            <a:spAutoFit/>
          </a:bodyPr>
          <a:lstStyle/>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Sutarčių įvykdymo terminai (konkretus terminas, pagal užsakymus, etapais ir pan.)</a:t>
            </a:r>
            <a:endParaRPr lang="lt-LT" sz="1000" b="1" dirty="0">
              <a:solidFill>
                <a:schemeClr val="tx2">
                  <a:lumMod val="75000"/>
                  <a:lumOff val="25000"/>
                </a:schemeClr>
              </a:solidFill>
            </a:endParaRPr>
          </a:p>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Atsiskaitymo terminai (</a:t>
            </a:r>
            <a:r>
              <a:rPr lang="pt-BR" sz="1000" b="1" dirty="0" smtClean="0">
                <a:solidFill>
                  <a:srgbClr val="FF0000"/>
                </a:solidFill>
              </a:rPr>
              <a:t>30</a:t>
            </a:r>
            <a:r>
              <a:rPr lang="lt-LT" sz="1000" b="1" dirty="0" smtClean="0">
                <a:solidFill>
                  <a:srgbClr val="FF0000"/>
                </a:solidFill>
              </a:rPr>
              <a:t>/</a:t>
            </a:r>
            <a:r>
              <a:rPr lang="pt-BR" sz="1000" b="1" dirty="0" smtClean="0">
                <a:solidFill>
                  <a:srgbClr val="FF0000"/>
                </a:solidFill>
              </a:rPr>
              <a:t>60</a:t>
            </a:r>
            <a:r>
              <a:rPr lang="lt-LT" sz="1000" b="1" dirty="0" smtClean="0">
                <a:solidFill>
                  <a:srgbClr val="FF0000"/>
                </a:solidFill>
              </a:rPr>
              <a:t> </a:t>
            </a:r>
            <a:r>
              <a:rPr lang="lt-LT" sz="1000" b="1" dirty="0" smtClean="0">
                <a:solidFill>
                  <a:schemeClr val="tx2">
                    <a:lumMod val="75000"/>
                    <a:lumOff val="25000"/>
                  </a:schemeClr>
                </a:solidFill>
              </a:rPr>
              <a:t>dienų</a:t>
            </a:r>
            <a:r>
              <a:rPr lang="pt-BR" sz="1000" b="1" dirty="0" smtClean="0">
                <a:solidFill>
                  <a:schemeClr val="tx2">
                    <a:lumMod val="75000"/>
                    <a:lumOff val="25000"/>
                  </a:schemeClr>
                </a:solidFill>
              </a:rPr>
              <a:t>, </a:t>
            </a:r>
            <a:r>
              <a:rPr lang="pt-BR" sz="1000" b="1" dirty="0" err="1" smtClean="0">
                <a:solidFill>
                  <a:schemeClr val="tx2">
                    <a:lumMod val="75000"/>
                    <a:lumOff val="25000"/>
                  </a:schemeClr>
                </a:solidFill>
              </a:rPr>
              <a:t>avansa</a:t>
            </a:r>
            <a:r>
              <a:rPr lang="lt-LT" sz="1000" b="1" dirty="0" smtClean="0">
                <a:solidFill>
                  <a:schemeClr val="tx2">
                    <a:lumMod val="75000"/>
                    <a:lumOff val="25000"/>
                  </a:schemeClr>
                </a:solidFill>
              </a:rPr>
              <a:t>s</a:t>
            </a:r>
            <a:r>
              <a:rPr lang="pt-BR" sz="1000" b="1" dirty="0" smtClean="0">
                <a:solidFill>
                  <a:schemeClr val="tx2">
                    <a:lumMod val="75000"/>
                    <a:lumOff val="25000"/>
                  </a:schemeClr>
                </a:solidFill>
              </a:rPr>
              <a:t>, </a:t>
            </a:r>
            <a:r>
              <a:rPr lang="pt-BR" sz="1000" b="1" dirty="0">
                <a:solidFill>
                  <a:schemeClr val="tx2">
                    <a:lumMod val="75000"/>
                    <a:lumOff val="25000"/>
                  </a:schemeClr>
                </a:solidFill>
              </a:rPr>
              <a:t>visa suma ar </a:t>
            </a:r>
            <a:r>
              <a:rPr lang="pt-BR" sz="1000" b="1" dirty="0" err="1" smtClean="0">
                <a:solidFill>
                  <a:schemeClr val="tx2">
                    <a:lumMod val="75000"/>
                    <a:lumOff val="25000"/>
                  </a:schemeClr>
                </a:solidFill>
              </a:rPr>
              <a:t>dalimis</a:t>
            </a:r>
            <a:r>
              <a:rPr lang="lt-LT" sz="1000" b="1" dirty="0">
                <a:solidFill>
                  <a:schemeClr val="tx2">
                    <a:lumMod val="75000"/>
                    <a:lumOff val="25000"/>
                  </a:schemeClr>
                </a:solidFill>
              </a:rPr>
              <a:t> </a:t>
            </a:r>
            <a:r>
              <a:rPr lang="lt-LT" sz="1000" b="1" dirty="0" smtClean="0">
                <a:solidFill>
                  <a:schemeClr val="tx2">
                    <a:lumMod val="75000"/>
                    <a:lumOff val="25000"/>
                  </a:schemeClr>
                </a:solidFill>
              </a:rPr>
              <a:t>ir pan.)</a:t>
            </a:r>
            <a:endParaRPr lang="lt-LT" sz="1000" b="1" dirty="0">
              <a:solidFill>
                <a:schemeClr val="tx2">
                  <a:lumMod val="75000"/>
                  <a:lumOff val="25000"/>
                </a:schemeClr>
              </a:solidFill>
            </a:endParaRPr>
          </a:p>
        </p:txBody>
      </p:sp>
      <p:sp>
        <p:nvSpPr>
          <p:cNvPr id="27" name="Rectangle 26"/>
          <p:cNvSpPr/>
          <p:nvPr/>
        </p:nvSpPr>
        <p:spPr>
          <a:xfrm>
            <a:off x="2228850" y="3209811"/>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ooter Text"/>
          <p:cNvSpPr txBox="1"/>
          <p:nvPr/>
        </p:nvSpPr>
        <p:spPr>
          <a:xfrm>
            <a:off x="2505074" y="3288595"/>
            <a:ext cx="5953125" cy="346249"/>
          </a:xfrm>
          <a:prstGeom prst="rect">
            <a:avLst/>
          </a:prstGeom>
          <a:noFill/>
        </p:spPr>
        <p:txBody>
          <a:bodyPr wrap="square" lIns="0" tIns="0" rIns="0" bIns="0" rtlCol="0">
            <a:spAutoFit/>
          </a:bodyPr>
          <a:lstStyle/>
          <a:p>
            <a:pPr marL="228600" indent="-228600">
              <a:spcAft>
                <a:spcPts val="250"/>
              </a:spcAft>
              <a:buSzPct val="120000"/>
              <a:buFont typeface="Wingdings" pitchFamily="2" charset="2"/>
              <a:buChar char="v"/>
            </a:pPr>
            <a:r>
              <a:rPr lang="en-US" sz="1000" b="1" dirty="0" smtClean="0">
                <a:solidFill>
                  <a:schemeClr val="tx2">
                    <a:lumMod val="75000"/>
                    <a:lumOff val="25000"/>
                  </a:schemeClr>
                </a:solidFill>
              </a:rPr>
              <a:t>Oro s</a:t>
            </a:r>
            <a:r>
              <a:rPr lang="lt-LT" sz="1000" b="1" dirty="0" err="1" smtClean="0">
                <a:solidFill>
                  <a:schemeClr val="tx2">
                    <a:lumMod val="75000"/>
                    <a:lumOff val="25000"/>
                  </a:schemeClr>
                </a:solidFill>
              </a:rPr>
              <a:t>ąlygos</a:t>
            </a:r>
            <a:r>
              <a:rPr lang="lt-LT" sz="1000" b="1" dirty="0" smtClean="0">
                <a:solidFill>
                  <a:schemeClr val="tx2">
                    <a:lumMod val="75000"/>
                    <a:lumOff val="25000"/>
                  </a:schemeClr>
                </a:solidFill>
              </a:rPr>
              <a:t> (pvz., žiema)</a:t>
            </a:r>
            <a:endParaRPr lang="lt-LT" sz="1000" b="1" dirty="0">
              <a:solidFill>
                <a:schemeClr val="tx2">
                  <a:lumMod val="75000"/>
                  <a:lumOff val="25000"/>
                </a:schemeClr>
              </a:solidFill>
            </a:endParaRPr>
          </a:p>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Projekto vykdytojo veiklos specifika (pvz., teatras, mokykla, aikštė ir pan.) </a:t>
            </a:r>
            <a:endParaRPr lang="lt-LT" sz="1000" b="1" dirty="0">
              <a:solidFill>
                <a:schemeClr val="tx2">
                  <a:lumMod val="75000"/>
                  <a:lumOff val="25000"/>
                </a:schemeClr>
              </a:solidFill>
            </a:endParaRPr>
          </a:p>
        </p:txBody>
      </p:sp>
      <p:sp>
        <p:nvSpPr>
          <p:cNvPr id="34" name="Rectangle 33"/>
          <p:cNvSpPr/>
          <p:nvPr/>
        </p:nvSpPr>
        <p:spPr>
          <a:xfrm>
            <a:off x="2228850" y="3902716"/>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ooter Text"/>
          <p:cNvSpPr txBox="1"/>
          <p:nvPr/>
        </p:nvSpPr>
        <p:spPr>
          <a:xfrm>
            <a:off x="2505074" y="3981500"/>
            <a:ext cx="5953125" cy="538609"/>
          </a:xfrm>
          <a:prstGeom prst="rect">
            <a:avLst/>
          </a:prstGeom>
          <a:noFill/>
        </p:spPr>
        <p:txBody>
          <a:bodyPr wrap="square" lIns="0" tIns="0" rIns="0" bIns="0" rtlCol="0">
            <a:spAutoFit/>
          </a:bodyPr>
          <a:lstStyle/>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Pirkimų ir pirkimų sutarčių vykdymo eiga (pvz., teismo procesai, rangovo bankrotas)</a:t>
            </a:r>
          </a:p>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Pirkimo sutarčių vykdymo pažanga (pvz., vėlavimai, darbų sustabdymai) ir jų tarpusavio priklausomybė</a:t>
            </a:r>
          </a:p>
          <a:p>
            <a:pPr marL="228600" indent="-228600">
              <a:spcAft>
                <a:spcPts val="250"/>
              </a:spcAft>
              <a:buSzPct val="120000"/>
              <a:buFont typeface="Wingdings" pitchFamily="2" charset="2"/>
              <a:buChar char="v"/>
            </a:pPr>
            <a:r>
              <a:rPr lang="lt-LT" sz="1000" b="1" dirty="0" smtClean="0">
                <a:solidFill>
                  <a:schemeClr val="tx2">
                    <a:lumMod val="75000"/>
                    <a:lumOff val="25000"/>
                  </a:schemeClr>
                </a:solidFill>
              </a:rPr>
              <a:t>Kitos aplinkybės  </a:t>
            </a:r>
            <a:endParaRPr lang="lt-LT" sz="1000" b="1" dirty="0">
              <a:solidFill>
                <a:schemeClr val="tx2">
                  <a:lumMod val="75000"/>
                  <a:lumOff val="25000"/>
                </a:schemeClr>
              </a:solidFill>
            </a:endParaRPr>
          </a:p>
        </p:txBody>
      </p:sp>
      <p:sp>
        <p:nvSpPr>
          <p:cNvPr id="36" name="Down Arrow 35"/>
          <p:cNvSpPr/>
          <p:nvPr/>
        </p:nvSpPr>
        <p:spPr>
          <a:xfrm>
            <a:off x="1038225" y="2352878"/>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own Arrow 37"/>
          <p:cNvSpPr/>
          <p:nvPr/>
        </p:nvSpPr>
        <p:spPr>
          <a:xfrm>
            <a:off x="1038225" y="3734206"/>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633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7371" y="180745"/>
            <a:ext cx="8368364" cy="356134"/>
          </a:xfrm>
        </p:spPr>
        <p:txBody>
          <a:bodyPr/>
          <a:lstStyle/>
          <a:p>
            <a:pPr defTabSz="914378"/>
            <a:r>
              <a:rPr lang="lt-LT" dirty="0"/>
              <a:t>MP teikimo grafiko formos pildymas</a:t>
            </a:r>
            <a:endParaRPr lang="en-US" dirty="0"/>
          </a:p>
        </p:txBody>
      </p:sp>
      <p:sp>
        <p:nvSpPr>
          <p:cNvPr id="12" name="Rounded Rectangular Callout 11"/>
          <p:cNvSpPr/>
          <p:nvPr/>
        </p:nvSpPr>
        <p:spPr>
          <a:xfrm>
            <a:off x="6300858" y="1047750"/>
            <a:ext cx="2843142" cy="2248147"/>
          </a:xfrm>
          <a:prstGeom prst="wedgeRoundRectCallout">
            <a:avLst>
              <a:gd name="adj1" fmla="val -64532"/>
              <a:gd name="adj2" fmla="val -22342"/>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gn="just">
              <a:lnSpc>
                <a:spcPts val="1200"/>
              </a:lnSpc>
            </a:pPr>
            <a:r>
              <a:rPr lang="lt-LT" sz="1400" dirty="0"/>
              <a:t>Veiklų pratęsimas: </a:t>
            </a:r>
          </a:p>
          <a:p>
            <a:pPr algn="just">
              <a:lnSpc>
                <a:spcPts val="1200"/>
              </a:lnSpc>
            </a:pPr>
            <a:endParaRPr lang="lt-LT" sz="1400" dirty="0"/>
          </a:p>
          <a:p>
            <a:pPr marL="171450" indent="-171450" algn="just">
              <a:lnSpc>
                <a:spcPts val="1200"/>
              </a:lnSpc>
              <a:buFont typeface="Calibri" panose="020F0502020204030204" pitchFamily="34" charset="0"/>
              <a:buChar char="–"/>
            </a:pPr>
            <a:r>
              <a:rPr lang="lt-LT" sz="1400" dirty="0">
                <a:solidFill>
                  <a:schemeClr val="tx1"/>
                </a:solidFill>
              </a:rPr>
              <a:t>Pirminiame MP grafike paprastai žymima „Ne“</a:t>
            </a:r>
          </a:p>
          <a:p>
            <a:pPr algn="just">
              <a:lnSpc>
                <a:spcPts val="1200"/>
              </a:lnSpc>
            </a:pPr>
            <a:endParaRPr lang="lt-LT" sz="1400" dirty="0">
              <a:solidFill>
                <a:schemeClr val="tx1"/>
              </a:solidFill>
            </a:endParaRPr>
          </a:p>
          <a:p>
            <a:pPr marL="171450" indent="-171450" algn="just">
              <a:lnSpc>
                <a:spcPts val="1200"/>
              </a:lnSpc>
              <a:buFont typeface="Calibri" panose="020F0502020204030204" pitchFamily="34" charset="0"/>
              <a:buChar char="–"/>
            </a:pPr>
            <a:r>
              <a:rPr lang="lt-LT" sz="1400" dirty="0">
                <a:solidFill>
                  <a:schemeClr val="tx1"/>
                </a:solidFill>
              </a:rPr>
              <a:t>Teikiant paskesnius MP grafikus, </a:t>
            </a:r>
            <a:r>
              <a:rPr lang="lt-LT" sz="1400" dirty="0" smtClean="0">
                <a:solidFill>
                  <a:schemeClr val="tx1"/>
                </a:solidFill>
              </a:rPr>
              <a:t>įvertinama</a:t>
            </a:r>
            <a:r>
              <a:rPr lang="en-US" sz="1400" dirty="0" smtClean="0">
                <a:solidFill>
                  <a:schemeClr val="tx1"/>
                </a:solidFill>
              </a:rPr>
              <a:t>,</a:t>
            </a:r>
            <a:r>
              <a:rPr lang="lt-LT" sz="1400" dirty="0" smtClean="0">
                <a:solidFill>
                  <a:schemeClr val="tx1"/>
                </a:solidFill>
              </a:rPr>
              <a:t> </a:t>
            </a:r>
            <a:r>
              <a:rPr lang="lt-LT" sz="1400" dirty="0">
                <a:solidFill>
                  <a:schemeClr val="tx1"/>
                </a:solidFill>
              </a:rPr>
              <a:t>ar yra poreikis pratęsti projekto veiklų įgyvendinimo </a:t>
            </a:r>
            <a:r>
              <a:rPr lang="lt-LT" sz="1400" dirty="0" smtClean="0">
                <a:solidFill>
                  <a:schemeClr val="tx1"/>
                </a:solidFill>
              </a:rPr>
              <a:t>laikotarpį</a:t>
            </a:r>
            <a:endParaRPr lang="en-US" sz="1400" dirty="0" smtClean="0">
              <a:solidFill>
                <a:schemeClr val="tx1"/>
              </a:solidFill>
            </a:endParaRPr>
          </a:p>
          <a:p>
            <a:pPr algn="just">
              <a:lnSpc>
                <a:spcPts val="1200"/>
              </a:lnSpc>
            </a:pPr>
            <a:endParaRPr lang="en-US" sz="1400" dirty="0">
              <a:solidFill>
                <a:schemeClr val="tx2">
                  <a:lumMod val="75000"/>
                  <a:lumOff val="25000"/>
                </a:schemeClr>
              </a:solidFill>
            </a:endParaRPr>
          </a:p>
          <a:p>
            <a:pPr algn="just">
              <a:lnSpc>
                <a:spcPts val="1200"/>
              </a:lnSpc>
            </a:pPr>
            <a:r>
              <a:rPr lang="lt-LT" sz="1400" b="1" dirty="0" smtClean="0">
                <a:solidFill>
                  <a:srgbClr val="C00000"/>
                </a:solidFill>
              </a:rPr>
              <a:t>Svarbu!</a:t>
            </a:r>
            <a:r>
              <a:rPr lang="en-US" sz="1400" dirty="0">
                <a:solidFill>
                  <a:srgbClr val="C00000"/>
                </a:solidFill>
              </a:rPr>
              <a:t> </a:t>
            </a:r>
            <a:r>
              <a:rPr lang="lt-LT" sz="1400" dirty="0" smtClean="0">
                <a:solidFill>
                  <a:srgbClr val="C00000"/>
                </a:solidFill>
              </a:rPr>
              <a:t>CPVA </a:t>
            </a:r>
            <a:r>
              <a:rPr lang="lt-LT" sz="1400" dirty="0">
                <a:solidFill>
                  <a:srgbClr val="C00000"/>
                </a:solidFill>
              </a:rPr>
              <a:t>projekto vadovas privalo būti </a:t>
            </a:r>
            <a:r>
              <a:rPr lang="lt-LT" sz="1400" b="1" u="sng" dirty="0" smtClean="0">
                <a:solidFill>
                  <a:srgbClr val="C00000"/>
                </a:solidFill>
              </a:rPr>
              <a:t>PER DMS </a:t>
            </a:r>
            <a:r>
              <a:rPr lang="lt-LT" sz="1400" dirty="0" smtClean="0">
                <a:solidFill>
                  <a:srgbClr val="C00000"/>
                </a:solidFill>
              </a:rPr>
              <a:t>informuotas </a:t>
            </a:r>
            <a:r>
              <a:rPr lang="lt-LT" sz="1400" dirty="0">
                <a:solidFill>
                  <a:srgbClr val="C00000"/>
                </a:solidFill>
              </a:rPr>
              <a:t>apie planuojamą pratęsimą</a:t>
            </a:r>
            <a:r>
              <a:rPr lang="en-US" sz="1400" dirty="0">
                <a:solidFill>
                  <a:srgbClr val="C00000"/>
                </a:solidFill>
              </a:rPr>
              <a:t>!</a:t>
            </a:r>
          </a:p>
        </p:txBody>
      </p:sp>
      <p:pic>
        <p:nvPicPr>
          <p:cNvPr id="14" name="Picture 13"/>
          <p:cNvPicPr>
            <a:picLocks noChangeAspect="1"/>
          </p:cNvPicPr>
          <p:nvPr/>
        </p:nvPicPr>
        <p:blipFill rotWithShape="1">
          <a:blip r:embed="rId3"/>
          <a:srcRect t="27532" r="798"/>
          <a:stretch/>
        </p:blipFill>
        <p:spPr>
          <a:xfrm>
            <a:off x="533399" y="1352550"/>
            <a:ext cx="5246171" cy="3276600"/>
          </a:xfrm>
          <a:prstGeom prst="rect">
            <a:avLst/>
          </a:prstGeom>
          <a:ln>
            <a:solidFill>
              <a:schemeClr val="tx1"/>
            </a:solidFill>
          </a:ln>
        </p:spPr>
      </p:pic>
      <p:sp>
        <p:nvSpPr>
          <p:cNvPr id="16" name="Rectangle 15"/>
          <p:cNvSpPr/>
          <p:nvPr/>
        </p:nvSpPr>
        <p:spPr>
          <a:xfrm>
            <a:off x="533401" y="1428750"/>
            <a:ext cx="4343399" cy="355944"/>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Tree>
    <p:extLst>
      <p:ext uri="{BB962C8B-B14F-4D97-AF65-F5344CB8AC3E}">
        <p14:creationId xmlns:p14="http://schemas.microsoft.com/office/powerpoint/2010/main" val="3142652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7371" y="180745"/>
            <a:ext cx="8368364" cy="356134"/>
          </a:xfrm>
        </p:spPr>
        <p:txBody>
          <a:bodyPr/>
          <a:lstStyle/>
          <a:p>
            <a:r>
              <a:rPr lang="lt-LT" dirty="0"/>
              <a:t>MP teikimo grafiko formos pildymas</a:t>
            </a:r>
            <a:endParaRPr lang="en-US" dirty="0"/>
          </a:p>
        </p:txBody>
      </p:sp>
      <p:pic>
        <p:nvPicPr>
          <p:cNvPr id="5" name="Picture 4"/>
          <p:cNvPicPr>
            <a:picLocks noChangeAspect="1"/>
          </p:cNvPicPr>
          <p:nvPr/>
        </p:nvPicPr>
        <p:blipFill rotWithShape="1">
          <a:blip r:embed="rId3"/>
          <a:srcRect t="29499" r="798"/>
          <a:stretch/>
        </p:blipFill>
        <p:spPr>
          <a:xfrm>
            <a:off x="458263" y="1021108"/>
            <a:ext cx="4997429" cy="3036541"/>
          </a:xfrm>
          <a:prstGeom prst="rect">
            <a:avLst/>
          </a:prstGeom>
          <a:ln>
            <a:solidFill>
              <a:schemeClr val="tx1"/>
            </a:solidFill>
          </a:ln>
        </p:spPr>
      </p:pic>
      <p:sp>
        <p:nvSpPr>
          <p:cNvPr id="6" name="Rectangle 5"/>
          <p:cNvSpPr/>
          <p:nvPr/>
        </p:nvSpPr>
        <p:spPr>
          <a:xfrm>
            <a:off x="533400" y="1428750"/>
            <a:ext cx="4495800" cy="432144"/>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7" name="Rounded Rectangular Callout 6"/>
          <p:cNvSpPr/>
          <p:nvPr/>
        </p:nvSpPr>
        <p:spPr>
          <a:xfrm>
            <a:off x="5656181" y="464790"/>
            <a:ext cx="3352800" cy="3592859"/>
          </a:xfrm>
          <a:prstGeom prst="wedgeRoundRectCallout">
            <a:avLst>
              <a:gd name="adj1" fmla="val -68696"/>
              <a:gd name="adj2" fmla="val -13494"/>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ts val="1200"/>
              </a:lnSpc>
            </a:pPr>
            <a:r>
              <a:rPr lang="lt-LT" sz="1200" b="1" dirty="0" smtClean="0">
                <a:solidFill>
                  <a:schemeClr val="tx1"/>
                </a:solidFill>
              </a:rPr>
              <a:t>Likusi suma, dėl kurios reikia suplanuoti MP</a:t>
            </a:r>
            <a:r>
              <a:rPr lang="en-US" sz="1200" b="1" dirty="0" smtClean="0">
                <a:solidFill>
                  <a:schemeClr val="tx1"/>
                </a:solidFill>
              </a:rPr>
              <a:t>:</a:t>
            </a:r>
          </a:p>
          <a:p>
            <a:pPr>
              <a:lnSpc>
                <a:spcPts val="1200"/>
              </a:lnSpc>
            </a:pPr>
            <a:endParaRPr lang="lt-LT" sz="1200" b="1" dirty="0" smtClean="0">
              <a:solidFill>
                <a:schemeClr val="tx1"/>
              </a:solidFill>
            </a:endParaRPr>
          </a:p>
          <a:p>
            <a:pPr>
              <a:lnSpc>
                <a:spcPct val="80000"/>
              </a:lnSpc>
            </a:pPr>
            <a:r>
              <a:rPr lang="lt-LT" sz="1200" b="1" dirty="0" smtClean="0">
                <a:solidFill>
                  <a:schemeClr val="tx1"/>
                </a:solidFill>
              </a:rPr>
              <a:t>Pirminiame </a:t>
            </a:r>
            <a:r>
              <a:rPr lang="lt-LT" sz="1200" b="1" dirty="0">
                <a:solidFill>
                  <a:schemeClr val="tx1"/>
                </a:solidFill>
              </a:rPr>
              <a:t>MP grafike likusi suma</a:t>
            </a:r>
          </a:p>
          <a:p>
            <a:pPr algn="ctr">
              <a:lnSpc>
                <a:spcPct val="80000"/>
              </a:lnSpc>
            </a:pPr>
            <a:r>
              <a:rPr lang="lt-LT" sz="1200" b="1" dirty="0">
                <a:solidFill>
                  <a:schemeClr val="tx1"/>
                </a:solidFill>
              </a:rPr>
              <a:t>= </a:t>
            </a:r>
          </a:p>
          <a:p>
            <a:pPr>
              <a:lnSpc>
                <a:spcPct val="80000"/>
              </a:lnSpc>
            </a:pPr>
            <a:r>
              <a:rPr lang="lt-LT" sz="1200" b="1" dirty="0">
                <a:solidFill>
                  <a:schemeClr val="tx1"/>
                </a:solidFill>
              </a:rPr>
              <a:t>Projekto tinkamų finansuoti išlaidų sumai </a:t>
            </a:r>
            <a:endParaRPr lang="lt-LT" sz="1200" b="1" dirty="0" smtClean="0">
              <a:solidFill>
                <a:schemeClr val="tx1"/>
              </a:solidFill>
            </a:endParaRPr>
          </a:p>
          <a:p>
            <a:pPr lvl="1" algn="ctr">
              <a:lnSpc>
                <a:spcPts val="1200"/>
              </a:lnSpc>
            </a:pPr>
            <a:endParaRPr lang="lt-LT" sz="1200" b="1" dirty="0">
              <a:solidFill>
                <a:schemeClr val="tx1"/>
              </a:solidFill>
            </a:endParaRPr>
          </a:p>
          <a:p>
            <a:r>
              <a:rPr lang="lt-LT" sz="1200" dirty="0">
                <a:solidFill>
                  <a:schemeClr val="tx1"/>
                </a:solidFill>
              </a:rPr>
              <a:t>Teikiant </a:t>
            </a:r>
            <a:r>
              <a:rPr lang="lt-LT" sz="1200" b="1" dirty="0">
                <a:solidFill>
                  <a:schemeClr val="tx1"/>
                </a:solidFill>
              </a:rPr>
              <a:t>paskesnius MP grafikus</a:t>
            </a:r>
            <a:r>
              <a:rPr lang="lt-LT" sz="1200" dirty="0">
                <a:solidFill>
                  <a:schemeClr val="tx1"/>
                </a:solidFill>
              </a:rPr>
              <a:t>:</a:t>
            </a:r>
          </a:p>
          <a:p>
            <a:pPr marL="171446" indent="-171446">
              <a:buFont typeface="Calibri" panose="020F0502020204030204" pitchFamily="34" charset="0"/>
              <a:buChar char="–"/>
            </a:pPr>
            <a:r>
              <a:rPr lang="lt-LT" sz="1200" dirty="0" smtClean="0">
                <a:solidFill>
                  <a:schemeClr val="tx1"/>
                </a:solidFill>
              </a:rPr>
              <a:t>Būtinai pakoreguokite automatiškai sugeneruotą likusią sumą, iš </a:t>
            </a:r>
            <a:r>
              <a:rPr lang="lt-LT" sz="1200" dirty="0">
                <a:solidFill>
                  <a:schemeClr val="tx1"/>
                </a:solidFill>
              </a:rPr>
              <a:t>jos atimant kartu su šiuo MP grafiku teikiamame MP prašomą </a:t>
            </a:r>
            <a:r>
              <a:rPr lang="lt-LT" sz="1200" dirty="0" smtClean="0">
                <a:solidFill>
                  <a:schemeClr val="tx1"/>
                </a:solidFill>
              </a:rPr>
              <a:t>sumą.</a:t>
            </a:r>
          </a:p>
          <a:p>
            <a:endParaRPr lang="lt-LT" sz="1200" dirty="0">
              <a:solidFill>
                <a:schemeClr val="tx1"/>
              </a:solidFill>
            </a:endParaRPr>
          </a:p>
          <a:p>
            <a:r>
              <a:rPr lang="lt-LT" sz="1200" dirty="0" smtClean="0">
                <a:solidFill>
                  <a:schemeClr val="tx1"/>
                </a:solidFill>
              </a:rPr>
              <a:t>PVZ. </a:t>
            </a:r>
            <a:r>
              <a:rPr lang="lt-LT" sz="1200" dirty="0">
                <a:solidFill>
                  <a:schemeClr val="tx1"/>
                </a:solidFill>
              </a:rPr>
              <a:t>teikiamas tarpinis MP 1.000,00 </a:t>
            </a:r>
            <a:r>
              <a:rPr lang="lt-LT" sz="1200" dirty="0" err="1">
                <a:solidFill>
                  <a:schemeClr val="tx1"/>
                </a:solidFill>
              </a:rPr>
              <a:t>Eur</a:t>
            </a:r>
            <a:r>
              <a:rPr lang="lt-LT" sz="1200" dirty="0">
                <a:solidFill>
                  <a:schemeClr val="tx1"/>
                </a:solidFill>
              </a:rPr>
              <a:t>, MP grafiko stulpelyje „Likusi suma, dėl kurios reikia suplanuoti MP, eurais“ turi būti </a:t>
            </a:r>
            <a:r>
              <a:rPr lang="lt-LT" sz="1200" dirty="0" smtClean="0">
                <a:solidFill>
                  <a:schemeClr val="tx1"/>
                </a:solidFill>
              </a:rPr>
              <a:t>854.005,15 </a:t>
            </a:r>
            <a:r>
              <a:rPr lang="lt-LT" sz="1200" dirty="0">
                <a:solidFill>
                  <a:schemeClr val="tx1"/>
                </a:solidFill>
              </a:rPr>
              <a:t>– 1.000,00</a:t>
            </a:r>
            <a:r>
              <a:rPr lang="en-US" sz="1200" dirty="0">
                <a:solidFill>
                  <a:schemeClr val="tx1"/>
                </a:solidFill>
              </a:rPr>
              <a:t> = </a:t>
            </a:r>
            <a:r>
              <a:rPr lang="lt-LT" sz="1200" dirty="0" smtClean="0">
                <a:solidFill>
                  <a:schemeClr val="tx1"/>
                </a:solidFill>
              </a:rPr>
              <a:t>853.005,15 </a:t>
            </a:r>
            <a:r>
              <a:rPr lang="en-US" sz="1200" dirty="0" err="1" smtClean="0">
                <a:solidFill>
                  <a:schemeClr val="tx1"/>
                </a:solidFill>
              </a:rPr>
              <a:t>Eur</a:t>
            </a:r>
            <a:endParaRPr lang="lt-LT" sz="1200" dirty="0">
              <a:solidFill>
                <a:schemeClr val="tx1"/>
              </a:solidFill>
            </a:endParaRPr>
          </a:p>
        </p:txBody>
      </p:sp>
    </p:spTree>
    <p:extLst>
      <p:ext uri="{BB962C8B-B14F-4D97-AF65-F5344CB8AC3E}">
        <p14:creationId xmlns:p14="http://schemas.microsoft.com/office/powerpoint/2010/main" val="3874708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590800" y="2266950"/>
            <a:ext cx="6019800" cy="2794907"/>
          </a:xfrm>
          <a:prstGeom prst="rect">
            <a:avLst/>
          </a:prstGeom>
          <a:ln>
            <a:solidFill>
              <a:srgbClr val="2D3E50"/>
            </a:solidFill>
          </a:ln>
        </p:spPr>
      </p:pic>
      <p:pic>
        <p:nvPicPr>
          <p:cNvPr id="4" name="Picture 3"/>
          <p:cNvPicPr>
            <a:picLocks noChangeAspect="1"/>
          </p:cNvPicPr>
          <p:nvPr/>
        </p:nvPicPr>
        <p:blipFill rotWithShape="1">
          <a:blip r:embed="rId4"/>
          <a:srcRect l="416" t="13918" r="416" b="-6327"/>
          <a:stretch/>
        </p:blipFill>
        <p:spPr>
          <a:xfrm>
            <a:off x="228600" y="1047751"/>
            <a:ext cx="7010400" cy="1219200"/>
          </a:xfrm>
          <a:prstGeom prst="rect">
            <a:avLst/>
          </a:prstGeom>
          <a:ln>
            <a:solidFill>
              <a:schemeClr val="bg1"/>
            </a:solidFill>
          </a:ln>
        </p:spPr>
      </p:pic>
      <p:sp>
        <p:nvSpPr>
          <p:cNvPr id="3" name="Title 2"/>
          <p:cNvSpPr>
            <a:spLocks noGrp="1"/>
          </p:cNvSpPr>
          <p:nvPr>
            <p:ph type="title"/>
          </p:nvPr>
        </p:nvSpPr>
        <p:spPr>
          <a:xfrm>
            <a:off x="427371" y="180745"/>
            <a:ext cx="8368364" cy="356134"/>
          </a:xfrm>
        </p:spPr>
        <p:txBody>
          <a:bodyPr/>
          <a:lstStyle/>
          <a:p>
            <a:r>
              <a:rPr lang="lt-LT" dirty="0"/>
              <a:t>MP teikimo grafiko formos </a:t>
            </a:r>
            <a:r>
              <a:rPr lang="lt-LT" dirty="0" smtClean="0"/>
              <a:t>pildymas</a:t>
            </a:r>
            <a:endParaRPr lang="en-US" dirty="0"/>
          </a:p>
        </p:txBody>
      </p:sp>
      <p:sp>
        <p:nvSpPr>
          <p:cNvPr id="6" name="Rectangle 5"/>
          <p:cNvSpPr/>
          <p:nvPr/>
        </p:nvSpPr>
        <p:spPr>
          <a:xfrm>
            <a:off x="2583606" y="2558251"/>
            <a:ext cx="1675002" cy="61444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7" name="Rounded Rectangular Callout 6"/>
          <p:cNvSpPr/>
          <p:nvPr/>
        </p:nvSpPr>
        <p:spPr>
          <a:xfrm>
            <a:off x="199162" y="2343150"/>
            <a:ext cx="2315438" cy="1752600"/>
          </a:xfrm>
          <a:prstGeom prst="wedgeRoundRectCallout">
            <a:avLst>
              <a:gd name="adj1" fmla="val 58467"/>
              <a:gd name="adj2" fmla="val -84104"/>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lvl="1">
              <a:lnSpc>
                <a:spcPts val="1200"/>
              </a:lnSpc>
            </a:pPr>
            <a:endParaRPr lang="lt-LT" sz="1200" dirty="0">
              <a:solidFill>
                <a:srgbClr val="FF0000"/>
              </a:solidFill>
            </a:endParaRPr>
          </a:p>
        </p:txBody>
      </p:sp>
      <p:sp>
        <p:nvSpPr>
          <p:cNvPr id="11" name="Rectangle 10"/>
          <p:cNvSpPr/>
          <p:nvPr/>
        </p:nvSpPr>
        <p:spPr>
          <a:xfrm>
            <a:off x="199163" y="2455852"/>
            <a:ext cx="2239238" cy="1474250"/>
          </a:xfrm>
          <a:prstGeom prst="rect">
            <a:avLst/>
          </a:prstGeom>
        </p:spPr>
        <p:txBody>
          <a:bodyPr wrap="square">
            <a:spAutoFit/>
          </a:bodyPr>
          <a:lstStyle/>
          <a:p>
            <a:pPr>
              <a:lnSpc>
                <a:spcPct val="80000"/>
              </a:lnSpc>
              <a:spcAft>
                <a:spcPts val="600"/>
              </a:spcAft>
            </a:pPr>
            <a:r>
              <a:rPr lang="lt-LT" sz="1400" b="1" dirty="0" smtClean="0"/>
              <a:t>SVARBU</a:t>
            </a:r>
            <a:r>
              <a:rPr lang="en-US" sz="1400" b="1" dirty="0" smtClean="0"/>
              <a:t>!</a:t>
            </a:r>
            <a:r>
              <a:rPr lang="lt-LT" sz="1400" b="1" dirty="0" smtClean="0"/>
              <a:t> </a:t>
            </a:r>
            <a:r>
              <a:rPr lang="lt-LT" sz="1400" dirty="0"/>
              <a:t>MP grafike planuojami mokėjimų prašymai, kurie bus </a:t>
            </a:r>
            <a:r>
              <a:rPr lang="lt-LT" sz="1400" dirty="0" smtClean="0"/>
              <a:t>teikiami </a:t>
            </a:r>
            <a:r>
              <a:rPr lang="lt-LT" sz="1400" b="1" dirty="0" smtClean="0"/>
              <a:t>ATEITYJE.</a:t>
            </a:r>
          </a:p>
          <a:p>
            <a:pPr>
              <a:lnSpc>
                <a:spcPts val="1200"/>
              </a:lnSpc>
            </a:pPr>
            <a:r>
              <a:rPr lang="lt-LT" sz="1400" dirty="0" smtClean="0"/>
              <a:t>Grafike nereikia nurodyti ir įrašyti to mokėjimo prašymo, kuris teikiamas su pildomu grafiku</a:t>
            </a:r>
            <a:endParaRPr lang="lt-LT" sz="1400" dirty="0"/>
          </a:p>
        </p:txBody>
      </p:sp>
      <p:cxnSp>
        <p:nvCxnSpPr>
          <p:cNvPr id="15" name="Straight Arrow Connector 14"/>
          <p:cNvCxnSpPr/>
          <p:nvPr/>
        </p:nvCxnSpPr>
        <p:spPr>
          <a:xfrm>
            <a:off x="3733801" y="1817238"/>
            <a:ext cx="0" cy="7306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04247" y="2551478"/>
            <a:ext cx="1675002" cy="614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562965" y="2582342"/>
            <a:ext cx="1675002" cy="583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78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7371" y="180745"/>
            <a:ext cx="8368364" cy="356134"/>
          </a:xfrm>
        </p:spPr>
        <p:txBody>
          <a:bodyPr/>
          <a:lstStyle/>
          <a:p>
            <a:r>
              <a:rPr lang="lt-LT" dirty="0"/>
              <a:t>MP teikimo grafiko formos pildymas</a:t>
            </a:r>
            <a:endParaRPr lang="en-US" dirty="0"/>
          </a:p>
        </p:txBody>
      </p:sp>
      <p:pic>
        <p:nvPicPr>
          <p:cNvPr id="5" name="Picture 4"/>
          <p:cNvPicPr>
            <a:picLocks noChangeAspect="1"/>
          </p:cNvPicPr>
          <p:nvPr/>
        </p:nvPicPr>
        <p:blipFill rotWithShape="1">
          <a:blip r:embed="rId3"/>
          <a:srcRect t="28232"/>
          <a:stretch/>
        </p:blipFill>
        <p:spPr>
          <a:xfrm>
            <a:off x="439728" y="895350"/>
            <a:ext cx="4916339" cy="3016675"/>
          </a:xfrm>
          <a:prstGeom prst="rect">
            <a:avLst/>
          </a:prstGeom>
          <a:ln>
            <a:solidFill>
              <a:schemeClr val="tx1"/>
            </a:solidFill>
          </a:ln>
        </p:spPr>
      </p:pic>
      <p:sp>
        <p:nvSpPr>
          <p:cNvPr id="6" name="Rectangle 5"/>
          <p:cNvSpPr/>
          <p:nvPr/>
        </p:nvSpPr>
        <p:spPr>
          <a:xfrm>
            <a:off x="533400" y="2370438"/>
            <a:ext cx="4179849" cy="277512"/>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7" name="Rounded Rectangular Callout 6"/>
          <p:cNvSpPr/>
          <p:nvPr/>
        </p:nvSpPr>
        <p:spPr>
          <a:xfrm>
            <a:off x="5562600" y="895350"/>
            <a:ext cx="3200400" cy="2971800"/>
          </a:xfrm>
          <a:prstGeom prst="wedgeRoundRectCallout">
            <a:avLst>
              <a:gd name="adj1" fmla="val -75355"/>
              <a:gd name="adj2" fmla="val 5447"/>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gn="just">
              <a:lnSpc>
                <a:spcPts val="1200"/>
              </a:lnSpc>
            </a:pPr>
            <a:endParaRPr lang="en-US" sz="1400" dirty="0">
              <a:solidFill>
                <a:srgbClr val="C00000"/>
              </a:solidFill>
            </a:endParaRPr>
          </a:p>
        </p:txBody>
      </p:sp>
      <p:sp>
        <p:nvSpPr>
          <p:cNvPr id="8" name="TextBox 7"/>
          <p:cNvSpPr txBox="1"/>
          <p:nvPr/>
        </p:nvSpPr>
        <p:spPr>
          <a:xfrm>
            <a:off x="5710713" y="1058596"/>
            <a:ext cx="2823687" cy="2808554"/>
          </a:xfrm>
          <a:prstGeom prst="rect">
            <a:avLst/>
          </a:prstGeom>
          <a:noFill/>
        </p:spPr>
        <p:txBody>
          <a:bodyPr wrap="square" rtlCol="0">
            <a:spAutoFit/>
          </a:bodyPr>
          <a:lstStyle/>
          <a:p>
            <a:r>
              <a:rPr lang="lt-LT" sz="1200" b="1" dirty="0"/>
              <a:t>Planuojamų sutaupyti lėšų suma </a:t>
            </a:r>
            <a:r>
              <a:rPr lang="lt-LT" sz="1200" b="1" dirty="0" smtClean="0"/>
              <a:t>užsipildo automatiškai</a:t>
            </a:r>
            <a:r>
              <a:rPr lang="lt-LT" sz="1200" b="1" dirty="0"/>
              <a:t> </a:t>
            </a:r>
            <a:r>
              <a:rPr lang="lt-LT" sz="1200" b="1" dirty="0" smtClean="0"/>
              <a:t>pagal suvestą informaciją.</a:t>
            </a:r>
            <a:endParaRPr lang="lt-LT" sz="1200" b="1" dirty="0"/>
          </a:p>
          <a:p>
            <a:endParaRPr lang="lt-LT" sz="1200" b="1" dirty="0" smtClean="0"/>
          </a:p>
          <a:p>
            <a:r>
              <a:rPr lang="lt-LT" sz="1200" b="1" dirty="0" smtClean="0"/>
              <a:t>Jei </a:t>
            </a:r>
            <a:r>
              <a:rPr lang="lt-LT" sz="1200" b="1" dirty="0"/>
              <a:t>čia atsiranda suma didesnė už nulį, </a:t>
            </a:r>
            <a:r>
              <a:rPr lang="lt-LT" sz="1200" b="1" dirty="0" smtClean="0"/>
              <a:t>tai suplanuota ne viskas tinkamai:</a:t>
            </a:r>
          </a:p>
          <a:p>
            <a:pPr marL="171450" indent="-171450">
              <a:buFont typeface="Arial" panose="020B0604020202020204" pitchFamily="34" charset="0"/>
              <a:buChar char="•"/>
            </a:pPr>
            <a:r>
              <a:rPr lang="lt-LT" sz="1200" b="1" dirty="0" smtClean="0"/>
              <a:t> ar praleista kažkokia suma per klaidą;</a:t>
            </a:r>
          </a:p>
          <a:p>
            <a:pPr marL="171450" indent="-171450">
              <a:buFont typeface="Arial" panose="020B0604020202020204" pitchFamily="34" charset="0"/>
              <a:buChar char="•"/>
            </a:pPr>
            <a:r>
              <a:rPr lang="lt-LT" sz="1200" b="1" dirty="0"/>
              <a:t>a</a:t>
            </a:r>
            <a:r>
              <a:rPr lang="lt-LT" sz="1200" b="1" dirty="0" smtClean="0"/>
              <a:t>r </a:t>
            </a:r>
            <a:r>
              <a:rPr lang="lt-LT" sz="1200" b="1" dirty="0"/>
              <a:t>tai tikri sutaupymai?</a:t>
            </a:r>
          </a:p>
          <a:p>
            <a:endParaRPr lang="lt-LT" sz="1200" dirty="0" smtClean="0">
              <a:solidFill>
                <a:srgbClr val="FF0000"/>
              </a:solidFill>
            </a:endParaRPr>
          </a:p>
          <a:p>
            <a:pPr algn="ctr"/>
            <a:r>
              <a:rPr lang="lt-LT" sz="1300" b="1" dirty="0" smtClean="0">
                <a:solidFill>
                  <a:srgbClr val="FF0000"/>
                </a:solidFill>
              </a:rPr>
              <a:t>Svarbu</a:t>
            </a:r>
            <a:r>
              <a:rPr lang="en-US" sz="1300" b="1" dirty="0" smtClean="0">
                <a:solidFill>
                  <a:srgbClr val="FF0000"/>
                </a:solidFill>
              </a:rPr>
              <a:t>!!!</a:t>
            </a:r>
            <a:endParaRPr lang="lt-LT" sz="1300" b="1" dirty="0">
              <a:solidFill>
                <a:srgbClr val="FF0000"/>
              </a:solidFill>
            </a:endParaRPr>
          </a:p>
          <a:p>
            <a:pPr algn="just">
              <a:spcAft>
                <a:spcPts val="600"/>
              </a:spcAft>
            </a:pPr>
            <a:r>
              <a:rPr lang="lt-LT" sz="1200" dirty="0" smtClean="0">
                <a:solidFill>
                  <a:srgbClr val="FF0000"/>
                </a:solidFill>
              </a:rPr>
              <a:t>Realūs </a:t>
            </a:r>
            <a:r>
              <a:rPr lang="lt-LT" sz="1200" dirty="0">
                <a:solidFill>
                  <a:srgbClr val="FF0000"/>
                </a:solidFill>
              </a:rPr>
              <a:t>sutaupymai paaiškėja tik projekto įgyvendinimo pabaigoje. </a:t>
            </a:r>
            <a:endParaRPr lang="lt-LT" sz="1200" dirty="0" smtClean="0">
              <a:solidFill>
                <a:srgbClr val="FF0000"/>
              </a:solidFill>
            </a:endParaRPr>
          </a:p>
          <a:p>
            <a:pPr algn="just"/>
            <a:r>
              <a:rPr lang="lt-LT" sz="1200" dirty="0" smtClean="0">
                <a:solidFill>
                  <a:srgbClr val="FF0000"/>
                </a:solidFill>
              </a:rPr>
              <a:t>Jei nežinote, ar bus sutaupymų – juos geriau nurodykite su galutiniu MP. </a:t>
            </a:r>
            <a:endParaRPr lang="lt-LT" sz="1200" dirty="0">
              <a:solidFill>
                <a:srgbClr val="FF0000"/>
              </a:solidFill>
            </a:endParaRPr>
          </a:p>
        </p:txBody>
      </p:sp>
    </p:spTree>
    <p:extLst>
      <p:ext uri="{BB962C8B-B14F-4D97-AF65-F5344CB8AC3E}">
        <p14:creationId xmlns:p14="http://schemas.microsoft.com/office/powerpoint/2010/main" val="1725091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2304" y="1017426"/>
            <a:ext cx="8594565" cy="3249820"/>
          </a:xfrm>
          <a:prstGeom prst="rect">
            <a:avLst/>
          </a:prstGeom>
        </p:spPr>
      </p:pic>
      <p:sp>
        <p:nvSpPr>
          <p:cNvPr id="4" name="Title 3"/>
          <p:cNvSpPr txBox="1">
            <a:spLocks/>
          </p:cNvSpPr>
          <p:nvPr/>
        </p:nvSpPr>
        <p:spPr>
          <a:xfrm>
            <a:off x="407832" y="102227"/>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algn="ctr"/>
            <a:r>
              <a:rPr lang="lt-LT" sz="2400" b="1" dirty="0">
                <a:solidFill>
                  <a:srgbClr val="262626">
                    <a:lumMod val="50000"/>
                    <a:lumOff val="50000"/>
                  </a:srgbClr>
                </a:solidFill>
                <a:latin typeface="Calibri" panose="020F0502020204030204" pitchFamily="34" charset="0"/>
                <a:cs typeface="Times New Roman" panose="02020603050405020304" pitchFamily="18" charset="0"/>
              </a:rPr>
              <a:t>Mokėjimo prašymo (</a:t>
            </a:r>
            <a:r>
              <a:rPr lang="lt-LT" sz="2400" b="1" dirty="0" smtClean="0">
                <a:solidFill>
                  <a:srgbClr val="262626">
                    <a:lumMod val="50000"/>
                    <a:lumOff val="50000"/>
                  </a:srgbClr>
                </a:solidFill>
                <a:latin typeface="Calibri" panose="020F0502020204030204" pitchFamily="34" charset="0"/>
                <a:cs typeface="Times New Roman" panose="02020603050405020304" pitchFamily="18" charset="0"/>
              </a:rPr>
              <a:t>MP)/ MP grafiko (MPG) pildymas</a:t>
            </a:r>
            <a:endParaRPr lang="lt-LT" sz="2400" dirty="0">
              <a:solidFill>
                <a:schemeClr val="tx1"/>
              </a:solidFill>
            </a:endParaRPr>
          </a:p>
        </p:txBody>
      </p:sp>
      <p:sp>
        <p:nvSpPr>
          <p:cNvPr id="8" name="Rounded Rectangular Callout 7"/>
          <p:cNvSpPr/>
          <p:nvPr/>
        </p:nvSpPr>
        <p:spPr>
          <a:xfrm>
            <a:off x="5811934" y="1673615"/>
            <a:ext cx="1788089" cy="392836"/>
          </a:xfrm>
          <a:prstGeom prst="wedgeRoundRectCallout">
            <a:avLst>
              <a:gd name="adj1" fmla="val 25045"/>
              <a:gd name="adj2" fmla="val 83473"/>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2</a:t>
            </a:r>
            <a:r>
              <a:rPr lang="en-US" sz="1200" dirty="0"/>
              <a:t>. </a:t>
            </a:r>
            <a:r>
              <a:rPr lang="lt-LT" sz="1200" dirty="0"/>
              <a:t>Inicijuojamas pasirinkto MP pildymas</a:t>
            </a:r>
          </a:p>
        </p:txBody>
      </p:sp>
      <p:sp>
        <p:nvSpPr>
          <p:cNvPr id="9" name="Rounded Rectangular Callout 8"/>
          <p:cNvSpPr/>
          <p:nvPr/>
        </p:nvSpPr>
        <p:spPr>
          <a:xfrm>
            <a:off x="6446203" y="3099129"/>
            <a:ext cx="2579678" cy="853213"/>
          </a:xfrm>
          <a:prstGeom prst="wedgeRoundRectCallout">
            <a:avLst>
              <a:gd name="adj1" fmla="val 13000"/>
              <a:gd name="adj2" fmla="val -44155"/>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i="1" dirty="0"/>
              <a:t>Sutrumpinimai:</a:t>
            </a:r>
          </a:p>
          <a:p>
            <a:r>
              <a:rPr lang="lt-LT" sz="1200" i="1" dirty="0"/>
              <a:t>AMP – Avansinis mokėjimo prašymas</a:t>
            </a:r>
          </a:p>
          <a:p>
            <a:r>
              <a:rPr lang="lt-LT" sz="1200" i="1" dirty="0"/>
              <a:t>TMP – Tarpinis mokėjimo prašymas</a:t>
            </a:r>
          </a:p>
          <a:p>
            <a:r>
              <a:rPr lang="lt-LT" sz="1200" i="1" dirty="0"/>
              <a:t>GMP – Galutinis mokėjimo prašymas</a:t>
            </a:r>
          </a:p>
        </p:txBody>
      </p:sp>
      <p:sp>
        <p:nvSpPr>
          <p:cNvPr id="10" name="Rounded Rectangular Callout 9"/>
          <p:cNvSpPr/>
          <p:nvPr/>
        </p:nvSpPr>
        <p:spPr>
          <a:xfrm>
            <a:off x="305004" y="666381"/>
            <a:ext cx="3143971" cy="215918"/>
          </a:xfrm>
          <a:prstGeom prst="wedgeRoundRectCallout">
            <a:avLst>
              <a:gd name="adj1" fmla="val 18780"/>
              <a:gd name="adj2" fmla="val 87311"/>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en-US" sz="1200" dirty="0"/>
              <a:t>1. </a:t>
            </a:r>
            <a:r>
              <a:rPr lang="lt-LT" sz="1200" dirty="0"/>
              <a:t>Mokėjimai ir grąžinimai - </a:t>
            </a:r>
            <a:r>
              <a:rPr lang="en-US" sz="1200" dirty="0" err="1"/>
              <a:t>Mok</a:t>
            </a:r>
            <a:r>
              <a:rPr lang="lt-LT" sz="1200" dirty="0"/>
              <a:t>ėjimo prašymai</a:t>
            </a:r>
          </a:p>
        </p:txBody>
      </p:sp>
      <p:sp>
        <p:nvSpPr>
          <p:cNvPr id="2" name="Rectangle 1"/>
          <p:cNvSpPr/>
          <p:nvPr/>
        </p:nvSpPr>
        <p:spPr>
          <a:xfrm>
            <a:off x="420532" y="4176196"/>
            <a:ext cx="8355664" cy="523220"/>
          </a:xfrm>
          <a:prstGeom prst="rect">
            <a:avLst/>
          </a:prstGeom>
        </p:spPr>
        <p:txBody>
          <a:bodyPr wrap="square">
            <a:spAutoFit/>
          </a:bodyPr>
          <a:lstStyle/>
          <a:p>
            <a:r>
              <a:rPr lang="lt-LT" sz="1400" dirty="0">
                <a:solidFill>
                  <a:schemeClr val="accent3">
                    <a:lumMod val="50000"/>
                  </a:schemeClr>
                </a:solidFill>
              </a:rPr>
              <a:t>Svarbu</a:t>
            </a:r>
            <a:r>
              <a:rPr lang="en-US" sz="1400" dirty="0">
                <a:solidFill>
                  <a:schemeClr val="accent3">
                    <a:lumMod val="50000"/>
                  </a:schemeClr>
                </a:solidFill>
              </a:rPr>
              <a:t>! </a:t>
            </a:r>
            <a:r>
              <a:rPr lang="lt-LT" sz="1400" dirty="0" err="1">
                <a:solidFill>
                  <a:schemeClr val="accent3">
                    <a:lumMod val="50000"/>
                  </a:schemeClr>
                </a:solidFill>
              </a:rPr>
              <a:t>Pir</a:t>
            </a:r>
            <a:r>
              <a:rPr lang="en-US" sz="1400" dirty="0" err="1">
                <a:solidFill>
                  <a:schemeClr val="accent3">
                    <a:lumMod val="50000"/>
                  </a:schemeClr>
                </a:solidFill>
              </a:rPr>
              <a:t>masis</a:t>
            </a:r>
            <a:r>
              <a:rPr lang="en-US" sz="1400" dirty="0">
                <a:solidFill>
                  <a:schemeClr val="accent3">
                    <a:lumMod val="50000"/>
                  </a:schemeClr>
                </a:solidFill>
              </a:rPr>
              <a:t> MP </a:t>
            </a:r>
            <a:r>
              <a:rPr lang="en-US" sz="1400" dirty="0" err="1">
                <a:solidFill>
                  <a:schemeClr val="accent3">
                    <a:lumMod val="50000"/>
                  </a:schemeClr>
                </a:solidFill>
              </a:rPr>
              <a:t>kartu</a:t>
            </a:r>
            <a:r>
              <a:rPr lang="en-US" sz="1400" dirty="0">
                <a:solidFill>
                  <a:schemeClr val="accent3">
                    <a:lumMod val="50000"/>
                  </a:schemeClr>
                </a:solidFill>
              </a:rPr>
              <a:t> </a:t>
            </a:r>
            <a:r>
              <a:rPr lang="lt-LT" sz="1400" dirty="0">
                <a:solidFill>
                  <a:schemeClr val="accent3">
                    <a:lumMod val="50000"/>
                  </a:schemeClr>
                </a:solidFill>
              </a:rPr>
              <a:t> su jame nurodyta informacija apie mokėjimo prašymų teikimo grafiką teikiamas ne vėliau kaip po 14 dienų nuo projekto sutarties pasirašymo dienos</a:t>
            </a:r>
            <a:endParaRPr lang="lt-LT" sz="1400" dirty="0"/>
          </a:p>
        </p:txBody>
      </p:sp>
    </p:spTree>
    <p:extLst>
      <p:ext uri="{BB962C8B-B14F-4D97-AF65-F5344CB8AC3E}">
        <p14:creationId xmlns:p14="http://schemas.microsoft.com/office/powerpoint/2010/main" val="79960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7830" r="3031"/>
          <a:stretch/>
        </p:blipFill>
        <p:spPr>
          <a:xfrm>
            <a:off x="609600" y="666750"/>
            <a:ext cx="4876800" cy="3103200"/>
          </a:xfrm>
          <a:prstGeom prst="rect">
            <a:avLst/>
          </a:prstGeom>
          <a:ln>
            <a:solidFill>
              <a:schemeClr val="tx1"/>
            </a:solidFill>
          </a:ln>
        </p:spPr>
      </p:pic>
      <p:sp>
        <p:nvSpPr>
          <p:cNvPr id="3" name="Title 2"/>
          <p:cNvSpPr>
            <a:spLocks noGrp="1"/>
          </p:cNvSpPr>
          <p:nvPr>
            <p:ph type="title"/>
          </p:nvPr>
        </p:nvSpPr>
        <p:spPr>
          <a:xfrm>
            <a:off x="427371" y="180745"/>
            <a:ext cx="8368364" cy="356134"/>
          </a:xfrm>
        </p:spPr>
        <p:txBody>
          <a:bodyPr/>
          <a:lstStyle/>
          <a:p>
            <a:r>
              <a:rPr lang="lt-LT" dirty="0"/>
              <a:t>MP teikimo grafiko formos pildymas</a:t>
            </a:r>
            <a:endParaRPr lang="en-US" dirty="0"/>
          </a:p>
        </p:txBody>
      </p:sp>
      <p:sp>
        <p:nvSpPr>
          <p:cNvPr id="6" name="Rounded Rectangular Callout 5"/>
          <p:cNvSpPr/>
          <p:nvPr/>
        </p:nvSpPr>
        <p:spPr>
          <a:xfrm>
            <a:off x="4603315" y="1733550"/>
            <a:ext cx="2775935" cy="1287501"/>
          </a:xfrm>
          <a:prstGeom prst="wedgeRoundRectCallout">
            <a:avLst>
              <a:gd name="adj1" fmla="val -122065"/>
              <a:gd name="adj2" fmla="val 81225"/>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ct val="90000"/>
              </a:lnSpc>
            </a:pPr>
            <a:r>
              <a:rPr lang="lt-LT" sz="1400" dirty="0" smtClean="0"/>
              <a:t>Norėdami suplanuoti mokėjimo prašymų teikimą pildydami MP grafiką tiesiogiai DMS, spaudžiate „</a:t>
            </a:r>
            <a:r>
              <a:rPr lang="lt-LT" sz="1200" b="1" dirty="0" smtClean="0"/>
              <a:t>PRIDĖTI PLANUOJAMĄ MP</a:t>
            </a:r>
            <a:r>
              <a:rPr lang="lt-LT" sz="1400" dirty="0" smtClean="0"/>
              <a:t>“</a:t>
            </a:r>
            <a:endParaRPr lang="lt-LT" sz="1400" dirty="0"/>
          </a:p>
        </p:txBody>
      </p:sp>
      <p:sp>
        <p:nvSpPr>
          <p:cNvPr id="8" name="Rectangle 7"/>
          <p:cNvSpPr/>
          <p:nvPr/>
        </p:nvSpPr>
        <p:spPr>
          <a:xfrm>
            <a:off x="677616" y="3368120"/>
            <a:ext cx="1524000" cy="432144"/>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Tree>
    <p:extLst>
      <p:ext uri="{BB962C8B-B14F-4D97-AF65-F5344CB8AC3E}">
        <p14:creationId xmlns:p14="http://schemas.microsoft.com/office/powerpoint/2010/main" val="1167139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00200" y="1680486"/>
            <a:ext cx="6479288" cy="3098190"/>
          </a:xfrm>
          <a:prstGeom prst="rect">
            <a:avLst/>
          </a:prstGeom>
        </p:spPr>
      </p:pic>
      <p:sp>
        <p:nvSpPr>
          <p:cNvPr id="8" name="Rounded Rectangular Callout 7"/>
          <p:cNvSpPr/>
          <p:nvPr/>
        </p:nvSpPr>
        <p:spPr>
          <a:xfrm>
            <a:off x="3982097" y="3790950"/>
            <a:ext cx="2387845" cy="748065"/>
          </a:xfrm>
          <a:prstGeom prst="wedgeRoundRectCallout">
            <a:avLst>
              <a:gd name="adj1" fmla="val 84855"/>
              <a:gd name="adj2" fmla="val 33130"/>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endParaRPr lang="lt-LT" sz="1400" dirty="0"/>
          </a:p>
        </p:txBody>
      </p:sp>
      <p:sp>
        <p:nvSpPr>
          <p:cNvPr id="7" name="Title 3"/>
          <p:cNvSpPr txBox="1">
            <a:spLocks/>
          </p:cNvSpPr>
          <p:nvPr/>
        </p:nvSpPr>
        <p:spPr>
          <a:xfrm>
            <a:off x="299532" y="121268"/>
            <a:ext cx="8793913"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r>
              <a:rPr lang="lt-LT" sz="3200" dirty="0" smtClean="0">
                <a:solidFill>
                  <a:schemeClr val="tx1">
                    <a:lumMod val="50000"/>
                    <a:lumOff val="50000"/>
                  </a:schemeClr>
                </a:solidFill>
              </a:rPr>
              <a:t>MP teikimo grafiko formos pildymas</a:t>
            </a:r>
            <a:endParaRPr lang="lt-LT" sz="3200" dirty="0">
              <a:solidFill>
                <a:schemeClr val="tx1">
                  <a:lumMod val="50000"/>
                  <a:lumOff val="50000"/>
                </a:schemeClr>
              </a:solidFill>
            </a:endParaRPr>
          </a:p>
        </p:txBody>
      </p:sp>
      <p:sp>
        <p:nvSpPr>
          <p:cNvPr id="10" name="Rounded Rectangular Callout 9"/>
          <p:cNvSpPr/>
          <p:nvPr/>
        </p:nvSpPr>
        <p:spPr>
          <a:xfrm>
            <a:off x="308496" y="895350"/>
            <a:ext cx="3349104" cy="792980"/>
          </a:xfrm>
          <a:prstGeom prst="wedgeRoundRectCallout">
            <a:avLst>
              <a:gd name="adj1" fmla="val -509"/>
              <a:gd name="adj2" fmla="val 101772"/>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spcAft>
                <a:spcPts val="600"/>
              </a:spcAft>
            </a:pPr>
            <a:r>
              <a:rPr lang="lt-LT" sz="1400" dirty="0" smtClean="0"/>
              <a:t>Datas nebūtina pildyti iš eilės – jas  išrikiuoja automatiškai pagal datą</a:t>
            </a:r>
            <a:endParaRPr lang="lt-LT" sz="1400" dirty="0"/>
          </a:p>
        </p:txBody>
      </p:sp>
      <p:sp>
        <p:nvSpPr>
          <p:cNvPr id="11" name="Rounded Rectangular Callout 10"/>
          <p:cNvSpPr/>
          <p:nvPr/>
        </p:nvSpPr>
        <p:spPr>
          <a:xfrm>
            <a:off x="3982096" y="3790949"/>
            <a:ext cx="2387845" cy="748065"/>
          </a:xfrm>
          <a:prstGeom prst="wedgeRoundRectCallout">
            <a:avLst>
              <a:gd name="adj1" fmla="val 28497"/>
              <a:gd name="adj2" fmla="val -124027"/>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r>
              <a:rPr lang="lt-LT" sz="1400" dirty="0" smtClean="0"/>
              <a:t>Užpildote informaciją </a:t>
            </a:r>
            <a:r>
              <a:rPr lang="lt-LT" sz="1400" dirty="0"/>
              <a:t>apie planuojamą MP ir </a:t>
            </a:r>
            <a:r>
              <a:rPr lang="lt-LT" sz="1400" dirty="0" smtClean="0"/>
              <a:t>išsaugote</a:t>
            </a:r>
            <a:endParaRPr lang="lt-LT" sz="1400" dirty="0"/>
          </a:p>
        </p:txBody>
      </p:sp>
    </p:spTree>
    <p:extLst>
      <p:ext uri="{BB962C8B-B14F-4D97-AF65-F5344CB8AC3E}">
        <p14:creationId xmlns:p14="http://schemas.microsoft.com/office/powerpoint/2010/main" val="3621189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16653" y="666750"/>
            <a:ext cx="4297029" cy="4204554"/>
          </a:xfrm>
          <a:prstGeom prst="rect">
            <a:avLst/>
          </a:prstGeom>
        </p:spPr>
      </p:pic>
      <p:sp>
        <p:nvSpPr>
          <p:cNvPr id="3" name="Title 2"/>
          <p:cNvSpPr>
            <a:spLocks noGrp="1"/>
          </p:cNvSpPr>
          <p:nvPr>
            <p:ph type="title"/>
          </p:nvPr>
        </p:nvSpPr>
        <p:spPr>
          <a:xfrm>
            <a:off x="427371" y="180745"/>
            <a:ext cx="8368364" cy="356134"/>
          </a:xfrm>
        </p:spPr>
        <p:txBody>
          <a:bodyPr/>
          <a:lstStyle/>
          <a:p>
            <a:r>
              <a:rPr lang="lt-LT" dirty="0"/>
              <a:t>MP teikimo grafiko formos pildymas</a:t>
            </a:r>
            <a:endParaRPr lang="en-US" dirty="0"/>
          </a:p>
        </p:txBody>
      </p:sp>
      <p:sp>
        <p:nvSpPr>
          <p:cNvPr id="6" name="Rounded Rectangular Callout 5"/>
          <p:cNvSpPr/>
          <p:nvPr/>
        </p:nvSpPr>
        <p:spPr>
          <a:xfrm>
            <a:off x="5638800" y="1276350"/>
            <a:ext cx="2562501" cy="2743200"/>
          </a:xfrm>
          <a:prstGeom prst="wedgeRoundRectCallout">
            <a:avLst>
              <a:gd name="adj1" fmla="val -84982"/>
              <a:gd name="adj2" fmla="val 23523"/>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ts val="1400"/>
              </a:lnSpc>
              <a:spcBef>
                <a:spcPts val="600"/>
              </a:spcBef>
            </a:pPr>
            <a:endParaRPr lang="lt-LT" sz="1200" dirty="0">
              <a:solidFill>
                <a:schemeClr val="tx2">
                  <a:lumMod val="75000"/>
                  <a:lumOff val="25000"/>
                </a:schemeClr>
              </a:solidFill>
            </a:endParaRPr>
          </a:p>
          <a:p>
            <a:pPr>
              <a:lnSpc>
                <a:spcPts val="1400"/>
              </a:lnSpc>
              <a:spcBef>
                <a:spcPts val="600"/>
              </a:spcBef>
            </a:pPr>
            <a:r>
              <a:rPr lang="lt-LT" sz="1200" dirty="0" smtClean="0">
                <a:solidFill>
                  <a:schemeClr val="tx1"/>
                </a:solidFill>
              </a:rPr>
              <a:t>PRISIMINTI:</a:t>
            </a:r>
            <a:endParaRPr lang="lt-LT" sz="1200" dirty="0">
              <a:solidFill>
                <a:schemeClr val="tx1"/>
              </a:solidFill>
            </a:endParaRPr>
          </a:p>
          <a:p>
            <a:pPr marL="171450" indent="-171450">
              <a:lnSpc>
                <a:spcPts val="1400"/>
              </a:lnSpc>
              <a:spcBef>
                <a:spcPts val="600"/>
              </a:spcBef>
              <a:buFont typeface="Calibri" panose="020F0502020204030204" pitchFamily="34" charset="0"/>
              <a:buChar char="–"/>
            </a:pPr>
            <a:r>
              <a:rPr lang="lt-LT" sz="1200" dirty="0" smtClean="0">
                <a:solidFill>
                  <a:schemeClr val="tx1"/>
                </a:solidFill>
              </a:rPr>
              <a:t>Bent </a:t>
            </a:r>
            <a:r>
              <a:rPr lang="lt-LT" sz="1200" dirty="0">
                <a:solidFill>
                  <a:schemeClr val="tx1"/>
                </a:solidFill>
              </a:rPr>
              <a:t>vienas MP per </a:t>
            </a:r>
            <a:r>
              <a:rPr lang="lt-LT" sz="1200" dirty="0" smtClean="0">
                <a:solidFill>
                  <a:schemeClr val="tx1"/>
                </a:solidFill>
              </a:rPr>
              <a:t>180 </a:t>
            </a:r>
            <a:r>
              <a:rPr lang="lt-LT" sz="1200" dirty="0">
                <a:solidFill>
                  <a:schemeClr val="tx1"/>
                </a:solidFill>
              </a:rPr>
              <a:t>dienų</a:t>
            </a:r>
          </a:p>
          <a:p>
            <a:pPr marL="171450" indent="-171450">
              <a:lnSpc>
                <a:spcPts val="1400"/>
              </a:lnSpc>
              <a:spcBef>
                <a:spcPts val="600"/>
              </a:spcBef>
              <a:buFont typeface="Calibri" panose="020F0502020204030204" pitchFamily="34" charset="0"/>
              <a:buChar char="–"/>
            </a:pPr>
            <a:r>
              <a:rPr lang="lt-LT" sz="1200" dirty="0">
                <a:solidFill>
                  <a:srgbClr val="FF0000"/>
                </a:solidFill>
              </a:rPr>
              <a:t>Avanso MP į </a:t>
            </a:r>
            <a:r>
              <a:rPr lang="lt-LT" sz="1200" dirty="0" smtClean="0">
                <a:solidFill>
                  <a:srgbClr val="FF0000"/>
                </a:solidFill>
              </a:rPr>
              <a:t>180 </a:t>
            </a:r>
            <a:r>
              <a:rPr lang="lt-LT" sz="1200" dirty="0">
                <a:solidFill>
                  <a:srgbClr val="FF0000"/>
                </a:solidFill>
              </a:rPr>
              <a:t>dienų neįsiskaičiuoja</a:t>
            </a:r>
          </a:p>
          <a:p>
            <a:pPr algn="ctr">
              <a:lnSpc>
                <a:spcPts val="1400"/>
              </a:lnSpc>
              <a:spcBef>
                <a:spcPts val="600"/>
              </a:spcBef>
            </a:pPr>
            <a:r>
              <a:rPr lang="lt-LT" sz="1200" dirty="0" smtClean="0">
                <a:solidFill>
                  <a:srgbClr val="C00000"/>
                </a:solidFill>
              </a:rPr>
              <a:t>SVARBU</a:t>
            </a:r>
            <a:r>
              <a:rPr lang="en-US" sz="1200" dirty="0" smtClean="0">
                <a:solidFill>
                  <a:srgbClr val="C00000"/>
                </a:solidFill>
              </a:rPr>
              <a:t>!!!</a:t>
            </a:r>
          </a:p>
          <a:p>
            <a:pPr algn="ctr">
              <a:lnSpc>
                <a:spcPts val="1400"/>
              </a:lnSpc>
              <a:spcBef>
                <a:spcPts val="600"/>
              </a:spcBef>
            </a:pPr>
            <a:r>
              <a:rPr lang="lt-LT" sz="1200" dirty="0" smtClean="0">
                <a:solidFill>
                  <a:srgbClr val="C00000"/>
                </a:solidFill>
              </a:rPr>
              <a:t>MP </a:t>
            </a:r>
            <a:r>
              <a:rPr lang="lt-LT" sz="1200" dirty="0">
                <a:solidFill>
                  <a:srgbClr val="C00000"/>
                </a:solidFill>
              </a:rPr>
              <a:t>teikimo terminų forma automatiškai netikrina, todėl reikia pasitikrinti patiems</a:t>
            </a:r>
          </a:p>
          <a:p>
            <a:pPr marL="171450" indent="-171450">
              <a:lnSpc>
                <a:spcPts val="1400"/>
              </a:lnSpc>
              <a:spcBef>
                <a:spcPts val="600"/>
              </a:spcBef>
              <a:buFont typeface="Calibri" panose="020F0502020204030204" pitchFamily="34" charset="0"/>
              <a:buChar char="–"/>
            </a:pPr>
            <a:endParaRPr lang="lt-LT" sz="1200" dirty="0">
              <a:solidFill>
                <a:schemeClr val="tx2">
                  <a:lumMod val="75000"/>
                  <a:lumOff val="25000"/>
                </a:schemeClr>
              </a:solidFill>
            </a:endParaRPr>
          </a:p>
        </p:txBody>
      </p:sp>
      <p:sp>
        <p:nvSpPr>
          <p:cNvPr id="13" name="Rectangle 12"/>
          <p:cNvSpPr/>
          <p:nvPr/>
        </p:nvSpPr>
        <p:spPr>
          <a:xfrm>
            <a:off x="2747892" y="3635994"/>
            <a:ext cx="1600200" cy="309911"/>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12" name="Rectangle 11"/>
          <p:cNvSpPr/>
          <p:nvPr/>
        </p:nvSpPr>
        <p:spPr>
          <a:xfrm>
            <a:off x="1600200" y="2253395"/>
            <a:ext cx="2747892" cy="282363"/>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15" name="Left Brace 14"/>
          <p:cNvSpPr/>
          <p:nvPr/>
        </p:nvSpPr>
        <p:spPr>
          <a:xfrm>
            <a:off x="427371" y="1854626"/>
            <a:ext cx="281921" cy="1098123"/>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6" name="Left Brace 15"/>
          <p:cNvSpPr/>
          <p:nvPr/>
        </p:nvSpPr>
        <p:spPr>
          <a:xfrm>
            <a:off x="542219" y="3768734"/>
            <a:ext cx="145727" cy="743781"/>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Tree>
    <p:extLst>
      <p:ext uri="{BB962C8B-B14F-4D97-AF65-F5344CB8AC3E}">
        <p14:creationId xmlns:p14="http://schemas.microsoft.com/office/powerpoint/2010/main" val="76177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1337" y="783394"/>
            <a:ext cx="6700902" cy="3450905"/>
          </a:xfrm>
          <a:prstGeom prst="rect">
            <a:avLst/>
          </a:prstGeom>
        </p:spPr>
      </p:pic>
      <p:sp>
        <p:nvSpPr>
          <p:cNvPr id="7" name="Title 3"/>
          <p:cNvSpPr txBox="1">
            <a:spLocks/>
          </p:cNvSpPr>
          <p:nvPr/>
        </p:nvSpPr>
        <p:spPr>
          <a:xfrm>
            <a:off x="299532" y="121268"/>
            <a:ext cx="8793913"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r>
              <a:rPr lang="lt-LT" sz="3200" dirty="0" smtClean="0">
                <a:solidFill>
                  <a:schemeClr val="tx1">
                    <a:lumMod val="50000"/>
                    <a:lumOff val="50000"/>
                  </a:schemeClr>
                </a:solidFill>
              </a:rPr>
              <a:t>M</a:t>
            </a:r>
            <a:r>
              <a:rPr lang="en-US" sz="3200" smtClean="0">
                <a:solidFill>
                  <a:schemeClr val="tx1">
                    <a:lumMod val="50000"/>
                    <a:lumOff val="50000"/>
                  </a:schemeClr>
                </a:solidFill>
              </a:rPr>
              <a:t>P </a:t>
            </a:r>
            <a:r>
              <a:rPr lang="lt-LT" sz="3200" dirty="0" smtClean="0">
                <a:solidFill>
                  <a:schemeClr val="tx1">
                    <a:lumMod val="50000"/>
                    <a:lumOff val="50000"/>
                  </a:schemeClr>
                </a:solidFill>
              </a:rPr>
              <a:t>teikimo grafiko formos pildymas</a:t>
            </a:r>
            <a:endParaRPr lang="lt-LT" sz="3200" dirty="0">
              <a:solidFill>
                <a:srgbClr val="FF0000"/>
              </a:solidFill>
            </a:endParaRPr>
          </a:p>
        </p:txBody>
      </p:sp>
      <p:sp>
        <p:nvSpPr>
          <p:cNvPr id="11" name="Rounded Rectangular Callout 10"/>
          <p:cNvSpPr/>
          <p:nvPr/>
        </p:nvSpPr>
        <p:spPr>
          <a:xfrm>
            <a:off x="152400" y="1119451"/>
            <a:ext cx="2133600" cy="2290499"/>
          </a:xfrm>
          <a:prstGeom prst="wedgeRoundRectCallout">
            <a:avLst>
              <a:gd name="adj1" fmla="val 72895"/>
              <a:gd name="adj2" fmla="val -9580"/>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spcBef>
                <a:spcPts val="600"/>
              </a:spcBef>
            </a:pPr>
            <a:endParaRPr lang="en-US" sz="1200" dirty="0" smtClean="0"/>
          </a:p>
          <a:p>
            <a:pPr>
              <a:spcBef>
                <a:spcPts val="600"/>
              </a:spcBef>
            </a:pPr>
            <a:r>
              <a:rPr lang="lt-LT" sz="1200" dirty="0" smtClean="0"/>
              <a:t>KOMENTARAS</a:t>
            </a:r>
            <a:r>
              <a:rPr lang="lt-LT" sz="1200" dirty="0"/>
              <a:t>:</a:t>
            </a:r>
          </a:p>
          <a:p>
            <a:pPr>
              <a:spcBef>
                <a:spcPts val="600"/>
              </a:spcBef>
            </a:pPr>
            <a:r>
              <a:rPr lang="lt-LT" sz="1200" dirty="0"/>
              <a:t>Per ateinančius </a:t>
            </a:r>
            <a:r>
              <a:rPr lang="en-US" sz="1200" dirty="0"/>
              <a:t>6 m</a:t>
            </a:r>
            <a:r>
              <a:rPr lang="lt-LT" sz="1200" dirty="0"/>
              <a:t>ė</a:t>
            </a:r>
            <a:r>
              <a:rPr lang="en-US" sz="1200" dirty="0"/>
              <a:t>n. </a:t>
            </a:r>
            <a:r>
              <a:rPr lang="lt-LT" sz="1200" dirty="0"/>
              <a:t>planuojamų pateikti MP sumos </a:t>
            </a:r>
            <a:r>
              <a:rPr lang="lt-LT" sz="1200" dirty="0" smtClean="0"/>
              <a:t>grindžiamos DETALIAU, kad būtų aišku, kokios tai išlaidos ir kokia suma. </a:t>
            </a:r>
          </a:p>
          <a:p>
            <a:pPr>
              <a:spcBef>
                <a:spcPts val="600"/>
              </a:spcBef>
            </a:pPr>
            <a:r>
              <a:rPr lang="lt-LT" sz="1200" dirty="0" smtClean="0"/>
              <a:t>Svarbu</a:t>
            </a:r>
            <a:r>
              <a:rPr lang="en-US" sz="1200" dirty="0" smtClean="0"/>
              <a:t>!</a:t>
            </a:r>
            <a:r>
              <a:rPr lang="lt-LT" sz="1200" dirty="0" smtClean="0"/>
              <a:t> šie komentarai turi koreliuoti su mokėjimo prašymo veiklų dalies aprašymais</a:t>
            </a:r>
            <a:r>
              <a:rPr lang="en-US" sz="1200" dirty="0" smtClean="0"/>
              <a:t>!</a:t>
            </a:r>
            <a:endParaRPr lang="lt-LT" sz="1200" dirty="0"/>
          </a:p>
          <a:p>
            <a:pPr marL="285750" indent="-285750">
              <a:spcBef>
                <a:spcPts val="600"/>
              </a:spcBef>
              <a:buFont typeface="Calibri" panose="020F0502020204030204" pitchFamily="34" charset="0"/>
              <a:buChar char="–"/>
            </a:pPr>
            <a:endParaRPr lang="lt-LT" sz="1200" dirty="0"/>
          </a:p>
        </p:txBody>
      </p:sp>
      <p:sp>
        <p:nvSpPr>
          <p:cNvPr id="8" name="Rounded Rectangular Callout 7"/>
          <p:cNvSpPr/>
          <p:nvPr/>
        </p:nvSpPr>
        <p:spPr>
          <a:xfrm>
            <a:off x="152400" y="3685194"/>
            <a:ext cx="2362200" cy="939490"/>
          </a:xfrm>
          <a:prstGeom prst="wedgeRoundRectCallout">
            <a:avLst>
              <a:gd name="adj1" fmla="val 92072"/>
              <a:gd name="adj2" fmla="val 5449"/>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ts val="1400"/>
              </a:lnSpc>
            </a:pPr>
            <a:r>
              <a:rPr lang="lt-LT" sz="1200" dirty="0">
                <a:solidFill>
                  <a:schemeClr val="tx2">
                    <a:lumMod val="75000"/>
                    <a:lumOff val="25000"/>
                  </a:schemeClr>
                </a:solidFill>
              </a:rPr>
              <a:t>MP, kurie bus teikiami po 6 mėn., sumoms pagrįsti pakanka nurodyti išlaidų tipus (pvz. ranga, techninė priežiūra, įranga)</a:t>
            </a:r>
          </a:p>
        </p:txBody>
      </p:sp>
      <p:sp>
        <p:nvSpPr>
          <p:cNvPr id="12" name="Rounded Rectangular Callout 11"/>
          <p:cNvSpPr/>
          <p:nvPr/>
        </p:nvSpPr>
        <p:spPr>
          <a:xfrm>
            <a:off x="5334000" y="4350943"/>
            <a:ext cx="3068445" cy="560348"/>
          </a:xfrm>
          <a:prstGeom prst="wedgeRoundRectCallout">
            <a:avLst>
              <a:gd name="adj1" fmla="val -12967"/>
              <a:gd name="adj2" fmla="val -27999"/>
              <a:gd name="adj3" fmla="val 16667"/>
            </a:avLst>
          </a:prstGeom>
          <a:noFill/>
          <a:ln/>
        </p:spPr>
        <p:style>
          <a:lnRef idx="1">
            <a:schemeClr val="dk1"/>
          </a:lnRef>
          <a:fillRef idx="2">
            <a:schemeClr val="dk1"/>
          </a:fillRef>
          <a:effectRef idx="1">
            <a:schemeClr val="dk1"/>
          </a:effectRef>
          <a:fontRef idx="minor">
            <a:schemeClr val="dk1"/>
          </a:fontRef>
        </p:style>
        <p:txBody>
          <a:bodyPr rtlCol="0" anchor="ctr"/>
          <a:lstStyle/>
          <a:p>
            <a:pPr>
              <a:lnSpc>
                <a:spcPts val="1400"/>
              </a:lnSpc>
            </a:pPr>
            <a:endParaRPr lang="lt-LT" sz="1200" dirty="0">
              <a:solidFill>
                <a:schemeClr val="tx2">
                  <a:lumMod val="75000"/>
                  <a:lumOff val="25000"/>
                </a:schemeClr>
              </a:solidFill>
            </a:endParaRPr>
          </a:p>
        </p:txBody>
      </p:sp>
      <p:sp>
        <p:nvSpPr>
          <p:cNvPr id="2" name="Rectangle 1"/>
          <p:cNvSpPr/>
          <p:nvPr/>
        </p:nvSpPr>
        <p:spPr>
          <a:xfrm>
            <a:off x="5410200" y="4398981"/>
            <a:ext cx="4572000" cy="451406"/>
          </a:xfrm>
          <a:prstGeom prst="rect">
            <a:avLst/>
          </a:prstGeom>
        </p:spPr>
        <p:txBody>
          <a:bodyPr>
            <a:spAutoFit/>
          </a:bodyPr>
          <a:lstStyle/>
          <a:p>
            <a:pPr>
              <a:lnSpc>
                <a:spcPts val="1400"/>
              </a:lnSpc>
            </a:pPr>
            <a:r>
              <a:rPr lang="lt-LT" sz="1200" dirty="0" smtClean="0">
                <a:solidFill>
                  <a:srgbClr val="FF0000"/>
                </a:solidFill>
              </a:rPr>
              <a:t>Nepamirškite su kiekvienu MP suplanuoti ir</a:t>
            </a:r>
          </a:p>
          <a:p>
            <a:pPr>
              <a:lnSpc>
                <a:spcPts val="1400"/>
              </a:lnSpc>
            </a:pPr>
            <a:r>
              <a:rPr lang="lt-LT" sz="1200" dirty="0" smtClean="0">
                <a:solidFill>
                  <a:srgbClr val="FF0000"/>
                </a:solidFill>
              </a:rPr>
              <a:t> netiesioginių išlaidų!</a:t>
            </a:r>
            <a:endParaRPr lang="lt-LT" sz="1200" dirty="0">
              <a:solidFill>
                <a:srgbClr val="FF0000"/>
              </a:solidFill>
            </a:endParaRPr>
          </a:p>
        </p:txBody>
      </p:sp>
    </p:spTree>
    <p:extLst>
      <p:ext uri="{BB962C8B-B14F-4D97-AF65-F5344CB8AC3E}">
        <p14:creationId xmlns:p14="http://schemas.microsoft.com/office/powerpoint/2010/main" val="280401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81000" y="790701"/>
            <a:ext cx="8349114" cy="173255"/>
          </a:xfrm>
        </p:spPr>
        <p:txBody>
          <a:bodyPr/>
          <a:lstStyle/>
          <a:p>
            <a:r>
              <a:rPr lang="lt-LT" dirty="0" smtClean="0"/>
              <a:t>Kaip planuoti avanso užskaitą?</a:t>
            </a:r>
            <a:endParaRPr lang="en-US" dirty="0"/>
          </a:p>
        </p:txBody>
      </p:sp>
      <p:sp>
        <p:nvSpPr>
          <p:cNvPr id="3" name="Title 2"/>
          <p:cNvSpPr>
            <a:spLocks noGrp="1"/>
          </p:cNvSpPr>
          <p:nvPr>
            <p:ph type="title"/>
          </p:nvPr>
        </p:nvSpPr>
        <p:spPr/>
        <p:txBody>
          <a:bodyPr/>
          <a:lstStyle/>
          <a:p>
            <a:r>
              <a:rPr lang="lt-LT" dirty="0"/>
              <a:t>M</a:t>
            </a:r>
            <a:r>
              <a:rPr lang="en-US" dirty="0"/>
              <a:t>P </a:t>
            </a:r>
            <a:r>
              <a:rPr lang="en-US" dirty="0" err="1"/>
              <a:t>teikimo</a:t>
            </a:r>
            <a:r>
              <a:rPr lang="en-US" dirty="0"/>
              <a:t> </a:t>
            </a:r>
            <a:r>
              <a:rPr lang="en-US" dirty="0" err="1"/>
              <a:t>grafiko</a:t>
            </a:r>
            <a:r>
              <a:rPr lang="en-US" dirty="0"/>
              <a:t> </a:t>
            </a:r>
            <a:r>
              <a:rPr lang="en-US" dirty="0" err="1"/>
              <a:t>formos</a:t>
            </a:r>
            <a:r>
              <a:rPr lang="en-US" dirty="0"/>
              <a:t> </a:t>
            </a:r>
            <a:r>
              <a:rPr lang="en-US" dirty="0" err="1"/>
              <a:t>pildymas</a:t>
            </a:r>
            <a:endParaRPr lang="lt-LT" dirty="0"/>
          </a:p>
        </p:txBody>
      </p:sp>
      <p:sp>
        <p:nvSpPr>
          <p:cNvPr id="4" name="Rectangle 3"/>
          <p:cNvSpPr/>
          <p:nvPr/>
        </p:nvSpPr>
        <p:spPr>
          <a:xfrm>
            <a:off x="685800" y="1080573"/>
            <a:ext cx="7924800" cy="2625334"/>
          </a:xfrm>
          <a:prstGeom prst="rect">
            <a:avLst/>
          </a:prstGeom>
        </p:spPr>
        <p:txBody>
          <a:bodyPr wrap="square">
            <a:spAutoFit/>
          </a:bodyPr>
          <a:lstStyle/>
          <a:p>
            <a:pPr>
              <a:lnSpc>
                <a:spcPct val="80000"/>
              </a:lnSpc>
            </a:pPr>
            <a:endParaRPr lang="lt-LT" dirty="0"/>
          </a:p>
          <a:p>
            <a:pPr algn="just">
              <a:lnSpc>
                <a:spcPct val="80000"/>
              </a:lnSpc>
              <a:spcAft>
                <a:spcPts val="600"/>
              </a:spcAft>
            </a:pPr>
            <a:r>
              <a:rPr lang="lt-LT" dirty="0">
                <a:solidFill>
                  <a:srgbClr val="161F28"/>
                </a:solidFill>
              </a:rPr>
              <a:t>Kai grafike yra suplanuota teikti </a:t>
            </a:r>
            <a:r>
              <a:rPr lang="lt-LT" b="1" dirty="0">
                <a:solidFill>
                  <a:srgbClr val="161F28"/>
                </a:solidFill>
              </a:rPr>
              <a:t>avanso mokėjimo prašymą</a:t>
            </a:r>
            <a:r>
              <a:rPr lang="lt-LT" dirty="0">
                <a:solidFill>
                  <a:srgbClr val="161F28"/>
                </a:solidFill>
              </a:rPr>
              <a:t>, prašomo avanso sumos dydžiui turi būti suplanuota ir </a:t>
            </a:r>
            <a:r>
              <a:rPr lang="lt-LT" b="1" dirty="0">
                <a:solidFill>
                  <a:srgbClr val="161F28"/>
                </a:solidFill>
              </a:rPr>
              <a:t>avanso užskaita su minuso ženklu</a:t>
            </a:r>
            <a:r>
              <a:rPr lang="lt-LT" dirty="0">
                <a:solidFill>
                  <a:srgbClr val="161F28"/>
                </a:solidFill>
              </a:rPr>
              <a:t>. </a:t>
            </a:r>
            <a:endParaRPr lang="lt-LT" dirty="0" smtClean="0">
              <a:solidFill>
                <a:srgbClr val="161F28"/>
              </a:solidFill>
            </a:endParaRPr>
          </a:p>
          <a:p>
            <a:pPr algn="just">
              <a:lnSpc>
                <a:spcPct val="80000"/>
              </a:lnSpc>
              <a:spcAft>
                <a:spcPts val="600"/>
              </a:spcAft>
            </a:pPr>
            <a:endParaRPr lang="lt-LT" dirty="0">
              <a:solidFill>
                <a:srgbClr val="161F28"/>
              </a:solidFill>
            </a:endParaRPr>
          </a:p>
          <a:p>
            <a:pPr algn="just">
              <a:lnSpc>
                <a:spcPct val="80000"/>
              </a:lnSpc>
              <a:spcAft>
                <a:spcPts val="600"/>
              </a:spcAft>
            </a:pPr>
            <a:r>
              <a:rPr lang="lt-LT" dirty="0"/>
              <a:t>Avansą turite planuoti užskaityti, kai dingsta arba mažėja išmokėto avanso poreikis. </a:t>
            </a:r>
            <a:endParaRPr lang="lt-LT" dirty="0" smtClean="0"/>
          </a:p>
          <a:p>
            <a:pPr algn="just">
              <a:lnSpc>
                <a:spcPct val="80000"/>
              </a:lnSpc>
              <a:spcAft>
                <a:spcPts val="600"/>
              </a:spcAft>
            </a:pPr>
            <a:endParaRPr lang="en-US" b="1" dirty="0">
              <a:solidFill>
                <a:srgbClr val="FF0000"/>
              </a:solidFill>
            </a:endParaRPr>
          </a:p>
          <a:p>
            <a:pPr algn="just">
              <a:lnSpc>
                <a:spcPct val="80000"/>
              </a:lnSpc>
              <a:spcAft>
                <a:spcPts val="600"/>
              </a:spcAft>
            </a:pPr>
            <a:r>
              <a:rPr lang="lt-LT" dirty="0"/>
              <a:t>Avanso </a:t>
            </a:r>
            <a:r>
              <a:rPr lang="lt-LT" dirty="0" err="1"/>
              <a:t>sum</a:t>
            </a:r>
            <a:r>
              <a:rPr lang="en-US" dirty="0"/>
              <a:t>a </a:t>
            </a:r>
            <a:r>
              <a:rPr lang="en-US" dirty="0" err="1"/>
              <a:t>gali</a:t>
            </a:r>
            <a:r>
              <a:rPr lang="en-US" dirty="0"/>
              <a:t> b</a:t>
            </a:r>
            <a:r>
              <a:rPr lang="lt-LT" dirty="0" err="1"/>
              <a:t>ūti</a:t>
            </a:r>
            <a:r>
              <a:rPr lang="lt-LT" dirty="0"/>
              <a:t> </a:t>
            </a:r>
            <a:r>
              <a:rPr lang="lt-LT" dirty="0" smtClean="0"/>
              <a:t>sudengiama:</a:t>
            </a:r>
          </a:p>
          <a:p>
            <a:pPr algn="just">
              <a:lnSpc>
                <a:spcPct val="80000"/>
              </a:lnSpc>
              <a:spcAft>
                <a:spcPts val="600"/>
              </a:spcAft>
            </a:pPr>
            <a:r>
              <a:rPr lang="lt-LT" dirty="0"/>
              <a:t>-</a:t>
            </a:r>
            <a:r>
              <a:rPr lang="lt-LT" dirty="0" smtClean="0"/>
              <a:t> </a:t>
            </a:r>
            <a:r>
              <a:rPr lang="lt-LT" dirty="0"/>
              <a:t>viename mokėjimo prašyme</a:t>
            </a:r>
            <a:r>
              <a:rPr lang="en-US" dirty="0"/>
              <a:t> </a:t>
            </a:r>
            <a:r>
              <a:rPr lang="en-US" dirty="0" err="1"/>
              <a:t>arba</a:t>
            </a:r>
            <a:r>
              <a:rPr lang="en-US" dirty="0"/>
              <a:t> </a:t>
            </a:r>
          </a:p>
          <a:p>
            <a:pPr algn="just">
              <a:lnSpc>
                <a:spcPct val="80000"/>
              </a:lnSpc>
              <a:spcBef>
                <a:spcPts val="600"/>
              </a:spcBef>
              <a:spcAft>
                <a:spcPts val="600"/>
              </a:spcAft>
            </a:pPr>
            <a:r>
              <a:rPr lang="lt-LT" dirty="0" smtClean="0"/>
              <a:t>-sudengiama </a:t>
            </a:r>
            <a:r>
              <a:rPr lang="lt-LT" dirty="0"/>
              <a:t>per kelis mokėjimo prašymus, užskaitant dalimis.</a:t>
            </a:r>
            <a:endParaRPr lang="lt-LT" b="1" dirty="0"/>
          </a:p>
        </p:txBody>
      </p:sp>
    </p:spTree>
    <p:extLst>
      <p:ext uri="{BB962C8B-B14F-4D97-AF65-F5344CB8AC3E}">
        <p14:creationId xmlns:p14="http://schemas.microsoft.com/office/powerpoint/2010/main" val="2971678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l="14448" t="23643" r="45479" b="7963"/>
          <a:stretch/>
        </p:blipFill>
        <p:spPr bwMode="auto">
          <a:xfrm>
            <a:off x="396628" y="999263"/>
            <a:ext cx="4429100" cy="3980119"/>
          </a:xfrm>
          <a:prstGeom prst="rect">
            <a:avLst/>
          </a:prstGeom>
          <a:ln>
            <a:noFill/>
          </a:ln>
          <a:extLst>
            <a:ext uri="{53640926-AAD7-44D8-BBD7-CCE9431645EC}">
              <a14:shadowObscured xmlns:a14="http://schemas.microsoft.com/office/drawing/2010/main"/>
            </a:ext>
          </a:extLst>
        </p:spPr>
      </p:pic>
      <p:sp>
        <p:nvSpPr>
          <p:cNvPr id="2" name="Text Placeholder 1"/>
          <p:cNvSpPr>
            <a:spLocks noGrp="1"/>
          </p:cNvSpPr>
          <p:nvPr>
            <p:ph type="body" sz="half" idx="2"/>
          </p:nvPr>
        </p:nvSpPr>
        <p:spPr>
          <a:xfrm>
            <a:off x="454489" y="717641"/>
            <a:ext cx="8349114" cy="173255"/>
          </a:xfrm>
        </p:spPr>
        <p:txBody>
          <a:bodyPr/>
          <a:lstStyle/>
          <a:p>
            <a:r>
              <a:rPr lang="lt-LT" dirty="0" smtClean="0"/>
              <a:t>Kaip planuoti avanso užskaitą?</a:t>
            </a:r>
            <a:endParaRPr lang="en-US" dirty="0"/>
          </a:p>
        </p:txBody>
      </p:sp>
      <p:sp>
        <p:nvSpPr>
          <p:cNvPr id="3" name="Title 2"/>
          <p:cNvSpPr>
            <a:spLocks noGrp="1"/>
          </p:cNvSpPr>
          <p:nvPr>
            <p:ph type="title"/>
          </p:nvPr>
        </p:nvSpPr>
        <p:spPr/>
        <p:txBody>
          <a:bodyPr/>
          <a:lstStyle/>
          <a:p>
            <a:r>
              <a:rPr lang="lt-LT"/>
              <a:t>M</a:t>
            </a:r>
            <a:r>
              <a:rPr lang="en-US" dirty="0"/>
              <a:t>P </a:t>
            </a:r>
            <a:r>
              <a:rPr lang="en-US" dirty="0" err="1"/>
              <a:t>teikimo</a:t>
            </a:r>
            <a:r>
              <a:rPr lang="en-US" dirty="0"/>
              <a:t> </a:t>
            </a:r>
            <a:r>
              <a:rPr lang="en-US" dirty="0" err="1"/>
              <a:t>grafiko</a:t>
            </a:r>
            <a:r>
              <a:rPr lang="en-US" dirty="0"/>
              <a:t> </a:t>
            </a:r>
            <a:r>
              <a:rPr lang="en-US" dirty="0" err="1"/>
              <a:t>formos</a:t>
            </a:r>
            <a:r>
              <a:rPr lang="en-US" dirty="0"/>
              <a:t> </a:t>
            </a:r>
            <a:r>
              <a:rPr lang="en-US" dirty="0" err="1"/>
              <a:t>pildymas</a:t>
            </a:r>
            <a:endParaRPr lang="en-US" dirty="0"/>
          </a:p>
        </p:txBody>
      </p:sp>
      <p:sp>
        <p:nvSpPr>
          <p:cNvPr id="27" name="Rectangle 26"/>
          <p:cNvSpPr/>
          <p:nvPr/>
        </p:nvSpPr>
        <p:spPr>
          <a:xfrm>
            <a:off x="3831525" y="4413716"/>
            <a:ext cx="914400" cy="228599"/>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4" name="TextBox 33"/>
          <p:cNvSpPr txBox="1"/>
          <p:nvPr/>
        </p:nvSpPr>
        <p:spPr>
          <a:xfrm>
            <a:off x="5102328" y="1814953"/>
            <a:ext cx="3965472" cy="2966597"/>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defPPr>
              <a:defRPr lang="en-US"/>
            </a:defPPr>
            <a:lvl1pPr>
              <a:lnSpc>
                <a:spcPts val="1200"/>
              </a:lnSpc>
              <a:defRPr sz="1400">
                <a:solidFill>
                  <a:srgbClr val="161F28"/>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t-LT" b="1" dirty="0"/>
              <a:t>Pavyzdys</a:t>
            </a:r>
            <a:r>
              <a:rPr lang="lt-LT" b="1" dirty="0" smtClean="0"/>
              <a:t>:</a:t>
            </a:r>
            <a:endParaRPr lang="lt-LT" b="1" dirty="0"/>
          </a:p>
          <a:p>
            <a:r>
              <a:rPr lang="lt-LT" dirty="0"/>
              <a:t>Projekto finansavimo intensyvumas yra 85 proc.</a:t>
            </a:r>
          </a:p>
          <a:p>
            <a:r>
              <a:rPr lang="lt-LT" dirty="0"/>
              <a:t>Projekto vykdytojo dalis projekte yra 15 proc.</a:t>
            </a:r>
          </a:p>
          <a:p>
            <a:r>
              <a:rPr lang="lt-LT" dirty="0"/>
              <a:t>Tai reiškia, kad pagal kiekvieną mokėjimo prašymą projekto vykdytojui bus išmokama 85 proc. patvirtintos (prašomos) tinkamos finansuoti sumos.</a:t>
            </a:r>
          </a:p>
          <a:p>
            <a:r>
              <a:rPr lang="lt-LT" dirty="0"/>
              <a:t>Planuojant avanso užskaitą reikia tai įvertinti ir  apsiskaičiuoti, kiek su konkrečiu mokėjimo prašymu bus galima užskaityti finansavimo sumos</a:t>
            </a:r>
            <a:r>
              <a:rPr lang="lt-LT" dirty="0" smtClean="0"/>
              <a:t>:</a:t>
            </a:r>
          </a:p>
          <a:p>
            <a:endParaRPr lang="lt-LT" dirty="0"/>
          </a:p>
          <a:p>
            <a:r>
              <a:rPr lang="lt-LT" dirty="0"/>
              <a:t>Su MP 5 maksimali galima užskaityti avanso suma būtų: 65.000 x 85</a:t>
            </a:r>
            <a:r>
              <a:rPr lang="en-US" dirty="0"/>
              <a:t>% = 55.250,00 </a:t>
            </a:r>
            <a:r>
              <a:rPr lang="en-US" dirty="0" err="1"/>
              <a:t>Eur</a:t>
            </a:r>
            <a:r>
              <a:rPr lang="en-US" dirty="0"/>
              <a:t>;</a:t>
            </a:r>
          </a:p>
          <a:p>
            <a:endParaRPr lang="lt-LT" dirty="0" smtClean="0"/>
          </a:p>
          <a:p>
            <a:r>
              <a:rPr lang="en-US" dirty="0" smtClean="0"/>
              <a:t>Su </a:t>
            </a:r>
            <a:r>
              <a:rPr lang="en-US" dirty="0"/>
              <a:t>MP 6 </a:t>
            </a:r>
            <a:r>
              <a:rPr lang="lt-LT" dirty="0"/>
              <a:t>maksimali galima užskaityti avanso suma būtų: </a:t>
            </a:r>
            <a:r>
              <a:rPr lang="en-US" dirty="0"/>
              <a:t>32</a:t>
            </a:r>
            <a:r>
              <a:rPr lang="lt-LT" dirty="0"/>
              <a:t>.000 x 85</a:t>
            </a:r>
            <a:r>
              <a:rPr lang="en-US" dirty="0"/>
              <a:t>% = 27.200,00 Eur.</a:t>
            </a:r>
            <a:endParaRPr lang="lt-LT" dirty="0"/>
          </a:p>
          <a:p>
            <a:endParaRPr lang="lt-LT" dirty="0"/>
          </a:p>
          <a:p>
            <a:r>
              <a:rPr lang="lt-LT" dirty="0"/>
              <a:t>Vadinasi, su MP 4 turite užskaityti didesnę nei 3.000,00 </a:t>
            </a:r>
            <a:r>
              <a:rPr lang="lt-LT" dirty="0" err="1"/>
              <a:t>Eur</a:t>
            </a:r>
            <a:r>
              <a:rPr lang="lt-LT" dirty="0"/>
              <a:t> avanso sumą. Šiuo atveju, 17.550,00 </a:t>
            </a:r>
            <a:r>
              <a:rPr lang="lt-LT" dirty="0" err="1"/>
              <a:t>Eur</a:t>
            </a:r>
            <a:r>
              <a:rPr lang="lt-LT" dirty="0"/>
              <a:t>.</a:t>
            </a:r>
          </a:p>
        </p:txBody>
      </p:sp>
      <p:sp>
        <p:nvSpPr>
          <p:cNvPr id="18" name="Rectangle 17"/>
          <p:cNvSpPr/>
          <p:nvPr/>
        </p:nvSpPr>
        <p:spPr>
          <a:xfrm>
            <a:off x="3821834" y="3399460"/>
            <a:ext cx="914400" cy="237425"/>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Rectangle 9"/>
          <p:cNvSpPr/>
          <p:nvPr/>
        </p:nvSpPr>
        <p:spPr>
          <a:xfrm>
            <a:off x="3821834" y="3898770"/>
            <a:ext cx="914400" cy="228600"/>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Rectangle 14"/>
          <p:cNvSpPr/>
          <p:nvPr/>
        </p:nvSpPr>
        <p:spPr>
          <a:xfrm>
            <a:off x="1676400" y="2419350"/>
            <a:ext cx="2010368" cy="206260"/>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7" name="Straight Arrow Connector 6"/>
          <p:cNvCxnSpPr/>
          <p:nvPr/>
        </p:nvCxnSpPr>
        <p:spPr>
          <a:xfrm flipV="1">
            <a:off x="4743545" y="3536729"/>
            <a:ext cx="438055" cy="469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728923" y="4013070"/>
            <a:ext cx="452677" cy="483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36234" y="3454627"/>
            <a:ext cx="445366" cy="959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p:nvPr/>
        </p:nvPicPr>
        <p:blipFill rotWithShape="1">
          <a:blip r:embed="rId4"/>
          <a:srcRect l="18105" t="61447" r="63862" b="35061"/>
          <a:stretch/>
        </p:blipFill>
        <p:spPr bwMode="auto">
          <a:xfrm>
            <a:off x="784824" y="4188493"/>
            <a:ext cx="1920921" cy="211773"/>
          </a:xfrm>
          <a:prstGeom prst="rect">
            <a:avLst/>
          </a:prstGeom>
          <a:ln>
            <a:noFill/>
          </a:ln>
          <a:extLst>
            <a:ext uri="{53640926-AAD7-44D8-BBD7-CCE9431645EC}">
              <a14:shadowObscured xmlns:a14="http://schemas.microsoft.com/office/drawing/2010/main"/>
            </a:ext>
          </a:extLst>
        </p:spPr>
      </p:pic>
      <p:sp>
        <p:nvSpPr>
          <p:cNvPr id="21" name="Rounded Rectangular Callout 20"/>
          <p:cNvSpPr/>
          <p:nvPr/>
        </p:nvSpPr>
        <p:spPr>
          <a:xfrm>
            <a:off x="5257800" y="890896"/>
            <a:ext cx="3276600" cy="726983"/>
          </a:xfrm>
          <a:prstGeom prst="wedgeRoundRectCallout">
            <a:avLst>
              <a:gd name="adj1" fmla="val -17175"/>
              <a:gd name="adj2" fmla="val 49202"/>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ct val="80000"/>
              </a:lnSpc>
            </a:pPr>
            <a:r>
              <a:rPr lang="lt-LT" sz="1400" dirty="0">
                <a:solidFill>
                  <a:srgbClr val="161F28"/>
                </a:solidFill>
              </a:rPr>
              <a:t>Planuojant avanso užskaitą būtina įvertinti projektui skirtą finansavimo intensyvumą. </a:t>
            </a:r>
          </a:p>
        </p:txBody>
      </p:sp>
    </p:spTree>
    <p:extLst>
      <p:ext uri="{BB962C8B-B14F-4D97-AF65-F5344CB8AC3E}">
        <p14:creationId xmlns:p14="http://schemas.microsoft.com/office/powerpoint/2010/main" val="17929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fade">
                                      <p:cBhvr>
                                        <p:cTn id="12" dur="500"/>
                                        <p:tgtEl>
                                          <p:spTgt spid="3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xEl>
                                              <p:pRg st="1" end="1"/>
                                            </p:txEl>
                                          </p:spTgt>
                                        </p:tgtEl>
                                        <p:attrNameLst>
                                          <p:attrName>style.visibility</p:attrName>
                                        </p:attrNameLst>
                                      </p:cBhvr>
                                      <p:to>
                                        <p:strVal val="visible"/>
                                      </p:to>
                                    </p:set>
                                    <p:animEffect transition="in" filter="fade">
                                      <p:cBhvr>
                                        <p:cTn id="16" dur="500"/>
                                        <p:tgtEl>
                                          <p:spTgt spid="34">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
                                            <p:txEl>
                                              <p:pRg st="2" end="2"/>
                                            </p:txEl>
                                          </p:spTgt>
                                        </p:tgtEl>
                                        <p:attrNameLst>
                                          <p:attrName>style.visibility</p:attrName>
                                        </p:attrNameLst>
                                      </p:cBhvr>
                                      <p:to>
                                        <p:strVal val="visible"/>
                                      </p:to>
                                    </p:set>
                                    <p:animEffect transition="in" filter="fade">
                                      <p:cBhvr>
                                        <p:cTn id="20" dur="500"/>
                                        <p:tgtEl>
                                          <p:spTgt spid="34">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4">
                                            <p:txEl>
                                              <p:pRg st="3" end="3"/>
                                            </p:txEl>
                                          </p:spTgt>
                                        </p:tgtEl>
                                        <p:attrNameLst>
                                          <p:attrName>style.visibility</p:attrName>
                                        </p:attrNameLst>
                                      </p:cBhvr>
                                      <p:to>
                                        <p:strVal val="visible"/>
                                      </p:to>
                                    </p:set>
                                    <p:animEffect transition="in" filter="fade">
                                      <p:cBhvr>
                                        <p:cTn id="24" dur="500"/>
                                        <p:tgtEl>
                                          <p:spTgt spid="34">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4">
                                            <p:txEl>
                                              <p:pRg st="4" end="4"/>
                                            </p:txEl>
                                          </p:spTgt>
                                        </p:tgtEl>
                                        <p:attrNameLst>
                                          <p:attrName>style.visibility</p:attrName>
                                        </p:attrNameLst>
                                      </p:cBhvr>
                                      <p:to>
                                        <p:strVal val="visible"/>
                                      </p:to>
                                    </p:set>
                                    <p:animEffect transition="in" filter="fade">
                                      <p:cBhvr>
                                        <p:cTn id="28" dur="500"/>
                                        <p:tgtEl>
                                          <p:spTgt spid="3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0-#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34">
                                            <p:txEl>
                                              <p:pRg st="6" end="6"/>
                                            </p:txEl>
                                          </p:spTgt>
                                        </p:tgtEl>
                                        <p:attrNameLst>
                                          <p:attrName>style.visibility</p:attrName>
                                        </p:attrNameLst>
                                      </p:cBhvr>
                                      <p:to>
                                        <p:strVal val="visible"/>
                                      </p:to>
                                    </p:set>
                                    <p:anim calcmode="lin" valueType="num">
                                      <p:cBhvr additive="base">
                                        <p:cTn id="44" dur="500" fill="hold"/>
                                        <p:tgtEl>
                                          <p:spTgt spid="34">
                                            <p:txEl>
                                              <p:pRg st="6" end="6"/>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0-#ppt_w/2"/>
                                          </p:val>
                                        </p:tav>
                                        <p:tav tm="100000">
                                          <p:val>
                                            <p:strVal val="#ppt_x"/>
                                          </p:val>
                                        </p:tav>
                                      </p:tavLst>
                                    </p:anim>
                                    <p:anim calcmode="lin" valueType="num">
                                      <p:cBhvr additive="base">
                                        <p:cTn id="51"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34">
                                            <p:txEl>
                                              <p:pRg st="8" end="8"/>
                                            </p:txEl>
                                          </p:spTgt>
                                        </p:tgtEl>
                                        <p:attrNameLst>
                                          <p:attrName>style.visibility</p:attrName>
                                        </p:attrNameLst>
                                      </p:cBhvr>
                                      <p:to>
                                        <p:strVal val="visible"/>
                                      </p:to>
                                    </p:set>
                                    <p:anim calcmode="lin" valueType="num">
                                      <p:cBhvr additive="base">
                                        <p:cTn id="60" dur="500" fill="hold"/>
                                        <p:tgtEl>
                                          <p:spTgt spid="34">
                                            <p:txEl>
                                              <p:pRg st="8" end="8"/>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3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9"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0-#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4">
                                            <p:txEl>
                                              <p:pRg st="10" end="10"/>
                                            </p:txEl>
                                          </p:spTgt>
                                        </p:tgtEl>
                                        <p:attrNameLst>
                                          <p:attrName>style.visibility</p:attrName>
                                        </p:attrNameLst>
                                      </p:cBhvr>
                                      <p:to>
                                        <p:strVal val="visible"/>
                                      </p:to>
                                    </p:set>
                                    <p:anim calcmode="lin" valueType="num">
                                      <p:cBhvr additive="base">
                                        <p:cTn id="75" dur="500" fill="hold"/>
                                        <p:tgtEl>
                                          <p:spTgt spid="34">
                                            <p:txEl>
                                              <p:pRg st="10" end="1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P spid="10"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l="14694" t="24570" r="45245" b="16296"/>
          <a:stretch/>
        </p:blipFill>
        <p:spPr bwMode="auto">
          <a:xfrm>
            <a:off x="392150" y="1123951"/>
            <a:ext cx="4560849" cy="3581400"/>
          </a:xfrm>
          <a:prstGeom prst="rect">
            <a:avLst/>
          </a:prstGeom>
          <a:ln>
            <a:noFill/>
          </a:ln>
          <a:extLst>
            <a:ext uri="{53640926-AAD7-44D8-BBD7-CCE9431645EC}">
              <a14:shadowObscured xmlns:a14="http://schemas.microsoft.com/office/drawing/2010/main"/>
            </a:ext>
          </a:extLst>
        </p:spPr>
      </p:pic>
      <p:sp>
        <p:nvSpPr>
          <p:cNvPr id="2" name="Text Placeholder 1"/>
          <p:cNvSpPr>
            <a:spLocks noGrp="1"/>
          </p:cNvSpPr>
          <p:nvPr>
            <p:ph type="body" sz="half" idx="2"/>
          </p:nvPr>
        </p:nvSpPr>
        <p:spPr>
          <a:xfrm>
            <a:off x="457200" y="806788"/>
            <a:ext cx="8349114" cy="173255"/>
          </a:xfrm>
        </p:spPr>
        <p:txBody>
          <a:bodyPr/>
          <a:lstStyle/>
          <a:p>
            <a:r>
              <a:rPr lang="lt-LT" dirty="0" smtClean="0"/>
              <a:t>Kaip planuoti avanso MP pateikimą?</a:t>
            </a:r>
            <a:endParaRPr lang="en-US" dirty="0"/>
          </a:p>
        </p:txBody>
      </p:sp>
      <p:sp>
        <p:nvSpPr>
          <p:cNvPr id="3" name="Title 2"/>
          <p:cNvSpPr>
            <a:spLocks noGrp="1"/>
          </p:cNvSpPr>
          <p:nvPr>
            <p:ph type="title"/>
          </p:nvPr>
        </p:nvSpPr>
        <p:spPr/>
        <p:txBody>
          <a:bodyPr/>
          <a:lstStyle/>
          <a:p>
            <a:r>
              <a:rPr lang="lt-LT" dirty="0"/>
              <a:t>M</a:t>
            </a:r>
            <a:r>
              <a:rPr lang="en-US" dirty="0"/>
              <a:t>P </a:t>
            </a:r>
            <a:r>
              <a:rPr lang="en-US" dirty="0" err="1"/>
              <a:t>teikimo</a:t>
            </a:r>
            <a:r>
              <a:rPr lang="en-US" dirty="0"/>
              <a:t> </a:t>
            </a:r>
            <a:r>
              <a:rPr lang="en-US" dirty="0" err="1"/>
              <a:t>grafiko</a:t>
            </a:r>
            <a:r>
              <a:rPr lang="en-US" dirty="0"/>
              <a:t> </a:t>
            </a:r>
            <a:r>
              <a:rPr lang="en-US" dirty="0" err="1"/>
              <a:t>formos</a:t>
            </a:r>
            <a:r>
              <a:rPr lang="en-US" dirty="0"/>
              <a:t> </a:t>
            </a:r>
            <a:r>
              <a:rPr lang="en-US" dirty="0" err="1"/>
              <a:t>pildymas</a:t>
            </a:r>
            <a:endParaRPr lang="en-US" dirty="0"/>
          </a:p>
        </p:txBody>
      </p:sp>
      <p:sp>
        <p:nvSpPr>
          <p:cNvPr id="15" name="Rectangle 14"/>
          <p:cNvSpPr/>
          <p:nvPr/>
        </p:nvSpPr>
        <p:spPr>
          <a:xfrm>
            <a:off x="1676400" y="2038350"/>
            <a:ext cx="2057400" cy="228600"/>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17" name="Picture 16"/>
          <p:cNvPicPr/>
          <p:nvPr/>
        </p:nvPicPr>
        <p:blipFill rotWithShape="1">
          <a:blip r:embed="rId3"/>
          <a:srcRect l="18105" t="61447" r="63862" b="35061"/>
          <a:stretch/>
        </p:blipFill>
        <p:spPr bwMode="auto">
          <a:xfrm>
            <a:off x="785107" y="3867150"/>
            <a:ext cx="1920921" cy="211773"/>
          </a:xfrm>
          <a:prstGeom prst="rect">
            <a:avLst/>
          </a:prstGeom>
          <a:ln>
            <a:noFill/>
          </a:ln>
          <a:extLst>
            <a:ext uri="{53640926-AAD7-44D8-BBD7-CCE9431645EC}">
              <a14:shadowObscured xmlns:a14="http://schemas.microsoft.com/office/drawing/2010/main"/>
            </a:ext>
          </a:extLst>
        </p:spPr>
      </p:pic>
      <p:sp>
        <p:nvSpPr>
          <p:cNvPr id="9" name="Rounded Rectangular Callout 8"/>
          <p:cNvSpPr/>
          <p:nvPr/>
        </p:nvSpPr>
        <p:spPr>
          <a:xfrm>
            <a:off x="5638800" y="991473"/>
            <a:ext cx="3208689" cy="3472843"/>
          </a:xfrm>
          <a:prstGeom prst="wedgeRoundRectCallout">
            <a:avLst>
              <a:gd name="adj1" fmla="val -109073"/>
              <a:gd name="adj2" fmla="val -17448"/>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ct val="80000"/>
              </a:lnSpc>
            </a:pPr>
            <a:r>
              <a:rPr lang="lt-LT" sz="1400" b="1" dirty="0"/>
              <a:t>Pavyzdys:</a:t>
            </a:r>
          </a:p>
          <a:p>
            <a:pPr>
              <a:lnSpc>
                <a:spcPct val="80000"/>
              </a:lnSpc>
            </a:pPr>
            <a:endParaRPr lang="lt-LT" sz="1400" dirty="0"/>
          </a:p>
          <a:p>
            <a:pPr>
              <a:lnSpc>
                <a:spcPct val="80000"/>
              </a:lnSpc>
              <a:spcAft>
                <a:spcPts val="600"/>
              </a:spcAft>
            </a:pPr>
            <a:r>
              <a:rPr lang="lt-LT" sz="1400" dirty="0"/>
              <a:t>Grafike</a:t>
            </a:r>
            <a:r>
              <a:rPr lang="en-US" sz="1400" dirty="0"/>
              <a:t> </a:t>
            </a:r>
            <a:r>
              <a:rPr lang="lt-LT" sz="1400" dirty="0"/>
              <a:t>su</a:t>
            </a:r>
            <a:r>
              <a:rPr lang="en-US" sz="1400" dirty="0" err="1"/>
              <a:t>planuo</a:t>
            </a:r>
            <a:r>
              <a:rPr lang="lt-LT" sz="1400" dirty="0"/>
              <a:t>tas</a:t>
            </a:r>
            <a:r>
              <a:rPr lang="en-US" sz="1400" dirty="0"/>
              <a:t> </a:t>
            </a:r>
            <a:r>
              <a:rPr lang="en-US" sz="1400" dirty="0" err="1"/>
              <a:t>teikti</a:t>
            </a:r>
            <a:r>
              <a:rPr lang="en-US" sz="1400" dirty="0"/>
              <a:t> </a:t>
            </a:r>
            <a:r>
              <a:rPr lang="lt-LT" sz="1400" dirty="0"/>
              <a:t>100.000,00 </a:t>
            </a:r>
            <a:r>
              <a:rPr lang="lt-LT" sz="1400" dirty="0" err="1"/>
              <a:t>Eur</a:t>
            </a:r>
            <a:r>
              <a:rPr lang="lt-LT" sz="1400" dirty="0"/>
              <a:t> vertės </a:t>
            </a:r>
            <a:r>
              <a:rPr lang="lt-LT" sz="1400" dirty="0" err="1"/>
              <a:t>avans</a:t>
            </a:r>
            <a:r>
              <a:rPr lang="en-US" sz="1400" dirty="0"/>
              <a:t>o </a:t>
            </a:r>
            <a:r>
              <a:rPr lang="lt-LT" sz="1400" dirty="0"/>
              <a:t>mokėjimo prašymas</a:t>
            </a:r>
            <a:r>
              <a:rPr lang="en-US" sz="1400" dirty="0"/>
              <a:t>. </a:t>
            </a:r>
            <a:endParaRPr lang="en-US" sz="1400" dirty="0" smtClean="0"/>
          </a:p>
          <a:p>
            <a:pPr>
              <a:lnSpc>
                <a:spcPct val="80000"/>
              </a:lnSpc>
              <a:spcAft>
                <a:spcPts val="600"/>
              </a:spcAft>
            </a:pPr>
            <a:r>
              <a:rPr lang="lt-LT" sz="1400" dirty="0" smtClean="0"/>
              <a:t>Vadovaujantis </a:t>
            </a:r>
            <a:r>
              <a:rPr lang="en-US" sz="1400" dirty="0" err="1"/>
              <a:t>Pirkim</a:t>
            </a:r>
            <a:r>
              <a:rPr lang="lt-LT" sz="1400" dirty="0"/>
              <a:t>ų</a:t>
            </a:r>
            <a:r>
              <a:rPr lang="en-US" sz="1400" dirty="0"/>
              <a:t> plan</a:t>
            </a:r>
            <a:r>
              <a:rPr lang="lt-LT" sz="1400" dirty="0"/>
              <a:t>u jau yra įvykdytų pirkimų už 2.000,00 </a:t>
            </a:r>
            <a:r>
              <a:rPr lang="lt-LT" sz="1400" dirty="0" err="1"/>
              <a:t>Eur</a:t>
            </a:r>
            <a:r>
              <a:rPr lang="lt-LT" sz="1400" dirty="0"/>
              <a:t>, todėl </a:t>
            </a:r>
            <a:r>
              <a:rPr lang="lt-LT" sz="1400" dirty="0" smtClean="0"/>
              <a:t>6 </a:t>
            </a:r>
            <a:r>
              <a:rPr lang="lt-LT" sz="1400" dirty="0"/>
              <a:t>mėn. laikotarpyje bus deklaruojama išlaidų tik už </a:t>
            </a:r>
            <a:r>
              <a:rPr lang="lt-LT" sz="1400" dirty="0" smtClean="0"/>
              <a:t>51.548,00 </a:t>
            </a:r>
            <a:r>
              <a:rPr lang="lt-LT" sz="1400" dirty="0" err="1"/>
              <a:t>Eur</a:t>
            </a:r>
            <a:r>
              <a:rPr lang="lt-LT" sz="1400" dirty="0"/>
              <a:t>.</a:t>
            </a:r>
          </a:p>
          <a:p>
            <a:pPr>
              <a:lnSpc>
                <a:spcPct val="80000"/>
              </a:lnSpc>
            </a:pPr>
            <a:endParaRPr lang="lt-LT" sz="1400" dirty="0"/>
          </a:p>
          <a:p>
            <a:pPr>
              <a:lnSpc>
                <a:spcPct val="80000"/>
              </a:lnSpc>
            </a:pPr>
            <a:r>
              <a:rPr lang="lt-LT" sz="1400" dirty="0"/>
              <a:t>MP grafiko pildymo klaidos:</a:t>
            </a:r>
          </a:p>
          <a:p>
            <a:pPr marL="228594" indent="-228594">
              <a:lnSpc>
                <a:spcPct val="80000"/>
              </a:lnSpc>
              <a:spcAft>
                <a:spcPts val="600"/>
              </a:spcAft>
              <a:buAutoNum type="arabicPeriod"/>
            </a:pPr>
            <a:r>
              <a:rPr lang="lt-LT" sz="1400" dirty="0"/>
              <a:t>Reikalingas mažesnis nei 100.000,00 </a:t>
            </a:r>
            <a:r>
              <a:rPr lang="lt-LT" sz="1400" dirty="0" err="1"/>
              <a:t>Eur</a:t>
            </a:r>
            <a:r>
              <a:rPr lang="lt-LT" sz="1400" dirty="0"/>
              <a:t> avansas;</a:t>
            </a:r>
          </a:p>
          <a:p>
            <a:pPr marL="228594" indent="-228594">
              <a:lnSpc>
                <a:spcPct val="80000"/>
              </a:lnSpc>
              <a:spcAft>
                <a:spcPts val="600"/>
              </a:spcAft>
              <a:buAutoNum type="arabicPeriod"/>
            </a:pPr>
            <a:r>
              <a:rPr lang="lt-LT" sz="1400" dirty="0"/>
              <a:t>Avansas reikalingas vėlesniame projekto įgyvendinimo etape;</a:t>
            </a:r>
          </a:p>
          <a:p>
            <a:pPr marL="228594" indent="-228594">
              <a:lnSpc>
                <a:spcPct val="80000"/>
              </a:lnSpc>
              <a:spcAft>
                <a:spcPts val="600"/>
              </a:spcAft>
              <a:buAutoNum type="arabicPeriod"/>
            </a:pPr>
            <a:r>
              <a:rPr lang="lt-LT" sz="1400" dirty="0"/>
              <a:t>Netinkamai užpildytas MP grafikas arba Pirkimų plane neteisingai suplanuoti pirkimai.</a:t>
            </a:r>
          </a:p>
          <a:p>
            <a:pPr>
              <a:lnSpc>
                <a:spcPct val="80000"/>
              </a:lnSpc>
            </a:pPr>
            <a:endParaRPr lang="lt-LT" sz="1400" dirty="0">
              <a:solidFill>
                <a:srgbClr val="161F28"/>
              </a:solidFill>
            </a:endParaRPr>
          </a:p>
        </p:txBody>
      </p:sp>
    </p:spTree>
    <p:extLst>
      <p:ext uri="{BB962C8B-B14F-4D97-AF65-F5344CB8AC3E}">
        <p14:creationId xmlns:p14="http://schemas.microsoft.com/office/powerpoint/2010/main" val="3587806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1985" y="531253"/>
            <a:ext cx="7183810" cy="4461029"/>
          </a:xfrm>
          <a:prstGeom prst="rect">
            <a:avLst/>
          </a:prstGeom>
        </p:spPr>
      </p:pic>
      <p:sp>
        <p:nvSpPr>
          <p:cNvPr id="4" name="Title 3"/>
          <p:cNvSpPr txBox="1">
            <a:spLocks/>
          </p:cNvSpPr>
          <p:nvPr/>
        </p:nvSpPr>
        <p:spPr>
          <a:xfrm>
            <a:off x="549708" y="102226"/>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defTabSz="914378"/>
            <a:r>
              <a:rPr lang="lt-LT" sz="3200" dirty="0">
                <a:solidFill>
                  <a:schemeClr val="tx1">
                    <a:lumMod val="50000"/>
                    <a:lumOff val="50000"/>
                  </a:schemeClr>
                </a:solidFill>
              </a:rPr>
              <a:t>MP pildymas</a:t>
            </a:r>
          </a:p>
        </p:txBody>
      </p:sp>
      <p:sp>
        <p:nvSpPr>
          <p:cNvPr id="5" name="Rounded Rectangular Callout 4"/>
          <p:cNvSpPr/>
          <p:nvPr/>
        </p:nvSpPr>
        <p:spPr>
          <a:xfrm>
            <a:off x="6431872" y="1704513"/>
            <a:ext cx="978764" cy="1611298"/>
          </a:xfrm>
          <a:prstGeom prst="wedgeRoundRectCallout">
            <a:avLst>
              <a:gd name="adj1" fmla="val -21992"/>
              <a:gd name="adj2" fmla="val -41525"/>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i="1" dirty="0"/>
              <a:t>Tik užpildžius privalomus laukus, leidžiama tikrinti MP ruošinio duomenis</a:t>
            </a:r>
          </a:p>
        </p:txBody>
      </p:sp>
      <p:sp>
        <p:nvSpPr>
          <p:cNvPr id="6" name="Rounded Rectangular Callout 5"/>
          <p:cNvSpPr/>
          <p:nvPr/>
        </p:nvSpPr>
        <p:spPr>
          <a:xfrm>
            <a:off x="4973714" y="4241307"/>
            <a:ext cx="1027775" cy="377717"/>
          </a:xfrm>
          <a:prstGeom prst="wedgeRoundRectCallout">
            <a:avLst>
              <a:gd name="adj1" fmla="val 59469"/>
              <a:gd name="adj2" fmla="val 44160"/>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1. Išsaugomi duomenys</a:t>
            </a:r>
          </a:p>
        </p:txBody>
      </p:sp>
      <p:sp>
        <p:nvSpPr>
          <p:cNvPr id="8" name="Rounded Rectangular Callout 7"/>
          <p:cNvSpPr/>
          <p:nvPr/>
        </p:nvSpPr>
        <p:spPr>
          <a:xfrm>
            <a:off x="6030526" y="3965188"/>
            <a:ext cx="1027775" cy="377717"/>
          </a:xfrm>
          <a:prstGeom prst="wedgeRoundRectCallout">
            <a:avLst>
              <a:gd name="adj1" fmla="val 28373"/>
              <a:gd name="adj2" fmla="val 79415"/>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2. Tikrinami duomenys</a:t>
            </a:r>
          </a:p>
        </p:txBody>
      </p:sp>
    </p:spTree>
    <p:extLst>
      <p:ext uri="{BB962C8B-B14F-4D97-AF65-F5344CB8AC3E}">
        <p14:creationId xmlns:p14="http://schemas.microsoft.com/office/powerpoint/2010/main" val="3557818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6807" y="1332945"/>
            <a:ext cx="8700823" cy="2767568"/>
          </a:xfrm>
          <a:prstGeom prst="rect">
            <a:avLst/>
          </a:prstGeom>
        </p:spPr>
      </p:pic>
      <p:sp>
        <p:nvSpPr>
          <p:cNvPr id="4" name="Title 3"/>
          <p:cNvSpPr txBox="1">
            <a:spLocks/>
          </p:cNvSpPr>
          <p:nvPr/>
        </p:nvSpPr>
        <p:spPr>
          <a:xfrm>
            <a:off x="407832" y="102227"/>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defTabSz="914378"/>
            <a:r>
              <a:rPr lang="lt-LT" sz="3200" dirty="0">
                <a:solidFill>
                  <a:schemeClr val="tx1">
                    <a:lumMod val="50000"/>
                    <a:lumOff val="50000"/>
                  </a:schemeClr>
                </a:solidFill>
              </a:rPr>
              <a:t>MP pildymas (2)</a:t>
            </a:r>
          </a:p>
        </p:txBody>
      </p:sp>
      <p:sp>
        <p:nvSpPr>
          <p:cNvPr id="7" name="Rounded Rectangular Callout 6"/>
          <p:cNvSpPr/>
          <p:nvPr/>
        </p:nvSpPr>
        <p:spPr>
          <a:xfrm>
            <a:off x="6565106" y="4036219"/>
            <a:ext cx="2043113" cy="578643"/>
          </a:xfrm>
          <a:prstGeom prst="wedgeRoundRectCallout">
            <a:avLst>
              <a:gd name="adj1" fmla="val 25757"/>
              <a:gd name="adj2" fmla="val -80291"/>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Taisomos klaidos, kai MP ruošinio būsena „Patikrintas (turi klaidų)“ </a:t>
            </a:r>
          </a:p>
        </p:txBody>
      </p:sp>
    </p:spTree>
    <p:extLst>
      <p:ext uri="{BB962C8B-B14F-4D97-AF65-F5344CB8AC3E}">
        <p14:creationId xmlns:p14="http://schemas.microsoft.com/office/powerpoint/2010/main" val="1584306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025" y="1160860"/>
            <a:ext cx="8743950" cy="2821781"/>
          </a:xfrm>
          <a:prstGeom prst="rect">
            <a:avLst/>
          </a:prstGeom>
        </p:spPr>
      </p:pic>
      <p:sp>
        <p:nvSpPr>
          <p:cNvPr id="4" name="Title 3"/>
          <p:cNvSpPr txBox="1">
            <a:spLocks/>
          </p:cNvSpPr>
          <p:nvPr/>
        </p:nvSpPr>
        <p:spPr>
          <a:xfrm>
            <a:off x="407832" y="102227"/>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defTabSz="914378"/>
            <a:r>
              <a:rPr lang="lt-LT" sz="3200" dirty="0" smtClean="0">
                <a:solidFill>
                  <a:schemeClr val="tx1">
                    <a:lumMod val="50000"/>
                    <a:lumOff val="50000"/>
                  </a:schemeClr>
                </a:solidFill>
              </a:rPr>
              <a:t>MP pateikimas</a:t>
            </a:r>
            <a:endParaRPr lang="lt-LT" sz="3200" dirty="0">
              <a:solidFill>
                <a:schemeClr val="tx1">
                  <a:lumMod val="50000"/>
                  <a:lumOff val="50000"/>
                </a:schemeClr>
              </a:solidFill>
            </a:endParaRPr>
          </a:p>
        </p:txBody>
      </p:sp>
      <p:sp>
        <p:nvSpPr>
          <p:cNvPr id="5" name="Title 3"/>
          <p:cNvSpPr txBox="1">
            <a:spLocks/>
          </p:cNvSpPr>
          <p:nvPr/>
        </p:nvSpPr>
        <p:spPr>
          <a:xfrm>
            <a:off x="522132" y="216527"/>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algn="ctr"/>
            <a:endParaRPr lang="lt-LT" sz="2400" dirty="0">
              <a:solidFill>
                <a:schemeClr val="tx1"/>
              </a:solidFill>
            </a:endParaRPr>
          </a:p>
        </p:txBody>
      </p:sp>
      <p:sp>
        <p:nvSpPr>
          <p:cNvPr id="6" name="Rounded Rectangular Callout 5"/>
          <p:cNvSpPr/>
          <p:nvPr/>
        </p:nvSpPr>
        <p:spPr>
          <a:xfrm>
            <a:off x="3177551" y="3904060"/>
            <a:ext cx="1189856" cy="339218"/>
          </a:xfrm>
          <a:prstGeom prst="wedgeRoundRectCallout">
            <a:avLst>
              <a:gd name="adj1" fmla="val -22891"/>
              <a:gd name="adj2" fmla="val -90623"/>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i="1" dirty="0"/>
              <a:t>MP sėkmingai pateiktas</a:t>
            </a:r>
          </a:p>
        </p:txBody>
      </p:sp>
    </p:spTree>
    <p:extLst>
      <p:ext uri="{BB962C8B-B14F-4D97-AF65-F5344CB8AC3E}">
        <p14:creationId xmlns:p14="http://schemas.microsoft.com/office/powerpoint/2010/main" val="123597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p:cNvSpPr>
            <a:spLocks noGrp="1"/>
          </p:cNvSpPr>
          <p:nvPr>
            <p:ph type="title"/>
          </p:nvPr>
        </p:nvSpPr>
        <p:spPr/>
        <p:txBody>
          <a:bodyPr/>
          <a:lstStyle/>
          <a:p>
            <a:r>
              <a:rPr lang="en-US" dirty="0" smtClean="0"/>
              <a:t>Why To work With Us?</a:t>
            </a:r>
            <a:endParaRPr lang="en-US" dirty="0"/>
          </a:p>
        </p:txBody>
      </p:sp>
      <p:sp>
        <p:nvSpPr>
          <p:cNvPr id="63" name="Text Placeholder 62"/>
          <p:cNvSpPr>
            <a:spLocks noGrp="1"/>
          </p:cNvSpPr>
          <p:nvPr>
            <p:ph type="body" sz="half" idx="2"/>
          </p:nvPr>
        </p:nvSpPr>
        <p:spPr/>
        <p:txBody>
          <a:bodyPr/>
          <a:lstStyle/>
          <a:p>
            <a:r>
              <a:rPr lang="en-US" dirty="0" smtClean="0"/>
              <a:t>Why To work With Us?</a:t>
            </a:r>
            <a:endParaRPr lang="en-US" dirty="0"/>
          </a:p>
        </p:txBody>
      </p:sp>
      <p:sp>
        <p:nvSpPr>
          <p:cNvPr id="25" name="Round Same Side Corner Rectangle 24"/>
          <p:cNvSpPr/>
          <p:nvPr/>
        </p:nvSpPr>
        <p:spPr>
          <a:xfrm>
            <a:off x="3085553" y="1436440"/>
            <a:ext cx="1457590" cy="457200"/>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30" b="1" dirty="0" smtClean="0">
                <a:solidFill>
                  <a:schemeClr val="bg1"/>
                </a:solidFill>
              </a:rPr>
              <a:t>MPD1 </a:t>
            </a:r>
            <a:r>
              <a:rPr lang="lt-LT" sz="1600" b="1" dirty="0">
                <a:solidFill>
                  <a:schemeClr val="bg1"/>
                </a:solidFill>
              </a:rPr>
              <a:t>R</a:t>
            </a:r>
            <a:r>
              <a:rPr lang="lt-LT" sz="1600" b="1" dirty="0" smtClean="0">
                <a:solidFill>
                  <a:schemeClr val="bg1"/>
                </a:solidFill>
              </a:rPr>
              <a:t>odikliai</a:t>
            </a:r>
            <a:endParaRPr lang="lt-LT" sz="1500" b="1" dirty="0">
              <a:solidFill>
                <a:schemeClr val="bg1"/>
              </a:solidFill>
            </a:endParaRPr>
          </a:p>
        </p:txBody>
      </p:sp>
      <p:sp>
        <p:nvSpPr>
          <p:cNvPr id="26" name="Round Same Side Corner Rectangle 25"/>
          <p:cNvSpPr/>
          <p:nvPr/>
        </p:nvSpPr>
        <p:spPr>
          <a:xfrm rot="10800000">
            <a:off x="96527" y="1999710"/>
            <a:ext cx="8810530" cy="2899122"/>
          </a:xfrm>
          <a:prstGeom prst="round2SameRect">
            <a:avLst>
              <a:gd name="adj1" fmla="val 6667"/>
              <a:gd name="adj2" fmla="val 0"/>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ame Side Corner Rectangle 26"/>
          <p:cNvSpPr/>
          <p:nvPr/>
        </p:nvSpPr>
        <p:spPr>
          <a:xfrm>
            <a:off x="1673695" y="1436440"/>
            <a:ext cx="1406962" cy="47189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MPD1 </a:t>
            </a:r>
            <a:r>
              <a:rPr lang="lt-LT" sz="1600" b="1" dirty="0" smtClean="0">
                <a:solidFill>
                  <a:schemeClr val="bg1"/>
                </a:solidFill>
              </a:rPr>
              <a:t>Veiklos</a:t>
            </a:r>
            <a:endParaRPr lang="lt-LT" sz="1600" b="1" dirty="0">
              <a:solidFill>
                <a:schemeClr val="bg1"/>
              </a:solidFill>
            </a:endParaRPr>
          </a:p>
        </p:txBody>
      </p:sp>
      <p:sp>
        <p:nvSpPr>
          <p:cNvPr id="29" name="Round Same Side Corner Rectangle 28"/>
          <p:cNvSpPr/>
          <p:nvPr/>
        </p:nvSpPr>
        <p:spPr>
          <a:xfrm>
            <a:off x="5944661" y="1452221"/>
            <a:ext cx="1257430" cy="478008"/>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MPD2</a:t>
            </a:r>
            <a:r>
              <a:rPr lang="lt-LT" sz="1600" b="1" dirty="0" smtClean="0">
                <a:solidFill>
                  <a:schemeClr val="bg1"/>
                </a:solidFill>
              </a:rPr>
              <a:t>.</a:t>
            </a:r>
            <a:r>
              <a:rPr lang="en-US" sz="1600" b="1" dirty="0" smtClean="0">
                <a:solidFill>
                  <a:schemeClr val="bg1"/>
                </a:solidFill>
              </a:rPr>
              <a:t>SA</a:t>
            </a:r>
            <a:endParaRPr lang="en-US" sz="1600" b="1" dirty="0">
              <a:solidFill>
                <a:schemeClr val="bg1"/>
              </a:solidFill>
            </a:endParaRPr>
          </a:p>
        </p:txBody>
      </p:sp>
      <p:sp>
        <p:nvSpPr>
          <p:cNvPr id="30" name="Round Same Side Corner Rectangle 29"/>
          <p:cNvSpPr/>
          <p:nvPr/>
        </p:nvSpPr>
        <p:spPr>
          <a:xfrm>
            <a:off x="8289983" y="1462625"/>
            <a:ext cx="753653" cy="457200"/>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MPD</a:t>
            </a:r>
            <a:r>
              <a:rPr lang="lt-LT" sz="1600" b="1" dirty="0" smtClean="0">
                <a:solidFill>
                  <a:schemeClr val="bg1"/>
                </a:solidFill>
              </a:rPr>
              <a:t>4</a:t>
            </a:r>
            <a:endParaRPr lang="en-US" sz="1600" b="1" dirty="0">
              <a:solidFill>
                <a:schemeClr val="bg1"/>
              </a:solidFill>
            </a:endParaRPr>
          </a:p>
        </p:txBody>
      </p:sp>
      <p:sp>
        <p:nvSpPr>
          <p:cNvPr id="33" name="Text Placeholder 3"/>
          <p:cNvSpPr txBox="1">
            <a:spLocks/>
          </p:cNvSpPr>
          <p:nvPr/>
        </p:nvSpPr>
        <p:spPr>
          <a:xfrm>
            <a:off x="1605186" y="2260322"/>
            <a:ext cx="2896606" cy="43704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1"/>
                </a:solidFill>
                <a:cs typeface="+mj-cs"/>
              </a:rPr>
              <a:t>Bendroji dalis</a:t>
            </a:r>
            <a:endParaRPr lang="lt-LT" sz="1400" dirty="0" smtClean="0">
              <a:solidFill>
                <a:schemeClr val="tx1">
                  <a:lumMod val="50000"/>
                  <a:lumOff val="50000"/>
                </a:schemeClr>
              </a:solidFill>
              <a:cs typeface="+mj-cs"/>
            </a:endParaRPr>
          </a:p>
          <a:p>
            <a:pPr algn="l">
              <a:spcBef>
                <a:spcPct val="20000"/>
              </a:spcBef>
              <a:defRPr/>
            </a:pPr>
            <a:r>
              <a:rPr lang="lt-LT" sz="1200" b="1" dirty="0" smtClean="0">
                <a:solidFill>
                  <a:schemeClr val="accent1"/>
                </a:solidFill>
                <a:cs typeface="+mj-cs"/>
              </a:rPr>
              <a:t>Data,, tipas ir pan.</a:t>
            </a:r>
            <a:endParaRPr lang="lt-LT" sz="1200" b="1" dirty="0">
              <a:solidFill>
                <a:schemeClr val="accent1"/>
              </a:solidFill>
              <a:cs typeface="+mj-cs"/>
            </a:endParaRPr>
          </a:p>
        </p:txBody>
      </p:sp>
      <p:sp>
        <p:nvSpPr>
          <p:cNvPr id="40" name="Freeform 45"/>
          <p:cNvSpPr>
            <a:spLocks noEditPoints="1"/>
          </p:cNvSpPr>
          <p:nvPr/>
        </p:nvSpPr>
        <p:spPr bwMode="auto">
          <a:xfrm>
            <a:off x="1216870" y="2351059"/>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Text Placeholder 3"/>
          <p:cNvSpPr txBox="1">
            <a:spLocks/>
          </p:cNvSpPr>
          <p:nvPr/>
        </p:nvSpPr>
        <p:spPr>
          <a:xfrm>
            <a:off x="1605186" y="2864496"/>
            <a:ext cx="2937957" cy="58477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2"/>
                </a:solidFill>
                <a:cs typeface="+mj-cs"/>
              </a:rPr>
              <a:t>MPD1 Veiklos</a:t>
            </a:r>
            <a:r>
              <a:rPr lang="lt-LT" sz="1200" b="1" dirty="0" smtClean="0">
                <a:solidFill>
                  <a:schemeClr val="accent2"/>
                </a:solidFill>
                <a:cs typeface="+mj-cs"/>
              </a:rPr>
              <a:t/>
            </a:r>
            <a:br>
              <a:rPr lang="lt-LT" sz="1200" b="1" dirty="0" smtClean="0">
                <a:solidFill>
                  <a:schemeClr val="accent2"/>
                </a:solidFill>
                <a:cs typeface="+mj-cs"/>
              </a:rPr>
            </a:br>
            <a:r>
              <a:rPr lang="lt-LT" sz="1200" b="1" dirty="0" smtClean="0">
                <a:solidFill>
                  <a:schemeClr val="accent2"/>
                </a:solidFill>
                <a:cs typeface="+mj-cs"/>
              </a:rPr>
              <a:t>Pateikiama informacija, kaip vyksta veiklos, kokia jų eiga, ar yra vėlavimų</a:t>
            </a:r>
            <a:endParaRPr lang="lt-LT" sz="1000" dirty="0">
              <a:solidFill>
                <a:schemeClr val="tx1">
                  <a:lumMod val="50000"/>
                  <a:lumOff val="50000"/>
                </a:schemeClr>
              </a:solidFill>
            </a:endParaRPr>
          </a:p>
        </p:txBody>
      </p:sp>
      <p:sp>
        <p:nvSpPr>
          <p:cNvPr id="44" name="Freeform 45"/>
          <p:cNvSpPr>
            <a:spLocks noEditPoints="1"/>
          </p:cNvSpPr>
          <p:nvPr/>
        </p:nvSpPr>
        <p:spPr bwMode="auto">
          <a:xfrm>
            <a:off x="1216870" y="2955233"/>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Text Placeholder 3"/>
          <p:cNvSpPr txBox="1">
            <a:spLocks/>
          </p:cNvSpPr>
          <p:nvPr/>
        </p:nvSpPr>
        <p:spPr>
          <a:xfrm>
            <a:off x="1605186" y="3556466"/>
            <a:ext cx="2937957" cy="58477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3"/>
                </a:solidFill>
                <a:cs typeface="+mj-cs"/>
              </a:rPr>
              <a:t>MPD1 Rodikliai</a:t>
            </a:r>
            <a:r>
              <a:rPr lang="en-US" sz="1400" dirty="0" smtClean="0">
                <a:solidFill>
                  <a:schemeClr val="tx1">
                    <a:lumMod val="50000"/>
                    <a:lumOff val="50000"/>
                  </a:schemeClr>
                </a:solidFill>
                <a:cs typeface="+mj-cs"/>
              </a:rPr>
              <a:t/>
            </a:r>
            <a:br>
              <a:rPr lang="en-US" sz="1400" dirty="0" smtClean="0">
                <a:solidFill>
                  <a:schemeClr val="tx1">
                    <a:lumMod val="50000"/>
                    <a:lumOff val="50000"/>
                  </a:schemeClr>
                </a:solidFill>
                <a:cs typeface="+mj-cs"/>
              </a:rPr>
            </a:br>
            <a:r>
              <a:rPr lang="lt-LT" sz="1200" b="1" dirty="0">
                <a:solidFill>
                  <a:schemeClr val="accent3"/>
                </a:solidFill>
                <a:cs typeface="+mj-cs"/>
              </a:rPr>
              <a:t>P</a:t>
            </a:r>
            <a:r>
              <a:rPr lang="lt-LT" sz="1200" b="1" dirty="0" smtClean="0">
                <a:solidFill>
                  <a:schemeClr val="accent3"/>
                </a:solidFill>
                <a:cs typeface="+mj-cs"/>
              </a:rPr>
              <a:t>ateikiama </a:t>
            </a:r>
            <a:r>
              <a:rPr lang="lt-LT" sz="1200" b="1" dirty="0">
                <a:solidFill>
                  <a:schemeClr val="accent3"/>
                </a:solidFill>
                <a:cs typeface="+mj-cs"/>
              </a:rPr>
              <a:t>informacija apie rezultatų ir produktų rodiklius</a:t>
            </a:r>
          </a:p>
        </p:txBody>
      </p:sp>
      <p:sp>
        <p:nvSpPr>
          <p:cNvPr id="47" name="Freeform 45"/>
          <p:cNvSpPr>
            <a:spLocks noEditPoints="1"/>
          </p:cNvSpPr>
          <p:nvPr/>
        </p:nvSpPr>
        <p:spPr bwMode="auto">
          <a:xfrm>
            <a:off x="1216870" y="3570259"/>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Text Placeholder 3"/>
          <p:cNvSpPr txBox="1">
            <a:spLocks/>
          </p:cNvSpPr>
          <p:nvPr/>
        </p:nvSpPr>
        <p:spPr>
          <a:xfrm>
            <a:off x="5542961" y="2260322"/>
            <a:ext cx="3448639" cy="58477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4"/>
                </a:solidFill>
                <a:cs typeface="+mj-cs"/>
              </a:rPr>
              <a:t>MPD2.SA</a:t>
            </a:r>
            <a:r>
              <a:rPr lang="en-US" sz="1000" dirty="0" smtClean="0">
                <a:solidFill>
                  <a:schemeClr val="tx1">
                    <a:lumMod val="50000"/>
                    <a:lumOff val="50000"/>
                  </a:schemeClr>
                </a:solidFill>
                <a:cs typeface="+mj-cs"/>
              </a:rPr>
              <a:t/>
            </a:r>
            <a:br>
              <a:rPr lang="en-US" sz="1000" dirty="0" smtClean="0">
                <a:solidFill>
                  <a:schemeClr val="tx1">
                    <a:lumMod val="50000"/>
                    <a:lumOff val="50000"/>
                  </a:schemeClr>
                </a:solidFill>
                <a:cs typeface="+mj-cs"/>
              </a:rPr>
            </a:br>
            <a:r>
              <a:rPr lang="lt-LT" sz="1200" b="1" dirty="0">
                <a:solidFill>
                  <a:schemeClr val="accent4"/>
                </a:solidFill>
                <a:cs typeface="+mj-cs"/>
              </a:rPr>
              <a:t>Prašomų pripažinti tinkamomis finansuoti išlaidų, taikant sąskaitų apmokėjimo būdą, </a:t>
            </a:r>
            <a:r>
              <a:rPr lang="lt-LT" sz="1200" b="1" dirty="0" smtClean="0">
                <a:solidFill>
                  <a:schemeClr val="accent4"/>
                </a:solidFill>
                <a:cs typeface="+mj-cs"/>
              </a:rPr>
              <a:t>sąskaitų </a:t>
            </a:r>
            <a:r>
              <a:rPr lang="lt-LT" sz="1200" b="1" dirty="0">
                <a:solidFill>
                  <a:schemeClr val="accent4"/>
                </a:solidFill>
                <a:cs typeface="+mj-cs"/>
              </a:rPr>
              <a:t>sąrašas</a:t>
            </a:r>
          </a:p>
        </p:txBody>
      </p:sp>
      <p:sp>
        <p:nvSpPr>
          <p:cNvPr id="56" name="Freeform 45"/>
          <p:cNvSpPr>
            <a:spLocks noEditPoints="1"/>
          </p:cNvSpPr>
          <p:nvPr/>
        </p:nvSpPr>
        <p:spPr bwMode="auto">
          <a:xfrm>
            <a:off x="5154645" y="2351059"/>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Text Placeholder 3"/>
          <p:cNvSpPr txBox="1">
            <a:spLocks/>
          </p:cNvSpPr>
          <p:nvPr/>
        </p:nvSpPr>
        <p:spPr>
          <a:xfrm>
            <a:off x="5564332" y="2917976"/>
            <a:ext cx="3448639" cy="58477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5"/>
                </a:solidFill>
                <a:cs typeface="+mj-cs"/>
              </a:rPr>
              <a:t>MPD3.IK</a:t>
            </a:r>
            <a:r>
              <a:rPr lang="en-US" sz="1000" dirty="0" smtClean="0">
                <a:solidFill>
                  <a:schemeClr val="tx1">
                    <a:lumMod val="50000"/>
                    <a:lumOff val="50000"/>
                  </a:schemeClr>
                </a:solidFill>
                <a:cs typeface="+mj-cs"/>
              </a:rPr>
              <a:t/>
            </a:r>
            <a:br>
              <a:rPr lang="en-US" sz="1000" dirty="0" smtClean="0">
                <a:solidFill>
                  <a:schemeClr val="tx1">
                    <a:lumMod val="50000"/>
                    <a:lumOff val="50000"/>
                  </a:schemeClr>
                </a:solidFill>
                <a:cs typeface="+mj-cs"/>
              </a:rPr>
            </a:br>
            <a:r>
              <a:rPr lang="lt-LT" sz="1200" b="1" dirty="0">
                <a:solidFill>
                  <a:schemeClr val="accent5"/>
                </a:solidFill>
                <a:cs typeface="+mj-cs"/>
              </a:rPr>
              <a:t>Prašomų pripažinti tinkamomis finansuoti išlaidų, taikant </a:t>
            </a:r>
            <a:r>
              <a:rPr lang="lt-LT" sz="1200" b="1" dirty="0" smtClean="0">
                <a:solidFill>
                  <a:schemeClr val="accent5"/>
                </a:solidFill>
                <a:cs typeface="+mj-cs"/>
              </a:rPr>
              <a:t>išlaidų kompensavimo būdą, sąskaitų </a:t>
            </a:r>
            <a:r>
              <a:rPr lang="lt-LT" sz="1200" b="1" dirty="0">
                <a:solidFill>
                  <a:schemeClr val="accent5"/>
                </a:solidFill>
                <a:cs typeface="+mj-cs"/>
              </a:rPr>
              <a:t>sąrašas</a:t>
            </a:r>
          </a:p>
        </p:txBody>
      </p:sp>
      <p:sp>
        <p:nvSpPr>
          <p:cNvPr id="58" name="Freeform 45"/>
          <p:cNvSpPr>
            <a:spLocks noEditPoints="1"/>
          </p:cNvSpPr>
          <p:nvPr/>
        </p:nvSpPr>
        <p:spPr bwMode="auto">
          <a:xfrm>
            <a:off x="5154645" y="2955233"/>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Text Placeholder 3"/>
          <p:cNvSpPr txBox="1">
            <a:spLocks/>
          </p:cNvSpPr>
          <p:nvPr/>
        </p:nvSpPr>
        <p:spPr>
          <a:xfrm>
            <a:off x="5542961" y="3570259"/>
            <a:ext cx="2610439" cy="40011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6"/>
                </a:solidFill>
                <a:cs typeface="+mj-cs"/>
              </a:rPr>
              <a:t>MPD4</a:t>
            </a:r>
            <a:r>
              <a:rPr lang="en-US" sz="1200" b="1" dirty="0">
                <a:solidFill>
                  <a:schemeClr val="accent6"/>
                </a:solidFill>
                <a:cs typeface="+mj-cs"/>
              </a:rPr>
              <a:t/>
            </a:r>
            <a:br>
              <a:rPr lang="en-US" sz="1200" b="1" dirty="0">
                <a:solidFill>
                  <a:schemeClr val="accent6"/>
                </a:solidFill>
                <a:cs typeface="+mj-cs"/>
              </a:rPr>
            </a:br>
            <a:r>
              <a:rPr lang="lt-LT" sz="1200" b="1" dirty="0">
                <a:solidFill>
                  <a:schemeClr val="accent6"/>
                </a:solidFill>
                <a:cs typeface="+mj-cs"/>
              </a:rPr>
              <a:t>G</a:t>
            </a:r>
            <a:r>
              <a:rPr lang="lt-LT" sz="1200" b="1" dirty="0" smtClean="0">
                <a:solidFill>
                  <a:schemeClr val="accent6"/>
                </a:solidFill>
                <a:cs typeface="+mj-cs"/>
              </a:rPr>
              <a:t>alutinis </a:t>
            </a:r>
            <a:r>
              <a:rPr lang="lt-LT" sz="1200" b="1" dirty="0">
                <a:solidFill>
                  <a:schemeClr val="accent6"/>
                </a:solidFill>
                <a:cs typeface="+mj-cs"/>
              </a:rPr>
              <a:t>mokėjimo prašymas</a:t>
            </a:r>
          </a:p>
        </p:txBody>
      </p:sp>
      <p:sp>
        <p:nvSpPr>
          <p:cNvPr id="60" name="Freeform 45"/>
          <p:cNvSpPr>
            <a:spLocks noEditPoints="1"/>
          </p:cNvSpPr>
          <p:nvPr/>
        </p:nvSpPr>
        <p:spPr bwMode="auto">
          <a:xfrm>
            <a:off x="5154645" y="3570259"/>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ound Same Side Corner Rectangle 22"/>
          <p:cNvSpPr/>
          <p:nvPr/>
        </p:nvSpPr>
        <p:spPr>
          <a:xfrm>
            <a:off x="7202091" y="1436440"/>
            <a:ext cx="1087892" cy="489938"/>
          </a:xfrm>
          <a:prstGeom prst="round2SameRect">
            <a:avLst>
              <a:gd name="adj1" fmla="val 38889"/>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MPD3</a:t>
            </a:r>
            <a:r>
              <a:rPr lang="lt-LT" sz="1600" b="1" dirty="0" smtClean="0">
                <a:solidFill>
                  <a:schemeClr val="bg1"/>
                </a:solidFill>
              </a:rPr>
              <a:t>.</a:t>
            </a:r>
            <a:r>
              <a:rPr lang="en-US" sz="1600" b="1" dirty="0" smtClean="0">
                <a:solidFill>
                  <a:schemeClr val="bg1"/>
                </a:solidFill>
              </a:rPr>
              <a:t>IK</a:t>
            </a:r>
            <a:endParaRPr lang="en-US" sz="1600" b="1" dirty="0">
              <a:solidFill>
                <a:schemeClr val="bg1"/>
              </a:solidFill>
            </a:endParaRPr>
          </a:p>
        </p:txBody>
      </p:sp>
      <p:sp>
        <p:nvSpPr>
          <p:cNvPr id="24" name="Round Same Side Corner Rectangle 23"/>
          <p:cNvSpPr/>
          <p:nvPr/>
        </p:nvSpPr>
        <p:spPr>
          <a:xfrm>
            <a:off x="245213" y="1428130"/>
            <a:ext cx="1414310" cy="504632"/>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chemeClr val="bg1"/>
                </a:solidFill>
              </a:rPr>
              <a:t>Bendroji dalis</a:t>
            </a:r>
            <a:endParaRPr lang="lt-LT" sz="1600" b="1" dirty="0">
              <a:solidFill>
                <a:schemeClr val="bg1"/>
              </a:solidFill>
            </a:endParaRPr>
          </a:p>
        </p:txBody>
      </p:sp>
      <p:sp>
        <p:nvSpPr>
          <p:cNvPr id="32" name="Title 2"/>
          <p:cNvSpPr>
            <a:spLocks noGrp="1"/>
          </p:cNvSpPr>
          <p:nvPr/>
        </p:nvSpPr>
        <p:spPr>
          <a:xfrm>
            <a:off x="667486" y="492012"/>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pPr algn="ctr"/>
            <a:r>
              <a:rPr lang="lt-LT" sz="2400" b="1" dirty="0" smtClean="0"/>
              <a:t>Mokėjimų prašymo dalys</a:t>
            </a:r>
            <a:endParaRPr lang="lt-LT" sz="2400" b="1" dirty="0"/>
          </a:p>
        </p:txBody>
      </p:sp>
      <p:sp>
        <p:nvSpPr>
          <p:cNvPr id="28" name="Round Same Side Corner Rectangle 27"/>
          <p:cNvSpPr/>
          <p:nvPr/>
        </p:nvSpPr>
        <p:spPr>
          <a:xfrm>
            <a:off x="4501792" y="1452050"/>
            <a:ext cx="1462486" cy="423124"/>
          </a:xfrm>
          <a:prstGeom prst="round2SameRect">
            <a:avLst>
              <a:gd name="adj1" fmla="val 31674"/>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30" b="1" dirty="0" smtClean="0">
                <a:solidFill>
                  <a:schemeClr val="bg1"/>
                </a:solidFill>
              </a:rPr>
              <a:t>MPD1 </a:t>
            </a:r>
            <a:r>
              <a:rPr lang="lt-LT" sz="1600" b="1" dirty="0" smtClean="0">
                <a:solidFill>
                  <a:schemeClr val="bg1"/>
                </a:solidFill>
              </a:rPr>
              <a:t>Grafikas</a:t>
            </a:r>
            <a:endParaRPr lang="lt-LT" sz="1500" b="1" dirty="0">
              <a:solidFill>
                <a:schemeClr val="bg1"/>
              </a:solidFill>
            </a:endParaRPr>
          </a:p>
        </p:txBody>
      </p:sp>
      <p:sp>
        <p:nvSpPr>
          <p:cNvPr id="31" name="Freeform 45"/>
          <p:cNvSpPr>
            <a:spLocks noEditPoints="1"/>
          </p:cNvSpPr>
          <p:nvPr/>
        </p:nvSpPr>
        <p:spPr bwMode="auto">
          <a:xfrm>
            <a:off x="1216870" y="4202664"/>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Text Placeholder 3"/>
          <p:cNvSpPr txBox="1">
            <a:spLocks/>
          </p:cNvSpPr>
          <p:nvPr/>
        </p:nvSpPr>
        <p:spPr>
          <a:xfrm>
            <a:off x="1605186" y="4231512"/>
            <a:ext cx="3195414" cy="43704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lt-LT" sz="1400" b="1" dirty="0" smtClean="0">
                <a:solidFill>
                  <a:schemeClr val="accent1"/>
                </a:solidFill>
                <a:cs typeface="+mj-cs"/>
              </a:rPr>
              <a:t>MP1</a:t>
            </a:r>
            <a:r>
              <a:rPr lang="lt-LT" sz="1200" b="1" dirty="0" smtClean="0">
                <a:solidFill>
                  <a:schemeClr val="accent1"/>
                </a:solidFill>
                <a:cs typeface="+mj-cs"/>
              </a:rPr>
              <a:t>. Grafikas</a:t>
            </a:r>
          </a:p>
          <a:p>
            <a:pPr lvl="0" algn="l">
              <a:spcBef>
                <a:spcPct val="20000"/>
              </a:spcBef>
              <a:defRPr/>
            </a:pPr>
            <a:r>
              <a:rPr lang="lt-LT" sz="1200" b="1" dirty="0" smtClean="0">
                <a:solidFill>
                  <a:schemeClr val="accent1"/>
                </a:solidFill>
                <a:cs typeface="+mj-cs"/>
              </a:rPr>
              <a:t>Pateikiama informacija apie planuojamus MP</a:t>
            </a:r>
            <a:endParaRPr lang="lt-LT" sz="1200" b="1" dirty="0">
              <a:solidFill>
                <a:schemeClr val="accent1"/>
              </a:solidFill>
              <a:cs typeface="+mj-cs"/>
            </a:endParaRPr>
          </a:p>
        </p:txBody>
      </p:sp>
    </p:spTree>
    <p:extLst>
      <p:ext uri="{BB962C8B-B14F-4D97-AF65-F5344CB8AC3E}">
        <p14:creationId xmlns:p14="http://schemas.microsoft.com/office/powerpoint/2010/main" val="376904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0345" b="20345"/>
          <a:stretch>
            <a:fillRect/>
          </a:stretch>
        </p:blipFill>
        <p:spPr>
          <a:xfrm>
            <a:off x="0" y="-1"/>
            <a:ext cx="9144000" cy="3629247"/>
          </a:xfrm>
        </p:spPr>
      </p:pic>
      <p:sp>
        <p:nvSpPr>
          <p:cNvPr id="30" name="Rectangle 29"/>
          <p:cNvSpPr/>
          <p:nvPr/>
        </p:nvSpPr>
        <p:spPr>
          <a:xfrm>
            <a:off x="0" y="2571750"/>
            <a:ext cx="9144000" cy="54864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lt-LT" sz="3200" dirty="0"/>
              <a:t>Avanso MP: kai reikia pinigų čia ir dabar</a:t>
            </a:r>
            <a:endParaRPr lang="en-US" sz="3200" dirty="0"/>
          </a:p>
        </p:txBody>
      </p:sp>
    </p:spTree>
    <p:extLst>
      <p:ext uri="{BB962C8B-B14F-4D97-AF65-F5344CB8AC3E}">
        <p14:creationId xmlns:p14="http://schemas.microsoft.com/office/powerpoint/2010/main" val="276637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00726" y="808572"/>
            <a:ext cx="8368364" cy="173255"/>
          </a:xfrm>
        </p:spPr>
        <p:txBody>
          <a:bodyPr/>
          <a:lstStyle/>
          <a:p>
            <a:r>
              <a:rPr lang="lt-LT" dirty="0" err="1" smtClean="0"/>
              <a:t>Būt</a:t>
            </a:r>
            <a:r>
              <a:rPr lang="en-US" dirty="0" err="1" smtClean="0"/>
              <a:t>ina</a:t>
            </a:r>
            <a:r>
              <a:rPr lang="en-US" dirty="0" smtClean="0"/>
              <a:t> </a:t>
            </a:r>
            <a:r>
              <a:rPr lang="lt-LT" dirty="0" smtClean="0"/>
              <a:t>žinoti, kad</a:t>
            </a:r>
            <a:endParaRPr lang="en-US" dirty="0"/>
          </a:p>
        </p:txBody>
      </p:sp>
      <p:sp>
        <p:nvSpPr>
          <p:cNvPr id="6" name="Title 5"/>
          <p:cNvSpPr>
            <a:spLocks noGrp="1"/>
          </p:cNvSpPr>
          <p:nvPr>
            <p:ph type="title"/>
          </p:nvPr>
        </p:nvSpPr>
        <p:spPr/>
        <p:txBody>
          <a:bodyPr/>
          <a:lstStyle/>
          <a:p>
            <a:r>
              <a:rPr lang="lt-LT" dirty="0" smtClean="0"/>
              <a:t>Avanso mokėjimo prašymas</a:t>
            </a:r>
            <a:endParaRPr lang="en-US" dirty="0"/>
          </a:p>
        </p:txBody>
      </p:sp>
      <p:grpSp>
        <p:nvGrpSpPr>
          <p:cNvPr id="23" name="Group 22"/>
          <p:cNvGrpSpPr/>
          <p:nvPr/>
        </p:nvGrpSpPr>
        <p:grpSpPr>
          <a:xfrm>
            <a:off x="146942" y="1510591"/>
            <a:ext cx="2126330" cy="2573855"/>
            <a:chOff x="393403" y="2115725"/>
            <a:chExt cx="1920240" cy="2177637"/>
          </a:xfrm>
        </p:grpSpPr>
        <p:sp>
          <p:nvSpPr>
            <p:cNvPr id="22" name="Isosceles Triangle 21"/>
            <p:cNvSpPr/>
            <p:nvPr/>
          </p:nvSpPr>
          <p:spPr>
            <a:xfrm rot="10800000">
              <a:off x="1163023" y="3964914"/>
              <a:ext cx="381000" cy="32844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ounded Rectangle 4"/>
            <p:cNvSpPr/>
            <p:nvPr/>
          </p:nvSpPr>
          <p:spPr>
            <a:xfrm>
              <a:off x="393403" y="2115725"/>
              <a:ext cx="1920240" cy="1847081"/>
            </a:xfrm>
            <a:prstGeom prst="roundRect">
              <a:avLst>
                <a:gd name="adj" fmla="val 114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7" name="Rounded Rectangle 6"/>
          <p:cNvSpPr/>
          <p:nvPr/>
        </p:nvSpPr>
        <p:spPr>
          <a:xfrm>
            <a:off x="381001" y="1615715"/>
            <a:ext cx="1734387" cy="365760"/>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a:solidFill>
                  <a:schemeClr val="tx1">
                    <a:lumMod val="75000"/>
                    <a:lumOff val="25000"/>
                  </a:schemeClr>
                </a:solidFill>
              </a:rPr>
              <a:t>Avansas turi būti numatytas Sutartyje</a:t>
            </a:r>
            <a:endParaRPr lang="en-US" sz="1200" b="1" dirty="0">
              <a:solidFill>
                <a:schemeClr val="tx1">
                  <a:lumMod val="75000"/>
                  <a:lumOff val="25000"/>
                </a:schemeClr>
              </a:solidFill>
            </a:endParaRPr>
          </a:p>
        </p:txBody>
      </p:sp>
      <p:sp>
        <p:nvSpPr>
          <p:cNvPr id="24" name="Rectangle 23"/>
          <p:cNvSpPr/>
          <p:nvPr/>
        </p:nvSpPr>
        <p:spPr>
          <a:xfrm>
            <a:off x="464524" y="2122900"/>
            <a:ext cx="1778000" cy="246221"/>
          </a:xfrm>
          <a:prstGeom prst="rect">
            <a:avLst/>
          </a:prstGeom>
        </p:spPr>
        <p:txBody>
          <a:bodyPr wrap="square">
            <a:spAutoFit/>
          </a:bodyPr>
          <a:lstStyle/>
          <a:p>
            <a:pPr algn="ctr"/>
            <a:endParaRPr lang="lt-LT" sz="1000" dirty="0">
              <a:solidFill>
                <a:srgbClr val="FFFFFF"/>
              </a:solidFill>
            </a:endParaRPr>
          </a:p>
        </p:txBody>
      </p:sp>
      <p:grpSp>
        <p:nvGrpSpPr>
          <p:cNvPr id="33" name="Group 32"/>
          <p:cNvGrpSpPr/>
          <p:nvPr/>
        </p:nvGrpSpPr>
        <p:grpSpPr>
          <a:xfrm>
            <a:off x="2308184" y="2096251"/>
            <a:ext cx="2225330" cy="2338037"/>
            <a:chOff x="393403" y="2115725"/>
            <a:chExt cx="1920240" cy="2177637"/>
          </a:xfrm>
        </p:grpSpPr>
        <p:sp>
          <p:nvSpPr>
            <p:cNvPr id="36" name="Isosceles Triangle 35"/>
            <p:cNvSpPr/>
            <p:nvPr/>
          </p:nvSpPr>
          <p:spPr>
            <a:xfrm rot="10800000">
              <a:off x="1163023" y="3964914"/>
              <a:ext cx="381000" cy="3284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93403" y="2115725"/>
              <a:ext cx="1920240" cy="1847081"/>
            </a:xfrm>
            <a:prstGeom prst="roundRect">
              <a:avLst>
                <a:gd name="adj" fmla="val 114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34" name="Rounded Rectangle 33"/>
          <p:cNvSpPr/>
          <p:nvPr/>
        </p:nvSpPr>
        <p:spPr>
          <a:xfrm>
            <a:off x="2342811" y="2175325"/>
            <a:ext cx="2132393" cy="425389"/>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a:solidFill>
                  <a:schemeClr val="tx1">
                    <a:lumMod val="75000"/>
                    <a:lumOff val="25000"/>
                  </a:schemeClr>
                </a:solidFill>
              </a:rPr>
              <a:t>Didžiausia galima avanso suma – </a:t>
            </a:r>
            <a:r>
              <a:rPr lang="lt-LT" sz="1200" b="1" dirty="0" smtClean="0">
                <a:solidFill>
                  <a:schemeClr val="tx1">
                    <a:lumMod val="75000"/>
                    <a:lumOff val="25000"/>
                  </a:schemeClr>
                </a:solidFill>
              </a:rPr>
              <a:t>50 proc.</a:t>
            </a:r>
            <a:endParaRPr lang="en-US" sz="1200" b="1" dirty="0">
              <a:solidFill>
                <a:schemeClr val="tx1">
                  <a:lumMod val="75000"/>
                  <a:lumOff val="25000"/>
                </a:schemeClr>
              </a:solidFill>
            </a:endParaRPr>
          </a:p>
        </p:txBody>
      </p:sp>
      <p:grpSp>
        <p:nvGrpSpPr>
          <p:cNvPr id="39" name="Group 38"/>
          <p:cNvGrpSpPr/>
          <p:nvPr/>
        </p:nvGrpSpPr>
        <p:grpSpPr>
          <a:xfrm>
            <a:off x="4569351" y="1504738"/>
            <a:ext cx="2208379" cy="2318576"/>
            <a:chOff x="393403" y="2115725"/>
            <a:chExt cx="1920240" cy="2177637"/>
          </a:xfrm>
        </p:grpSpPr>
        <p:sp>
          <p:nvSpPr>
            <p:cNvPr id="42" name="Isosceles Triangle 41"/>
            <p:cNvSpPr/>
            <p:nvPr/>
          </p:nvSpPr>
          <p:spPr>
            <a:xfrm rot="10800000">
              <a:off x="1163023" y="3964914"/>
              <a:ext cx="381000" cy="32844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2"/>
            <p:cNvSpPr/>
            <p:nvPr/>
          </p:nvSpPr>
          <p:spPr>
            <a:xfrm>
              <a:off x="393403" y="2115725"/>
              <a:ext cx="1920240" cy="1847081"/>
            </a:xfrm>
            <a:prstGeom prst="roundRect">
              <a:avLst>
                <a:gd name="adj" fmla="val 1140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40" name="Rounded Rectangle 39"/>
          <p:cNvSpPr/>
          <p:nvPr/>
        </p:nvSpPr>
        <p:spPr>
          <a:xfrm>
            <a:off x="4638890" y="1591041"/>
            <a:ext cx="2069297" cy="654969"/>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solidFill>
                <a:schemeClr val="bg2">
                  <a:lumMod val="50000"/>
                </a:schemeClr>
              </a:solidFill>
            </a:endParaRPr>
          </a:p>
          <a:p>
            <a:pPr algn="ctr"/>
            <a:r>
              <a:rPr lang="lt-LT" sz="1200" b="1" dirty="0">
                <a:solidFill>
                  <a:schemeClr val="tx1">
                    <a:lumMod val="75000"/>
                    <a:lumOff val="25000"/>
                  </a:schemeClr>
                </a:solidFill>
              </a:rPr>
              <a:t>Avanso galima prašyti bet kuriame projekto įgyvendinimo etape</a:t>
            </a:r>
            <a:endParaRPr lang="en-US" sz="1200" b="1" dirty="0">
              <a:solidFill>
                <a:schemeClr val="tx1">
                  <a:lumMod val="75000"/>
                  <a:lumOff val="25000"/>
                </a:schemeClr>
              </a:solidFill>
            </a:endParaRPr>
          </a:p>
          <a:p>
            <a:pPr algn="ctr"/>
            <a:endParaRPr lang="en-US" sz="1200" b="1" dirty="0">
              <a:solidFill>
                <a:srgbClr val="262626">
                  <a:lumMod val="75000"/>
                  <a:lumOff val="25000"/>
                </a:srgbClr>
              </a:solidFill>
            </a:endParaRPr>
          </a:p>
        </p:txBody>
      </p:sp>
      <p:grpSp>
        <p:nvGrpSpPr>
          <p:cNvPr id="45" name="Group 44"/>
          <p:cNvGrpSpPr/>
          <p:nvPr/>
        </p:nvGrpSpPr>
        <p:grpSpPr>
          <a:xfrm>
            <a:off x="6829124" y="1981475"/>
            <a:ext cx="2158932" cy="2555356"/>
            <a:chOff x="393403" y="2115725"/>
            <a:chExt cx="1926229" cy="2177637"/>
          </a:xfrm>
        </p:grpSpPr>
        <p:sp>
          <p:nvSpPr>
            <p:cNvPr id="48" name="Isosceles Triangle 47"/>
            <p:cNvSpPr/>
            <p:nvPr/>
          </p:nvSpPr>
          <p:spPr>
            <a:xfrm rot="10800000">
              <a:off x="1163023" y="3964914"/>
              <a:ext cx="381000" cy="32844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ounded Rectangle 48"/>
            <p:cNvSpPr/>
            <p:nvPr/>
          </p:nvSpPr>
          <p:spPr>
            <a:xfrm>
              <a:off x="393403" y="2115725"/>
              <a:ext cx="1926229" cy="1847081"/>
            </a:xfrm>
            <a:prstGeom prst="roundRect">
              <a:avLst>
                <a:gd name="adj" fmla="val 114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solidFill>
                  <a:srgbClr val="FFFFFF"/>
                </a:solidFill>
              </a:endParaRPr>
            </a:p>
            <a:p>
              <a:pPr marL="214313" indent="-214313" algn="just">
                <a:lnSpc>
                  <a:spcPct val="90000"/>
                </a:lnSpc>
                <a:spcAft>
                  <a:spcPts val="600"/>
                </a:spcAft>
                <a:buFont typeface="Wingdings" panose="05000000000000000000" pitchFamily="2" charset="2"/>
                <a:buChar char="Ø"/>
              </a:pPr>
              <a:r>
                <a:rPr lang="lt-LT" sz="1200" dirty="0">
                  <a:solidFill>
                    <a:srgbClr val="FFFFFF"/>
                  </a:solidFill>
                </a:rPr>
                <a:t>Avanso poreikis turi būti </a:t>
              </a:r>
              <a:r>
                <a:rPr lang="lt-LT" sz="1200" dirty="0" smtClean="0">
                  <a:solidFill>
                    <a:srgbClr val="FFFFFF"/>
                  </a:solidFill>
                </a:rPr>
                <a:t>pagrįstas;</a:t>
              </a:r>
              <a:endParaRPr lang="lt-LT" sz="1200" dirty="0">
                <a:solidFill>
                  <a:srgbClr val="FFFFFF"/>
                </a:solidFill>
              </a:endParaRPr>
            </a:p>
            <a:p>
              <a:pPr marL="214313" indent="-214313" algn="just">
                <a:lnSpc>
                  <a:spcPct val="90000"/>
                </a:lnSpc>
                <a:spcAft>
                  <a:spcPts val="600"/>
                </a:spcAft>
                <a:buFont typeface="Wingdings" panose="05000000000000000000" pitchFamily="2" charset="2"/>
                <a:buChar char="Ø"/>
              </a:pPr>
              <a:r>
                <a:rPr lang="lt-LT" sz="1200" dirty="0">
                  <a:solidFill>
                    <a:srgbClr val="FFFFFF"/>
                  </a:solidFill>
                </a:rPr>
                <a:t>Per </a:t>
              </a:r>
              <a:r>
                <a:rPr lang="lt-LT" sz="1200" dirty="0" smtClean="0">
                  <a:solidFill>
                    <a:srgbClr val="FFFFFF"/>
                  </a:solidFill>
                </a:rPr>
                <a:t>180 </a:t>
              </a:r>
              <a:r>
                <a:rPr lang="lt-LT" sz="1200" dirty="0">
                  <a:solidFill>
                    <a:srgbClr val="FFFFFF"/>
                  </a:solidFill>
                </a:rPr>
                <a:t>d. turi būti pateiktas  MP su išlaidomis (nebūtinai visam avansui</a:t>
              </a:r>
              <a:r>
                <a:rPr lang="lt-LT" sz="1200" dirty="0" smtClean="0">
                  <a:solidFill>
                    <a:srgbClr val="FFFFFF"/>
                  </a:solidFill>
                </a:rPr>
                <a:t>).</a:t>
              </a:r>
              <a:endParaRPr lang="en-US" sz="1200" dirty="0">
                <a:solidFill>
                  <a:srgbClr val="FFFFFF"/>
                </a:solidFill>
              </a:endParaRPr>
            </a:p>
          </p:txBody>
        </p:sp>
      </p:grpSp>
      <p:sp>
        <p:nvSpPr>
          <p:cNvPr id="46" name="Rounded Rectangle 45"/>
          <p:cNvSpPr/>
          <p:nvPr/>
        </p:nvSpPr>
        <p:spPr>
          <a:xfrm>
            <a:off x="6951589" y="2096251"/>
            <a:ext cx="1907287" cy="365760"/>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a:solidFill>
                  <a:srgbClr val="262626">
                    <a:lumMod val="75000"/>
                    <a:lumOff val="25000"/>
                  </a:srgbClr>
                </a:solidFill>
              </a:rPr>
              <a:t>SVARBU</a:t>
            </a:r>
            <a:endParaRPr lang="en-US" sz="1200" b="1" dirty="0">
              <a:solidFill>
                <a:srgbClr val="262626">
                  <a:lumMod val="75000"/>
                  <a:lumOff val="25000"/>
                </a:srgbClr>
              </a:solidFill>
            </a:endParaRPr>
          </a:p>
        </p:txBody>
      </p:sp>
      <p:sp>
        <p:nvSpPr>
          <p:cNvPr id="2" name="Rectangle 1"/>
          <p:cNvSpPr/>
          <p:nvPr/>
        </p:nvSpPr>
        <p:spPr>
          <a:xfrm>
            <a:off x="286670" y="2040090"/>
            <a:ext cx="1843660" cy="1569660"/>
          </a:xfrm>
          <a:prstGeom prst="rect">
            <a:avLst/>
          </a:prstGeom>
        </p:spPr>
        <p:txBody>
          <a:bodyPr wrap="square">
            <a:spAutoFit/>
          </a:bodyPr>
          <a:lstStyle/>
          <a:p>
            <a:pPr algn="just"/>
            <a:r>
              <a:rPr lang="lt-LT" sz="1200" dirty="0">
                <a:solidFill>
                  <a:schemeClr val="bg1"/>
                </a:solidFill>
              </a:rPr>
              <a:t>Forma pildoma tiesiogiai prisijungus prie </a:t>
            </a:r>
            <a:r>
              <a:rPr lang="lt-LT" sz="1200" dirty="0" smtClean="0">
                <a:solidFill>
                  <a:schemeClr val="bg1"/>
                </a:solidFill>
              </a:rPr>
              <a:t>DMS.</a:t>
            </a:r>
            <a:endParaRPr lang="lt-LT" sz="1200" dirty="0">
              <a:solidFill>
                <a:schemeClr val="bg1"/>
              </a:solidFill>
            </a:endParaRPr>
          </a:p>
          <a:p>
            <a:pPr algn="just"/>
            <a:endParaRPr lang="en-US" sz="1200" b="1" dirty="0">
              <a:solidFill>
                <a:schemeClr val="bg1"/>
              </a:solidFill>
            </a:endParaRPr>
          </a:p>
          <a:p>
            <a:pPr algn="just"/>
            <a:r>
              <a:rPr lang="lt-LT" sz="1200" dirty="0">
                <a:solidFill>
                  <a:schemeClr val="bg1"/>
                </a:solidFill>
              </a:rPr>
              <a:t>Jeigu projekto vykdytojas negali prašyti avanso, DMS mygtukas „Pildyti AMP“ projektui vykdytojui nėra atvaizduojamas</a:t>
            </a:r>
            <a:endParaRPr lang="en-US" sz="1200" dirty="0">
              <a:solidFill>
                <a:schemeClr val="bg1"/>
              </a:solidFill>
            </a:endParaRPr>
          </a:p>
        </p:txBody>
      </p:sp>
      <p:sp>
        <p:nvSpPr>
          <p:cNvPr id="25" name="Rectangle 24"/>
          <p:cNvSpPr/>
          <p:nvPr/>
        </p:nvSpPr>
        <p:spPr>
          <a:xfrm>
            <a:off x="4737467" y="2519112"/>
            <a:ext cx="1778000" cy="646331"/>
          </a:xfrm>
          <a:prstGeom prst="rect">
            <a:avLst/>
          </a:prstGeom>
        </p:spPr>
        <p:txBody>
          <a:bodyPr wrap="square">
            <a:spAutoFit/>
          </a:bodyPr>
          <a:lstStyle/>
          <a:p>
            <a:pPr algn="just"/>
            <a:r>
              <a:rPr lang="lt-LT" sz="1200" dirty="0">
                <a:solidFill>
                  <a:schemeClr val="bg1"/>
                </a:solidFill>
              </a:rPr>
              <a:t>Avansas projektui gali būti išmokamas daugiau negu vieną kartą</a:t>
            </a:r>
            <a:endParaRPr lang="lt-LT" sz="1000" dirty="0">
              <a:solidFill>
                <a:schemeClr val="bg1"/>
              </a:solidFill>
            </a:endParaRPr>
          </a:p>
        </p:txBody>
      </p:sp>
      <p:sp>
        <p:nvSpPr>
          <p:cNvPr id="3" name="Rectangle 2"/>
          <p:cNvSpPr/>
          <p:nvPr/>
        </p:nvSpPr>
        <p:spPr>
          <a:xfrm>
            <a:off x="2534630" y="2749944"/>
            <a:ext cx="1793605" cy="830997"/>
          </a:xfrm>
          <a:prstGeom prst="rect">
            <a:avLst/>
          </a:prstGeom>
        </p:spPr>
        <p:txBody>
          <a:bodyPr wrap="square">
            <a:spAutoFit/>
          </a:bodyPr>
          <a:lstStyle/>
          <a:p>
            <a:pPr algn="just"/>
            <a:r>
              <a:rPr lang="lt-LT" sz="1200" dirty="0">
                <a:solidFill>
                  <a:schemeClr val="bg1"/>
                </a:solidFill>
              </a:rPr>
              <a:t>Išmokėto ir tarpiniuose mokėjimo prašymuose neįvertinto avanso suma negali viršyti šio procento</a:t>
            </a:r>
            <a:endParaRPr lang="en-US" sz="1200" dirty="0"/>
          </a:p>
        </p:txBody>
      </p:sp>
    </p:spTree>
    <p:extLst>
      <p:ext uri="{BB962C8B-B14F-4D97-AF65-F5344CB8AC3E}">
        <p14:creationId xmlns:p14="http://schemas.microsoft.com/office/powerpoint/2010/main" val="1519742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nodePh="1">
                                  <p:stCondLst>
                                    <p:cond delay="0"/>
                                  </p:stCondLst>
                                  <p:endCondLst>
                                    <p:cond evt="begin" delay="0">
                                      <p:tn val="15"/>
                                    </p:cond>
                                  </p:end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2" presetClass="entr" presetSubtype="1" accel="40000" decel="6000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0-#ppt_h/2"/>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1500"/>
                            </p:stCondLst>
                            <p:childTnLst>
                              <p:par>
                                <p:cTn id="29" presetID="2" presetClass="entr" presetSubtype="1" accel="40000" decel="6000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0-#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2500"/>
                            </p:stCondLst>
                            <p:childTnLst>
                              <p:par>
                                <p:cTn id="43" presetID="2" presetClass="entr" presetSubtype="1" accel="40000" decel="6000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0-#ppt_h/2"/>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34" grpId="0" animBg="1"/>
      <p:bldP spid="40" grpId="0" animBg="1"/>
      <p:bldP spid="46" grpId="0"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90525" y="1131095"/>
            <a:ext cx="1733550" cy="640101"/>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a:solidFill>
                  <a:srgbClr val="FFFFFF"/>
                </a:solidFill>
              </a:rPr>
              <a:t> Turimos sutartys, sąskaitos</a:t>
            </a:r>
            <a:endParaRPr kumimoji="1" lang="en-US" sz="1200" dirty="0">
              <a:solidFill>
                <a:srgbClr val="FFFFFF"/>
              </a:solidFill>
            </a:endParaRPr>
          </a:p>
        </p:txBody>
      </p:sp>
      <p:sp>
        <p:nvSpPr>
          <p:cNvPr id="13" name="Rectangle 12"/>
          <p:cNvSpPr/>
          <p:nvPr/>
        </p:nvSpPr>
        <p:spPr>
          <a:xfrm>
            <a:off x="390525" y="1899225"/>
            <a:ext cx="1733550" cy="640101"/>
          </a:xfrm>
          <a:prstGeom prst="rect">
            <a:avLst/>
          </a:prstGeom>
          <a:solidFill>
            <a:schemeClr val="accent2"/>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smtClean="0">
                <a:solidFill>
                  <a:srgbClr val="FFFFFF"/>
                </a:solidFill>
              </a:rPr>
              <a:t>Kiti lėšų poreikiai</a:t>
            </a:r>
            <a:endParaRPr kumimoji="1" lang="en-US" sz="1200" dirty="0">
              <a:solidFill>
                <a:srgbClr val="FFFFFF"/>
              </a:solidFill>
            </a:endParaRPr>
          </a:p>
        </p:txBody>
      </p:sp>
      <p:sp>
        <p:nvSpPr>
          <p:cNvPr id="19" name="Rectangle 18"/>
          <p:cNvSpPr/>
          <p:nvPr/>
        </p:nvSpPr>
        <p:spPr>
          <a:xfrm>
            <a:off x="400050" y="2667356"/>
            <a:ext cx="1733550" cy="640101"/>
          </a:xfrm>
          <a:prstGeom prst="rect">
            <a:avLst/>
          </a:prstGeom>
          <a:solidFill>
            <a:schemeClr val="accent3"/>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a:solidFill>
                  <a:srgbClr val="FFFFFF"/>
                </a:solidFill>
              </a:rPr>
              <a:t>Darbo užmokestis</a:t>
            </a:r>
            <a:endParaRPr kumimoji="1" lang="en-US" sz="1200" dirty="0">
              <a:solidFill>
                <a:srgbClr val="FFFFFF"/>
              </a:solidFill>
            </a:endParaRPr>
          </a:p>
        </p:txBody>
      </p:sp>
      <p:sp>
        <p:nvSpPr>
          <p:cNvPr id="28" name="Rectangle 27"/>
          <p:cNvSpPr/>
          <p:nvPr/>
        </p:nvSpPr>
        <p:spPr>
          <a:xfrm>
            <a:off x="381000" y="3451345"/>
            <a:ext cx="1733550" cy="640101"/>
          </a:xfrm>
          <a:prstGeom prst="rect">
            <a:avLst/>
          </a:prstGeom>
          <a:solidFill>
            <a:schemeClr val="accent4"/>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200" b="1" dirty="0">
                <a:solidFill>
                  <a:srgbClr val="FFFFFF"/>
                </a:solidFill>
              </a:rPr>
              <a:t>Mokėjimų planavimas</a:t>
            </a:r>
            <a:endParaRPr kumimoji="1" lang="en-US" sz="1200" dirty="0">
              <a:solidFill>
                <a:srgbClr val="FFFFFF"/>
              </a:solidFill>
            </a:endParaRPr>
          </a:p>
        </p:txBody>
      </p:sp>
      <p:sp>
        <p:nvSpPr>
          <p:cNvPr id="9" name="Text Placeholder 8"/>
          <p:cNvSpPr>
            <a:spLocks noGrp="1"/>
          </p:cNvSpPr>
          <p:nvPr>
            <p:ph type="body" sz="half" idx="2"/>
          </p:nvPr>
        </p:nvSpPr>
        <p:spPr>
          <a:xfrm>
            <a:off x="390526" y="884434"/>
            <a:ext cx="8368364" cy="173255"/>
          </a:xfrm>
        </p:spPr>
        <p:txBody>
          <a:bodyPr/>
          <a:lstStyle/>
          <a:p>
            <a:r>
              <a:rPr lang="lt-LT" dirty="0" smtClean="0">
                <a:solidFill>
                  <a:schemeClr val="tx1">
                    <a:lumMod val="75000"/>
                    <a:lumOff val="25000"/>
                  </a:schemeClr>
                </a:solidFill>
              </a:rPr>
              <a:t>Susiplanuoti, kada, kiek ir už ką mokėti ateinančius 6 </a:t>
            </a:r>
            <a:r>
              <a:rPr lang="lt-LT" dirty="0" err="1" smtClean="0">
                <a:solidFill>
                  <a:schemeClr val="tx1">
                    <a:lumMod val="75000"/>
                    <a:lumOff val="25000"/>
                  </a:schemeClr>
                </a:solidFill>
              </a:rPr>
              <a:t>mėn</a:t>
            </a:r>
            <a:endParaRPr lang="en-US" dirty="0">
              <a:solidFill>
                <a:schemeClr val="tx1">
                  <a:lumMod val="75000"/>
                  <a:lumOff val="25000"/>
                </a:schemeClr>
              </a:solidFill>
            </a:endParaRPr>
          </a:p>
        </p:txBody>
      </p:sp>
      <p:sp>
        <p:nvSpPr>
          <p:cNvPr id="6" name="Title 5"/>
          <p:cNvSpPr>
            <a:spLocks noGrp="1"/>
          </p:cNvSpPr>
          <p:nvPr>
            <p:ph type="title"/>
          </p:nvPr>
        </p:nvSpPr>
        <p:spPr>
          <a:xfrm>
            <a:off x="381001" y="251060"/>
            <a:ext cx="8368364" cy="356134"/>
          </a:xfrm>
        </p:spPr>
        <p:txBody>
          <a:bodyPr/>
          <a:lstStyle/>
          <a:p>
            <a:r>
              <a:rPr lang="lt-LT" sz="2800" dirty="0"/>
              <a:t>Avanso pagrindimas</a:t>
            </a:r>
            <a:endParaRPr lang="en-US" sz="2800" dirty="0"/>
          </a:p>
        </p:txBody>
      </p:sp>
      <p:sp>
        <p:nvSpPr>
          <p:cNvPr id="22" name="Down Arrow 21"/>
          <p:cNvSpPr/>
          <p:nvPr/>
        </p:nvSpPr>
        <p:spPr>
          <a:xfrm>
            <a:off x="1038225" y="1657350"/>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1" name="Down Arrow 30"/>
          <p:cNvSpPr/>
          <p:nvPr/>
        </p:nvSpPr>
        <p:spPr>
          <a:xfrm>
            <a:off x="1028700" y="3164214"/>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p:cNvSpPr/>
          <p:nvPr/>
        </p:nvSpPr>
        <p:spPr>
          <a:xfrm>
            <a:off x="2228850" y="1131095"/>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Footer Text"/>
          <p:cNvSpPr txBox="1"/>
          <p:nvPr/>
        </p:nvSpPr>
        <p:spPr>
          <a:xfrm>
            <a:off x="2228850" y="1283336"/>
            <a:ext cx="6496050" cy="370871"/>
          </a:xfrm>
          <a:prstGeom prst="rect">
            <a:avLst/>
          </a:prstGeom>
          <a:noFill/>
        </p:spPr>
        <p:txBody>
          <a:bodyPr wrap="square" lIns="0" tIns="0" rIns="0" bIns="0" rtlCol="0">
            <a:spAutoFit/>
          </a:bodyPr>
          <a:lstStyle/>
          <a:p>
            <a:pPr marL="214313" indent="-214313" algn="just">
              <a:lnSpc>
                <a:spcPct val="90000"/>
              </a:lnSpc>
              <a:spcAft>
                <a:spcPts val="250"/>
              </a:spcAft>
              <a:buClr>
                <a:schemeClr val="tx1"/>
              </a:buClr>
              <a:buFont typeface="Wingdings" panose="05000000000000000000" pitchFamily="2" charset="2"/>
              <a:buChar char="v"/>
              <a:defRPr/>
            </a:pPr>
            <a:r>
              <a:rPr lang="lt-LT" sz="1200" dirty="0"/>
              <a:t>Ar yra jau pasirašytų darbų/ paslaugų/ prekių įsigijimo sutarčių</a:t>
            </a:r>
          </a:p>
          <a:p>
            <a:pPr marL="214313" lvl="1" indent="-214313" algn="just">
              <a:lnSpc>
                <a:spcPct val="90000"/>
              </a:lnSpc>
              <a:spcAft>
                <a:spcPts val="250"/>
              </a:spcAft>
              <a:buClr>
                <a:schemeClr val="tx1"/>
              </a:buClr>
              <a:buFont typeface="Wingdings" panose="05000000000000000000" pitchFamily="2" charset="2"/>
              <a:buChar char="v"/>
              <a:defRPr/>
            </a:pPr>
            <a:r>
              <a:rPr lang="lt-LT" sz="1200" dirty="0"/>
              <a:t>Ar yra </a:t>
            </a:r>
            <a:r>
              <a:rPr lang="lt-LT" sz="1200" dirty="0" smtClean="0"/>
              <a:t>gautų </a:t>
            </a:r>
            <a:r>
              <a:rPr lang="lt-LT" sz="1200" dirty="0"/>
              <a:t>sąskaitų už atliktus darbus/ suteiktas paslaugas</a:t>
            </a:r>
          </a:p>
        </p:txBody>
      </p:sp>
      <p:sp>
        <p:nvSpPr>
          <p:cNvPr id="12" name="Rectangle 11"/>
          <p:cNvSpPr/>
          <p:nvPr/>
        </p:nvSpPr>
        <p:spPr>
          <a:xfrm>
            <a:off x="2228850" y="1892267"/>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3" indent="-285743" algn="just">
              <a:lnSpc>
                <a:spcPct val="90000"/>
              </a:lnSpc>
              <a:spcAft>
                <a:spcPts val="600"/>
              </a:spcAft>
              <a:buClr>
                <a:schemeClr val="tx1"/>
              </a:buClr>
              <a:buFont typeface="Wingdings" panose="05000000000000000000" pitchFamily="2" charset="2"/>
              <a:buChar char="v"/>
              <a:defRPr/>
            </a:pPr>
            <a:endParaRPr lang="lt-LT" sz="1050" dirty="0">
              <a:solidFill>
                <a:schemeClr val="tx1"/>
              </a:solidFill>
            </a:endParaRPr>
          </a:p>
        </p:txBody>
      </p:sp>
      <p:sp>
        <p:nvSpPr>
          <p:cNvPr id="14" name="Footer Text"/>
          <p:cNvSpPr txBox="1"/>
          <p:nvPr/>
        </p:nvSpPr>
        <p:spPr>
          <a:xfrm>
            <a:off x="2228850" y="2040913"/>
            <a:ext cx="6496050" cy="370871"/>
          </a:xfrm>
          <a:prstGeom prst="rect">
            <a:avLst/>
          </a:prstGeom>
          <a:noFill/>
        </p:spPr>
        <p:txBody>
          <a:bodyPr wrap="square" lIns="0" tIns="0" rIns="0" bIns="0" rtlCol="0">
            <a:spAutoFit/>
          </a:bodyPr>
          <a:lstStyle/>
          <a:p>
            <a:pPr marL="214313" lvl="1" indent="-214313" algn="just">
              <a:lnSpc>
                <a:spcPct val="90000"/>
              </a:lnSpc>
              <a:spcAft>
                <a:spcPts val="250"/>
              </a:spcAft>
              <a:buClr>
                <a:schemeClr val="tx1"/>
              </a:buClr>
              <a:buSzPct val="100000"/>
              <a:buFont typeface="Wingdings" panose="05000000000000000000" pitchFamily="2" charset="2"/>
              <a:buChar char="v"/>
              <a:defRPr/>
            </a:pPr>
            <a:r>
              <a:rPr lang="lt-LT" sz="1200" dirty="0" smtClean="0"/>
              <a:t>Ar </a:t>
            </a:r>
            <a:r>
              <a:rPr lang="lt-LT" sz="1200" dirty="0"/>
              <a:t>pasirašytose sutartyse yra numatytas išankstinis mokėjimas </a:t>
            </a:r>
            <a:r>
              <a:rPr lang="lt-LT" sz="1200" dirty="0" smtClean="0"/>
              <a:t>tiekėjui?</a:t>
            </a:r>
          </a:p>
          <a:p>
            <a:pPr marL="214313" lvl="1" indent="-214313" algn="just">
              <a:lnSpc>
                <a:spcPct val="90000"/>
              </a:lnSpc>
              <a:spcAft>
                <a:spcPts val="250"/>
              </a:spcAft>
              <a:buClr>
                <a:schemeClr val="tx1"/>
              </a:buClr>
              <a:buSzPct val="100000"/>
              <a:buFont typeface="Wingdings" panose="05000000000000000000" pitchFamily="2" charset="2"/>
              <a:buChar char="v"/>
              <a:defRPr/>
            </a:pPr>
            <a:r>
              <a:rPr lang="lt-LT" sz="1200" dirty="0" smtClean="0"/>
              <a:t>Ar reikia lėšų nuosavam įnašui padengti?</a:t>
            </a:r>
            <a:endParaRPr lang="lt-LT" sz="1200" dirty="0"/>
          </a:p>
        </p:txBody>
      </p:sp>
      <p:sp>
        <p:nvSpPr>
          <p:cNvPr id="18" name="Rectangle 17"/>
          <p:cNvSpPr/>
          <p:nvPr/>
        </p:nvSpPr>
        <p:spPr>
          <a:xfrm>
            <a:off x="2228850" y="2667356"/>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90000"/>
              </a:lnSpc>
              <a:spcAft>
                <a:spcPts val="600"/>
              </a:spcAft>
              <a:buClr>
                <a:schemeClr val="tx1"/>
              </a:buClr>
              <a:defRPr/>
            </a:pPr>
            <a:endParaRPr lang="lt-LT" sz="1050" dirty="0">
              <a:solidFill>
                <a:schemeClr val="tx1"/>
              </a:solidFill>
            </a:endParaRPr>
          </a:p>
        </p:txBody>
      </p:sp>
      <p:sp>
        <p:nvSpPr>
          <p:cNvPr id="27" name="Rectangle 26"/>
          <p:cNvSpPr/>
          <p:nvPr/>
        </p:nvSpPr>
        <p:spPr>
          <a:xfrm>
            <a:off x="2228850" y="3451345"/>
            <a:ext cx="6496050" cy="64010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Footer Text"/>
          <p:cNvSpPr txBox="1"/>
          <p:nvPr/>
        </p:nvSpPr>
        <p:spPr>
          <a:xfrm>
            <a:off x="2241395" y="3549289"/>
            <a:ext cx="6496050" cy="332399"/>
          </a:xfrm>
          <a:prstGeom prst="rect">
            <a:avLst/>
          </a:prstGeom>
          <a:noFill/>
        </p:spPr>
        <p:txBody>
          <a:bodyPr wrap="square" lIns="0" tIns="0" rIns="0" bIns="0" rtlCol="0">
            <a:spAutoFit/>
          </a:bodyPr>
          <a:lstStyle/>
          <a:p>
            <a:pPr marL="214313" indent="-214313" algn="just">
              <a:lnSpc>
                <a:spcPct val="90000"/>
              </a:lnSpc>
              <a:spcAft>
                <a:spcPts val="250"/>
              </a:spcAft>
              <a:buClr>
                <a:schemeClr val="tx1"/>
              </a:buClr>
              <a:buFont typeface="Wingdings" panose="05000000000000000000" pitchFamily="2" charset="2"/>
              <a:buChar char="v"/>
              <a:defRPr/>
            </a:pPr>
            <a:r>
              <a:rPr lang="lt-LT" sz="1200" dirty="0" smtClean="0"/>
              <a:t>Ar informacija mokėjimo prašymų teikimo grafike atnaujinta atsižvelgiant į aukščiau išdėstytą informaciją?</a:t>
            </a:r>
            <a:endParaRPr lang="lt-LT" sz="1200" dirty="0"/>
          </a:p>
        </p:txBody>
      </p:sp>
      <p:sp>
        <p:nvSpPr>
          <p:cNvPr id="36" name="Down Arrow 35"/>
          <p:cNvSpPr/>
          <p:nvPr/>
        </p:nvSpPr>
        <p:spPr>
          <a:xfrm>
            <a:off x="1038225" y="2391335"/>
            <a:ext cx="457200" cy="408156"/>
          </a:xfrm>
          <a:prstGeom prst="downArrow">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Footer Text"/>
          <p:cNvSpPr txBox="1"/>
          <p:nvPr/>
        </p:nvSpPr>
        <p:spPr>
          <a:xfrm>
            <a:off x="2207406" y="2947174"/>
            <a:ext cx="6517494" cy="166199"/>
          </a:xfrm>
          <a:prstGeom prst="rect">
            <a:avLst/>
          </a:prstGeom>
          <a:noFill/>
        </p:spPr>
        <p:txBody>
          <a:bodyPr wrap="square" lIns="0" tIns="0" rIns="0" bIns="0" rtlCol="0">
            <a:spAutoFit/>
          </a:bodyPr>
          <a:lstStyle/>
          <a:p>
            <a:pPr marL="214313" lvl="1" indent="-214313" algn="just">
              <a:lnSpc>
                <a:spcPct val="90000"/>
              </a:lnSpc>
              <a:spcAft>
                <a:spcPts val="250"/>
              </a:spcAft>
              <a:buClr>
                <a:schemeClr val="tx1"/>
              </a:buClr>
              <a:buFont typeface="Wingdings" panose="05000000000000000000" pitchFamily="2" charset="2"/>
              <a:buChar char="v"/>
              <a:defRPr/>
            </a:pPr>
            <a:r>
              <a:rPr lang="lt-LT" sz="1200" dirty="0"/>
              <a:t>Ar </a:t>
            </a:r>
            <a:r>
              <a:rPr lang="lt-LT" sz="1200" dirty="0" smtClean="0"/>
              <a:t>darbuotojai įdarbinti projekte?</a:t>
            </a:r>
            <a:endParaRPr lang="lt-LT" sz="1200" dirty="0"/>
          </a:p>
        </p:txBody>
      </p:sp>
      <p:sp>
        <p:nvSpPr>
          <p:cNvPr id="20" name="Title 5"/>
          <p:cNvSpPr txBox="1">
            <a:spLocks/>
          </p:cNvSpPr>
          <p:nvPr/>
        </p:nvSpPr>
        <p:spPr>
          <a:xfrm>
            <a:off x="407484" y="4306358"/>
            <a:ext cx="8368364" cy="356134"/>
          </a:xfrm>
          <a:prstGeom prst="rect">
            <a:avLst/>
          </a:prstGeom>
        </p:spPr>
        <p:txBody>
          <a:bodyPr lIns="0" anchor="ctr"/>
          <a:lstStyle>
            <a:lvl1pPr marL="0" marR="0" indent="0" algn="l" defTabSz="914378"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fi-FI" sz="1200" dirty="0">
                <a:solidFill>
                  <a:srgbClr val="FF0000"/>
                </a:solidFill>
                <a:latin typeface="+mn-lt"/>
                <a:ea typeface="+mn-ea"/>
                <a:cs typeface="+mn-cs"/>
              </a:rPr>
              <a:t>Jei informacija </a:t>
            </a:r>
            <a:r>
              <a:rPr lang="lt-LT" sz="1200" dirty="0" smtClean="0">
                <a:solidFill>
                  <a:srgbClr val="FF0000"/>
                </a:solidFill>
                <a:latin typeface="+mn-lt"/>
                <a:ea typeface="+mn-ea"/>
                <a:cs typeface="+mn-cs"/>
              </a:rPr>
              <a:t>MPG </a:t>
            </a:r>
            <a:r>
              <a:rPr lang="fi-FI" sz="1200" dirty="0" smtClean="0">
                <a:solidFill>
                  <a:srgbClr val="FF0000"/>
                </a:solidFill>
                <a:latin typeface="+mn-lt"/>
                <a:ea typeface="+mn-ea"/>
                <a:cs typeface="+mn-cs"/>
              </a:rPr>
              <a:t>tinkama</a:t>
            </a:r>
            <a:r>
              <a:rPr lang="fi-FI" sz="1200" dirty="0">
                <a:solidFill>
                  <a:srgbClr val="FF0000"/>
                </a:solidFill>
                <a:latin typeface="+mn-lt"/>
                <a:ea typeface="+mn-ea"/>
                <a:cs typeface="+mn-cs"/>
              </a:rPr>
              <a:t>, tai </a:t>
            </a:r>
            <a:r>
              <a:rPr lang="lt-LT" sz="1200" dirty="0" smtClean="0">
                <a:solidFill>
                  <a:srgbClr val="FF0000"/>
                </a:solidFill>
                <a:latin typeface="+mn-lt"/>
                <a:ea typeface="+mn-ea"/>
                <a:cs typeface="+mn-cs"/>
              </a:rPr>
              <a:t>ji l</a:t>
            </a:r>
            <a:r>
              <a:rPr lang="fi-FI" sz="1200" dirty="0" smtClean="0">
                <a:solidFill>
                  <a:srgbClr val="FF0000"/>
                </a:solidFill>
                <a:latin typeface="+mn-lt"/>
                <a:ea typeface="+mn-ea"/>
                <a:cs typeface="+mn-cs"/>
              </a:rPr>
              <a:t>aikoma </a:t>
            </a:r>
            <a:r>
              <a:rPr lang="fi-FI" sz="1200" dirty="0">
                <a:solidFill>
                  <a:srgbClr val="FF0000"/>
                </a:solidFill>
                <a:latin typeface="+mn-lt"/>
                <a:ea typeface="+mn-ea"/>
                <a:cs typeface="+mn-cs"/>
              </a:rPr>
              <a:t>avanso pagrindimu</a:t>
            </a:r>
            <a:r>
              <a:rPr lang="fi-FI" sz="1200" dirty="0" smtClean="0">
                <a:solidFill>
                  <a:srgbClr val="FF0000"/>
                </a:solidFill>
                <a:latin typeface="+mn-lt"/>
                <a:ea typeface="+mn-ea"/>
                <a:cs typeface="+mn-cs"/>
              </a:rPr>
              <a:t>.</a:t>
            </a:r>
            <a:endParaRPr lang="lt-LT" sz="1200" dirty="0" smtClean="0">
              <a:solidFill>
                <a:srgbClr val="FF0000"/>
              </a:solidFill>
              <a:latin typeface="+mn-lt"/>
              <a:ea typeface="+mn-ea"/>
              <a:cs typeface="+mn-cs"/>
            </a:endParaRPr>
          </a:p>
          <a:p>
            <a:r>
              <a:rPr lang="lt-LT" sz="1200" dirty="0" smtClean="0">
                <a:solidFill>
                  <a:srgbClr val="FF0000"/>
                </a:solidFill>
                <a:latin typeface="+mn-lt"/>
                <a:ea typeface="+mn-ea"/>
                <a:cs typeface="+mn-cs"/>
              </a:rPr>
              <a:t>Jei informacijos trūks, galime paprašyti pateikti papildomai.</a:t>
            </a:r>
            <a:endParaRPr lang="fi-FI" sz="1200" dirty="0">
              <a:solidFill>
                <a:srgbClr val="FF0000"/>
              </a:solidFill>
              <a:latin typeface="+mn-lt"/>
              <a:ea typeface="+mn-ea"/>
              <a:cs typeface="+mn-cs"/>
            </a:endParaRPr>
          </a:p>
        </p:txBody>
      </p:sp>
    </p:spTree>
    <p:extLst>
      <p:ext uri="{BB962C8B-B14F-4D97-AF65-F5344CB8AC3E}">
        <p14:creationId xmlns:p14="http://schemas.microsoft.com/office/powerpoint/2010/main" val="379638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500"/>
                                        <p:tgtEl>
                                          <p:spTgt spid="3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up)">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9" grpId="0" animBg="1"/>
      <p:bldP spid="28" grpId="0" animBg="1"/>
      <p:bldP spid="22" grpId="0" animBg="1"/>
      <p:bldP spid="31" grpId="0" animBg="1"/>
      <p:bldP spid="15" grpId="0" animBg="1"/>
      <p:bldP spid="25" grpId="0"/>
      <p:bldP spid="12" grpId="0" animBg="1"/>
      <p:bldP spid="14" grpId="0"/>
      <p:bldP spid="18" grpId="0" animBg="1"/>
      <p:bldP spid="27" grpId="0" animBg="1"/>
      <p:bldP spid="29" grpId="0"/>
      <p:bldP spid="36" grpId="0" animBg="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t-LT" dirty="0" smtClean="0"/>
              <a:t>Kokioms išlaidoms galimas avansas</a:t>
            </a:r>
            <a:endParaRPr lang="en-US" dirty="0"/>
          </a:p>
        </p:txBody>
      </p:sp>
      <p:grpSp>
        <p:nvGrpSpPr>
          <p:cNvPr id="4" name="Group 6"/>
          <p:cNvGrpSpPr/>
          <p:nvPr/>
        </p:nvGrpSpPr>
        <p:grpSpPr>
          <a:xfrm>
            <a:off x="446209" y="920117"/>
            <a:ext cx="7497832" cy="650930"/>
            <a:chOff x="352425" y="1131025"/>
            <a:chExt cx="8439149" cy="1157425"/>
          </a:xfrm>
        </p:grpSpPr>
        <p:sp>
          <p:nvSpPr>
            <p:cNvPr id="5" name="Freeform 4"/>
            <p:cNvSpPr/>
            <p:nvPr/>
          </p:nvSpPr>
          <p:spPr>
            <a:xfrm>
              <a:off x="361949" y="1152525"/>
              <a:ext cx="8429625"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52425" y="1131025"/>
              <a:ext cx="8401050"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3"/>
          <p:cNvSpPr txBox="1">
            <a:spLocks/>
          </p:cNvSpPr>
          <p:nvPr/>
        </p:nvSpPr>
        <p:spPr>
          <a:xfrm>
            <a:off x="1682886" y="1086421"/>
            <a:ext cx="5583676" cy="24622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b="1" dirty="0" smtClean="0">
                <a:solidFill>
                  <a:schemeClr val="tx2">
                    <a:lumMod val="75000"/>
                    <a:lumOff val="25000"/>
                  </a:schemeClr>
                </a:solidFill>
                <a:cs typeface="+mj-cs"/>
              </a:rPr>
              <a:t>Darbo užmokesčio išlaidoms (maksimali 6 mėn. DU dydžio suma)</a:t>
            </a:r>
            <a:endParaRPr lang="lt-LT" sz="1200" dirty="0">
              <a:solidFill>
                <a:schemeClr val="tx2">
                  <a:lumMod val="75000"/>
                  <a:lumOff val="25000"/>
                </a:schemeClr>
              </a:solidFill>
            </a:endParaRPr>
          </a:p>
        </p:txBody>
      </p:sp>
      <p:grpSp>
        <p:nvGrpSpPr>
          <p:cNvPr id="8" name="Group 41"/>
          <p:cNvGrpSpPr/>
          <p:nvPr/>
        </p:nvGrpSpPr>
        <p:grpSpPr>
          <a:xfrm>
            <a:off x="389465" y="1619383"/>
            <a:ext cx="7500026" cy="654798"/>
            <a:chOff x="352425" y="1131025"/>
            <a:chExt cx="8439149" cy="1157425"/>
          </a:xfrm>
        </p:grpSpPr>
        <p:sp>
          <p:nvSpPr>
            <p:cNvPr id="9" name="Freeform 8"/>
            <p:cNvSpPr/>
            <p:nvPr/>
          </p:nvSpPr>
          <p:spPr>
            <a:xfrm>
              <a:off x="361949" y="1152525"/>
              <a:ext cx="8429625"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2425" y="1131025"/>
              <a:ext cx="8401050"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8"/>
          <p:cNvGrpSpPr/>
          <p:nvPr/>
        </p:nvGrpSpPr>
        <p:grpSpPr>
          <a:xfrm>
            <a:off x="381001" y="2420808"/>
            <a:ext cx="7500026" cy="730497"/>
            <a:chOff x="352425" y="1131025"/>
            <a:chExt cx="8439149" cy="1157425"/>
          </a:xfrm>
        </p:grpSpPr>
        <p:sp>
          <p:nvSpPr>
            <p:cNvPr id="12" name="Freeform 11"/>
            <p:cNvSpPr/>
            <p:nvPr/>
          </p:nvSpPr>
          <p:spPr>
            <a:xfrm>
              <a:off x="361949" y="1152525"/>
              <a:ext cx="8429625"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52425" y="1131025"/>
              <a:ext cx="8401050"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3"/>
          <p:cNvSpPr txBox="1">
            <a:spLocks/>
          </p:cNvSpPr>
          <p:nvPr/>
        </p:nvSpPr>
        <p:spPr>
          <a:xfrm>
            <a:off x="1682146" y="1593369"/>
            <a:ext cx="5766069"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b="1" dirty="0" smtClean="0">
                <a:solidFill>
                  <a:schemeClr val="tx2">
                    <a:lumMod val="75000"/>
                    <a:lumOff val="25000"/>
                  </a:schemeClr>
                </a:solidFill>
                <a:cs typeface="+mj-cs"/>
              </a:rPr>
              <a:t>Rangos darbams, įrangos įsigijimui, atsiskaitymui už paslaugas ( pvz. IS kūrimą )</a:t>
            </a:r>
            <a:endParaRPr lang="lt-LT" sz="1200" dirty="0">
              <a:solidFill>
                <a:schemeClr val="tx2">
                  <a:lumMod val="75000"/>
                  <a:lumOff val="25000"/>
                </a:schemeClr>
              </a:solidFill>
            </a:endParaRPr>
          </a:p>
        </p:txBody>
      </p:sp>
      <p:sp>
        <p:nvSpPr>
          <p:cNvPr id="15" name="Text Placeholder 3"/>
          <p:cNvSpPr txBox="1">
            <a:spLocks/>
          </p:cNvSpPr>
          <p:nvPr/>
        </p:nvSpPr>
        <p:spPr>
          <a:xfrm>
            <a:off x="1600624" y="2586632"/>
            <a:ext cx="5707887" cy="24622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b="1" dirty="0" smtClean="0">
                <a:solidFill>
                  <a:schemeClr val="tx2">
                    <a:lumMod val="75000"/>
                    <a:lumOff val="25000"/>
                  </a:schemeClr>
                </a:solidFill>
                <a:cs typeface="+mj-cs"/>
              </a:rPr>
              <a:t>Netiesioginėms išlaidoms ir kitais atvejais, esant pagrindimui</a:t>
            </a:r>
            <a:endParaRPr lang="lt-LT" sz="1200" dirty="0">
              <a:solidFill>
                <a:schemeClr val="tx2">
                  <a:lumMod val="75000"/>
                  <a:lumOff val="25000"/>
                </a:schemeClr>
              </a:solidFill>
            </a:endParaRPr>
          </a:p>
        </p:txBody>
      </p:sp>
      <p:grpSp>
        <p:nvGrpSpPr>
          <p:cNvPr id="28" name="Group 27"/>
          <p:cNvGrpSpPr/>
          <p:nvPr/>
        </p:nvGrpSpPr>
        <p:grpSpPr>
          <a:xfrm>
            <a:off x="649069" y="993599"/>
            <a:ext cx="710153" cy="484754"/>
            <a:chOff x="890101" y="1315422"/>
            <a:chExt cx="710893" cy="677108"/>
          </a:xfrm>
        </p:grpSpPr>
        <p:cxnSp>
          <p:nvCxnSpPr>
            <p:cNvPr id="29" name="Straight Connector 28"/>
            <p:cNvCxnSpPr/>
            <p:nvPr/>
          </p:nvCxnSpPr>
          <p:spPr>
            <a:xfrm rot="5400000">
              <a:off x="1333500" y="1695450"/>
              <a:ext cx="533400" cy="15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3"/>
            <p:cNvSpPr txBox="1">
              <a:spLocks/>
            </p:cNvSpPr>
            <p:nvPr/>
          </p:nvSpPr>
          <p:spPr>
            <a:xfrm>
              <a:off x="890101" y="1315422"/>
              <a:ext cx="609600" cy="67710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354">
                <a:spcBef>
                  <a:spcPct val="20000"/>
                </a:spcBef>
                <a:defRPr/>
              </a:pPr>
              <a:r>
                <a:rPr lang="en-US" sz="4400" b="1" dirty="0">
                  <a:solidFill>
                    <a:schemeClr val="accent1"/>
                  </a:solidFill>
                  <a:cs typeface="+mj-cs"/>
                </a:rPr>
                <a:t>1</a:t>
              </a:r>
            </a:p>
          </p:txBody>
        </p:sp>
      </p:grpSp>
      <p:grpSp>
        <p:nvGrpSpPr>
          <p:cNvPr id="31" name="Group 30"/>
          <p:cNvGrpSpPr/>
          <p:nvPr/>
        </p:nvGrpSpPr>
        <p:grpSpPr>
          <a:xfrm>
            <a:off x="678669" y="1610960"/>
            <a:ext cx="686197" cy="442441"/>
            <a:chOff x="838200" y="2548041"/>
            <a:chExt cx="762794" cy="677108"/>
          </a:xfrm>
        </p:grpSpPr>
        <p:cxnSp>
          <p:nvCxnSpPr>
            <p:cNvPr id="32" name="Straight Connector 31"/>
            <p:cNvCxnSpPr/>
            <p:nvPr/>
          </p:nvCxnSpPr>
          <p:spPr>
            <a:xfrm rot="5400000">
              <a:off x="1333500" y="2876568"/>
              <a:ext cx="533400" cy="15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3"/>
            <p:cNvSpPr txBox="1">
              <a:spLocks/>
            </p:cNvSpPr>
            <p:nvPr/>
          </p:nvSpPr>
          <p:spPr>
            <a:xfrm>
              <a:off x="838200" y="2548041"/>
              <a:ext cx="609600" cy="67710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354">
                <a:spcBef>
                  <a:spcPct val="20000"/>
                </a:spcBef>
                <a:defRPr/>
              </a:pPr>
              <a:r>
                <a:rPr lang="en-US" sz="4400" b="1" dirty="0">
                  <a:solidFill>
                    <a:schemeClr val="accent2"/>
                  </a:solidFill>
                  <a:cs typeface="+mj-cs"/>
                </a:rPr>
                <a:t>2</a:t>
              </a:r>
            </a:p>
          </p:txBody>
        </p:sp>
      </p:grpSp>
      <p:grpSp>
        <p:nvGrpSpPr>
          <p:cNvPr id="34" name="Group 33"/>
          <p:cNvGrpSpPr/>
          <p:nvPr/>
        </p:nvGrpSpPr>
        <p:grpSpPr>
          <a:xfrm>
            <a:off x="617621" y="2447240"/>
            <a:ext cx="759407" cy="677108"/>
            <a:chOff x="874387" y="3765988"/>
            <a:chExt cx="726607" cy="587878"/>
          </a:xfrm>
        </p:grpSpPr>
        <p:cxnSp>
          <p:nvCxnSpPr>
            <p:cNvPr id="35" name="Straight Connector 34"/>
            <p:cNvCxnSpPr/>
            <p:nvPr/>
          </p:nvCxnSpPr>
          <p:spPr>
            <a:xfrm rot="5400000">
              <a:off x="1333500" y="4056856"/>
              <a:ext cx="533400" cy="158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 Placeholder 3"/>
            <p:cNvSpPr txBox="1">
              <a:spLocks/>
            </p:cNvSpPr>
            <p:nvPr/>
          </p:nvSpPr>
          <p:spPr>
            <a:xfrm>
              <a:off x="874387" y="3765988"/>
              <a:ext cx="609600" cy="58787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354">
                <a:spcBef>
                  <a:spcPct val="20000"/>
                </a:spcBef>
                <a:defRPr/>
              </a:pPr>
              <a:r>
                <a:rPr lang="lt-LT" sz="4400" b="1" dirty="0" smtClean="0">
                  <a:solidFill>
                    <a:schemeClr val="accent3"/>
                  </a:solidFill>
                  <a:cs typeface="+mj-cs"/>
                </a:rPr>
                <a:t>3</a:t>
              </a:r>
              <a:endParaRPr lang="en-US" sz="4400" b="1" dirty="0">
                <a:solidFill>
                  <a:schemeClr val="accent3"/>
                </a:solidFill>
                <a:cs typeface="+mj-cs"/>
              </a:endParaRPr>
            </a:p>
          </p:txBody>
        </p:sp>
      </p:grpSp>
      <p:grpSp>
        <p:nvGrpSpPr>
          <p:cNvPr id="25" name="Group 41"/>
          <p:cNvGrpSpPr/>
          <p:nvPr/>
        </p:nvGrpSpPr>
        <p:grpSpPr>
          <a:xfrm>
            <a:off x="444015" y="3225430"/>
            <a:ext cx="7500026" cy="1058693"/>
            <a:chOff x="352425" y="1131025"/>
            <a:chExt cx="8439149" cy="1157425"/>
          </a:xfrm>
        </p:grpSpPr>
        <p:sp>
          <p:nvSpPr>
            <p:cNvPr id="26" name="Freeform 25"/>
            <p:cNvSpPr/>
            <p:nvPr/>
          </p:nvSpPr>
          <p:spPr>
            <a:xfrm>
              <a:off x="361949" y="1152525"/>
              <a:ext cx="8429625"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2425" y="1131025"/>
              <a:ext cx="8401050" cy="1135925"/>
            </a:xfrm>
            <a:custGeom>
              <a:avLst/>
              <a:gdLst>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3978275 w 8836792"/>
                <a:gd name="connsiteY63" fmla="*/ 110043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06850 w 8836792"/>
                <a:gd name="connsiteY62" fmla="*/ 111948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43064"/>
                <a:gd name="connsiteX1" fmla="*/ 511175 w 8836792"/>
                <a:gd name="connsiteY1" fmla="*/ 119364 h 1143064"/>
                <a:gd name="connsiteX2" fmla="*/ 539750 w 8836792"/>
                <a:gd name="connsiteY2" fmla="*/ 109839 h 1143064"/>
                <a:gd name="connsiteX3" fmla="*/ 1044575 w 8836792"/>
                <a:gd name="connsiteY3" fmla="*/ 81264 h 1143064"/>
                <a:gd name="connsiteX4" fmla="*/ 2187575 w 8836792"/>
                <a:gd name="connsiteY4" fmla="*/ 81264 h 1143064"/>
                <a:gd name="connsiteX5" fmla="*/ 4273550 w 8836792"/>
                <a:gd name="connsiteY5" fmla="*/ 90789 h 1143064"/>
                <a:gd name="connsiteX6" fmla="*/ 4302125 w 8836792"/>
                <a:gd name="connsiteY6" fmla="*/ 100314 h 1143064"/>
                <a:gd name="connsiteX7" fmla="*/ 4483100 w 8836792"/>
                <a:gd name="connsiteY7" fmla="*/ 119364 h 1143064"/>
                <a:gd name="connsiteX8" fmla="*/ 5045075 w 8836792"/>
                <a:gd name="connsiteY8" fmla="*/ 109839 h 1143064"/>
                <a:gd name="connsiteX9" fmla="*/ 6740525 w 8836792"/>
                <a:gd name="connsiteY9" fmla="*/ 81264 h 1143064"/>
                <a:gd name="connsiteX10" fmla="*/ 7064375 w 8836792"/>
                <a:gd name="connsiteY10" fmla="*/ 90789 h 1143064"/>
                <a:gd name="connsiteX11" fmla="*/ 7102475 w 8836792"/>
                <a:gd name="connsiteY11" fmla="*/ 100314 h 1143064"/>
                <a:gd name="connsiteX12" fmla="*/ 7207250 w 8836792"/>
                <a:gd name="connsiteY12" fmla="*/ 109839 h 1143064"/>
                <a:gd name="connsiteX13" fmla="*/ 7235825 w 8836792"/>
                <a:gd name="connsiteY13" fmla="*/ 119364 h 1143064"/>
                <a:gd name="connsiteX14" fmla="*/ 7340600 w 8836792"/>
                <a:gd name="connsiteY14" fmla="*/ 138414 h 1143064"/>
                <a:gd name="connsiteX15" fmla="*/ 7464425 w 8836792"/>
                <a:gd name="connsiteY15" fmla="*/ 166989 h 1143064"/>
                <a:gd name="connsiteX16" fmla="*/ 8769350 w 8836792"/>
                <a:gd name="connsiteY16" fmla="*/ 147939 h 1143064"/>
                <a:gd name="connsiteX17" fmla="*/ 8826500 w 8836792"/>
                <a:gd name="connsiteY17" fmla="*/ 157464 h 1143064"/>
                <a:gd name="connsiteX18" fmla="*/ 8797925 w 8836792"/>
                <a:gd name="connsiteY18" fmla="*/ 262239 h 1143064"/>
                <a:gd name="connsiteX19" fmla="*/ 8769350 w 8836792"/>
                <a:gd name="connsiteY19" fmla="*/ 271764 h 1143064"/>
                <a:gd name="connsiteX20" fmla="*/ 8750300 w 8836792"/>
                <a:gd name="connsiteY20" fmla="*/ 300339 h 1143064"/>
                <a:gd name="connsiteX21" fmla="*/ 8788400 w 8836792"/>
                <a:gd name="connsiteY21" fmla="*/ 357489 h 1143064"/>
                <a:gd name="connsiteX22" fmla="*/ 8797925 w 8836792"/>
                <a:gd name="connsiteY22" fmla="*/ 433689 h 1143064"/>
                <a:gd name="connsiteX23" fmla="*/ 8759825 w 8836792"/>
                <a:gd name="connsiteY23" fmla="*/ 443214 h 1143064"/>
                <a:gd name="connsiteX24" fmla="*/ 8750300 w 8836792"/>
                <a:gd name="connsiteY24" fmla="*/ 471789 h 1143064"/>
                <a:gd name="connsiteX25" fmla="*/ 8740775 w 8836792"/>
                <a:gd name="connsiteY25" fmla="*/ 557514 h 1143064"/>
                <a:gd name="connsiteX26" fmla="*/ 8712200 w 8836792"/>
                <a:gd name="connsiteY26" fmla="*/ 576564 h 1143064"/>
                <a:gd name="connsiteX27" fmla="*/ 8721725 w 8836792"/>
                <a:gd name="connsiteY27" fmla="*/ 605139 h 1143064"/>
                <a:gd name="connsiteX28" fmla="*/ 8750300 w 8836792"/>
                <a:gd name="connsiteY28" fmla="*/ 624189 h 1143064"/>
                <a:gd name="connsiteX29" fmla="*/ 8702675 w 8836792"/>
                <a:gd name="connsiteY29" fmla="*/ 719439 h 1143064"/>
                <a:gd name="connsiteX30" fmla="*/ 8712200 w 8836792"/>
                <a:gd name="connsiteY30" fmla="*/ 767064 h 1143064"/>
                <a:gd name="connsiteX31" fmla="*/ 8740775 w 8836792"/>
                <a:gd name="connsiteY31" fmla="*/ 776589 h 1143064"/>
                <a:gd name="connsiteX32" fmla="*/ 8778875 w 8836792"/>
                <a:gd name="connsiteY32" fmla="*/ 814689 h 1143064"/>
                <a:gd name="connsiteX33" fmla="*/ 8769350 w 8836792"/>
                <a:gd name="connsiteY33" fmla="*/ 852789 h 1143064"/>
                <a:gd name="connsiteX34" fmla="*/ 8721725 w 8836792"/>
                <a:gd name="connsiteY34" fmla="*/ 909939 h 1143064"/>
                <a:gd name="connsiteX35" fmla="*/ 8693150 w 8836792"/>
                <a:gd name="connsiteY35" fmla="*/ 919464 h 1143064"/>
                <a:gd name="connsiteX36" fmla="*/ 8636000 w 8836792"/>
                <a:gd name="connsiteY36" fmla="*/ 967089 h 1143064"/>
                <a:gd name="connsiteX37" fmla="*/ 8607425 w 8836792"/>
                <a:gd name="connsiteY37" fmla="*/ 995664 h 1143064"/>
                <a:gd name="connsiteX38" fmla="*/ 8569325 w 8836792"/>
                <a:gd name="connsiteY38" fmla="*/ 1014714 h 1143064"/>
                <a:gd name="connsiteX39" fmla="*/ 8464550 w 8836792"/>
                <a:gd name="connsiteY39" fmla="*/ 1033764 h 1143064"/>
                <a:gd name="connsiteX40" fmla="*/ 7931150 w 8836792"/>
                <a:gd name="connsiteY40" fmla="*/ 1043289 h 1143064"/>
                <a:gd name="connsiteX41" fmla="*/ 7797800 w 8836792"/>
                <a:gd name="connsiteY41" fmla="*/ 1052814 h 1143064"/>
                <a:gd name="connsiteX42" fmla="*/ 7635875 w 8836792"/>
                <a:gd name="connsiteY42" fmla="*/ 1071864 h 1143064"/>
                <a:gd name="connsiteX43" fmla="*/ 7254875 w 8836792"/>
                <a:gd name="connsiteY43" fmla="*/ 1081389 h 1143064"/>
                <a:gd name="connsiteX44" fmla="*/ 7083425 w 8836792"/>
                <a:gd name="connsiteY44" fmla="*/ 1062339 h 1143064"/>
                <a:gd name="connsiteX45" fmla="*/ 7026275 w 8836792"/>
                <a:gd name="connsiteY45" fmla="*/ 1043289 h 1143064"/>
                <a:gd name="connsiteX46" fmla="*/ 6997700 w 8836792"/>
                <a:gd name="connsiteY46" fmla="*/ 1033764 h 1143064"/>
                <a:gd name="connsiteX47" fmla="*/ 6673850 w 8836792"/>
                <a:gd name="connsiteY47" fmla="*/ 1014714 h 1143064"/>
                <a:gd name="connsiteX48" fmla="*/ 6473825 w 8836792"/>
                <a:gd name="connsiteY48" fmla="*/ 986139 h 1143064"/>
                <a:gd name="connsiteX49" fmla="*/ 5921375 w 8836792"/>
                <a:gd name="connsiteY49" fmla="*/ 1005189 h 1143064"/>
                <a:gd name="connsiteX50" fmla="*/ 5826125 w 8836792"/>
                <a:gd name="connsiteY50" fmla="*/ 1014714 h 1143064"/>
                <a:gd name="connsiteX51" fmla="*/ 5797550 w 8836792"/>
                <a:gd name="connsiteY51" fmla="*/ 1024239 h 1143064"/>
                <a:gd name="connsiteX52" fmla="*/ 5692775 w 8836792"/>
                <a:gd name="connsiteY52" fmla="*/ 1052814 h 1143064"/>
                <a:gd name="connsiteX53" fmla="*/ 5111750 w 8836792"/>
                <a:gd name="connsiteY53" fmla="*/ 1043289 h 1143064"/>
                <a:gd name="connsiteX54" fmla="*/ 5045075 w 8836792"/>
                <a:gd name="connsiteY54" fmla="*/ 1024239 h 1143064"/>
                <a:gd name="connsiteX55" fmla="*/ 4978400 w 8836792"/>
                <a:gd name="connsiteY55" fmla="*/ 1014714 h 1143064"/>
                <a:gd name="connsiteX56" fmla="*/ 4321175 w 8836792"/>
                <a:gd name="connsiteY56" fmla="*/ 1033764 h 1143064"/>
                <a:gd name="connsiteX57" fmla="*/ 4292600 w 8836792"/>
                <a:gd name="connsiteY57" fmla="*/ 1043289 h 1143064"/>
                <a:gd name="connsiteX58" fmla="*/ 4254500 w 8836792"/>
                <a:gd name="connsiteY58" fmla="*/ 1052814 h 1143064"/>
                <a:gd name="connsiteX59" fmla="*/ 4187825 w 8836792"/>
                <a:gd name="connsiteY59" fmla="*/ 1071864 h 1143064"/>
                <a:gd name="connsiteX60" fmla="*/ 4149725 w 8836792"/>
                <a:gd name="connsiteY60" fmla="*/ 1109964 h 1143064"/>
                <a:gd name="connsiteX61" fmla="*/ 4140200 w 8836792"/>
                <a:gd name="connsiteY61" fmla="*/ 1138539 h 1143064"/>
                <a:gd name="connsiteX62" fmla="*/ 4083050 w 8836792"/>
                <a:gd name="connsiteY62" fmla="*/ 1024239 h 1143064"/>
                <a:gd name="connsiteX63" fmla="*/ 4054475 w 8836792"/>
                <a:gd name="connsiteY63" fmla="*/ 1081389 h 1143064"/>
                <a:gd name="connsiteX64" fmla="*/ 3949700 w 8836792"/>
                <a:gd name="connsiteY64" fmla="*/ 1090914 h 1143064"/>
                <a:gd name="connsiteX65" fmla="*/ 3921125 w 8836792"/>
                <a:gd name="connsiteY65" fmla="*/ 1062339 h 1143064"/>
                <a:gd name="connsiteX66" fmla="*/ 3863975 w 8836792"/>
                <a:gd name="connsiteY66" fmla="*/ 1024239 h 1143064"/>
                <a:gd name="connsiteX67" fmla="*/ 2530475 w 8836792"/>
                <a:gd name="connsiteY67" fmla="*/ 1043289 h 1143064"/>
                <a:gd name="connsiteX68" fmla="*/ 2301875 w 8836792"/>
                <a:gd name="connsiteY68" fmla="*/ 1024239 h 1143064"/>
                <a:gd name="connsiteX69" fmla="*/ 2254250 w 8836792"/>
                <a:gd name="connsiteY69" fmla="*/ 1014714 h 1143064"/>
                <a:gd name="connsiteX70" fmla="*/ 2073275 w 8836792"/>
                <a:gd name="connsiteY70" fmla="*/ 995664 h 1143064"/>
                <a:gd name="connsiteX71" fmla="*/ 1282700 w 8836792"/>
                <a:gd name="connsiteY71" fmla="*/ 1005189 h 1143064"/>
                <a:gd name="connsiteX72" fmla="*/ 1054100 w 8836792"/>
                <a:gd name="connsiteY72" fmla="*/ 1043289 h 1143064"/>
                <a:gd name="connsiteX73" fmla="*/ 1016000 w 8836792"/>
                <a:gd name="connsiteY73" fmla="*/ 1052814 h 1143064"/>
                <a:gd name="connsiteX74" fmla="*/ 911225 w 8836792"/>
                <a:gd name="connsiteY74" fmla="*/ 1062339 h 1143064"/>
                <a:gd name="connsiteX75" fmla="*/ 139700 w 8836792"/>
                <a:gd name="connsiteY75" fmla="*/ 1052814 h 1143064"/>
                <a:gd name="connsiteX76" fmla="*/ 130175 w 8836792"/>
                <a:gd name="connsiteY76" fmla="*/ 795639 h 1143064"/>
                <a:gd name="connsiteX77" fmla="*/ 111125 w 8836792"/>
                <a:gd name="connsiteY77" fmla="*/ 709914 h 1143064"/>
                <a:gd name="connsiteX78" fmla="*/ 92075 w 8836792"/>
                <a:gd name="connsiteY78" fmla="*/ 671814 h 1143064"/>
                <a:gd name="connsiteX79" fmla="*/ 82550 w 8836792"/>
                <a:gd name="connsiteY79" fmla="*/ 500364 h 1143064"/>
                <a:gd name="connsiteX80" fmla="*/ 73025 w 8836792"/>
                <a:gd name="connsiteY80" fmla="*/ 405114 h 1143064"/>
                <a:gd name="connsiteX81" fmla="*/ 73025 w 8836792"/>
                <a:gd name="connsiteY81" fmla="*/ 128889 h 1143064"/>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9725 w 8836792"/>
                <a:gd name="connsiteY60" fmla="*/ 1109964 h 1135925"/>
                <a:gd name="connsiteX61" fmla="*/ 4140200 w 8836792"/>
                <a:gd name="connsiteY61" fmla="*/ 1043289 h 1135925"/>
                <a:gd name="connsiteX62" fmla="*/ 4083050 w 8836792"/>
                <a:gd name="connsiteY62" fmla="*/ 1024239 h 1135925"/>
                <a:gd name="connsiteX63" fmla="*/ 4054475 w 8836792"/>
                <a:gd name="connsiteY63" fmla="*/ 1081389 h 1135925"/>
                <a:gd name="connsiteX64" fmla="*/ 3949700 w 8836792"/>
                <a:gd name="connsiteY64" fmla="*/ 1090914 h 1135925"/>
                <a:gd name="connsiteX65" fmla="*/ 3921125 w 8836792"/>
                <a:gd name="connsiteY65" fmla="*/ 1062339 h 1135925"/>
                <a:gd name="connsiteX66" fmla="*/ 3863975 w 8836792"/>
                <a:gd name="connsiteY66" fmla="*/ 1024239 h 1135925"/>
                <a:gd name="connsiteX67" fmla="*/ 2530475 w 8836792"/>
                <a:gd name="connsiteY67" fmla="*/ 1043289 h 1135925"/>
                <a:gd name="connsiteX68" fmla="*/ 2301875 w 8836792"/>
                <a:gd name="connsiteY68" fmla="*/ 1024239 h 1135925"/>
                <a:gd name="connsiteX69" fmla="*/ 2254250 w 8836792"/>
                <a:gd name="connsiteY69" fmla="*/ 1014714 h 1135925"/>
                <a:gd name="connsiteX70" fmla="*/ 2073275 w 8836792"/>
                <a:gd name="connsiteY70" fmla="*/ 995664 h 1135925"/>
                <a:gd name="connsiteX71" fmla="*/ 1282700 w 8836792"/>
                <a:gd name="connsiteY71" fmla="*/ 1005189 h 1135925"/>
                <a:gd name="connsiteX72" fmla="*/ 1054100 w 8836792"/>
                <a:gd name="connsiteY72" fmla="*/ 1043289 h 1135925"/>
                <a:gd name="connsiteX73" fmla="*/ 1016000 w 8836792"/>
                <a:gd name="connsiteY73" fmla="*/ 1052814 h 1135925"/>
                <a:gd name="connsiteX74" fmla="*/ 911225 w 8836792"/>
                <a:gd name="connsiteY74" fmla="*/ 1062339 h 1135925"/>
                <a:gd name="connsiteX75" fmla="*/ 139700 w 8836792"/>
                <a:gd name="connsiteY75" fmla="*/ 1052814 h 1135925"/>
                <a:gd name="connsiteX76" fmla="*/ 130175 w 8836792"/>
                <a:gd name="connsiteY76" fmla="*/ 795639 h 1135925"/>
                <a:gd name="connsiteX77" fmla="*/ 111125 w 8836792"/>
                <a:gd name="connsiteY77" fmla="*/ 709914 h 1135925"/>
                <a:gd name="connsiteX78" fmla="*/ 92075 w 8836792"/>
                <a:gd name="connsiteY78" fmla="*/ 671814 h 1135925"/>
                <a:gd name="connsiteX79" fmla="*/ 82550 w 8836792"/>
                <a:gd name="connsiteY79" fmla="*/ 500364 h 1135925"/>
                <a:gd name="connsiteX80" fmla="*/ 73025 w 8836792"/>
                <a:gd name="connsiteY80" fmla="*/ 405114 h 1135925"/>
                <a:gd name="connsiteX81" fmla="*/ 73025 w 8836792"/>
                <a:gd name="connsiteY81" fmla="*/ 128889 h 1135925"/>
                <a:gd name="connsiteX0" fmla="*/ 73025 w 8836792"/>
                <a:gd name="connsiteY0" fmla="*/ 128889 h 1135925"/>
                <a:gd name="connsiteX1" fmla="*/ 511175 w 8836792"/>
                <a:gd name="connsiteY1" fmla="*/ 119364 h 1135925"/>
                <a:gd name="connsiteX2" fmla="*/ 539750 w 8836792"/>
                <a:gd name="connsiteY2" fmla="*/ 109839 h 1135925"/>
                <a:gd name="connsiteX3" fmla="*/ 1044575 w 8836792"/>
                <a:gd name="connsiteY3" fmla="*/ 81264 h 1135925"/>
                <a:gd name="connsiteX4" fmla="*/ 2187575 w 8836792"/>
                <a:gd name="connsiteY4" fmla="*/ 81264 h 1135925"/>
                <a:gd name="connsiteX5" fmla="*/ 4273550 w 8836792"/>
                <a:gd name="connsiteY5" fmla="*/ 90789 h 1135925"/>
                <a:gd name="connsiteX6" fmla="*/ 4302125 w 8836792"/>
                <a:gd name="connsiteY6" fmla="*/ 100314 h 1135925"/>
                <a:gd name="connsiteX7" fmla="*/ 4483100 w 8836792"/>
                <a:gd name="connsiteY7" fmla="*/ 119364 h 1135925"/>
                <a:gd name="connsiteX8" fmla="*/ 5045075 w 8836792"/>
                <a:gd name="connsiteY8" fmla="*/ 109839 h 1135925"/>
                <a:gd name="connsiteX9" fmla="*/ 6740525 w 8836792"/>
                <a:gd name="connsiteY9" fmla="*/ 81264 h 1135925"/>
                <a:gd name="connsiteX10" fmla="*/ 7064375 w 8836792"/>
                <a:gd name="connsiteY10" fmla="*/ 90789 h 1135925"/>
                <a:gd name="connsiteX11" fmla="*/ 7102475 w 8836792"/>
                <a:gd name="connsiteY11" fmla="*/ 100314 h 1135925"/>
                <a:gd name="connsiteX12" fmla="*/ 7207250 w 8836792"/>
                <a:gd name="connsiteY12" fmla="*/ 109839 h 1135925"/>
                <a:gd name="connsiteX13" fmla="*/ 7235825 w 8836792"/>
                <a:gd name="connsiteY13" fmla="*/ 119364 h 1135925"/>
                <a:gd name="connsiteX14" fmla="*/ 7340600 w 8836792"/>
                <a:gd name="connsiteY14" fmla="*/ 138414 h 1135925"/>
                <a:gd name="connsiteX15" fmla="*/ 7464425 w 8836792"/>
                <a:gd name="connsiteY15" fmla="*/ 166989 h 1135925"/>
                <a:gd name="connsiteX16" fmla="*/ 8769350 w 8836792"/>
                <a:gd name="connsiteY16" fmla="*/ 147939 h 1135925"/>
                <a:gd name="connsiteX17" fmla="*/ 8826500 w 8836792"/>
                <a:gd name="connsiteY17" fmla="*/ 157464 h 1135925"/>
                <a:gd name="connsiteX18" fmla="*/ 8797925 w 8836792"/>
                <a:gd name="connsiteY18" fmla="*/ 262239 h 1135925"/>
                <a:gd name="connsiteX19" fmla="*/ 8769350 w 8836792"/>
                <a:gd name="connsiteY19" fmla="*/ 271764 h 1135925"/>
                <a:gd name="connsiteX20" fmla="*/ 8750300 w 8836792"/>
                <a:gd name="connsiteY20" fmla="*/ 300339 h 1135925"/>
                <a:gd name="connsiteX21" fmla="*/ 8788400 w 8836792"/>
                <a:gd name="connsiteY21" fmla="*/ 357489 h 1135925"/>
                <a:gd name="connsiteX22" fmla="*/ 8797925 w 8836792"/>
                <a:gd name="connsiteY22" fmla="*/ 433689 h 1135925"/>
                <a:gd name="connsiteX23" fmla="*/ 8759825 w 8836792"/>
                <a:gd name="connsiteY23" fmla="*/ 443214 h 1135925"/>
                <a:gd name="connsiteX24" fmla="*/ 8750300 w 8836792"/>
                <a:gd name="connsiteY24" fmla="*/ 471789 h 1135925"/>
                <a:gd name="connsiteX25" fmla="*/ 8740775 w 8836792"/>
                <a:gd name="connsiteY25" fmla="*/ 557514 h 1135925"/>
                <a:gd name="connsiteX26" fmla="*/ 8712200 w 8836792"/>
                <a:gd name="connsiteY26" fmla="*/ 576564 h 1135925"/>
                <a:gd name="connsiteX27" fmla="*/ 8721725 w 8836792"/>
                <a:gd name="connsiteY27" fmla="*/ 605139 h 1135925"/>
                <a:gd name="connsiteX28" fmla="*/ 8750300 w 8836792"/>
                <a:gd name="connsiteY28" fmla="*/ 624189 h 1135925"/>
                <a:gd name="connsiteX29" fmla="*/ 8702675 w 8836792"/>
                <a:gd name="connsiteY29" fmla="*/ 719439 h 1135925"/>
                <a:gd name="connsiteX30" fmla="*/ 8712200 w 8836792"/>
                <a:gd name="connsiteY30" fmla="*/ 767064 h 1135925"/>
                <a:gd name="connsiteX31" fmla="*/ 8740775 w 8836792"/>
                <a:gd name="connsiteY31" fmla="*/ 776589 h 1135925"/>
                <a:gd name="connsiteX32" fmla="*/ 8778875 w 8836792"/>
                <a:gd name="connsiteY32" fmla="*/ 814689 h 1135925"/>
                <a:gd name="connsiteX33" fmla="*/ 8769350 w 8836792"/>
                <a:gd name="connsiteY33" fmla="*/ 852789 h 1135925"/>
                <a:gd name="connsiteX34" fmla="*/ 8721725 w 8836792"/>
                <a:gd name="connsiteY34" fmla="*/ 909939 h 1135925"/>
                <a:gd name="connsiteX35" fmla="*/ 8693150 w 8836792"/>
                <a:gd name="connsiteY35" fmla="*/ 919464 h 1135925"/>
                <a:gd name="connsiteX36" fmla="*/ 8636000 w 8836792"/>
                <a:gd name="connsiteY36" fmla="*/ 967089 h 1135925"/>
                <a:gd name="connsiteX37" fmla="*/ 8607425 w 8836792"/>
                <a:gd name="connsiteY37" fmla="*/ 995664 h 1135925"/>
                <a:gd name="connsiteX38" fmla="*/ 8569325 w 8836792"/>
                <a:gd name="connsiteY38" fmla="*/ 1014714 h 1135925"/>
                <a:gd name="connsiteX39" fmla="*/ 8464550 w 8836792"/>
                <a:gd name="connsiteY39" fmla="*/ 1033764 h 1135925"/>
                <a:gd name="connsiteX40" fmla="*/ 7931150 w 8836792"/>
                <a:gd name="connsiteY40" fmla="*/ 1043289 h 1135925"/>
                <a:gd name="connsiteX41" fmla="*/ 7797800 w 8836792"/>
                <a:gd name="connsiteY41" fmla="*/ 1052814 h 1135925"/>
                <a:gd name="connsiteX42" fmla="*/ 7635875 w 8836792"/>
                <a:gd name="connsiteY42" fmla="*/ 1071864 h 1135925"/>
                <a:gd name="connsiteX43" fmla="*/ 7254875 w 8836792"/>
                <a:gd name="connsiteY43" fmla="*/ 1081389 h 1135925"/>
                <a:gd name="connsiteX44" fmla="*/ 7083425 w 8836792"/>
                <a:gd name="connsiteY44" fmla="*/ 1062339 h 1135925"/>
                <a:gd name="connsiteX45" fmla="*/ 7026275 w 8836792"/>
                <a:gd name="connsiteY45" fmla="*/ 1043289 h 1135925"/>
                <a:gd name="connsiteX46" fmla="*/ 6997700 w 8836792"/>
                <a:gd name="connsiteY46" fmla="*/ 1033764 h 1135925"/>
                <a:gd name="connsiteX47" fmla="*/ 6673850 w 8836792"/>
                <a:gd name="connsiteY47" fmla="*/ 1014714 h 1135925"/>
                <a:gd name="connsiteX48" fmla="*/ 6473825 w 8836792"/>
                <a:gd name="connsiteY48" fmla="*/ 986139 h 1135925"/>
                <a:gd name="connsiteX49" fmla="*/ 5921375 w 8836792"/>
                <a:gd name="connsiteY49" fmla="*/ 1005189 h 1135925"/>
                <a:gd name="connsiteX50" fmla="*/ 5826125 w 8836792"/>
                <a:gd name="connsiteY50" fmla="*/ 1014714 h 1135925"/>
                <a:gd name="connsiteX51" fmla="*/ 5797550 w 8836792"/>
                <a:gd name="connsiteY51" fmla="*/ 1024239 h 1135925"/>
                <a:gd name="connsiteX52" fmla="*/ 5692775 w 8836792"/>
                <a:gd name="connsiteY52" fmla="*/ 1052814 h 1135925"/>
                <a:gd name="connsiteX53" fmla="*/ 5111750 w 8836792"/>
                <a:gd name="connsiteY53" fmla="*/ 1043289 h 1135925"/>
                <a:gd name="connsiteX54" fmla="*/ 5045075 w 8836792"/>
                <a:gd name="connsiteY54" fmla="*/ 1024239 h 1135925"/>
                <a:gd name="connsiteX55" fmla="*/ 4978400 w 8836792"/>
                <a:gd name="connsiteY55" fmla="*/ 1014714 h 1135925"/>
                <a:gd name="connsiteX56" fmla="*/ 4321175 w 8836792"/>
                <a:gd name="connsiteY56" fmla="*/ 1033764 h 1135925"/>
                <a:gd name="connsiteX57" fmla="*/ 4292600 w 8836792"/>
                <a:gd name="connsiteY57" fmla="*/ 1043289 h 1135925"/>
                <a:gd name="connsiteX58" fmla="*/ 4254500 w 8836792"/>
                <a:gd name="connsiteY58" fmla="*/ 1052814 h 1135925"/>
                <a:gd name="connsiteX59" fmla="*/ 4187825 w 8836792"/>
                <a:gd name="connsiteY59" fmla="*/ 1071864 h 1135925"/>
                <a:gd name="connsiteX60" fmla="*/ 4140200 w 8836792"/>
                <a:gd name="connsiteY60" fmla="*/ 1043289 h 1135925"/>
                <a:gd name="connsiteX61" fmla="*/ 4083050 w 8836792"/>
                <a:gd name="connsiteY61" fmla="*/ 1024239 h 1135925"/>
                <a:gd name="connsiteX62" fmla="*/ 4054475 w 8836792"/>
                <a:gd name="connsiteY62" fmla="*/ 1081389 h 1135925"/>
                <a:gd name="connsiteX63" fmla="*/ 3949700 w 8836792"/>
                <a:gd name="connsiteY63" fmla="*/ 1090914 h 1135925"/>
                <a:gd name="connsiteX64" fmla="*/ 3921125 w 8836792"/>
                <a:gd name="connsiteY64" fmla="*/ 1062339 h 1135925"/>
                <a:gd name="connsiteX65" fmla="*/ 3863975 w 8836792"/>
                <a:gd name="connsiteY65" fmla="*/ 1024239 h 1135925"/>
                <a:gd name="connsiteX66" fmla="*/ 2530475 w 8836792"/>
                <a:gd name="connsiteY66" fmla="*/ 1043289 h 1135925"/>
                <a:gd name="connsiteX67" fmla="*/ 2301875 w 8836792"/>
                <a:gd name="connsiteY67" fmla="*/ 1024239 h 1135925"/>
                <a:gd name="connsiteX68" fmla="*/ 2254250 w 8836792"/>
                <a:gd name="connsiteY68" fmla="*/ 1014714 h 1135925"/>
                <a:gd name="connsiteX69" fmla="*/ 2073275 w 8836792"/>
                <a:gd name="connsiteY69" fmla="*/ 995664 h 1135925"/>
                <a:gd name="connsiteX70" fmla="*/ 1282700 w 8836792"/>
                <a:gd name="connsiteY70" fmla="*/ 1005189 h 1135925"/>
                <a:gd name="connsiteX71" fmla="*/ 1054100 w 8836792"/>
                <a:gd name="connsiteY71" fmla="*/ 1043289 h 1135925"/>
                <a:gd name="connsiteX72" fmla="*/ 1016000 w 8836792"/>
                <a:gd name="connsiteY72" fmla="*/ 1052814 h 1135925"/>
                <a:gd name="connsiteX73" fmla="*/ 911225 w 8836792"/>
                <a:gd name="connsiteY73" fmla="*/ 1062339 h 1135925"/>
                <a:gd name="connsiteX74" fmla="*/ 139700 w 8836792"/>
                <a:gd name="connsiteY74" fmla="*/ 1052814 h 1135925"/>
                <a:gd name="connsiteX75" fmla="*/ 130175 w 8836792"/>
                <a:gd name="connsiteY75" fmla="*/ 795639 h 1135925"/>
                <a:gd name="connsiteX76" fmla="*/ 111125 w 8836792"/>
                <a:gd name="connsiteY76" fmla="*/ 709914 h 1135925"/>
                <a:gd name="connsiteX77" fmla="*/ 92075 w 8836792"/>
                <a:gd name="connsiteY77" fmla="*/ 671814 h 1135925"/>
                <a:gd name="connsiteX78" fmla="*/ 82550 w 8836792"/>
                <a:gd name="connsiteY78" fmla="*/ 500364 h 1135925"/>
                <a:gd name="connsiteX79" fmla="*/ 73025 w 8836792"/>
                <a:gd name="connsiteY79" fmla="*/ 405114 h 1135925"/>
                <a:gd name="connsiteX80" fmla="*/ 73025 w 8836792"/>
                <a:gd name="connsiteY80" fmla="*/ 128889 h 1135925"/>
                <a:gd name="connsiteX0" fmla="*/ 3921125 w 8836792"/>
                <a:gd name="connsiteY0" fmla="*/ 1062339 h 1182354"/>
                <a:gd name="connsiteX1" fmla="*/ 3863975 w 8836792"/>
                <a:gd name="connsiteY1" fmla="*/ 1024239 h 1182354"/>
                <a:gd name="connsiteX2" fmla="*/ 2530475 w 8836792"/>
                <a:gd name="connsiteY2" fmla="*/ 1043289 h 1182354"/>
                <a:gd name="connsiteX3" fmla="*/ 2301875 w 8836792"/>
                <a:gd name="connsiteY3" fmla="*/ 1024239 h 1182354"/>
                <a:gd name="connsiteX4" fmla="*/ 2254250 w 8836792"/>
                <a:gd name="connsiteY4" fmla="*/ 1014714 h 1182354"/>
                <a:gd name="connsiteX5" fmla="*/ 2073275 w 8836792"/>
                <a:gd name="connsiteY5" fmla="*/ 995664 h 1182354"/>
                <a:gd name="connsiteX6" fmla="*/ 1282700 w 8836792"/>
                <a:gd name="connsiteY6" fmla="*/ 1005189 h 1182354"/>
                <a:gd name="connsiteX7" fmla="*/ 1054100 w 8836792"/>
                <a:gd name="connsiteY7" fmla="*/ 1043289 h 1182354"/>
                <a:gd name="connsiteX8" fmla="*/ 1016000 w 8836792"/>
                <a:gd name="connsiteY8" fmla="*/ 1052814 h 1182354"/>
                <a:gd name="connsiteX9" fmla="*/ 911225 w 8836792"/>
                <a:gd name="connsiteY9" fmla="*/ 1062339 h 1182354"/>
                <a:gd name="connsiteX10" fmla="*/ 139700 w 8836792"/>
                <a:gd name="connsiteY10" fmla="*/ 1052814 h 1182354"/>
                <a:gd name="connsiteX11" fmla="*/ 130175 w 8836792"/>
                <a:gd name="connsiteY11" fmla="*/ 795639 h 1182354"/>
                <a:gd name="connsiteX12" fmla="*/ 111125 w 8836792"/>
                <a:gd name="connsiteY12" fmla="*/ 709914 h 1182354"/>
                <a:gd name="connsiteX13" fmla="*/ 92075 w 8836792"/>
                <a:gd name="connsiteY13" fmla="*/ 671814 h 1182354"/>
                <a:gd name="connsiteX14" fmla="*/ 82550 w 8836792"/>
                <a:gd name="connsiteY14" fmla="*/ 500364 h 1182354"/>
                <a:gd name="connsiteX15" fmla="*/ 73025 w 8836792"/>
                <a:gd name="connsiteY15" fmla="*/ 405114 h 1182354"/>
                <a:gd name="connsiteX16" fmla="*/ 73025 w 8836792"/>
                <a:gd name="connsiteY16" fmla="*/ 128889 h 1182354"/>
                <a:gd name="connsiteX17" fmla="*/ 511175 w 8836792"/>
                <a:gd name="connsiteY17" fmla="*/ 119364 h 1182354"/>
                <a:gd name="connsiteX18" fmla="*/ 539750 w 8836792"/>
                <a:gd name="connsiteY18" fmla="*/ 109839 h 1182354"/>
                <a:gd name="connsiteX19" fmla="*/ 1044575 w 8836792"/>
                <a:gd name="connsiteY19" fmla="*/ 81264 h 1182354"/>
                <a:gd name="connsiteX20" fmla="*/ 2187575 w 8836792"/>
                <a:gd name="connsiteY20" fmla="*/ 81264 h 1182354"/>
                <a:gd name="connsiteX21" fmla="*/ 4273550 w 8836792"/>
                <a:gd name="connsiteY21" fmla="*/ 90789 h 1182354"/>
                <a:gd name="connsiteX22" fmla="*/ 4302125 w 8836792"/>
                <a:gd name="connsiteY22" fmla="*/ 100314 h 1182354"/>
                <a:gd name="connsiteX23" fmla="*/ 4483100 w 8836792"/>
                <a:gd name="connsiteY23" fmla="*/ 119364 h 1182354"/>
                <a:gd name="connsiteX24" fmla="*/ 5045075 w 8836792"/>
                <a:gd name="connsiteY24" fmla="*/ 109839 h 1182354"/>
                <a:gd name="connsiteX25" fmla="*/ 6740525 w 8836792"/>
                <a:gd name="connsiteY25" fmla="*/ 81264 h 1182354"/>
                <a:gd name="connsiteX26" fmla="*/ 7064375 w 8836792"/>
                <a:gd name="connsiteY26" fmla="*/ 90789 h 1182354"/>
                <a:gd name="connsiteX27" fmla="*/ 7102475 w 8836792"/>
                <a:gd name="connsiteY27" fmla="*/ 100314 h 1182354"/>
                <a:gd name="connsiteX28" fmla="*/ 7207250 w 8836792"/>
                <a:gd name="connsiteY28" fmla="*/ 109839 h 1182354"/>
                <a:gd name="connsiteX29" fmla="*/ 7235825 w 8836792"/>
                <a:gd name="connsiteY29" fmla="*/ 119364 h 1182354"/>
                <a:gd name="connsiteX30" fmla="*/ 7340600 w 8836792"/>
                <a:gd name="connsiteY30" fmla="*/ 138414 h 1182354"/>
                <a:gd name="connsiteX31" fmla="*/ 7464425 w 8836792"/>
                <a:gd name="connsiteY31" fmla="*/ 166989 h 1182354"/>
                <a:gd name="connsiteX32" fmla="*/ 8769350 w 8836792"/>
                <a:gd name="connsiteY32" fmla="*/ 147939 h 1182354"/>
                <a:gd name="connsiteX33" fmla="*/ 8826500 w 8836792"/>
                <a:gd name="connsiteY33" fmla="*/ 157464 h 1182354"/>
                <a:gd name="connsiteX34" fmla="*/ 8797925 w 8836792"/>
                <a:gd name="connsiteY34" fmla="*/ 262239 h 1182354"/>
                <a:gd name="connsiteX35" fmla="*/ 8769350 w 8836792"/>
                <a:gd name="connsiteY35" fmla="*/ 271764 h 1182354"/>
                <a:gd name="connsiteX36" fmla="*/ 8750300 w 8836792"/>
                <a:gd name="connsiteY36" fmla="*/ 300339 h 1182354"/>
                <a:gd name="connsiteX37" fmla="*/ 8788400 w 8836792"/>
                <a:gd name="connsiteY37" fmla="*/ 357489 h 1182354"/>
                <a:gd name="connsiteX38" fmla="*/ 8797925 w 8836792"/>
                <a:gd name="connsiteY38" fmla="*/ 433689 h 1182354"/>
                <a:gd name="connsiteX39" fmla="*/ 8759825 w 8836792"/>
                <a:gd name="connsiteY39" fmla="*/ 443214 h 1182354"/>
                <a:gd name="connsiteX40" fmla="*/ 8750300 w 8836792"/>
                <a:gd name="connsiteY40" fmla="*/ 471789 h 1182354"/>
                <a:gd name="connsiteX41" fmla="*/ 8740775 w 8836792"/>
                <a:gd name="connsiteY41" fmla="*/ 557514 h 1182354"/>
                <a:gd name="connsiteX42" fmla="*/ 8712200 w 8836792"/>
                <a:gd name="connsiteY42" fmla="*/ 576564 h 1182354"/>
                <a:gd name="connsiteX43" fmla="*/ 8721725 w 8836792"/>
                <a:gd name="connsiteY43" fmla="*/ 605139 h 1182354"/>
                <a:gd name="connsiteX44" fmla="*/ 8750300 w 8836792"/>
                <a:gd name="connsiteY44" fmla="*/ 624189 h 1182354"/>
                <a:gd name="connsiteX45" fmla="*/ 8702675 w 8836792"/>
                <a:gd name="connsiteY45" fmla="*/ 719439 h 1182354"/>
                <a:gd name="connsiteX46" fmla="*/ 8712200 w 8836792"/>
                <a:gd name="connsiteY46" fmla="*/ 767064 h 1182354"/>
                <a:gd name="connsiteX47" fmla="*/ 8740775 w 8836792"/>
                <a:gd name="connsiteY47" fmla="*/ 776589 h 1182354"/>
                <a:gd name="connsiteX48" fmla="*/ 8778875 w 8836792"/>
                <a:gd name="connsiteY48" fmla="*/ 814689 h 1182354"/>
                <a:gd name="connsiteX49" fmla="*/ 8769350 w 8836792"/>
                <a:gd name="connsiteY49" fmla="*/ 852789 h 1182354"/>
                <a:gd name="connsiteX50" fmla="*/ 8721725 w 8836792"/>
                <a:gd name="connsiteY50" fmla="*/ 909939 h 1182354"/>
                <a:gd name="connsiteX51" fmla="*/ 8693150 w 8836792"/>
                <a:gd name="connsiteY51" fmla="*/ 919464 h 1182354"/>
                <a:gd name="connsiteX52" fmla="*/ 8636000 w 8836792"/>
                <a:gd name="connsiteY52" fmla="*/ 967089 h 1182354"/>
                <a:gd name="connsiteX53" fmla="*/ 8607425 w 8836792"/>
                <a:gd name="connsiteY53" fmla="*/ 995664 h 1182354"/>
                <a:gd name="connsiteX54" fmla="*/ 8569325 w 8836792"/>
                <a:gd name="connsiteY54" fmla="*/ 1014714 h 1182354"/>
                <a:gd name="connsiteX55" fmla="*/ 8464550 w 8836792"/>
                <a:gd name="connsiteY55" fmla="*/ 1033764 h 1182354"/>
                <a:gd name="connsiteX56" fmla="*/ 7931150 w 8836792"/>
                <a:gd name="connsiteY56" fmla="*/ 1043289 h 1182354"/>
                <a:gd name="connsiteX57" fmla="*/ 7797800 w 8836792"/>
                <a:gd name="connsiteY57" fmla="*/ 1052814 h 1182354"/>
                <a:gd name="connsiteX58" fmla="*/ 7635875 w 8836792"/>
                <a:gd name="connsiteY58" fmla="*/ 1071864 h 1182354"/>
                <a:gd name="connsiteX59" fmla="*/ 7254875 w 8836792"/>
                <a:gd name="connsiteY59" fmla="*/ 1081389 h 1182354"/>
                <a:gd name="connsiteX60" fmla="*/ 7083425 w 8836792"/>
                <a:gd name="connsiteY60" fmla="*/ 1062339 h 1182354"/>
                <a:gd name="connsiteX61" fmla="*/ 7026275 w 8836792"/>
                <a:gd name="connsiteY61" fmla="*/ 1043289 h 1182354"/>
                <a:gd name="connsiteX62" fmla="*/ 6997700 w 8836792"/>
                <a:gd name="connsiteY62" fmla="*/ 1033764 h 1182354"/>
                <a:gd name="connsiteX63" fmla="*/ 6673850 w 8836792"/>
                <a:gd name="connsiteY63" fmla="*/ 1014714 h 1182354"/>
                <a:gd name="connsiteX64" fmla="*/ 6473825 w 8836792"/>
                <a:gd name="connsiteY64" fmla="*/ 986139 h 1182354"/>
                <a:gd name="connsiteX65" fmla="*/ 5921375 w 8836792"/>
                <a:gd name="connsiteY65" fmla="*/ 1005189 h 1182354"/>
                <a:gd name="connsiteX66" fmla="*/ 5826125 w 8836792"/>
                <a:gd name="connsiteY66" fmla="*/ 1014714 h 1182354"/>
                <a:gd name="connsiteX67" fmla="*/ 5797550 w 8836792"/>
                <a:gd name="connsiteY67" fmla="*/ 1024239 h 1182354"/>
                <a:gd name="connsiteX68" fmla="*/ 5692775 w 8836792"/>
                <a:gd name="connsiteY68" fmla="*/ 1052814 h 1182354"/>
                <a:gd name="connsiteX69" fmla="*/ 5111750 w 8836792"/>
                <a:gd name="connsiteY69" fmla="*/ 1043289 h 1182354"/>
                <a:gd name="connsiteX70" fmla="*/ 5045075 w 8836792"/>
                <a:gd name="connsiteY70" fmla="*/ 1024239 h 1182354"/>
                <a:gd name="connsiteX71" fmla="*/ 4978400 w 8836792"/>
                <a:gd name="connsiteY71" fmla="*/ 1014714 h 1182354"/>
                <a:gd name="connsiteX72" fmla="*/ 4321175 w 8836792"/>
                <a:gd name="connsiteY72" fmla="*/ 1033764 h 1182354"/>
                <a:gd name="connsiteX73" fmla="*/ 4292600 w 8836792"/>
                <a:gd name="connsiteY73" fmla="*/ 1043289 h 1182354"/>
                <a:gd name="connsiteX74" fmla="*/ 4254500 w 8836792"/>
                <a:gd name="connsiteY74" fmla="*/ 1052814 h 1182354"/>
                <a:gd name="connsiteX75" fmla="*/ 4187825 w 8836792"/>
                <a:gd name="connsiteY75" fmla="*/ 1071864 h 1182354"/>
                <a:gd name="connsiteX76" fmla="*/ 4140200 w 8836792"/>
                <a:gd name="connsiteY76" fmla="*/ 1043289 h 1182354"/>
                <a:gd name="connsiteX77" fmla="*/ 4083050 w 8836792"/>
                <a:gd name="connsiteY77" fmla="*/ 1024239 h 1182354"/>
                <a:gd name="connsiteX78" fmla="*/ 4054475 w 8836792"/>
                <a:gd name="connsiteY78" fmla="*/ 1081389 h 1182354"/>
                <a:gd name="connsiteX79" fmla="*/ 4041140 w 8836792"/>
                <a:gd name="connsiteY79" fmla="*/ 1182354 h 1182354"/>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99976" y="3468074"/>
            <a:ext cx="730928" cy="677108"/>
            <a:chOff x="887858" y="2421178"/>
            <a:chExt cx="713136" cy="932735"/>
          </a:xfrm>
        </p:grpSpPr>
        <p:cxnSp>
          <p:nvCxnSpPr>
            <p:cNvPr id="38" name="Straight Connector 37"/>
            <p:cNvCxnSpPr/>
            <p:nvPr/>
          </p:nvCxnSpPr>
          <p:spPr>
            <a:xfrm rot="5400000">
              <a:off x="1333500" y="2876568"/>
              <a:ext cx="533400" cy="15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3"/>
            <p:cNvSpPr txBox="1">
              <a:spLocks/>
            </p:cNvSpPr>
            <p:nvPr/>
          </p:nvSpPr>
          <p:spPr>
            <a:xfrm>
              <a:off x="887858" y="2421178"/>
              <a:ext cx="609600" cy="93273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354">
                <a:spcBef>
                  <a:spcPct val="20000"/>
                </a:spcBef>
                <a:defRPr/>
              </a:pPr>
              <a:r>
                <a:rPr lang="lt-LT" sz="4400" b="1" dirty="0" smtClean="0">
                  <a:solidFill>
                    <a:schemeClr val="accent2"/>
                  </a:solidFill>
                  <a:cs typeface="+mj-cs"/>
                </a:rPr>
                <a:t>4</a:t>
              </a:r>
              <a:endParaRPr lang="en-US" sz="4400" b="1" dirty="0">
                <a:solidFill>
                  <a:schemeClr val="accent2"/>
                </a:solidFill>
                <a:cs typeface="+mj-cs"/>
              </a:endParaRPr>
            </a:p>
          </p:txBody>
        </p:sp>
      </p:grpSp>
      <p:sp>
        <p:nvSpPr>
          <p:cNvPr id="40" name="Text Placeholder 3"/>
          <p:cNvSpPr txBox="1">
            <a:spLocks/>
          </p:cNvSpPr>
          <p:nvPr/>
        </p:nvSpPr>
        <p:spPr>
          <a:xfrm>
            <a:off x="1654268" y="3641498"/>
            <a:ext cx="6207343" cy="24622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b="1" dirty="0" smtClean="0">
                <a:solidFill>
                  <a:schemeClr val="tx2">
                    <a:lumMod val="75000"/>
                    <a:lumOff val="25000"/>
                  </a:schemeClr>
                </a:solidFill>
                <a:cs typeface="+mj-cs"/>
              </a:rPr>
              <a:t>Netinkamam PVM </a:t>
            </a:r>
            <a:endParaRPr lang="lt-LT" sz="1200" dirty="0">
              <a:solidFill>
                <a:schemeClr val="tx2">
                  <a:lumMod val="75000"/>
                  <a:lumOff val="25000"/>
                </a:schemeClr>
              </a:solidFill>
            </a:endParaRPr>
          </a:p>
        </p:txBody>
      </p:sp>
    </p:spTree>
    <p:extLst>
      <p:ext uri="{BB962C8B-B14F-4D97-AF65-F5344CB8AC3E}">
        <p14:creationId xmlns:p14="http://schemas.microsoft.com/office/powerpoint/2010/main" val="244800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8000" decel="48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2" presetClass="entr" presetSubtype="4" accel="48000" decel="4800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4500"/>
                            </p:stCondLst>
                            <p:childTnLst>
                              <p:par>
                                <p:cTn id="31" presetID="2" presetClass="entr" presetSubtype="4" accel="48000" decel="4800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par>
                          <p:cTn id="35" fill="hold">
                            <p:stCondLst>
                              <p:cond delay="5000"/>
                            </p:stCondLst>
                            <p:childTnLst>
                              <p:par>
                                <p:cTn id="36" presetID="22" presetClass="entr" presetSubtype="8"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par>
                          <p:cTn id="39" fill="hold">
                            <p:stCondLst>
                              <p:cond delay="5500"/>
                            </p:stCondLst>
                            <p:childTnLst>
                              <p:par>
                                <p:cTn id="40" presetID="22" presetClass="entr" presetSubtype="8"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par>
                          <p:cTn id="43" fill="hold">
                            <p:stCondLst>
                              <p:cond delay="6000"/>
                            </p:stCondLst>
                            <p:childTnLst>
                              <p:par>
                                <p:cTn id="44" presetID="2" presetClass="entr" presetSubtype="4" accel="48000" decel="4800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par>
                          <p:cTn id="48" fill="hold">
                            <p:stCondLst>
                              <p:cond delay="6500"/>
                            </p:stCondLst>
                            <p:childTnLst>
                              <p:par>
                                <p:cTn id="49" presetID="22" presetClass="entr" presetSubtype="8"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par>
                          <p:cTn id="52" fill="hold">
                            <p:stCondLst>
                              <p:cond delay="7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434363" y="798904"/>
            <a:ext cx="8349114" cy="173255"/>
          </a:xfrm>
        </p:spPr>
        <p:txBody>
          <a:bodyPr/>
          <a:lstStyle/>
          <a:p>
            <a:r>
              <a:rPr lang="lt-LT" dirty="0" smtClean="0"/>
              <a:t>Kur rasti avanso mokėjimo prašymą?</a:t>
            </a:r>
            <a:endParaRPr lang="en-US" dirty="0"/>
          </a:p>
        </p:txBody>
      </p:sp>
      <p:sp>
        <p:nvSpPr>
          <p:cNvPr id="3" name="Title 2"/>
          <p:cNvSpPr>
            <a:spLocks noGrp="1"/>
          </p:cNvSpPr>
          <p:nvPr>
            <p:ph type="title"/>
          </p:nvPr>
        </p:nvSpPr>
        <p:spPr/>
        <p:txBody>
          <a:bodyPr/>
          <a:lstStyle/>
          <a:p>
            <a:r>
              <a:rPr lang="lt-LT" dirty="0" smtClean="0"/>
              <a:t>Avanso mokėjimo prašymo pildymas</a:t>
            </a:r>
            <a:endParaRPr lang="en-US" dirty="0"/>
          </a:p>
        </p:txBody>
      </p:sp>
      <p:cxnSp>
        <p:nvCxnSpPr>
          <p:cNvPr id="22" name="Straight Arrow Connector 21"/>
          <p:cNvCxnSpPr/>
          <p:nvPr/>
        </p:nvCxnSpPr>
        <p:spPr>
          <a:xfrm flipH="1">
            <a:off x="4424195" y="2419350"/>
            <a:ext cx="136700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9" idx="1"/>
          </p:cNvCxnSpPr>
          <p:nvPr/>
        </p:nvCxnSpPr>
        <p:spPr>
          <a:xfrm flipH="1" flipV="1">
            <a:off x="4424195" y="1947234"/>
            <a:ext cx="1410268" cy="20185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7218" y="1056950"/>
            <a:ext cx="8516679" cy="289310"/>
          </a:xfrm>
          <a:prstGeom prst="rect">
            <a:avLst/>
          </a:prstGeom>
          <a:noFill/>
        </p:spPr>
        <p:txBody>
          <a:bodyPr wrap="square" rtlCol="0">
            <a:spAutoFit/>
          </a:bodyPr>
          <a:lstStyle/>
          <a:p>
            <a:pPr>
              <a:lnSpc>
                <a:spcPct val="80000"/>
              </a:lnSpc>
              <a:spcAft>
                <a:spcPts val="600"/>
              </a:spcAft>
            </a:pPr>
            <a:r>
              <a:rPr lang="lt-LT" sz="1600" dirty="0">
                <a:solidFill>
                  <a:srgbClr val="262626"/>
                </a:solidFill>
              </a:rPr>
              <a:t>Projekto vykdytojas avanso mokėjimo prašymą gali pildyti prisijungęs prie DMS. </a:t>
            </a:r>
          </a:p>
        </p:txBody>
      </p:sp>
      <p:sp>
        <p:nvSpPr>
          <p:cNvPr id="16" name="Rectangle 15"/>
          <p:cNvSpPr/>
          <p:nvPr/>
        </p:nvSpPr>
        <p:spPr>
          <a:xfrm>
            <a:off x="3276600" y="2355681"/>
            <a:ext cx="1108928" cy="25591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pic>
        <p:nvPicPr>
          <p:cNvPr id="12" name="Picture 11"/>
          <p:cNvPicPr>
            <a:picLocks noChangeAspect="1"/>
          </p:cNvPicPr>
          <p:nvPr/>
        </p:nvPicPr>
        <p:blipFill>
          <a:blip r:embed="rId3"/>
          <a:stretch>
            <a:fillRect/>
          </a:stretch>
        </p:blipFill>
        <p:spPr>
          <a:xfrm>
            <a:off x="319115" y="1928514"/>
            <a:ext cx="8047526" cy="3042971"/>
          </a:xfrm>
          <a:prstGeom prst="rect">
            <a:avLst/>
          </a:prstGeom>
        </p:spPr>
      </p:pic>
      <p:sp>
        <p:nvSpPr>
          <p:cNvPr id="13" name="Rounded Rectangular Callout 12"/>
          <p:cNvSpPr/>
          <p:nvPr/>
        </p:nvSpPr>
        <p:spPr>
          <a:xfrm>
            <a:off x="364067" y="1560391"/>
            <a:ext cx="3143971" cy="215918"/>
          </a:xfrm>
          <a:prstGeom prst="wedgeRoundRectCallout">
            <a:avLst>
              <a:gd name="adj1" fmla="val 18780"/>
              <a:gd name="adj2" fmla="val 87311"/>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en-US" sz="1200" dirty="0"/>
              <a:t>1. </a:t>
            </a:r>
            <a:r>
              <a:rPr lang="lt-LT" sz="1200" dirty="0"/>
              <a:t>Mokėjimai ir grąžinimai - </a:t>
            </a:r>
            <a:r>
              <a:rPr lang="en-US" sz="1200" dirty="0" err="1"/>
              <a:t>Mok</a:t>
            </a:r>
            <a:r>
              <a:rPr lang="lt-LT" sz="1200" dirty="0"/>
              <a:t>ėjimo prašymai</a:t>
            </a:r>
          </a:p>
        </p:txBody>
      </p:sp>
      <p:sp>
        <p:nvSpPr>
          <p:cNvPr id="17" name="Rounded Rectangular Callout 16"/>
          <p:cNvSpPr/>
          <p:nvPr/>
        </p:nvSpPr>
        <p:spPr>
          <a:xfrm>
            <a:off x="4953000" y="3638550"/>
            <a:ext cx="2579678" cy="853213"/>
          </a:xfrm>
          <a:prstGeom prst="wedgeRoundRectCallout">
            <a:avLst>
              <a:gd name="adj1" fmla="val 13000"/>
              <a:gd name="adj2" fmla="val -44155"/>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i="1" dirty="0"/>
              <a:t>Sutrumpinimai:</a:t>
            </a:r>
          </a:p>
          <a:p>
            <a:r>
              <a:rPr lang="lt-LT" sz="1200" i="1" dirty="0"/>
              <a:t>AMP – Avansinis mokėjimo prašymas</a:t>
            </a:r>
          </a:p>
          <a:p>
            <a:r>
              <a:rPr lang="lt-LT" sz="1200" i="1" dirty="0"/>
              <a:t>TMP – Tarpinis mokėjimo prašymas</a:t>
            </a:r>
          </a:p>
          <a:p>
            <a:r>
              <a:rPr lang="lt-LT" sz="1200" i="1" dirty="0"/>
              <a:t>GMP – Galutinis mokėjimo prašymas</a:t>
            </a:r>
          </a:p>
        </p:txBody>
      </p:sp>
      <p:sp>
        <p:nvSpPr>
          <p:cNvPr id="18" name="Rounded Rectangular Callout 17"/>
          <p:cNvSpPr/>
          <p:nvPr/>
        </p:nvSpPr>
        <p:spPr>
          <a:xfrm>
            <a:off x="5926764" y="1468670"/>
            <a:ext cx="2895600" cy="1360828"/>
          </a:xfrm>
          <a:prstGeom prst="wedgeRoundRectCallout">
            <a:avLst>
              <a:gd name="adj1" fmla="val -45293"/>
              <a:gd name="adj2" fmla="val 66151"/>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ct val="80000"/>
              </a:lnSpc>
              <a:spcAft>
                <a:spcPts val="600"/>
              </a:spcAft>
            </a:pPr>
            <a:r>
              <a:rPr lang="lt-LT" sz="1400" dirty="0">
                <a:solidFill>
                  <a:srgbClr val="262626"/>
                </a:solidFill>
              </a:rPr>
              <a:t>Šiame lange reikia spausti mygtuką „</a:t>
            </a:r>
            <a:r>
              <a:rPr lang="lt-LT" sz="1400" b="1" dirty="0">
                <a:solidFill>
                  <a:srgbClr val="262626"/>
                </a:solidFill>
              </a:rPr>
              <a:t>PILDYTI AMP</a:t>
            </a:r>
            <a:r>
              <a:rPr lang="lt-LT" sz="1400" dirty="0">
                <a:solidFill>
                  <a:srgbClr val="262626"/>
                </a:solidFill>
              </a:rPr>
              <a:t>“. </a:t>
            </a:r>
          </a:p>
          <a:p>
            <a:pPr>
              <a:lnSpc>
                <a:spcPct val="80000"/>
              </a:lnSpc>
              <a:spcAft>
                <a:spcPts val="600"/>
              </a:spcAft>
            </a:pPr>
            <a:r>
              <a:rPr lang="lt-LT" sz="1400" dirty="0">
                <a:solidFill>
                  <a:srgbClr val="262626"/>
                </a:solidFill>
              </a:rPr>
              <a:t>Jeigu projekto vykdytojas negali prašyti avanso, </a:t>
            </a:r>
            <a:r>
              <a:rPr lang="lt-LT" sz="1400" dirty="0" smtClean="0">
                <a:solidFill>
                  <a:srgbClr val="262626"/>
                </a:solidFill>
              </a:rPr>
              <a:t>mygtukas </a:t>
            </a:r>
            <a:r>
              <a:rPr lang="lt-LT" sz="1400" dirty="0">
                <a:solidFill>
                  <a:srgbClr val="262626"/>
                </a:solidFill>
              </a:rPr>
              <a:t>„</a:t>
            </a:r>
            <a:r>
              <a:rPr lang="lt-LT" sz="1400" b="1" dirty="0">
                <a:solidFill>
                  <a:srgbClr val="262626"/>
                </a:solidFill>
              </a:rPr>
              <a:t>Pildyti AMP</a:t>
            </a:r>
            <a:r>
              <a:rPr lang="lt-LT" sz="1400" dirty="0">
                <a:solidFill>
                  <a:srgbClr val="262626"/>
                </a:solidFill>
              </a:rPr>
              <a:t>“ projektui vykdytojui nėra atvaizduojamas.</a:t>
            </a:r>
            <a:endParaRPr lang="en-US" sz="1400" dirty="0">
              <a:solidFill>
                <a:srgbClr val="262626"/>
              </a:solidFill>
            </a:endParaRPr>
          </a:p>
        </p:txBody>
      </p:sp>
    </p:spTree>
    <p:extLst>
      <p:ext uri="{BB962C8B-B14F-4D97-AF65-F5344CB8AC3E}">
        <p14:creationId xmlns:p14="http://schemas.microsoft.com/office/powerpoint/2010/main" val="371578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81000" y="792186"/>
            <a:ext cx="8349114" cy="173255"/>
          </a:xfrm>
        </p:spPr>
        <p:txBody>
          <a:bodyPr/>
          <a:lstStyle/>
          <a:p>
            <a:r>
              <a:rPr lang="lt-LT" dirty="0" smtClean="0"/>
              <a:t>Kaip pildyti </a:t>
            </a:r>
            <a:r>
              <a:rPr lang="lt-LT" dirty="0"/>
              <a:t>avanso mokėjimo prašymą?</a:t>
            </a:r>
            <a:endParaRPr lang="en-US" dirty="0"/>
          </a:p>
        </p:txBody>
      </p:sp>
      <p:sp>
        <p:nvSpPr>
          <p:cNvPr id="3" name="Title 2"/>
          <p:cNvSpPr>
            <a:spLocks noGrp="1"/>
          </p:cNvSpPr>
          <p:nvPr>
            <p:ph type="title"/>
          </p:nvPr>
        </p:nvSpPr>
        <p:spPr>
          <a:xfrm>
            <a:off x="407581" y="361950"/>
            <a:ext cx="8349114" cy="356134"/>
          </a:xfrm>
        </p:spPr>
        <p:txBody>
          <a:bodyPr/>
          <a:lstStyle/>
          <a:p>
            <a:r>
              <a:rPr lang="lt-LT" dirty="0"/>
              <a:t>Avanso mokėjimo prašymo pildymas</a:t>
            </a:r>
            <a:endParaRPr lang="en-US" dirty="0"/>
          </a:p>
        </p:txBody>
      </p:sp>
      <p:sp>
        <p:nvSpPr>
          <p:cNvPr id="25" name="object 6"/>
          <p:cNvSpPr/>
          <p:nvPr/>
        </p:nvSpPr>
        <p:spPr>
          <a:xfrm>
            <a:off x="496194" y="1360212"/>
            <a:ext cx="5334000" cy="3374112"/>
          </a:xfrm>
          <a:prstGeom prst="rect">
            <a:avLst/>
          </a:prstGeom>
          <a:blipFill>
            <a:blip r:embed="rId3" cstate="print"/>
            <a:srcRect/>
            <a:stretch>
              <a:fillRect l="-1367" t="-13873" r="2029" b="3963"/>
            </a:stretch>
          </a:blipFill>
        </p:spPr>
        <p:txBody>
          <a:bodyPr wrap="square" lIns="0" tIns="0" rIns="0" bIns="0" rtlCol="0"/>
          <a:lstStyle/>
          <a:p>
            <a:endParaRPr/>
          </a:p>
        </p:txBody>
      </p:sp>
      <p:sp>
        <p:nvSpPr>
          <p:cNvPr id="36" name="Rectangle 35"/>
          <p:cNvSpPr/>
          <p:nvPr/>
        </p:nvSpPr>
        <p:spPr>
          <a:xfrm>
            <a:off x="1066800" y="1540662"/>
            <a:ext cx="609600" cy="151065"/>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37" name="TextBox 36"/>
          <p:cNvSpPr txBox="1"/>
          <p:nvPr/>
        </p:nvSpPr>
        <p:spPr>
          <a:xfrm>
            <a:off x="5963144" y="814569"/>
            <a:ext cx="2745214" cy="846659"/>
          </a:xfrm>
          <a:prstGeom prst="rect">
            <a:avLst/>
          </a:prstGeom>
          <a:solidFill>
            <a:schemeClr val="bg1"/>
          </a:solidFill>
          <a:ln w="25400">
            <a:solidFill>
              <a:schemeClr val="accent2"/>
            </a:solidFill>
            <a:prstDash val="sysDash"/>
          </a:ln>
        </p:spPr>
        <p:txBody>
          <a:bodyPr wrap="square" rtlCol="0">
            <a:spAutoFit/>
          </a:bodyPr>
          <a:lstStyle/>
          <a:p>
            <a:pPr>
              <a:lnSpc>
                <a:spcPct val="80000"/>
              </a:lnSpc>
            </a:pPr>
            <a:r>
              <a:rPr lang="lt-LT" sz="1200" dirty="0" smtClean="0">
                <a:solidFill>
                  <a:srgbClr val="262626"/>
                </a:solidFill>
              </a:rPr>
              <a:t>5. </a:t>
            </a:r>
            <a:r>
              <a:rPr lang="lt-LT" sz="1200" b="1" dirty="0" smtClean="0">
                <a:solidFill>
                  <a:srgbClr val="262626"/>
                </a:solidFill>
              </a:rPr>
              <a:t>SVARBU</a:t>
            </a:r>
            <a:r>
              <a:rPr lang="en-US" sz="1200" b="1" dirty="0" smtClean="0">
                <a:solidFill>
                  <a:srgbClr val="262626"/>
                </a:solidFill>
              </a:rPr>
              <a:t>!</a:t>
            </a:r>
            <a:r>
              <a:rPr lang="en-US" sz="1200" dirty="0" smtClean="0">
                <a:solidFill>
                  <a:srgbClr val="262626"/>
                </a:solidFill>
              </a:rPr>
              <a:t> </a:t>
            </a:r>
            <a:r>
              <a:rPr lang="lt-LT" sz="1200" dirty="0" smtClean="0">
                <a:solidFill>
                  <a:srgbClr val="262626"/>
                </a:solidFill>
              </a:rPr>
              <a:t>Kartu teikiamas ir mokėjimo prašymų teikimo </a:t>
            </a:r>
            <a:r>
              <a:rPr lang="lt-LT" sz="1200" b="1" dirty="0" smtClean="0">
                <a:solidFill>
                  <a:srgbClr val="262626"/>
                </a:solidFill>
              </a:rPr>
              <a:t>grafikas.</a:t>
            </a:r>
          </a:p>
          <a:p>
            <a:pPr>
              <a:lnSpc>
                <a:spcPct val="80000"/>
              </a:lnSpc>
            </a:pPr>
            <a:endParaRPr lang="lt-LT" sz="1200" b="1" dirty="0">
              <a:solidFill>
                <a:srgbClr val="262626"/>
              </a:solidFill>
            </a:endParaRPr>
          </a:p>
          <a:p>
            <a:pPr>
              <a:lnSpc>
                <a:spcPct val="80000"/>
              </a:lnSpc>
            </a:pPr>
            <a:r>
              <a:rPr lang="lt-LT" sz="1200" dirty="0" smtClean="0">
                <a:solidFill>
                  <a:srgbClr val="262626"/>
                </a:solidFill>
              </a:rPr>
              <a:t>MP </a:t>
            </a:r>
            <a:r>
              <a:rPr lang="lt-LT" sz="1200" b="1" dirty="0" smtClean="0">
                <a:solidFill>
                  <a:srgbClr val="262626"/>
                </a:solidFill>
              </a:rPr>
              <a:t>grafiko pildymas </a:t>
            </a:r>
            <a:r>
              <a:rPr lang="lt-LT" sz="1200" dirty="0" smtClean="0">
                <a:solidFill>
                  <a:srgbClr val="262626"/>
                </a:solidFill>
              </a:rPr>
              <a:t>pateiktas skaidrėse „</a:t>
            </a:r>
            <a:r>
              <a:rPr lang="lt-LT" sz="1200" b="1" dirty="0" smtClean="0">
                <a:solidFill>
                  <a:srgbClr val="262626"/>
                </a:solidFill>
              </a:rPr>
              <a:t>Mokėjimo prašymų grafiko pildymas</a:t>
            </a:r>
            <a:r>
              <a:rPr lang="lt-LT" sz="1200" dirty="0" smtClean="0">
                <a:solidFill>
                  <a:srgbClr val="262626"/>
                </a:solidFill>
              </a:rPr>
              <a:t>“</a:t>
            </a:r>
            <a:endParaRPr lang="lt-LT" sz="1200" dirty="0">
              <a:solidFill>
                <a:srgbClr val="262626"/>
              </a:solidFill>
            </a:endParaRPr>
          </a:p>
        </p:txBody>
      </p:sp>
      <p:cxnSp>
        <p:nvCxnSpPr>
          <p:cNvPr id="39" name="Straight Arrow Connector 38"/>
          <p:cNvCxnSpPr/>
          <p:nvPr/>
        </p:nvCxnSpPr>
        <p:spPr>
          <a:xfrm flipH="1">
            <a:off x="4203852" y="1872177"/>
            <a:ext cx="175264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963144" y="1788364"/>
            <a:ext cx="2771795" cy="240066"/>
          </a:xfrm>
          <a:prstGeom prst="rect">
            <a:avLst/>
          </a:prstGeom>
          <a:noFill/>
          <a:ln w="25400">
            <a:solidFill>
              <a:schemeClr val="accent2"/>
            </a:solidFill>
            <a:prstDash val="sysDash"/>
          </a:ln>
        </p:spPr>
        <p:txBody>
          <a:bodyPr wrap="square" rtlCol="0">
            <a:spAutoFit/>
          </a:bodyPr>
          <a:lstStyle/>
          <a:p>
            <a:pPr>
              <a:lnSpc>
                <a:spcPct val="80000"/>
              </a:lnSpc>
            </a:pPr>
            <a:r>
              <a:rPr lang="lt-LT" sz="1200" dirty="0">
                <a:solidFill>
                  <a:srgbClr val="262626"/>
                </a:solidFill>
              </a:rPr>
              <a:t>1. Nurodoma AMP rengimo data</a:t>
            </a:r>
          </a:p>
        </p:txBody>
      </p:sp>
      <p:sp>
        <p:nvSpPr>
          <p:cNvPr id="44" name="TextBox 43"/>
          <p:cNvSpPr txBox="1"/>
          <p:nvPr/>
        </p:nvSpPr>
        <p:spPr>
          <a:xfrm>
            <a:off x="5976435" y="2091180"/>
            <a:ext cx="2745214" cy="240066"/>
          </a:xfrm>
          <a:prstGeom prst="rect">
            <a:avLst/>
          </a:prstGeom>
          <a:noFill/>
          <a:ln w="25400">
            <a:solidFill>
              <a:schemeClr val="accent2"/>
            </a:solidFill>
            <a:prstDash val="sysDash"/>
          </a:ln>
        </p:spPr>
        <p:txBody>
          <a:bodyPr wrap="square" rtlCol="0">
            <a:spAutoFit/>
          </a:bodyPr>
          <a:lstStyle/>
          <a:p>
            <a:pPr>
              <a:lnSpc>
                <a:spcPct val="80000"/>
              </a:lnSpc>
            </a:pPr>
            <a:r>
              <a:rPr lang="lt-LT" sz="1200" dirty="0" smtClean="0">
                <a:solidFill>
                  <a:srgbClr val="262626"/>
                </a:solidFill>
              </a:rPr>
              <a:t>2. </a:t>
            </a:r>
            <a:r>
              <a:rPr lang="en-US" sz="1200" dirty="0" smtClean="0">
                <a:solidFill>
                  <a:srgbClr val="262626"/>
                </a:solidFill>
              </a:rPr>
              <a:t>P</a:t>
            </a:r>
            <a:r>
              <a:rPr lang="lt-LT" sz="1200" dirty="0" smtClean="0">
                <a:solidFill>
                  <a:srgbClr val="262626"/>
                </a:solidFill>
              </a:rPr>
              <a:t>rašomo </a:t>
            </a:r>
            <a:r>
              <a:rPr lang="lt-LT" sz="1200" dirty="0">
                <a:solidFill>
                  <a:srgbClr val="262626"/>
                </a:solidFill>
              </a:rPr>
              <a:t>avanso suma</a:t>
            </a:r>
          </a:p>
        </p:txBody>
      </p:sp>
      <p:cxnSp>
        <p:nvCxnSpPr>
          <p:cNvPr id="45" name="Straight Arrow Connector 44"/>
          <p:cNvCxnSpPr>
            <a:stCxn id="44" idx="1"/>
          </p:cNvCxnSpPr>
          <p:nvPr/>
        </p:nvCxnSpPr>
        <p:spPr>
          <a:xfrm flipH="1" flipV="1">
            <a:off x="4203852" y="2209413"/>
            <a:ext cx="1772583" cy="18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969377" y="2418015"/>
            <a:ext cx="2760737" cy="240066"/>
          </a:xfrm>
          <a:prstGeom prst="rect">
            <a:avLst/>
          </a:prstGeom>
          <a:noFill/>
          <a:ln w="25400">
            <a:solidFill>
              <a:schemeClr val="accent2"/>
            </a:solidFill>
            <a:prstDash val="sysDash"/>
          </a:ln>
        </p:spPr>
        <p:txBody>
          <a:bodyPr wrap="square" rtlCol="0">
            <a:spAutoFit/>
          </a:bodyPr>
          <a:lstStyle/>
          <a:p>
            <a:pPr>
              <a:lnSpc>
                <a:spcPct val="80000"/>
              </a:lnSpc>
            </a:pPr>
            <a:r>
              <a:rPr lang="lt-LT" sz="1200" dirty="0">
                <a:solidFill>
                  <a:srgbClr val="262626"/>
                </a:solidFill>
              </a:rPr>
              <a:t>3</a:t>
            </a:r>
            <a:r>
              <a:rPr lang="lt-LT" sz="1200" dirty="0" smtClean="0">
                <a:solidFill>
                  <a:srgbClr val="262626"/>
                </a:solidFill>
              </a:rPr>
              <a:t>. </a:t>
            </a:r>
            <a:r>
              <a:rPr lang="en-US" sz="1200" dirty="0" smtClean="0">
                <a:solidFill>
                  <a:srgbClr val="262626"/>
                </a:solidFill>
              </a:rPr>
              <a:t>A</a:t>
            </a:r>
            <a:r>
              <a:rPr lang="lt-LT" sz="1200" dirty="0" err="1" smtClean="0">
                <a:solidFill>
                  <a:srgbClr val="262626"/>
                </a:solidFill>
              </a:rPr>
              <a:t>vanso</a:t>
            </a:r>
            <a:r>
              <a:rPr lang="lt-LT" sz="1200" dirty="0" smtClean="0">
                <a:solidFill>
                  <a:srgbClr val="262626"/>
                </a:solidFill>
              </a:rPr>
              <a:t> pagrindimas (pildyti nebūtina)</a:t>
            </a:r>
            <a:endParaRPr lang="lt-LT" sz="1200" dirty="0">
              <a:solidFill>
                <a:srgbClr val="262626"/>
              </a:solidFill>
            </a:endParaRPr>
          </a:p>
        </p:txBody>
      </p:sp>
      <p:cxnSp>
        <p:nvCxnSpPr>
          <p:cNvPr id="47" name="Straight Arrow Connector 46"/>
          <p:cNvCxnSpPr/>
          <p:nvPr/>
        </p:nvCxnSpPr>
        <p:spPr>
          <a:xfrm flipH="1" flipV="1">
            <a:off x="5257800" y="2535207"/>
            <a:ext cx="711577" cy="284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976435" y="2770335"/>
            <a:ext cx="2771793" cy="387798"/>
          </a:xfrm>
          <a:prstGeom prst="rect">
            <a:avLst/>
          </a:prstGeom>
          <a:noFill/>
          <a:ln w="25400">
            <a:solidFill>
              <a:schemeClr val="accent2"/>
            </a:solidFill>
            <a:prstDash val="sysDash"/>
          </a:ln>
        </p:spPr>
        <p:txBody>
          <a:bodyPr wrap="square" rtlCol="0">
            <a:spAutoFit/>
          </a:bodyPr>
          <a:lstStyle/>
          <a:p>
            <a:pPr>
              <a:lnSpc>
                <a:spcPct val="80000"/>
              </a:lnSpc>
            </a:pPr>
            <a:r>
              <a:rPr lang="lt-LT" sz="1200" dirty="0" smtClean="0">
                <a:solidFill>
                  <a:srgbClr val="262626"/>
                </a:solidFill>
              </a:rPr>
              <a:t>4. </a:t>
            </a:r>
            <a:r>
              <a:rPr lang="en-US" sz="1200" dirty="0">
                <a:solidFill>
                  <a:srgbClr val="262626"/>
                </a:solidFill>
              </a:rPr>
              <a:t>J</a:t>
            </a:r>
            <a:r>
              <a:rPr lang="lt-LT" sz="1200" dirty="0" err="1">
                <a:solidFill>
                  <a:srgbClr val="262626"/>
                </a:solidFill>
              </a:rPr>
              <a:t>eigu</a:t>
            </a:r>
            <a:r>
              <a:rPr lang="lt-LT" sz="1200" dirty="0">
                <a:solidFill>
                  <a:srgbClr val="262626"/>
                </a:solidFill>
              </a:rPr>
              <a:t> </a:t>
            </a:r>
            <a:r>
              <a:rPr lang="lt-LT" sz="1200" dirty="0" smtClean="0">
                <a:solidFill>
                  <a:srgbClr val="262626"/>
                </a:solidFill>
              </a:rPr>
              <a:t>reikia, </a:t>
            </a:r>
            <a:r>
              <a:rPr lang="lt-LT" sz="1200" dirty="0">
                <a:solidFill>
                  <a:srgbClr val="262626"/>
                </a:solidFill>
              </a:rPr>
              <a:t>įkeliamas avanso draudimo dokumentas</a:t>
            </a:r>
            <a:endParaRPr lang="lt-LT" sz="1200" dirty="0"/>
          </a:p>
        </p:txBody>
      </p:sp>
      <p:sp>
        <p:nvSpPr>
          <p:cNvPr id="49" name="Rectangle 48"/>
          <p:cNvSpPr/>
          <p:nvPr/>
        </p:nvSpPr>
        <p:spPr>
          <a:xfrm>
            <a:off x="1524000" y="1872177"/>
            <a:ext cx="827809" cy="151065"/>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50" name="Rectangle 49"/>
          <p:cNvSpPr/>
          <p:nvPr/>
        </p:nvSpPr>
        <p:spPr>
          <a:xfrm>
            <a:off x="1524000" y="2203692"/>
            <a:ext cx="966992" cy="111223"/>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52" name="Rectangle 51"/>
          <p:cNvSpPr/>
          <p:nvPr/>
        </p:nvSpPr>
        <p:spPr>
          <a:xfrm>
            <a:off x="1524000" y="2392186"/>
            <a:ext cx="2573398" cy="143021"/>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cxnSp>
        <p:nvCxnSpPr>
          <p:cNvPr id="53" name="Straight Arrow Connector 52"/>
          <p:cNvCxnSpPr/>
          <p:nvPr/>
        </p:nvCxnSpPr>
        <p:spPr>
          <a:xfrm flipH="1">
            <a:off x="5721449" y="2964234"/>
            <a:ext cx="22394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976435" y="3886310"/>
            <a:ext cx="2753679" cy="535531"/>
          </a:xfrm>
          <a:prstGeom prst="rect">
            <a:avLst/>
          </a:prstGeom>
          <a:noFill/>
          <a:ln w="25400">
            <a:solidFill>
              <a:schemeClr val="accent2"/>
            </a:solidFill>
            <a:prstDash val="sysDash"/>
          </a:ln>
        </p:spPr>
        <p:txBody>
          <a:bodyPr wrap="square" rtlCol="0">
            <a:spAutoFit/>
          </a:bodyPr>
          <a:lstStyle/>
          <a:p>
            <a:pPr>
              <a:lnSpc>
                <a:spcPct val="80000"/>
              </a:lnSpc>
            </a:pPr>
            <a:r>
              <a:rPr lang="lt-LT" sz="1200" dirty="0" smtClean="0">
                <a:solidFill>
                  <a:srgbClr val="262626"/>
                </a:solidFill>
              </a:rPr>
              <a:t>6</a:t>
            </a:r>
            <a:r>
              <a:rPr lang="en-US" sz="1200" dirty="0" smtClean="0">
                <a:solidFill>
                  <a:srgbClr val="262626"/>
                </a:solidFill>
              </a:rPr>
              <a:t>. </a:t>
            </a:r>
            <a:r>
              <a:rPr lang="en-US" sz="1200" dirty="0" err="1" smtClean="0">
                <a:solidFill>
                  <a:srgbClr val="262626"/>
                </a:solidFill>
              </a:rPr>
              <a:t>Atlikus</a:t>
            </a:r>
            <a:r>
              <a:rPr lang="en-US" sz="1200" dirty="0" smtClean="0">
                <a:solidFill>
                  <a:srgbClr val="262626"/>
                </a:solidFill>
              </a:rPr>
              <a:t> </a:t>
            </a:r>
            <a:r>
              <a:rPr lang="en-US" sz="1200" dirty="0" err="1" smtClean="0">
                <a:solidFill>
                  <a:srgbClr val="262626"/>
                </a:solidFill>
              </a:rPr>
              <a:t>visus</a:t>
            </a:r>
            <a:r>
              <a:rPr lang="en-US" sz="1200" dirty="0" smtClean="0">
                <a:solidFill>
                  <a:srgbClr val="262626"/>
                </a:solidFill>
              </a:rPr>
              <a:t> </a:t>
            </a:r>
            <a:r>
              <a:rPr lang="lt-LT" sz="1200" dirty="0" smtClean="0">
                <a:solidFill>
                  <a:srgbClr val="262626"/>
                </a:solidFill>
              </a:rPr>
              <a:t>veiksmus, spaudžiame mygtuką „</a:t>
            </a:r>
            <a:r>
              <a:rPr lang="lt-LT" sz="1200" b="1" dirty="0" smtClean="0">
                <a:solidFill>
                  <a:srgbClr val="262626"/>
                </a:solidFill>
              </a:rPr>
              <a:t>SAUGOTI</a:t>
            </a:r>
            <a:r>
              <a:rPr lang="lt-LT" sz="1200" dirty="0" smtClean="0">
                <a:solidFill>
                  <a:srgbClr val="262626"/>
                </a:solidFill>
              </a:rPr>
              <a:t>“</a:t>
            </a:r>
            <a:r>
              <a:rPr lang="en-US" sz="1200" dirty="0" smtClean="0">
                <a:solidFill>
                  <a:srgbClr val="262626"/>
                </a:solidFill>
              </a:rPr>
              <a:t>, “</a:t>
            </a:r>
            <a:r>
              <a:rPr lang="en-US" sz="1200" b="1" dirty="0" smtClean="0">
                <a:solidFill>
                  <a:srgbClr val="262626"/>
                </a:solidFill>
              </a:rPr>
              <a:t>TIKRINTI</a:t>
            </a:r>
            <a:r>
              <a:rPr lang="en-US" sz="1200" dirty="0" smtClean="0">
                <a:solidFill>
                  <a:srgbClr val="262626"/>
                </a:solidFill>
              </a:rPr>
              <a:t>”</a:t>
            </a:r>
            <a:r>
              <a:rPr lang="lt-LT" sz="1200" dirty="0" smtClean="0">
                <a:solidFill>
                  <a:srgbClr val="262626"/>
                </a:solidFill>
              </a:rPr>
              <a:t> ar „</a:t>
            </a:r>
            <a:r>
              <a:rPr lang="lt-LT" sz="1200" b="1" dirty="0">
                <a:solidFill>
                  <a:srgbClr val="262626"/>
                </a:solidFill>
              </a:rPr>
              <a:t>TEIKTI</a:t>
            </a:r>
            <a:r>
              <a:rPr lang="lt-LT" sz="1200" dirty="0" smtClean="0">
                <a:solidFill>
                  <a:srgbClr val="262626"/>
                </a:solidFill>
              </a:rPr>
              <a:t>“</a:t>
            </a:r>
            <a:endParaRPr lang="lt-LT" sz="1200" dirty="0">
              <a:solidFill>
                <a:srgbClr val="262626"/>
              </a:solidFill>
            </a:endParaRPr>
          </a:p>
        </p:txBody>
      </p:sp>
      <p:sp>
        <p:nvSpPr>
          <p:cNvPr id="55" name="Rectangle 54"/>
          <p:cNvSpPr/>
          <p:nvPr/>
        </p:nvSpPr>
        <p:spPr>
          <a:xfrm flipV="1">
            <a:off x="4310647" y="4346120"/>
            <a:ext cx="1410802" cy="28303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Tree>
    <p:extLst>
      <p:ext uri="{BB962C8B-B14F-4D97-AF65-F5344CB8AC3E}">
        <p14:creationId xmlns:p14="http://schemas.microsoft.com/office/powerpoint/2010/main" val="1697901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21042" y="767315"/>
            <a:ext cx="8349114" cy="173255"/>
          </a:xfrm>
        </p:spPr>
        <p:txBody>
          <a:bodyPr/>
          <a:lstStyle/>
          <a:p>
            <a:r>
              <a:rPr lang="lt-LT" dirty="0" smtClean="0"/>
              <a:t>Kas turi pateikti avanso draudimo dokumentą</a:t>
            </a:r>
            <a:endParaRPr lang="en-US" dirty="0"/>
          </a:p>
        </p:txBody>
      </p:sp>
      <p:sp>
        <p:nvSpPr>
          <p:cNvPr id="3" name="Title 2"/>
          <p:cNvSpPr>
            <a:spLocks noGrp="1"/>
          </p:cNvSpPr>
          <p:nvPr>
            <p:ph type="title"/>
          </p:nvPr>
        </p:nvSpPr>
        <p:spPr>
          <a:xfrm>
            <a:off x="332765" y="371889"/>
            <a:ext cx="8349114" cy="356134"/>
          </a:xfrm>
        </p:spPr>
        <p:txBody>
          <a:bodyPr/>
          <a:lstStyle/>
          <a:p>
            <a:r>
              <a:rPr lang="lt-LT" dirty="0"/>
              <a:t>Avanso mokėjimo prašymo </a:t>
            </a:r>
            <a:r>
              <a:rPr lang="lt-LT" dirty="0" smtClean="0"/>
              <a:t>pildymas (1) </a:t>
            </a:r>
            <a:endParaRPr lang="en-US" dirty="0"/>
          </a:p>
        </p:txBody>
      </p:sp>
      <p:sp>
        <p:nvSpPr>
          <p:cNvPr id="7" name="TextBox 6"/>
          <p:cNvSpPr txBox="1"/>
          <p:nvPr/>
        </p:nvSpPr>
        <p:spPr>
          <a:xfrm>
            <a:off x="332766" y="1079375"/>
            <a:ext cx="8525417" cy="1332673"/>
          </a:xfrm>
          <a:prstGeom prst="rect">
            <a:avLst/>
          </a:prstGeom>
          <a:noFill/>
        </p:spPr>
        <p:txBody>
          <a:bodyPr wrap="square" rtlCol="0">
            <a:spAutoFit/>
          </a:bodyPr>
          <a:lstStyle/>
          <a:p>
            <a:pPr algn="just">
              <a:lnSpc>
                <a:spcPct val="90000"/>
              </a:lnSpc>
              <a:spcAft>
                <a:spcPts val="600"/>
              </a:spcAft>
            </a:pPr>
            <a:r>
              <a:rPr lang="lt-LT" sz="1400" dirty="0">
                <a:solidFill>
                  <a:srgbClr val="262626"/>
                </a:solidFill>
              </a:rPr>
              <a:t>Avanso draudimo dokumentą turi pateikti </a:t>
            </a:r>
            <a:r>
              <a:rPr lang="lt-LT" sz="1400" b="1" dirty="0">
                <a:solidFill>
                  <a:srgbClr val="262626"/>
                </a:solidFill>
              </a:rPr>
              <a:t>privatūs juridiniai asmenys, privačių juridinių asmenų filialai ir atstovybės, fiziniai asmenys bei viešieji juridiniai asmenys</a:t>
            </a:r>
            <a:r>
              <a:rPr lang="lt-LT" sz="1400" dirty="0">
                <a:solidFill>
                  <a:srgbClr val="262626"/>
                </a:solidFill>
              </a:rPr>
              <a:t>, kai avanso suma didesnė kaip 30 000 eurų. </a:t>
            </a:r>
          </a:p>
          <a:p>
            <a:pPr algn="just">
              <a:lnSpc>
                <a:spcPct val="90000"/>
              </a:lnSpc>
              <a:spcAft>
                <a:spcPts val="600"/>
              </a:spcAft>
            </a:pPr>
            <a:r>
              <a:rPr lang="lt-LT" sz="1400" dirty="0">
                <a:solidFill>
                  <a:srgbClr val="262626"/>
                </a:solidFill>
              </a:rPr>
              <a:t>Viešiesiems juridiniams asmenims gali būti netaikomas reikalavimas pateikti avanso draudimo dokumentą, jeigu mokėjimo prašymai teikiami ne rečiau kaip kas mėnesį, per 2 mėnesius projekto vykdytojui pačiam vykdant projekto veiklas patiriamų ar planuojamų patirti tiesioginių išlaidų suma – daugiau nei 30 000 eurų ir avanso suma neviršija  45 000 eurų.</a:t>
            </a:r>
            <a:endParaRPr lang="en-US" sz="1400" dirty="0">
              <a:solidFill>
                <a:srgbClr val="262626"/>
              </a:solidFill>
            </a:endParaRPr>
          </a:p>
        </p:txBody>
      </p:sp>
      <p:sp>
        <p:nvSpPr>
          <p:cNvPr id="23" name="TextBox 22"/>
          <p:cNvSpPr txBox="1"/>
          <p:nvPr/>
        </p:nvSpPr>
        <p:spPr>
          <a:xfrm>
            <a:off x="332765" y="2876550"/>
            <a:ext cx="8725168" cy="1794337"/>
          </a:xfrm>
          <a:prstGeom prst="rect">
            <a:avLst/>
          </a:prstGeom>
          <a:noFill/>
          <a:ln w="28575">
            <a:noFill/>
          </a:ln>
        </p:spPr>
        <p:txBody>
          <a:bodyPr wrap="square" rtlCol="0">
            <a:spAutoFit/>
          </a:bodyPr>
          <a:lstStyle/>
          <a:p>
            <a:pPr>
              <a:lnSpc>
                <a:spcPct val="80000"/>
              </a:lnSpc>
              <a:spcAft>
                <a:spcPts val="600"/>
              </a:spcAft>
            </a:pPr>
            <a:r>
              <a:rPr lang="lt-LT" sz="1600" b="1" dirty="0" smtClean="0">
                <a:solidFill>
                  <a:srgbClr val="FF0000"/>
                </a:solidFill>
              </a:rPr>
              <a:t>Svarbu</a:t>
            </a:r>
            <a:r>
              <a:rPr lang="en-US" sz="1600" b="1" dirty="0" smtClean="0">
                <a:solidFill>
                  <a:srgbClr val="FF0000"/>
                </a:solidFill>
              </a:rPr>
              <a:t>! </a:t>
            </a:r>
            <a:r>
              <a:rPr lang="en-US" sz="1600" b="1" dirty="0" err="1" smtClean="0">
                <a:solidFill>
                  <a:srgbClr val="FF0000"/>
                </a:solidFill>
              </a:rPr>
              <a:t>Laikinai</a:t>
            </a:r>
            <a:r>
              <a:rPr lang="en-US" sz="1600" b="1" dirty="0" smtClean="0">
                <a:solidFill>
                  <a:srgbClr val="FF0000"/>
                </a:solidFill>
              </a:rPr>
              <a:t> </a:t>
            </a:r>
            <a:r>
              <a:rPr lang="en-US" sz="1600" b="1" dirty="0" err="1" smtClean="0">
                <a:solidFill>
                  <a:srgbClr val="FF0000"/>
                </a:solidFill>
              </a:rPr>
              <a:t>pakeista</a:t>
            </a:r>
            <a:r>
              <a:rPr lang="en-US" sz="1600" b="1" dirty="0" smtClean="0">
                <a:solidFill>
                  <a:srgbClr val="FF0000"/>
                </a:solidFill>
              </a:rPr>
              <a:t> d</a:t>
            </a:r>
            <a:r>
              <a:rPr lang="lt-LT" sz="1600" b="1" dirty="0" err="1" smtClean="0">
                <a:solidFill>
                  <a:srgbClr val="FF0000"/>
                </a:solidFill>
              </a:rPr>
              <a:t>ėl</a:t>
            </a:r>
            <a:r>
              <a:rPr lang="lt-LT" sz="1600" b="1" dirty="0" smtClean="0">
                <a:solidFill>
                  <a:srgbClr val="FF0000"/>
                </a:solidFill>
              </a:rPr>
              <a:t> privačių juridinių asmenų avanso laidavimo dokumento</a:t>
            </a:r>
            <a:endParaRPr lang="en-US" sz="1600" b="1" dirty="0" smtClean="0">
              <a:solidFill>
                <a:srgbClr val="FF0000"/>
              </a:solidFill>
            </a:endParaRPr>
          </a:p>
          <a:p>
            <a:r>
              <a:rPr lang="lt-LT" sz="1400" dirty="0" err="1" smtClean="0"/>
              <a:t>PAFT‘o</a:t>
            </a:r>
            <a:r>
              <a:rPr lang="lt-LT" sz="1400" dirty="0" smtClean="0"/>
              <a:t> 505 p. </a:t>
            </a:r>
            <a:r>
              <a:rPr lang="lt-LT" sz="1400" dirty="0"/>
              <a:t>Reikalavimas pateikti avanso draudimo dokumentą arba laidavimo draudimo raštą dėl avanso sumos gali būti netaikomas privatiems juridiniams asmenims, nors toks reikalavimas ir numatytas projekto sutartyje ar projektų finansavimo sąlygų apraše, jeigu avanso suma neviršija 50 procentų projektui įgyvendinti skirtos projekto finansavimo lėšų sumos, bet yra ne didesnė kaip 30 000 eurų (trisdešimt tūkstančių eurų). </a:t>
            </a:r>
          </a:p>
          <a:p>
            <a:r>
              <a:rPr lang="lt-LT" sz="1400" b="1" dirty="0"/>
              <a:t>Pastaba</a:t>
            </a:r>
            <a:r>
              <a:rPr lang="lt-LT" sz="1400" dirty="0"/>
              <a:t>. </a:t>
            </a:r>
            <a:r>
              <a:rPr lang="lt-LT" sz="1400" i="1" dirty="0"/>
              <a:t>Punkto redakcija galioja, iki bus atšaukta Lietuvos Respublikos Vyriausybės 2020 m. vasario 26 d. nutarimu Nr. 152 „Dėl valstybės lygio ekstremaliosios situacijos paskelbimo“ paskelbta valstybės lygio ekstremalioji situacija.</a:t>
            </a:r>
            <a:endParaRPr lang="lt-LT" sz="1400" dirty="0"/>
          </a:p>
          <a:p>
            <a:pPr>
              <a:lnSpc>
                <a:spcPct val="80000"/>
              </a:lnSpc>
              <a:spcAft>
                <a:spcPts val="600"/>
              </a:spcAft>
            </a:pPr>
            <a:endParaRPr lang="lt-LT" sz="1100" dirty="0">
              <a:solidFill>
                <a:srgbClr val="262626"/>
              </a:solidFill>
            </a:endParaRPr>
          </a:p>
        </p:txBody>
      </p:sp>
    </p:spTree>
    <p:extLst>
      <p:ext uri="{BB962C8B-B14F-4D97-AF65-F5344CB8AC3E}">
        <p14:creationId xmlns:p14="http://schemas.microsoft.com/office/powerpoint/2010/main" val="219085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2766" y="2377012"/>
            <a:ext cx="6924065" cy="1103617"/>
          </a:xfrm>
          <a:prstGeom prst="rect">
            <a:avLst/>
          </a:prstGeom>
        </p:spPr>
      </p:pic>
      <p:sp>
        <p:nvSpPr>
          <p:cNvPr id="2" name="Text Placeholder 1"/>
          <p:cNvSpPr>
            <a:spLocks noGrp="1"/>
          </p:cNvSpPr>
          <p:nvPr>
            <p:ph type="body" sz="half" idx="2"/>
          </p:nvPr>
        </p:nvSpPr>
        <p:spPr>
          <a:xfrm>
            <a:off x="321042" y="767315"/>
            <a:ext cx="8349114" cy="173255"/>
          </a:xfrm>
        </p:spPr>
        <p:txBody>
          <a:bodyPr/>
          <a:lstStyle/>
          <a:p>
            <a:r>
              <a:rPr lang="lt-LT" dirty="0" smtClean="0"/>
              <a:t>Kas turi pateikti avanso draudimo dokumentą</a:t>
            </a:r>
            <a:endParaRPr lang="en-US" dirty="0"/>
          </a:p>
        </p:txBody>
      </p:sp>
      <p:sp>
        <p:nvSpPr>
          <p:cNvPr id="3" name="Title 2"/>
          <p:cNvSpPr>
            <a:spLocks noGrp="1"/>
          </p:cNvSpPr>
          <p:nvPr>
            <p:ph type="title"/>
          </p:nvPr>
        </p:nvSpPr>
        <p:spPr>
          <a:xfrm>
            <a:off x="332765" y="371889"/>
            <a:ext cx="8349114" cy="356134"/>
          </a:xfrm>
        </p:spPr>
        <p:txBody>
          <a:bodyPr/>
          <a:lstStyle/>
          <a:p>
            <a:r>
              <a:rPr lang="lt-LT" dirty="0"/>
              <a:t>Avanso mokėjimo prašymo </a:t>
            </a:r>
            <a:r>
              <a:rPr lang="lt-LT" dirty="0" smtClean="0"/>
              <a:t>pildymas (2) </a:t>
            </a:r>
            <a:endParaRPr lang="en-US" dirty="0"/>
          </a:p>
        </p:txBody>
      </p:sp>
      <p:sp>
        <p:nvSpPr>
          <p:cNvPr id="27" name="Rectangle 26"/>
          <p:cNvSpPr/>
          <p:nvPr/>
        </p:nvSpPr>
        <p:spPr>
          <a:xfrm>
            <a:off x="533400" y="2913925"/>
            <a:ext cx="5334000" cy="351127"/>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28" name="Rectangle 27"/>
          <p:cNvSpPr/>
          <p:nvPr/>
        </p:nvSpPr>
        <p:spPr>
          <a:xfrm>
            <a:off x="6953496" y="2982203"/>
            <a:ext cx="256320" cy="295629"/>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29" name="TextBox 28"/>
          <p:cNvSpPr txBox="1"/>
          <p:nvPr/>
        </p:nvSpPr>
        <p:spPr>
          <a:xfrm>
            <a:off x="7363682" y="2442952"/>
            <a:ext cx="1542736" cy="535531"/>
          </a:xfrm>
          <a:prstGeom prst="rect">
            <a:avLst/>
          </a:prstGeom>
          <a:noFill/>
          <a:ln w="25400">
            <a:solidFill>
              <a:schemeClr val="accent2"/>
            </a:solidFill>
            <a:prstDash val="sysDash"/>
          </a:ln>
        </p:spPr>
        <p:txBody>
          <a:bodyPr wrap="square" rtlCol="0">
            <a:spAutoFit/>
          </a:bodyPr>
          <a:lstStyle>
            <a:defPPr>
              <a:defRPr lang="en-US"/>
            </a:defPPr>
            <a:lvl1pPr>
              <a:lnSpc>
                <a:spcPct val="80000"/>
              </a:lnSpc>
              <a:defRPr sz="1200">
                <a:solidFill>
                  <a:srgbClr val="262626"/>
                </a:solidFill>
              </a:defRPr>
            </a:lvl1pPr>
          </a:lstStyle>
          <a:p>
            <a:r>
              <a:rPr lang="lt-LT" dirty="0"/>
              <a:t>Paspaudus </a:t>
            </a:r>
            <a:r>
              <a:rPr lang="lt-LT" dirty="0" err="1"/>
              <a:t>piktogra-mą</a:t>
            </a:r>
            <a:r>
              <a:rPr lang="lt-LT" dirty="0"/>
              <a:t>, ištrinamas </a:t>
            </a:r>
            <a:r>
              <a:rPr lang="lt-LT" dirty="0" err="1"/>
              <a:t>prika</a:t>
            </a:r>
            <a:r>
              <a:rPr lang="lt-LT" dirty="0"/>
              <a:t>-bintas dokumentas</a:t>
            </a:r>
          </a:p>
        </p:txBody>
      </p:sp>
      <p:cxnSp>
        <p:nvCxnSpPr>
          <p:cNvPr id="30" name="Straight Arrow Connector 29"/>
          <p:cNvCxnSpPr>
            <a:endCxn id="28" idx="3"/>
          </p:cNvCxnSpPr>
          <p:nvPr/>
        </p:nvCxnSpPr>
        <p:spPr>
          <a:xfrm flipH="1">
            <a:off x="7209816" y="2998416"/>
            <a:ext cx="200880" cy="13160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2766" y="1243108"/>
            <a:ext cx="8573652" cy="1181862"/>
          </a:xfrm>
          <a:prstGeom prst="rect">
            <a:avLst/>
          </a:prstGeom>
          <a:noFill/>
          <a:ln w="28575">
            <a:noFill/>
          </a:ln>
        </p:spPr>
        <p:txBody>
          <a:bodyPr wrap="square" rtlCol="0">
            <a:spAutoFit/>
          </a:bodyPr>
          <a:lstStyle/>
          <a:p>
            <a:pPr>
              <a:lnSpc>
                <a:spcPct val="80000"/>
              </a:lnSpc>
              <a:spcAft>
                <a:spcPts val="600"/>
              </a:spcAft>
            </a:pPr>
            <a:r>
              <a:rPr lang="en-US" sz="1600" dirty="0">
                <a:solidFill>
                  <a:srgbClr val="262626"/>
                </a:solidFill>
              </a:rPr>
              <a:t>Paspau</a:t>
            </a:r>
            <a:r>
              <a:rPr lang="lt-LT" sz="1600" dirty="0">
                <a:solidFill>
                  <a:srgbClr val="262626"/>
                </a:solidFill>
              </a:rPr>
              <a:t>dus</a:t>
            </a:r>
            <a:r>
              <a:rPr lang="en-US" sz="1600" dirty="0">
                <a:solidFill>
                  <a:srgbClr val="262626"/>
                </a:solidFill>
              </a:rPr>
              <a:t> mygtuką „</a:t>
            </a:r>
            <a:r>
              <a:rPr lang="en-US" sz="1600" b="1" dirty="0">
                <a:solidFill>
                  <a:srgbClr val="262626"/>
                </a:solidFill>
              </a:rPr>
              <a:t>Įkelti laidavimo dokumentą</a:t>
            </a:r>
            <a:r>
              <a:rPr lang="en-US" sz="1600" dirty="0">
                <a:solidFill>
                  <a:srgbClr val="262626"/>
                </a:solidFill>
              </a:rPr>
              <a:t>“</a:t>
            </a:r>
            <a:r>
              <a:rPr lang="lt-LT" sz="1600" dirty="0">
                <a:solidFill>
                  <a:srgbClr val="262626"/>
                </a:solidFill>
              </a:rPr>
              <a:t>,</a:t>
            </a:r>
            <a:r>
              <a:rPr lang="en-US" sz="1600" dirty="0">
                <a:solidFill>
                  <a:srgbClr val="262626"/>
                </a:solidFill>
              </a:rPr>
              <a:t> </a:t>
            </a:r>
            <a:r>
              <a:rPr lang="lt-LT" sz="1600" dirty="0">
                <a:solidFill>
                  <a:srgbClr val="262626"/>
                </a:solidFill>
              </a:rPr>
              <a:t>a</a:t>
            </a:r>
            <a:r>
              <a:rPr lang="en-US" sz="1600" dirty="0">
                <a:solidFill>
                  <a:srgbClr val="262626"/>
                </a:solidFill>
              </a:rPr>
              <a:t>tsidariusioje formoje </a:t>
            </a:r>
            <a:r>
              <a:rPr lang="lt-LT" sz="1600" dirty="0">
                <a:solidFill>
                  <a:srgbClr val="262626"/>
                </a:solidFill>
              </a:rPr>
              <a:t>reikia užpildyti melsvus laukus</a:t>
            </a:r>
            <a:r>
              <a:rPr lang="en-US" sz="1600" dirty="0">
                <a:solidFill>
                  <a:srgbClr val="262626"/>
                </a:solidFill>
              </a:rPr>
              <a:t>. </a:t>
            </a:r>
            <a:endParaRPr lang="lt-LT" sz="1600" dirty="0">
              <a:solidFill>
                <a:srgbClr val="262626"/>
              </a:solidFill>
            </a:endParaRPr>
          </a:p>
          <a:p>
            <a:pPr>
              <a:lnSpc>
                <a:spcPct val="80000"/>
              </a:lnSpc>
              <a:spcAft>
                <a:spcPts val="600"/>
              </a:spcAft>
            </a:pPr>
            <a:r>
              <a:rPr lang="lt-LT" sz="1600" dirty="0">
                <a:solidFill>
                  <a:srgbClr val="262626"/>
                </a:solidFill>
              </a:rPr>
              <a:t>Į DMS </a:t>
            </a:r>
            <a:r>
              <a:rPr lang="en-US" sz="1600" dirty="0" err="1">
                <a:solidFill>
                  <a:srgbClr val="262626"/>
                </a:solidFill>
              </a:rPr>
              <a:t>ga</a:t>
            </a:r>
            <a:r>
              <a:rPr lang="lt-LT" sz="1600" dirty="0" err="1">
                <a:solidFill>
                  <a:srgbClr val="262626"/>
                </a:solidFill>
              </a:rPr>
              <a:t>lima</a:t>
            </a:r>
            <a:r>
              <a:rPr lang="lt-LT" sz="1600" dirty="0">
                <a:solidFill>
                  <a:srgbClr val="262626"/>
                </a:solidFill>
              </a:rPr>
              <a:t> </a:t>
            </a:r>
            <a:r>
              <a:rPr lang="en-US" sz="1600" dirty="0">
                <a:solidFill>
                  <a:srgbClr val="262626"/>
                </a:solidFill>
              </a:rPr>
              <a:t>įkelti tik vieną avanso draudimo dokumentą. </a:t>
            </a:r>
            <a:r>
              <a:rPr lang="lt-LT" sz="1600" dirty="0">
                <a:solidFill>
                  <a:srgbClr val="262626"/>
                </a:solidFill>
              </a:rPr>
              <a:t> </a:t>
            </a:r>
            <a:endParaRPr lang="en-US" sz="1600" dirty="0">
              <a:solidFill>
                <a:srgbClr val="262626"/>
              </a:solidFill>
            </a:endParaRPr>
          </a:p>
          <a:p>
            <a:pPr>
              <a:lnSpc>
                <a:spcPct val="80000"/>
              </a:lnSpc>
              <a:spcAft>
                <a:spcPts val="600"/>
              </a:spcAft>
            </a:pPr>
            <a:r>
              <a:rPr lang="lt-LT" sz="1400" dirty="0">
                <a:solidFill>
                  <a:srgbClr val="262626"/>
                </a:solidFill>
              </a:rPr>
              <a:t>Projekto vykdytojas gali prisegti šių formatų dokumentus: </a:t>
            </a:r>
            <a:r>
              <a:rPr lang="lt-LT" sz="1100" dirty="0">
                <a:solidFill>
                  <a:srgbClr val="262626"/>
                </a:solidFill>
              </a:rPr>
              <a:t>JPEG, JPG, TIFF, PNG, GIF, DOC, DOCX, XLS, XLSX, PDF</a:t>
            </a:r>
            <a:r>
              <a:rPr lang="lt-LT" sz="1400" dirty="0">
                <a:solidFill>
                  <a:srgbClr val="262626"/>
                </a:solidFill>
              </a:rPr>
              <a:t>, kurie nėra didesni nei 50 MB</a:t>
            </a:r>
            <a:r>
              <a:rPr lang="lt-LT" sz="1100" dirty="0">
                <a:solidFill>
                  <a:srgbClr val="262626"/>
                </a:solidFill>
              </a:rPr>
              <a:t>. </a:t>
            </a:r>
          </a:p>
        </p:txBody>
      </p:sp>
    </p:spTree>
    <p:extLst>
      <p:ext uri="{BB962C8B-B14F-4D97-AF65-F5344CB8AC3E}">
        <p14:creationId xmlns:p14="http://schemas.microsoft.com/office/powerpoint/2010/main" val="237356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04800" y="296645"/>
            <a:ext cx="7543800" cy="502061"/>
          </a:xfrm>
          <a:prstGeom prst="rect">
            <a:avLst/>
          </a:prstGeom>
        </p:spPr>
        <p:txBody>
          <a:bodyPr vert="horz" wrap="square" lIns="0" tIns="9525" rIns="0" bIns="0" rtlCol="0">
            <a:spAutoFit/>
          </a:bodyPr>
          <a:lstStyle/>
          <a:p>
            <a:pPr algn="l"/>
            <a:r>
              <a:rPr lang="lt-LT" sz="3200" b="0" dirty="0">
                <a:solidFill>
                  <a:schemeClr val="tx1">
                    <a:lumMod val="50000"/>
                    <a:lumOff val="50000"/>
                  </a:schemeClr>
                </a:solidFill>
                <a:latin typeface="+mj-lt"/>
                <a:cs typeface="+mj-cs"/>
              </a:rPr>
              <a:t>Avansinio mokėjimo prašymo </a:t>
            </a:r>
            <a:r>
              <a:rPr lang="lt-LT" sz="3200" b="0" dirty="0" smtClean="0">
                <a:solidFill>
                  <a:schemeClr val="tx1">
                    <a:lumMod val="50000"/>
                    <a:lumOff val="50000"/>
                  </a:schemeClr>
                </a:solidFill>
                <a:latin typeface="+mj-lt"/>
                <a:cs typeface="+mj-cs"/>
              </a:rPr>
              <a:t>teikimas</a:t>
            </a:r>
            <a:endParaRPr lang="lt-LT" sz="3200" b="0" dirty="0">
              <a:solidFill>
                <a:schemeClr val="tx1">
                  <a:lumMod val="50000"/>
                  <a:lumOff val="50000"/>
                </a:schemeClr>
              </a:solidFill>
              <a:latin typeface="+mj-lt"/>
              <a:cs typeface="+mj-cs"/>
            </a:endParaRPr>
          </a:p>
        </p:txBody>
      </p:sp>
      <p:sp>
        <p:nvSpPr>
          <p:cNvPr id="15" name="object 15"/>
          <p:cNvSpPr txBox="1"/>
          <p:nvPr/>
        </p:nvSpPr>
        <p:spPr>
          <a:xfrm>
            <a:off x="6981254" y="3924929"/>
            <a:ext cx="1453039" cy="193803"/>
          </a:xfrm>
          <a:prstGeom prst="rect">
            <a:avLst/>
          </a:prstGeom>
        </p:spPr>
        <p:txBody>
          <a:bodyPr vert="horz" wrap="square" lIns="0" tIns="9049" rIns="0" bIns="0" rtlCol="0">
            <a:spAutoFit/>
          </a:bodyPr>
          <a:lstStyle/>
          <a:p>
            <a:pPr marL="9525">
              <a:spcBef>
                <a:spcPts val="71"/>
              </a:spcBef>
            </a:pPr>
            <a:r>
              <a:rPr sz="1200" spc="-8" dirty="0" smtClean="0">
                <a:solidFill>
                  <a:srgbClr val="252525"/>
                </a:solidFill>
                <a:latin typeface="Carlito"/>
                <a:cs typeface="Carlito"/>
              </a:rPr>
              <a:t>1)</a:t>
            </a:r>
            <a:endParaRPr sz="1200" dirty="0">
              <a:latin typeface="Carlito"/>
              <a:cs typeface="Carlito"/>
            </a:endParaRPr>
          </a:p>
        </p:txBody>
      </p:sp>
      <p:sp>
        <p:nvSpPr>
          <p:cNvPr id="16" name="object 16"/>
          <p:cNvSpPr txBox="1">
            <a:spLocks noGrp="1"/>
          </p:cNvSpPr>
          <p:nvPr>
            <p:ph type="sldNum" sz="quarter" idx="7"/>
          </p:nvPr>
        </p:nvSpPr>
        <p:spPr>
          <a:xfrm>
            <a:off x="0" y="0"/>
            <a:ext cx="0" cy="450604"/>
          </a:xfrm>
          <a:prstGeom prst="rect">
            <a:avLst/>
          </a:prstGeom>
        </p:spPr>
        <p:txBody>
          <a:bodyPr vert="horz" wrap="square" lIns="0" tIns="476" rIns="0" bIns="0" rtlCol="0">
            <a:spAutoFit/>
          </a:bodyPr>
          <a:lstStyle/>
          <a:p>
            <a:pPr marL="28575">
              <a:spcBef>
                <a:spcPts val="4"/>
              </a:spcBef>
            </a:pPr>
            <a:fld id="{81D60167-4931-47E6-BA6A-407CBD079E47}" type="slidenum">
              <a:rPr spc="11" dirty="0"/>
              <a:pPr marL="28575">
                <a:spcBef>
                  <a:spcPts val="4"/>
                </a:spcBef>
              </a:pPr>
              <a:t>38</a:t>
            </a:fld>
            <a:endParaRPr spc="11" dirty="0"/>
          </a:p>
        </p:txBody>
      </p:sp>
      <p:pic>
        <p:nvPicPr>
          <p:cNvPr id="17" name="Picture 16"/>
          <p:cNvPicPr>
            <a:picLocks noChangeAspect="1"/>
          </p:cNvPicPr>
          <p:nvPr/>
        </p:nvPicPr>
        <p:blipFill rotWithShape="1">
          <a:blip r:embed="rId2"/>
          <a:srcRect l="11928" t="29550" r="12394" b="9615"/>
          <a:stretch/>
        </p:blipFill>
        <p:spPr>
          <a:xfrm>
            <a:off x="152400" y="798706"/>
            <a:ext cx="8763000" cy="3754244"/>
          </a:xfrm>
          <a:prstGeom prst="rect">
            <a:avLst/>
          </a:prstGeom>
        </p:spPr>
      </p:pic>
    </p:spTree>
    <p:extLst>
      <p:ext uri="{BB962C8B-B14F-4D97-AF65-F5344CB8AC3E}">
        <p14:creationId xmlns:p14="http://schemas.microsoft.com/office/powerpoint/2010/main" val="1901966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6376" r="-575"/>
          <a:stretch/>
        </p:blipFill>
        <p:spPr>
          <a:xfrm>
            <a:off x="-31531" y="1"/>
            <a:ext cx="9220200" cy="2876550"/>
          </a:xfrm>
        </p:spPr>
      </p:pic>
      <p:sp>
        <p:nvSpPr>
          <p:cNvPr id="22" name="Round Same Side Corner Rectangle 21"/>
          <p:cNvSpPr/>
          <p:nvPr/>
        </p:nvSpPr>
        <p:spPr>
          <a:xfrm>
            <a:off x="654744" y="2190750"/>
            <a:ext cx="2615232" cy="2952750"/>
          </a:xfrm>
          <a:prstGeom prst="round2SameRect">
            <a:avLst>
              <a:gd name="adj1" fmla="val 4308"/>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654744" y="4066283"/>
            <a:ext cx="2615232" cy="200055"/>
          </a:xfrm>
          <a:prstGeom prst="rect">
            <a:avLst/>
          </a:prstGeom>
          <a:noFill/>
        </p:spPr>
        <p:txBody>
          <a:bodyPr wrap="square" rtlCol="0">
            <a:spAutoFit/>
          </a:bodyPr>
          <a:lstStyle/>
          <a:p>
            <a:pPr algn="ctr"/>
            <a:endParaRPr lang="en-US" sz="700" dirty="0">
              <a:solidFill>
                <a:srgbClr val="FFFFFF"/>
              </a:solidFill>
            </a:endParaRPr>
          </a:p>
        </p:txBody>
      </p:sp>
      <p:pic>
        <p:nvPicPr>
          <p:cNvPr id="34" name="Picture 3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245713" y="2681357"/>
            <a:ext cx="1348433" cy="1284303"/>
          </a:xfrm>
          <a:prstGeom prst="rect">
            <a:avLst/>
          </a:prstGeom>
        </p:spPr>
      </p:pic>
      <p:grpSp>
        <p:nvGrpSpPr>
          <p:cNvPr id="25" name="Group 24"/>
          <p:cNvGrpSpPr/>
          <p:nvPr/>
        </p:nvGrpSpPr>
        <p:grpSpPr>
          <a:xfrm>
            <a:off x="3565662" y="3211046"/>
            <a:ext cx="2225537" cy="1646704"/>
            <a:chOff x="3648242" y="3047051"/>
            <a:chExt cx="1714296" cy="1124020"/>
          </a:xfrm>
        </p:grpSpPr>
        <p:grpSp>
          <p:nvGrpSpPr>
            <p:cNvPr id="26" name="Group 25"/>
            <p:cNvGrpSpPr/>
            <p:nvPr/>
          </p:nvGrpSpPr>
          <p:grpSpPr>
            <a:xfrm>
              <a:off x="3648242" y="3047051"/>
              <a:ext cx="1714296" cy="1124020"/>
              <a:chOff x="3648242" y="3047051"/>
              <a:chExt cx="1714296" cy="1124020"/>
            </a:xfrm>
          </p:grpSpPr>
          <p:sp>
            <p:nvSpPr>
              <p:cNvPr id="28" name="TextBox 27"/>
              <p:cNvSpPr txBox="1"/>
              <p:nvPr/>
            </p:nvSpPr>
            <p:spPr>
              <a:xfrm>
                <a:off x="3648242" y="3817128"/>
                <a:ext cx="1714296" cy="353943"/>
              </a:xfrm>
              <a:prstGeom prst="rect">
                <a:avLst/>
              </a:prstGeom>
              <a:noFill/>
            </p:spPr>
            <p:txBody>
              <a:bodyPr wrap="square" lIns="0" tIns="0" rtlCol="0" anchor="t">
                <a:spAutoFit/>
              </a:bodyPr>
              <a:lstStyle/>
              <a:p>
                <a:pPr lvl="0" algn="ctr">
                  <a:spcBef>
                    <a:spcPct val="20000"/>
                  </a:spcBef>
                  <a:defRPr/>
                </a:pPr>
                <a:r>
                  <a:rPr lang="lt-LT" sz="1000" b="1" dirty="0" smtClean="0">
                    <a:solidFill>
                      <a:schemeClr val="tx1">
                        <a:lumMod val="75000"/>
                        <a:lumOff val="25000"/>
                      </a:schemeClr>
                    </a:solidFill>
                  </a:rPr>
                  <a:t>Kreiptis į CPVA projekto vadovą ar finansininką</a:t>
                </a:r>
                <a:endParaRPr lang="lt-LT" sz="1000" b="1" dirty="0">
                  <a:solidFill>
                    <a:schemeClr val="tx1">
                      <a:lumMod val="75000"/>
                      <a:lumOff val="25000"/>
                    </a:schemeClr>
                  </a:solidFill>
                </a:endParaRPr>
              </a:p>
            </p:txBody>
          </p:sp>
          <p:sp>
            <p:nvSpPr>
              <p:cNvPr id="29" name="Rounded Rectangle 28"/>
              <p:cNvSpPr/>
              <p:nvPr/>
            </p:nvSpPr>
            <p:spPr>
              <a:xfrm>
                <a:off x="4235588" y="3047051"/>
                <a:ext cx="539606" cy="524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262626">
                      <a:lumMod val="75000"/>
                      <a:lumOff val="25000"/>
                    </a:srgbClr>
                  </a:solidFill>
                  <a:latin typeface="FontAwesome" pitchFamily="2" charset="0"/>
                </a:endParaRPr>
              </a:p>
            </p:txBody>
          </p:sp>
        </p:grpSp>
        <p:sp>
          <p:nvSpPr>
            <p:cNvPr id="27" name="Freeform 26"/>
            <p:cNvSpPr>
              <a:spLocks noEditPoints="1"/>
            </p:cNvSpPr>
            <p:nvPr/>
          </p:nvSpPr>
          <p:spPr bwMode="auto">
            <a:xfrm>
              <a:off x="4329252" y="3108489"/>
              <a:ext cx="352277" cy="397523"/>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262626"/>
                </a:solidFill>
              </a:endParaRPr>
            </a:p>
          </p:txBody>
        </p:sp>
      </p:grpSp>
    </p:spTree>
    <p:extLst>
      <p:ext uri="{BB962C8B-B14F-4D97-AF65-F5344CB8AC3E}">
        <p14:creationId xmlns:p14="http://schemas.microsoft.com/office/powerpoint/2010/main" val="44389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9125" y="673846"/>
            <a:ext cx="7960159" cy="4382945"/>
          </a:xfrm>
          <a:prstGeom prst="rect">
            <a:avLst/>
          </a:prstGeom>
        </p:spPr>
      </p:pic>
      <p:sp>
        <p:nvSpPr>
          <p:cNvPr id="4" name="Title 3"/>
          <p:cNvSpPr txBox="1">
            <a:spLocks/>
          </p:cNvSpPr>
          <p:nvPr/>
        </p:nvSpPr>
        <p:spPr>
          <a:xfrm>
            <a:off x="210920" y="244819"/>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algn="ctr" defTabSz="914400"/>
            <a:r>
              <a:rPr lang="lt-LT" sz="2400" b="1" dirty="0">
                <a:solidFill>
                  <a:schemeClr val="tx1">
                    <a:lumMod val="50000"/>
                    <a:lumOff val="50000"/>
                  </a:schemeClr>
                </a:solidFill>
              </a:rPr>
              <a:t>MP pildymas – Bendroji dalis</a:t>
            </a:r>
          </a:p>
        </p:txBody>
      </p:sp>
      <p:sp>
        <p:nvSpPr>
          <p:cNvPr id="7" name="Rounded Rectangular Callout 6"/>
          <p:cNvSpPr/>
          <p:nvPr/>
        </p:nvSpPr>
        <p:spPr>
          <a:xfrm>
            <a:off x="7250907" y="2266950"/>
            <a:ext cx="1664493" cy="766375"/>
          </a:xfrm>
          <a:prstGeom prst="wedgeRoundRectCallout">
            <a:avLst>
              <a:gd name="adj1" fmla="val -57307"/>
              <a:gd name="adj2" fmla="val 28743"/>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2. Užpildoma mokėjimo prašymo informacija</a:t>
            </a:r>
          </a:p>
        </p:txBody>
      </p:sp>
      <p:sp>
        <p:nvSpPr>
          <p:cNvPr id="9" name="Rounded Rectangular Callout 8"/>
          <p:cNvSpPr/>
          <p:nvPr/>
        </p:nvSpPr>
        <p:spPr>
          <a:xfrm>
            <a:off x="5662654" y="1779968"/>
            <a:ext cx="1588253" cy="267067"/>
          </a:xfrm>
          <a:prstGeom prst="wedgeRoundRectCallout">
            <a:avLst>
              <a:gd name="adj1" fmla="val -32632"/>
              <a:gd name="adj2" fmla="val 98180"/>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a:t>1. </a:t>
            </a:r>
            <a:r>
              <a:rPr lang="lt-LT" sz="1200" dirty="0"/>
              <a:t>Nurodoma MP data</a:t>
            </a:r>
          </a:p>
        </p:txBody>
      </p:sp>
      <p:sp>
        <p:nvSpPr>
          <p:cNvPr id="8" name="Rounded Rectangular Callout 7"/>
          <p:cNvSpPr/>
          <p:nvPr/>
        </p:nvSpPr>
        <p:spPr>
          <a:xfrm>
            <a:off x="5973772" y="3761423"/>
            <a:ext cx="1677185" cy="526491"/>
          </a:xfrm>
          <a:prstGeom prst="wedgeRoundRectCallout">
            <a:avLst>
              <a:gd name="adj1" fmla="val -57307"/>
              <a:gd name="adj2" fmla="val 28743"/>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3. Pagal poreikį nurodoma prašoma užskaityti avanso suma</a:t>
            </a:r>
          </a:p>
        </p:txBody>
      </p:sp>
      <p:sp>
        <p:nvSpPr>
          <p:cNvPr id="10" name="Rounded Rectangular Callout 9"/>
          <p:cNvSpPr/>
          <p:nvPr/>
        </p:nvSpPr>
        <p:spPr>
          <a:xfrm>
            <a:off x="4572000" y="4476750"/>
            <a:ext cx="1650207" cy="435108"/>
          </a:xfrm>
          <a:prstGeom prst="wedgeRoundRectCallout">
            <a:avLst>
              <a:gd name="adj1" fmla="val 55992"/>
              <a:gd name="adj2" fmla="val 4462"/>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4. Išsaugomi duomenys</a:t>
            </a:r>
          </a:p>
        </p:txBody>
      </p:sp>
      <p:sp>
        <p:nvSpPr>
          <p:cNvPr id="11" name="Rounded Rectangular Callout 10"/>
          <p:cNvSpPr/>
          <p:nvPr/>
        </p:nvSpPr>
        <p:spPr>
          <a:xfrm>
            <a:off x="1556693" y="2419350"/>
            <a:ext cx="2405708" cy="445969"/>
          </a:xfrm>
          <a:prstGeom prst="wedgeRoundRectCallout">
            <a:avLst>
              <a:gd name="adj1" fmla="val -56298"/>
              <a:gd name="adj2" fmla="val -32034"/>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i="1" dirty="0"/>
              <a:t>Pateikus MP numeris suteikiamas automatiškai</a:t>
            </a:r>
          </a:p>
        </p:txBody>
      </p:sp>
    </p:spTree>
    <p:extLst>
      <p:ext uri="{BB962C8B-B14F-4D97-AF65-F5344CB8AC3E}">
        <p14:creationId xmlns:p14="http://schemas.microsoft.com/office/powerpoint/2010/main" val="9256644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274" y="757238"/>
            <a:ext cx="8026841" cy="4114799"/>
          </a:xfrm>
          <a:prstGeom prst="rect">
            <a:avLst/>
          </a:prstGeom>
        </p:spPr>
      </p:pic>
      <p:sp>
        <p:nvSpPr>
          <p:cNvPr id="4" name="Title 3"/>
          <p:cNvSpPr txBox="1">
            <a:spLocks/>
          </p:cNvSpPr>
          <p:nvPr/>
        </p:nvSpPr>
        <p:spPr>
          <a:xfrm>
            <a:off x="210920" y="244819"/>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algn="ctr" defTabSz="914400"/>
            <a:r>
              <a:rPr lang="lt-LT" sz="3200" dirty="0">
                <a:solidFill>
                  <a:schemeClr val="tx1">
                    <a:lumMod val="50000"/>
                    <a:lumOff val="50000"/>
                  </a:schemeClr>
                </a:solidFill>
              </a:rPr>
              <a:t>MP pildymas - MPD1 Veiklos (1)</a:t>
            </a:r>
          </a:p>
        </p:txBody>
      </p:sp>
      <p:sp>
        <p:nvSpPr>
          <p:cNvPr id="10" name="Rounded Rectangular Callout 9"/>
          <p:cNvSpPr/>
          <p:nvPr/>
        </p:nvSpPr>
        <p:spPr>
          <a:xfrm>
            <a:off x="5638800" y="3790950"/>
            <a:ext cx="1904641" cy="276114"/>
          </a:xfrm>
          <a:prstGeom prst="wedgeRoundRectCallout">
            <a:avLst>
              <a:gd name="adj1" fmla="val 62929"/>
              <a:gd name="adj2" fmla="val -29378"/>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1. </a:t>
            </a:r>
            <a:r>
              <a:rPr lang="en-US" sz="1200" dirty="0" err="1"/>
              <a:t>Pildomi</a:t>
            </a:r>
            <a:r>
              <a:rPr lang="en-US" sz="1200" dirty="0"/>
              <a:t> </a:t>
            </a:r>
            <a:r>
              <a:rPr lang="en-US" sz="1200" dirty="0" err="1"/>
              <a:t>duomenys</a:t>
            </a:r>
            <a:endParaRPr lang="lt-LT" sz="1200" dirty="0"/>
          </a:p>
        </p:txBody>
      </p:sp>
      <p:sp>
        <p:nvSpPr>
          <p:cNvPr id="13" name="Rounded Rectangular Callout 12"/>
          <p:cNvSpPr/>
          <p:nvPr/>
        </p:nvSpPr>
        <p:spPr>
          <a:xfrm>
            <a:off x="4419600" y="4552950"/>
            <a:ext cx="1802607" cy="358908"/>
          </a:xfrm>
          <a:prstGeom prst="wedgeRoundRectCallout">
            <a:avLst>
              <a:gd name="adj1" fmla="val 55992"/>
              <a:gd name="adj2" fmla="val 4462"/>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2. Išsaugomi duomenys</a:t>
            </a:r>
          </a:p>
        </p:txBody>
      </p:sp>
      <p:sp>
        <p:nvSpPr>
          <p:cNvPr id="14" name="Rounded Rectangular Callout 13"/>
          <p:cNvSpPr/>
          <p:nvPr/>
        </p:nvSpPr>
        <p:spPr>
          <a:xfrm>
            <a:off x="6781800" y="1123950"/>
            <a:ext cx="2226470" cy="1015239"/>
          </a:xfrm>
          <a:prstGeom prst="wedgeRoundRectCallout">
            <a:avLst>
              <a:gd name="adj1" fmla="val -22874"/>
              <a:gd name="adj2" fmla="val 76611"/>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solidFill>
                  <a:schemeClr val="tx1"/>
                </a:solidFill>
              </a:rPr>
              <a:t>„Peržiūrėti suvestinę“ skirtas norint peržiūrėti viename lange veiklų ir fizinių rodiklių įgyvendinimo informaciją </a:t>
            </a:r>
          </a:p>
        </p:txBody>
      </p:sp>
    </p:spTree>
    <p:extLst>
      <p:ext uri="{BB962C8B-B14F-4D97-AF65-F5344CB8AC3E}">
        <p14:creationId xmlns:p14="http://schemas.microsoft.com/office/powerpoint/2010/main" val="2005786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540568"/>
            <a:ext cx="7083189" cy="4272300"/>
          </a:xfrm>
          <a:prstGeom prst="rect">
            <a:avLst/>
          </a:prstGeom>
        </p:spPr>
      </p:pic>
      <p:sp>
        <p:nvSpPr>
          <p:cNvPr id="2" name="Title 1"/>
          <p:cNvSpPr>
            <a:spLocks noGrp="1"/>
          </p:cNvSpPr>
          <p:nvPr>
            <p:ph type="title"/>
          </p:nvPr>
        </p:nvSpPr>
        <p:spPr>
          <a:xfrm>
            <a:off x="800100" y="187044"/>
            <a:ext cx="7734300" cy="353524"/>
          </a:xfrm>
        </p:spPr>
        <p:txBody>
          <a:bodyPr/>
          <a:lstStyle/>
          <a:p>
            <a:pPr algn="l"/>
            <a:r>
              <a:rPr lang="lt-LT" sz="3200" b="0" dirty="0"/>
              <a:t>MP pildymas - MPD1 Veiklos (2)</a:t>
            </a:r>
          </a:p>
        </p:txBody>
      </p:sp>
      <p:sp>
        <p:nvSpPr>
          <p:cNvPr id="9" name="Rounded Rectangular Callout 8"/>
          <p:cNvSpPr/>
          <p:nvPr/>
        </p:nvSpPr>
        <p:spPr>
          <a:xfrm>
            <a:off x="5410200" y="1182018"/>
            <a:ext cx="2819400" cy="744004"/>
          </a:xfrm>
          <a:prstGeom prst="wedgeRoundRectCallout">
            <a:avLst>
              <a:gd name="adj1" fmla="val -45756"/>
              <a:gd name="adj2" fmla="val 73301"/>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r>
              <a:rPr lang="lt-LT" sz="1200" dirty="0" smtClean="0">
                <a:solidFill>
                  <a:schemeClr val="tx1"/>
                </a:solidFill>
              </a:rPr>
              <a:t>Nurodoma data, kai veikla pradedama ir kada ji baigta. Matosi planuota</a:t>
            </a:r>
            <a:r>
              <a:rPr lang="en-US" sz="1200" dirty="0" smtClean="0">
                <a:solidFill>
                  <a:schemeClr val="tx1"/>
                </a:solidFill>
              </a:rPr>
              <a:t>!</a:t>
            </a:r>
            <a:endParaRPr lang="lt-LT" sz="1200" dirty="0" smtClean="0">
              <a:solidFill>
                <a:schemeClr val="tx1"/>
              </a:solidFill>
            </a:endParaRPr>
          </a:p>
          <a:p>
            <a:r>
              <a:rPr lang="lt-LT" sz="1200" dirty="0" smtClean="0">
                <a:solidFill>
                  <a:schemeClr val="tx1"/>
                </a:solidFill>
              </a:rPr>
              <a:t> </a:t>
            </a:r>
            <a:r>
              <a:rPr lang="lt-LT" sz="1200" dirty="0"/>
              <a:t>Jei veikla nepradėta – data nenurodoma</a:t>
            </a:r>
            <a:r>
              <a:rPr lang="lt-LT" sz="1200" dirty="0" smtClean="0"/>
              <a:t>.</a:t>
            </a:r>
            <a:endParaRPr lang="lt-LT" sz="1200" dirty="0"/>
          </a:p>
        </p:txBody>
      </p:sp>
      <p:sp>
        <p:nvSpPr>
          <p:cNvPr id="11" name="Rounded Rectangular Callout 10"/>
          <p:cNvSpPr/>
          <p:nvPr/>
        </p:nvSpPr>
        <p:spPr>
          <a:xfrm>
            <a:off x="6220840" y="3181350"/>
            <a:ext cx="2846960" cy="990600"/>
          </a:xfrm>
          <a:prstGeom prst="wedgeRoundRectCallout">
            <a:avLst>
              <a:gd name="adj1" fmla="val -64545"/>
              <a:gd name="adj2" fmla="val 59412"/>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marL="108000" indent="-108000">
              <a:lnSpc>
                <a:spcPct val="80000"/>
              </a:lnSpc>
              <a:spcAft>
                <a:spcPts val="600"/>
              </a:spcAft>
              <a:buFont typeface="Arial" panose="020B0604020202020204" pitchFamily="34" charset="0"/>
              <a:buChar char="•"/>
            </a:pPr>
            <a:r>
              <a:rPr lang="lt-LT" sz="1200" dirty="0"/>
              <a:t>Įrašoma pasiekta </a:t>
            </a:r>
            <a:r>
              <a:rPr lang="lt-LT" sz="1200" dirty="0" smtClean="0"/>
              <a:t>reikšmė kaupiamuoju </a:t>
            </a:r>
            <a:r>
              <a:rPr lang="lt-LT" sz="1200" dirty="0"/>
              <a:t>būdu</a:t>
            </a:r>
            <a:r>
              <a:rPr lang="lt-LT" sz="1200" dirty="0" smtClean="0"/>
              <a:t>;</a:t>
            </a:r>
          </a:p>
          <a:p>
            <a:pPr marL="108000" lvl="0" indent="-108000">
              <a:lnSpc>
                <a:spcPct val="80000"/>
              </a:lnSpc>
              <a:spcAft>
                <a:spcPts val="600"/>
              </a:spcAft>
              <a:buFont typeface="Arial" panose="020B0604020202020204" pitchFamily="34" charset="0"/>
              <a:buChar char="•"/>
            </a:pPr>
            <a:r>
              <a:rPr lang="lt-LT" sz="1200" dirty="0">
                <a:solidFill>
                  <a:srgbClr val="262626"/>
                </a:solidFill>
              </a:rPr>
              <a:t>Pasiekus, būtina nurodyti/pateikti nuorodą į pagrindimo </a:t>
            </a:r>
            <a:r>
              <a:rPr lang="lt-LT" sz="1200" dirty="0" smtClean="0">
                <a:solidFill>
                  <a:srgbClr val="262626"/>
                </a:solidFill>
              </a:rPr>
              <a:t>dokumentą</a:t>
            </a:r>
          </a:p>
          <a:p>
            <a:pPr marL="108000" lvl="0" indent="-108000">
              <a:lnSpc>
                <a:spcPct val="80000"/>
              </a:lnSpc>
              <a:spcAft>
                <a:spcPts val="600"/>
              </a:spcAft>
              <a:buFont typeface="Arial" panose="020B0604020202020204" pitchFamily="34" charset="0"/>
              <a:buChar char="•"/>
            </a:pPr>
            <a:r>
              <a:rPr lang="lt-LT" sz="1200" dirty="0" smtClean="0">
                <a:solidFill>
                  <a:srgbClr val="262626"/>
                </a:solidFill>
              </a:rPr>
              <a:t>Jei yra vėlavimai, trumpai juos aprašyti</a:t>
            </a:r>
            <a:endParaRPr lang="en-US" sz="1200" dirty="0">
              <a:solidFill>
                <a:srgbClr val="262626"/>
              </a:solidFill>
            </a:endParaRPr>
          </a:p>
        </p:txBody>
      </p:sp>
      <p:pic>
        <p:nvPicPr>
          <p:cNvPr id="3" name="Picture 2"/>
          <p:cNvPicPr>
            <a:picLocks noChangeAspect="1"/>
          </p:cNvPicPr>
          <p:nvPr/>
        </p:nvPicPr>
        <p:blipFill>
          <a:blip r:embed="rId4"/>
          <a:stretch>
            <a:fillRect/>
          </a:stretch>
        </p:blipFill>
        <p:spPr>
          <a:xfrm>
            <a:off x="2819400" y="2102784"/>
            <a:ext cx="2659280" cy="621366"/>
          </a:xfrm>
          <a:prstGeom prst="rect">
            <a:avLst/>
          </a:prstGeom>
        </p:spPr>
      </p:pic>
    </p:spTree>
    <p:extLst>
      <p:ext uri="{BB962C8B-B14F-4D97-AF65-F5344CB8AC3E}">
        <p14:creationId xmlns:p14="http://schemas.microsoft.com/office/powerpoint/2010/main" val="2979789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04950" y="699694"/>
            <a:ext cx="6528197" cy="4443806"/>
          </a:xfrm>
          <a:prstGeom prst="rect">
            <a:avLst/>
          </a:prstGeom>
        </p:spPr>
      </p:pic>
      <p:sp>
        <p:nvSpPr>
          <p:cNvPr id="4" name="Title 3"/>
          <p:cNvSpPr txBox="1">
            <a:spLocks/>
          </p:cNvSpPr>
          <p:nvPr/>
        </p:nvSpPr>
        <p:spPr>
          <a:xfrm>
            <a:off x="210920" y="244819"/>
            <a:ext cx="8368364" cy="429027"/>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bg1"/>
                </a:solidFill>
                <a:latin typeface="+mj-lt"/>
                <a:ea typeface="+mj-ea"/>
                <a:cs typeface="+mj-cs"/>
              </a:defRPr>
            </a:lvl1pPr>
          </a:lstStyle>
          <a:p>
            <a:pPr algn="ctr" defTabSz="914400"/>
            <a:r>
              <a:rPr lang="lt-LT" sz="3200" dirty="0">
                <a:solidFill>
                  <a:schemeClr val="tx1">
                    <a:lumMod val="50000"/>
                    <a:lumOff val="50000"/>
                  </a:schemeClr>
                </a:solidFill>
              </a:rPr>
              <a:t>MP pildymas - MPD1 Rodikliai</a:t>
            </a:r>
          </a:p>
        </p:txBody>
      </p:sp>
      <p:sp>
        <p:nvSpPr>
          <p:cNvPr id="10" name="Rounded Rectangular Callout 9"/>
          <p:cNvSpPr/>
          <p:nvPr/>
        </p:nvSpPr>
        <p:spPr>
          <a:xfrm>
            <a:off x="7537004" y="2110636"/>
            <a:ext cx="1385180" cy="655724"/>
          </a:xfrm>
          <a:prstGeom prst="wedgeRoundRectCallout">
            <a:avLst>
              <a:gd name="adj1" fmla="val -63451"/>
              <a:gd name="adj2" fmla="val 69763"/>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1. Užpildoma informacija apie rodiklius</a:t>
            </a:r>
          </a:p>
        </p:txBody>
      </p:sp>
      <p:sp>
        <p:nvSpPr>
          <p:cNvPr id="6" name="Rounded Rectangular Callout 5"/>
          <p:cNvSpPr/>
          <p:nvPr/>
        </p:nvSpPr>
        <p:spPr>
          <a:xfrm>
            <a:off x="5193854" y="3707607"/>
            <a:ext cx="1816546" cy="449404"/>
          </a:xfrm>
          <a:prstGeom prst="wedgeRoundRectCallout">
            <a:avLst>
              <a:gd name="adj1" fmla="val -53543"/>
              <a:gd name="adj2" fmla="val 71353"/>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2. Gali būti įkeliamos susijusios rinkmenos</a:t>
            </a:r>
          </a:p>
        </p:txBody>
      </p:sp>
      <p:sp>
        <p:nvSpPr>
          <p:cNvPr id="8" name="Rounded Rectangular Callout 7"/>
          <p:cNvSpPr/>
          <p:nvPr/>
        </p:nvSpPr>
        <p:spPr>
          <a:xfrm>
            <a:off x="4114800" y="4781550"/>
            <a:ext cx="2050257" cy="225558"/>
          </a:xfrm>
          <a:prstGeom prst="wedgeRoundRectCallout">
            <a:avLst>
              <a:gd name="adj1" fmla="val 55992"/>
              <a:gd name="adj2" fmla="val 4462"/>
              <a:gd name="adj3" fmla="val 16667"/>
            </a:avLst>
          </a:prstGeom>
          <a:ln/>
        </p:spPr>
        <p:style>
          <a:lnRef idx="1">
            <a:schemeClr val="dk1"/>
          </a:lnRef>
          <a:fillRef idx="2">
            <a:schemeClr val="dk1"/>
          </a:fillRef>
          <a:effectRef idx="1">
            <a:schemeClr val="dk1"/>
          </a:effectRef>
          <a:fontRef idx="minor">
            <a:schemeClr val="dk1"/>
          </a:fontRef>
        </p:style>
        <p:txBody>
          <a:bodyPr rtlCol="0" anchor="ctr"/>
          <a:lstStyle/>
          <a:p>
            <a:r>
              <a:rPr lang="lt-LT" sz="1200" dirty="0"/>
              <a:t>3. Išsaugomi duomenys</a:t>
            </a:r>
          </a:p>
        </p:txBody>
      </p:sp>
    </p:spTree>
    <p:extLst>
      <p:ext uri="{BB962C8B-B14F-4D97-AF65-F5344CB8AC3E}">
        <p14:creationId xmlns:p14="http://schemas.microsoft.com/office/powerpoint/2010/main" val="3998990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1123950"/>
            <a:ext cx="8146605" cy="3429000"/>
          </a:xfrm>
          <a:prstGeom prst="rect">
            <a:avLst/>
          </a:prstGeom>
        </p:spPr>
      </p:pic>
      <p:sp>
        <p:nvSpPr>
          <p:cNvPr id="3" name="Title 2"/>
          <p:cNvSpPr>
            <a:spLocks noGrp="1"/>
          </p:cNvSpPr>
          <p:nvPr>
            <p:ph type="title"/>
          </p:nvPr>
        </p:nvSpPr>
        <p:spPr>
          <a:xfrm>
            <a:off x="685800" y="369308"/>
            <a:ext cx="6934200" cy="356134"/>
          </a:xfrm>
        </p:spPr>
        <p:txBody>
          <a:bodyPr/>
          <a:lstStyle/>
          <a:p>
            <a:pPr algn="ctr" defTabSz="914400"/>
            <a:r>
              <a:rPr lang="lt-LT" dirty="0"/>
              <a:t>MP dalys - MPD1 rodikliai</a:t>
            </a:r>
            <a:endParaRPr lang="en-US" dirty="0"/>
          </a:p>
        </p:txBody>
      </p:sp>
      <p:sp>
        <p:nvSpPr>
          <p:cNvPr id="13" name="Rectangle 12"/>
          <p:cNvSpPr/>
          <p:nvPr/>
        </p:nvSpPr>
        <p:spPr>
          <a:xfrm>
            <a:off x="2514600" y="1180671"/>
            <a:ext cx="838201" cy="25352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17" name="Rectangle 16"/>
          <p:cNvSpPr/>
          <p:nvPr/>
        </p:nvSpPr>
        <p:spPr>
          <a:xfrm>
            <a:off x="3657600" y="2952750"/>
            <a:ext cx="4572000" cy="60960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FFFFFF"/>
              </a:solidFill>
            </a:endParaRPr>
          </a:p>
        </p:txBody>
      </p:sp>
      <p:sp>
        <p:nvSpPr>
          <p:cNvPr id="14" name="Rounded Rectangular Callout 13"/>
          <p:cNvSpPr/>
          <p:nvPr/>
        </p:nvSpPr>
        <p:spPr>
          <a:xfrm>
            <a:off x="5867400" y="763542"/>
            <a:ext cx="2895600" cy="1584703"/>
          </a:xfrm>
          <a:prstGeom prst="wedgeRoundRectCallout">
            <a:avLst>
              <a:gd name="adj1" fmla="val -43124"/>
              <a:gd name="adj2" fmla="val 70909"/>
              <a:gd name="adj3" fmla="val 16667"/>
            </a:avLst>
          </a:prstGeom>
          <a:solidFill>
            <a:schemeClr val="bg1">
              <a:alpha val="70000"/>
            </a:schemeClr>
          </a:solidFill>
          <a:ln/>
        </p:spPr>
        <p:style>
          <a:lnRef idx="1">
            <a:schemeClr val="dk1"/>
          </a:lnRef>
          <a:fillRef idx="2">
            <a:schemeClr val="dk1"/>
          </a:fillRef>
          <a:effectRef idx="1">
            <a:schemeClr val="dk1"/>
          </a:effectRef>
          <a:fontRef idx="minor">
            <a:schemeClr val="dk1"/>
          </a:fontRef>
        </p:style>
        <p:txBody>
          <a:bodyPr rtlCol="0" anchor="ctr"/>
          <a:lstStyle/>
          <a:p>
            <a:pPr>
              <a:lnSpc>
                <a:spcPct val="80000"/>
              </a:lnSpc>
              <a:spcAft>
                <a:spcPts val="600"/>
              </a:spcAft>
            </a:pPr>
            <a:r>
              <a:rPr lang="lt-LT" sz="1300" dirty="0">
                <a:solidFill>
                  <a:srgbClr val="262626"/>
                </a:solidFill>
              </a:rPr>
              <a:t>Kol nėra pasiekta projekto sutartyje nustatyta siektina reikšmė, pateikiamas paaiškinimas, kada planuojama rodiklį </a:t>
            </a:r>
            <a:r>
              <a:rPr lang="lt-LT" sz="1300" dirty="0" smtClean="0">
                <a:solidFill>
                  <a:srgbClr val="262626"/>
                </a:solidFill>
              </a:rPr>
              <a:t>pasiekti.</a:t>
            </a:r>
          </a:p>
          <a:p>
            <a:pPr>
              <a:lnSpc>
                <a:spcPct val="80000"/>
              </a:lnSpc>
              <a:spcAft>
                <a:spcPts val="600"/>
              </a:spcAft>
            </a:pPr>
            <a:r>
              <a:rPr lang="lt-LT" sz="1300" dirty="0">
                <a:solidFill>
                  <a:srgbClr val="262626"/>
                </a:solidFill>
              </a:rPr>
              <a:t>Stebėsenos rodiklio pasiekimas bus deklaruojamas galutiniame MP, iki tol nurodomas „</a:t>
            </a:r>
            <a:r>
              <a:rPr lang="lt-LT" sz="1300" b="1" dirty="0">
                <a:solidFill>
                  <a:srgbClr val="262626"/>
                </a:solidFill>
              </a:rPr>
              <a:t>0</a:t>
            </a:r>
            <a:r>
              <a:rPr lang="lt-LT" sz="1300" dirty="0" smtClean="0">
                <a:solidFill>
                  <a:srgbClr val="262626"/>
                </a:solidFill>
              </a:rPr>
              <a:t>“</a:t>
            </a:r>
            <a:r>
              <a:rPr lang="lt-LT" sz="1300" dirty="0">
                <a:solidFill>
                  <a:srgbClr val="262626"/>
                </a:solidFill>
              </a:rPr>
              <a:t>.</a:t>
            </a:r>
          </a:p>
        </p:txBody>
      </p:sp>
    </p:spTree>
    <p:extLst>
      <p:ext uri="{BB962C8B-B14F-4D97-AF65-F5344CB8AC3E}">
        <p14:creationId xmlns:p14="http://schemas.microsoft.com/office/powerpoint/2010/main" val="205267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393016" y="1024597"/>
            <a:ext cx="8341614" cy="330346"/>
          </a:xfrm>
        </p:spPr>
        <p:txBody>
          <a:bodyPr/>
          <a:lstStyle/>
          <a:p>
            <a:r>
              <a:rPr lang="lt-LT" dirty="0" smtClean="0">
                <a:solidFill>
                  <a:schemeClr val="accent2"/>
                </a:solidFill>
              </a:rPr>
              <a:t>Pildant MP informacija apie stebėsenos rodiklius ir siektinas reikšmes bus perkelta iš sutarties</a:t>
            </a:r>
            <a:endParaRPr lang="en-US" dirty="0">
              <a:solidFill>
                <a:schemeClr val="accent2"/>
              </a:solidFill>
            </a:endParaRPr>
          </a:p>
        </p:txBody>
      </p:sp>
      <p:sp>
        <p:nvSpPr>
          <p:cNvPr id="6" name="Title 5"/>
          <p:cNvSpPr>
            <a:spLocks noGrp="1"/>
          </p:cNvSpPr>
          <p:nvPr>
            <p:ph type="title"/>
          </p:nvPr>
        </p:nvSpPr>
        <p:spPr>
          <a:xfrm>
            <a:off x="468710" y="606763"/>
            <a:ext cx="8368364" cy="356134"/>
          </a:xfrm>
        </p:spPr>
        <p:txBody>
          <a:bodyPr/>
          <a:lstStyle/>
          <a:p>
            <a:r>
              <a:rPr lang="lt-LT" sz="2000" dirty="0"/>
              <a:t>STEBĖSENOS RODIKLIAI</a:t>
            </a:r>
            <a:endParaRPr lang="en-US" sz="2000" dirty="0"/>
          </a:p>
        </p:txBody>
      </p:sp>
      <p:grpSp>
        <p:nvGrpSpPr>
          <p:cNvPr id="2" name="Group 77"/>
          <p:cNvGrpSpPr/>
          <p:nvPr/>
        </p:nvGrpSpPr>
        <p:grpSpPr>
          <a:xfrm>
            <a:off x="384969" y="1463543"/>
            <a:ext cx="2695373" cy="1047750"/>
            <a:chOff x="407750" y="1200150"/>
            <a:chExt cx="2695373" cy="1047750"/>
          </a:xfrm>
        </p:grpSpPr>
        <p:sp>
          <p:nvSpPr>
            <p:cNvPr id="5" name="Rectangle 4"/>
            <p:cNvSpPr/>
            <p:nvPr/>
          </p:nvSpPr>
          <p:spPr>
            <a:xfrm>
              <a:off x="407750" y="1450595"/>
              <a:ext cx="2695373" cy="79730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07750" y="1200150"/>
              <a:ext cx="2695373" cy="240919"/>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a:solidFill>
                    <a:schemeClr val="bg1"/>
                  </a:solidFill>
                </a:rPr>
                <a:t>Pasiekimo momentas</a:t>
              </a:r>
              <a:endParaRPr lang="en-US" sz="1200" dirty="0">
                <a:solidFill>
                  <a:schemeClr val="bg1"/>
                </a:solidFill>
              </a:endParaRPr>
            </a:p>
          </p:txBody>
        </p:sp>
      </p:grpSp>
      <p:sp>
        <p:nvSpPr>
          <p:cNvPr id="10" name="Footer Text"/>
          <p:cNvSpPr txBox="1"/>
          <p:nvPr/>
        </p:nvSpPr>
        <p:spPr>
          <a:xfrm>
            <a:off x="897693" y="1796126"/>
            <a:ext cx="2074107" cy="461665"/>
          </a:xfrm>
          <a:prstGeom prst="rect">
            <a:avLst/>
          </a:prstGeom>
          <a:noFill/>
        </p:spPr>
        <p:txBody>
          <a:bodyPr wrap="square" lIns="0" tIns="0" rIns="0" bIns="0" rtlCol="0">
            <a:spAutoFit/>
          </a:bodyPr>
          <a:lstStyle/>
          <a:p>
            <a:pPr>
              <a:spcAft>
                <a:spcPts val="1800"/>
              </a:spcAft>
            </a:pPr>
            <a:r>
              <a:rPr lang="lt-LT" altLang="lt-LT" sz="1500" b="1" dirty="0"/>
              <a:t>Pasiekiami projekto įgyvendinimo metu</a:t>
            </a:r>
          </a:p>
        </p:txBody>
      </p:sp>
      <p:grpSp>
        <p:nvGrpSpPr>
          <p:cNvPr id="3" name="Group 78"/>
          <p:cNvGrpSpPr/>
          <p:nvPr/>
        </p:nvGrpSpPr>
        <p:grpSpPr>
          <a:xfrm>
            <a:off x="3184477" y="1478344"/>
            <a:ext cx="2695373" cy="1047750"/>
            <a:chOff x="3223503" y="1200150"/>
            <a:chExt cx="2695373" cy="1047750"/>
          </a:xfrm>
        </p:grpSpPr>
        <p:sp>
          <p:nvSpPr>
            <p:cNvPr id="16" name="Rectangle 15"/>
            <p:cNvSpPr/>
            <p:nvPr/>
          </p:nvSpPr>
          <p:spPr>
            <a:xfrm>
              <a:off x="3223503" y="1450595"/>
              <a:ext cx="2695373" cy="79730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223503" y="1200150"/>
              <a:ext cx="2695373" cy="240919"/>
            </a:xfrm>
            <a:prstGeom prst="rect">
              <a:avLst/>
            </a:prstGeom>
            <a:solidFill>
              <a:schemeClr val="accent2"/>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a:solidFill>
                    <a:schemeClr val="bg1"/>
                  </a:solidFill>
                </a:rPr>
                <a:t>Pasiekimo momentas</a:t>
              </a:r>
              <a:endParaRPr lang="en-US" sz="1200" dirty="0">
                <a:solidFill>
                  <a:schemeClr val="bg1"/>
                </a:solidFill>
              </a:endParaRPr>
            </a:p>
          </p:txBody>
        </p:sp>
      </p:grpSp>
      <p:sp>
        <p:nvSpPr>
          <p:cNvPr id="15" name="Footer Text"/>
          <p:cNvSpPr txBox="1"/>
          <p:nvPr/>
        </p:nvSpPr>
        <p:spPr>
          <a:xfrm>
            <a:off x="3685479" y="1813514"/>
            <a:ext cx="2029522" cy="461665"/>
          </a:xfrm>
          <a:prstGeom prst="rect">
            <a:avLst/>
          </a:prstGeom>
          <a:noFill/>
        </p:spPr>
        <p:txBody>
          <a:bodyPr wrap="square" lIns="0" tIns="0" rIns="0" bIns="0" rtlCol="0">
            <a:spAutoFit/>
          </a:bodyPr>
          <a:lstStyle/>
          <a:p>
            <a:pPr>
              <a:spcAft>
                <a:spcPts val="1800"/>
              </a:spcAft>
            </a:pPr>
            <a:r>
              <a:rPr lang="lt-LT" altLang="lt-LT" sz="1500" b="1" dirty="0" smtClean="0"/>
              <a:t>Pasiekiami su </a:t>
            </a:r>
            <a:r>
              <a:rPr lang="lt-LT" altLang="lt-LT" sz="1500" b="1" dirty="0"/>
              <a:t>galutiniu mokėjimo prašymu </a:t>
            </a:r>
          </a:p>
        </p:txBody>
      </p:sp>
      <p:grpSp>
        <p:nvGrpSpPr>
          <p:cNvPr id="4" name="Group 79"/>
          <p:cNvGrpSpPr/>
          <p:nvPr/>
        </p:nvGrpSpPr>
        <p:grpSpPr>
          <a:xfrm>
            <a:off x="5983985" y="1478343"/>
            <a:ext cx="2695373" cy="1047750"/>
            <a:chOff x="6039256" y="1200150"/>
            <a:chExt cx="2695373" cy="1047750"/>
          </a:xfrm>
        </p:grpSpPr>
        <p:sp>
          <p:nvSpPr>
            <p:cNvPr id="24" name="Rectangle 23"/>
            <p:cNvSpPr/>
            <p:nvPr/>
          </p:nvSpPr>
          <p:spPr>
            <a:xfrm>
              <a:off x="6039256" y="1450595"/>
              <a:ext cx="2695373" cy="79730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039256" y="1200150"/>
              <a:ext cx="2695373" cy="240919"/>
            </a:xfrm>
            <a:prstGeom prst="rect">
              <a:avLst/>
            </a:prstGeom>
            <a:solidFill>
              <a:schemeClr val="accent3"/>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a:solidFill>
                    <a:schemeClr val="bg1"/>
                  </a:solidFill>
                </a:rPr>
                <a:t>Pasiekimo momentas</a:t>
              </a:r>
              <a:endParaRPr lang="en-US" sz="1200" dirty="0">
                <a:solidFill>
                  <a:schemeClr val="bg1"/>
                </a:solidFill>
              </a:endParaRPr>
            </a:p>
          </p:txBody>
        </p:sp>
      </p:grpSp>
      <p:sp>
        <p:nvSpPr>
          <p:cNvPr id="23" name="Footer Text"/>
          <p:cNvSpPr txBox="1"/>
          <p:nvPr/>
        </p:nvSpPr>
        <p:spPr>
          <a:xfrm>
            <a:off x="6276716" y="1771385"/>
            <a:ext cx="2298507" cy="461665"/>
          </a:xfrm>
          <a:prstGeom prst="rect">
            <a:avLst/>
          </a:prstGeom>
          <a:noFill/>
        </p:spPr>
        <p:txBody>
          <a:bodyPr wrap="square" lIns="0" tIns="0" rIns="0" bIns="0" rtlCol="0">
            <a:spAutoFit/>
          </a:bodyPr>
          <a:lstStyle/>
          <a:p>
            <a:pPr>
              <a:spcAft>
                <a:spcPts val="1800"/>
              </a:spcAft>
            </a:pPr>
            <a:r>
              <a:rPr lang="lt-LT" altLang="lt-LT" sz="1500" b="1" dirty="0"/>
              <a:t>Pasiekiami po projekto įgyvendinimo pabaigos </a:t>
            </a:r>
          </a:p>
        </p:txBody>
      </p:sp>
      <p:grpSp>
        <p:nvGrpSpPr>
          <p:cNvPr id="42" name="Group 41"/>
          <p:cNvGrpSpPr/>
          <p:nvPr/>
        </p:nvGrpSpPr>
        <p:grpSpPr>
          <a:xfrm>
            <a:off x="365558" y="2913838"/>
            <a:ext cx="8369072" cy="1560821"/>
            <a:chOff x="-105586" y="2964167"/>
            <a:chExt cx="8840923" cy="1560820"/>
          </a:xfrm>
        </p:grpSpPr>
        <p:sp>
          <p:nvSpPr>
            <p:cNvPr id="43" name="Rectangle 42"/>
            <p:cNvSpPr/>
            <p:nvPr/>
          </p:nvSpPr>
          <p:spPr>
            <a:xfrm>
              <a:off x="4481573" y="2964167"/>
              <a:ext cx="4253764" cy="1560819"/>
            </a:xfrm>
            <a:prstGeom prst="rect">
              <a:avLst/>
            </a:prstGeom>
            <a:solidFill>
              <a:schemeClr val="accent4">
                <a:lumMod val="7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105586" y="2964167"/>
              <a:ext cx="4384307" cy="1560820"/>
            </a:xfrm>
            <a:prstGeom prst="rect">
              <a:avLst/>
            </a:prstGeom>
            <a:solidFill>
              <a:schemeClr val="accent4"/>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t-LT" b="1" dirty="0">
                  <a:solidFill>
                    <a:schemeClr val="bg1"/>
                  </a:solidFill>
                </a:rPr>
                <a:t>MP būtina nurodyti:</a:t>
              </a:r>
            </a:p>
            <a:p>
              <a:pPr marL="108000" indent="-108000">
                <a:spcAft>
                  <a:spcPts val="600"/>
                </a:spcAft>
                <a:buSzPct val="120000"/>
                <a:buFont typeface="Wingdings" panose="05000000000000000000" pitchFamily="2" charset="2"/>
                <a:buChar char="Ø"/>
              </a:pPr>
              <a:r>
                <a:rPr lang="lt-LT" b="1" dirty="0">
                  <a:solidFill>
                    <a:schemeClr val="bg2"/>
                  </a:solidFill>
                </a:rPr>
                <a:t>kada planuojama rodiklį pasiekti arba </a:t>
              </a:r>
            </a:p>
            <a:p>
              <a:pPr marL="108000" indent="-108000">
                <a:spcAft>
                  <a:spcPts val="600"/>
                </a:spcAft>
                <a:buSzPct val="120000"/>
                <a:buFont typeface="Wingdings" panose="05000000000000000000" pitchFamily="2" charset="2"/>
                <a:buChar char="Ø"/>
              </a:pPr>
              <a:r>
                <a:rPr lang="lt-LT" b="1" dirty="0">
                  <a:solidFill>
                    <a:schemeClr val="bg2"/>
                  </a:solidFill>
                </a:rPr>
                <a:t>nurodomos pasiektos reikšmės</a:t>
              </a:r>
            </a:p>
            <a:p>
              <a:pPr marL="108000" indent="-108000">
                <a:spcAft>
                  <a:spcPts val="600"/>
                </a:spcAft>
                <a:buSzPct val="120000"/>
                <a:buFont typeface="Wingdings" panose="05000000000000000000" pitchFamily="2" charset="2"/>
                <a:buChar char="Ø"/>
              </a:pPr>
              <a:r>
                <a:rPr lang="lt-LT" b="1" dirty="0">
                  <a:solidFill>
                    <a:schemeClr val="bg2"/>
                  </a:solidFill>
                </a:rPr>
                <a:t>Nulis yra reikšmė</a:t>
              </a:r>
              <a:r>
                <a:rPr lang="en-US" b="1" dirty="0">
                  <a:solidFill>
                    <a:schemeClr val="bg2"/>
                  </a:solidFill>
                </a:rPr>
                <a:t>!</a:t>
              </a:r>
            </a:p>
          </p:txBody>
        </p:sp>
      </p:grpSp>
      <p:sp>
        <p:nvSpPr>
          <p:cNvPr id="45" name="Footer Text"/>
          <p:cNvSpPr txBox="1"/>
          <p:nvPr/>
        </p:nvSpPr>
        <p:spPr>
          <a:xfrm>
            <a:off x="4800600" y="3181350"/>
            <a:ext cx="3934030" cy="852541"/>
          </a:xfrm>
          <a:prstGeom prst="rect">
            <a:avLst/>
          </a:prstGeom>
          <a:noFill/>
        </p:spPr>
        <p:txBody>
          <a:bodyPr wrap="square" lIns="0" tIns="0" rIns="0" bIns="0" rtlCol="0">
            <a:spAutoFit/>
          </a:bodyPr>
          <a:lstStyle/>
          <a:p>
            <a:pPr marL="108000" indent="-108000">
              <a:spcAft>
                <a:spcPts val="600"/>
              </a:spcAft>
              <a:buSzPct val="120000"/>
              <a:buFont typeface="Wingdings" panose="05000000000000000000" pitchFamily="2" charset="2"/>
              <a:buChar char="Ø"/>
            </a:pPr>
            <a:r>
              <a:rPr lang="lt-LT" b="1" dirty="0">
                <a:solidFill>
                  <a:schemeClr val="bg2"/>
                </a:solidFill>
              </a:rPr>
              <a:t>Stebėsenos </a:t>
            </a:r>
            <a:r>
              <a:rPr lang="lt-LT" b="1" dirty="0" smtClean="0">
                <a:solidFill>
                  <a:schemeClr val="bg2"/>
                </a:solidFill>
              </a:rPr>
              <a:t>rodiklis ≠ </a:t>
            </a:r>
            <a:r>
              <a:rPr lang="lt-LT" b="1" dirty="0">
                <a:solidFill>
                  <a:schemeClr val="bg2"/>
                </a:solidFill>
              </a:rPr>
              <a:t>fizinis rodiklis</a:t>
            </a:r>
          </a:p>
          <a:p>
            <a:pPr marL="108000" indent="-108000">
              <a:lnSpc>
                <a:spcPct val="90000"/>
              </a:lnSpc>
              <a:spcAft>
                <a:spcPts val="600"/>
              </a:spcAft>
              <a:buSzPct val="120000"/>
              <a:buFont typeface="Wingdings" panose="05000000000000000000" pitchFamily="2" charset="2"/>
              <a:buChar char="Ø"/>
            </a:pPr>
            <a:r>
              <a:rPr lang="lt-LT" b="1" dirty="0" smtClean="0">
                <a:solidFill>
                  <a:schemeClr val="bg1"/>
                </a:solidFill>
              </a:rPr>
              <a:t>Pasiekus rodiklį </a:t>
            </a:r>
            <a:r>
              <a:rPr lang="lt-LT" b="1" dirty="0">
                <a:solidFill>
                  <a:schemeClr val="bg1"/>
                </a:solidFill>
              </a:rPr>
              <a:t>būtina </a:t>
            </a:r>
            <a:r>
              <a:rPr lang="lt-LT" b="1" dirty="0" smtClean="0">
                <a:solidFill>
                  <a:schemeClr val="bg1"/>
                </a:solidFill>
              </a:rPr>
              <a:t>nurodyti pasiekimo </a:t>
            </a:r>
            <a:r>
              <a:rPr lang="lt-LT" b="1" dirty="0">
                <a:solidFill>
                  <a:schemeClr val="bg1"/>
                </a:solidFill>
              </a:rPr>
              <a:t>pagrindimo dokumentus</a:t>
            </a:r>
          </a:p>
        </p:txBody>
      </p:sp>
      <p:sp>
        <p:nvSpPr>
          <p:cNvPr id="47" name="Down Arrow 46"/>
          <p:cNvSpPr/>
          <p:nvPr/>
        </p:nvSpPr>
        <p:spPr>
          <a:xfrm>
            <a:off x="4230882" y="2526093"/>
            <a:ext cx="762000" cy="40897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5"/>
          <p:cNvSpPr txBox="1">
            <a:spLocks/>
          </p:cNvSpPr>
          <p:nvPr/>
        </p:nvSpPr>
        <p:spPr>
          <a:xfrm>
            <a:off x="440575" y="182164"/>
            <a:ext cx="8368364" cy="516732"/>
          </a:xfrm>
          <a:prstGeom prst="rect">
            <a:avLst/>
          </a:prstGeom>
        </p:spPr>
        <p:txBody>
          <a:bodyPr lIns="0" anchor="ctr"/>
          <a:lstStyle>
            <a:lvl1pPr marL="0" marR="0" indent="0" algn="l" defTabSz="914378"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pPr algn="ctr" defTabSz="914400"/>
            <a:r>
              <a:rPr lang="lt-LT" dirty="0"/>
              <a:t>MP dalys - MPD1 rodikliai</a:t>
            </a:r>
            <a:endParaRPr lang="en-US" dirty="0"/>
          </a:p>
        </p:txBody>
      </p:sp>
    </p:spTree>
    <p:extLst>
      <p:ext uri="{BB962C8B-B14F-4D97-AF65-F5344CB8AC3E}">
        <p14:creationId xmlns:p14="http://schemas.microsoft.com/office/powerpoint/2010/main" val="247612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01_Theme01">
      <a:dk1>
        <a:srgbClr val="262626"/>
      </a:dk1>
      <a:lt1>
        <a:srgbClr val="FFFFFF"/>
      </a:lt1>
      <a:dk2>
        <a:srgbClr val="262626"/>
      </a:dk2>
      <a:lt2>
        <a:srgbClr val="FFFFFF"/>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1_Theme01">
    <a:dk1>
      <a:srgbClr val="262626"/>
    </a:dk1>
    <a:lt1>
      <a:srgbClr val="FFFFFF"/>
    </a:lt1>
    <a:dk2>
      <a:srgbClr val="262626"/>
    </a:dk2>
    <a:lt2>
      <a:srgbClr val="FFFFFF"/>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as" ma:contentTypeID="0x01010039D2ED5BE2B4104FB524497CFE4B477B" ma:contentTypeVersion="1" ma:contentTypeDescription="Kurkite naują dokumentą." ma:contentTypeScope="" ma:versionID="ea90c1b54490a9c5be9afdd3d6562ffd">
  <xsd:schema xmlns:xsd="http://www.w3.org/2001/XMLSchema" xmlns:xs="http://www.w3.org/2001/XMLSchema" xmlns:p="http://schemas.microsoft.com/office/2006/metadata/properties" xmlns:ns1="http://schemas.microsoft.com/sharepoint/v3" targetNamespace="http://schemas.microsoft.com/office/2006/metadata/properties" ma:root="true" ma:fieldsID="fe7ce459ffbfdbf6e0cb0721972bfd6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avimo pradžios data" ma:description="Planavimo pradžios data yra publikavimo priemonės sukurtas svetainės stulpelis. Jis naudojamas, nurodant datą ir laiką, kai šis puslapis pirmą kartą parodomas svetainės lankytojams." ma:hidden="true" ma:internalName="PublishingStartDate">
      <xsd:simpleType>
        <xsd:restriction base="dms:Unknown"/>
      </xsd:simpleType>
    </xsd:element>
    <xsd:element name="PublishingExpirationDate" ma:index="9" nillable="true" ma:displayName="Planavimo pabaigos data" ma:description="Planavimo pabaigos data yra publikavimo priemonės sukurtas svetainės stulpelis. Jis naudojamas, nurodant datą ir laiką, kai šis puslapis nebebus rodomas svetainės lankytojam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10E25B-C010-4E14-9707-DC3F08CD633E}">
  <ds:schemaRefs>
    <ds:schemaRef ds:uri="http://www.w3.org/XML/1998/namespace"/>
    <ds:schemaRef ds:uri="http://purl.org/dc/elements/1.1/"/>
    <ds:schemaRef ds:uri="http://schemas.microsoft.com/office/2006/documentManagement/types"/>
    <ds:schemaRef ds:uri="http://schemas.microsoft.com/sharepoint/v3"/>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D0CBB05-BC58-4879-9303-C5AD2CE30B70}">
  <ds:schemaRefs>
    <ds:schemaRef ds:uri="http://schemas.microsoft.com/sharepoint/v3/contenttype/forms"/>
  </ds:schemaRefs>
</ds:datastoreItem>
</file>

<file path=customXml/itemProps3.xml><?xml version="1.0" encoding="utf-8"?>
<ds:datastoreItem xmlns:ds="http://schemas.openxmlformats.org/officeDocument/2006/customXml" ds:itemID="{04D9555C-FF8C-4F68-8E58-A695F9C616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7430</TotalTime>
  <Words>2502</Words>
  <Application>Microsoft Office PowerPoint</Application>
  <PresentationFormat>On-screen Show (16:9)</PresentationFormat>
  <Paragraphs>344</Paragraphs>
  <Slides>39</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Times New Roman</vt:lpstr>
      <vt:lpstr>Carlito</vt:lpstr>
      <vt:lpstr>FontAwesome</vt:lpstr>
      <vt:lpstr>HP Simplified</vt:lpstr>
      <vt:lpstr>Calibri</vt:lpstr>
      <vt:lpstr>Arial</vt:lpstr>
      <vt:lpstr>MS PGothic</vt:lpstr>
      <vt:lpstr>Wingdings</vt:lpstr>
      <vt:lpstr>Roboto</vt:lpstr>
      <vt:lpstr>Default Theme</vt:lpstr>
      <vt:lpstr>PowerPoint Presentation</vt:lpstr>
      <vt:lpstr>PowerPoint Presentation</vt:lpstr>
      <vt:lpstr>Why To work With Us?</vt:lpstr>
      <vt:lpstr>PowerPoint Presentation</vt:lpstr>
      <vt:lpstr>PowerPoint Presentation</vt:lpstr>
      <vt:lpstr>MP pildymas - MPD1 Veiklos (2)</vt:lpstr>
      <vt:lpstr>PowerPoint Presentation</vt:lpstr>
      <vt:lpstr>MP dalys - MPD1 rodikliai</vt:lpstr>
      <vt:lpstr>STEBĖSENOS RODIKLIAI</vt:lpstr>
      <vt:lpstr>MP dalys MPD2/MPD3</vt:lpstr>
      <vt:lpstr>Mokėjimo prašymų teikimo grafikas – kas ir kam tai?</vt:lpstr>
      <vt:lpstr>Praktiški patarimai grafiko parengimui</vt:lpstr>
      <vt:lpstr>PowerPoint Presentation</vt:lpstr>
      <vt:lpstr>PowerPoint Presentation</vt:lpstr>
      <vt:lpstr>Praktiški patarimai grafiko parengimui</vt:lpstr>
      <vt:lpstr>MP teikimo grafiko formos pildymas</vt:lpstr>
      <vt:lpstr>MP teikimo grafiko formos pildymas</vt:lpstr>
      <vt:lpstr>MP teikimo grafiko formos pildymas</vt:lpstr>
      <vt:lpstr>MP teikimo grafiko formos pildymas</vt:lpstr>
      <vt:lpstr>MP teikimo grafiko formos pildymas</vt:lpstr>
      <vt:lpstr>PowerPoint Presentation</vt:lpstr>
      <vt:lpstr>MP teikimo grafiko formos pildymas</vt:lpstr>
      <vt:lpstr>PowerPoint Presentation</vt:lpstr>
      <vt:lpstr>MP teikimo grafiko formos pildymas</vt:lpstr>
      <vt:lpstr>MP teikimo grafiko formos pildymas</vt:lpstr>
      <vt:lpstr>MP teikimo grafiko formos pildymas</vt:lpstr>
      <vt:lpstr>PowerPoint Presentation</vt:lpstr>
      <vt:lpstr>PowerPoint Presentation</vt:lpstr>
      <vt:lpstr>PowerPoint Presentation</vt:lpstr>
      <vt:lpstr>PowerPoint Presentation</vt:lpstr>
      <vt:lpstr>Avanso mokėjimo prašymas</vt:lpstr>
      <vt:lpstr>Avanso pagrindimas</vt:lpstr>
      <vt:lpstr>Kokioms išlaidoms galimas avansas</vt:lpstr>
      <vt:lpstr>Avanso mokėjimo prašymo pildymas</vt:lpstr>
      <vt:lpstr>Avanso mokėjimo prašymo pildymas</vt:lpstr>
      <vt:lpstr>Avanso mokėjimo prašymo pildymas (1) </vt:lpstr>
      <vt:lpstr>Avanso mokėjimo prašymo pildymas (2) </vt:lpstr>
      <vt:lpstr>Avansinio mokėjimo prašymo teikimas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CPVA</dc:creator>
  <cp:lastModifiedBy>Neringa Pukanasienė</cp:lastModifiedBy>
  <cp:revision>821</cp:revision>
  <cp:lastPrinted>2017-07-10T08:26:09Z</cp:lastPrinted>
  <dcterms:created xsi:type="dcterms:W3CDTF">2015-09-08T18:46:55Z</dcterms:created>
  <dcterms:modified xsi:type="dcterms:W3CDTF">2021-01-06T11:16:46Z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0x01010039D2ED5BE2B4104FB524497CFE4B477B</vt:lpwstr>
  </property>
</Properties>
</file>