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811" r:id="rId5"/>
    <p:sldId id="842" r:id="rId6"/>
    <p:sldId id="848" r:id="rId7"/>
    <p:sldId id="844" r:id="rId8"/>
    <p:sldId id="926" r:id="rId9"/>
    <p:sldId id="915" r:id="rId10"/>
    <p:sldId id="917" r:id="rId11"/>
    <p:sldId id="883" r:id="rId12"/>
    <p:sldId id="884" r:id="rId13"/>
    <p:sldId id="903" r:id="rId14"/>
    <p:sldId id="907" r:id="rId15"/>
    <p:sldId id="919" r:id="rId16"/>
    <p:sldId id="906" r:id="rId17"/>
    <p:sldId id="905" r:id="rId18"/>
    <p:sldId id="908" r:id="rId19"/>
    <p:sldId id="909" r:id="rId20"/>
    <p:sldId id="927" r:id="rId21"/>
    <p:sldId id="854" r:id="rId22"/>
    <p:sldId id="895" r:id="rId23"/>
    <p:sldId id="894" r:id="rId24"/>
    <p:sldId id="892" r:id="rId25"/>
    <p:sldId id="925" r:id="rId26"/>
    <p:sldId id="862" r:id="rId27"/>
    <p:sldId id="916" r:id="rId28"/>
    <p:sldId id="866" r:id="rId29"/>
    <p:sldId id="920" r:id="rId30"/>
    <p:sldId id="867" r:id="rId31"/>
    <p:sldId id="889" r:id="rId32"/>
    <p:sldId id="882" r:id="rId33"/>
    <p:sldId id="893" r:id="rId34"/>
    <p:sldId id="914" r:id="rId35"/>
    <p:sldId id="913" r:id="rId36"/>
    <p:sldId id="898" r:id="rId37"/>
    <p:sldId id="878" r:id="rId38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MS PGothic" panose="020B0600070205080204" pitchFamily="34" charset="-128"/>
      <p:regular r:id="rId51"/>
    </p:embeddedFont>
    <p:embeddedFont>
      <p:font typeface="HP Simplified" panose="020B060402020202020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žanginės skaidrės" id="{6AA4A592-09C2-4BDA-AEE8-680958EFE34D}">
          <p14:sldIdLst>
            <p14:sldId id="811"/>
          </p14:sldIdLst>
        </p14:section>
        <p14:section name="Turinio, skiriamosios skaidrės" id="{E6AD65FF-08BB-48F5-B08E-1BD4FAF73C59}">
          <p14:sldIdLst>
            <p14:sldId id="842"/>
            <p14:sldId id="848"/>
            <p14:sldId id="844"/>
            <p14:sldId id="926"/>
            <p14:sldId id="915"/>
            <p14:sldId id="917"/>
            <p14:sldId id="883"/>
            <p14:sldId id="884"/>
            <p14:sldId id="903"/>
            <p14:sldId id="907"/>
            <p14:sldId id="919"/>
            <p14:sldId id="906"/>
            <p14:sldId id="905"/>
            <p14:sldId id="908"/>
            <p14:sldId id="909"/>
            <p14:sldId id="927"/>
            <p14:sldId id="854"/>
            <p14:sldId id="895"/>
            <p14:sldId id="894"/>
            <p14:sldId id="892"/>
            <p14:sldId id="925"/>
            <p14:sldId id="862"/>
            <p14:sldId id="916"/>
            <p14:sldId id="866"/>
            <p14:sldId id="920"/>
            <p14:sldId id="867"/>
            <p14:sldId id="889"/>
            <p14:sldId id="882"/>
            <p14:sldId id="893"/>
            <p14:sldId id="914"/>
            <p14:sldId id="913"/>
            <p14:sldId id="898"/>
            <p14:sldId id="8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rginija Levinskienė" initials="VL" lastIdx="3" clrIdx="0">
    <p:extLst>
      <p:ext uri="{19B8F6BF-5375-455C-9EA6-DF929625EA0E}">
        <p15:presenceInfo xmlns:p15="http://schemas.microsoft.com/office/powerpoint/2012/main" userId="S-1-5-21-435918606-2984255037-1919720017-24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47"/>
    <a:srgbClr val="E7EAEE"/>
    <a:srgbClr val="CCD3DB"/>
    <a:srgbClr val="161F28"/>
    <a:srgbClr val="2D3E50"/>
    <a:srgbClr val="081C2A"/>
    <a:srgbClr val="64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7" autoAdjust="0"/>
    <p:restoredTop sz="88220" autoAdjust="0"/>
  </p:normalViewPr>
  <p:slideViewPr>
    <p:cSldViewPr>
      <p:cViewPr varScale="1">
        <p:scale>
          <a:sx n="80" d="100"/>
          <a:sy n="80" d="100"/>
        </p:scale>
        <p:origin x="740" y="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3696"/>
    </p:cViewPr>
  </p:sorterViewPr>
  <p:notesViewPr>
    <p:cSldViewPr>
      <p:cViewPr varScale="1">
        <p:scale>
          <a:sx n="57" d="100"/>
          <a:sy n="57" d="100"/>
        </p:scale>
        <p:origin x="2808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1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0CDCF-B072-4CC6-B2A3-B1C4F4AE3FFA}" type="datetimeFigureOut">
              <a:rPr lang="en-US" smtClean="0"/>
              <a:pPr/>
              <a:t>1/6/2021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0187-CA69-4ACB-9811-75164F281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81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3E9E0-D922-418E-8BFA-E41C87CB1E68}" type="datetimeFigureOut">
              <a:rPr lang="en-US" smtClean="0"/>
              <a:pPr/>
              <a:t>1/6/2021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D2F9E-D167-4ED3-83EC-AE46EA34BE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914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b="0" dirty="0" smtClean="0"/>
              <a:t>Projekto</a:t>
            </a:r>
            <a:r>
              <a:rPr lang="lt-LT" b="0" baseline="0" dirty="0" smtClean="0"/>
              <a:t> išlaidų suma turi sutapti su „iš viso“ suma.</a:t>
            </a:r>
          </a:p>
          <a:p>
            <a:r>
              <a:rPr lang="lt-LT" b="0" baseline="0" dirty="0" smtClean="0"/>
              <a:t>O jeigu pirkimas įvykdytas tarp paraiškos įvertinimo ir sutarties pasirašymo? Įvykdyto pirkimo žinoma tiksli suma skiriasi nuo planuojamos. Tokiu atveju </a:t>
            </a:r>
            <a:r>
              <a:rPr lang="lt-LT" b="0" baseline="0" dirty="0" err="1" smtClean="0"/>
              <a:t>rodyklėm</a:t>
            </a:r>
            <a:r>
              <a:rPr lang="lt-LT" b="0" baseline="0" dirty="0" smtClean="0"/>
              <a:t> pažymėtos sumos gali nesutapti, tokiu atveju pastabose komentuojam kodėl nesutampa.</a:t>
            </a:r>
            <a:endParaRPr lang="lt-LT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21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981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200" i="1" dirty="0" smtClean="0">
                <a:solidFill>
                  <a:schemeClr val="bg1"/>
                </a:solidFill>
              </a:rPr>
              <a:t>Jeigu įgaliojate CPO atlikti pirkimo procedūras, tai nėra pirkimas per CPO.</a:t>
            </a:r>
            <a:endParaRPr lang="en-US" sz="1200" i="1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325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Pirkimo būsena – planuojamas ir data, </a:t>
            </a:r>
            <a:r>
              <a:rPr lang="lt-LT" dirty="0" err="1" smtClean="0"/>
              <a:t>t.y</a:t>
            </a:r>
            <a:r>
              <a:rPr lang="lt-LT" dirty="0" smtClean="0"/>
              <a:t>. pirkimo paskelbimo planuojama data.</a:t>
            </a:r>
            <a:endParaRPr lang="en-US" dirty="0" smtClean="0"/>
          </a:p>
          <a:p>
            <a:r>
              <a:rPr lang="en-US" dirty="0" err="1" smtClean="0"/>
              <a:t>Jeigu</a:t>
            </a:r>
            <a:r>
              <a:rPr lang="en-US" dirty="0" smtClean="0"/>
              <a:t> 5 </a:t>
            </a:r>
            <a:r>
              <a:rPr lang="en-US" dirty="0" err="1" smtClean="0"/>
              <a:t>pirkimai</a:t>
            </a:r>
            <a:r>
              <a:rPr lang="en-US" dirty="0" smtClean="0"/>
              <a:t> is </a:t>
            </a:r>
            <a:r>
              <a:rPr lang="en-US" dirty="0" err="1" smtClean="0"/>
              <a:t>vieno</a:t>
            </a:r>
            <a:r>
              <a:rPr lang="en-US" dirty="0" smtClean="0"/>
              <a:t> </a:t>
            </a:r>
            <a:r>
              <a:rPr lang="en-US" dirty="0" err="1" smtClean="0"/>
              <a:t>fizinio</a:t>
            </a:r>
            <a:r>
              <a:rPr lang="en-US" dirty="0" smtClean="0"/>
              <a:t> </a:t>
            </a:r>
            <a:r>
              <a:rPr lang="en-US" dirty="0" err="1" smtClean="0"/>
              <a:t>rodiklio</a:t>
            </a:r>
            <a:r>
              <a:rPr lang="en-US" dirty="0" smtClean="0"/>
              <a:t>, </a:t>
            </a:r>
            <a:r>
              <a:rPr lang="en-US" dirty="0" err="1" smtClean="0"/>
              <a:t>svarbu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pastabose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nurodyti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konkreciai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isvardinti</a:t>
            </a:r>
            <a:r>
              <a:rPr lang="en-US" baseline="0" dirty="0" smtClean="0"/>
              <a:t>. </a:t>
            </a: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31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Sumos PPP</a:t>
            </a:r>
            <a:r>
              <a:rPr lang="lt-LT" baseline="0" dirty="0" smtClean="0"/>
              <a:t> nekoreguojamos</a:t>
            </a:r>
            <a:r>
              <a:rPr lang="en-US" baseline="0" dirty="0" smtClean="0"/>
              <a:t>!!!! Jos “</a:t>
            </a:r>
            <a:r>
              <a:rPr lang="en-US" baseline="0" dirty="0" err="1" smtClean="0"/>
              <a:t>aktualizuojamos</a:t>
            </a:r>
            <a:r>
              <a:rPr lang="en-US" baseline="0" dirty="0" smtClean="0"/>
              <a:t>” per </a:t>
            </a:r>
            <a:r>
              <a:rPr lang="en-US" baseline="0" dirty="0" err="1" smtClean="0"/>
              <a:t>faktinius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duomenis</a:t>
            </a:r>
            <a:endParaRPr lang="en-US" baseline="0" dirty="0" smtClean="0"/>
          </a:p>
          <a:p>
            <a:r>
              <a:rPr lang="en-US" baseline="0" dirty="0" err="1" smtClean="0"/>
              <a:t>Praktine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situacija</a:t>
            </a:r>
            <a:r>
              <a:rPr lang="en-US" baseline="0" dirty="0" smtClean="0"/>
              <a:t>: MP </a:t>
            </a:r>
            <a:r>
              <a:rPr lang="en-US" baseline="0" dirty="0" err="1" smtClean="0"/>
              <a:t>deklaruojamos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islaidos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nors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pirkimas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isskaidomas</a:t>
            </a:r>
            <a:r>
              <a:rPr lang="en-US" baseline="0" dirty="0" smtClean="0"/>
              <a:t> per </a:t>
            </a:r>
            <a:r>
              <a:rPr lang="en-US" baseline="0" dirty="0" err="1" smtClean="0"/>
              <a:t>kelis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pirkimus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todel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pirma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turime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pakeisti</a:t>
            </a:r>
            <a:r>
              <a:rPr lang="en-US" baseline="0" dirty="0" smtClean="0"/>
              <a:t> PPP ir </a:t>
            </a:r>
            <a:r>
              <a:rPr lang="en-US" baseline="0" dirty="0" err="1" smtClean="0"/>
              <a:t>tik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paskui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deklaruoti</a:t>
            </a:r>
            <a:r>
              <a:rPr lang="en-US" baseline="0" dirty="0" smtClean="0"/>
              <a:t> MP.</a:t>
            </a:r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632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Kaip jau minėjau</a:t>
            </a:r>
            <a:r>
              <a:rPr lang="lt-LT" baseline="0" dirty="0" smtClean="0"/>
              <a:t> prie PPP keitimų, kad plane sumos nekoreguojamos. Jos tikslinamos </a:t>
            </a:r>
            <a:r>
              <a:rPr lang="lt-LT" baseline="0" smtClean="0"/>
              <a:t>pateikiant faktą - sutarties informaciją.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307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733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Keitimai</a:t>
            </a:r>
            <a:r>
              <a:rPr lang="lt-LT" baseline="0" dirty="0" smtClean="0"/>
              <a:t> ypatingai labai svarbu darbų </a:t>
            </a:r>
            <a:r>
              <a:rPr lang="lt-LT" baseline="0" dirty="0" smtClean="0"/>
              <a:t>atveju. reikia </a:t>
            </a:r>
            <a:r>
              <a:rPr lang="lt-LT" baseline="0" dirty="0" smtClean="0"/>
              <a:t>pateikti kuo anksčiau.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My First Template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036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520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Likus 2 mėnesiams iki pirkimo pradžios agentūros projektą administruojantis darbuotojas gali</a:t>
            </a:r>
            <a:r>
              <a:rPr lang="lt-LT" baseline="0" dirty="0" smtClean="0"/>
              <a:t> priminti apie PD pateikimą</a:t>
            </a:r>
            <a:r>
              <a:rPr lang="lt-LT" baseline="0" dirty="0" smtClean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91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altLang="lt-LT" sz="1200" b="1" dirty="0" smtClean="0">
                <a:solidFill>
                  <a:schemeClr val="bg2">
                    <a:lumMod val="50000"/>
                  </a:schemeClr>
                </a:solidFill>
                <a:latin typeface="Calibri (Body)"/>
              </a:rPr>
              <a:t>Pirkimų</a:t>
            </a:r>
            <a:r>
              <a:rPr lang="lt-LT" altLang="lt-LT" sz="1200" b="1" baseline="0" dirty="0" smtClean="0">
                <a:solidFill>
                  <a:schemeClr val="bg2">
                    <a:lumMod val="50000"/>
                  </a:schemeClr>
                </a:solidFill>
                <a:latin typeface="Calibri (Body)"/>
              </a:rPr>
              <a:t> priežiūrą kaip visą projektų finansavimo ir administravimo tvarką reglamentuoja PAFT.</a:t>
            </a:r>
            <a:endParaRPr lang="lt-LT" altLang="lt-LT" sz="1200" b="1" dirty="0" smtClean="0">
              <a:solidFill>
                <a:schemeClr val="bg2">
                  <a:lumMod val="50000"/>
                </a:schemeClr>
              </a:solidFill>
              <a:latin typeface="Calibri (Body)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altLang="lt-LT" sz="1200" b="1" dirty="0" smtClean="0">
                <a:solidFill>
                  <a:schemeClr val="bg2">
                    <a:lumMod val="50000"/>
                  </a:schemeClr>
                </a:solidFill>
                <a:latin typeface="Calibri (Body)"/>
              </a:rPr>
              <a:t>Projektų finansavimo sąlygų aprašai (PFSA) – </a:t>
            </a:r>
            <a:r>
              <a:rPr lang="lt-LT" altLang="lt-LT" sz="1200" b="0" dirty="0" smtClean="0">
                <a:solidFill>
                  <a:schemeClr val="bg2">
                    <a:lumMod val="50000"/>
                  </a:schemeClr>
                </a:solidFill>
                <a:latin typeface="Calibri (Body)"/>
              </a:rPr>
              <a:t>nes čia gali būti nustatyta, kurių</a:t>
            </a:r>
            <a:r>
              <a:rPr lang="lt-LT" altLang="lt-LT" sz="1200" b="0" baseline="0" dirty="0" smtClean="0">
                <a:solidFill>
                  <a:schemeClr val="bg2">
                    <a:lumMod val="50000"/>
                  </a:schemeClr>
                </a:solidFill>
                <a:latin typeface="Calibri (Body)"/>
              </a:rPr>
              <a:t> pirkimų dokumentus privaloma pateiki </a:t>
            </a:r>
            <a:r>
              <a:rPr lang="lt-LT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išankstiniam įvertinimui</a:t>
            </a:r>
            <a:endParaRPr lang="lt-LT" altLang="lt-LT" sz="1200" b="0" dirty="0" smtClean="0">
              <a:solidFill>
                <a:schemeClr val="bg2">
                  <a:lumMod val="50000"/>
                </a:schemeClr>
              </a:solidFill>
              <a:latin typeface="Calibri (Body)"/>
            </a:endParaRPr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21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b="1" dirty="0" smtClean="0"/>
              <a:t>Jeigu</a:t>
            </a:r>
            <a:r>
              <a:rPr lang="lt-LT" b="1" baseline="0" dirty="0" smtClean="0"/>
              <a:t> yra neperkančiųjų, tai pirkimu dokumentai teikiami per DMS.</a:t>
            </a:r>
            <a:endParaRPr lang="en-US" b="1" dirty="0" smtClean="0"/>
          </a:p>
          <a:p>
            <a:r>
              <a:rPr lang="lt-LT" b="1" dirty="0" smtClean="0"/>
              <a:t>Prašome teikti PD ne su MP.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215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Galima</a:t>
            </a:r>
            <a:r>
              <a:rPr lang="lt-LT" baseline="0" dirty="0" smtClean="0"/>
              <a:t> teikti ir atskiromis dalimis.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095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1575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8743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Papildyti</a:t>
            </a:r>
            <a:r>
              <a:rPr lang="en-US" dirty="0" smtClean="0"/>
              <a:t> del </a:t>
            </a:r>
            <a:r>
              <a:rPr lang="en-US" dirty="0" err="1" smtClean="0"/>
              <a:t>sutarciu</a:t>
            </a:r>
            <a:r>
              <a:rPr lang="en-US" dirty="0" smtClean="0"/>
              <a:t> </a:t>
            </a:r>
            <a:r>
              <a:rPr lang="en-US" dirty="0" err="1" smtClean="0"/>
              <a:t>keitimu</a:t>
            </a:r>
            <a:r>
              <a:rPr lang="en-US" dirty="0" smtClean="0"/>
              <a:t>.</a:t>
            </a: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9164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18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Pirkim</a:t>
            </a:r>
            <a:r>
              <a:rPr lang="lt-LT" dirty="0" smtClean="0"/>
              <a:t>ų</a:t>
            </a:r>
            <a:r>
              <a:rPr lang="lt-LT" baseline="0" dirty="0" smtClean="0"/>
              <a:t> priežiūra prasideda nuo pirkimu plano teikimo. Pirkimų planas – tai vienas iš projekto valdymo įrankių, nes dažniausiai veiklos pradedamos vykdyti būtent nuo pirkimų. Todėl svarbu tinkamai juos suplanuoti. </a:t>
            </a: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481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My First Template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9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My First Template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89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Kas yra svarbu, kad tai tik perkeliama informacija</a:t>
            </a:r>
            <a:r>
              <a:rPr lang="lt-LT" baseline="0" dirty="0" smtClean="0"/>
              <a:t> iš įstaigos pirkimų plano.</a:t>
            </a:r>
          </a:p>
          <a:p>
            <a:r>
              <a:rPr lang="lt-LT" baseline="0" dirty="0" smtClean="0"/>
              <a:t>Jeigu pirkimas neįvyko, atsirado naujų pirkimų, pirkimai išsiskaido</a:t>
            </a:r>
          </a:p>
          <a:p>
            <a:r>
              <a:rPr lang="lt-LT" baseline="0" dirty="0" smtClean="0"/>
              <a:t>Kas yra pirkimo procedūra – skelbimas apie pirkimą.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My First Template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647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Tik perkamos</a:t>
            </a:r>
            <a:r>
              <a:rPr lang="lt-LT" baseline="0" dirty="0" smtClean="0"/>
              <a:t> išlaidos detalizuojamos PPP dalyje „pirkimų sąrašas</a:t>
            </a:r>
            <a:r>
              <a:rPr lang="lt-LT" baseline="0" dirty="0" smtClean="0"/>
              <a:t>“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615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60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550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361949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9050">
            <a:noFill/>
          </a:ln>
        </p:spPr>
        <p:txBody>
          <a:bodyPr lIns="0" tIns="91440" rIns="0" bIns="91440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3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 rot="16200000">
            <a:off x="1727078" y="56591"/>
            <a:ext cx="1592782" cy="3792262"/>
          </a:xfrm>
          <a:prstGeom prst="roundRect">
            <a:avLst>
              <a:gd name="adj" fmla="val 5960"/>
            </a:avLst>
          </a:prstGeom>
          <a:gradFill flip="none" rotWithShape="1">
            <a:gsLst>
              <a:gs pos="0">
                <a:schemeClr val="tx2">
                  <a:lumMod val="25000"/>
                  <a:lumOff val="75000"/>
                  <a:tint val="66000"/>
                  <a:satMod val="160000"/>
                </a:schemeClr>
              </a:gs>
              <a:gs pos="50000">
                <a:schemeClr val="tx2">
                  <a:lumMod val="25000"/>
                  <a:lumOff val="75000"/>
                  <a:tint val="44500"/>
                  <a:satMod val="160000"/>
                </a:schemeClr>
              </a:gs>
              <a:gs pos="100000">
                <a:schemeClr val="tx2">
                  <a:lumMod val="25000"/>
                  <a:lumOff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 userDrawn="1"/>
        </p:nvSpPr>
        <p:spPr>
          <a:xfrm>
            <a:off x="837797" y="1314346"/>
            <a:ext cx="1276750" cy="1276750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 rtl="0"/>
            <a:endParaRPr lang="en-US" sz="1400" dirty="0"/>
          </a:p>
        </p:txBody>
      </p:sp>
      <p:sp>
        <p:nvSpPr>
          <p:cNvPr id="10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 userDrawn="1"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+mj-cs"/>
            </a:endParaRPr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911983" y="1388532"/>
            <a:ext cx="1128378" cy="112837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91440" anchor="b"/>
          <a:lstStyle>
            <a:lvl1pPr algn="ctr" rtl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285587" y="1396080"/>
            <a:ext cx="1822064" cy="2277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name here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285587" y="1618759"/>
            <a:ext cx="1822064" cy="1897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2270762" y="1824714"/>
            <a:ext cx="1844038" cy="5806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Rounded Rectangle 46"/>
          <p:cNvSpPr/>
          <p:nvPr userDrawn="1"/>
        </p:nvSpPr>
        <p:spPr>
          <a:xfrm rot="5400000" flipH="1">
            <a:off x="5824140" y="56591"/>
            <a:ext cx="1592782" cy="3792262"/>
          </a:xfrm>
          <a:prstGeom prst="roundRect">
            <a:avLst>
              <a:gd name="adj" fmla="val 5960"/>
            </a:avLst>
          </a:prstGeom>
          <a:gradFill flip="none" rotWithShape="1">
            <a:gsLst>
              <a:gs pos="0">
                <a:schemeClr val="tx2">
                  <a:lumMod val="25000"/>
                  <a:lumOff val="75000"/>
                  <a:tint val="66000"/>
                  <a:satMod val="160000"/>
                </a:schemeClr>
              </a:gs>
              <a:gs pos="50000">
                <a:schemeClr val="tx2">
                  <a:lumMod val="25000"/>
                  <a:lumOff val="75000"/>
                  <a:tint val="44500"/>
                  <a:satMod val="160000"/>
                </a:schemeClr>
              </a:gs>
              <a:gs pos="100000">
                <a:schemeClr val="tx2">
                  <a:lumMod val="25000"/>
                  <a:lumOff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/>
          <p:nvPr userDrawn="1"/>
        </p:nvSpPr>
        <p:spPr>
          <a:xfrm>
            <a:off x="7019525" y="1314346"/>
            <a:ext cx="1276750" cy="1276750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 rtl="0"/>
            <a:endParaRPr lang="en-US" sz="1400" dirty="0"/>
          </a:p>
        </p:txBody>
      </p:sp>
      <p:sp>
        <p:nvSpPr>
          <p:cNvPr id="7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7093711" y="1388532"/>
            <a:ext cx="1128378" cy="112837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91440" anchor="b"/>
          <a:lstStyle>
            <a:lvl1pPr algn="ctr" rtl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024975" y="1396080"/>
            <a:ext cx="1822064" cy="2277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name here</a:t>
            </a:r>
          </a:p>
        </p:txBody>
      </p:sp>
      <p:sp>
        <p:nvSpPr>
          <p:cNvPr id="7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024975" y="1618759"/>
            <a:ext cx="1822064" cy="1897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half" idx="22" hasCustomPrompt="1"/>
          </p:nvPr>
        </p:nvSpPr>
        <p:spPr>
          <a:xfrm>
            <a:off x="5010150" y="1824714"/>
            <a:ext cx="1844038" cy="5806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Rounded Rectangle 76"/>
          <p:cNvSpPr/>
          <p:nvPr userDrawn="1"/>
        </p:nvSpPr>
        <p:spPr>
          <a:xfrm rot="16200000">
            <a:off x="1727078" y="1824435"/>
            <a:ext cx="1592782" cy="3792262"/>
          </a:xfrm>
          <a:prstGeom prst="roundRect">
            <a:avLst>
              <a:gd name="adj" fmla="val 5960"/>
            </a:avLst>
          </a:prstGeom>
          <a:gradFill flip="none" rotWithShape="1">
            <a:gsLst>
              <a:gs pos="0">
                <a:schemeClr val="tx2">
                  <a:lumMod val="25000"/>
                  <a:lumOff val="75000"/>
                  <a:tint val="66000"/>
                  <a:satMod val="160000"/>
                </a:schemeClr>
              </a:gs>
              <a:gs pos="50000">
                <a:schemeClr val="tx2">
                  <a:lumMod val="25000"/>
                  <a:lumOff val="75000"/>
                  <a:tint val="44500"/>
                  <a:satMod val="160000"/>
                </a:schemeClr>
              </a:gs>
              <a:gs pos="100000">
                <a:schemeClr val="tx2">
                  <a:lumMod val="25000"/>
                  <a:lumOff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/>
          <p:cNvSpPr/>
          <p:nvPr userDrawn="1"/>
        </p:nvSpPr>
        <p:spPr>
          <a:xfrm>
            <a:off x="837797" y="3082190"/>
            <a:ext cx="1276750" cy="1276750"/>
          </a:xfrm>
          <a:prstGeom prst="ellipse">
            <a:avLst/>
          </a:prstGeom>
          <a:noFill/>
          <a:ln w="1905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 rtl="0"/>
            <a:endParaRPr lang="en-US" sz="1400" dirty="0"/>
          </a:p>
        </p:txBody>
      </p:sp>
      <p:sp>
        <p:nvSpPr>
          <p:cNvPr id="96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911983" y="3156376"/>
            <a:ext cx="1128378" cy="112837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91440" anchor="b"/>
          <a:lstStyle>
            <a:lvl1pPr algn="ctr" rtl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9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2285587" y="3147016"/>
            <a:ext cx="1822064" cy="2277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name here</a:t>
            </a:r>
          </a:p>
        </p:txBody>
      </p:sp>
      <p:sp>
        <p:nvSpPr>
          <p:cNvPr id="99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285587" y="3369695"/>
            <a:ext cx="1822064" cy="1897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00" name="Text Placeholder 3"/>
          <p:cNvSpPr>
            <a:spLocks noGrp="1"/>
          </p:cNvSpPr>
          <p:nvPr>
            <p:ph type="body" sz="half" idx="25" hasCustomPrompt="1"/>
          </p:nvPr>
        </p:nvSpPr>
        <p:spPr>
          <a:xfrm>
            <a:off x="2270762" y="3575650"/>
            <a:ext cx="1844038" cy="5806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4" name="Rounded Rectangle 103"/>
          <p:cNvSpPr/>
          <p:nvPr userDrawn="1"/>
        </p:nvSpPr>
        <p:spPr>
          <a:xfrm rot="5400000" flipH="1">
            <a:off x="5824140" y="1824435"/>
            <a:ext cx="1592782" cy="3792262"/>
          </a:xfrm>
          <a:prstGeom prst="roundRect">
            <a:avLst>
              <a:gd name="adj" fmla="val 5960"/>
            </a:avLst>
          </a:prstGeom>
          <a:gradFill flip="none" rotWithShape="1">
            <a:gsLst>
              <a:gs pos="0">
                <a:schemeClr val="tx2">
                  <a:lumMod val="25000"/>
                  <a:lumOff val="75000"/>
                  <a:tint val="66000"/>
                  <a:satMod val="160000"/>
                </a:schemeClr>
              </a:gs>
              <a:gs pos="50000">
                <a:schemeClr val="tx2">
                  <a:lumMod val="25000"/>
                  <a:lumOff val="75000"/>
                  <a:tint val="44500"/>
                  <a:satMod val="160000"/>
                </a:schemeClr>
              </a:gs>
              <a:gs pos="100000">
                <a:schemeClr val="tx2">
                  <a:lumMod val="25000"/>
                  <a:lumOff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Oval 104"/>
          <p:cNvSpPr/>
          <p:nvPr userDrawn="1"/>
        </p:nvSpPr>
        <p:spPr>
          <a:xfrm>
            <a:off x="7019525" y="3082190"/>
            <a:ext cx="1276750" cy="1276750"/>
          </a:xfrm>
          <a:prstGeom prst="ellipse">
            <a:avLst/>
          </a:pr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 rtl="0"/>
            <a:endParaRPr lang="en-US" sz="1400" dirty="0"/>
          </a:p>
        </p:txBody>
      </p:sp>
      <p:sp>
        <p:nvSpPr>
          <p:cNvPr id="116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7093711" y="3156376"/>
            <a:ext cx="1128378" cy="112837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91440" anchor="b"/>
          <a:lstStyle>
            <a:lvl1pPr algn="ctr" rtl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17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024975" y="3147016"/>
            <a:ext cx="1822064" cy="2277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name here</a:t>
            </a:r>
          </a:p>
        </p:txBody>
      </p:sp>
      <p:sp>
        <p:nvSpPr>
          <p:cNvPr id="118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5024975" y="3369695"/>
            <a:ext cx="1822064" cy="1897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19" name="Text Placeholder 3"/>
          <p:cNvSpPr>
            <a:spLocks noGrp="1"/>
          </p:cNvSpPr>
          <p:nvPr>
            <p:ph type="body" sz="half" idx="28" hasCustomPrompt="1"/>
          </p:nvPr>
        </p:nvSpPr>
        <p:spPr>
          <a:xfrm>
            <a:off x="5010150" y="3575650"/>
            <a:ext cx="1844038" cy="5806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/>
      <p:bldP spid="48" grpId="0" animBg="1"/>
      <p:bldP spid="72" grpId="0" animBg="1"/>
      <p:bldP spid="7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78" grpId="0" animBg="1"/>
      <p:bldP spid="96" grpId="0" animBg="1"/>
      <p:bldP spid="9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4" grpId="0" animBg="1"/>
      <p:bldP spid="105" grpId="0" animBg="1"/>
      <p:bldP spid="116" grpId="0" animBg="1"/>
      <p:bldP spid="117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 rot="16200000">
            <a:off x="1727078" y="56591"/>
            <a:ext cx="1592782" cy="3792262"/>
          </a:xfrm>
          <a:prstGeom prst="roundRect">
            <a:avLst>
              <a:gd name="adj" fmla="val 5960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 userDrawn="1"/>
        </p:nvSpPr>
        <p:spPr>
          <a:xfrm>
            <a:off x="837797" y="1314346"/>
            <a:ext cx="1276750" cy="1276750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 rtl="0"/>
            <a:endParaRPr lang="en-US" sz="1400" dirty="0"/>
          </a:p>
        </p:txBody>
      </p:sp>
      <p:sp>
        <p:nvSpPr>
          <p:cNvPr id="10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 userDrawn="1"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+mj-cs"/>
            </a:endParaRPr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911983" y="1388532"/>
            <a:ext cx="1128378" cy="112837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91440" anchor="b"/>
          <a:lstStyle>
            <a:lvl1pPr algn="ctr" rtl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285587" y="1396080"/>
            <a:ext cx="1822064" cy="2277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name here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285587" y="1618759"/>
            <a:ext cx="1822064" cy="1897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2270762" y="1824714"/>
            <a:ext cx="1844038" cy="5806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Rounded Rectangle 46"/>
          <p:cNvSpPr/>
          <p:nvPr userDrawn="1"/>
        </p:nvSpPr>
        <p:spPr>
          <a:xfrm rot="5400000" flipH="1">
            <a:off x="5824140" y="56591"/>
            <a:ext cx="1592782" cy="3792262"/>
          </a:xfrm>
          <a:prstGeom prst="roundRect">
            <a:avLst>
              <a:gd name="adj" fmla="val 5960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ounded Rectangle 47"/>
          <p:cNvSpPr/>
          <p:nvPr userDrawn="1"/>
        </p:nvSpPr>
        <p:spPr>
          <a:xfrm>
            <a:off x="7019525" y="1314346"/>
            <a:ext cx="1276750" cy="1276750"/>
          </a:xfrm>
          <a:prstGeom prst="roundRect">
            <a:avLst/>
          </a:prstGeom>
          <a:noFill/>
          <a:ln w="1905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 rtl="0"/>
            <a:endParaRPr lang="en-US" sz="1400" dirty="0"/>
          </a:p>
        </p:txBody>
      </p:sp>
      <p:sp>
        <p:nvSpPr>
          <p:cNvPr id="7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7093711" y="1388532"/>
            <a:ext cx="1128378" cy="112837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91440" anchor="b"/>
          <a:lstStyle>
            <a:lvl1pPr algn="ctr" rtl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024975" y="1396080"/>
            <a:ext cx="1822064" cy="2277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name here</a:t>
            </a:r>
          </a:p>
        </p:txBody>
      </p:sp>
      <p:sp>
        <p:nvSpPr>
          <p:cNvPr id="7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024975" y="1618759"/>
            <a:ext cx="1822064" cy="1897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half" idx="22" hasCustomPrompt="1"/>
          </p:nvPr>
        </p:nvSpPr>
        <p:spPr>
          <a:xfrm>
            <a:off x="5010150" y="1824714"/>
            <a:ext cx="1844038" cy="5806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Rounded Rectangle 76"/>
          <p:cNvSpPr/>
          <p:nvPr userDrawn="1"/>
        </p:nvSpPr>
        <p:spPr>
          <a:xfrm rot="16200000">
            <a:off x="1727078" y="1824435"/>
            <a:ext cx="1592782" cy="3792262"/>
          </a:xfrm>
          <a:prstGeom prst="roundRect">
            <a:avLst>
              <a:gd name="adj" fmla="val 5960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ounded Rectangle 77"/>
          <p:cNvSpPr/>
          <p:nvPr userDrawn="1"/>
        </p:nvSpPr>
        <p:spPr>
          <a:xfrm>
            <a:off x="837797" y="3082190"/>
            <a:ext cx="1276750" cy="1276750"/>
          </a:xfrm>
          <a:prstGeom prst="roundRect">
            <a:avLst/>
          </a:prstGeom>
          <a:noFill/>
          <a:ln w="1905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 rtl="0"/>
            <a:endParaRPr lang="en-US" sz="1400" dirty="0"/>
          </a:p>
        </p:txBody>
      </p:sp>
      <p:sp>
        <p:nvSpPr>
          <p:cNvPr id="96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911983" y="3156376"/>
            <a:ext cx="1128378" cy="112837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91440" anchor="b"/>
          <a:lstStyle>
            <a:lvl1pPr algn="ctr" rtl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9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2285587" y="3147016"/>
            <a:ext cx="1822064" cy="2277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name here</a:t>
            </a:r>
          </a:p>
        </p:txBody>
      </p:sp>
      <p:sp>
        <p:nvSpPr>
          <p:cNvPr id="99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285587" y="3369695"/>
            <a:ext cx="1822064" cy="1897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00" name="Text Placeholder 3"/>
          <p:cNvSpPr>
            <a:spLocks noGrp="1"/>
          </p:cNvSpPr>
          <p:nvPr>
            <p:ph type="body" sz="half" idx="25" hasCustomPrompt="1"/>
          </p:nvPr>
        </p:nvSpPr>
        <p:spPr>
          <a:xfrm>
            <a:off x="2270762" y="3575650"/>
            <a:ext cx="1844038" cy="5806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4" name="Rounded Rectangle 103"/>
          <p:cNvSpPr/>
          <p:nvPr userDrawn="1"/>
        </p:nvSpPr>
        <p:spPr>
          <a:xfrm rot="5400000" flipH="1">
            <a:off x="5824140" y="1824435"/>
            <a:ext cx="1592782" cy="3792262"/>
          </a:xfrm>
          <a:prstGeom prst="roundRect">
            <a:avLst>
              <a:gd name="adj" fmla="val 5960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ounded Rectangle 104"/>
          <p:cNvSpPr/>
          <p:nvPr userDrawn="1"/>
        </p:nvSpPr>
        <p:spPr>
          <a:xfrm>
            <a:off x="7019525" y="3082190"/>
            <a:ext cx="1276750" cy="1276750"/>
          </a:xfrm>
          <a:prstGeom prst="roundRect">
            <a:avLst/>
          </a:pr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 rtl="0"/>
            <a:endParaRPr lang="en-US" sz="1400" dirty="0"/>
          </a:p>
        </p:txBody>
      </p:sp>
      <p:sp>
        <p:nvSpPr>
          <p:cNvPr id="116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7093711" y="3156376"/>
            <a:ext cx="1128378" cy="112837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91440" anchor="b"/>
          <a:lstStyle>
            <a:lvl1pPr algn="ctr" rtl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17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024975" y="3147016"/>
            <a:ext cx="1822064" cy="2277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name here</a:t>
            </a:r>
          </a:p>
        </p:txBody>
      </p:sp>
      <p:sp>
        <p:nvSpPr>
          <p:cNvPr id="118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5024975" y="3369695"/>
            <a:ext cx="1822064" cy="1897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19" name="Text Placeholder 3"/>
          <p:cNvSpPr>
            <a:spLocks noGrp="1"/>
          </p:cNvSpPr>
          <p:nvPr>
            <p:ph type="body" sz="half" idx="28" hasCustomPrompt="1"/>
          </p:nvPr>
        </p:nvSpPr>
        <p:spPr>
          <a:xfrm>
            <a:off x="5010150" y="3575650"/>
            <a:ext cx="1844038" cy="5806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04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/>
      <p:bldP spid="48" grpId="0" animBg="1"/>
      <p:bldP spid="72" grpId="0" animBg="1"/>
      <p:bldP spid="7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78" grpId="0" animBg="1"/>
      <p:bldP spid="96" grpId="0" animBg="1"/>
      <p:bldP spid="9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4" grpId="0" animBg="1"/>
      <p:bldP spid="105" grpId="0" animBg="1"/>
      <p:bldP spid="116" grpId="0" animBg="1"/>
      <p:bldP spid="117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Up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rtl="0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+mj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363511"/>
            <a:ext cx="5312548" cy="2706707"/>
            <a:chOff x="0" y="1363511"/>
            <a:chExt cx="5312548" cy="2706707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3159936"/>
              <a:ext cx="2620817" cy="3833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/>
            <p:cNvGrpSpPr/>
            <p:nvPr userDrawn="1"/>
          </p:nvGrpSpPr>
          <p:grpSpPr>
            <a:xfrm>
              <a:off x="0" y="1363511"/>
              <a:ext cx="5312548" cy="2706707"/>
              <a:chOff x="0" y="1363511"/>
              <a:chExt cx="5312548" cy="2706707"/>
            </a:xfrm>
          </p:grpSpPr>
          <p:grpSp>
            <p:nvGrpSpPr>
              <p:cNvPr id="3" name="Group 2"/>
              <p:cNvGrpSpPr/>
              <p:nvPr userDrawn="1"/>
            </p:nvGrpSpPr>
            <p:grpSpPr>
              <a:xfrm>
                <a:off x="0" y="1363511"/>
                <a:ext cx="4690917" cy="1150090"/>
                <a:chOff x="0" y="1363511"/>
                <a:chExt cx="4690917" cy="1828800"/>
              </a:xfrm>
            </p:grpSpPr>
            <p:sp>
              <p:nvSpPr>
                <p:cNvPr id="2" name="Rectangle 1"/>
                <p:cNvSpPr/>
                <p:nvPr userDrawn="1"/>
              </p:nvSpPr>
              <p:spPr>
                <a:xfrm>
                  <a:off x="0" y="2582711"/>
                  <a:ext cx="2620817" cy="6096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" name="Pentagon 9"/>
                <p:cNvSpPr/>
                <p:nvPr userDrawn="1"/>
              </p:nvSpPr>
              <p:spPr>
                <a:xfrm>
                  <a:off x="2620817" y="1363511"/>
                  <a:ext cx="2070100" cy="1828800"/>
                </a:xfrm>
                <a:custGeom>
                  <a:avLst/>
                  <a:gdLst>
                    <a:gd name="connsiteX0" fmla="*/ 0 w 1981200"/>
                    <a:gd name="connsiteY0" fmla="*/ 0 h 609600"/>
                    <a:gd name="connsiteX1" fmla="*/ 1676400 w 1981200"/>
                    <a:gd name="connsiteY1" fmla="*/ 0 h 609600"/>
                    <a:gd name="connsiteX2" fmla="*/ 1981200 w 1981200"/>
                    <a:gd name="connsiteY2" fmla="*/ 304800 h 609600"/>
                    <a:gd name="connsiteX3" fmla="*/ 1676400 w 1981200"/>
                    <a:gd name="connsiteY3" fmla="*/ 609600 h 609600"/>
                    <a:gd name="connsiteX4" fmla="*/ 0 w 1981200"/>
                    <a:gd name="connsiteY4" fmla="*/ 609600 h 609600"/>
                    <a:gd name="connsiteX5" fmla="*/ 0 w 1981200"/>
                    <a:gd name="connsiteY5" fmla="*/ 0 h 609600"/>
                    <a:gd name="connsiteX0" fmla="*/ 0 w 1981200"/>
                    <a:gd name="connsiteY0" fmla="*/ 1219200 h 1828800"/>
                    <a:gd name="connsiteX1" fmla="*/ 1587500 w 1981200"/>
                    <a:gd name="connsiteY1" fmla="*/ 0 h 1828800"/>
                    <a:gd name="connsiteX2" fmla="*/ 1981200 w 1981200"/>
                    <a:gd name="connsiteY2" fmla="*/ 1524000 h 1828800"/>
                    <a:gd name="connsiteX3" fmla="*/ 1676400 w 1981200"/>
                    <a:gd name="connsiteY3" fmla="*/ 1828800 h 1828800"/>
                    <a:gd name="connsiteX4" fmla="*/ 0 w 1981200"/>
                    <a:gd name="connsiteY4" fmla="*/ 1828800 h 1828800"/>
                    <a:gd name="connsiteX5" fmla="*/ 0 w 1981200"/>
                    <a:gd name="connsiteY5" fmla="*/ 1219200 h 1828800"/>
                    <a:gd name="connsiteX0" fmla="*/ 0 w 2070100"/>
                    <a:gd name="connsiteY0" fmla="*/ 1219200 h 1828800"/>
                    <a:gd name="connsiteX1" fmla="*/ 1587500 w 2070100"/>
                    <a:gd name="connsiteY1" fmla="*/ 0 h 1828800"/>
                    <a:gd name="connsiteX2" fmla="*/ 2070100 w 2070100"/>
                    <a:gd name="connsiteY2" fmla="*/ 127000 h 1828800"/>
                    <a:gd name="connsiteX3" fmla="*/ 1676400 w 2070100"/>
                    <a:gd name="connsiteY3" fmla="*/ 1828800 h 1828800"/>
                    <a:gd name="connsiteX4" fmla="*/ 0 w 2070100"/>
                    <a:gd name="connsiteY4" fmla="*/ 1828800 h 1828800"/>
                    <a:gd name="connsiteX5" fmla="*/ 0 w 2070100"/>
                    <a:gd name="connsiteY5" fmla="*/ 1219200 h 1828800"/>
                    <a:gd name="connsiteX0" fmla="*/ 0 w 2070100"/>
                    <a:gd name="connsiteY0" fmla="*/ 1219200 h 1828800"/>
                    <a:gd name="connsiteX1" fmla="*/ 1587500 w 2070100"/>
                    <a:gd name="connsiteY1" fmla="*/ 0 h 1828800"/>
                    <a:gd name="connsiteX2" fmla="*/ 2070100 w 2070100"/>
                    <a:gd name="connsiteY2" fmla="*/ 127000 h 1828800"/>
                    <a:gd name="connsiteX3" fmla="*/ 1955800 w 2070100"/>
                    <a:gd name="connsiteY3" fmla="*/ 609600 h 1828800"/>
                    <a:gd name="connsiteX4" fmla="*/ 0 w 2070100"/>
                    <a:gd name="connsiteY4" fmla="*/ 1828800 h 1828800"/>
                    <a:gd name="connsiteX5" fmla="*/ 0 w 2070100"/>
                    <a:gd name="connsiteY5" fmla="*/ 1219200 h 182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100" h="1828800">
                      <a:moveTo>
                        <a:pt x="0" y="1219200"/>
                      </a:moveTo>
                      <a:lnTo>
                        <a:pt x="1587500" y="0"/>
                      </a:lnTo>
                      <a:lnTo>
                        <a:pt x="2070100" y="127000"/>
                      </a:lnTo>
                      <a:lnTo>
                        <a:pt x="1955800" y="609600"/>
                      </a:lnTo>
                      <a:lnTo>
                        <a:pt x="0" y="1828800"/>
                      </a:lnTo>
                      <a:lnTo>
                        <a:pt x="0" y="1219200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" name="Group 3"/>
              <p:cNvGrpSpPr/>
              <p:nvPr userDrawn="1"/>
            </p:nvGrpSpPr>
            <p:grpSpPr>
              <a:xfrm>
                <a:off x="0" y="1842991"/>
                <a:ext cx="5071917" cy="1181276"/>
                <a:chOff x="0" y="1949301"/>
                <a:chExt cx="5071917" cy="1443189"/>
              </a:xfrm>
            </p:grpSpPr>
            <p:sp>
              <p:nvSpPr>
                <p:cNvPr id="12" name="Rectangle 11"/>
                <p:cNvSpPr/>
                <p:nvPr userDrawn="1"/>
              </p:nvSpPr>
              <p:spPr>
                <a:xfrm>
                  <a:off x="0" y="2924127"/>
                  <a:ext cx="2620817" cy="468363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Pentagon 9"/>
                <p:cNvSpPr/>
                <p:nvPr userDrawn="1"/>
              </p:nvSpPr>
              <p:spPr>
                <a:xfrm>
                  <a:off x="2620817" y="1949301"/>
                  <a:ext cx="2451100" cy="1443189"/>
                </a:xfrm>
                <a:custGeom>
                  <a:avLst/>
                  <a:gdLst>
                    <a:gd name="connsiteX0" fmla="*/ 0 w 1981200"/>
                    <a:gd name="connsiteY0" fmla="*/ 0 h 609600"/>
                    <a:gd name="connsiteX1" fmla="*/ 1676400 w 1981200"/>
                    <a:gd name="connsiteY1" fmla="*/ 0 h 609600"/>
                    <a:gd name="connsiteX2" fmla="*/ 1981200 w 1981200"/>
                    <a:gd name="connsiteY2" fmla="*/ 304800 h 609600"/>
                    <a:gd name="connsiteX3" fmla="*/ 1676400 w 1981200"/>
                    <a:gd name="connsiteY3" fmla="*/ 609600 h 609600"/>
                    <a:gd name="connsiteX4" fmla="*/ 0 w 1981200"/>
                    <a:gd name="connsiteY4" fmla="*/ 609600 h 609600"/>
                    <a:gd name="connsiteX5" fmla="*/ 0 w 1981200"/>
                    <a:gd name="connsiteY5" fmla="*/ 0 h 609600"/>
                    <a:gd name="connsiteX0" fmla="*/ 0 w 1981200"/>
                    <a:gd name="connsiteY0" fmla="*/ 1219200 h 1828800"/>
                    <a:gd name="connsiteX1" fmla="*/ 1587500 w 1981200"/>
                    <a:gd name="connsiteY1" fmla="*/ 0 h 1828800"/>
                    <a:gd name="connsiteX2" fmla="*/ 1981200 w 1981200"/>
                    <a:gd name="connsiteY2" fmla="*/ 1524000 h 1828800"/>
                    <a:gd name="connsiteX3" fmla="*/ 1676400 w 1981200"/>
                    <a:gd name="connsiteY3" fmla="*/ 1828800 h 1828800"/>
                    <a:gd name="connsiteX4" fmla="*/ 0 w 1981200"/>
                    <a:gd name="connsiteY4" fmla="*/ 1828800 h 1828800"/>
                    <a:gd name="connsiteX5" fmla="*/ 0 w 1981200"/>
                    <a:gd name="connsiteY5" fmla="*/ 1219200 h 1828800"/>
                    <a:gd name="connsiteX0" fmla="*/ 0 w 2070100"/>
                    <a:gd name="connsiteY0" fmla="*/ 1219200 h 1828800"/>
                    <a:gd name="connsiteX1" fmla="*/ 1587500 w 2070100"/>
                    <a:gd name="connsiteY1" fmla="*/ 0 h 1828800"/>
                    <a:gd name="connsiteX2" fmla="*/ 2070100 w 2070100"/>
                    <a:gd name="connsiteY2" fmla="*/ 127000 h 1828800"/>
                    <a:gd name="connsiteX3" fmla="*/ 1676400 w 2070100"/>
                    <a:gd name="connsiteY3" fmla="*/ 1828800 h 1828800"/>
                    <a:gd name="connsiteX4" fmla="*/ 0 w 2070100"/>
                    <a:gd name="connsiteY4" fmla="*/ 1828800 h 1828800"/>
                    <a:gd name="connsiteX5" fmla="*/ 0 w 2070100"/>
                    <a:gd name="connsiteY5" fmla="*/ 1219200 h 1828800"/>
                    <a:gd name="connsiteX0" fmla="*/ 0 w 2070100"/>
                    <a:gd name="connsiteY0" fmla="*/ 1219200 h 1828800"/>
                    <a:gd name="connsiteX1" fmla="*/ 1587500 w 2070100"/>
                    <a:gd name="connsiteY1" fmla="*/ 0 h 1828800"/>
                    <a:gd name="connsiteX2" fmla="*/ 2070100 w 2070100"/>
                    <a:gd name="connsiteY2" fmla="*/ 127000 h 1828800"/>
                    <a:gd name="connsiteX3" fmla="*/ 1955800 w 2070100"/>
                    <a:gd name="connsiteY3" fmla="*/ 609600 h 1828800"/>
                    <a:gd name="connsiteX4" fmla="*/ 0 w 2070100"/>
                    <a:gd name="connsiteY4" fmla="*/ 1828800 h 1828800"/>
                    <a:gd name="connsiteX5" fmla="*/ 0 w 2070100"/>
                    <a:gd name="connsiteY5" fmla="*/ 1219200 h 1828800"/>
                    <a:gd name="connsiteX0" fmla="*/ 0 w 2451100"/>
                    <a:gd name="connsiteY0" fmla="*/ 1219200 h 1828800"/>
                    <a:gd name="connsiteX1" fmla="*/ 1587500 w 2451100"/>
                    <a:gd name="connsiteY1" fmla="*/ 0 h 1828800"/>
                    <a:gd name="connsiteX2" fmla="*/ 2451100 w 2451100"/>
                    <a:gd name="connsiteY2" fmla="*/ 93941 h 1828800"/>
                    <a:gd name="connsiteX3" fmla="*/ 1955800 w 2451100"/>
                    <a:gd name="connsiteY3" fmla="*/ 609600 h 1828800"/>
                    <a:gd name="connsiteX4" fmla="*/ 0 w 2451100"/>
                    <a:gd name="connsiteY4" fmla="*/ 1828800 h 1828800"/>
                    <a:gd name="connsiteX5" fmla="*/ 0 w 2451100"/>
                    <a:gd name="connsiteY5" fmla="*/ 1219200 h 1828800"/>
                    <a:gd name="connsiteX0" fmla="*/ 0 w 2451100"/>
                    <a:gd name="connsiteY0" fmla="*/ 1367968 h 1977568"/>
                    <a:gd name="connsiteX1" fmla="*/ 1993900 w 2451100"/>
                    <a:gd name="connsiteY1" fmla="*/ 0 h 1977568"/>
                    <a:gd name="connsiteX2" fmla="*/ 2451100 w 2451100"/>
                    <a:gd name="connsiteY2" fmla="*/ 242709 h 1977568"/>
                    <a:gd name="connsiteX3" fmla="*/ 1955800 w 2451100"/>
                    <a:gd name="connsiteY3" fmla="*/ 758368 h 1977568"/>
                    <a:gd name="connsiteX4" fmla="*/ 0 w 2451100"/>
                    <a:gd name="connsiteY4" fmla="*/ 1977568 h 1977568"/>
                    <a:gd name="connsiteX5" fmla="*/ 0 w 2451100"/>
                    <a:gd name="connsiteY5" fmla="*/ 1367968 h 1977568"/>
                    <a:gd name="connsiteX0" fmla="*/ 0 w 2451100"/>
                    <a:gd name="connsiteY0" fmla="*/ 1367968 h 1977568"/>
                    <a:gd name="connsiteX1" fmla="*/ 1993900 w 2451100"/>
                    <a:gd name="connsiteY1" fmla="*/ 0 h 1977568"/>
                    <a:gd name="connsiteX2" fmla="*/ 2451100 w 2451100"/>
                    <a:gd name="connsiteY2" fmla="*/ 242709 h 1977568"/>
                    <a:gd name="connsiteX3" fmla="*/ 2247900 w 2451100"/>
                    <a:gd name="connsiteY3" fmla="*/ 741838 h 1977568"/>
                    <a:gd name="connsiteX4" fmla="*/ 0 w 2451100"/>
                    <a:gd name="connsiteY4" fmla="*/ 1977568 h 1977568"/>
                    <a:gd name="connsiteX5" fmla="*/ 0 w 2451100"/>
                    <a:gd name="connsiteY5" fmla="*/ 1367968 h 1977568"/>
                    <a:gd name="connsiteX0" fmla="*/ 0 w 2451100"/>
                    <a:gd name="connsiteY0" fmla="*/ 1268790 h 1878390"/>
                    <a:gd name="connsiteX1" fmla="*/ 1993900 w 2451100"/>
                    <a:gd name="connsiteY1" fmla="*/ 0 h 1878390"/>
                    <a:gd name="connsiteX2" fmla="*/ 2451100 w 2451100"/>
                    <a:gd name="connsiteY2" fmla="*/ 143531 h 1878390"/>
                    <a:gd name="connsiteX3" fmla="*/ 2247900 w 2451100"/>
                    <a:gd name="connsiteY3" fmla="*/ 642660 h 1878390"/>
                    <a:gd name="connsiteX4" fmla="*/ 0 w 2451100"/>
                    <a:gd name="connsiteY4" fmla="*/ 1878390 h 1878390"/>
                    <a:gd name="connsiteX5" fmla="*/ 0 w 2451100"/>
                    <a:gd name="connsiteY5" fmla="*/ 1268790 h 1878390"/>
                    <a:gd name="connsiteX0" fmla="*/ 0 w 2451100"/>
                    <a:gd name="connsiteY0" fmla="*/ 1268790 h 1878390"/>
                    <a:gd name="connsiteX1" fmla="*/ 1993900 w 2451100"/>
                    <a:gd name="connsiteY1" fmla="*/ 0 h 1878390"/>
                    <a:gd name="connsiteX2" fmla="*/ 2451100 w 2451100"/>
                    <a:gd name="connsiteY2" fmla="*/ 143531 h 1878390"/>
                    <a:gd name="connsiteX3" fmla="*/ 2181225 w 2451100"/>
                    <a:gd name="connsiteY3" fmla="*/ 803825 h 1878390"/>
                    <a:gd name="connsiteX4" fmla="*/ 0 w 2451100"/>
                    <a:gd name="connsiteY4" fmla="*/ 1878390 h 1878390"/>
                    <a:gd name="connsiteX5" fmla="*/ 0 w 2451100"/>
                    <a:gd name="connsiteY5" fmla="*/ 1268790 h 1878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51100" h="1878390">
                      <a:moveTo>
                        <a:pt x="0" y="1268790"/>
                      </a:moveTo>
                      <a:lnTo>
                        <a:pt x="1993900" y="0"/>
                      </a:lnTo>
                      <a:lnTo>
                        <a:pt x="2451100" y="143531"/>
                      </a:lnTo>
                      <a:lnTo>
                        <a:pt x="2181225" y="803825"/>
                      </a:lnTo>
                      <a:lnTo>
                        <a:pt x="0" y="1878390"/>
                      </a:lnTo>
                      <a:lnTo>
                        <a:pt x="0" y="126879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9" name="Pentagon 9"/>
              <p:cNvSpPr/>
              <p:nvPr userDrawn="1"/>
            </p:nvSpPr>
            <p:spPr>
              <a:xfrm>
                <a:off x="2620816" y="2456566"/>
                <a:ext cx="2691732" cy="1086734"/>
              </a:xfrm>
              <a:custGeom>
                <a:avLst/>
                <a:gdLst>
                  <a:gd name="connsiteX0" fmla="*/ 0 w 1981200"/>
                  <a:gd name="connsiteY0" fmla="*/ 0 h 609600"/>
                  <a:gd name="connsiteX1" fmla="*/ 1676400 w 1981200"/>
                  <a:gd name="connsiteY1" fmla="*/ 0 h 609600"/>
                  <a:gd name="connsiteX2" fmla="*/ 1981200 w 1981200"/>
                  <a:gd name="connsiteY2" fmla="*/ 304800 h 609600"/>
                  <a:gd name="connsiteX3" fmla="*/ 1676400 w 1981200"/>
                  <a:gd name="connsiteY3" fmla="*/ 609600 h 609600"/>
                  <a:gd name="connsiteX4" fmla="*/ 0 w 1981200"/>
                  <a:gd name="connsiteY4" fmla="*/ 609600 h 609600"/>
                  <a:gd name="connsiteX5" fmla="*/ 0 w 1981200"/>
                  <a:gd name="connsiteY5" fmla="*/ 0 h 609600"/>
                  <a:gd name="connsiteX0" fmla="*/ 0 w 1981200"/>
                  <a:gd name="connsiteY0" fmla="*/ 1219200 h 1828800"/>
                  <a:gd name="connsiteX1" fmla="*/ 1587500 w 1981200"/>
                  <a:gd name="connsiteY1" fmla="*/ 0 h 1828800"/>
                  <a:gd name="connsiteX2" fmla="*/ 1981200 w 1981200"/>
                  <a:gd name="connsiteY2" fmla="*/ 1524000 h 1828800"/>
                  <a:gd name="connsiteX3" fmla="*/ 1676400 w 1981200"/>
                  <a:gd name="connsiteY3" fmla="*/ 1828800 h 1828800"/>
                  <a:gd name="connsiteX4" fmla="*/ 0 w 1981200"/>
                  <a:gd name="connsiteY4" fmla="*/ 1828800 h 1828800"/>
                  <a:gd name="connsiteX5" fmla="*/ 0 w 1981200"/>
                  <a:gd name="connsiteY5" fmla="*/ 1219200 h 1828800"/>
                  <a:gd name="connsiteX0" fmla="*/ 0 w 2070100"/>
                  <a:gd name="connsiteY0" fmla="*/ 1219200 h 1828800"/>
                  <a:gd name="connsiteX1" fmla="*/ 1587500 w 2070100"/>
                  <a:gd name="connsiteY1" fmla="*/ 0 h 1828800"/>
                  <a:gd name="connsiteX2" fmla="*/ 2070100 w 2070100"/>
                  <a:gd name="connsiteY2" fmla="*/ 127000 h 1828800"/>
                  <a:gd name="connsiteX3" fmla="*/ 1676400 w 2070100"/>
                  <a:gd name="connsiteY3" fmla="*/ 1828800 h 1828800"/>
                  <a:gd name="connsiteX4" fmla="*/ 0 w 2070100"/>
                  <a:gd name="connsiteY4" fmla="*/ 1828800 h 1828800"/>
                  <a:gd name="connsiteX5" fmla="*/ 0 w 2070100"/>
                  <a:gd name="connsiteY5" fmla="*/ 1219200 h 1828800"/>
                  <a:gd name="connsiteX0" fmla="*/ 0 w 2070100"/>
                  <a:gd name="connsiteY0" fmla="*/ 1219200 h 1828800"/>
                  <a:gd name="connsiteX1" fmla="*/ 1587500 w 2070100"/>
                  <a:gd name="connsiteY1" fmla="*/ 0 h 1828800"/>
                  <a:gd name="connsiteX2" fmla="*/ 2070100 w 2070100"/>
                  <a:gd name="connsiteY2" fmla="*/ 127000 h 1828800"/>
                  <a:gd name="connsiteX3" fmla="*/ 1955800 w 2070100"/>
                  <a:gd name="connsiteY3" fmla="*/ 609600 h 1828800"/>
                  <a:gd name="connsiteX4" fmla="*/ 0 w 2070100"/>
                  <a:gd name="connsiteY4" fmla="*/ 1828800 h 1828800"/>
                  <a:gd name="connsiteX5" fmla="*/ 0 w 2070100"/>
                  <a:gd name="connsiteY5" fmla="*/ 1219200 h 1828800"/>
                  <a:gd name="connsiteX0" fmla="*/ 0 w 2451100"/>
                  <a:gd name="connsiteY0" fmla="*/ 1219200 h 1828800"/>
                  <a:gd name="connsiteX1" fmla="*/ 1587500 w 2451100"/>
                  <a:gd name="connsiteY1" fmla="*/ 0 h 1828800"/>
                  <a:gd name="connsiteX2" fmla="*/ 2451100 w 2451100"/>
                  <a:gd name="connsiteY2" fmla="*/ 93941 h 1828800"/>
                  <a:gd name="connsiteX3" fmla="*/ 1955800 w 2451100"/>
                  <a:gd name="connsiteY3" fmla="*/ 609600 h 1828800"/>
                  <a:gd name="connsiteX4" fmla="*/ 0 w 2451100"/>
                  <a:gd name="connsiteY4" fmla="*/ 1828800 h 1828800"/>
                  <a:gd name="connsiteX5" fmla="*/ 0 w 2451100"/>
                  <a:gd name="connsiteY5" fmla="*/ 1219200 h 1828800"/>
                  <a:gd name="connsiteX0" fmla="*/ 0 w 2451100"/>
                  <a:gd name="connsiteY0" fmla="*/ 1367968 h 1977568"/>
                  <a:gd name="connsiteX1" fmla="*/ 1993900 w 2451100"/>
                  <a:gd name="connsiteY1" fmla="*/ 0 h 1977568"/>
                  <a:gd name="connsiteX2" fmla="*/ 2451100 w 2451100"/>
                  <a:gd name="connsiteY2" fmla="*/ 242709 h 1977568"/>
                  <a:gd name="connsiteX3" fmla="*/ 1955800 w 2451100"/>
                  <a:gd name="connsiteY3" fmla="*/ 758368 h 1977568"/>
                  <a:gd name="connsiteX4" fmla="*/ 0 w 2451100"/>
                  <a:gd name="connsiteY4" fmla="*/ 1977568 h 1977568"/>
                  <a:gd name="connsiteX5" fmla="*/ 0 w 2451100"/>
                  <a:gd name="connsiteY5" fmla="*/ 1367968 h 1977568"/>
                  <a:gd name="connsiteX0" fmla="*/ 0 w 2451100"/>
                  <a:gd name="connsiteY0" fmla="*/ 1367968 h 1977568"/>
                  <a:gd name="connsiteX1" fmla="*/ 1993900 w 2451100"/>
                  <a:gd name="connsiteY1" fmla="*/ 0 h 1977568"/>
                  <a:gd name="connsiteX2" fmla="*/ 2451100 w 2451100"/>
                  <a:gd name="connsiteY2" fmla="*/ 242709 h 1977568"/>
                  <a:gd name="connsiteX3" fmla="*/ 2247900 w 2451100"/>
                  <a:gd name="connsiteY3" fmla="*/ 741838 h 1977568"/>
                  <a:gd name="connsiteX4" fmla="*/ 0 w 2451100"/>
                  <a:gd name="connsiteY4" fmla="*/ 1977568 h 1977568"/>
                  <a:gd name="connsiteX5" fmla="*/ 0 w 2451100"/>
                  <a:gd name="connsiteY5" fmla="*/ 1367968 h 1977568"/>
                  <a:gd name="connsiteX0" fmla="*/ 0 w 2451100"/>
                  <a:gd name="connsiteY0" fmla="*/ 1268790 h 1878390"/>
                  <a:gd name="connsiteX1" fmla="*/ 1993900 w 2451100"/>
                  <a:gd name="connsiteY1" fmla="*/ 0 h 1878390"/>
                  <a:gd name="connsiteX2" fmla="*/ 2451100 w 2451100"/>
                  <a:gd name="connsiteY2" fmla="*/ 143531 h 1878390"/>
                  <a:gd name="connsiteX3" fmla="*/ 2247900 w 2451100"/>
                  <a:gd name="connsiteY3" fmla="*/ 642660 h 1878390"/>
                  <a:gd name="connsiteX4" fmla="*/ 0 w 2451100"/>
                  <a:gd name="connsiteY4" fmla="*/ 1878390 h 1878390"/>
                  <a:gd name="connsiteX5" fmla="*/ 0 w 2451100"/>
                  <a:gd name="connsiteY5" fmla="*/ 1268790 h 1878390"/>
                  <a:gd name="connsiteX0" fmla="*/ 0 w 2451100"/>
                  <a:gd name="connsiteY0" fmla="*/ 1268790 h 1878390"/>
                  <a:gd name="connsiteX1" fmla="*/ 1993900 w 2451100"/>
                  <a:gd name="connsiteY1" fmla="*/ 0 h 1878390"/>
                  <a:gd name="connsiteX2" fmla="*/ 2451100 w 2451100"/>
                  <a:gd name="connsiteY2" fmla="*/ 143531 h 1878390"/>
                  <a:gd name="connsiteX3" fmla="*/ 2181225 w 2451100"/>
                  <a:gd name="connsiteY3" fmla="*/ 803825 h 1878390"/>
                  <a:gd name="connsiteX4" fmla="*/ 0 w 2451100"/>
                  <a:gd name="connsiteY4" fmla="*/ 1878390 h 1878390"/>
                  <a:gd name="connsiteX5" fmla="*/ 0 w 2451100"/>
                  <a:gd name="connsiteY5" fmla="*/ 1268790 h 1878390"/>
                  <a:gd name="connsiteX0" fmla="*/ 0 w 3192246"/>
                  <a:gd name="connsiteY0" fmla="*/ 1268790 h 1878390"/>
                  <a:gd name="connsiteX1" fmla="*/ 1993900 w 3192246"/>
                  <a:gd name="connsiteY1" fmla="*/ 0 h 1878390"/>
                  <a:gd name="connsiteX2" fmla="*/ 3192246 w 3192246"/>
                  <a:gd name="connsiteY2" fmla="*/ 43309 h 1878390"/>
                  <a:gd name="connsiteX3" fmla="*/ 2181225 w 3192246"/>
                  <a:gd name="connsiteY3" fmla="*/ 803825 h 1878390"/>
                  <a:gd name="connsiteX4" fmla="*/ 0 w 3192246"/>
                  <a:gd name="connsiteY4" fmla="*/ 1878390 h 1878390"/>
                  <a:gd name="connsiteX5" fmla="*/ 0 w 3192246"/>
                  <a:gd name="connsiteY5" fmla="*/ 1268790 h 1878390"/>
                  <a:gd name="connsiteX0" fmla="*/ 0 w 3192246"/>
                  <a:gd name="connsiteY0" fmla="*/ 1225481 h 1835081"/>
                  <a:gd name="connsiteX1" fmla="*/ 2253782 w 3192246"/>
                  <a:gd name="connsiteY1" fmla="*/ 107025 h 1835081"/>
                  <a:gd name="connsiteX2" fmla="*/ 3192246 w 3192246"/>
                  <a:gd name="connsiteY2" fmla="*/ 0 h 1835081"/>
                  <a:gd name="connsiteX3" fmla="*/ 2181225 w 3192246"/>
                  <a:gd name="connsiteY3" fmla="*/ 760516 h 1835081"/>
                  <a:gd name="connsiteX4" fmla="*/ 0 w 3192246"/>
                  <a:gd name="connsiteY4" fmla="*/ 1835081 h 1835081"/>
                  <a:gd name="connsiteX5" fmla="*/ 0 w 3192246"/>
                  <a:gd name="connsiteY5" fmla="*/ 1225481 h 1835081"/>
                  <a:gd name="connsiteX0" fmla="*/ 0 w 3192246"/>
                  <a:gd name="connsiteY0" fmla="*/ 1225481 h 1835081"/>
                  <a:gd name="connsiteX1" fmla="*/ 2253782 w 3192246"/>
                  <a:gd name="connsiteY1" fmla="*/ 107025 h 1835081"/>
                  <a:gd name="connsiteX2" fmla="*/ 3192246 w 3192246"/>
                  <a:gd name="connsiteY2" fmla="*/ 0 h 1835081"/>
                  <a:gd name="connsiteX3" fmla="*/ 2777991 w 3192246"/>
                  <a:gd name="connsiteY3" fmla="*/ 823156 h 1835081"/>
                  <a:gd name="connsiteX4" fmla="*/ 0 w 3192246"/>
                  <a:gd name="connsiteY4" fmla="*/ 1835081 h 1835081"/>
                  <a:gd name="connsiteX5" fmla="*/ 0 w 3192246"/>
                  <a:gd name="connsiteY5" fmla="*/ 1225481 h 1835081"/>
                  <a:gd name="connsiteX0" fmla="*/ 0 w 3192246"/>
                  <a:gd name="connsiteY0" fmla="*/ 1225481 h 1835081"/>
                  <a:gd name="connsiteX1" fmla="*/ 2253782 w 3192246"/>
                  <a:gd name="connsiteY1" fmla="*/ 107025 h 1835081"/>
                  <a:gd name="connsiteX2" fmla="*/ 3192246 w 3192246"/>
                  <a:gd name="connsiteY2" fmla="*/ 0 h 1835081"/>
                  <a:gd name="connsiteX3" fmla="*/ 2575860 w 3192246"/>
                  <a:gd name="connsiteY3" fmla="*/ 885794 h 1835081"/>
                  <a:gd name="connsiteX4" fmla="*/ 0 w 3192246"/>
                  <a:gd name="connsiteY4" fmla="*/ 1835081 h 1835081"/>
                  <a:gd name="connsiteX5" fmla="*/ 0 w 3192246"/>
                  <a:gd name="connsiteY5" fmla="*/ 1225481 h 1835081"/>
                  <a:gd name="connsiteX0" fmla="*/ 0 w 2941989"/>
                  <a:gd name="connsiteY0" fmla="*/ 1125259 h 1734859"/>
                  <a:gd name="connsiteX1" fmla="*/ 2253782 w 2941989"/>
                  <a:gd name="connsiteY1" fmla="*/ 6803 h 1734859"/>
                  <a:gd name="connsiteX2" fmla="*/ 2941989 w 2941989"/>
                  <a:gd name="connsiteY2" fmla="*/ 0 h 1734859"/>
                  <a:gd name="connsiteX3" fmla="*/ 2575860 w 2941989"/>
                  <a:gd name="connsiteY3" fmla="*/ 785572 h 1734859"/>
                  <a:gd name="connsiteX4" fmla="*/ 0 w 2941989"/>
                  <a:gd name="connsiteY4" fmla="*/ 1734859 h 1734859"/>
                  <a:gd name="connsiteX5" fmla="*/ 0 w 2941989"/>
                  <a:gd name="connsiteY5" fmla="*/ 1125259 h 1734859"/>
                  <a:gd name="connsiteX0" fmla="*/ 0 w 2941989"/>
                  <a:gd name="connsiteY0" fmla="*/ 1125259 h 1734859"/>
                  <a:gd name="connsiteX1" fmla="*/ 2253782 w 2941989"/>
                  <a:gd name="connsiteY1" fmla="*/ 6803 h 1734859"/>
                  <a:gd name="connsiteX2" fmla="*/ 2941989 w 2941989"/>
                  <a:gd name="connsiteY2" fmla="*/ 0 h 1734859"/>
                  <a:gd name="connsiteX3" fmla="*/ 2441106 w 2941989"/>
                  <a:gd name="connsiteY3" fmla="*/ 877406 h 1734859"/>
                  <a:gd name="connsiteX4" fmla="*/ 0 w 2941989"/>
                  <a:gd name="connsiteY4" fmla="*/ 1734859 h 1734859"/>
                  <a:gd name="connsiteX5" fmla="*/ 0 w 2941989"/>
                  <a:gd name="connsiteY5" fmla="*/ 1125259 h 1734859"/>
                  <a:gd name="connsiteX0" fmla="*/ 0 w 2797610"/>
                  <a:gd name="connsiteY0" fmla="*/ 1118456 h 1728056"/>
                  <a:gd name="connsiteX1" fmla="*/ 2253782 w 2797610"/>
                  <a:gd name="connsiteY1" fmla="*/ 0 h 1728056"/>
                  <a:gd name="connsiteX2" fmla="*/ 2797610 w 2797610"/>
                  <a:gd name="connsiteY2" fmla="*/ 100336 h 1728056"/>
                  <a:gd name="connsiteX3" fmla="*/ 2441106 w 2797610"/>
                  <a:gd name="connsiteY3" fmla="*/ 870603 h 1728056"/>
                  <a:gd name="connsiteX4" fmla="*/ 0 w 2797610"/>
                  <a:gd name="connsiteY4" fmla="*/ 1728056 h 1728056"/>
                  <a:gd name="connsiteX5" fmla="*/ 0 w 2797610"/>
                  <a:gd name="connsiteY5" fmla="*/ 1118456 h 1728056"/>
                  <a:gd name="connsiteX0" fmla="*/ 0 w 2691732"/>
                  <a:gd name="connsiteY0" fmla="*/ 1118456 h 1728056"/>
                  <a:gd name="connsiteX1" fmla="*/ 2253782 w 2691732"/>
                  <a:gd name="connsiteY1" fmla="*/ 0 h 1728056"/>
                  <a:gd name="connsiteX2" fmla="*/ 2691732 w 2691732"/>
                  <a:gd name="connsiteY2" fmla="*/ 253392 h 1728056"/>
                  <a:gd name="connsiteX3" fmla="*/ 2441106 w 2691732"/>
                  <a:gd name="connsiteY3" fmla="*/ 870603 h 1728056"/>
                  <a:gd name="connsiteX4" fmla="*/ 0 w 2691732"/>
                  <a:gd name="connsiteY4" fmla="*/ 1728056 h 1728056"/>
                  <a:gd name="connsiteX5" fmla="*/ 0 w 2691732"/>
                  <a:gd name="connsiteY5" fmla="*/ 1118456 h 1728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1732" h="1728056">
                    <a:moveTo>
                      <a:pt x="0" y="1118456"/>
                    </a:moveTo>
                    <a:lnTo>
                      <a:pt x="2253782" y="0"/>
                    </a:lnTo>
                    <a:lnTo>
                      <a:pt x="2691732" y="253392"/>
                    </a:lnTo>
                    <a:lnTo>
                      <a:pt x="2441106" y="870603"/>
                    </a:lnTo>
                    <a:lnTo>
                      <a:pt x="0" y="1728056"/>
                    </a:lnTo>
                    <a:lnTo>
                      <a:pt x="0" y="1118456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1" name="Group 20"/>
              <p:cNvGrpSpPr/>
              <p:nvPr userDrawn="1"/>
            </p:nvGrpSpPr>
            <p:grpSpPr>
              <a:xfrm>
                <a:off x="0" y="3208886"/>
                <a:ext cx="5181807" cy="861332"/>
                <a:chOff x="0" y="1822675"/>
                <a:chExt cx="5181807" cy="1369636"/>
              </a:xfrm>
            </p:grpSpPr>
            <p:sp>
              <p:nvSpPr>
                <p:cNvPr id="22" name="Rectangle 21"/>
                <p:cNvSpPr/>
                <p:nvPr userDrawn="1"/>
              </p:nvSpPr>
              <p:spPr>
                <a:xfrm>
                  <a:off x="0" y="2582711"/>
                  <a:ext cx="2620817" cy="6096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Pentagon 9"/>
                <p:cNvSpPr/>
                <p:nvPr userDrawn="1"/>
              </p:nvSpPr>
              <p:spPr>
                <a:xfrm>
                  <a:off x="2620818" y="1822675"/>
                  <a:ext cx="2560989" cy="1369636"/>
                </a:xfrm>
                <a:custGeom>
                  <a:avLst/>
                  <a:gdLst>
                    <a:gd name="connsiteX0" fmla="*/ 0 w 1981200"/>
                    <a:gd name="connsiteY0" fmla="*/ 0 h 609600"/>
                    <a:gd name="connsiteX1" fmla="*/ 1676400 w 1981200"/>
                    <a:gd name="connsiteY1" fmla="*/ 0 h 609600"/>
                    <a:gd name="connsiteX2" fmla="*/ 1981200 w 1981200"/>
                    <a:gd name="connsiteY2" fmla="*/ 304800 h 609600"/>
                    <a:gd name="connsiteX3" fmla="*/ 1676400 w 1981200"/>
                    <a:gd name="connsiteY3" fmla="*/ 609600 h 609600"/>
                    <a:gd name="connsiteX4" fmla="*/ 0 w 1981200"/>
                    <a:gd name="connsiteY4" fmla="*/ 609600 h 609600"/>
                    <a:gd name="connsiteX5" fmla="*/ 0 w 1981200"/>
                    <a:gd name="connsiteY5" fmla="*/ 0 h 609600"/>
                    <a:gd name="connsiteX0" fmla="*/ 0 w 1981200"/>
                    <a:gd name="connsiteY0" fmla="*/ 1219200 h 1828800"/>
                    <a:gd name="connsiteX1" fmla="*/ 1587500 w 1981200"/>
                    <a:gd name="connsiteY1" fmla="*/ 0 h 1828800"/>
                    <a:gd name="connsiteX2" fmla="*/ 1981200 w 1981200"/>
                    <a:gd name="connsiteY2" fmla="*/ 1524000 h 1828800"/>
                    <a:gd name="connsiteX3" fmla="*/ 1676400 w 1981200"/>
                    <a:gd name="connsiteY3" fmla="*/ 1828800 h 1828800"/>
                    <a:gd name="connsiteX4" fmla="*/ 0 w 1981200"/>
                    <a:gd name="connsiteY4" fmla="*/ 1828800 h 1828800"/>
                    <a:gd name="connsiteX5" fmla="*/ 0 w 1981200"/>
                    <a:gd name="connsiteY5" fmla="*/ 1219200 h 1828800"/>
                    <a:gd name="connsiteX0" fmla="*/ 0 w 2070100"/>
                    <a:gd name="connsiteY0" fmla="*/ 1219200 h 1828800"/>
                    <a:gd name="connsiteX1" fmla="*/ 1587500 w 2070100"/>
                    <a:gd name="connsiteY1" fmla="*/ 0 h 1828800"/>
                    <a:gd name="connsiteX2" fmla="*/ 2070100 w 2070100"/>
                    <a:gd name="connsiteY2" fmla="*/ 127000 h 1828800"/>
                    <a:gd name="connsiteX3" fmla="*/ 1676400 w 2070100"/>
                    <a:gd name="connsiteY3" fmla="*/ 1828800 h 1828800"/>
                    <a:gd name="connsiteX4" fmla="*/ 0 w 2070100"/>
                    <a:gd name="connsiteY4" fmla="*/ 1828800 h 1828800"/>
                    <a:gd name="connsiteX5" fmla="*/ 0 w 2070100"/>
                    <a:gd name="connsiteY5" fmla="*/ 1219200 h 1828800"/>
                    <a:gd name="connsiteX0" fmla="*/ 0 w 2070100"/>
                    <a:gd name="connsiteY0" fmla="*/ 1219200 h 1828800"/>
                    <a:gd name="connsiteX1" fmla="*/ 1587500 w 2070100"/>
                    <a:gd name="connsiteY1" fmla="*/ 0 h 1828800"/>
                    <a:gd name="connsiteX2" fmla="*/ 2070100 w 2070100"/>
                    <a:gd name="connsiteY2" fmla="*/ 127000 h 1828800"/>
                    <a:gd name="connsiteX3" fmla="*/ 1955800 w 2070100"/>
                    <a:gd name="connsiteY3" fmla="*/ 609600 h 1828800"/>
                    <a:gd name="connsiteX4" fmla="*/ 0 w 2070100"/>
                    <a:gd name="connsiteY4" fmla="*/ 1828800 h 1828800"/>
                    <a:gd name="connsiteX5" fmla="*/ 0 w 2070100"/>
                    <a:gd name="connsiteY5" fmla="*/ 1219200 h 1828800"/>
                    <a:gd name="connsiteX0" fmla="*/ 0 w 2349233"/>
                    <a:gd name="connsiteY0" fmla="*/ 1219200 h 1828800"/>
                    <a:gd name="connsiteX1" fmla="*/ 1587500 w 2349233"/>
                    <a:gd name="connsiteY1" fmla="*/ 0 h 1828800"/>
                    <a:gd name="connsiteX2" fmla="*/ 2349233 w 2349233"/>
                    <a:gd name="connsiteY2" fmla="*/ 647386 h 1828800"/>
                    <a:gd name="connsiteX3" fmla="*/ 1955800 w 2349233"/>
                    <a:gd name="connsiteY3" fmla="*/ 609600 h 1828800"/>
                    <a:gd name="connsiteX4" fmla="*/ 0 w 2349233"/>
                    <a:gd name="connsiteY4" fmla="*/ 1828800 h 1828800"/>
                    <a:gd name="connsiteX5" fmla="*/ 0 w 2349233"/>
                    <a:gd name="connsiteY5" fmla="*/ 1219200 h 1828800"/>
                    <a:gd name="connsiteX0" fmla="*/ 0 w 2349233"/>
                    <a:gd name="connsiteY0" fmla="*/ 1219200 h 1828800"/>
                    <a:gd name="connsiteX1" fmla="*/ 1587500 w 2349233"/>
                    <a:gd name="connsiteY1" fmla="*/ 0 h 1828800"/>
                    <a:gd name="connsiteX2" fmla="*/ 2349233 w 2349233"/>
                    <a:gd name="connsiteY2" fmla="*/ 647386 h 1828800"/>
                    <a:gd name="connsiteX3" fmla="*/ 2254183 w 2349233"/>
                    <a:gd name="connsiteY3" fmla="*/ 1267736 h 1828800"/>
                    <a:gd name="connsiteX4" fmla="*/ 0 w 2349233"/>
                    <a:gd name="connsiteY4" fmla="*/ 1828800 h 1828800"/>
                    <a:gd name="connsiteX5" fmla="*/ 0 w 2349233"/>
                    <a:gd name="connsiteY5" fmla="*/ 1219200 h 1828800"/>
                    <a:gd name="connsiteX0" fmla="*/ 0 w 2349233"/>
                    <a:gd name="connsiteY0" fmla="*/ 698814 h 1308414"/>
                    <a:gd name="connsiteX1" fmla="*/ 1991761 w 2349233"/>
                    <a:gd name="connsiteY1" fmla="*/ 0 h 1308414"/>
                    <a:gd name="connsiteX2" fmla="*/ 2349233 w 2349233"/>
                    <a:gd name="connsiteY2" fmla="*/ 127000 h 1308414"/>
                    <a:gd name="connsiteX3" fmla="*/ 2254183 w 2349233"/>
                    <a:gd name="connsiteY3" fmla="*/ 747350 h 1308414"/>
                    <a:gd name="connsiteX4" fmla="*/ 0 w 2349233"/>
                    <a:gd name="connsiteY4" fmla="*/ 1308414 h 1308414"/>
                    <a:gd name="connsiteX5" fmla="*/ 0 w 2349233"/>
                    <a:gd name="connsiteY5" fmla="*/ 698814 h 1308414"/>
                    <a:gd name="connsiteX0" fmla="*/ 0 w 2551364"/>
                    <a:gd name="connsiteY0" fmla="*/ 698814 h 1308414"/>
                    <a:gd name="connsiteX1" fmla="*/ 1991761 w 2551364"/>
                    <a:gd name="connsiteY1" fmla="*/ 0 h 1308414"/>
                    <a:gd name="connsiteX2" fmla="*/ 2551364 w 2551364"/>
                    <a:gd name="connsiteY2" fmla="*/ 234138 h 1308414"/>
                    <a:gd name="connsiteX3" fmla="*/ 2254183 w 2551364"/>
                    <a:gd name="connsiteY3" fmla="*/ 747350 h 1308414"/>
                    <a:gd name="connsiteX4" fmla="*/ 0 w 2551364"/>
                    <a:gd name="connsiteY4" fmla="*/ 1308414 h 1308414"/>
                    <a:gd name="connsiteX5" fmla="*/ 0 w 2551364"/>
                    <a:gd name="connsiteY5" fmla="*/ 698814 h 1308414"/>
                    <a:gd name="connsiteX0" fmla="*/ 0 w 2551364"/>
                    <a:gd name="connsiteY0" fmla="*/ 698814 h 1308414"/>
                    <a:gd name="connsiteX1" fmla="*/ 1991761 w 2551364"/>
                    <a:gd name="connsiteY1" fmla="*/ 0 h 1308414"/>
                    <a:gd name="connsiteX2" fmla="*/ 2551364 w 2551364"/>
                    <a:gd name="connsiteY2" fmla="*/ 234138 h 1308414"/>
                    <a:gd name="connsiteX3" fmla="*/ 2129055 w 2551364"/>
                    <a:gd name="connsiteY3" fmla="*/ 823877 h 1308414"/>
                    <a:gd name="connsiteX4" fmla="*/ 0 w 2551364"/>
                    <a:gd name="connsiteY4" fmla="*/ 1308414 h 1308414"/>
                    <a:gd name="connsiteX5" fmla="*/ 0 w 2551364"/>
                    <a:gd name="connsiteY5" fmla="*/ 698814 h 1308414"/>
                    <a:gd name="connsiteX0" fmla="*/ 0 w 2551364"/>
                    <a:gd name="connsiteY0" fmla="*/ 760036 h 1369636"/>
                    <a:gd name="connsiteX1" fmla="*/ 2136140 w 2551364"/>
                    <a:gd name="connsiteY1" fmla="*/ 0 h 1369636"/>
                    <a:gd name="connsiteX2" fmla="*/ 2551364 w 2551364"/>
                    <a:gd name="connsiteY2" fmla="*/ 295360 h 1369636"/>
                    <a:gd name="connsiteX3" fmla="*/ 2129055 w 2551364"/>
                    <a:gd name="connsiteY3" fmla="*/ 885099 h 1369636"/>
                    <a:gd name="connsiteX4" fmla="*/ 0 w 2551364"/>
                    <a:gd name="connsiteY4" fmla="*/ 1369636 h 1369636"/>
                    <a:gd name="connsiteX5" fmla="*/ 0 w 2551364"/>
                    <a:gd name="connsiteY5" fmla="*/ 760036 h 1369636"/>
                    <a:gd name="connsiteX0" fmla="*/ 0 w 2618741"/>
                    <a:gd name="connsiteY0" fmla="*/ 760036 h 1369636"/>
                    <a:gd name="connsiteX1" fmla="*/ 2136140 w 2618741"/>
                    <a:gd name="connsiteY1" fmla="*/ 0 h 1369636"/>
                    <a:gd name="connsiteX2" fmla="*/ 2618741 w 2618741"/>
                    <a:gd name="connsiteY2" fmla="*/ 280053 h 1369636"/>
                    <a:gd name="connsiteX3" fmla="*/ 2129055 w 2618741"/>
                    <a:gd name="connsiteY3" fmla="*/ 885099 h 1369636"/>
                    <a:gd name="connsiteX4" fmla="*/ 0 w 2618741"/>
                    <a:gd name="connsiteY4" fmla="*/ 1369636 h 1369636"/>
                    <a:gd name="connsiteX5" fmla="*/ 0 w 2618741"/>
                    <a:gd name="connsiteY5" fmla="*/ 760036 h 1369636"/>
                    <a:gd name="connsiteX0" fmla="*/ 0 w 2618741"/>
                    <a:gd name="connsiteY0" fmla="*/ 760036 h 1369636"/>
                    <a:gd name="connsiteX1" fmla="*/ 2136140 w 2618741"/>
                    <a:gd name="connsiteY1" fmla="*/ 0 h 1369636"/>
                    <a:gd name="connsiteX2" fmla="*/ 2618741 w 2618741"/>
                    <a:gd name="connsiteY2" fmla="*/ 280053 h 1369636"/>
                    <a:gd name="connsiteX3" fmla="*/ 2196432 w 2618741"/>
                    <a:gd name="connsiteY3" fmla="*/ 885099 h 1369636"/>
                    <a:gd name="connsiteX4" fmla="*/ 0 w 2618741"/>
                    <a:gd name="connsiteY4" fmla="*/ 1369636 h 1369636"/>
                    <a:gd name="connsiteX5" fmla="*/ 0 w 2618741"/>
                    <a:gd name="connsiteY5" fmla="*/ 760036 h 1369636"/>
                    <a:gd name="connsiteX0" fmla="*/ 0 w 2560989"/>
                    <a:gd name="connsiteY0" fmla="*/ 760036 h 1369636"/>
                    <a:gd name="connsiteX1" fmla="*/ 2136140 w 2560989"/>
                    <a:gd name="connsiteY1" fmla="*/ 0 h 1369636"/>
                    <a:gd name="connsiteX2" fmla="*/ 2560989 w 2560989"/>
                    <a:gd name="connsiteY2" fmla="*/ 310664 h 1369636"/>
                    <a:gd name="connsiteX3" fmla="*/ 2196432 w 2560989"/>
                    <a:gd name="connsiteY3" fmla="*/ 885099 h 1369636"/>
                    <a:gd name="connsiteX4" fmla="*/ 0 w 2560989"/>
                    <a:gd name="connsiteY4" fmla="*/ 1369636 h 1369636"/>
                    <a:gd name="connsiteX5" fmla="*/ 0 w 2560989"/>
                    <a:gd name="connsiteY5" fmla="*/ 760036 h 1369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60989" h="1369636">
                      <a:moveTo>
                        <a:pt x="0" y="760036"/>
                      </a:moveTo>
                      <a:lnTo>
                        <a:pt x="2136140" y="0"/>
                      </a:lnTo>
                      <a:lnTo>
                        <a:pt x="2560989" y="310664"/>
                      </a:lnTo>
                      <a:lnTo>
                        <a:pt x="2196432" y="885099"/>
                      </a:lnTo>
                      <a:lnTo>
                        <a:pt x="0" y="1369636"/>
                      </a:lnTo>
                      <a:lnTo>
                        <a:pt x="0" y="760036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24" name="Group 23"/>
          <p:cNvGrpSpPr/>
          <p:nvPr userDrawn="1"/>
        </p:nvGrpSpPr>
        <p:grpSpPr>
          <a:xfrm rot="20331427">
            <a:off x="1108306" y="1241827"/>
            <a:ext cx="1843262" cy="3432862"/>
            <a:chOff x="6140449" y="1116114"/>
            <a:chExt cx="1927226" cy="3589236"/>
          </a:xfrm>
        </p:grpSpPr>
        <p:sp>
          <p:nvSpPr>
            <p:cNvPr id="25" name="Rectangle 24"/>
            <p:cNvSpPr/>
            <p:nvPr userDrawn="1"/>
          </p:nvSpPr>
          <p:spPr>
            <a:xfrm>
              <a:off x="6211887" y="1630479"/>
              <a:ext cx="1784351" cy="25398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26" name="Freeform 5"/>
            <p:cNvSpPr>
              <a:spLocks noEditPoints="1"/>
            </p:cNvSpPr>
            <p:nvPr userDrawn="1"/>
          </p:nvSpPr>
          <p:spPr bwMode="auto">
            <a:xfrm>
              <a:off x="6140449" y="1116114"/>
              <a:ext cx="1927226" cy="3589236"/>
            </a:xfrm>
            <a:custGeom>
              <a:avLst/>
              <a:gdLst/>
              <a:ahLst/>
              <a:cxnLst>
                <a:cxn ang="0">
                  <a:pos x="440" y="1690"/>
                </a:cxn>
                <a:cxn ang="0">
                  <a:pos x="440" y="1690"/>
                </a:cxn>
                <a:cxn ang="0">
                  <a:pos x="494" y="1636"/>
                </a:cxn>
                <a:cxn ang="0">
                  <a:pos x="547" y="1690"/>
                </a:cxn>
                <a:cxn ang="0">
                  <a:pos x="547" y="1690"/>
                </a:cxn>
                <a:cxn ang="0">
                  <a:pos x="547" y="1690"/>
                </a:cxn>
                <a:cxn ang="0">
                  <a:pos x="494" y="1743"/>
                </a:cxn>
                <a:cxn ang="0">
                  <a:pos x="440" y="1690"/>
                </a:cxn>
                <a:cxn ang="0">
                  <a:pos x="440" y="1690"/>
                </a:cxn>
                <a:cxn ang="0">
                  <a:pos x="65" y="274"/>
                </a:cxn>
                <a:cxn ang="0">
                  <a:pos x="65" y="274"/>
                </a:cxn>
                <a:cxn ang="0">
                  <a:pos x="922" y="274"/>
                </a:cxn>
                <a:cxn ang="0">
                  <a:pos x="922" y="1543"/>
                </a:cxn>
                <a:cxn ang="0">
                  <a:pos x="65" y="1543"/>
                </a:cxn>
                <a:cxn ang="0">
                  <a:pos x="65" y="274"/>
                </a:cxn>
                <a:cxn ang="0">
                  <a:pos x="355" y="143"/>
                </a:cxn>
                <a:cxn ang="0">
                  <a:pos x="355" y="143"/>
                </a:cxn>
                <a:cxn ang="0">
                  <a:pos x="632" y="143"/>
                </a:cxn>
                <a:cxn ang="0">
                  <a:pos x="632" y="163"/>
                </a:cxn>
                <a:cxn ang="0">
                  <a:pos x="355" y="163"/>
                </a:cxn>
                <a:cxn ang="0">
                  <a:pos x="355" y="143"/>
                </a:cxn>
                <a:cxn ang="0">
                  <a:pos x="891" y="0"/>
                </a:cxn>
                <a:cxn ang="0">
                  <a:pos x="96" y="0"/>
                </a:cxn>
                <a:cxn ang="0">
                  <a:pos x="0" y="92"/>
                </a:cxn>
                <a:cxn ang="0">
                  <a:pos x="0" y="1748"/>
                </a:cxn>
                <a:cxn ang="0">
                  <a:pos x="96" y="1840"/>
                </a:cxn>
                <a:cxn ang="0">
                  <a:pos x="891" y="1840"/>
                </a:cxn>
                <a:cxn ang="0">
                  <a:pos x="987" y="1748"/>
                </a:cxn>
                <a:cxn ang="0">
                  <a:pos x="987" y="92"/>
                </a:cxn>
                <a:cxn ang="0">
                  <a:pos x="891" y="0"/>
                </a:cxn>
              </a:cxnLst>
              <a:rect l="0" t="0" r="r" b="b"/>
              <a:pathLst>
                <a:path w="987" h="1840">
                  <a:moveTo>
                    <a:pt x="440" y="1690"/>
                  </a:moveTo>
                  <a:cubicBezTo>
                    <a:pt x="440" y="1690"/>
                    <a:pt x="440" y="1690"/>
                    <a:pt x="440" y="1690"/>
                  </a:cubicBezTo>
                  <a:cubicBezTo>
                    <a:pt x="440" y="1660"/>
                    <a:pt x="464" y="1636"/>
                    <a:pt x="494" y="1636"/>
                  </a:cubicBezTo>
                  <a:cubicBezTo>
                    <a:pt x="523" y="1636"/>
                    <a:pt x="547" y="1660"/>
                    <a:pt x="547" y="1690"/>
                  </a:cubicBezTo>
                  <a:cubicBezTo>
                    <a:pt x="547" y="1690"/>
                    <a:pt x="547" y="1690"/>
                    <a:pt x="547" y="1690"/>
                  </a:cubicBezTo>
                  <a:cubicBezTo>
                    <a:pt x="547" y="1690"/>
                    <a:pt x="547" y="1690"/>
                    <a:pt x="547" y="1690"/>
                  </a:cubicBezTo>
                  <a:cubicBezTo>
                    <a:pt x="547" y="1719"/>
                    <a:pt x="523" y="1743"/>
                    <a:pt x="494" y="1743"/>
                  </a:cubicBezTo>
                  <a:cubicBezTo>
                    <a:pt x="464" y="1743"/>
                    <a:pt x="440" y="1719"/>
                    <a:pt x="440" y="1690"/>
                  </a:cubicBezTo>
                  <a:cubicBezTo>
                    <a:pt x="440" y="1690"/>
                    <a:pt x="440" y="1690"/>
                    <a:pt x="440" y="1690"/>
                  </a:cubicBezTo>
                  <a:moveTo>
                    <a:pt x="65" y="274"/>
                  </a:moveTo>
                  <a:cubicBezTo>
                    <a:pt x="65" y="274"/>
                    <a:pt x="65" y="274"/>
                    <a:pt x="65" y="274"/>
                  </a:cubicBezTo>
                  <a:cubicBezTo>
                    <a:pt x="922" y="274"/>
                    <a:pt x="922" y="274"/>
                    <a:pt x="922" y="274"/>
                  </a:cubicBezTo>
                  <a:cubicBezTo>
                    <a:pt x="922" y="1543"/>
                    <a:pt x="922" y="1543"/>
                    <a:pt x="922" y="1543"/>
                  </a:cubicBezTo>
                  <a:cubicBezTo>
                    <a:pt x="65" y="1543"/>
                    <a:pt x="65" y="1543"/>
                    <a:pt x="65" y="1543"/>
                  </a:cubicBezTo>
                  <a:cubicBezTo>
                    <a:pt x="65" y="274"/>
                    <a:pt x="65" y="274"/>
                    <a:pt x="65" y="274"/>
                  </a:cubicBezTo>
                  <a:moveTo>
                    <a:pt x="355" y="143"/>
                  </a:moveTo>
                  <a:cubicBezTo>
                    <a:pt x="355" y="143"/>
                    <a:pt x="355" y="143"/>
                    <a:pt x="355" y="143"/>
                  </a:cubicBezTo>
                  <a:cubicBezTo>
                    <a:pt x="632" y="143"/>
                    <a:pt x="632" y="143"/>
                    <a:pt x="632" y="143"/>
                  </a:cubicBezTo>
                  <a:cubicBezTo>
                    <a:pt x="632" y="163"/>
                    <a:pt x="632" y="163"/>
                    <a:pt x="632" y="163"/>
                  </a:cubicBezTo>
                  <a:cubicBezTo>
                    <a:pt x="355" y="163"/>
                    <a:pt x="355" y="163"/>
                    <a:pt x="355" y="163"/>
                  </a:cubicBezTo>
                  <a:cubicBezTo>
                    <a:pt x="355" y="143"/>
                    <a:pt x="355" y="143"/>
                    <a:pt x="355" y="143"/>
                  </a:cubicBezTo>
                  <a:moveTo>
                    <a:pt x="891" y="0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3" y="0"/>
                    <a:pt x="0" y="42"/>
                    <a:pt x="0" y="92"/>
                  </a:cubicBezTo>
                  <a:cubicBezTo>
                    <a:pt x="0" y="1748"/>
                    <a:pt x="0" y="1748"/>
                    <a:pt x="0" y="1748"/>
                  </a:cubicBezTo>
                  <a:cubicBezTo>
                    <a:pt x="0" y="1798"/>
                    <a:pt x="43" y="1840"/>
                    <a:pt x="96" y="1840"/>
                  </a:cubicBezTo>
                  <a:cubicBezTo>
                    <a:pt x="891" y="1840"/>
                    <a:pt x="891" y="1840"/>
                    <a:pt x="891" y="1840"/>
                  </a:cubicBezTo>
                  <a:cubicBezTo>
                    <a:pt x="944" y="1840"/>
                    <a:pt x="987" y="1798"/>
                    <a:pt x="987" y="1748"/>
                  </a:cubicBezTo>
                  <a:cubicBezTo>
                    <a:pt x="987" y="92"/>
                    <a:pt x="987" y="92"/>
                    <a:pt x="987" y="92"/>
                  </a:cubicBezTo>
                  <a:cubicBezTo>
                    <a:pt x="987" y="41"/>
                    <a:pt x="944" y="0"/>
                    <a:pt x="891" y="0"/>
                  </a:cubicBezTo>
                </a:path>
              </a:pathLst>
            </a:custGeom>
            <a:solidFill>
              <a:srgbClr val="7F818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/>
            </a:p>
          </p:txBody>
        </p:sp>
      </p:grpSp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 rot="20331427">
            <a:off x="1228255" y="1731181"/>
            <a:ext cx="1603364" cy="2409604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 rtl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82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Up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rtl="0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2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+mj-cs"/>
            </a:endParaRPr>
          </a:p>
        </p:txBody>
      </p:sp>
      <p:grpSp>
        <p:nvGrpSpPr>
          <p:cNvPr id="13" name="Group 20"/>
          <p:cNvGrpSpPr/>
          <p:nvPr userDrawn="1"/>
        </p:nvGrpSpPr>
        <p:grpSpPr>
          <a:xfrm>
            <a:off x="2989156" y="1276350"/>
            <a:ext cx="3165688" cy="2518786"/>
            <a:chOff x="2094899" y="1081795"/>
            <a:chExt cx="4400683" cy="3501414"/>
          </a:xfrm>
        </p:grpSpPr>
        <p:sp>
          <p:nvSpPr>
            <p:cNvPr id="14" name="Rectangle 13"/>
            <p:cNvSpPr/>
            <p:nvPr/>
          </p:nvSpPr>
          <p:spPr>
            <a:xfrm>
              <a:off x="2261198" y="1247618"/>
              <a:ext cx="4081379" cy="2259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5"/>
            <p:cNvSpPr>
              <a:spLocks noEditPoints="1"/>
            </p:cNvSpPr>
            <p:nvPr/>
          </p:nvSpPr>
          <p:spPr bwMode="auto">
            <a:xfrm>
              <a:off x="2094899" y="1081795"/>
              <a:ext cx="4400683" cy="2608522"/>
            </a:xfrm>
            <a:custGeom>
              <a:avLst/>
              <a:gdLst/>
              <a:ahLst/>
              <a:cxnLst>
                <a:cxn ang="0">
                  <a:pos x="1757" y="0"/>
                </a:cxn>
                <a:cxn ang="0">
                  <a:pos x="921" y="0"/>
                </a:cxn>
                <a:cxn ang="0">
                  <a:pos x="893" y="0"/>
                </a:cxn>
                <a:cxn ang="0">
                  <a:pos x="56" y="0"/>
                </a:cxn>
                <a:cxn ang="0">
                  <a:pos x="0" y="47"/>
                </a:cxn>
                <a:cxn ang="0">
                  <a:pos x="0" y="1076"/>
                </a:cxn>
                <a:cxn ang="0">
                  <a:pos x="1816" y="1076"/>
                </a:cxn>
                <a:cxn ang="0">
                  <a:pos x="1816" y="47"/>
                </a:cxn>
                <a:cxn ang="0">
                  <a:pos x="1757" y="0"/>
                </a:cxn>
                <a:cxn ang="0">
                  <a:pos x="1732" y="1000"/>
                </a:cxn>
                <a:cxn ang="0">
                  <a:pos x="76" y="1000"/>
                </a:cxn>
                <a:cxn ang="0">
                  <a:pos x="76" y="68"/>
                </a:cxn>
                <a:cxn ang="0">
                  <a:pos x="1732" y="68"/>
                </a:cxn>
                <a:cxn ang="0">
                  <a:pos x="1732" y="1000"/>
                </a:cxn>
              </a:cxnLst>
              <a:rect l="0" t="0" r="r" b="b"/>
              <a:pathLst>
                <a:path w="1816" h="1076">
                  <a:moveTo>
                    <a:pt x="1757" y="0"/>
                  </a:moveTo>
                  <a:cubicBezTo>
                    <a:pt x="921" y="0"/>
                    <a:pt x="921" y="0"/>
                    <a:pt x="921" y="0"/>
                  </a:cubicBezTo>
                  <a:cubicBezTo>
                    <a:pt x="893" y="0"/>
                    <a:pt x="893" y="0"/>
                    <a:pt x="89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7" y="0"/>
                    <a:pt x="0" y="17"/>
                    <a:pt x="0" y="47"/>
                  </a:cubicBezTo>
                  <a:cubicBezTo>
                    <a:pt x="0" y="1076"/>
                    <a:pt x="0" y="1076"/>
                    <a:pt x="0" y="1076"/>
                  </a:cubicBezTo>
                  <a:cubicBezTo>
                    <a:pt x="1816" y="1076"/>
                    <a:pt x="1816" y="1076"/>
                    <a:pt x="1816" y="1076"/>
                  </a:cubicBezTo>
                  <a:cubicBezTo>
                    <a:pt x="1816" y="47"/>
                    <a:pt x="1816" y="47"/>
                    <a:pt x="1816" y="47"/>
                  </a:cubicBezTo>
                  <a:cubicBezTo>
                    <a:pt x="1816" y="17"/>
                    <a:pt x="1787" y="0"/>
                    <a:pt x="1757" y="0"/>
                  </a:cubicBezTo>
                  <a:moveTo>
                    <a:pt x="1732" y="1000"/>
                  </a:moveTo>
                  <a:cubicBezTo>
                    <a:pt x="76" y="1000"/>
                    <a:pt x="76" y="1000"/>
                    <a:pt x="76" y="1000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1732" y="68"/>
                    <a:pt x="1732" y="68"/>
                    <a:pt x="1732" y="68"/>
                  </a:cubicBezTo>
                  <a:cubicBezTo>
                    <a:pt x="1732" y="1000"/>
                    <a:pt x="1732" y="1000"/>
                    <a:pt x="1732" y="100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2311744" y="1247618"/>
              <a:ext cx="3979748" cy="2259869"/>
            </a:xfrm>
            <a:custGeom>
              <a:avLst/>
              <a:gdLst/>
              <a:ahLst/>
              <a:cxnLst>
                <a:cxn ang="0">
                  <a:pos x="1872" y="0"/>
                </a:cxn>
                <a:cxn ang="0">
                  <a:pos x="0" y="0"/>
                </a:cxn>
                <a:cxn ang="0">
                  <a:pos x="1872" y="1063"/>
                </a:cxn>
                <a:cxn ang="0">
                  <a:pos x="1872" y="0"/>
                </a:cxn>
              </a:cxnLst>
              <a:rect l="0" t="0" r="r" b="b"/>
              <a:pathLst>
                <a:path w="1872" h="1063">
                  <a:moveTo>
                    <a:pt x="1872" y="0"/>
                  </a:moveTo>
                  <a:lnTo>
                    <a:pt x="0" y="0"/>
                  </a:lnTo>
                  <a:lnTo>
                    <a:pt x="1872" y="1063"/>
                  </a:lnTo>
                  <a:lnTo>
                    <a:pt x="1872" y="0"/>
                  </a:lnTo>
                  <a:close/>
                </a:path>
              </a:pathLst>
            </a:custGeom>
            <a:solidFill>
              <a:srgbClr val="FFFFFF">
                <a:alpha val="16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auto">
            <a:xfrm>
              <a:off x="2094899" y="3690315"/>
              <a:ext cx="4400683" cy="3975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0"/>
                </a:cxn>
                <a:cxn ang="0">
                  <a:pos x="56" y="164"/>
                </a:cxn>
                <a:cxn ang="0">
                  <a:pos x="893" y="164"/>
                </a:cxn>
                <a:cxn ang="0">
                  <a:pos x="921" y="164"/>
                </a:cxn>
                <a:cxn ang="0">
                  <a:pos x="1757" y="164"/>
                </a:cxn>
                <a:cxn ang="0">
                  <a:pos x="1816" y="100"/>
                </a:cxn>
                <a:cxn ang="0">
                  <a:pos x="1816" y="0"/>
                </a:cxn>
                <a:cxn ang="0">
                  <a:pos x="0" y="0"/>
                </a:cxn>
              </a:cxnLst>
              <a:rect l="0" t="0" r="r" b="b"/>
              <a:pathLst>
                <a:path w="1816" h="164">
                  <a:moveTo>
                    <a:pt x="0" y="0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0" y="130"/>
                    <a:pt x="27" y="164"/>
                    <a:pt x="56" y="164"/>
                  </a:cubicBezTo>
                  <a:cubicBezTo>
                    <a:pt x="893" y="164"/>
                    <a:pt x="893" y="164"/>
                    <a:pt x="893" y="164"/>
                  </a:cubicBezTo>
                  <a:cubicBezTo>
                    <a:pt x="921" y="164"/>
                    <a:pt x="921" y="164"/>
                    <a:pt x="921" y="164"/>
                  </a:cubicBezTo>
                  <a:cubicBezTo>
                    <a:pt x="1757" y="164"/>
                    <a:pt x="1757" y="164"/>
                    <a:pt x="1757" y="164"/>
                  </a:cubicBezTo>
                  <a:cubicBezTo>
                    <a:pt x="1787" y="164"/>
                    <a:pt x="1816" y="130"/>
                    <a:pt x="1816" y="100"/>
                  </a:cubicBezTo>
                  <a:cubicBezTo>
                    <a:pt x="1816" y="0"/>
                    <a:pt x="1816" y="0"/>
                    <a:pt x="1816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83000">
                  <a:schemeClr val="bg1">
                    <a:lumMod val="75000"/>
                  </a:schemeClr>
                </a:gs>
                <a:gs pos="54000">
                  <a:schemeClr val="bg1">
                    <a:lumMod val="85000"/>
                  </a:schemeClr>
                </a:gs>
              </a:gsLst>
              <a:lin ang="18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23" name="Freeform 29"/>
            <p:cNvSpPr>
              <a:spLocks/>
            </p:cNvSpPr>
            <p:nvPr/>
          </p:nvSpPr>
          <p:spPr bwMode="auto">
            <a:xfrm>
              <a:off x="3506519" y="4087866"/>
              <a:ext cx="1590198" cy="495343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22" y="0"/>
                </a:cxn>
                <a:cxn ang="0">
                  <a:pos x="143" y="0"/>
                </a:cxn>
                <a:cxn ang="0">
                  <a:pos x="102" y="128"/>
                </a:cxn>
                <a:cxn ang="0">
                  <a:pos x="108" y="204"/>
                </a:cxn>
                <a:cxn ang="0">
                  <a:pos x="322" y="204"/>
                </a:cxn>
                <a:cxn ang="0">
                  <a:pos x="335" y="204"/>
                </a:cxn>
                <a:cxn ang="0">
                  <a:pos x="549" y="204"/>
                </a:cxn>
                <a:cxn ang="0">
                  <a:pos x="555" y="128"/>
                </a:cxn>
                <a:cxn ang="0">
                  <a:pos x="513" y="0"/>
                </a:cxn>
                <a:cxn ang="0">
                  <a:pos x="335" y="0"/>
                </a:cxn>
              </a:cxnLst>
              <a:rect l="0" t="0" r="r" b="b"/>
              <a:pathLst>
                <a:path w="656" h="204">
                  <a:moveTo>
                    <a:pt x="335" y="0"/>
                  </a:moveTo>
                  <a:cubicBezTo>
                    <a:pt x="322" y="0"/>
                    <a:pt x="322" y="0"/>
                    <a:pt x="322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2" y="88"/>
                    <a:pt x="102" y="128"/>
                  </a:cubicBezTo>
                  <a:cubicBezTo>
                    <a:pt x="62" y="169"/>
                    <a:pt x="0" y="204"/>
                    <a:pt x="108" y="204"/>
                  </a:cubicBezTo>
                  <a:cubicBezTo>
                    <a:pt x="322" y="204"/>
                    <a:pt x="322" y="204"/>
                    <a:pt x="322" y="204"/>
                  </a:cubicBezTo>
                  <a:cubicBezTo>
                    <a:pt x="335" y="204"/>
                    <a:pt x="335" y="204"/>
                    <a:pt x="335" y="204"/>
                  </a:cubicBezTo>
                  <a:cubicBezTo>
                    <a:pt x="549" y="204"/>
                    <a:pt x="549" y="204"/>
                    <a:pt x="549" y="204"/>
                  </a:cubicBezTo>
                  <a:cubicBezTo>
                    <a:pt x="656" y="204"/>
                    <a:pt x="594" y="169"/>
                    <a:pt x="555" y="128"/>
                  </a:cubicBezTo>
                  <a:cubicBezTo>
                    <a:pt x="515" y="88"/>
                    <a:pt x="513" y="0"/>
                    <a:pt x="513" y="0"/>
                  </a:cubicBezTo>
                  <a:lnTo>
                    <a:pt x="335" y="0"/>
                  </a:lnTo>
                  <a:close/>
                </a:path>
              </a:pathLst>
            </a:custGeom>
            <a:gradFill>
              <a:gsLst>
                <a:gs pos="42000">
                  <a:schemeClr val="bg1">
                    <a:lumMod val="75000"/>
                  </a:schemeClr>
                </a:gs>
                <a:gs pos="6000">
                  <a:schemeClr val="bg1">
                    <a:lumMod val="8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3130174" y="1395636"/>
            <a:ext cx="2883652" cy="1625664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5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68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6836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MASTER TITLE STYLE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70950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314650"/>
            <a:ext cx="1527048" cy="149961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55496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6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55496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+mj-cs"/>
            </a:endParaRP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1523390" y="1314650"/>
            <a:ext cx="1527048" cy="149961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570170" y="1314650"/>
            <a:ext cx="1527048" cy="149961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3046780" y="1314650"/>
            <a:ext cx="1527048" cy="149961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6093560" y="1314650"/>
            <a:ext cx="1527048" cy="149961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7616952" y="1314650"/>
            <a:ext cx="1527048" cy="149961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814266"/>
            <a:ext cx="1527048" cy="149961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1523390" y="2814266"/>
            <a:ext cx="1527048" cy="149961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4570170" y="2814266"/>
            <a:ext cx="1527048" cy="149961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3046780" y="2814266"/>
            <a:ext cx="1527048" cy="149961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6093560" y="2814266"/>
            <a:ext cx="1527048" cy="149961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7616952" y="2814266"/>
            <a:ext cx="1527048" cy="149961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67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0" grpId="0" animBg="1"/>
      <p:bldP spid="21" grpId="0" animBg="1"/>
      <p:bldP spid="2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sion/Mission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822960" bIns="0" anchor="ctr"/>
          <a:lstStyle>
            <a:lvl1pPr algn="ctr" rtl="0">
              <a:buNone/>
              <a:defRPr sz="140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5257800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5257800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MASTER TITLE STYLE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7284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525"/>
            <a:ext cx="9143999" cy="2733675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5200" y="4552139"/>
            <a:ext cx="1066800" cy="52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3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300"/>
          <p:cNvGrpSpPr/>
          <p:nvPr userDrawn="1"/>
        </p:nvGrpSpPr>
        <p:grpSpPr>
          <a:xfrm>
            <a:off x="384678" y="1152825"/>
            <a:ext cx="3882522" cy="2030568"/>
            <a:chOff x="2844800" y="1304396"/>
            <a:chExt cx="2803525" cy="1466250"/>
          </a:xfrm>
        </p:grpSpPr>
        <p:grpSp>
          <p:nvGrpSpPr>
            <p:cNvPr id="21" name="Group 44"/>
            <p:cNvGrpSpPr/>
            <p:nvPr/>
          </p:nvGrpSpPr>
          <p:grpSpPr>
            <a:xfrm>
              <a:off x="3209925" y="1304396"/>
              <a:ext cx="2073275" cy="1397000"/>
              <a:chOff x="4843457" y="992546"/>
              <a:chExt cx="2073275" cy="1397000"/>
            </a:xfrm>
          </p:grpSpPr>
          <p:sp>
            <p:nvSpPr>
              <p:cNvPr id="26" name="Freeform 12"/>
              <p:cNvSpPr>
                <a:spLocks/>
              </p:cNvSpPr>
              <p:nvPr/>
            </p:nvSpPr>
            <p:spPr bwMode="auto">
              <a:xfrm>
                <a:off x="4843457" y="992546"/>
                <a:ext cx="2073275" cy="1397000"/>
              </a:xfrm>
              <a:custGeom>
                <a:avLst/>
                <a:gdLst/>
                <a:ahLst/>
                <a:cxnLst>
                  <a:cxn ang="0">
                    <a:pos x="1146" y="737"/>
                  </a:cxn>
                  <a:cxn ang="0">
                    <a:pos x="1120" y="772"/>
                  </a:cxn>
                  <a:cxn ang="0">
                    <a:pos x="26" y="772"/>
                  </a:cxn>
                  <a:cxn ang="0">
                    <a:pos x="0" y="737"/>
                  </a:cxn>
                  <a:cxn ang="0">
                    <a:pos x="0" y="35"/>
                  </a:cxn>
                  <a:cxn ang="0">
                    <a:pos x="26" y="0"/>
                  </a:cxn>
                  <a:cxn ang="0">
                    <a:pos x="1120" y="0"/>
                  </a:cxn>
                  <a:cxn ang="0">
                    <a:pos x="1146" y="35"/>
                  </a:cxn>
                  <a:cxn ang="0">
                    <a:pos x="1146" y="737"/>
                  </a:cxn>
                </a:cxnLst>
                <a:rect l="0" t="0" r="r" b="b"/>
                <a:pathLst>
                  <a:path w="1146" h="772">
                    <a:moveTo>
                      <a:pt x="1146" y="737"/>
                    </a:moveTo>
                    <a:cubicBezTo>
                      <a:pt x="1146" y="756"/>
                      <a:pt x="1134" y="772"/>
                      <a:pt x="1120" y="772"/>
                    </a:cubicBezTo>
                    <a:cubicBezTo>
                      <a:pt x="26" y="772"/>
                      <a:pt x="26" y="772"/>
                      <a:pt x="26" y="772"/>
                    </a:cubicBezTo>
                    <a:cubicBezTo>
                      <a:pt x="12" y="772"/>
                      <a:pt x="0" y="756"/>
                      <a:pt x="0" y="737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2" y="0"/>
                      <a:pt x="26" y="0"/>
                    </a:cubicBezTo>
                    <a:cubicBezTo>
                      <a:pt x="1120" y="0"/>
                      <a:pt x="1120" y="0"/>
                      <a:pt x="1120" y="0"/>
                    </a:cubicBezTo>
                    <a:cubicBezTo>
                      <a:pt x="1134" y="0"/>
                      <a:pt x="1146" y="16"/>
                      <a:pt x="1146" y="35"/>
                    </a:cubicBezTo>
                    <a:cubicBezTo>
                      <a:pt x="1146" y="737"/>
                      <a:pt x="1146" y="737"/>
                      <a:pt x="1146" y="737"/>
                    </a:cubicBezTo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Rectangle 13"/>
              <p:cNvSpPr>
                <a:spLocks noChangeArrowheads="1"/>
              </p:cNvSpPr>
              <p:nvPr/>
            </p:nvSpPr>
            <p:spPr bwMode="auto">
              <a:xfrm>
                <a:off x="4926007" y="1068746"/>
                <a:ext cx="1914525" cy="11811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21"/>
              <p:cNvSpPr>
                <a:spLocks/>
              </p:cNvSpPr>
              <p:nvPr/>
            </p:nvSpPr>
            <p:spPr bwMode="auto">
              <a:xfrm>
                <a:off x="4936351" y="1068746"/>
                <a:ext cx="1901825" cy="1089025"/>
              </a:xfrm>
              <a:custGeom>
                <a:avLst/>
                <a:gdLst/>
                <a:ahLst/>
                <a:cxnLst>
                  <a:cxn ang="0">
                    <a:pos x="1198" y="0"/>
                  </a:cxn>
                  <a:cxn ang="0">
                    <a:pos x="0" y="0"/>
                  </a:cxn>
                  <a:cxn ang="0">
                    <a:pos x="1198" y="686"/>
                  </a:cxn>
                  <a:cxn ang="0">
                    <a:pos x="1198" y="0"/>
                  </a:cxn>
                </a:cxnLst>
                <a:rect l="0" t="0" r="r" b="b"/>
                <a:pathLst>
                  <a:path w="1198" h="686">
                    <a:moveTo>
                      <a:pt x="1198" y="0"/>
                    </a:moveTo>
                    <a:lnTo>
                      <a:pt x="0" y="0"/>
                    </a:lnTo>
                    <a:lnTo>
                      <a:pt x="1198" y="686"/>
                    </a:lnTo>
                    <a:lnTo>
                      <a:pt x="1198" y="0"/>
                    </a:lnTo>
                    <a:close/>
                  </a:path>
                </a:pathLst>
              </a:custGeom>
              <a:solidFill>
                <a:schemeClr val="bg1">
                  <a:alpha val="23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2" name="Group 43"/>
            <p:cNvGrpSpPr/>
            <p:nvPr/>
          </p:nvGrpSpPr>
          <p:grpSpPr>
            <a:xfrm>
              <a:off x="2844800" y="2648409"/>
              <a:ext cx="2803525" cy="122237"/>
              <a:chOff x="4462463" y="2425701"/>
              <a:chExt cx="2803525" cy="122237"/>
            </a:xfrm>
          </p:grpSpPr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4462463" y="2481263"/>
                <a:ext cx="2800350" cy="66675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68" y="37"/>
                  </a:cxn>
                  <a:cxn ang="0">
                    <a:pos x="1487" y="37"/>
                  </a:cxn>
                  <a:cxn ang="0">
                    <a:pos x="1546" y="12"/>
                  </a:cxn>
                  <a:cxn ang="0">
                    <a:pos x="1547" y="0"/>
                  </a:cxn>
                  <a:cxn ang="0">
                    <a:pos x="10" y="5"/>
                  </a:cxn>
                </a:cxnLst>
                <a:rect l="0" t="0" r="r" b="b"/>
                <a:pathLst>
                  <a:path w="1547" h="37">
                    <a:moveTo>
                      <a:pt x="10" y="5"/>
                    </a:moveTo>
                    <a:cubicBezTo>
                      <a:pt x="10" y="5"/>
                      <a:pt x="0" y="23"/>
                      <a:pt x="68" y="37"/>
                    </a:cubicBezTo>
                    <a:cubicBezTo>
                      <a:pt x="1487" y="37"/>
                      <a:pt x="1487" y="37"/>
                      <a:pt x="1487" y="37"/>
                    </a:cubicBezTo>
                    <a:cubicBezTo>
                      <a:pt x="1487" y="37"/>
                      <a:pt x="1534" y="34"/>
                      <a:pt x="1546" y="12"/>
                    </a:cubicBezTo>
                    <a:cubicBezTo>
                      <a:pt x="1547" y="0"/>
                      <a:pt x="1547" y="0"/>
                      <a:pt x="1547" y="0"/>
                    </a:cubicBezTo>
                    <a:lnTo>
                      <a:pt x="10" y="5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4478338" y="2425701"/>
                <a:ext cx="2787650" cy="841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38"/>
                  </a:cxn>
                  <a:cxn ang="0">
                    <a:pos x="16" y="43"/>
                  </a:cxn>
                  <a:cxn ang="0">
                    <a:pos x="1522" y="43"/>
                  </a:cxn>
                  <a:cxn ang="0">
                    <a:pos x="1538" y="40"/>
                  </a:cxn>
                  <a:cxn ang="0">
                    <a:pos x="1538" y="0"/>
                  </a:cxn>
                  <a:cxn ang="0">
                    <a:pos x="1" y="0"/>
                  </a:cxn>
                </a:cxnLst>
                <a:rect l="0" t="0" r="r" b="b"/>
                <a:pathLst>
                  <a:path w="1540" h="47">
                    <a:moveTo>
                      <a:pt x="1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" y="47"/>
                      <a:pt x="16" y="43"/>
                      <a:pt x="16" y="43"/>
                    </a:cubicBezTo>
                    <a:cubicBezTo>
                      <a:pt x="1522" y="43"/>
                      <a:pt x="1522" y="43"/>
                      <a:pt x="1522" y="43"/>
                    </a:cubicBezTo>
                    <a:cubicBezTo>
                      <a:pt x="1540" y="45"/>
                      <a:pt x="1538" y="40"/>
                      <a:pt x="1538" y="40"/>
                    </a:cubicBezTo>
                    <a:cubicBezTo>
                      <a:pt x="1538" y="0"/>
                      <a:pt x="1538" y="0"/>
                      <a:pt x="1538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42000">
                    <a:schemeClr val="bg1">
                      <a:lumMod val="75000"/>
                    </a:schemeClr>
                  </a:gs>
                  <a:gs pos="6000">
                    <a:schemeClr val="bg1">
                      <a:lumMod val="85000"/>
                    </a:schemeClr>
                  </a:gs>
                  <a:gs pos="0">
                    <a:schemeClr val="bg1">
                      <a:lumMod val="65000"/>
                    </a:schemeClr>
                  </a:gs>
                </a:gsLst>
                <a:lin ang="5400000" scaled="0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auto">
              <a:xfrm>
                <a:off x="5672138" y="2425701"/>
                <a:ext cx="392113" cy="44450"/>
              </a:xfrm>
              <a:custGeom>
                <a:avLst/>
                <a:gdLst/>
                <a:ahLst/>
                <a:cxnLst>
                  <a:cxn ang="0">
                    <a:pos x="20" y="22"/>
                  </a:cxn>
                  <a:cxn ang="0">
                    <a:pos x="198" y="22"/>
                  </a:cxn>
                  <a:cxn ang="0">
                    <a:pos x="215" y="1"/>
                  </a:cxn>
                  <a:cxn ang="0">
                    <a:pos x="6" y="0"/>
                  </a:cxn>
                  <a:cxn ang="0">
                    <a:pos x="20" y="22"/>
                  </a:cxn>
                </a:cxnLst>
                <a:rect l="0" t="0" r="r" b="b"/>
                <a:pathLst>
                  <a:path w="217" h="25">
                    <a:moveTo>
                      <a:pt x="20" y="22"/>
                    </a:moveTo>
                    <a:cubicBezTo>
                      <a:pt x="198" y="22"/>
                      <a:pt x="198" y="22"/>
                      <a:pt x="198" y="22"/>
                    </a:cubicBezTo>
                    <a:cubicBezTo>
                      <a:pt x="198" y="22"/>
                      <a:pt x="217" y="25"/>
                      <a:pt x="21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0" y="20"/>
                      <a:pt x="20" y="2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31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004650" y="1258353"/>
            <a:ext cx="2651372" cy="163567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rtl="0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949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+mj-cs"/>
            </a:endParaRP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00249" y="1694047"/>
            <a:ext cx="4078224" cy="2897204"/>
          </a:xfrm>
          <a:prstGeom prst="flowChartDocumen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656700" y="1694047"/>
            <a:ext cx="4078224" cy="2897204"/>
          </a:xfrm>
          <a:prstGeom prst="flowChartDocumen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00249" y="1145407"/>
            <a:ext cx="407822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endParaRPr lang="en-US" sz="1400" b="1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659105" y="1145407"/>
            <a:ext cx="4073414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endParaRPr lang="en-US" sz="1400" b="1" dirty="0" smtClean="0">
              <a:solidFill>
                <a:schemeClr val="bg1"/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556770" y="1273234"/>
            <a:ext cx="3765183" cy="2929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813221" y="1273234"/>
            <a:ext cx="3765183" cy="2929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4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+mj-cs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99449" y="1123950"/>
            <a:ext cx="8345102" cy="2041657"/>
          </a:xfrm>
          <a:custGeom>
            <a:avLst/>
            <a:gdLst>
              <a:gd name="connsiteX0" fmla="*/ 0 w 8345102"/>
              <a:gd name="connsiteY0" fmla="*/ 0 h 2041657"/>
              <a:gd name="connsiteX1" fmla="*/ 8345102 w 8345102"/>
              <a:gd name="connsiteY1" fmla="*/ 0 h 2041657"/>
              <a:gd name="connsiteX2" fmla="*/ 8345102 w 8345102"/>
              <a:gd name="connsiteY2" fmla="*/ 1773254 h 2041657"/>
              <a:gd name="connsiteX3" fmla="*/ 4360744 w 8345102"/>
              <a:gd name="connsiteY3" fmla="*/ 1773254 h 2041657"/>
              <a:gd name="connsiteX4" fmla="*/ 4172551 w 8345102"/>
              <a:gd name="connsiteY4" fmla="*/ 2041657 h 2041657"/>
              <a:gd name="connsiteX5" fmla="*/ 3984359 w 8345102"/>
              <a:gd name="connsiteY5" fmla="*/ 1773254 h 2041657"/>
              <a:gd name="connsiteX6" fmla="*/ 0 w 8345102"/>
              <a:gd name="connsiteY6" fmla="*/ 1773254 h 204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5102" h="2041657">
                <a:moveTo>
                  <a:pt x="0" y="0"/>
                </a:moveTo>
                <a:lnTo>
                  <a:pt x="8345102" y="0"/>
                </a:lnTo>
                <a:lnTo>
                  <a:pt x="8345102" y="1773254"/>
                </a:lnTo>
                <a:lnTo>
                  <a:pt x="4360744" y="1773254"/>
                </a:lnTo>
                <a:lnTo>
                  <a:pt x="4172551" y="2041657"/>
                </a:lnTo>
                <a:lnTo>
                  <a:pt x="3984359" y="1773254"/>
                </a:lnTo>
                <a:lnTo>
                  <a:pt x="0" y="1773254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 w="19050">
            <a:noFill/>
          </a:ln>
        </p:spPr>
        <p:txBody>
          <a:bodyPr wrap="square" lIns="0" tIns="91440" rIns="0" bIns="54864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0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0"/>
          <p:cNvGrpSpPr/>
          <p:nvPr userDrawn="1"/>
        </p:nvGrpSpPr>
        <p:grpSpPr>
          <a:xfrm>
            <a:off x="4351627" y="1104700"/>
            <a:ext cx="4400683" cy="3501414"/>
            <a:chOff x="2094899" y="1081795"/>
            <a:chExt cx="4400683" cy="3501414"/>
          </a:xfrm>
        </p:grpSpPr>
        <p:sp>
          <p:nvSpPr>
            <p:cNvPr id="18" name="Rectangle 17"/>
            <p:cNvSpPr/>
            <p:nvPr/>
          </p:nvSpPr>
          <p:spPr>
            <a:xfrm>
              <a:off x="2261198" y="1247618"/>
              <a:ext cx="4081379" cy="2259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5"/>
            <p:cNvSpPr>
              <a:spLocks noEditPoints="1"/>
            </p:cNvSpPr>
            <p:nvPr/>
          </p:nvSpPr>
          <p:spPr bwMode="auto">
            <a:xfrm>
              <a:off x="2094899" y="1081795"/>
              <a:ext cx="4400683" cy="2608522"/>
            </a:xfrm>
            <a:custGeom>
              <a:avLst/>
              <a:gdLst/>
              <a:ahLst/>
              <a:cxnLst>
                <a:cxn ang="0">
                  <a:pos x="1757" y="0"/>
                </a:cxn>
                <a:cxn ang="0">
                  <a:pos x="921" y="0"/>
                </a:cxn>
                <a:cxn ang="0">
                  <a:pos x="893" y="0"/>
                </a:cxn>
                <a:cxn ang="0">
                  <a:pos x="56" y="0"/>
                </a:cxn>
                <a:cxn ang="0">
                  <a:pos x="0" y="47"/>
                </a:cxn>
                <a:cxn ang="0">
                  <a:pos x="0" y="1076"/>
                </a:cxn>
                <a:cxn ang="0">
                  <a:pos x="1816" y="1076"/>
                </a:cxn>
                <a:cxn ang="0">
                  <a:pos x="1816" y="47"/>
                </a:cxn>
                <a:cxn ang="0">
                  <a:pos x="1757" y="0"/>
                </a:cxn>
                <a:cxn ang="0">
                  <a:pos x="1732" y="1000"/>
                </a:cxn>
                <a:cxn ang="0">
                  <a:pos x="76" y="1000"/>
                </a:cxn>
                <a:cxn ang="0">
                  <a:pos x="76" y="68"/>
                </a:cxn>
                <a:cxn ang="0">
                  <a:pos x="1732" y="68"/>
                </a:cxn>
                <a:cxn ang="0">
                  <a:pos x="1732" y="1000"/>
                </a:cxn>
              </a:cxnLst>
              <a:rect l="0" t="0" r="r" b="b"/>
              <a:pathLst>
                <a:path w="1816" h="1076">
                  <a:moveTo>
                    <a:pt x="1757" y="0"/>
                  </a:moveTo>
                  <a:cubicBezTo>
                    <a:pt x="921" y="0"/>
                    <a:pt x="921" y="0"/>
                    <a:pt x="921" y="0"/>
                  </a:cubicBezTo>
                  <a:cubicBezTo>
                    <a:pt x="893" y="0"/>
                    <a:pt x="893" y="0"/>
                    <a:pt x="89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7" y="0"/>
                    <a:pt x="0" y="17"/>
                    <a:pt x="0" y="47"/>
                  </a:cubicBezTo>
                  <a:cubicBezTo>
                    <a:pt x="0" y="1076"/>
                    <a:pt x="0" y="1076"/>
                    <a:pt x="0" y="1076"/>
                  </a:cubicBezTo>
                  <a:cubicBezTo>
                    <a:pt x="1816" y="1076"/>
                    <a:pt x="1816" y="1076"/>
                    <a:pt x="1816" y="1076"/>
                  </a:cubicBezTo>
                  <a:cubicBezTo>
                    <a:pt x="1816" y="47"/>
                    <a:pt x="1816" y="47"/>
                    <a:pt x="1816" y="47"/>
                  </a:cubicBezTo>
                  <a:cubicBezTo>
                    <a:pt x="1816" y="17"/>
                    <a:pt x="1787" y="0"/>
                    <a:pt x="1757" y="0"/>
                  </a:cubicBezTo>
                  <a:moveTo>
                    <a:pt x="1732" y="1000"/>
                  </a:moveTo>
                  <a:cubicBezTo>
                    <a:pt x="76" y="1000"/>
                    <a:pt x="76" y="1000"/>
                    <a:pt x="76" y="1000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1732" y="68"/>
                    <a:pt x="1732" y="68"/>
                    <a:pt x="1732" y="68"/>
                  </a:cubicBezTo>
                  <a:cubicBezTo>
                    <a:pt x="1732" y="1000"/>
                    <a:pt x="1732" y="1000"/>
                    <a:pt x="1732" y="100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2311744" y="1247618"/>
              <a:ext cx="3979748" cy="2259869"/>
            </a:xfrm>
            <a:custGeom>
              <a:avLst/>
              <a:gdLst/>
              <a:ahLst/>
              <a:cxnLst>
                <a:cxn ang="0">
                  <a:pos x="1872" y="0"/>
                </a:cxn>
                <a:cxn ang="0">
                  <a:pos x="0" y="0"/>
                </a:cxn>
                <a:cxn ang="0">
                  <a:pos x="1872" y="1063"/>
                </a:cxn>
                <a:cxn ang="0">
                  <a:pos x="1872" y="0"/>
                </a:cxn>
              </a:cxnLst>
              <a:rect l="0" t="0" r="r" b="b"/>
              <a:pathLst>
                <a:path w="1872" h="1063">
                  <a:moveTo>
                    <a:pt x="1872" y="0"/>
                  </a:moveTo>
                  <a:lnTo>
                    <a:pt x="0" y="0"/>
                  </a:lnTo>
                  <a:lnTo>
                    <a:pt x="1872" y="1063"/>
                  </a:lnTo>
                  <a:lnTo>
                    <a:pt x="1872" y="0"/>
                  </a:lnTo>
                  <a:close/>
                </a:path>
              </a:pathLst>
            </a:custGeom>
            <a:solidFill>
              <a:srgbClr val="FFFFFF">
                <a:alpha val="16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7"/>
            <p:cNvSpPr>
              <a:spLocks/>
            </p:cNvSpPr>
            <p:nvPr/>
          </p:nvSpPr>
          <p:spPr bwMode="auto">
            <a:xfrm>
              <a:off x="2094899" y="3690315"/>
              <a:ext cx="4400683" cy="3975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0"/>
                </a:cxn>
                <a:cxn ang="0">
                  <a:pos x="56" y="164"/>
                </a:cxn>
                <a:cxn ang="0">
                  <a:pos x="893" y="164"/>
                </a:cxn>
                <a:cxn ang="0">
                  <a:pos x="921" y="164"/>
                </a:cxn>
                <a:cxn ang="0">
                  <a:pos x="1757" y="164"/>
                </a:cxn>
                <a:cxn ang="0">
                  <a:pos x="1816" y="100"/>
                </a:cxn>
                <a:cxn ang="0">
                  <a:pos x="1816" y="0"/>
                </a:cxn>
                <a:cxn ang="0">
                  <a:pos x="0" y="0"/>
                </a:cxn>
              </a:cxnLst>
              <a:rect l="0" t="0" r="r" b="b"/>
              <a:pathLst>
                <a:path w="1816" h="164">
                  <a:moveTo>
                    <a:pt x="0" y="0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0" y="130"/>
                    <a:pt x="27" y="164"/>
                    <a:pt x="56" y="164"/>
                  </a:cubicBezTo>
                  <a:cubicBezTo>
                    <a:pt x="893" y="164"/>
                    <a:pt x="893" y="164"/>
                    <a:pt x="893" y="164"/>
                  </a:cubicBezTo>
                  <a:cubicBezTo>
                    <a:pt x="921" y="164"/>
                    <a:pt x="921" y="164"/>
                    <a:pt x="921" y="164"/>
                  </a:cubicBezTo>
                  <a:cubicBezTo>
                    <a:pt x="1757" y="164"/>
                    <a:pt x="1757" y="164"/>
                    <a:pt x="1757" y="164"/>
                  </a:cubicBezTo>
                  <a:cubicBezTo>
                    <a:pt x="1787" y="164"/>
                    <a:pt x="1816" y="130"/>
                    <a:pt x="1816" y="100"/>
                  </a:cubicBezTo>
                  <a:cubicBezTo>
                    <a:pt x="1816" y="0"/>
                    <a:pt x="1816" y="0"/>
                    <a:pt x="1816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83000">
                  <a:schemeClr val="bg1">
                    <a:lumMod val="75000"/>
                  </a:schemeClr>
                </a:gs>
                <a:gs pos="54000">
                  <a:schemeClr val="bg1">
                    <a:lumMod val="85000"/>
                  </a:schemeClr>
                </a:gs>
              </a:gsLst>
              <a:lin ang="18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3506519" y="4087866"/>
              <a:ext cx="1590198" cy="495343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22" y="0"/>
                </a:cxn>
                <a:cxn ang="0">
                  <a:pos x="143" y="0"/>
                </a:cxn>
                <a:cxn ang="0">
                  <a:pos x="102" y="128"/>
                </a:cxn>
                <a:cxn ang="0">
                  <a:pos x="108" y="204"/>
                </a:cxn>
                <a:cxn ang="0">
                  <a:pos x="322" y="204"/>
                </a:cxn>
                <a:cxn ang="0">
                  <a:pos x="335" y="204"/>
                </a:cxn>
                <a:cxn ang="0">
                  <a:pos x="549" y="204"/>
                </a:cxn>
                <a:cxn ang="0">
                  <a:pos x="555" y="128"/>
                </a:cxn>
                <a:cxn ang="0">
                  <a:pos x="513" y="0"/>
                </a:cxn>
                <a:cxn ang="0">
                  <a:pos x="335" y="0"/>
                </a:cxn>
              </a:cxnLst>
              <a:rect l="0" t="0" r="r" b="b"/>
              <a:pathLst>
                <a:path w="656" h="204">
                  <a:moveTo>
                    <a:pt x="335" y="0"/>
                  </a:moveTo>
                  <a:cubicBezTo>
                    <a:pt x="322" y="0"/>
                    <a:pt x="322" y="0"/>
                    <a:pt x="322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2" y="88"/>
                    <a:pt x="102" y="128"/>
                  </a:cubicBezTo>
                  <a:cubicBezTo>
                    <a:pt x="62" y="169"/>
                    <a:pt x="0" y="204"/>
                    <a:pt x="108" y="204"/>
                  </a:cubicBezTo>
                  <a:cubicBezTo>
                    <a:pt x="322" y="204"/>
                    <a:pt x="322" y="204"/>
                    <a:pt x="322" y="204"/>
                  </a:cubicBezTo>
                  <a:cubicBezTo>
                    <a:pt x="335" y="204"/>
                    <a:pt x="335" y="204"/>
                    <a:pt x="335" y="204"/>
                  </a:cubicBezTo>
                  <a:cubicBezTo>
                    <a:pt x="549" y="204"/>
                    <a:pt x="549" y="204"/>
                    <a:pt x="549" y="204"/>
                  </a:cubicBezTo>
                  <a:cubicBezTo>
                    <a:pt x="656" y="204"/>
                    <a:pt x="594" y="169"/>
                    <a:pt x="555" y="128"/>
                  </a:cubicBezTo>
                  <a:cubicBezTo>
                    <a:pt x="515" y="88"/>
                    <a:pt x="513" y="0"/>
                    <a:pt x="513" y="0"/>
                  </a:cubicBezTo>
                  <a:lnTo>
                    <a:pt x="335" y="0"/>
                  </a:lnTo>
                  <a:close/>
                </a:path>
              </a:pathLst>
            </a:custGeom>
            <a:gradFill>
              <a:gsLst>
                <a:gs pos="42000">
                  <a:schemeClr val="bg1">
                    <a:lumMod val="75000"/>
                  </a:schemeClr>
                </a:gs>
                <a:gs pos="6000">
                  <a:schemeClr val="bg1">
                    <a:lumMod val="8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539596" y="1270523"/>
            <a:ext cx="4008623" cy="2259869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rtl="0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2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4489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361950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713942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96112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500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+mj-cs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23950"/>
            <a:ext cx="9144000" cy="2362200"/>
          </a:xfrm>
          <a:custGeom>
            <a:avLst/>
            <a:gdLst>
              <a:gd name="connsiteX0" fmla="*/ 0 w 8345102"/>
              <a:gd name="connsiteY0" fmla="*/ 0 h 1752600"/>
              <a:gd name="connsiteX1" fmla="*/ 8345102 w 8345102"/>
              <a:gd name="connsiteY1" fmla="*/ 0 h 1752600"/>
              <a:gd name="connsiteX2" fmla="*/ 8345102 w 8345102"/>
              <a:gd name="connsiteY2" fmla="*/ 1752600 h 1752600"/>
              <a:gd name="connsiteX3" fmla="*/ 0 w 8345102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5102" h="1752600">
                <a:moveTo>
                  <a:pt x="0" y="0"/>
                </a:moveTo>
                <a:lnTo>
                  <a:pt x="8345102" y="0"/>
                </a:lnTo>
                <a:lnTo>
                  <a:pt x="8345102" y="1752600"/>
                </a:lnTo>
                <a:lnTo>
                  <a:pt x="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54864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68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279900" y="770021"/>
            <a:ext cx="44502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4279900" y="337687"/>
            <a:ext cx="44502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+mj-cs"/>
            </a:endParaRP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6350"/>
            <a:ext cx="4167739" cy="5137150"/>
          </a:xfrm>
          <a:custGeom>
            <a:avLst/>
            <a:gdLst>
              <a:gd name="connsiteX0" fmla="*/ 0 w 4167739"/>
              <a:gd name="connsiteY0" fmla="*/ 0 h 5137150"/>
              <a:gd name="connsiteX1" fmla="*/ 4167739 w 4167739"/>
              <a:gd name="connsiteY1" fmla="*/ 0 h 5137150"/>
              <a:gd name="connsiteX2" fmla="*/ 4167739 w 4167739"/>
              <a:gd name="connsiteY2" fmla="*/ 5137150 h 5137150"/>
              <a:gd name="connsiteX3" fmla="*/ 0 w 4167739"/>
              <a:gd name="connsiteY3" fmla="*/ 5137150 h 5137150"/>
              <a:gd name="connsiteX4" fmla="*/ 0 w 4167739"/>
              <a:gd name="connsiteY4" fmla="*/ 0 h 5137150"/>
              <a:gd name="connsiteX0" fmla="*/ 0 w 4167739"/>
              <a:gd name="connsiteY0" fmla="*/ 0 h 5137150"/>
              <a:gd name="connsiteX1" fmla="*/ 4167739 w 4167739"/>
              <a:gd name="connsiteY1" fmla="*/ 0 h 5137150"/>
              <a:gd name="connsiteX2" fmla="*/ 3215239 w 4167739"/>
              <a:gd name="connsiteY2" fmla="*/ 5137150 h 5137150"/>
              <a:gd name="connsiteX3" fmla="*/ 0 w 4167739"/>
              <a:gd name="connsiteY3" fmla="*/ 5137150 h 5137150"/>
              <a:gd name="connsiteX4" fmla="*/ 0 w 4167739"/>
              <a:gd name="connsiteY4" fmla="*/ 0 h 513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7739" h="5137150">
                <a:moveTo>
                  <a:pt x="0" y="0"/>
                </a:moveTo>
                <a:lnTo>
                  <a:pt x="4167739" y="0"/>
                </a:lnTo>
                <a:lnTo>
                  <a:pt x="3215239" y="5137150"/>
                </a:lnTo>
                <a:lnTo>
                  <a:pt x="0" y="513715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18872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51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68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rtl="0">
              <a:buNone/>
              <a:defRPr sz="1600" b="0" baseline="0">
                <a:solidFill>
                  <a:schemeClr val="bg1"/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6836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bg1"/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MASTER TITLE STYLE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5430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0" y="1378484"/>
            <a:ext cx="4914900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3810000" y="946150"/>
            <a:ext cx="4914900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+mj-cs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1336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774700" y="1212850"/>
            <a:ext cx="2717800" cy="2717800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182880" anchor="b"/>
          <a:lstStyle>
            <a:lvl1pPr algn="ctr" rtl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810000" y="1733550"/>
            <a:ext cx="4914900" cy="10668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442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+mj-cs"/>
            </a:endParaRPr>
          </a:p>
        </p:txBody>
      </p:sp>
      <p:sp>
        <p:nvSpPr>
          <p:cNvPr id="48" name="Oval 47"/>
          <p:cNvSpPr/>
          <p:nvPr userDrawn="1"/>
        </p:nvSpPr>
        <p:spPr>
          <a:xfrm>
            <a:off x="641158" y="1625800"/>
            <a:ext cx="1521994" cy="152199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765868" y="1750510"/>
            <a:ext cx="1272574" cy="1272574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91123" y="3239772"/>
            <a:ext cx="1822064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name here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91123" y="3520723"/>
            <a:ext cx="1822064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5" name="Oval 34"/>
          <p:cNvSpPr/>
          <p:nvPr userDrawn="1"/>
        </p:nvSpPr>
        <p:spPr>
          <a:xfrm>
            <a:off x="2787426" y="1625800"/>
            <a:ext cx="1521994" cy="152199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2912136" y="1750510"/>
            <a:ext cx="1272574" cy="1272574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637391" y="3239772"/>
            <a:ext cx="1822064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name here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637391" y="3520723"/>
            <a:ext cx="1822064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52" name="Oval 51"/>
          <p:cNvSpPr/>
          <p:nvPr userDrawn="1"/>
        </p:nvSpPr>
        <p:spPr>
          <a:xfrm>
            <a:off x="4894505" y="1625800"/>
            <a:ext cx="1521994" cy="1521994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53" name="Picture Placeholder 7"/>
          <p:cNvSpPr>
            <a:spLocks noGrp="1"/>
          </p:cNvSpPr>
          <p:nvPr>
            <p:ph type="pic" sz="quarter" idx="23" hasCustomPrompt="1"/>
          </p:nvPr>
        </p:nvSpPr>
        <p:spPr>
          <a:xfrm>
            <a:off x="5019215" y="1750510"/>
            <a:ext cx="1272574" cy="1272574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744470" y="3239772"/>
            <a:ext cx="1822064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name here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4744470" y="3520723"/>
            <a:ext cx="1822064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61" name="Oval 60"/>
          <p:cNvSpPr/>
          <p:nvPr userDrawn="1"/>
        </p:nvSpPr>
        <p:spPr>
          <a:xfrm>
            <a:off x="6996229" y="1625800"/>
            <a:ext cx="1521994" cy="1521994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2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7120939" y="1750510"/>
            <a:ext cx="1272574" cy="1272574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846194" y="3239772"/>
            <a:ext cx="1822064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name here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846194" y="3520723"/>
            <a:ext cx="1822064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3079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2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6" grpId="0" animBg="1"/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/>
      <p:bldP spid="53" grpId="0" animBg="1"/>
      <p:bldP spid="5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animBg="1"/>
      <p:bldP spid="62" grpId="0" animBg="1"/>
      <p:bldP spid="6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+mj-cs"/>
            </a:endParaRPr>
          </a:p>
        </p:txBody>
      </p:sp>
      <p:sp>
        <p:nvSpPr>
          <p:cNvPr id="48" name="Diamond 47"/>
          <p:cNvSpPr/>
          <p:nvPr userDrawn="1"/>
        </p:nvSpPr>
        <p:spPr>
          <a:xfrm>
            <a:off x="390525" y="1625800"/>
            <a:ext cx="1521994" cy="1521994"/>
          </a:xfrm>
          <a:prstGeom prst="diamond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515235" y="1750510"/>
            <a:ext cx="1272574" cy="1272574"/>
          </a:xfrm>
          <a:prstGeom prst="diamond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44324" y="3239772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name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44324" y="3520723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5" name="Diamond 34"/>
          <p:cNvSpPr/>
          <p:nvPr userDrawn="1"/>
        </p:nvSpPr>
        <p:spPr>
          <a:xfrm>
            <a:off x="2143125" y="1625800"/>
            <a:ext cx="1521994" cy="1521994"/>
          </a:xfrm>
          <a:prstGeom prst="diamond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2267835" y="1750510"/>
            <a:ext cx="1272574" cy="1272574"/>
          </a:xfrm>
          <a:prstGeom prst="diamond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196924" y="3239772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name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196924" y="3520723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52" name="Diamond 51"/>
          <p:cNvSpPr/>
          <p:nvPr userDrawn="1"/>
        </p:nvSpPr>
        <p:spPr>
          <a:xfrm>
            <a:off x="3867150" y="1625800"/>
            <a:ext cx="1521994" cy="1521994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53" name="Picture Placeholder 7"/>
          <p:cNvSpPr>
            <a:spLocks noGrp="1"/>
          </p:cNvSpPr>
          <p:nvPr>
            <p:ph type="pic" sz="quarter" idx="23" hasCustomPrompt="1"/>
          </p:nvPr>
        </p:nvSpPr>
        <p:spPr>
          <a:xfrm>
            <a:off x="3991860" y="1750510"/>
            <a:ext cx="1272574" cy="1272574"/>
          </a:xfrm>
          <a:prstGeom prst="diamond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920949" y="3239772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name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3920949" y="3520723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61" name="Diamond 60"/>
          <p:cNvSpPr/>
          <p:nvPr userDrawn="1"/>
        </p:nvSpPr>
        <p:spPr>
          <a:xfrm>
            <a:off x="5562600" y="1625800"/>
            <a:ext cx="1521994" cy="1521994"/>
          </a:xfrm>
          <a:prstGeom prst="diamond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2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5687310" y="1750510"/>
            <a:ext cx="1272574" cy="1272574"/>
          </a:xfrm>
          <a:prstGeom prst="diamond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5616399" y="3239772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name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16399" y="3520723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46" name="Diamond 45"/>
          <p:cNvSpPr/>
          <p:nvPr userDrawn="1"/>
        </p:nvSpPr>
        <p:spPr>
          <a:xfrm>
            <a:off x="7238115" y="1625800"/>
            <a:ext cx="1521994" cy="1521994"/>
          </a:xfrm>
          <a:prstGeom prst="diamond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47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7362825" y="1750510"/>
            <a:ext cx="1272574" cy="1272574"/>
          </a:xfrm>
          <a:prstGeom prst="diamond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7291914" y="3239772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name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7291914" y="3520723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3864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2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6" grpId="0" animBg="1"/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/>
      <p:bldP spid="53" grpId="0" animBg="1"/>
      <p:bldP spid="5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animBg="1"/>
      <p:bldP spid="62" grpId="0" animBg="1"/>
      <p:bldP spid="6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animBg="1"/>
      <p:bldP spid="5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gi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/>
          <p:cNvSpPr/>
          <p:nvPr userDrawn="1"/>
        </p:nvSpPr>
        <p:spPr>
          <a:xfrm rot="16200000">
            <a:off x="94134" y="4644550"/>
            <a:ext cx="233216" cy="421484"/>
          </a:xfrm>
          <a:prstGeom prst="flowChartOffpageConnector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 bwMode="gray">
          <a:xfrm>
            <a:off x="21437" y="4778348"/>
            <a:ext cx="3048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algn="ctr" defTabSz="914400" rtl="0" eaLnBrk="1" latinLnBrk="0" hangingPunct="1"/>
            <a:fld id="{6C5AF65D-6854-49AF-ABC5-48B5BA0EA842}" type="slidenum">
              <a:rPr lang="en-US" sz="1000" b="0" i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HP Simplified"/>
                <a:ea typeface="+mn-ea"/>
                <a:cs typeface="HP Simplified"/>
              </a:rPr>
              <a:pPr marL="0" algn="ctr" defTabSz="914400" rtl="0" eaLnBrk="1" latinLnBrk="0" hangingPunct="1"/>
              <a:t>‹#›</a:t>
            </a:fld>
            <a:endParaRPr lang="en-US" sz="1000" b="0" i="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HP Simplified"/>
              <a:ea typeface="+mn-ea"/>
              <a:cs typeface="HP Simplified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481755"/>
            <a:ext cx="622807" cy="5931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0" r:id="rId2"/>
    <p:sldLayoutId id="2147483704" r:id="rId3"/>
    <p:sldLayoutId id="2147483701" r:id="rId4"/>
    <p:sldLayoutId id="2147483671" r:id="rId5"/>
    <p:sldLayoutId id="2147483720" r:id="rId6"/>
    <p:sldLayoutId id="2147483699" r:id="rId7"/>
    <p:sldLayoutId id="2147483707" r:id="rId8"/>
    <p:sldLayoutId id="2147483709" r:id="rId9"/>
    <p:sldLayoutId id="2147483696" r:id="rId10"/>
    <p:sldLayoutId id="2147483708" r:id="rId11"/>
    <p:sldLayoutId id="2147483717" r:id="rId12"/>
    <p:sldLayoutId id="2147483716" r:id="rId13"/>
    <p:sldLayoutId id="2147483722" r:id="rId14"/>
    <p:sldLayoutId id="2147483723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Pirkimu_plano_el_forma_pvz.pd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emo2.eviesiejipirkimai.lt:4433/login.asp?B=PPO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0" y="1607058"/>
            <a:ext cx="9144000" cy="2169351"/>
          </a:xfrm>
          <a:custGeom>
            <a:avLst/>
            <a:gdLst>
              <a:gd name="connsiteX0" fmla="*/ 0 w 9144000"/>
              <a:gd name="connsiteY0" fmla="*/ 0 h 2169351"/>
              <a:gd name="connsiteX1" fmla="*/ 4324906 w 9144000"/>
              <a:gd name="connsiteY1" fmla="*/ 0 h 2169351"/>
              <a:gd name="connsiteX2" fmla="*/ 4571999 w 9144000"/>
              <a:gd name="connsiteY2" fmla="*/ 242381 h 2169351"/>
              <a:gd name="connsiteX3" fmla="*/ 4819093 w 9144000"/>
              <a:gd name="connsiteY3" fmla="*/ 0 h 2169351"/>
              <a:gd name="connsiteX4" fmla="*/ 9144000 w 9144000"/>
              <a:gd name="connsiteY4" fmla="*/ 0 h 2169351"/>
              <a:gd name="connsiteX5" fmla="*/ 9144000 w 9144000"/>
              <a:gd name="connsiteY5" fmla="*/ 1929384 h 2169351"/>
              <a:gd name="connsiteX6" fmla="*/ 4816632 w 9144000"/>
              <a:gd name="connsiteY6" fmla="*/ 1929384 h 2169351"/>
              <a:gd name="connsiteX7" fmla="*/ 4571999 w 9144000"/>
              <a:gd name="connsiteY7" fmla="*/ 2169351 h 2169351"/>
              <a:gd name="connsiteX8" fmla="*/ 4327367 w 9144000"/>
              <a:gd name="connsiteY8" fmla="*/ 1929384 h 2169351"/>
              <a:gd name="connsiteX9" fmla="*/ 0 w 9144000"/>
              <a:gd name="connsiteY9" fmla="*/ 1929384 h 216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2169351">
                <a:moveTo>
                  <a:pt x="0" y="0"/>
                </a:moveTo>
                <a:lnTo>
                  <a:pt x="4324906" y="0"/>
                </a:lnTo>
                <a:lnTo>
                  <a:pt x="4571999" y="242381"/>
                </a:lnTo>
                <a:lnTo>
                  <a:pt x="4819093" y="0"/>
                </a:lnTo>
                <a:lnTo>
                  <a:pt x="9144000" y="0"/>
                </a:lnTo>
                <a:lnTo>
                  <a:pt x="9144000" y="1929384"/>
                </a:lnTo>
                <a:lnTo>
                  <a:pt x="4816632" y="1929384"/>
                </a:lnTo>
                <a:lnTo>
                  <a:pt x="4571999" y="2169351"/>
                </a:lnTo>
                <a:lnTo>
                  <a:pt x="4327367" y="1929384"/>
                </a:lnTo>
                <a:lnTo>
                  <a:pt x="0" y="1929384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4324906" y="1491168"/>
            <a:ext cx="494187" cy="24238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26376" y="2433250"/>
            <a:ext cx="497184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lt-LT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MS PGothic" panose="020B0600070205080204" pitchFamily="34" charset="-128"/>
              </a:rPr>
              <a:t>PIRKIMŲ PRIEŽIŪRA</a:t>
            </a:r>
          </a:p>
          <a:p>
            <a:pPr algn="ctr"/>
            <a:endParaRPr lang="lt-LT" b="1" dirty="0">
              <a:solidFill>
                <a:srgbClr val="FFFFFF"/>
              </a:solidFill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7058"/>
            <a:ext cx="1971580" cy="18778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40" y="2234178"/>
            <a:ext cx="1971580" cy="76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7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0000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dirty="0"/>
              <a:t>PPP pildymo būdai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49" y="1694048"/>
            <a:ext cx="4078224" cy="2501086"/>
          </a:xfrm>
        </p:spPr>
      </p:pic>
      <p:pic>
        <p:nvPicPr>
          <p:cNvPr id="11" name="Picture Placeholder 10">
            <a:hlinkClick r:id="rId3" action="ppaction://hlinkfile"/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" b="3976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lt-LT" dirty="0" smtClean="0"/>
              <a:t>Pildant tiesiogiai prisijungus prie DMS</a:t>
            </a:r>
            <a:endParaRPr lang="lt-L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813221" y="1123950"/>
            <a:ext cx="3765183" cy="570097"/>
          </a:xfrm>
        </p:spPr>
        <p:txBody>
          <a:bodyPr/>
          <a:lstStyle/>
          <a:p>
            <a:r>
              <a:rPr lang="lt-LT" dirty="0" smtClean="0"/>
              <a:t>Parsisiuntus</a:t>
            </a:r>
            <a:r>
              <a:rPr lang="en-US" dirty="0" smtClean="0"/>
              <a:t> PDF</a:t>
            </a:r>
            <a:r>
              <a:rPr lang="lt-LT" dirty="0" smtClean="0"/>
              <a:t> formą, kurią užpildžius importuojama į DMS</a:t>
            </a:r>
            <a:endParaRPr lang="lt-LT" dirty="0"/>
          </a:p>
        </p:txBody>
      </p:sp>
      <p:sp>
        <p:nvSpPr>
          <p:cNvPr id="12" name="Rectangular Callout 11"/>
          <p:cNvSpPr/>
          <p:nvPr/>
        </p:nvSpPr>
        <p:spPr>
          <a:xfrm>
            <a:off x="5867400" y="58554"/>
            <a:ext cx="2971800" cy="914400"/>
          </a:xfrm>
          <a:prstGeom prst="wedgeRectCallout">
            <a:avLst>
              <a:gd name="adj1" fmla="val -26774"/>
              <a:gd name="adj2" fmla="val 74038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1400" dirty="0" err="1" smtClean="0"/>
              <a:t>Pdf</a:t>
            </a:r>
            <a:r>
              <a:rPr lang="lt-LT" sz="1400" dirty="0" smtClean="0"/>
              <a:t> forma gali būti naudojama iki pirmo </a:t>
            </a:r>
            <a:r>
              <a:rPr lang="lt-LT" sz="1400" dirty="0"/>
              <a:t>į</a:t>
            </a:r>
            <a:r>
              <a:rPr lang="lt-LT" sz="1400" dirty="0" smtClean="0"/>
              <a:t>kėlimo į DMS. Vėliau PPP duomenys tikslinami ir keičiami tik tiesiogiai DMS</a:t>
            </a:r>
            <a:r>
              <a:rPr lang="en-US" sz="1400" dirty="0" smtClean="0"/>
              <a:t>!</a:t>
            </a:r>
            <a:endParaRPr lang="lt-LT" sz="1400" dirty="0"/>
          </a:p>
        </p:txBody>
      </p:sp>
      <p:sp>
        <p:nvSpPr>
          <p:cNvPr id="2" name="Rectangle 1"/>
          <p:cNvSpPr/>
          <p:nvPr/>
        </p:nvSpPr>
        <p:spPr>
          <a:xfrm>
            <a:off x="381000" y="1962150"/>
            <a:ext cx="2057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729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842" y="1046565"/>
            <a:ext cx="8047652" cy="3485809"/>
            <a:chOff x="348842" y="1046565"/>
            <a:chExt cx="8047652" cy="34858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8842" y="1046565"/>
              <a:ext cx="8047652" cy="348580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81000" y="1428750"/>
              <a:ext cx="36576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dirty="0"/>
              <a:t>PPP </a:t>
            </a:r>
            <a:r>
              <a:rPr lang="lt-LT" sz="2800" dirty="0" smtClean="0"/>
              <a:t>pildymas tiesiogiai per DMS</a:t>
            </a:r>
            <a:endParaRPr lang="lt-LT" sz="2800" dirty="0"/>
          </a:p>
        </p:txBody>
      </p:sp>
      <p:sp>
        <p:nvSpPr>
          <p:cNvPr id="12" name="Rectangle 11"/>
          <p:cNvSpPr/>
          <p:nvPr/>
        </p:nvSpPr>
        <p:spPr>
          <a:xfrm>
            <a:off x="7010400" y="3409950"/>
            <a:ext cx="1386094" cy="4572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1" name="Rectangle 10"/>
          <p:cNvSpPr/>
          <p:nvPr/>
        </p:nvSpPr>
        <p:spPr>
          <a:xfrm>
            <a:off x="3048000" y="2038350"/>
            <a:ext cx="1219200" cy="4854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8918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/>
          <a:srcRect t="1684" b="1"/>
          <a:stretch/>
        </p:blipFill>
        <p:spPr>
          <a:xfrm>
            <a:off x="326433" y="337687"/>
            <a:ext cx="8240720" cy="4145522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326433" y="266663"/>
            <a:ext cx="3886200" cy="689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dirty="0"/>
              <a:t>PPP pildymas tiesiogiai per DMS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93759" y="3088696"/>
            <a:ext cx="3827037" cy="843359"/>
            <a:chOff x="1981200" y="1493520"/>
            <a:chExt cx="5135882" cy="115443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981200" y="1504950"/>
              <a:ext cx="0" cy="114300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117081" y="1504950"/>
              <a:ext cx="0" cy="114300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981200" y="2647950"/>
              <a:ext cx="5135882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981200" y="1493520"/>
              <a:ext cx="5135882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1" name="Rectangular Callout 20"/>
          <p:cNvSpPr/>
          <p:nvPr/>
        </p:nvSpPr>
        <p:spPr>
          <a:xfrm>
            <a:off x="2085755" y="1830327"/>
            <a:ext cx="1925143" cy="689678"/>
          </a:xfrm>
          <a:prstGeom prst="wedgeRectCallout">
            <a:avLst>
              <a:gd name="adj1" fmla="val -51375"/>
              <a:gd name="adj2" fmla="val 12856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1400" b="1" dirty="0" smtClean="0"/>
              <a:t>1. </a:t>
            </a:r>
            <a:r>
              <a:rPr lang="lt-LT" sz="1400" dirty="0" smtClean="0"/>
              <a:t>Automatiškai apskaičiuoja užpildžius PPP „Pirkimų sąrašas“</a:t>
            </a:r>
            <a:endParaRPr lang="lt-LT" sz="14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4495261" y="2723604"/>
            <a:ext cx="3810538" cy="385094"/>
            <a:chOff x="1981200" y="1493520"/>
            <a:chExt cx="5135882" cy="115443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1981200" y="1504950"/>
              <a:ext cx="0" cy="11430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117081" y="1504950"/>
              <a:ext cx="0" cy="11430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1981200" y="2647950"/>
              <a:ext cx="513588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1981200" y="1493520"/>
              <a:ext cx="513588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3" name="Rectangular Callout 32"/>
          <p:cNvSpPr/>
          <p:nvPr/>
        </p:nvSpPr>
        <p:spPr>
          <a:xfrm>
            <a:off x="5438881" y="1864526"/>
            <a:ext cx="1662763" cy="699710"/>
          </a:xfrm>
          <a:prstGeom prst="wedgeRectCallout">
            <a:avLst>
              <a:gd name="adj1" fmla="val 11336"/>
              <a:gd name="adj2" fmla="val 66243"/>
            </a:avLst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1400" b="1" dirty="0"/>
              <a:t>2</a:t>
            </a:r>
            <a:r>
              <a:rPr lang="lt-LT" sz="1400" b="1" dirty="0" smtClean="0"/>
              <a:t>. Įrašyti</a:t>
            </a:r>
            <a:r>
              <a:rPr lang="lt-LT" sz="1400" dirty="0" smtClean="0"/>
              <a:t> sumą, kuriai </a:t>
            </a:r>
            <a:r>
              <a:rPr lang="lt-LT" sz="1400" b="1" dirty="0" smtClean="0"/>
              <a:t>netaikomi pirkimai</a:t>
            </a:r>
            <a:endParaRPr lang="lt-LT" sz="1400" b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6471054" y="3625567"/>
            <a:ext cx="1834744" cy="1272829"/>
            <a:chOff x="1981200" y="1493520"/>
            <a:chExt cx="5135882" cy="1154430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981200" y="1504950"/>
              <a:ext cx="0" cy="11430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117081" y="1504950"/>
              <a:ext cx="0" cy="11430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981200" y="2647950"/>
              <a:ext cx="513588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981200" y="1493520"/>
              <a:ext cx="513588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495261" y="3138793"/>
            <a:ext cx="3810539" cy="299529"/>
            <a:chOff x="1981200" y="1493520"/>
            <a:chExt cx="5135882" cy="115443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1981200" y="1504950"/>
              <a:ext cx="0" cy="114300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117081" y="1504950"/>
              <a:ext cx="0" cy="114300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981200" y="2647950"/>
              <a:ext cx="5135882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981200" y="1493520"/>
              <a:ext cx="5135882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6553200" y="3932055"/>
            <a:ext cx="169463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lt-LT" sz="1200" b="1" dirty="0" smtClean="0"/>
              <a:t>3. Būtina pakomentuoti kas sudaro išlaidų sumą, kuriai netaikomi pirkimai </a:t>
            </a:r>
            <a:endParaRPr lang="lt-LT" sz="1200" b="1" dirty="0"/>
          </a:p>
        </p:txBody>
      </p:sp>
      <p:sp>
        <p:nvSpPr>
          <p:cNvPr id="2" name="Striped Right Arrow 1"/>
          <p:cNvSpPr/>
          <p:nvPr/>
        </p:nvSpPr>
        <p:spPr>
          <a:xfrm rot="10800000">
            <a:off x="8563006" y="3192867"/>
            <a:ext cx="457201" cy="194346"/>
          </a:xfrm>
          <a:prstGeom prst="stripedRightArrow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5" name="Striped Right Arrow 44"/>
          <p:cNvSpPr/>
          <p:nvPr/>
        </p:nvSpPr>
        <p:spPr>
          <a:xfrm>
            <a:off x="97832" y="2875919"/>
            <a:ext cx="457201" cy="194346"/>
          </a:xfrm>
          <a:prstGeom prst="stripedRightArrow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9838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3" grpId="0" animBg="1"/>
      <p:bldP spid="49" grpId="0" animBg="1"/>
      <p:bldP spid="2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3465"/>
          <a:stretch/>
        </p:blipFill>
        <p:spPr>
          <a:xfrm>
            <a:off x="397727" y="742950"/>
            <a:ext cx="8152774" cy="42198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dirty="0">
                <a:solidFill>
                  <a:schemeClr val="bg1">
                    <a:lumMod val="65000"/>
                  </a:schemeClr>
                </a:solidFill>
              </a:rPr>
              <a:t>PPP pildymas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3257550"/>
            <a:ext cx="914400" cy="315777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Rectangle 5"/>
          <p:cNvSpPr/>
          <p:nvPr/>
        </p:nvSpPr>
        <p:spPr>
          <a:xfrm>
            <a:off x="533400" y="3943350"/>
            <a:ext cx="1600200" cy="30480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4521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3139"/>
            <a:ext cx="6545648" cy="39558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34379"/>
            <a:ext cx="8368364" cy="356134"/>
          </a:xfrm>
        </p:spPr>
        <p:txBody>
          <a:bodyPr/>
          <a:lstStyle/>
          <a:p>
            <a:r>
              <a:rPr lang="lt-LT" sz="2800" dirty="0"/>
              <a:t>PPP pildymas</a:t>
            </a:r>
          </a:p>
        </p:txBody>
      </p:sp>
      <p:sp>
        <p:nvSpPr>
          <p:cNvPr id="6" name="Rectangle 5"/>
          <p:cNvSpPr/>
          <p:nvPr/>
        </p:nvSpPr>
        <p:spPr>
          <a:xfrm>
            <a:off x="7239000" y="1183883"/>
            <a:ext cx="273518" cy="22860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Rectangle 6"/>
          <p:cNvSpPr/>
          <p:nvPr/>
        </p:nvSpPr>
        <p:spPr>
          <a:xfrm>
            <a:off x="2743200" y="1456425"/>
            <a:ext cx="6324600" cy="318539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Rectangle 7"/>
          <p:cNvSpPr/>
          <p:nvPr/>
        </p:nvSpPr>
        <p:spPr>
          <a:xfrm>
            <a:off x="2743200" y="1847452"/>
            <a:ext cx="3048000" cy="372666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Rectangular Callout 1"/>
          <p:cNvSpPr/>
          <p:nvPr/>
        </p:nvSpPr>
        <p:spPr>
          <a:xfrm>
            <a:off x="625112" y="1738107"/>
            <a:ext cx="1904474" cy="731762"/>
          </a:xfrm>
          <a:prstGeom prst="wedgeRectCallout">
            <a:avLst>
              <a:gd name="adj1" fmla="val 59182"/>
              <a:gd name="adj2" fmla="val 8693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lt-LT" sz="1200" dirty="0"/>
              <a:t>Aprašant sukonkretinti, pvz.: </a:t>
            </a:r>
            <a:r>
              <a:rPr lang="lt-LT" sz="1200" i="1" dirty="0"/>
              <a:t>X įrangos pirkimas; Y baldų pirkimas.</a:t>
            </a:r>
            <a:endParaRPr lang="lt-LT" sz="1200" b="1" i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84962" y="2708272"/>
            <a:ext cx="3055954" cy="38100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1" name="Rectangle 10"/>
          <p:cNvSpPr/>
          <p:nvPr/>
        </p:nvSpPr>
        <p:spPr>
          <a:xfrm>
            <a:off x="2784962" y="3153426"/>
            <a:ext cx="3064756" cy="381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2" name="Rectangular Callout 11"/>
          <p:cNvSpPr/>
          <p:nvPr/>
        </p:nvSpPr>
        <p:spPr>
          <a:xfrm>
            <a:off x="169799" y="2637463"/>
            <a:ext cx="1904474" cy="719716"/>
          </a:xfrm>
          <a:prstGeom prst="wedgeRectCallout">
            <a:avLst>
              <a:gd name="adj1" fmla="val 80514"/>
              <a:gd name="adj2" fmla="val 3873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lt-LT" sz="1200" dirty="0"/>
              <a:t>Jeigu perkamas mišrus </a:t>
            </a:r>
            <a:r>
              <a:rPr lang="lt-LT" sz="1200" dirty="0" smtClean="0"/>
              <a:t>objektas,</a:t>
            </a:r>
            <a:r>
              <a:rPr lang="en-US" sz="1200" dirty="0" smtClean="0"/>
              <a:t> </a:t>
            </a:r>
            <a:r>
              <a:rPr lang="lt-LT" sz="1200" dirty="0" smtClean="0"/>
              <a:t>nurodoma pagrindinio</a:t>
            </a:r>
            <a:r>
              <a:rPr lang="en-US" sz="1200" dirty="0" smtClean="0"/>
              <a:t> </a:t>
            </a:r>
            <a:r>
              <a:rPr lang="lt-LT" sz="1200" dirty="0" smtClean="0"/>
              <a:t>objekto </a:t>
            </a:r>
            <a:r>
              <a:rPr lang="lt-LT" sz="1200" dirty="0"/>
              <a:t>rūšis.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12934" y="2715769"/>
            <a:ext cx="3124200" cy="36600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4" name="Rectangle 13"/>
          <p:cNvSpPr/>
          <p:nvPr/>
        </p:nvSpPr>
        <p:spPr>
          <a:xfrm>
            <a:off x="5905500" y="3117839"/>
            <a:ext cx="3124200" cy="70077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7" name="Rectangular Callout 16"/>
          <p:cNvSpPr/>
          <p:nvPr/>
        </p:nvSpPr>
        <p:spPr>
          <a:xfrm>
            <a:off x="7203385" y="150890"/>
            <a:ext cx="1815164" cy="846099"/>
          </a:xfrm>
          <a:prstGeom prst="wedgeRectCallout">
            <a:avLst>
              <a:gd name="adj1" fmla="val -36840"/>
              <a:gd name="adj2" fmla="val 6621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1200" dirty="0" smtClean="0"/>
              <a:t>Žymima, jeigu pagal VPĮ planuojama įgalioti kitą perkantįjį subjektą vykdyti pirkimo procedūras</a:t>
            </a:r>
            <a:endParaRPr lang="lt-LT" sz="1200" dirty="0"/>
          </a:p>
        </p:txBody>
      </p:sp>
      <p:sp>
        <p:nvSpPr>
          <p:cNvPr id="18" name="Rectangle 17"/>
          <p:cNvSpPr/>
          <p:nvPr/>
        </p:nvSpPr>
        <p:spPr>
          <a:xfrm>
            <a:off x="2784962" y="3842840"/>
            <a:ext cx="4835038" cy="27828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0" name="Rectangular Callout 9"/>
          <p:cNvSpPr/>
          <p:nvPr/>
        </p:nvSpPr>
        <p:spPr>
          <a:xfrm>
            <a:off x="2743200" y="4177120"/>
            <a:ext cx="2850404" cy="957830"/>
          </a:xfrm>
          <a:prstGeom prst="wedgeRectCallout">
            <a:avLst>
              <a:gd name="adj1" fmla="val 58829"/>
              <a:gd name="adj2" fmla="val -15816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lt-LT" sz="1200" dirty="0"/>
              <a:t>1) Jeigu pirkimas iš kelių dalių – sumuojamos visų dalių </a:t>
            </a:r>
            <a:r>
              <a:rPr lang="lt-LT" sz="1200" dirty="0" smtClean="0"/>
              <a:t>vertės;</a:t>
            </a:r>
            <a:endParaRPr lang="lt-LT" sz="1200" dirty="0"/>
          </a:p>
          <a:p>
            <a:pPr algn="just"/>
            <a:r>
              <a:rPr lang="lt-LT" sz="1200" dirty="0"/>
              <a:t>2) Jeigu, pildant pirminį PPP, pirkimas įvykdytas – nurodoma </a:t>
            </a:r>
            <a:r>
              <a:rPr lang="lt-LT" sz="1200" dirty="0" smtClean="0"/>
              <a:t>faktinė </a:t>
            </a:r>
            <a:r>
              <a:rPr lang="en-US" sz="1200" dirty="0" smtClean="0"/>
              <a:t>visa </a:t>
            </a:r>
            <a:r>
              <a:rPr lang="lt-LT" sz="1200" dirty="0" smtClean="0"/>
              <a:t>sutarties (-</a:t>
            </a:r>
            <a:r>
              <a:rPr lang="lt-LT" sz="1200" dirty="0" err="1" smtClean="0"/>
              <a:t>čių</a:t>
            </a:r>
            <a:r>
              <a:rPr lang="lt-LT" sz="1200" dirty="0" smtClean="0"/>
              <a:t>) vertė be PVM.</a:t>
            </a:r>
            <a:endParaRPr lang="lt-LT" sz="1200" dirty="0"/>
          </a:p>
        </p:txBody>
      </p:sp>
      <p:sp>
        <p:nvSpPr>
          <p:cNvPr id="15" name="Rectangular Callout 14"/>
          <p:cNvSpPr/>
          <p:nvPr/>
        </p:nvSpPr>
        <p:spPr>
          <a:xfrm>
            <a:off x="5654818" y="4181502"/>
            <a:ext cx="3420416" cy="961997"/>
          </a:xfrm>
          <a:prstGeom prst="wedgeRectCallout">
            <a:avLst>
              <a:gd name="adj1" fmla="val 23231"/>
              <a:gd name="adj2" fmla="val -8159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lt-LT" sz="1200" dirty="0"/>
              <a:t>1) Jeigu PVM yra tinkamas finansuoti projekto lėšomis, nurodoma sutarties vertė su PVM;</a:t>
            </a:r>
          </a:p>
          <a:p>
            <a:pPr algn="just">
              <a:tabLst>
                <a:tab pos="180975" algn="l"/>
                <a:tab pos="361950" algn="l"/>
              </a:tabLst>
            </a:pPr>
            <a:r>
              <a:rPr lang="lt-LT" sz="1200" dirty="0"/>
              <a:t>2) Jeigu, </a:t>
            </a:r>
            <a:r>
              <a:rPr lang="lt-LT" sz="1200" b="1" dirty="0"/>
              <a:t>pildant pirminį PPP</a:t>
            </a:r>
            <a:r>
              <a:rPr lang="lt-LT" sz="1200" dirty="0"/>
              <a:t>, pirkimas įvykdytas – nurodoma faktinė </a:t>
            </a:r>
            <a:r>
              <a:rPr lang="lt-LT" sz="1200" dirty="0" smtClean="0"/>
              <a:t>sutarties (-</a:t>
            </a:r>
            <a:r>
              <a:rPr lang="lt-LT" sz="1200" dirty="0" err="1" smtClean="0"/>
              <a:t>čių</a:t>
            </a:r>
            <a:r>
              <a:rPr lang="lt-LT" sz="1200" dirty="0" smtClean="0"/>
              <a:t>) vertė, finansuojama projekto lėšomis.</a:t>
            </a:r>
            <a:endParaRPr lang="lt-LT" sz="1200" dirty="0"/>
          </a:p>
        </p:txBody>
      </p:sp>
      <p:sp>
        <p:nvSpPr>
          <p:cNvPr id="19" name="Rectangular Callout 18"/>
          <p:cNvSpPr/>
          <p:nvPr/>
        </p:nvSpPr>
        <p:spPr>
          <a:xfrm>
            <a:off x="145638" y="3790272"/>
            <a:ext cx="2192401" cy="868418"/>
          </a:xfrm>
          <a:prstGeom prst="wedgeRectCallout">
            <a:avLst>
              <a:gd name="adj1" fmla="val 67984"/>
              <a:gd name="adj2" fmla="val -2455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lt-LT" sz="1200" dirty="0" smtClean="0"/>
              <a:t>Žymima, jeigu perkamas objektas skaidomas dalimis, arba bus sudaroma preliminarioji sutartis</a:t>
            </a:r>
            <a:endParaRPr lang="lt-LT" sz="1200" dirty="0"/>
          </a:p>
        </p:txBody>
      </p:sp>
    </p:spTree>
    <p:extLst>
      <p:ext uri="{BB962C8B-B14F-4D97-AF65-F5344CB8AC3E}">
        <p14:creationId xmlns:p14="http://schemas.microsoft.com/office/powerpoint/2010/main" val="249068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0" grpId="0" animBg="1"/>
      <p:bldP spid="15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5968"/>
          <a:stretch/>
        </p:blipFill>
        <p:spPr>
          <a:xfrm>
            <a:off x="381000" y="819951"/>
            <a:ext cx="7391400" cy="391865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dirty="0"/>
              <a:t>PPP pildymas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2251885"/>
            <a:ext cx="3438790" cy="350436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Rectangular Callout 1"/>
          <p:cNvSpPr/>
          <p:nvPr/>
        </p:nvSpPr>
        <p:spPr>
          <a:xfrm>
            <a:off x="4491954" y="693821"/>
            <a:ext cx="3813846" cy="3581400"/>
          </a:xfrm>
          <a:prstGeom prst="wedgeRectCallout">
            <a:avLst>
              <a:gd name="adj1" fmla="val -59706"/>
              <a:gd name="adj2" fmla="val -143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Atviras</a:t>
            </a:r>
            <a:r>
              <a:rPr lang="en-US" sz="1600" dirty="0" smtClean="0"/>
              <a:t> </a:t>
            </a:r>
            <a:r>
              <a:rPr lang="en-US" sz="1600" dirty="0" err="1" smtClean="0"/>
              <a:t>konkursas</a:t>
            </a:r>
            <a:endParaRPr lang="en-US" sz="1600" dirty="0" smtClean="0"/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sz="1600" dirty="0" err="1"/>
              <a:t>Ribotas</a:t>
            </a:r>
            <a:r>
              <a:rPr lang="en-US" sz="1600" dirty="0"/>
              <a:t> </a:t>
            </a:r>
            <a:r>
              <a:rPr lang="en-US" sz="1600" dirty="0" err="1"/>
              <a:t>konkursas</a:t>
            </a:r>
            <a:endParaRPr lang="en-US" sz="1600" dirty="0"/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sz="1600" dirty="0" err="1"/>
              <a:t>Konkurencinis</a:t>
            </a:r>
            <a:r>
              <a:rPr lang="en-US" sz="1600" dirty="0"/>
              <a:t> </a:t>
            </a:r>
            <a:r>
              <a:rPr lang="en-US" sz="1600" dirty="0" err="1"/>
              <a:t>dialogas</a:t>
            </a:r>
            <a:endParaRPr lang="en-US" sz="1600" dirty="0"/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sz="1600" dirty="0" err="1"/>
              <a:t>Skelbiamos</a:t>
            </a:r>
            <a:r>
              <a:rPr lang="en-US" sz="1600" dirty="0"/>
              <a:t> </a:t>
            </a:r>
            <a:r>
              <a:rPr lang="en-US" sz="1600" dirty="0" err="1"/>
              <a:t>derybos</a:t>
            </a:r>
            <a:endParaRPr lang="en-US" sz="1600" dirty="0"/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sz="1600" dirty="0" err="1"/>
              <a:t>Neskelbiamos</a:t>
            </a:r>
            <a:r>
              <a:rPr lang="en-US" sz="1600" dirty="0"/>
              <a:t> </a:t>
            </a:r>
            <a:r>
              <a:rPr lang="en-US" sz="1600" dirty="0" err="1"/>
              <a:t>derybos</a:t>
            </a:r>
            <a:endParaRPr lang="en-US" sz="1600" dirty="0"/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sz="1600" dirty="0" err="1"/>
              <a:t>Projekto</a:t>
            </a:r>
            <a:r>
              <a:rPr lang="en-US" sz="1600" dirty="0"/>
              <a:t> </a:t>
            </a:r>
            <a:r>
              <a:rPr lang="en-US" sz="1600" dirty="0" err="1"/>
              <a:t>konkursas</a:t>
            </a:r>
            <a:endParaRPr lang="lt-LT" sz="1600" dirty="0"/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Supaprastintas</a:t>
            </a:r>
            <a:r>
              <a:rPr lang="en-US" sz="1600" dirty="0" smtClean="0"/>
              <a:t> </a:t>
            </a:r>
            <a:endParaRPr lang="lt-LT" sz="1600" dirty="0" smtClean="0"/>
          </a:p>
          <a:p>
            <a:pPr algn="just"/>
            <a:r>
              <a:rPr lang="en-US" sz="1600" dirty="0" err="1" smtClean="0"/>
              <a:t>skelbiamas</a:t>
            </a:r>
            <a:r>
              <a:rPr lang="en-US" sz="1600" dirty="0" smtClean="0"/>
              <a:t> </a:t>
            </a:r>
            <a:r>
              <a:rPr lang="en-US" sz="1600" dirty="0" err="1" smtClean="0"/>
              <a:t>pirkimas</a:t>
            </a:r>
            <a:endParaRPr lang="en-US" sz="1600" dirty="0"/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sz="1600" dirty="0" err="1"/>
              <a:t>Supaprastintas</a:t>
            </a:r>
            <a:r>
              <a:rPr lang="en-US" sz="1600" dirty="0"/>
              <a:t> </a:t>
            </a:r>
            <a:endParaRPr lang="lt-LT" sz="1600" dirty="0" smtClean="0"/>
          </a:p>
          <a:p>
            <a:pPr algn="just"/>
            <a:r>
              <a:rPr lang="lt-LT" sz="1600" dirty="0" smtClean="0"/>
              <a:t>n</a:t>
            </a:r>
            <a:r>
              <a:rPr lang="en-US" sz="1600" dirty="0" err="1" smtClean="0"/>
              <a:t>eskelbiamas</a:t>
            </a:r>
            <a:r>
              <a:rPr lang="en-US" sz="1600" dirty="0" smtClean="0"/>
              <a:t> </a:t>
            </a:r>
            <a:r>
              <a:rPr lang="en-US" sz="1600" dirty="0" err="1" smtClean="0"/>
              <a:t>pirkimas</a:t>
            </a:r>
            <a:endParaRPr lang="en-US" sz="1600" dirty="0"/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n-US" sz="1600" dirty="0"/>
              <a:t>Ma</a:t>
            </a:r>
            <a:r>
              <a:rPr lang="lt-LT" sz="1600" dirty="0"/>
              <a:t>žos vertės pirkimas</a:t>
            </a:r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lt-LT" sz="1600" dirty="0"/>
              <a:t>Pirkimas per CPO</a:t>
            </a:r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lt-LT" sz="1600" dirty="0"/>
              <a:t>VPĮ </a:t>
            </a:r>
            <a:r>
              <a:rPr lang="lt-LT" sz="1600" dirty="0" smtClean="0"/>
              <a:t>netaikomas</a:t>
            </a:r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lt-LT" sz="1600" dirty="0"/>
              <a:t>Inovacijų </a:t>
            </a:r>
            <a:r>
              <a:rPr lang="lt-LT" sz="1600" dirty="0" smtClean="0"/>
              <a:t>partnerystė</a:t>
            </a:r>
            <a:endParaRPr lang="en-US" sz="1600" dirty="0"/>
          </a:p>
        </p:txBody>
      </p:sp>
      <p:sp>
        <p:nvSpPr>
          <p:cNvPr id="17" name="Right Brace 16"/>
          <p:cNvSpPr/>
          <p:nvPr/>
        </p:nvSpPr>
        <p:spPr>
          <a:xfrm>
            <a:off x="6651545" y="855138"/>
            <a:ext cx="304801" cy="1396747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8" name="Right Brace 17"/>
          <p:cNvSpPr/>
          <p:nvPr/>
        </p:nvSpPr>
        <p:spPr>
          <a:xfrm>
            <a:off x="6651546" y="2377212"/>
            <a:ext cx="304801" cy="804138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9" name="TextBox 18"/>
          <p:cNvSpPr txBox="1"/>
          <p:nvPr/>
        </p:nvSpPr>
        <p:spPr>
          <a:xfrm>
            <a:off x="6920541" y="1253927"/>
            <a:ext cx="1587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 smtClean="0"/>
              <a:t>Tarptautinės vertės</a:t>
            </a:r>
            <a:endParaRPr lang="lt-LT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920541" y="2498007"/>
            <a:ext cx="159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 smtClean="0"/>
              <a:t>Supaprastintos vertės</a:t>
            </a:r>
            <a:endParaRPr lang="lt-LT" sz="1600" dirty="0"/>
          </a:p>
        </p:txBody>
      </p:sp>
      <p:sp>
        <p:nvSpPr>
          <p:cNvPr id="26" name="Oval Callout 25"/>
          <p:cNvSpPr/>
          <p:nvPr/>
        </p:nvSpPr>
        <p:spPr>
          <a:xfrm>
            <a:off x="2286000" y="3180374"/>
            <a:ext cx="1947862" cy="1279609"/>
          </a:xfrm>
          <a:prstGeom prst="wedgeEllipseCallout">
            <a:avLst>
              <a:gd name="adj1" fmla="val 72193"/>
              <a:gd name="adj2" fmla="val -1843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lt-LT" sz="1400" b="1"/>
              <a:t>CPO kataloge </a:t>
            </a:r>
            <a:r>
              <a:rPr lang="lt-LT" sz="1400"/>
              <a:t>esančių prekių, paslaugų ir darbų įsigijimas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131570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17" grpId="0" animBg="1"/>
      <p:bldP spid="18" grpId="0" animBg="1"/>
      <p:bldP spid="19" grpId="0"/>
      <p:bldP spid="20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92" y="1085648"/>
            <a:ext cx="7148179" cy="320067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dirty="0"/>
              <a:t>PPP pildymas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83467" y="1997167"/>
            <a:ext cx="7163427" cy="50214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0" name="Rectangular Callout 9"/>
          <p:cNvSpPr/>
          <p:nvPr/>
        </p:nvSpPr>
        <p:spPr>
          <a:xfrm>
            <a:off x="4724400" y="1449596"/>
            <a:ext cx="3287841" cy="337338"/>
          </a:xfrm>
          <a:prstGeom prst="wedgeRectCallout">
            <a:avLst>
              <a:gd name="adj1" fmla="val -20559"/>
              <a:gd name="adj2" fmla="val 9117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lt-LT" sz="1200" dirty="0" smtClean="0"/>
              <a:t>Pagrindimas detalizuojamas kitoje skaidrėje.</a:t>
            </a:r>
            <a:endParaRPr lang="lt-LT" sz="1200" dirty="0"/>
          </a:p>
        </p:txBody>
      </p:sp>
      <p:sp>
        <p:nvSpPr>
          <p:cNvPr id="15" name="Rectangular Callout 14"/>
          <p:cNvSpPr/>
          <p:nvPr/>
        </p:nvSpPr>
        <p:spPr>
          <a:xfrm>
            <a:off x="6212471" y="3726183"/>
            <a:ext cx="2279138" cy="738491"/>
          </a:xfrm>
          <a:prstGeom prst="wedgeRectCallout">
            <a:avLst>
              <a:gd name="adj1" fmla="val -22286"/>
              <a:gd name="adj2" fmla="val -6562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500"/>
              </a:spcAft>
            </a:pP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Nurodomi pirkimu įsigyjami </a:t>
            </a:r>
            <a:r>
              <a:rPr lang="lt-LT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lt-LT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lygio </a:t>
            </a:r>
            <a:r>
              <a:rPr lang="lt-LT" sz="1200" dirty="0">
                <a:ea typeface="Calibri" panose="020F0502020204030204" pitchFamily="34" charset="0"/>
                <a:cs typeface="Times New Roman" panose="02020603050405020304" pitchFamily="18" charset="0"/>
              </a:rPr>
              <a:t>fiziniai </a:t>
            </a: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rodikliai</a:t>
            </a:r>
            <a:r>
              <a:rPr lang="lt-LT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ir esant poreikiui kitos pastabos </a:t>
            </a:r>
            <a:endParaRPr lang="lt-LT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3467" y="2556116"/>
            <a:ext cx="7163427" cy="3350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1" name="Rectangle 20"/>
          <p:cNvSpPr/>
          <p:nvPr/>
        </p:nvSpPr>
        <p:spPr>
          <a:xfrm>
            <a:off x="991092" y="2943794"/>
            <a:ext cx="7155802" cy="56168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6" name="Rectangular Callout 15"/>
          <p:cNvSpPr/>
          <p:nvPr/>
        </p:nvSpPr>
        <p:spPr>
          <a:xfrm>
            <a:off x="762000" y="3665002"/>
            <a:ext cx="4267200" cy="1047998"/>
          </a:xfrm>
          <a:prstGeom prst="wedgeRectCallout">
            <a:avLst>
              <a:gd name="adj1" fmla="val -18466"/>
              <a:gd name="adj2" fmla="val -11827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500"/>
              </a:spcAft>
            </a:pPr>
            <a:r>
              <a:rPr lang="lt-LT" sz="1200" dirty="0">
                <a:ea typeface="Calibri" panose="020F0502020204030204" pitchFamily="34" charset="0"/>
                <a:cs typeface="Times New Roman" panose="02020603050405020304" pitchFamily="18" charset="0"/>
              </a:rPr>
              <a:t>Nurodomi </a:t>
            </a:r>
            <a:r>
              <a:rPr lang="lt-LT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I lygio </a:t>
            </a:r>
            <a:r>
              <a:rPr lang="lt-LT" sz="1200" dirty="0">
                <a:ea typeface="Calibri" panose="020F0502020204030204" pitchFamily="34" charset="0"/>
                <a:cs typeface="Times New Roman" panose="02020603050405020304" pitchFamily="18" charset="0"/>
              </a:rPr>
              <a:t>fiziniai rodikliai arba </a:t>
            </a:r>
            <a:r>
              <a:rPr lang="lt-LT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6 ir </a:t>
            </a:r>
            <a:r>
              <a:rPr lang="lt-LT" sz="12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 biudžeto kategorija (</a:t>
            </a:r>
            <a:r>
              <a:rPr lang="lt-LT" sz="1200" b="1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tuo atveju kai teikiami išlaidas pagrindžiantys dokumentai</a:t>
            </a:r>
            <a:r>
              <a:rPr lang="lt-LT" sz="12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lt-LT" sz="12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500"/>
              </a:spcAft>
            </a:pPr>
            <a:r>
              <a:rPr lang="lt-LT" sz="1200" dirty="0">
                <a:ea typeface="Calibri" panose="020F0502020204030204" pitchFamily="34" charset="0"/>
                <a:cs typeface="Times New Roman" panose="02020603050405020304" pitchFamily="18" charset="0"/>
              </a:rPr>
              <a:t>Gali būti keli rodikliai, jeigu vienu pirkimu įsigyjama keliems rodikliams būtinų prekių / darbų / paslaugų.</a:t>
            </a:r>
          </a:p>
        </p:txBody>
      </p:sp>
    </p:spTree>
    <p:extLst>
      <p:ext uri="{BB962C8B-B14F-4D97-AF65-F5344CB8AC3E}">
        <p14:creationId xmlns:p14="http://schemas.microsoft.com/office/powerpoint/2010/main" val="206011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5" grpId="0" animBg="1"/>
      <p:bldP spid="14" grpId="0" animBg="1"/>
      <p:bldP spid="21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Pirkimo būdo pagrindimas</a:t>
            </a:r>
            <a:endParaRPr lang="en-US" dirty="0"/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2898619" y="1289086"/>
            <a:ext cx="3346764" cy="3054314"/>
          </a:xfrm>
          <a:custGeom>
            <a:avLst/>
            <a:gdLst/>
            <a:ahLst/>
            <a:cxnLst>
              <a:cxn ang="0">
                <a:pos x="893" y="616"/>
              </a:cxn>
              <a:cxn ang="0">
                <a:pos x="835" y="626"/>
              </a:cxn>
              <a:cxn ang="0">
                <a:pos x="835" y="625"/>
              </a:cxn>
              <a:cxn ang="0">
                <a:pos x="777" y="635"/>
              </a:cxn>
              <a:cxn ang="0">
                <a:pos x="596" y="453"/>
              </a:cxn>
              <a:cxn ang="0">
                <a:pos x="656" y="319"/>
              </a:cxn>
              <a:cxn ang="0">
                <a:pos x="656" y="318"/>
              </a:cxn>
              <a:cxn ang="0">
                <a:pos x="718" y="181"/>
              </a:cxn>
              <a:cxn ang="0">
                <a:pos x="537" y="0"/>
              </a:cxn>
              <a:cxn ang="0">
                <a:pos x="356" y="181"/>
              </a:cxn>
              <a:cxn ang="0">
                <a:pos x="415" y="316"/>
              </a:cxn>
              <a:cxn ang="0">
                <a:pos x="415" y="316"/>
              </a:cxn>
              <a:cxn ang="0">
                <a:pos x="478" y="453"/>
              </a:cxn>
              <a:cxn ang="0">
                <a:pos x="297" y="635"/>
              </a:cxn>
              <a:cxn ang="0">
                <a:pos x="239" y="625"/>
              </a:cxn>
              <a:cxn ang="0">
                <a:pos x="239" y="625"/>
              </a:cxn>
              <a:cxn ang="0">
                <a:pos x="181" y="616"/>
              </a:cxn>
              <a:cxn ang="0">
                <a:pos x="0" y="797"/>
              </a:cxn>
              <a:cxn ang="0">
                <a:pos x="181" y="979"/>
              </a:cxn>
              <a:cxn ang="0">
                <a:pos x="358" y="838"/>
              </a:cxn>
              <a:cxn ang="0">
                <a:pos x="358" y="838"/>
              </a:cxn>
              <a:cxn ang="0">
                <a:pos x="360" y="824"/>
              </a:cxn>
              <a:cxn ang="0">
                <a:pos x="537" y="684"/>
              </a:cxn>
              <a:cxn ang="0">
                <a:pos x="714" y="824"/>
              </a:cxn>
              <a:cxn ang="0">
                <a:pos x="716" y="838"/>
              </a:cxn>
              <a:cxn ang="0">
                <a:pos x="716" y="838"/>
              </a:cxn>
              <a:cxn ang="0">
                <a:pos x="893" y="979"/>
              </a:cxn>
              <a:cxn ang="0">
                <a:pos x="1074" y="797"/>
              </a:cxn>
              <a:cxn ang="0">
                <a:pos x="893" y="616"/>
              </a:cxn>
            </a:cxnLst>
            <a:rect l="0" t="0" r="r" b="b"/>
            <a:pathLst>
              <a:path w="1074" h="979">
                <a:moveTo>
                  <a:pt x="893" y="616"/>
                </a:moveTo>
                <a:cubicBezTo>
                  <a:pt x="873" y="616"/>
                  <a:pt x="853" y="619"/>
                  <a:pt x="835" y="626"/>
                </a:cubicBezTo>
                <a:cubicBezTo>
                  <a:pt x="835" y="625"/>
                  <a:pt x="835" y="625"/>
                  <a:pt x="835" y="625"/>
                </a:cubicBezTo>
                <a:cubicBezTo>
                  <a:pt x="817" y="631"/>
                  <a:pt x="797" y="635"/>
                  <a:pt x="777" y="635"/>
                </a:cubicBezTo>
                <a:cubicBezTo>
                  <a:pt x="677" y="635"/>
                  <a:pt x="596" y="554"/>
                  <a:pt x="596" y="453"/>
                </a:cubicBezTo>
                <a:cubicBezTo>
                  <a:pt x="596" y="400"/>
                  <a:pt x="619" y="352"/>
                  <a:pt x="656" y="319"/>
                </a:cubicBezTo>
                <a:cubicBezTo>
                  <a:pt x="656" y="318"/>
                  <a:pt x="656" y="318"/>
                  <a:pt x="656" y="318"/>
                </a:cubicBezTo>
                <a:cubicBezTo>
                  <a:pt x="694" y="285"/>
                  <a:pt x="718" y="236"/>
                  <a:pt x="718" y="181"/>
                </a:cubicBezTo>
                <a:cubicBezTo>
                  <a:pt x="718" y="81"/>
                  <a:pt x="637" y="0"/>
                  <a:pt x="537" y="0"/>
                </a:cubicBezTo>
                <a:cubicBezTo>
                  <a:pt x="437" y="0"/>
                  <a:pt x="356" y="81"/>
                  <a:pt x="356" y="181"/>
                </a:cubicBezTo>
                <a:cubicBezTo>
                  <a:pt x="356" y="235"/>
                  <a:pt x="379" y="282"/>
                  <a:pt x="415" y="316"/>
                </a:cubicBezTo>
                <a:cubicBezTo>
                  <a:pt x="415" y="316"/>
                  <a:pt x="415" y="316"/>
                  <a:pt x="415" y="316"/>
                </a:cubicBezTo>
                <a:cubicBezTo>
                  <a:pt x="454" y="349"/>
                  <a:pt x="478" y="398"/>
                  <a:pt x="478" y="453"/>
                </a:cubicBezTo>
                <a:cubicBezTo>
                  <a:pt x="478" y="554"/>
                  <a:pt x="397" y="635"/>
                  <a:pt x="297" y="635"/>
                </a:cubicBezTo>
                <a:cubicBezTo>
                  <a:pt x="277" y="635"/>
                  <a:pt x="257" y="631"/>
                  <a:pt x="239" y="625"/>
                </a:cubicBezTo>
                <a:cubicBezTo>
                  <a:pt x="239" y="625"/>
                  <a:pt x="239" y="625"/>
                  <a:pt x="239" y="625"/>
                </a:cubicBezTo>
                <a:cubicBezTo>
                  <a:pt x="221" y="619"/>
                  <a:pt x="201" y="616"/>
                  <a:pt x="181" y="616"/>
                </a:cubicBezTo>
                <a:cubicBezTo>
                  <a:pt x="81" y="616"/>
                  <a:pt x="0" y="697"/>
                  <a:pt x="0" y="797"/>
                </a:cubicBezTo>
                <a:cubicBezTo>
                  <a:pt x="0" y="898"/>
                  <a:pt x="81" y="979"/>
                  <a:pt x="181" y="979"/>
                </a:cubicBezTo>
                <a:cubicBezTo>
                  <a:pt x="267" y="979"/>
                  <a:pt x="339" y="919"/>
                  <a:pt x="358" y="838"/>
                </a:cubicBezTo>
                <a:cubicBezTo>
                  <a:pt x="358" y="838"/>
                  <a:pt x="358" y="838"/>
                  <a:pt x="358" y="838"/>
                </a:cubicBezTo>
                <a:cubicBezTo>
                  <a:pt x="358" y="834"/>
                  <a:pt x="359" y="829"/>
                  <a:pt x="360" y="824"/>
                </a:cubicBezTo>
                <a:cubicBezTo>
                  <a:pt x="379" y="744"/>
                  <a:pt x="451" y="684"/>
                  <a:pt x="537" y="684"/>
                </a:cubicBezTo>
                <a:cubicBezTo>
                  <a:pt x="623" y="684"/>
                  <a:pt x="695" y="744"/>
                  <a:pt x="714" y="824"/>
                </a:cubicBezTo>
                <a:cubicBezTo>
                  <a:pt x="715" y="829"/>
                  <a:pt x="716" y="834"/>
                  <a:pt x="716" y="838"/>
                </a:cubicBezTo>
                <a:cubicBezTo>
                  <a:pt x="716" y="838"/>
                  <a:pt x="716" y="838"/>
                  <a:pt x="716" y="838"/>
                </a:cubicBezTo>
                <a:cubicBezTo>
                  <a:pt x="735" y="919"/>
                  <a:pt x="807" y="979"/>
                  <a:pt x="893" y="979"/>
                </a:cubicBezTo>
                <a:cubicBezTo>
                  <a:pt x="993" y="979"/>
                  <a:pt x="1074" y="898"/>
                  <a:pt x="1074" y="797"/>
                </a:cubicBezTo>
                <a:cubicBezTo>
                  <a:pt x="1074" y="697"/>
                  <a:pt x="993" y="616"/>
                  <a:pt x="893" y="616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  <a:ln w="9525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3001333" y="3313406"/>
            <a:ext cx="923000" cy="924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lt-LT" sz="1200" b="1" dirty="0" smtClean="0">
                <a:solidFill>
                  <a:schemeClr val="bg1"/>
                </a:solidFill>
              </a:rPr>
              <a:t>Ar skaido-</a:t>
            </a:r>
            <a:r>
              <a:rPr lang="lt-LT" sz="1200" b="1" dirty="0" err="1" smtClean="0">
                <a:solidFill>
                  <a:schemeClr val="bg1"/>
                </a:solidFill>
              </a:rPr>
              <a:t>mas</a:t>
            </a:r>
            <a:r>
              <a:rPr lang="lt-LT" sz="1200" b="1" dirty="0" smtClean="0">
                <a:solidFill>
                  <a:schemeClr val="bg1"/>
                </a:solidFill>
              </a:rPr>
              <a:t> dalimis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5219670" y="3313406"/>
            <a:ext cx="923000" cy="924426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lt-LT" sz="1200" b="1" dirty="0" smtClean="0">
                <a:solidFill>
                  <a:schemeClr val="bg1"/>
                </a:solidFill>
              </a:rPr>
              <a:t>Pirkimų metinė vertė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4111215" y="1391800"/>
            <a:ext cx="921573" cy="92299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lt-LT" sz="1200" b="1" dirty="0" smtClean="0">
                <a:solidFill>
                  <a:schemeClr val="bg1"/>
                </a:solidFill>
              </a:rPr>
              <a:t>VPĮ</a:t>
            </a:r>
          </a:p>
          <a:p>
            <a:pPr algn="ctr"/>
            <a:r>
              <a:rPr lang="lt-LT" sz="1200" b="1" dirty="0" smtClean="0">
                <a:solidFill>
                  <a:schemeClr val="bg1"/>
                </a:solidFill>
              </a:rPr>
              <a:t>MVPTA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1318926"/>
            <a:ext cx="3581401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lt-LT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Nurodomi </a:t>
            </a:r>
            <a:r>
              <a:rPr lang="lt-LT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VPĮ str., </a:t>
            </a:r>
            <a:r>
              <a:rPr lang="lt-LT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kuriais vadovaujantis pasirinktas pirkimo būdas</a:t>
            </a:r>
          </a:p>
          <a:p>
            <a:pPr algn="r"/>
            <a:r>
              <a:rPr lang="lt-LT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Mažos vertės atveju nurodomi ir </a:t>
            </a:r>
            <a:r>
              <a:rPr lang="lt-LT" sz="1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MVPTA</a:t>
            </a:r>
            <a:r>
              <a:rPr lang="lt-LT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lt-LT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punktai</a:t>
            </a:r>
          </a:p>
          <a:p>
            <a:pPr algn="r"/>
            <a:endParaRPr lang="lt-LT" sz="14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3486150"/>
            <a:ext cx="2499685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lt-LT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Ar pirkimas skaidomas dalimis ir kuri pirkimo dalis susijusi su projektu</a:t>
            </a:r>
            <a:r>
              <a:rPr lang="lt-LT" sz="105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. </a:t>
            </a:r>
            <a:endParaRPr lang="en-US" sz="105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66195" y="3237010"/>
            <a:ext cx="249968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lt-LT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Pirkimo </a:t>
            </a:r>
            <a:r>
              <a:rPr lang="lt-LT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vertės skaičiavimas prekėms, paslaugoms, darbams, atsižvelgiant į įstaigos pirkimus, nurodant </a:t>
            </a:r>
            <a:r>
              <a:rPr lang="lt-LT" sz="1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metines vertes </a:t>
            </a:r>
            <a:r>
              <a:rPr lang="lt-LT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ir </a:t>
            </a:r>
            <a:r>
              <a:rPr lang="lt-LT" sz="1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BVPŽ</a:t>
            </a:r>
            <a:r>
              <a:rPr lang="lt-LT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kodus/veiklos </a:t>
            </a:r>
            <a:r>
              <a:rPr lang="lt-LT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rūšis</a:t>
            </a:r>
            <a:endParaRPr lang="lt-LT" sz="105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008123" y="2525650"/>
            <a:ext cx="1127758" cy="1129500"/>
            <a:chOff x="4008123" y="2544700"/>
            <a:chExt cx="1127758" cy="1129500"/>
          </a:xfrm>
        </p:grpSpPr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4008123" y="2544700"/>
              <a:ext cx="1127758" cy="112950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4111215" y="2647950"/>
              <a:ext cx="921573" cy="922999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lt-LT" sz="1200" b="1" dirty="0" smtClean="0">
                  <a:solidFill>
                    <a:schemeClr val="bg1"/>
                  </a:solidFill>
                </a:rPr>
                <a:t>Būdo pagrindi-</a:t>
              </a:r>
              <a:r>
                <a:rPr lang="lt-LT" sz="1200" b="1" dirty="0" err="1" smtClean="0">
                  <a:solidFill>
                    <a:schemeClr val="bg1"/>
                  </a:solidFill>
                </a:rPr>
                <a:t>mas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3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228600" y="291328"/>
            <a:ext cx="3886200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sz="32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dirty="0"/>
              <a:t>PPP </a:t>
            </a:r>
            <a:r>
              <a:rPr lang="lt-LT" sz="2800" dirty="0" smtClean="0"/>
              <a:t>keitimai atliekami kai:</a:t>
            </a:r>
          </a:p>
        </p:txBody>
      </p:sp>
      <p:grpSp>
        <p:nvGrpSpPr>
          <p:cNvPr id="10" name="Group 105"/>
          <p:cNvGrpSpPr/>
          <p:nvPr/>
        </p:nvGrpSpPr>
        <p:grpSpPr>
          <a:xfrm>
            <a:off x="1797460" y="1268450"/>
            <a:ext cx="2718648" cy="774878"/>
            <a:chOff x="1686226" y="1143000"/>
            <a:chExt cx="2925502" cy="1600200"/>
          </a:xfrm>
        </p:grpSpPr>
        <p:sp>
          <p:nvSpPr>
            <p:cNvPr id="11" name="Rectangle 10"/>
            <p:cNvSpPr/>
            <p:nvPr/>
          </p:nvSpPr>
          <p:spPr>
            <a:xfrm>
              <a:off x="1686226" y="1143000"/>
              <a:ext cx="2925502" cy="11521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1600" b="1" dirty="0">
                  <a:solidFill>
                    <a:schemeClr val="bg1"/>
                  </a:solidFill>
                </a:rPr>
                <a:t>keičiasi pirkimą vykdantis </a:t>
              </a:r>
              <a:r>
                <a:rPr lang="lt-LT" sz="1600" b="1" dirty="0" smtClean="0">
                  <a:solidFill>
                    <a:schemeClr val="bg1"/>
                  </a:solidFill>
                </a:rPr>
                <a:t>subjektas</a:t>
              </a:r>
              <a:endParaRPr lang="en-US" sz="16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2" name="Right Triangle 11"/>
            <p:cNvSpPr/>
            <p:nvPr/>
          </p:nvSpPr>
          <p:spPr>
            <a:xfrm rot="16200000" flipH="1">
              <a:off x="1728899" y="2252472"/>
              <a:ext cx="448056" cy="533400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06"/>
          <p:cNvGrpSpPr/>
          <p:nvPr/>
        </p:nvGrpSpPr>
        <p:grpSpPr>
          <a:xfrm flipH="1" flipV="1">
            <a:off x="2421004" y="1900582"/>
            <a:ext cx="2718648" cy="774878"/>
            <a:chOff x="1686226" y="2895600"/>
            <a:chExt cx="2925502" cy="1600200"/>
          </a:xfrm>
        </p:grpSpPr>
        <p:sp>
          <p:nvSpPr>
            <p:cNvPr id="14" name="Rectangle 13"/>
            <p:cNvSpPr/>
            <p:nvPr/>
          </p:nvSpPr>
          <p:spPr>
            <a:xfrm flipV="1">
              <a:off x="1686226" y="3343655"/>
              <a:ext cx="2925502" cy="115214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1600" b="1" dirty="0">
                  <a:solidFill>
                    <a:schemeClr val="bg1"/>
                  </a:solidFill>
                </a:rPr>
                <a:t>keičiasi pirkimo objektas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Right Triangle 14"/>
            <p:cNvSpPr/>
            <p:nvPr/>
          </p:nvSpPr>
          <p:spPr>
            <a:xfrm rot="5400000" flipH="1" flipV="1">
              <a:off x="1728899" y="2852928"/>
              <a:ext cx="448056" cy="533400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07"/>
          <p:cNvGrpSpPr/>
          <p:nvPr/>
        </p:nvGrpSpPr>
        <p:grpSpPr>
          <a:xfrm flipH="1">
            <a:off x="1806097" y="2587333"/>
            <a:ext cx="2726266" cy="774878"/>
            <a:chOff x="4572000" y="1143000"/>
            <a:chExt cx="2933700" cy="1600200"/>
          </a:xfrm>
        </p:grpSpPr>
        <p:sp>
          <p:nvSpPr>
            <p:cNvPr id="17" name="Rectangle 16"/>
            <p:cNvSpPr/>
            <p:nvPr/>
          </p:nvSpPr>
          <p:spPr>
            <a:xfrm flipH="1">
              <a:off x="4572000" y="1143000"/>
              <a:ext cx="2933700" cy="115214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1600" b="1" dirty="0">
                  <a:solidFill>
                    <a:schemeClr val="bg1"/>
                  </a:solidFill>
                </a:rPr>
                <a:t>keičiasi pirkimo būdas</a:t>
              </a:r>
              <a:endParaRPr lang="en-US" sz="105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8" name="Right Triangle 17"/>
            <p:cNvSpPr/>
            <p:nvPr/>
          </p:nvSpPr>
          <p:spPr>
            <a:xfrm rot="5400000">
              <a:off x="7014972" y="2252472"/>
              <a:ext cx="448056" cy="533400"/>
            </a:xfrm>
            <a:prstGeom prst="rt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08"/>
          <p:cNvGrpSpPr/>
          <p:nvPr/>
        </p:nvGrpSpPr>
        <p:grpSpPr>
          <a:xfrm flipV="1">
            <a:off x="2413385" y="3257550"/>
            <a:ext cx="2726267" cy="774878"/>
            <a:chOff x="4571999" y="2895600"/>
            <a:chExt cx="2933701" cy="1600200"/>
          </a:xfrm>
        </p:grpSpPr>
        <p:sp>
          <p:nvSpPr>
            <p:cNvPr id="20" name="Rectangle 19"/>
            <p:cNvSpPr/>
            <p:nvPr/>
          </p:nvSpPr>
          <p:spPr>
            <a:xfrm flipH="1" flipV="1">
              <a:off x="4571999" y="3343656"/>
              <a:ext cx="2933701" cy="115214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1600" b="1" dirty="0">
                  <a:solidFill>
                    <a:schemeClr val="bg1"/>
                  </a:solidFill>
                </a:rPr>
                <a:t>numatomas naujas pirkimas</a:t>
              </a:r>
              <a:endParaRPr lang="en-US" sz="16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1" name="Right Triangle 20"/>
            <p:cNvSpPr/>
            <p:nvPr/>
          </p:nvSpPr>
          <p:spPr>
            <a:xfrm rot="16200000" flipV="1">
              <a:off x="7014972" y="2852928"/>
              <a:ext cx="448056" cy="533400"/>
            </a:xfrm>
            <a:prstGeom prst="rtTriangl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107"/>
          <p:cNvGrpSpPr/>
          <p:nvPr/>
        </p:nvGrpSpPr>
        <p:grpSpPr>
          <a:xfrm flipH="1">
            <a:off x="1806097" y="3985891"/>
            <a:ext cx="2726266" cy="774878"/>
            <a:chOff x="4572000" y="1143000"/>
            <a:chExt cx="2933700" cy="1600200"/>
          </a:xfrm>
        </p:grpSpPr>
        <p:sp>
          <p:nvSpPr>
            <p:cNvPr id="23" name="Rectangle 22"/>
            <p:cNvSpPr/>
            <p:nvPr/>
          </p:nvSpPr>
          <p:spPr>
            <a:xfrm flipH="1">
              <a:off x="4572000" y="1143000"/>
              <a:ext cx="2933700" cy="115214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1600" b="1" dirty="0">
                  <a:solidFill>
                    <a:schemeClr val="bg1"/>
                  </a:solidFill>
                </a:rPr>
                <a:t>kai pirkimas nebevykdomas</a:t>
              </a:r>
              <a:endParaRPr lang="en-US" sz="16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4" name="Right Triangle 23"/>
            <p:cNvSpPr/>
            <p:nvPr/>
          </p:nvSpPr>
          <p:spPr>
            <a:xfrm rot="5400000">
              <a:off x="7014972" y="2252472"/>
              <a:ext cx="448056" cy="533400"/>
            </a:xfrm>
            <a:prstGeom prst="rtTriangl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5" name="Right Arrow 24"/>
          <p:cNvSpPr/>
          <p:nvPr/>
        </p:nvSpPr>
        <p:spPr>
          <a:xfrm>
            <a:off x="5458047" y="2317689"/>
            <a:ext cx="566928" cy="4572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105"/>
          <p:cNvGrpSpPr/>
          <p:nvPr/>
        </p:nvGrpSpPr>
        <p:grpSpPr>
          <a:xfrm>
            <a:off x="6091565" y="2118510"/>
            <a:ext cx="2799187" cy="1139040"/>
            <a:chOff x="1686226" y="1143000"/>
            <a:chExt cx="2925502" cy="1600200"/>
          </a:xfrm>
        </p:grpSpPr>
        <p:sp>
          <p:nvSpPr>
            <p:cNvPr id="27" name="Rectangle 26"/>
            <p:cNvSpPr/>
            <p:nvPr/>
          </p:nvSpPr>
          <p:spPr>
            <a:xfrm>
              <a:off x="1686226" y="1143000"/>
              <a:ext cx="2925502" cy="11521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50165" lvl="0" algn="ctr">
                <a:spcBef>
                  <a:spcPts val="300"/>
                </a:spcBef>
                <a:spcAft>
                  <a:spcPts val="300"/>
                </a:spcAft>
                <a:tabLst>
                  <a:tab pos="450215" algn="l"/>
                  <a:tab pos="540385" algn="l"/>
                  <a:tab pos="630555" algn="l"/>
                </a:tabLst>
              </a:pPr>
              <a:r>
                <a:rPr lang="lt-LT" sz="1400" b="1" dirty="0" smtClean="0">
                  <a:solidFill>
                    <a:schemeClr val="bg1"/>
                  </a:solidFill>
                </a:rPr>
                <a:t>PPP pakeitimai atliekami ir teikiami </a:t>
              </a:r>
              <a:r>
                <a:rPr lang="lt-LT" sz="1400" b="1" i="1" dirty="0" smtClean="0">
                  <a:solidFill>
                    <a:schemeClr val="bg1"/>
                  </a:solidFill>
                </a:rPr>
                <a:t> tiesiogiai per DMS skiltį „</a:t>
              </a:r>
              <a:r>
                <a:rPr lang="en-US" sz="1400" b="1" i="1" dirty="0" err="1" smtClean="0">
                  <a:solidFill>
                    <a:schemeClr val="bg1"/>
                  </a:solidFill>
                </a:rPr>
                <a:t>Pirkimai</a:t>
              </a:r>
              <a:r>
                <a:rPr lang="lt-LT" sz="1400" b="1" i="1" dirty="0" smtClean="0">
                  <a:solidFill>
                    <a:schemeClr val="bg1"/>
                  </a:solidFill>
                </a:rPr>
                <a:t>“-&gt;“</a:t>
              </a:r>
              <a:r>
                <a:rPr lang="lt-LT" sz="1400" b="1" i="1" dirty="0">
                  <a:solidFill>
                    <a:schemeClr val="bg1"/>
                  </a:solidFill>
                </a:rPr>
                <a:t>T</a:t>
              </a:r>
              <a:r>
                <a:rPr lang="lt-LT" sz="1400" b="1" i="1" dirty="0" smtClean="0">
                  <a:solidFill>
                    <a:schemeClr val="bg1"/>
                  </a:solidFill>
                </a:rPr>
                <a:t>eikiami duomenys“</a:t>
              </a:r>
              <a:endParaRPr lang="lt-LT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Right Triangle 28"/>
            <p:cNvSpPr/>
            <p:nvPr/>
          </p:nvSpPr>
          <p:spPr>
            <a:xfrm rot="16200000" flipH="1">
              <a:off x="1728899" y="2252472"/>
              <a:ext cx="448056" cy="533400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072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dirty="0"/>
              <a:t>Pirkimų </a:t>
            </a:r>
            <a:r>
              <a:rPr lang="lt-LT" sz="2800" dirty="0" smtClean="0"/>
              <a:t>sutarčių </a:t>
            </a:r>
            <a:r>
              <a:rPr lang="lt-LT" sz="2800" dirty="0"/>
              <a:t>duomenys </a:t>
            </a:r>
            <a:endParaRPr lang="en-US" sz="2800" dirty="0"/>
          </a:p>
        </p:txBody>
      </p:sp>
      <p:sp>
        <p:nvSpPr>
          <p:cNvPr id="24" name="Rectangle 23"/>
          <p:cNvSpPr/>
          <p:nvPr/>
        </p:nvSpPr>
        <p:spPr>
          <a:xfrm>
            <a:off x="381001" y="1167194"/>
            <a:ext cx="3801894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lt-LT" sz="1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Per 14 dienų nuo pirkimo sutarties </a:t>
            </a:r>
            <a:r>
              <a:rPr lang="lt-LT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sudarymo arba nuo </a:t>
            </a:r>
            <a:r>
              <a:rPr lang="lt-LT" sz="1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PPP </a:t>
            </a:r>
            <a:r>
              <a:rPr lang="lt-LT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patvirtinimo, </a:t>
            </a:r>
            <a:r>
              <a:rPr lang="lt-LT" sz="1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per DMS pateikiama informacija apie </a:t>
            </a:r>
            <a:r>
              <a:rPr lang="lt-LT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kiekvieną sudarytą </a:t>
            </a:r>
            <a:r>
              <a:rPr lang="lt-LT" sz="1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pirkimo </a:t>
            </a:r>
            <a:r>
              <a:rPr lang="lt-LT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sutartį</a:t>
            </a:r>
          </a:p>
          <a:p>
            <a:endParaRPr lang="lt-LT" sz="1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lt-LT" sz="1400" b="1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lt-LT" sz="1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Kodėl to reikia</a:t>
            </a:r>
            <a:r>
              <a:rPr lang="lt-LT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?</a:t>
            </a:r>
            <a:endParaRPr lang="en-US" sz="1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410184" y="2707980"/>
            <a:ext cx="275617" cy="194148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9848" y="2641151"/>
            <a:ext cx="344197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Nepateikus šios informacijos, nebus galima pateikti MP. </a:t>
            </a:r>
            <a:endParaRPr lang="lt-LT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410184" y="3323231"/>
            <a:ext cx="275617" cy="194148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19848" y="3235639"/>
            <a:ext cx="344197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Atnaujinama PPP informacija, kuri reikalinga projekto įgyvendinimo stebėsenai.</a:t>
            </a:r>
            <a:endParaRPr lang="lt-LT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" r="3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99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 animBg="1"/>
      <p:bldP spid="27" grpId="0"/>
      <p:bldP spid="28" grpId="0" animBg="1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sz="2800" b="1" dirty="0"/>
              <a:t>Temos</a:t>
            </a:r>
            <a:endParaRPr lang="en-US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3048000" y="1257882"/>
            <a:ext cx="6109402" cy="2228268"/>
          </a:xfrm>
          <a:prstGeom prst="rect">
            <a:avLst/>
          </a:prstGeom>
          <a:solidFill>
            <a:schemeClr val="tx2">
              <a:lumMod val="10000"/>
              <a:lumOff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Isosceles Triangle 18"/>
          <p:cNvSpPr/>
          <p:nvPr/>
        </p:nvSpPr>
        <p:spPr>
          <a:xfrm rot="5400000" flipH="1">
            <a:off x="3515551" y="1461323"/>
            <a:ext cx="249202" cy="21482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3"/>
          <p:cNvSpPr txBox="1">
            <a:spLocks/>
          </p:cNvSpPr>
          <p:nvPr/>
        </p:nvSpPr>
        <p:spPr>
          <a:xfrm>
            <a:off x="4767918" y="1423287"/>
            <a:ext cx="464745" cy="30777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14377">
              <a:spcBef>
                <a:spcPct val="20000"/>
              </a:spcBef>
              <a:defRPr/>
            </a:pPr>
            <a:endParaRPr lang="en-US" sz="20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 flipH="1">
            <a:off x="3515551" y="1974904"/>
            <a:ext cx="249202" cy="21482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Isosceles Triangle 24"/>
          <p:cNvSpPr/>
          <p:nvPr/>
        </p:nvSpPr>
        <p:spPr>
          <a:xfrm rot="5400000" flipH="1">
            <a:off x="3515551" y="2488485"/>
            <a:ext cx="249202" cy="21482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" b="6473"/>
          <a:stretch>
            <a:fillRect/>
          </a:stretch>
        </p:blipFill>
        <p:spPr>
          <a:xfrm>
            <a:off x="0" y="1257300"/>
            <a:ext cx="3352800" cy="2228850"/>
          </a:xfrm>
        </p:spPr>
      </p:pic>
      <p:sp>
        <p:nvSpPr>
          <p:cNvPr id="28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3822489" y="1413469"/>
            <a:ext cx="2280212" cy="32615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lt-LT" sz="1400" b="1" dirty="0">
                <a:solidFill>
                  <a:schemeClr val="bg2">
                    <a:lumMod val="50000"/>
                  </a:schemeClr>
                </a:solidFill>
                <a:latin typeface="Calibri (Body)"/>
              </a:rPr>
              <a:t>Projekto pirkimų planas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3822084" y="1957717"/>
            <a:ext cx="3535215" cy="32615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lt-LT" sz="1400" b="1" dirty="0" smtClean="0">
                <a:solidFill>
                  <a:schemeClr val="bg2">
                    <a:lumMod val="50000"/>
                  </a:schemeClr>
                </a:solidFill>
                <a:latin typeface="Calibri (Body)"/>
              </a:rPr>
              <a:t>Išankstinė pirkimo dokumentų patikra</a:t>
            </a:r>
            <a:endParaRPr lang="lt-LT" sz="1400" b="1" dirty="0">
              <a:solidFill>
                <a:schemeClr val="bg2">
                  <a:lumMod val="50000"/>
                </a:schemeClr>
              </a:solidFill>
              <a:latin typeface="Calibri (Body)"/>
            </a:endParaRPr>
          </a:p>
        </p:txBody>
      </p:sp>
      <p:sp>
        <p:nvSpPr>
          <p:cNvPr id="31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3822084" y="2453308"/>
            <a:ext cx="3416916" cy="32615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lt-LT" sz="1400" b="1" dirty="0" smtClean="0">
                <a:solidFill>
                  <a:schemeClr val="bg2">
                    <a:lumMod val="50000"/>
                  </a:schemeClr>
                </a:solidFill>
                <a:latin typeface="Calibri (Body)"/>
              </a:rPr>
              <a:t>Įvykdytų pirkimų patikra</a:t>
            </a:r>
            <a:endParaRPr lang="lt-LT" sz="1400" b="1" dirty="0">
              <a:solidFill>
                <a:schemeClr val="bg2">
                  <a:lumMod val="50000"/>
                </a:schemeClr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82967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/>
      <p:bldP spid="22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33350"/>
            <a:ext cx="5816884" cy="49906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9000" y="794078"/>
            <a:ext cx="5562599" cy="4572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Rectangular Callout 5"/>
          <p:cNvSpPr/>
          <p:nvPr/>
        </p:nvSpPr>
        <p:spPr>
          <a:xfrm>
            <a:off x="533264" y="918216"/>
            <a:ext cx="2393208" cy="1111162"/>
          </a:xfrm>
          <a:prstGeom prst="wedgeRectCallout">
            <a:avLst>
              <a:gd name="adj1" fmla="val 68939"/>
              <a:gd name="adj2" fmla="val -3154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1200" dirty="0" smtClean="0"/>
              <a:t>Iš </a:t>
            </a:r>
            <a:r>
              <a:rPr lang="lt-LT" sz="1200" dirty="0"/>
              <a:t>sąrašo pasirenkamas </a:t>
            </a:r>
            <a:r>
              <a:rPr lang="lt-LT" sz="1200" dirty="0" smtClean="0"/>
              <a:t>pirkimo Nr</a:t>
            </a:r>
            <a:r>
              <a:rPr lang="lt-LT" sz="1150" dirty="0" smtClean="0"/>
              <a:t>.,</a:t>
            </a:r>
            <a:r>
              <a:rPr lang="lt-LT" sz="1200" dirty="0" smtClean="0"/>
              <a:t> </a:t>
            </a:r>
            <a:r>
              <a:rPr lang="lt-LT" sz="1200" dirty="0"/>
              <a:t>kurio faktinius duomenis norima </a:t>
            </a:r>
            <a:r>
              <a:rPr lang="lt-LT" sz="1200" dirty="0" smtClean="0"/>
              <a:t>suvesti. „Pirkimą vykdantis subjektas“ ir „pirkimo objektas“ užsipildo automatiškai</a:t>
            </a:r>
            <a:endParaRPr lang="lt-LT" sz="1200" dirty="0"/>
          </a:p>
        </p:txBody>
      </p:sp>
      <p:sp>
        <p:nvSpPr>
          <p:cNvPr id="9" name="Rectangle 8"/>
          <p:cNvSpPr/>
          <p:nvPr/>
        </p:nvSpPr>
        <p:spPr>
          <a:xfrm>
            <a:off x="3429000" y="1475606"/>
            <a:ext cx="2757597" cy="25809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4" name="Rectangular Callout 13"/>
          <p:cNvSpPr/>
          <p:nvPr/>
        </p:nvSpPr>
        <p:spPr>
          <a:xfrm>
            <a:off x="522113" y="2346114"/>
            <a:ext cx="2393208" cy="1063836"/>
          </a:xfrm>
          <a:prstGeom prst="wedgeRectCallout">
            <a:avLst>
              <a:gd name="adj1" fmla="val 67949"/>
              <a:gd name="adj2" fmla="val -2733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1200" dirty="0" smtClean="0"/>
              <a:t>Nurodoma sudarytos pirkimo sutarties informacija. </a:t>
            </a:r>
            <a:r>
              <a:rPr lang="lt-LT" sz="1200" dirty="0"/>
              <a:t>Jeigu pirkimo sutartis sudaryta žodžiu, pateikiama sąskaitos faktūros </a:t>
            </a:r>
            <a:r>
              <a:rPr lang="lt-LT" sz="1200" dirty="0" smtClean="0"/>
              <a:t>informacija</a:t>
            </a:r>
            <a:r>
              <a:rPr lang="lt-LT" sz="1200" dirty="0"/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48400" y="1475606"/>
            <a:ext cx="2743199" cy="1172344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6" name="Rectangular Callout 15"/>
          <p:cNvSpPr/>
          <p:nvPr/>
        </p:nvSpPr>
        <p:spPr>
          <a:xfrm>
            <a:off x="7086600" y="2872278"/>
            <a:ext cx="1524000" cy="979834"/>
          </a:xfrm>
          <a:prstGeom prst="wedgeRectCallout">
            <a:avLst>
              <a:gd name="adj1" fmla="val -24005"/>
              <a:gd name="adj2" fmla="val -67091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1200" dirty="0" smtClean="0"/>
              <a:t>Pateikiama informacija apie tiekėją, su kuriuo sudaryta pirkimo sutartis</a:t>
            </a:r>
            <a:endParaRPr lang="lt-LT" sz="1200" dirty="0"/>
          </a:p>
        </p:txBody>
      </p:sp>
      <p:sp>
        <p:nvSpPr>
          <p:cNvPr id="17" name="Rectangle 16"/>
          <p:cNvSpPr/>
          <p:nvPr/>
        </p:nvSpPr>
        <p:spPr>
          <a:xfrm>
            <a:off x="3428999" y="4202408"/>
            <a:ext cx="5562599" cy="528376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8" name="Rectangular Callout 17"/>
          <p:cNvSpPr/>
          <p:nvPr/>
        </p:nvSpPr>
        <p:spPr>
          <a:xfrm>
            <a:off x="585788" y="3821935"/>
            <a:ext cx="2393209" cy="760945"/>
          </a:xfrm>
          <a:prstGeom prst="wedgeRectCallout">
            <a:avLst>
              <a:gd name="adj1" fmla="val 61273"/>
              <a:gd name="adj2" fmla="val 2291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1200" b="1" dirty="0" smtClean="0">
                <a:solidFill>
                  <a:schemeClr val="tx1"/>
                </a:solidFill>
              </a:rPr>
              <a:t>Prisegama</a:t>
            </a:r>
            <a:r>
              <a:rPr lang="lt-LT" sz="1200" dirty="0" smtClean="0">
                <a:solidFill>
                  <a:schemeClr val="tx1"/>
                </a:solidFill>
              </a:rPr>
              <a:t> </a:t>
            </a:r>
            <a:r>
              <a:rPr lang="lt-LT" sz="1200" b="1" dirty="0" smtClean="0">
                <a:solidFill>
                  <a:schemeClr val="tx1"/>
                </a:solidFill>
              </a:rPr>
              <a:t>pirkimo sutarties kopija </a:t>
            </a:r>
            <a:r>
              <a:rPr lang="lt-LT" sz="1200" dirty="0" smtClean="0"/>
              <a:t>su priedais (jeigu sudaryta žodinė sutartis, sąskaitos segti nereikia)</a:t>
            </a:r>
            <a:endParaRPr lang="lt-LT" sz="1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392" y="248964"/>
            <a:ext cx="4145808" cy="356134"/>
          </a:xfrm>
          <a:solidFill>
            <a:schemeClr val="bg1"/>
          </a:solidFill>
        </p:spPr>
        <p:txBody>
          <a:bodyPr/>
          <a:lstStyle/>
          <a:p>
            <a:r>
              <a:rPr lang="lt-LT" sz="2800" dirty="0" smtClean="0"/>
              <a:t>Pirkimo sutarties teikimas</a:t>
            </a: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347416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3700" r="40791" b="18221"/>
          <a:stretch/>
        </p:blipFill>
        <p:spPr>
          <a:xfrm>
            <a:off x="2422681" y="606352"/>
            <a:ext cx="5386703" cy="44404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991" y="160679"/>
            <a:ext cx="8368364" cy="356134"/>
          </a:xfrm>
        </p:spPr>
        <p:txBody>
          <a:bodyPr/>
          <a:lstStyle/>
          <a:p>
            <a:r>
              <a:rPr lang="lt-LT" sz="2800" dirty="0" smtClean="0">
                <a:latin typeface="+mn-lt"/>
              </a:rPr>
              <a:t>Pirkim</a:t>
            </a:r>
            <a:r>
              <a:rPr lang="en-US" sz="2800" dirty="0" smtClean="0">
                <a:latin typeface="+mn-lt"/>
              </a:rPr>
              <a:t>o</a:t>
            </a:r>
            <a:r>
              <a:rPr lang="lt-LT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sutarties</a:t>
            </a:r>
            <a:r>
              <a:rPr lang="lt-LT" sz="2800" dirty="0" smtClean="0">
                <a:latin typeface="+mn-lt"/>
              </a:rPr>
              <a:t> duomenų teikimas</a:t>
            </a:r>
            <a:endParaRPr lang="lt-LT" sz="28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0800" y="998936"/>
            <a:ext cx="4343400" cy="325027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Rectangle 6"/>
          <p:cNvSpPr/>
          <p:nvPr/>
        </p:nvSpPr>
        <p:spPr>
          <a:xfrm>
            <a:off x="2590800" y="1327307"/>
            <a:ext cx="4343400" cy="62814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Rectangular Callout 7"/>
          <p:cNvSpPr/>
          <p:nvPr/>
        </p:nvSpPr>
        <p:spPr>
          <a:xfrm>
            <a:off x="6436573" y="429721"/>
            <a:ext cx="2564105" cy="405267"/>
          </a:xfrm>
          <a:prstGeom prst="wedgeRectCallout">
            <a:avLst>
              <a:gd name="adj1" fmla="val -34659"/>
              <a:gd name="adj2" fmla="val 63834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lt-LT" sz="1200" dirty="0" smtClean="0"/>
              <a:t>Nurodomas </a:t>
            </a:r>
            <a:r>
              <a:rPr lang="lt-LT" sz="1200" dirty="0"/>
              <a:t>CVP IS pirkimo </a:t>
            </a:r>
            <a:r>
              <a:rPr lang="lt-LT" sz="1200" dirty="0" smtClean="0"/>
              <a:t>numeris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90800" y="2560121"/>
            <a:ext cx="4343400" cy="352723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1" name="Rectangular Callout 10"/>
          <p:cNvSpPr/>
          <p:nvPr/>
        </p:nvSpPr>
        <p:spPr>
          <a:xfrm>
            <a:off x="76199" y="693821"/>
            <a:ext cx="2327897" cy="1156115"/>
          </a:xfrm>
          <a:prstGeom prst="wedgeRectCallout">
            <a:avLst>
              <a:gd name="adj1" fmla="val 54888"/>
              <a:gd name="adj2" fmla="val 2723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1200" dirty="0" smtClean="0"/>
              <a:t>Nurodoma pirkimo </a:t>
            </a:r>
            <a:r>
              <a:rPr lang="lt-LT" sz="1200" dirty="0"/>
              <a:t>sutarties </a:t>
            </a:r>
            <a:r>
              <a:rPr lang="lt-LT" sz="1200" dirty="0" smtClean="0"/>
              <a:t>data ir numeris. </a:t>
            </a:r>
            <a:r>
              <a:rPr lang="lt-LT" sz="1200" dirty="0"/>
              <a:t>Jei </a:t>
            </a:r>
            <a:r>
              <a:rPr lang="lt-LT" sz="1200" dirty="0" smtClean="0"/>
              <a:t>sutartis </a:t>
            </a:r>
            <a:r>
              <a:rPr lang="lt-LT" sz="1200" dirty="0"/>
              <a:t>sudaryta žodžiu, </a:t>
            </a:r>
            <a:r>
              <a:rPr lang="lt-LT" sz="1200" dirty="0" smtClean="0"/>
              <a:t>įrašomi </a:t>
            </a:r>
            <a:r>
              <a:rPr lang="lt-LT" sz="1200" dirty="0"/>
              <a:t>sąskaitos faktūros </a:t>
            </a:r>
            <a:r>
              <a:rPr lang="lt-LT" sz="1200" dirty="0" smtClean="0"/>
              <a:t>rekvizitai.</a:t>
            </a:r>
          </a:p>
          <a:p>
            <a:pPr algn="ctr"/>
            <a:r>
              <a:rPr lang="lt-LT" sz="1200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Būtina suteikti sutarčiai unikalų numerį</a:t>
            </a:r>
            <a:r>
              <a:rPr lang="en-US" sz="1200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!</a:t>
            </a:r>
            <a:endParaRPr lang="lt-LT" sz="1200" i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68508" y="1992086"/>
            <a:ext cx="2327896" cy="1668966"/>
          </a:xfrm>
          <a:prstGeom prst="wedgeRectCallout">
            <a:avLst>
              <a:gd name="adj1" fmla="val 56030"/>
              <a:gd name="adj2" fmla="val -740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1200" dirty="0" smtClean="0"/>
              <a:t>Nurodoma pirkimo </a:t>
            </a:r>
            <a:r>
              <a:rPr lang="lt-LT" sz="1200" dirty="0" err="1" smtClean="0"/>
              <a:t>sutart</a:t>
            </a:r>
            <a:r>
              <a:rPr lang="en-US" sz="1200" dirty="0" err="1" smtClean="0"/>
              <a:t>yje</a:t>
            </a:r>
            <a:r>
              <a:rPr lang="en-US" sz="1200" dirty="0" smtClean="0"/>
              <a:t> </a:t>
            </a:r>
            <a:r>
              <a:rPr lang="en-US" sz="1200" dirty="0" err="1" smtClean="0"/>
              <a:t>numatyta</a:t>
            </a:r>
            <a:r>
              <a:rPr lang="lt-LT" sz="1200" dirty="0" smtClean="0"/>
              <a:t> prekių</a:t>
            </a:r>
            <a:r>
              <a:rPr lang="en-US" sz="1200" dirty="0" smtClean="0"/>
              <a:t>/</a:t>
            </a:r>
            <a:r>
              <a:rPr lang="en-US" sz="1200" dirty="0" err="1" smtClean="0"/>
              <a:t>paslaug</a:t>
            </a:r>
            <a:r>
              <a:rPr lang="lt-LT" sz="1200" dirty="0" smtClean="0"/>
              <a:t>ų teikimo </a:t>
            </a:r>
            <a:r>
              <a:rPr lang="lt-LT" sz="1200" dirty="0"/>
              <a:t>ar darbų atlikimo termino pabaigos data (</a:t>
            </a:r>
            <a:r>
              <a:rPr lang="lt-LT" sz="1200" dirty="0" smtClean="0"/>
              <a:t>neįtraukiant</a:t>
            </a:r>
            <a:r>
              <a:rPr lang="en-US" sz="1200" dirty="0" smtClean="0"/>
              <a:t> </a:t>
            </a:r>
            <a:r>
              <a:rPr lang="lt-LT" sz="1200" dirty="0" smtClean="0"/>
              <a:t>pratęsimo </a:t>
            </a:r>
            <a:r>
              <a:rPr lang="lt-LT" sz="1200" dirty="0"/>
              <a:t>termino</a:t>
            </a:r>
            <a:r>
              <a:rPr lang="lt-LT" sz="1200" dirty="0" smtClean="0"/>
              <a:t>)</a:t>
            </a:r>
            <a:r>
              <a:rPr lang="en-US" sz="1200" dirty="0" smtClean="0"/>
              <a:t>. </a:t>
            </a:r>
            <a:endParaRPr lang="lt-LT" sz="1200" dirty="0" smtClean="0"/>
          </a:p>
          <a:p>
            <a:pPr algn="ctr"/>
            <a:r>
              <a:rPr lang="en-US" sz="1200" dirty="0" err="1" smtClean="0"/>
              <a:t>Jeigu</a:t>
            </a:r>
            <a:r>
              <a:rPr lang="en-US" sz="1200" dirty="0" smtClean="0"/>
              <a:t> </a:t>
            </a:r>
            <a:r>
              <a:rPr lang="en-US" sz="1200" dirty="0" err="1" smtClean="0"/>
              <a:t>termina</a:t>
            </a:r>
            <a:r>
              <a:rPr lang="lt-LT" sz="1200" dirty="0"/>
              <a:t>s</a:t>
            </a:r>
            <a:r>
              <a:rPr lang="en-US" sz="1200" dirty="0" smtClean="0"/>
              <a:t> </a:t>
            </a:r>
            <a:r>
              <a:rPr lang="en-US" sz="1200" dirty="0" err="1" smtClean="0"/>
              <a:t>nustatytas</a:t>
            </a:r>
            <a:r>
              <a:rPr lang="en-US" sz="1200" dirty="0" smtClean="0"/>
              <a:t> </a:t>
            </a:r>
            <a:r>
              <a:rPr lang="en-US" sz="1200" dirty="0" err="1" smtClean="0"/>
              <a:t>nuo</a:t>
            </a:r>
            <a:r>
              <a:rPr lang="en-US" sz="1200" dirty="0" smtClean="0"/>
              <a:t> u</a:t>
            </a:r>
            <a:r>
              <a:rPr lang="lt-LT" sz="1200" dirty="0" smtClean="0"/>
              <a:t>ž</a:t>
            </a:r>
            <a:r>
              <a:rPr lang="en-US" sz="1200" dirty="0" err="1" smtClean="0"/>
              <a:t>sakymo</a:t>
            </a:r>
            <a:r>
              <a:rPr lang="en-US" sz="1200" dirty="0" smtClean="0"/>
              <a:t> </a:t>
            </a:r>
            <a:r>
              <a:rPr lang="en-US" sz="1200" dirty="0" err="1" smtClean="0"/>
              <a:t>pateikimo</a:t>
            </a:r>
            <a:r>
              <a:rPr lang="en-US" sz="1200" dirty="0" smtClean="0"/>
              <a:t>, </a:t>
            </a:r>
            <a:r>
              <a:rPr lang="en-US" sz="1200" dirty="0" err="1" smtClean="0"/>
              <a:t>nurodoma</a:t>
            </a:r>
            <a:r>
              <a:rPr lang="en-US" sz="1200" dirty="0" smtClean="0"/>
              <a:t> </a:t>
            </a:r>
            <a:r>
              <a:rPr lang="en-US" sz="1200" dirty="0" err="1" smtClean="0"/>
              <a:t>sutarties</a:t>
            </a:r>
            <a:r>
              <a:rPr lang="en-US" sz="1200" dirty="0" smtClean="0"/>
              <a:t> </a:t>
            </a:r>
            <a:r>
              <a:rPr lang="en-US" sz="1200" dirty="0" err="1" smtClean="0"/>
              <a:t>galiojimo</a:t>
            </a:r>
            <a:r>
              <a:rPr lang="en-US" sz="1200" dirty="0" smtClean="0"/>
              <a:t> </a:t>
            </a:r>
            <a:r>
              <a:rPr lang="en-US" sz="1200" dirty="0" err="1" smtClean="0"/>
              <a:t>termino</a:t>
            </a:r>
            <a:r>
              <a:rPr lang="en-US" sz="1200" dirty="0" smtClean="0"/>
              <a:t> </a:t>
            </a:r>
            <a:r>
              <a:rPr lang="en-US" sz="1200" dirty="0" err="1" smtClean="0"/>
              <a:t>pabaigos</a:t>
            </a:r>
            <a:r>
              <a:rPr lang="en-US" sz="1200" dirty="0" smtClean="0"/>
              <a:t> data</a:t>
            </a:r>
            <a:r>
              <a:rPr lang="lt-LT" sz="1200" dirty="0" smtClean="0"/>
              <a:t>.</a:t>
            </a:r>
            <a:endParaRPr lang="lt-LT" sz="1200" dirty="0"/>
          </a:p>
        </p:txBody>
      </p:sp>
      <p:sp>
        <p:nvSpPr>
          <p:cNvPr id="17" name="Rectangle 16"/>
          <p:cNvSpPr/>
          <p:nvPr/>
        </p:nvSpPr>
        <p:spPr>
          <a:xfrm>
            <a:off x="2590799" y="3266769"/>
            <a:ext cx="4343399" cy="298547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8" name="Rectangular Callout 17"/>
          <p:cNvSpPr/>
          <p:nvPr/>
        </p:nvSpPr>
        <p:spPr>
          <a:xfrm>
            <a:off x="68507" y="3803453"/>
            <a:ext cx="2327897" cy="1169210"/>
          </a:xfrm>
          <a:prstGeom prst="wedgeRectCallout">
            <a:avLst>
              <a:gd name="adj1" fmla="val 55626"/>
              <a:gd name="adj2" fmla="val -51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1200" dirty="0"/>
              <a:t>N</a:t>
            </a:r>
            <a:r>
              <a:rPr lang="lt-LT" sz="1200" dirty="0" smtClean="0"/>
              <a:t>urodoma </a:t>
            </a:r>
            <a:r>
              <a:rPr lang="lt-LT" sz="1200" dirty="0"/>
              <a:t>pirkimo sutarties suma, susijusi su projektu, kuri </a:t>
            </a:r>
            <a:r>
              <a:rPr lang="lt-LT" sz="1200" dirty="0" smtClean="0"/>
              <a:t>galėtų būti pripažinta tinkama finansuoti ir neviršija </a:t>
            </a:r>
            <a:r>
              <a:rPr lang="lt-LT" sz="1200" dirty="0"/>
              <a:t>projekto biudžete numatytos sumos. </a:t>
            </a:r>
            <a:endParaRPr lang="lt-LT" sz="115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90798" y="3622995"/>
            <a:ext cx="4343399" cy="296246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2" name="Rectangle 21"/>
          <p:cNvSpPr/>
          <p:nvPr/>
        </p:nvSpPr>
        <p:spPr>
          <a:xfrm>
            <a:off x="2590798" y="2003047"/>
            <a:ext cx="2895600" cy="25873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3" name="Rectangular Callout 22"/>
          <p:cNvSpPr/>
          <p:nvPr/>
        </p:nvSpPr>
        <p:spPr>
          <a:xfrm>
            <a:off x="6456892" y="1623117"/>
            <a:ext cx="2564105" cy="780027"/>
          </a:xfrm>
          <a:prstGeom prst="wedgeRectCallout">
            <a:avLst>
              <a:gd name="adj1" fmla="val -75837"/>
              <a:gd name="adj2" fmla="val 162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Jeigu</a:t>
            </a:r>
            <a:r>
              <a:rPr lang="en-US" sz="1200" dirty="0" smtClean="0"/>
              <a:t> </a:t>
            </a:r>
            <a:r>
              <a:rPr lang="en-US" sz="1200" dirty="0" err="1" smtClean="0"/>
              <a:t>sutartis</a:t>
            </a:r>
            <a:r>
              <a:rPr lang="en-US" sz="1200" dirty="0" smtClean="0"/>
              <a:t> </a:t>
            </a:r>
            <a:r>
              <a:rPr lang="en-US" sz="1200" dirty="0" err="1" smtClean="0"/>
              <a:t>sudaryta</a:t>
            </a:r>
            <a:r>
              <a:rPr lang="en-US" sz="1200" dirty="0" smtClean="0"/>
              <a:t> </a:t>
            </a:r>
            <a:r>
              <a:rPr lang="lt-LT" sz="1200" dirty="0" smtClean="0"/>
              <a:t>žodžiu, tuomet žymime varnele ir dalis laukų tampa neprivalomais pildyti. Taip pat bus lengvesnis MP pildymas.</a:t>
            </a:r>
            <a:endParaRPr lang="lt-LT" sz="1200" i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90797" y="3967623"/>
            <a:ext cx="4343399" cy="296246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6" name="Rectangular Callout 15"/>
          <p:cNvSpPr/>
          <p:nvPr/>
        </p:nvSpPr>
        <p:spPr>
          <a:xfrm>
            <a:off x="6490346" y="2912844"/>
            <a:ext cx="2567822" cy="2049579"/>
          </a:xfrm>
          <a:prstGeom prst="wedgeRectCallout">
            <a:avLst>
              <a:gd name="adj1" fmla="val -55737"/>
              <a:gd name="adj2" fmla="val -247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1200" dirty="0" smtClean="0"/>
              <a:t>Nurodoma </a:t>
            </a:r>
            <a:r>
              <a:rPr lang="lt-LT" sz="1200" dirty="0"/>
              <a:t>visa pirkimo sutarties suma, susijusi su </a:t>
            </a:r>
            <a:r>
              <a:rPr lang="lt-LT" sz="1200" dirty="0" smtClean="0"/>
              <a:t>projektu. </a:t>
            </a:r>
            <a:r>
              <a:rPr lang="lt-LT" sz="1200" dirty="0" err="1" smtClean="0"/>
              <a:t>Pvz</a:t>
            </a:r>
            <a:r>
              <a:rPr lang="lt-LT" sz="1200" dirty="0" smtClean="0"/>
              <a:t>: </a:t>
            </a:r>
            <a:endParaRPr lang="lt-LT" sz="1200" dirty="0"/>
          </a:p>
          <a:p>
            <a:pPr algn="ctr"/>
            <a:r>
              <a:rPr lang="lt-LT" sz="1200" dirty="0"/>
              <a:t>1</a:t>
            </a:r>
            <a:r>
              <a:rPr lang="lt-LT" sz="1200" dirty="0" smtClean="0"/>
              <a:t>. jei </a:t>
            </a:r>
            <a:r>
              <a:rPr lang="lt-LT" sz="1200" dirty="0"/>
              <a:t>pirkimo sutarties vertė viršija projekto biudžete jai numatytą tinkamų finansuoti išlaidų sumą, nurodoma visa pirkimo sutarties vertė, skirta projektui; </a:t>
            </a:r>
          </a:p>
          <a:p>
            <a:pPr algn="ctr"/>
            <a:r>
              <a:rPr lang="lt-LT" sz="1200" dirty="0" smtClean="0"/>
              <a:t>2. jei </a:t>
            </a:r>
            <a:r>
              <a:rPr lang="lt-LT" sz="1200" dirty="0"/>
              <a:t>sudaryta pirkimo sutartis </a:t>
            </a:r>
            <a:r>
              <a:rPr lang="lt-LT" sz="1200" dirty="0" smtClean="0"/>
              <a:t>2 </a:t>
            </a:r>
            <a:r>
              <a:rPr lang="lt-LT" sz="1200" dirty="0"/>
              <a:t>projektams, nurodoma pirkimo sutarties suma, skirta tik šiam </a:t>
            </a:r>
            <a:r>
              <a:rPr lang="lt-LT" sz="1200" dirty="0" smtClean="0"/>
              <a:t>projektui</a:t>
            </a:r>
            <a:r>
              <a:rPr lang="lt-LT" sz="1200" dirty="0"/>
              <a:t>.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3437985" y="4230279"/>
            <a:ext cx="2998588" cy="732144"/>
          </a:xfrm>
          <a:prstGeom prst="wedgeRectCallout">
            <a:avLst>
              <a:gd name="adj1" fmla="val -19471"/>
              <a:gd name="adj2" fmla="val -6527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lt-LT" sz="1200" dirty="0" smtClean="0"/>
              <a:t>Iš </a:t>
            </a:r>
            <a:r>
              <a:rPr lang="lt-LT" sz="1200" dirty="0"/>
              <a:t>sąrašo pasirenkamas </a:t>
            </a:r>
            <a:r>
              <a:rPr lang="lt-LT" sz="1200" dirty="0" smtClean="0"/>
              <a:t>I </a:t>
            </a:r>
            <a:r>
              <a:rPr lang="lt-LT" sz="1200" dirty="0"/>
              <a:t>lygio fizinio </a:t>
            </a:r>
            <a:r>
              <a:rPr lang="lt-LT" sz="1200" dirty="0" smtClean="0"/>
              <a:t>rodiklio numeris, </a:t>
            </a:r>
            <a:r>
              <a:rPr lang="lt-LT" sz="1200" dirty="0"/>
              <a:t>arba 6 ir 7 biudžeto </a:t>
            </a:r>
            <a:r>
              <a:rPr lang="lt-LT" sz="1200" dirty="0" smtClean="0"/>
              <a:t>kategorija. </a:t>
            </a:r>
          </a:p>
          <a:p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Gali </a:t>
            </a:r>
            <a:r>
              <a:rPr lang="lt-LT" sz="1200" dirty="0">
                <a:ea typeface="Calibri" panose="020F0502020204030204" pitchFamily="34" charset="0"/>
                <a:cs typeface="Times New Roman" panose="02020603050405020304" pitchFamily="18" charset="0"/>
              </a:rPr>
              <a:t>būti </a:t>
            </a: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nurodomi keli rodikliai. </a:t>
            </a:r>
            <a:endParaRPr lang="lt-LT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1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1" grpId="0" animBg="1"/>
      <p:bldP spid="16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b="31126"/>
          <a:stretch/>
        </p:blipFill>
        <p:spPr>
          <a:xfrm>
            <a:off x="4969262" y="2647950"/>
            <a:ext cx="3552992" cy="1819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3" name="Straight Connector 62"/>
          <p:cNvCxnSpPr>
            <a:stCxn id="29" idx="4"/>
          </p:cNvCxnSpPr>
          <p:nvPr/>
        </p:nvCxnSpPr>
        <p:spPr>
          <a:xfrm rot="5400000">
            <a:off x="3959827" y="2668206"/>
            <a:ext cx="1224351" cy="1588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9" idx="0"/>
          </p:cNvCxnSpPr>
          <p:nvPr/>
        </p:nvCxnSpPr>
        <p:spPr>
          <a:xfrm rot="5400000" flipH="1" flipV="1">
            <a:off x="3670261" y="901740"/>
            <a:ext cx="1803480" cy="1588"/>
          </a:xfrm>
          <a:prstGeom prst="line">
            <a:avLst/>
          </a:prstGeom>
          <a:ln w="28575">
            <a:solidFill>
              <a:schemeClr val="accent6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/>
          <p:cNvSpPr/>
          <p:nvPr/>
        </p:nvSpPr>
        <p:spPr>
          <a:xfrm>
            <a:off x="1754901" y="1299039"/>
            <a:ext cx="2664700" cy="125366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477001" y="1616163"/>
            <a:ext cx="1676100" cy="55399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Pirkimo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sutarties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</a:p>
          <a:p>
            <a:r>
              <a:rPr lang="lt-LT" b="1" dirty="0">
                <a:solidFill>
                  <a:srgbClr val="FFFFFF"/>
                </a:solidFill>
              </a:rPr>
              <a:t>k</a:t>
            </a:r>
            <a:r>
              <a:rPr lang="en-US" b="1" dirty="0" err="1" smtClean="0">
                <a:solidFill>
                  <a:srgbClr val="FFFFFF"/>
                </a:solidFill>
              </a:rPr>
              <a:t>eitimai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445726" y="1803481"/>
            <a:ext cx="252551" cy="2525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838204" y="1430349"/>
            <a:ext cx="3476977" cy="99104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400" b="1" dirty="0" err="1" smtClean="0">
                <a:solidFill>
                  <a:srgbClr val="176490"/>
                </a:solidFill>
              </a:rPr>
              <a:t>Teikiami</a:t>
            </a:r>
            <a:r>
              <a:rPr lang="en-US" sz="1400" b="1" dirty="0" smtClean="0">
                <a:solidFill>
                  <a:srgbClr val="176490"/>
                </a:solidFill>
              </a:rPr>
              <a:t> </a:t>
            </a:r>
            <a:r>
              <a:rPr lang="lt-LT" sz="1400" b="1" dirty="0" smtClean="0">
                <a:solidFill>
                  <a:srgbClr val="176490"/>
                </a:solidFill>
              </a:rPr>
              <a:t>nedelsiant nuo susitarimo pasirašymo</a:t>
            </a:r>
          </a:p>
          <a:p>
            <a:pPr>
              <a:spcBef>
                <a:spcPct val="20000"/>
              </a:spcBef>
              <a:defRPr/>
            </a:pPr>
            <a:r>
              <a:rPr lang="lt-LT" sz="1400" b="1" dirty="0" smtClean="0">
                <a:solidFill>
                  <a:srgbClr val="176490"/>
                </a:solidFill>
              </a:rPr>
              <a:t> per </a:t>
            </a:r>
            <a:r>
              <a:rPr lang="en-US" sz="1400" b="1" dirty="0" smtClean="0">
                <a:solidFill>
                  <a:srgbClr val="176490"/>
                </a:solidFill>
              </a:rPr>
              <a:t>DMS </a:t>
            </a:r>
            <a:r>
              <a:rPr lang="en-US" sz="1400" b="1" dirty="0" err="1" smtClean="0">
                <a:solidFill>
                  <a:srgbClr val="176490"/>
                </a:solidFill>
              </a:rPr>
              <a:t>skilt</a:t>
            </a:r>
            <a:r>
              <a:rPr lang="lt-LT" sz="1400" b="1" dirty="0" smtClean="0">
                <a:solidFill>
                  <a:srgbClr val="176490"/>
                </a:solidFill>
              </a:rPr>
              <a:t>į </a:t>
            </a:r>
          </a:p>
          <a:p>
            <a:pPr>
              <a:spcBef>
                <a:spcPct val="20000"/>
              </a:spcBef>
              <a:defRPr/>
            </a:pPr>
            <a:r>
              <a:rPr lang="lt-LT" sz="1400" b="1" dirty="0" smtClean="0">
                <a:solidFill>
                  <a:srgbClr val="176490"/>
                </a:solidFill>
              </a:rPr>
              <a:t>„Pirkimai“ -&gt; „Teikiami duomenys“ -&gt;</a:t>
            </a:r>
          </a:p>
          <a:p>
            <a:pPr>
              <a:spcBef>
                <a:spcPct val="20000"/>
              </a:spcBef>
              <a:defRPr/>
            </a:pPr>
            <a:r>
              <a:rPr lang="lt-LT" sz="1400" b="1" dirty="0" smtClean="0">
                <a:solidFill>
                  <a:srgbClr val="176490"/>
                </a:solidFill>
              </a:rPr>
              <a:t>„Teikiamos pirkimų sutartys“</a:t>
            </a:r>
            <a:endParaRPr lang="en-US" sz="1400" dirty="0">
              <a:solidFill>
                <a:srgbClr val="176490"/>
              </a:solidFill>
            </a:endParaRPr>
          </a:p>
        </p:txBody>
      </p:sp>
      <p:grpSp>
        <p:nvGrpSpPr>
          <p:cNvPr id="31" name="Group 66"/>
          <p:cNvGrpSpPr/>
          <p:nvPr/>
        </p:nvGrpSpPr>
        <p:grpSpPr>
          <a:xfrm rot="10800000">
            <a:off x="4300223" y="3276601"/>
            <a:ext cx="543557" cy="543557"/>
            <a:chOff x="4300222" y="1131575"/>
            <a:chExt cx="543557" cy="543557"/>
          </a:xfrm>
        </p:grpSpPr>
        <p:sp>
          <p:nvSpPr>
            <p:cNvPr id="32" name="Flowchart: Off-page Connector 31"/>
            <p:cNvSpPr/>
            <p:nvPr/>
          </p:nvSpPr>
          <p:spPr>
            <a:xfrm>
              <a:off x="4300222" y="1131575"/>
              <a:ext cx="543557" cy="543557"/>
            </a:xfrm>
            <a:prstGeom prst="flowChartOffpageConnector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Freeform 52"/>
            <p:cNvSpPr>
              <a:spLocks noEditPoints="1"/>
            </p:cNvSpPr>
            <p:nvPr/>
          </p:nvSpPr>
          <p:spPr bwMode="auto">
            <a:xfrm rot="10800000">
              <a:off x="4412721" y="1215881"/>
              <a:ext cx="325750" cy="325750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5" y="27"/>
                </a:cxn>
                <a:cxn ang="0">
                  <a:pos x="27" y="55"/>
                </a:cxn>
                <a:cxn ang="0">
                  <a:pos x="27" y="8"/>
                </a:cxn>
                <a:cxn ang="0">
                  <a:pos x="8" y="27"/>
                </a:cxn>
                <a:cxn ang="0">
                  <a:pos x="27" y="47"/>
                </a:cxn>
                <a:cxn ang="0">
                  <a:pos x="47" y="27"/>
                </a:cxn>
                <a:cxn ang="0">
                  <a:pos x="27" y="8"/>
                </a:cxn>
                <a:cxn ang="0">
                  <a:pos x="32" y="31"/>
                </a:cxn>
                <a:cxn ang="0">
                  <a:pos x="31" y="32"/>
                </a:cxn>
                <a:cxn ang="0">
                  <a:pos x="19" y="32"/>
                </a:cxn>
                <a:cxn ang="0">
                  <a:pos x="18" y="31"/>
                </a:cxn>
                <a:cxn ang="0">
                  <a:pos x="18" y="28"/>
                </a:cxn>
                <a:cxn ang="0">
                  <a:pos x="19" y="27"/>
                </a:cxn>
                <a:cxn ang="0">
                  <a:pos x="27" y="27"/>
                </a:cxn>
                <a:cxn ang="0">
                  <a:pos x="27" y="15"/>
                </a:cxn>
                <a:cxn ang="0">
                  <a:pos x="28" y="14"/>
                </a:cxn>
                <a:cxn ang="0">
                  <a:pos x="31" y="14"/>
                </a:cxn>
                <a:cxn ang="0">
                  <a:pos x="32" y="15"/>
                </a:cxn>
                <a:cxn ang="0">
                  <a:pos x="32" y="31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27" y="8"/>
                  </a:moveTo>
                  <a:cubicBezTo>
                    <a:pt x="16" y="8"/>
                    <a:pt x="8" y="17"/>
                    <a:pt x="8" y="27"/>
                  </a:cubicBezTo>
                  <a:cubicBezTo>
                    <a:pt x="8" y="38"/>
                    <a:pt x="16" y="47"/>
                    <a:pt x="27" y="47"/>
                  </a:cubicBezTo>
                  <a:cubicBezTo>
                    <a:pt x="38" y="47"/>
                    <a:pt x="47" y="38"/>
                    <a:pt x="47" y="27"/>
                  </a:cubicBezTo>
                  <a:cubicBezTo>
                    <a:pt x="47" y="17"/>
                    <a:pt x="38" y="8"/>
                    <a:pt x="27" y="8"/>
                  </a:cubicBezTo>
                  <a:close/>
                  <a:moveTo>
                    <a:pt x="32" y="31"/>
                  </a:moveTo>
                  <a:cubicBezTo>
                    <a:pt x="32" y="31"/>
                    <a:pt x="31" y="32"/>
                    <a:pt x="31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8" y="31"/>
                    <a:pt x="18" y="31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9" y="27"/>
                    <a:pt x="19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8" y="14"/>
                    <a:pt x="28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2" y="14"/>
                    <a:pt x="32" y="15"/>
                  </a:cubicBezTo>
                  <a:lnTo>
                    <a:pt x="32" y="3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62626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58258" y="1306137"/>
            <a:ext cx="1239466" cy="1239466"/>
            <a:chOff x="1158258" y="1306136"/>
            <a:chExt cx="1239466" cy="1239466"/>
          </a:xfrm>
        </p:grpSpPr>
        <p:sp>
          <p:nvSpPr>
            <p:cNvPr id="42" name="Oval 41"/>
            <p:cNvSpPr/>
            <p:nvPr/>
          </p:nvSpPr>
          <p:spPr>
            <a:xfrm>
              <a:off x="1158258" y="1306136"/>
              <a:ext cx="1239466" cy="123946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Freeform 245"/>
            <p:cNvSpPr>
              <a:spLocks/>
            </p:cNvSpPr>
            <p:nvPr/>
          </p:nvSpPr>
          <p:spPr bwMode="auto">
            <a:xfrm>
              <a:off x="1548105" y="1695983"/>
              <a:ext cx="459773" cy="459773"/>
            </a:xfrm>
            <a:custGeom>
              <a:avLst/>
              <a:gdLst/>
              <a:ahLst/>
              <a:cxnLst>
                <a:cxn ang="0">
                  <a:pos x="68" y="3"/>
                </a:cxn>
                <a:cxn ang="0">
                  <a:pos x="58" y="61"/>
                </a:cxn>
                <a:cxn ang="0">
                  <a:pos x="57" y="63"/>
                </a:cxn>
                <a:cxn ang="0">
                  <a:pos x="56" y="63"/>
                </a:cxn>
                <a:cxn ang="0">
                  <a:pos x="55" y="63"/>
                </a:cxn>
                <a:cxn ang="0">
                  <a:pos x="38" y="56"/>
                </a:cxn>
                <a:cxn ang="0">
                  <a:pos x="28" y="67"/>
                </a:cxn>
                <a:cxn ang="0">
                  <a:pos x="26" y="68"/>
                </a:cxn>
                <a:cxn ang="0">
                  <a:pos x="26" y="68"/>
                </a:cxn>
                <a:cxn ang="0">
                  <a:pos x="24" y="65"/>
                </a:cxn>
                <a:cxn ang="0">
                  <a:pos x="24" y="52"/>
                </a:cxn>
                <a:cxn ang="0">
                  <a:pos x="57" y="12"/>
                </a:cxn>
                <a:cxn ang="0">
                  <a:pos x="16" y="47"/>
                </a:cxn>
                <a:cxn ang="0">
                  <a:pos x="1" y="41"/>
                </a:cxn>
                <a:cxn ang="0">
                  <a:pos x="0" y="39"/>
                </a:cxn>
                <a:cxn ang="0">
                  <a:pos x="1" y="36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7" y="0"/>
                </a:cxn>
                <a:cxn ang="0">
                  <a:pos x="68" y="3"/>
                </a:cxn>
              </a:cxnLst>
              <a:rect l="0" t="0" r="r" b="b"/>
              <a:pathLst>
                <a:path w="68" h="68">
                  <a:moveTo>
                    <a:pt x="68" y="3"/>
                  </a:moveTo>
                  <a:cubicBezTo>
                    <a:pt x="58" y="61"/>
                    <a:pt x="58" y="61"/>
                    <a:pt x="58" y="61"/>
                  </a:cubicBezTo>
                  <a:cubicBezTo>
                    <a:pt x="58" y="62"/>
                    <a:pt x="57" y="62"/>
                    <a:pt x="57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7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5" y="67"/>
                    <a:pt x="24" y="66"/>
                    <a:pt x="24" y="6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0"/>
                    <a:pt x="0" y="40"/>
                    <a:pt x="0" y="39"/>
                  </a:cubicBezTo>
                  <a:cubicBezTo>
                    <a:pt x="0" y="38"/>
                    <a:pt x="0" y="37"/>
                    <a:pt x="1" y="36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7" y="0"/>
                  </a:cubicBezTo>
                  <a:cubicBezTo>
                    <a:pt x="68" y="1"/>
                    <a:pt x="68" y="2"/>
                    <a:pt x="68" y="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6262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789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dirty="0" smtClean="0"/>
              <a:t>Pirkimų patikros</a:t>
            </a:r>
            <a:r>
              <a:rPr lang="lt-LT" sz="2800" dirty="0"/>
              <a:t>. </a:t>
            </a:r>
            <a:r>
              <a:rPr lang="lt-LT" sz="2800" i="1" dirty="0"/>
              <a:t>PAFT 40 skirsnis</a:t>
            </a:r>
            <a:endParaRPr lang="en-US" sz="2800" i="1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" b="1267"/>
          <a:stretch>
            <a:fillRect/>
          </a:stretch>
        </p:blipFill>
        <p:spPr>
          <a:xfrm>
            <a:off x="-4763" y="1314450"/>
            <a:ext cx="4606926" cy="2997200"/>
          </a:xfr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" r="6433"/>
          <a:stretch>
            <a:fillRect/>
          </a:stretch>
        </p:blipFill>
        <p:spPr>
          <a:xfrm>
            <a:off x="4602163" y="1314450"/>
            <a:ext cx="4541837" cy="2997200"/>
          </a:xfrm>
        </p:spPr>
      </p:pic>
      <p:sp>
        <p:nvSpPr>
          <p:cNvPr id="36" name="Rectangle 35"/>
          <p:cNvSpPr/>
          <p:nvPr/>
        </p:nvSpPr>
        <p:spPr>
          <a:xfrm>
            <a:off x="1547219" y="1302687"/>
            <a:ext cx="3054960" cy="149758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r>
              <a:rPr lang="lt-LT" sz="1400" b="1" dirty="0" smtClean="0"/>
              <a:t>IŠANKSTINĖ</a:t>
            </a:r>
            <a:r>
              <a:rPr lang="lt-LT" sz="1400" b="1" dirty="0" smtClean="0">
                <a:solidFill>
                  <a:schemeClr val="bg2">
                    <a:lumMod val="50000"/>
                  </a:schemeClr>
                </a:solidFill>
                <a:latin typeface="Calibri (Body)"/>
              </a:rPr>
              <a:t> </a:t>
            </a:r>
            <a:r>
              <a:rPr lang="lt-LT" sz="1400" b="1" dirty="0" smtClean="0"/>
              <a:t>PIRKIMO</a:t>
            </a:r>
            <a:r>
              <a:rPr lang="lt-LT" sz="1400" b="1" dirty="0" smtClean="0">
                <a:solidFill>
                  <a:schemeClr val="bg2">
                    <a:lumMod val="50000"/>
                  </a:schemeClr>
                </a:solidFill>
                <a:latin typeface="Calibri (Body)"/>
              </a:rPr>
              <a:t> </a:t>
            </a:r>
            <a:r>
              <a:rPr lang="lt-LT" sz="1400" b="1" dirty="0" smtClean="0"/>
              <a:t>DOKUMENTŲ</a:t>
            </a:r>
            <a:r>
              <a:rPr lang="lt-LT" sz="1400" b="1" dirty="0" smtClean="0">
                <a:solidFill>
                  <a:schemeClr val="bg2">
                    <a:lumMod val="50000"/>
                  </a:schemeClr>
                </a:solidFill>
                <a:latin typeface="Calibri (Body)"/>
              </a:rPr>
              <a:t> </a:t>
            </a:r>
            <a:r>
              <a:rPr lang="lt-LT" sz="1400" b="1" dirty="0" smtClean="0"/>
              <a:t>PATIKRA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602178" y="2807270"/>
            <a:ext cx="3054960" cy="149758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r>
              <a:rPr lang="lt-LT" sz="1400" b="1" dirty="0" smtClean="0"/>
              <a:t>ĮVYKDYTŲ PIRKIMŲ (PASKESNĖ) PATIKRA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46" y="407277"/>
            <a:ext cx="6297853" cy="353524"/>
          </a:xfrm>
        </p:spPr>
        <p:txBody>
          <a:bodyPr/>
          <a:lstStyle/>
          <a:p>
            <a:r>
              <a:rPr lang="lt-LT" sz="2800" b="0" dirty="0"/>
              <a:t>Išankstinė pirkimo dokumentų (PD) patikra</a:t>
            </a:r>
            <a:endParaRPr lang="en-US" sz="28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18370" y="857842"/>
            <a:ext cx="4114800" cy="200746"/>
          </a:xfrm>
        </p:spPr>
        <p:txBody>
          <a:bodyPr/>
          <a:lstStyle/>
          <a:p>
            <a:r>
              <a:rPr lang="lt-LT" dirty="0">
                <a:solidFill>
                  <a:schemeClr val="bg1">
                    <a:lumMod val="65000"/>
                  </a:schemeClr>
                </a:solidFill>
              </a:rPr>
              <a:t>Išankstinės pirkimų patikros tikslas – galimų pažeidimų prevencija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-12700" y="3738350"/>
            <a:ext cx="3200400" cy="738401"/>
            <a:chOff x="720691" y="2955923"/>
            <a:chExt cx="2594009" cy="598492"/>
          </a:xfrm>
        </p:grpSpPr>
        <p:grpSp>
          <p:nvGrpSpPr>
            <p:cNvPr id="18" name="Group 17"/>
            <p:cNvGrpSpPr/>
            <p:nvPr/>
          </p:nvGrpSpPr>
          <p:grpSpPr>
            <a:xfrm>
              <a:off x="1707972" y="2955923"/>
              <a:ext cx="1606728" cy="596902"/>
              <a:chOff x="1650206" y="2652713"/>
              <a:chExt cx="2495550" cy="927100"/>
            </a:xfrm>
          </p:grpSpPr>
          <p:sp>
            <p:nvSpPr>
              <p:cNvPr id="7173" name="Freeform 5"/>
              <p:cNvSpPr>
                <a:spLocks/>
              </p:cNvSpPr>
              <p:nvPr/>
            </p:nvSpPr>
            <p:spPr bwMode="auto">
              <a:xfrm>
                <a:off x="3613943" y="2738438"/>
                <a:ext cx="531813" cy="342900"/>
              </a:xfrm>
              <a:custGeom>
                <a:avLst/>
                <a:gdLst/>
                <a:ahLst/>
                <a:cxnLst>
                  <a:cxn ang="0">
                    <a:pos x="366" y="38"/>
                  </a:cxn>
                  <a:cxn ang="0">
                    <a:pos x="315" y="85"/>
                  </a:cxn>
                  <a:cxn ang="0">
                    <a:pos x="252" y="139"/>
                  </a:cxn>
                  <a:cxn ang="0">
                    <a:pos x="133" y="236"/>
                  </a:cxn>
                  <a:cxn ang="0">
                    <a:pos x="91" y="188"/>
                  </a:cxn>
                  <a:cxn ang="0">
                    <a:pos x="0" y="156"/>
                  </a:cxn>
                  <a:cxn ang="0">
                    <a:pos x="82" y="107"/>
                  </a:cxn>
                  <a:cxn ang="0">
                    <a:pos x="172" y="47"/>
                  </a:cxn>
                  <a:cxn ang="0">
                    <a:pos x="267" y="2"/>
                  </a:cxn>
                  <a:cxn ang="0">
                    <a:pos x="366" y="38"/>
                  </a:cxn>
                </a:cxnLst>
                <a:rect l="0" t="0" r="r" b="b"/>
                <a:pathLst>
                  <a:path w="366" h="236">
                    <a:moveTo>
                      <a:pt x="366" y="38"/>
                    </a:moveTo>
                    <a:cubicBezTo>
                      <a:pt x="351" y="55"/>
                      <a:pt x="332" y="69"/>
                      <a:pt x="315" y="85"/>
                    </a:cubicBezTo>
                    <a:cubicBezTo>
                      <a:pt x="295" y="103"/>
                      <a:pt x="274" y="121"/>
                      <a:pt x="252" y="139"/>
                    </a:cubicBezTo>
                    <a:cubicBezTo>
                      <a:pt x="213" y="172"/>
                      <a:pt x="173" y="204"/>
                      <a:pt x="133" y="236"/>
                    </a:cubicBezTo>
                    <a:cubicBezTo>
                      <a:pt x="125" y="216"/>
                      <a:pt x="109" y="199"/>
                      <a:pt x="91" y="188"/>
                    </a:cubicBezTo>
                    <a:cubicBezTo>
                      <a:pt x="65" y="170"/>
                      <a:pt x="33" y="161"/>
                      <a:pt x="0" y="156"/>
                    </a:cubicBezTo>
                    <a:cubicBezTo>
                      <a:pt x="20" y="131"/>
                      <a:pt x="54" y="120"/>
                      <a:pt x="82" y="107"/>
                    </a:cubicBezTo>
                    <a:cubicBezTo>
                      <a:pt x="116" y="92"/>
                      <a:pt x="143" y="69"/>
                      <a:pt x="172" y="47"/>
                    </a:cubicBezTo>
                    <a:cubicBezTo>
                      <a:pt x="200" y="25"/>
                      <a:pt x="231" y="5"/>
                      <a:pt x="267" y="2"/>
                    </a:cubicBezTo>
                    <a:cubicBezTo>
                      <a:pt x="302" y="0"/>
                      <a:pt x="344" y="10"/>
                      <a:pt x="366" y="38"/>
                    </a:cubicBezTo>
                  </a:path>
                </a:pathLst>
              </a:custGeom>
              <a:solidFill>
                <a:srgbClr val="EFCB9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62626"/>
                  </a:solidFill>
                </a:endParaRPr>
              </a:p>
            </p:txBody>
          </p:sp>
          <p:sp>
            <p:nvSpPr>
              <p:cNvPr id="7174" name="Freeform 6"/>
              <p:cNvSpPr>
                <a:spLocks/>
              </p:cNvSpPr>
              <p:nvPr/>
            </p:nvSpPr>
            <p:spPr bwMode="auto">
              <a:xfrm>
                <a:off x="3529806" y="2652713"/>
                <a:ext cx="554038" cy="309563"/>
              </a:xfrm>
              <a:custGeom>
                <a:avLst/>
                <a:gdLst/>
                <a:ahLst/>
                <a:cxnLst>
                  <a:cxn ang="0">
                    <a:pos x="381" y="26"/>
                  </a:cxn>
                  <a:cxn ang="0">
                    <a:pos x="368" y="49"/>
                  </a:cxn>
                  <a:cxn ang="0">
                    <a:pos x="339" y="46"/>
                  </a:cxn>
                  <a:cxn ang="0">
                    <a:pos x="230" y="86"/>
                  </a:cxn>
                  <a:cxn ang="0">
                    <a:pos x="134" y="152"/>
                  </a:cxn>
                  <a:cxn ang="0">
                    <a:pos x="42" y="212"/>
                  </a:cxn>
                  <a:cxn ang="0">
                    <a:pos x="42" y="212"/>
                  </a:cxn>
                  <a:cxn ang="0">
                    <a:pos x="11" y="210"/>
                  </a:cxn>
                  <a:cxn ang="0">
                    <a:pos x="0" y="210"/>
                  </a:cxn>
                  <a:cxn ang="0">
                    <a:pos x="84" y="146"/>
                  </a:cxn>
                  <a:cxn ang="0">
                    <a:pos x="179" y="80"/>
                  </a:cxn>
                  <a:cxn ang="0">
                    <a:pos x="278" y="16"/>
                  </a:cxn>
                  <a:cxn ang="0">
                    <a:pos x="381" y="26"/>
                  </a:cxn>
                </a:cxnLst>
                <a:rect l="0" t="0" r="r" b="b"/>
                <a:pathLst>
                  <a:path w="381" h="212">
                    <a:moveTo>
                      <a:pt x="381" y="26"/>
                    </a:moveTo>
                    <a:cubicBezTo>
                      <a:pt x="379" y="34"/>
                      <a:pt x="373" y="42"/>
                      <a:pt x="368" y="49"/>
                    </a:cubicBezTo>
                    <a:cubicBezTo>
                      <a:pt x="358" y="47"/>
                      <a:pt x="348" y="46"/>
                      <a:pt x="339" y="46"/>
                    </a:cubicBezTo>
                    <a:cubicBezTo>
                      <a:pt x="298" y="43"/>
                      <a:pt x="262" y="63"/>
                      <a:pt x="230" y="86"/>
                    </a:cubicBezTo>
                    <a:cubicBezTo>
                      <a:pt x="199" y="110"/>
                      <a:pt x="170" y="136"/>
                      <a:pt x="134" y="152"/>
                    </a:cubicBezTo>
                    <a:cubicBezTo>
                      <a:pt x="100" y="167"/>
                      <a:pt x="64" y="180"/>
                      <a:pt x="42" y="212"/>
                    </a:cubicBezTo>
                    <a:cubicBezTo>
                      <a:pt x="42" y="212"/>
                      <a:pt x="42" y="212"/>
                      <a:pt x="42" y="212"/>
                    </a:cubicBezTo>
                    <a:cubicBezTo>
                      <a:pt x="32" y="211"/>
                      <a:pt x="21" y="211"/>
                      <a:pt x="11" y="210"/>
                    </a:cubicBezTo>
                    <a:cubicBezTo>
                      <a:pt x="7" y="210"/>
                      <a:pt x="4" y="210"/>
                      <a:pt x="0" y="210"/>
                    </a:cubicBezTo>
                    <a:cubicBezTo>
                      <a:pt x="24" y="184"/>
                      <a:pt x="54" y="164"/>
                      <a:pt x="84" y="146"/>
                    </a:cubicBezTo>
                    <a:cubicBezTo>
                      <a:pt x="117" y="125"/>
                      <a:pt x="149" y="104"/>
                      <a:pt x="179" y="80"/>
                    </a:cubicBezTo>
                    <a:cubicBezTo>
                      <a:pt x="210" y="55"/>
                      <a:pt x="241" y="29"/>
                      <a:pt x="278" y="16"/>
                    </a:cubicBezTo>
                    <a:cubicBezTo>
                      <a:pt x="311" y="4"/>
                      <a:pt x="355" y="0"/>
                      <a:pt x="381" y="26"/>
                    </a:cubicBezTo>
                  </a:path>
                </a:pathLst>
              </a:custGeom>
              <a:solidFill>
                <a:srgbClr val="EDC38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62626"/>
                  </a:solidFill>
                </a:endParaRPr>
              </a:p>
            </p:txBody>
          </p:sp>
          <p:sp>
            <p:nvSpPr>
              <p:cNvPr id="7175" name="Freeform 7"/>
              <p:cNvSpPr>
                <a:spLocks/>
              </p:cNvSpPr>
              <p:nvPr/>
            </p:nvSpPr>
            <p:spPr bwMode="auto">
              <a:xfrm>
                <a:off x="3386931" y="2652713"/>
                <a:ext cx="520700" cy="312738"/>
              </a:xfrm>
              <a:custGeom>
                <a:avLst/>
                <a:gdLst/>
                <a:ahLst/>
                <a:cxnLst>
                  <a:cxn ang="0">
                    <a:pos x="358" y="7"/>
                  </a:cxn>
                  <a:cxn ang="0">
                    <a:pos x="281" y="58"/>
                  </a:cxn>
                  <a:cxn ang="0">
                    <a:pos x="233" y="96"/>
                  </a:cxn>
                  <a:cxn ang="0">
                    <a:pos x="179" y="131"/>
                  </a:cxn>
                  <a:cxn ang="0">
                    <a:pos x="79" y="210"/>
                  </a:cxn>
                  <a:cxn ang="0">
                    <a:pos x="0" y="214"/>
                  </a:cxn>
                  <a:cxn ang="0">
                    <a:pos x="78" y="151"/>
                  </a:cxn>
                  <a:cxn ang="0">
                    <a:pos x="164" y="78"/>
                  </a:cxn>
                  <a:cxn ang="0">
                    <a:pos x="255" y="15"/>
                  </a:cxn>
                  <a:cxn ang="0">
                    <a:pos x="358" y="7"/>
                  </a:cxn>
                </a:cxnLst>
                <a:rect l="0" t="0" r="r" b="b"/>
                <a:pathLst>
                  <a:path w="358" h="214">
                    <a:moveTo>
                      <a:pt x="358" y="7"/>
                    </a:moveTo>
                    <a:cubicBezTo>
                      <a:pt x="330" y="20"/>
                      <a:pt x="304" y="39"/>
                      <a:pt x="281" y="58"/>
                    </a:cubicBezTo>
                    <a:cubicBezTo>
                      <a:pt x="265" y="71"/>
                      <a:pt x="249" y="84"/>
                      <a:pt x="233" y="96"/>
                    </a:cubicBezTo>
                    <a:cubicBezTo>
                      <a:pt x="216" y="108"/>
                      <a:pt x="197" y="119"/>
                      <a:pt x="179" y="131"/>
                    </a:cubicBezTo>
                    <a:cubicBezTo>
                      <a:pt x="143" y="153"/>
                      <a:pt x="106" y="176"/>
                      <a:pt x="79" y="210"/>
                    </a:cubicBezTo>
                    <a:cubicBezTo>
                      <a:pt x="53" y="210"/>
                      <a:pt x="26" y="212"/>
                      <a:pt x="0" y="214"/>
                    </a:cubicBezTo>
                    <a:cubicBezTo>
                      <a:pt x="23" y="190"/>
                      <a:pt x="51" y="171"/>
                      <a:pt x="78" y="151"/>
                    </a:cubicBezTo>
                    <a:cubicBezTo>
                      <a:pt x="109" y="129"/>
                      <a:pt x="136" y="104"/>
                      <a:pt x="164" y="78"/>
                    </a:cubicBezTo>
                    <a:cubicBezTo>
                      <a:pt x="191" y="53"/>
                      <a:pt x="220" y="28"/>
                      <a:pt x="255" y="15"/>
                    </a:cubicBezTo>
                    <a:cubicBezTo>
                      <a:pt x="287" y="2"/>
                      <a:pt x="324" y="0"/>
                      <a:pt x="358" y="7"/>
                    </a:cubicBezTo>
                  </a:path>
                </a:pathLst>
              </a:custGeom>
              <a:solidFill>
                <a:srgbClr val="EDC38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62626"/>
                  </a:solidFill>
                </a:endParaRPr>
              </a:p>
            </p:txBody>
          </p:sp>
          <p:sp>
            <p:nvSpPr>
              <p:cNvPr id="7176" name="Freeform 8"/>
              <p:cNvSpPr>
                <a:spLocks/>
              </p:cNvSpPr>
              <p:nvPr/>
            </p:nvSpPr>
            <p:spPr bwMode="auto">
              <a:xfrm>
                <a:off x="1650206" y="2728913"/>
                <a:ext cx="2157413" cy="850900"/>
              </a:xfrm>
              <a:custGeom>
                <a:avLst/>
                <a:gdLst/>
                <a:ahLst/>
                <a:cxnLst>
                  <a:cxn ang="0">
                    <a:pos x="1109" y="323"/>
                  </a:cxn>
                  <a:cxn ang="0">
                    <a:pos x="1105" y="322"/>
                  </a:cxn>
                  <a:cxn ang="0">
                    <a:pos x="1076" y="320"/>
                  </a:cxn>
                  <a:cxn ang="0">
                    <a:pos x="1052" y="319"/>
                  </a:cxn>
                  <a:cxn ang="0">
                    <a:pos x="1049" y="319"/>
                  </a:cxn>
                  <a:cxn ang="0">
                    <a:pos x="1010" y="319"/>
                  </a:cxn>
                  <a:cxn ang="0">
                    <a:pos x="996" y="320"/>
                  </a:cxn>
                  <a:cxn ang="0">
                    <a:pos x="961" y="323"/>
                  </a:cxn>
                  <a:cxn ang="0">
                    <a:pos x="808" y="371"/>
                  </a:cxn>
                  <a:cxn ang="0">
                    <a:pos x="801" y="358"/>
                  </a:cxn>
                  <a:cxn ang="0">
                    <a:pos x="971" y="307"/>
                  </a:cxn>
                  <a:cxn ang="0">
                    <a:pos x="1108" y="308"/>
                  </a:cxn>
                  <a:cxn ang="0">
                    <a:pos x="1110" y="308"/>
                  </a:cxn>
                  <a:cxn ang="0">
                    <a:pos x="1131" y="310"/>
                  </a:cxn>
                  <a:cxn ang="0">
                    <a:pos x="1264" y="328"/>
                  </a:cxn>
                  <a:cxn ang="0">
                    <a:pos x="1400" y="318"/>
                  </a:cxn>
                  <a:cxn ang="0">
                    <a:pos x="1473" y="247"/>
                  </a:cxn>
                  <a:cxn ang="0">
                    <a:pos x="1378" y="185"/>
                  </a:cxn>
                  <a:cxn ang="0">
                    <a:pos x="1223" y="172"/>
                  </a:cxn>
                  <a:cxn ang="0">
                    <a:pos x="1068" y="162"/>
                  </a:cxn>
                  <a:cxn ang="0">
                    <a:pos x="928" y="117"/>
                  </a:cxn>
                  <a:cxn ang="0">
                    <a:pos x="926" y="116"/>
                  </a:cxn>
                  <a:cxn ang="0">
                    <a:pos x="925" y="116"/>
                  </a:cxn>
                  <a:cxn ang="0">
                    <a:pos x="925" y="116"/>
                  </a:cxn>
                  <a:cxn ang="0">
                    <a:pos x="925" y="116"/>
                  </a:cxn>
                  <a:cxn ang="0">
                    <a:pos x="689" y="2"/>
                  </a:cxn>
                  <a:cxn ang="0">
                    <a:pos x="551" y="22"/>
                  </a:cxn>
                  <a:cxn ang="0">
                    <a:pos x="483" y="32"/>
                  </a:cxn>
                  <a:cxn ang="0">
                    <a:pos x="414" y="32"/>
                  </a:cxn>
                  <a:cxn ang="0">
                    <a:pos x="258" y="54"/>
                  </a:cxn>
                  <a:cxn ang="0">
                    <a:pos x="122" y="125"/>
                  </a:cxn>
                  <a:cxn ang="0">
                    <a:pos x="7" y="198"/>
                  </a:cxn>
                  <a:cxn ang="0">
                    <a:pos x="0" y="205"/>
                  </a:cxn>
                  <a:cxn ang="0">
                    <a:pos x="59" y="523"/>
                  </a:cxn>
                  <a:cxn ang="0">
                    <a:pos x="95" y="500"/>
                  </a:cxn>
                  <a:cxn ang="0">
                    <a:pos x="377" y="464"/>
                  </a:cxn>
                  <a:cxn ang="0">
                    <a:pos x="534" y="486"/>
                  </a:cxn>
                  <a:cxn ang="0">
                    <a:pos x="705" y="530"/>
                  </a:cxn>
                  <a:cxn ang="0">
                    <a:pos x="876" y="569"/>
                  </a:cxn>
                  <a:cxn ang="0">
                    <a:pos x="1047" y="571"/>
                  </a:cxn>
                  <a:cxn ang="0">
                    <a:pos x="1049" y="571"/>
                  </a:cxn>
                  <a:cxn ang="0">
                    <a:pos x="1189" y="453"/>
                  </a:cxn>
                  <a:cxn ang="0">
                    <a:pos x="1255" y="389"/>
                  </a:cxn>
                  <a:cxn ang="0">
                    <a:pos x="1311" y="345"/>
                  </a:cxn>
                  <a:cxn ang="0">
                    <a:pos x="1144" y="326"/>
                  </a:cxn>
                  <a:cxn ang="0">
                    <a:pos x="1109" y="323"/>
                  </a:cxn>
                </a:cxnLst>
                <a:rect l="0" t="0" r="r" b="b"/>
                <a:pathLst>
                  <a:path w="1484" h="584">
                    <a:moveTo>
                      <a:pt x="1109" y="323"/>
                    </a:moveTo>
                    <a:cubicBezTo>
                      <a:pt x="1107" y="322"/>
                      <a:pt x="1105" y="322"/>
                      <a:pt x="1105" y="322"/>
                    </a:cubicBezTo>
                    <a:cubicBezTo>
                      <a:pt x="1095" y="321"/>
                      <a:pt x="1086" y="320"/>
                      <a:pt x="1076" y="320"/>
                    </a:cubicBezTo>
                    <a:cubicBezTo>
                      <a:pt x="1052" y="319"/>
                      <a:pt x="1052" y="319"/>
                      <a:pt x="1052" y="319"/>
                    </a:cubicBezTo>
                    <a:cubicBezTo>
                      <a:pt x="1052" y="318"/>
                      <a:pt x="1049" y="319"/>
                      <a:pt x="1049" y="319"/>
                    </a:cubicBezTo>
                    <a:cubicBezTo>
                      <a:pt x="1036" y="318"/>
                      <a:pt x="1023" y="318"/>
                      <a:pt x="1010" y="319"/>
                    </a:cubicBezTo>
                    <a:cubicBezTo>
                      <a:pt x="996" y="320"/>
                      <a:pt x="996" y="320"/>
                      <a:pt x="996" y="320"/>
                    </a:cubicBezTo>
                    <a:cubicBezTo>
                      <a:pt x="984" y="320"/>
                      <a:pt x="973" y="322"/>
                      <a:pt x="961" y="323"/>
                    </a:cubicBezTo>
                    <a:cubicBezTo>
                      <a:pt x="907" y="331"/>
                      <a:pt x="857" y="347"/>
                      <a:pt x="808" y="371"/>
                    </a:cubicBezTo>
                    <a:cubicBezTo>
                      <a:pt x="800" y="375"/>
                      <a:pt x="793" y="363"/>
                      <a:pt x="801" y="358"/>
                    </a:cubicBezTo>
                    <a:cubicBezTo>
                      <a:pt x="855" y="332"/>
                      <a:pt x="912" y="314"/>
                      <a:pt x="971" y="307"/>
                    </a:cubicBezTo>
                    <a:cubicBezTo>
                      <a:pt x="1017" y="302"/>
                      <a:pt x="1062" y="303"/>
                      <a:pt x="1108" y="308"/>
                    </a:cubicBezTo>
                    <a:cubicBezTo>
                      <a:pt x="1109" y="308"/>
                      <a:pt x="1110" y="308"/>
                      <a:pt x="1110" y="308"/>
                    </a:cubicBezTo>
                    <a:cubicBezTo>
                      <a:pt x="1117" y="309"/>
                      <a:pt x="1124" y="309"/>
                      <a:pt x="1131" y="310"/>
                    </a:cubicBezTo>
                    <a:cubicBezTo>
                      <a:pt x="1175" y="315"/>
                      <a:pt x="1219" y="324"/>
                      <a:pt x="1264" y="328"/>
                    </a:cubicBezTo>
                    <a:cubicBezTo>
                      <a:pt x="1309" y="332"/>
                      <a:pt x="1357" y="333"/>
                      <a:pt x="1400" y="318"/>
                    </a:cubicBezTo>
                    <a:cubicBezTo>
                      <a:pt x="1434" y="306"/>
                      <a:pt x="1484" y="290"/>
                      <a:pt x="1473" y="247"/>
                    </a:cubicBezTo>
                    <a:cubicBezTo>
                      <a:pt x="1462" y="205"/>
                      <a:pt x="1416" y="196"/>
                      <a:pt x="1378" y="185"/>
                    </a:cubicBezTo>
                    <a:cubicBezTo>
                      <a:pt x="1328" y="171"/>
                      <a:pt x="1275" y="170"/>
                      <a:pt x="1223" y="172"/>
                    </a:cubicBezTo>
                    <a:cubicBezTo>
                      <a:pt x="1172" y="173"/>
                      <a:pt x="1120" y="164"/>
                      <a:pt x="1068" y="162"/>
                    </a:cubicBezTo>
                    <a:cubicBezTo>
                      <a:pt x="1020" y="161"/>
                      <a:pt x="970" y="142"/>
                      <a:pt x="928" y="117"/>
                    </a:cubicBezTo>
                    <a:cubicBezTo>
                      <a:pt x="927" y="117"/>
                      <a:pt x="927" y="117"/>
                      <a:pt x="926" y="116"/>
                    </a:cubicBezTo>
                    <a:cubicBezTo>
                      <a:pt x="926" y="116"/>
                      <a:pt x="926" y="116"/>
                      <a:pt x="925" y="116"/>
                    </a:cubicBezTo>
                    <a:cubicBezTo>
                      <a:pt x="925" y="116"/>
                      <a:pt x="925" y="116"/>
                      <a:pt x="925" y="116"/>
                    </a:cubicBezTo>
                    <a:cubicBezTo>
                      <a:pt x="925" y="116"/>
                      <a:pt x="925" y="116"/>
                      <a:pt x="925" y="116"/>
                    </a:cubicBezTo>
                    <a:cubicBezTo>
                      <a:pt x="854" y="67"/>
                      <a:pt x="779" y="4"/>
                      <a:pt x="689" y="2"/>
                    </a:cubicBezTo>
                    <a:cubicBezTo>
                      <a:pt x="642" y="0"/>
                      <a:pt x="597" y="13"/>
                      <a:pt x="551" y="22"/>
                    </a:cubicBezTo>
                    <a:cubicBezTo>
                      <a:pt x="529" y="27"/>
                      <a:pt x="506" y="31"/>
                      <a:pt x="483" y="32"/>
                    </a:cubicBezTo>
                    <a:cubicBezTo>
                      <a:pt x="460" y="32"/>
                      <a:pt x="437" y="32"/>
                      <a:pt x="414" y="32"/>
                    </a:cubicBezTo>
                    <a:cubicBezTo>
                      <a:pt x="361" y="32"/>
                      <a:pt x="308" y="34"/>
                      <a:pt x="258" y="54"/>
                    </a:cubicBezTo>
                    <a:cubicBezTo>
                      <a:pt x="210" y="72"/>
                      <a:pt x="164" y="96"/>
                      <a:pt x="122" y="125"/>
                    </a:cubicBezTo>
                    <a:cubicBezTo>
                      <a:pt x="80" y="155"/>
                      <a:pt x="44" y="163"/>
                      <a:pt x="7" y="198"/>
                    </a:cubicBezTo>
                    <a:cubicBezTo>
                      <a:pt x="5" y="200"/>
                      <a:pt x="3" y="203"/>
                      <a:pt x="0" y="205"/>
                    </a:cubicBezTo>
                    <a:cubicBezTo>
                      <a:pt x="59" y="523"/>
                      <a:pt x="59" y="523"/>
                      <a:pt x="59" y="523"/>
                    </a:cubicBezTo>
                    <a:cubicBezTo>
                      <a:pt x="70" y="515"/>
                      <a:pt x="82" y="507"/>
                      <a:pt x="95" y="500"/>
                    </a:cubicBezTo>
                    <a:cubicBezTo>
                      <a:pt x="140" y="475"/>
                      <a:pt x="325" y="463"/>
                      <a:pt x="377" y="464"/>
                    </a:cubicBezTo>
                    <a:cubicBezTo>
                      <a:pt x="430" y="465"/>
                      <a:pt x="483" y="474"/>
                      <a:pt x="534" y="486"/>
                    </a:cubicBezTo>
                    <a:cubicBezTo>
                      <a:pt x="591" y="499"/>
                      <a:pt x="648" y="515"/>
                      <a:pt x="705" y="530"/>
                    </a:cubicBezTo>
                    <a:cubicBezTo>
                      <a:pt x="761" y="545"/>
                      <a:pt x="818" y="559"/>
                      <a:pt x="876" y="569"/>
                    </a:cubicBezTo>
                    <a:cubicBezTo>
                      <a:pt x="931" y="578"/>
                      <a:pt x="991" y="584"/>
                      <a:pt x="1047" y="571"/>
                    </a:cubicBezTo>
                    <a:cubicBezTo>
                      <a:pt x="1048" y="571"/>
                      <a:pt x="1048" y="571"/>
                      <a:pt x="1049" y="571"/>
                    </a:cubicBezTo>
                    <a:cubicBezTo>
                      <a:pt x="1101" y="539"/>
                      <a:pt x="1145" y="496"/>
                      <a:pt x="1189" y="453"/>
                    </a:cubicBezTo>
                    <a:cubicBezTo>
                      <a:pt x="1211" y="431"/>
                      <a:pt x="1232" y="409"/>
                      <a:pt x="1255" y="389"/>
                    </a:cubicBezTo>
                    <a:cubicBezTo>
                      <a:pt x="1273" y="374"/>
                      <a:pt x="1291" y="358"/>
                      <a:pt x="1311" y="345"/>
                    </a:cubicBezTo>
                    <a:cubicBezTo>
                      <a:pt x="1256" y="345"/>
                      <a:pt x="1200" y="334"/>
                      <a:pt x="1144" y="326"/>
                    </a:cubicBezTo>
                    <a:lnTo>
                      <a:pt x="1109" y="323"/>
                    </a:lnTo>
                    <a:close/>
                  </a:path>
                </a:pathLst>
              </a:custGeom>
              <a:solidFill>
                <a:srgbClr val="EFCB9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62626"/>
                  </a:solidFill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720691" y="2962277"/>
              <a:ext cx="1222410" cy="592138"/>
              <a:chOff x="1292190" y="1802457"/>
              <a:chExt cx="1222410" cy="592138"/>
            </a:xfrm>
          </p:grpSpPr>
          <p:sp>
            <p:nvSpPr>
              <p:cNvPr id="34" name="Freeform 5"/>
              <p:cNvSpPr>
                <a:spLocks/>
              </p:cNvSpPr>
              <p:nvPr/>
            </p:nvSpPr>
            <p:spPr bwMode="auto">
              <a:xfrm>
                <a:off x="1292190" y="1802457"/>
                <a:ext cx="1055721" cy="592138"/>
              </a:xfrm>
              <a:custGeom>
                <a:avLst/>
                <a:gdLst/>
                <a:ahLst/>
                <a:cxnLst>
                  <a:cxn ang="0">
                    <a:pos x="1181" y="347"/>
                  </a:cxn>
                  <a:cxn ang="0">
                    <a:pos x="1176" y="0"/>
                  </a:cxn>
                  <a:cxn ang="0">
                    <a:pos x="0" y="26"/>
                  </a:cxn>
                  <a:cxn ang="0">
                    <a:pos x="5" y="373"/>
                  </a:cxn>
                  <a:cxn ang="0">
                    <a:pos x="1181" y="347"/>
                  </a:cxn>
                </a:cxnLst>
                <a:rect l="0" t="0" r="r" b="b"/>
                <a:pathLst>
                  <a:path w="1181" h="373">
                    <a:moveTo>
                      <a:pt x="1181" y="347"/>
                    </a:moveTo>
                    <a:lnTo>
                      <a:pt x="1176" y="0"/>
                    </a:lnTo>
                    <a:lnTo>
                      <a:pt x="0" y="26"/>
                    </a:lnTo>
                    <a:lnTo>
                      <a:pt x="5" y="373"/>
                    </a:lnTo>
                    <a:lnTo>
                      <a:pt x="1181" y="34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62626"/>
                  </a:solidFill>
                </a:endParaRPr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2349500" y="1826269"/>
                <a:ext cx="165100" cy="50482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6" y="318"/>
                  </a:cxn>
                  <a:cxn ang="0">
                    <a:pos x="104" y="315"/>
                  </a:cxn>
                  <a:cxn ang="0">
                    <a:pos x="96" y="0"/>
                  </a:cxn>
                  <a:cxn ang="0">
                    <a:pos x="0" y="3"/>
                  </a:cxn>
                </a:cxnLst>
                <a:rect l="0" t="0" r="r" b="b"/>
                <a:pathLst>
                  <a:path w="104" h="318">
                    <a:moveTo>
                      <a:pt x="0" y="3"/>
                    </a:moveTo>
                    <a:lnTo>
                      <a:pt x="6" y="318"/>
                    </a:lnTo>
                    <a:lnTo>
                      <a:pt x="104" y="315"/>
                    </a:lnTo>
                    <a:lnTo>
                      <a:pt x="9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62626"/>
                  </a:solidFill>
                </a:endParaRPr>
              </a:p>
            </p:txBody>
          </p:sp>
        </p:grpSp>
      </p:grpSp>
      <p:grpSp>
        <p:nvGrpSpPr>
          <p:cNvPr id="55" name="Group 100"/>
          <p:cNvGrpSpPr/>
          <p:nvPr/>
        </p:nvGrpSpPr>
        <p:grpSpPr>
          <a:xfrm>
            <a:off x="6013714" y="1220177"/>
            <a:ext cx="2977886" cy="827335"/>
            <a:chOff x="1310926" y="1006239"/>
            <a:chExt cx="2596887" cy="827334"/>
          </a:xfrm>
        </p:grpSpPr>
        <p:sp>
          <p:nvSpPr>
            <p:cNvPr id="56" name="Text Placeholder 3"/>
            <p:cNvSpPr txBox="1">
              <a:spLocks/>
            </p:cNvSpPr>
            <p:nvPr/>
          </p:nvSpPr>
          <p:spPr>
            <a:xfrm>
              <a:off x="1310926" y="1006239"/>
              <a:ext cx="2438040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lt-LT" sz="1200" b="1" dirty="0" smtClean="0">
                  <a:solidFill>
                    <a:srgbClr val="176490"/>
                  </a:solidFill>
                </a:rPr>
                <a:t>Kurių pirkimų dokumentus tikriname?</a:t>
              </a:r>
              <a:endParaRPr lang="en-US" sz="1200" b="1" dirty="0">
                <a:solidFill>
                  <a:srgbClr val="176490"/>
                </a:solidFill>
              </a:endParaRPr>
            </a:p>
          </p:txBody>
        </p:sp>
        <p:sp>
          <p:nvSpPr>
            <p:cNvPr id="57" name="Text Placeholder 3"/>
            <p:cNvSpPr txBox="1">
              <a:spLocks/>
            </p:cNvSpPr>
            <p:nvPr/>
          </p:nvSpPr>
          <p:spPr>
            <a:xfrm>
              <a:off x="1315498" y="1218021"/>
              <a:ext cx="2592315" cy="615552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lt-LT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Atrinktų</a:t>
              </a:r>
              <a:r>
                <a:rPr lang="lt-LT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pirkimų, apie kuriuos informuojame per DMS </a:t>
              </a:r>
              <a:r>
                <a:rPr lang="lt-LT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įvertinus PPP</a:t>
              </a:r>
              <a:r>
                <a:rPr lang="lt-LT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  <a:p>
              <a:pPr algn="l"/>
              <a:r>
                <a:rPr lang="lt-LT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Pirkimai atrenkami atsižvelgiant </a:t>
              </a:r>
              <a:r>
                <a:rPr lang="lt-LT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į </a:t>
              </a:r>
              <a:r>
                <a:rPr lang="lt-LT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vertę</a:t>
              </a:r>
              <a:r>
                <a:rPr lang="lt-LT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svarbą, rizikingumą</a:t>
              </a:r>
              <a:r>
                <a:rPr lang="lt-LT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lt-LT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8" name="Text Placeholder 3"/>
          <p:cNvSpPr txBox="1">
            <a:spLocks/>
          </p:cNvSpPr>
          <p:nvPr/>
        </p:nvSpPr>
        <p:spPr>
          <a:xfrm>
            <a:off x="5170771" y="1283009"/>
            <a:ext cx="625172" cy="73866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4800" dirty="0">
                <a:solidFill>
                  <a:srgbClr val="176490"/>
                </a:solidFill>
              </a:rPr>
              <a:t>01</a:t>
            </a:r>
          </a:p>
        </p:txBody>
      </p:sp>
      <p:grpSp>
        <p:nvGrpSpPr>
          <p:cNvPr id="59" name="Group 104"/>
          <p:cNvGrpSpPr/>
          <p:nvPr/>
        </p:nvGrpSpPr>
        <p:grpSpPr>
          <a:xfrm>
            <a:off x="6018286" y="2178445"/>
            <a:ext cx="2973314" cy="642867"/>
            <a:chOff x="1315498" y="1113764"/>
            <a:chExt cx="2592315" cy="642866"/>
          </a:xfrm>
        </p:grpSpPr>
        <p:sp>
          <p:nvSpPr>
            <p:cNvPr id="60" name="Text Placeholder 3"/>
            <p:cNvSpPr txBox="1">
              <a:spLocks/>
            </p:cNvSpPr>
            <p:nvPr/>
          </p:nvSpPr>
          <p:spPr>
            <a:xfrm>
              <a:off x="1315499" y="1113764"/>
              <a:ext cx="1535292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lt-LT" sz="1200" b="1" dirty="0" smtClean="0">
                  <a:solidFill>
                    <a:srgbClr val="0187AC"/>
                  </a:solidFill>
                </a:rPr>
                <a:t>Kada atliekama patikra?</a:t>
              </a:r>
              <a:endParaRPr lang="en-US" sz="1200" b="1" dirty="0">
                <a:solidFill>
                  <a:srgbClr val="0187AC"/>
                </a:solidFill>
              </a:endParaRPr>
            </a:p>
          </p:txBody>
        </p:sp>
        <p:sp>
          <p:nvSpPr>
            <p:cNvPr id="61" name="Text Placeholder 3"/>
            <p:cNvSpPr txBox="1">
              <a:spLocks/>
            </p:cNvSpPr>
            <p:nvPr/>
          </p:nvSpPr>
          <p:spPr>
            <a:xfrm>
              <a:off x="1315498" y="1294966"/>
              <a:ext cx="2592315" cy="461664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lt-LT" sz="1000" dirty="0">
                  <a:solidFill>
                    <a:srgbClr val="262626">
                      <a:lumMod val="50000"/>
                      <a:lumOff val="50000"/>
                    </a:srgbClr>
                  </a:solidFill>
                </a:rPr>
                <a:t>Iki pirkimo vykdymo pradžios pirkimo dokumentai teikiami per DMS iš atitinkamo pirkimo pasirašytu el. parašu pranešimu </a:t>
              </a:r>
            </a:p>
          </p:txBody>
        </p:sp>
      </p:grpSp>
      <p:sp>
        <p:nvSpPr>
          <p:cNvPr id="62" name="Text Placeholder 3"/>
          <p:cNvSpPr txBox="1">
            <a:spLocks/>
          </p:cNvSpPr>
          <p:nvPr/>
        </p:nvSpPr>
        <p:spPr>
          <a:xfrm>
            <a:off x="5170771" y="2133754"/>
            <a:ext cx="625172" cy="73866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4800" dirty="0">
                <a:solidFill>
                  <a:srgbClr val="0187AC"/>
                </a:solidFill>
              </a:rPr>
              <a:t>02</a:t>
            </a:r>
          </a:p>
        </p:txBody>
      </p:sp>
      <p:grpSp>
        <p:nvGrpSpPr>
          <p:cNvPr id="63" name="Group 108"/>
          <p:cNvGrpSpPr/>
          <p:nvPr/>
        </p:nvGrpSpPr>
        <p:grpSpPr>
          <a:xfrm>
            <a:off x="6018286" y="2955711"/>
            <a:ext cx="2791162" cy="565924"/>
            <a:chOff x="1315498" y="1113764"/>
            <a:chExt cx="2592315" cy="565923"/>
          </a:xfrm>
        </p:grpSpPr>
        <p:sp>
          <p:nvSpPr>
            <p:cNvPr id="64" name="Text Placeholder 3"/>
            <p:cNvSpPr txBox="1">
              <a:spLocks/>
            </p:cNvSpPr>
            <p:nvPr/>
          </p:nvSpPr>
          <p:spPr>
            <a:xfrm>
              <a:off x="1315499" y="1113764"/>
              <a:ext cx="1589218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lt-LT" sz="1200" b="1" dirty="0" smtClean="0">
                  <a:solidFill>
                    <a:srgbClr val="1AA4BE"/>
                  </a:solidFill>
                </a:rPr>
                <a:t>Kiek laiko vertiname PD?</a:t>
              </a:r>
              <a:endParaRPr lang="en-US" sz="1200" b="1" dirty="0">
                <a:solidFill>
                  <a:srgbClr val="1AA4BE"/>
                </a:solidFill>
              </a:endParaRPr>
            </a:p>
          </p:txBody>
        </p:sp>
        <p:sp>
          <p:nvSpPr>
            <p:cNvPr id="65" name="Text Placeholder 3"/>
            <p:cNvSpPr txBox="1">
              <a:spLocks/>
            </p:cNvSpPr>
            <p:nvPr/>
          </p:nvSpPr>
          <p:spPr>
            <a:xfrm>
              <a:off x="1315498" y="1371910"/>
              <a:ext cx="2592315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sz="1000" dirty="0">
                  <a:solidFill>
                    <a:srgbClr val="262626">
                      <a:lumMod val="50000"/>
                      <a:lumOff val="50000"/>
                    </a:srgbClr>
                  </a:solidFill>
                </a:rPr>
                <a:t>PD </a:t>
              </a:r>
              <a:r>
                <a:rPr lang="en-US" sz="1000" dirty="0" err="1">
                  <a:solidFill>
                    <a:srgbClr val="262626">
                      <a:lumMod val="50000"/>
                      <a:lumOff val="50000"/>
                    </a:srgbClr>
                  </a:solidFill>
                </a:rPr>
                <a:t>įvertinimas</a:t>
              </a:r>
              <a:r>
                <a:rPr lang="en-US" sz="1000" dirty="0">
                  <a:solidFill>
                    <a:srgbClr val="262626">
                      <a:lumMod val="50000"/>
                      <a:lumOff val="50000"/>
                    </a:srgbClr>
                  </a:solidFill>
                </a:rPr>
                <a:t> </a:t>
              </a:r>
              <a:r>
                <a:rPr lang="en-US" sz="1000" dirty="0" err="1">
                  <a:solidFill>
                    <a:srgbClr val="262626">
                      <a:lumMod val="50000"/>
                      <a:lumOff val="50000"/>
                    </a:srgbClr>
                  </a:solidFill>
                </a:rPr>
                <a:t>atliekamas</a:t>
              </a:r>
              <a:r>
                <a:rPr lang="en-US" sz="1000" dirty="0">
                  <a:solidFill>
                    <a:srgbClr val="262626">
                      <a:lumMod val="50000"/>
                      <a:lumOff val="50000"/>
                    </a:srgbClr>
                  </a:solidFill>
                </a:rPr>
                <a:t> per 30 d. </a:t>
              </a:r>
              <a:r>
                <a:rPr lang="en-US" sz="1000" dirty="0" err="1">
                  <a:solidFill>
                    <a:srgbClr val="262626">
                      <a:lumMod val="50000"/>
                      <a:lumOff val="50000"/>
                    </a:srgbClr>
                  </a:solidFill>
                </a:rPr>
                <a:t>nuo</a:t>
              </a:r>
              <a:r>
                <a:rPr lang="en-US" sz="1000" dirty="0">
                  <a:solidFill>
                    <a:srgbClr val="262626">
                      <a:lumMod val="50000"/>
                      <a:lumOff val="50000"/>
                    </a:srgbClr>
                  </a:solidFill>
                </a:rPr>
                <a:t> PD </a:t>
              </a:r>
              <a:r>
                <a:rPr lang="en-US" sz="1000" dirty="0" err="1">
                  <a:solidFill>
                    <a:srgbClr val="262626">
                      <a:lumMod val="50000"/>
                      <a:lumOff val="50000"/>
                    </a:srgbClr>
                  </a:solidFill>
                </a:rPr>
                <a:t>gavimo</a:t>
              </a:r>
              <a:r>
                <a:rPr lang="en-US" sz="1000" dirty="0">
                  <a:solidFill>
                    <a:srgbClr val="262626">
                      <a:lumMod val="50000"/>
                      <a:lumOff val="50000"/>
                    </a:srgbClr>
                  </a:solidFill>
                </a:rPr>
                <a:t> </a:t>
              </a:r>
              <a:r>
                <a:rPr lang="en-US" sz="1000" dirty="0" err="1">
                  <a:solidFill>
                    <a:srgbClr val="262626">
                      <a:lumMod val="50000"/>
                      <a:lumOff val="50000"/>
                    </a:srgbClr>
                  </a:solidFill>
                </a:rPr>
                <a:t>dienos</a:t>
              </a:r>
              <a:r>
                <a:rPr lang="en-US" sz="1000" dirty="0">
                  <a:solidFill>
                    <a:srgbClr val="262626">
                      <a:lumMod val="50000"/>
                      <a:lumOff val="50000"/>
                    </a:srgbClr>
                  </a:solidFill>
                </a:rPr>
                <a:t>.</a:t>
              </a:r>
            </a:p>
          </p:txBody>
        </p:sp>
      </p:grpSp>
      <p:sp>
        <p:nvSpPr>
          <p:cNvPr id="66" name="Text Placeholder 3"/>
          <p:cNvSpPr txBox="1">
            <a:spLocks/>
          </p:cNvSpPr>
          <p:nvPr/>
        </p:nvSpPr>
        <p:spPr>
          <a:xfrm>
            <a:off x="5170771" y="2911020"/>
            <a:ext cx="625172" cy="73866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4800" dirty="0">
                <a:solidFill>
                  <a:srgbClr val="1AA4BE"/>
                </a:solidFill>
              </a:rPr>
              <a:t>03</a:t>
            </a:r>
          </a:p>
        </p:txBody>
      </p:sp>
      <p:grpSp>
        <p:nvGrpSpPr>
          <p:cNvPr id="67" name="Group 112"/>
          <p:cNvGrpSpPr/>
          <p:nvPr/>
        </p:nvGrpSpPr>
        <p:grpSpPr>
          <a:xfrm>
            <a:off x="6013714" y="3706578"/>
            <a:ext cx="2592315" cy="838513"/>
            <a:chOff x="1310926" y="1113764"/>
            <a:chExt cx="2592315" cy="838512"/>
          </a:xfrm>
        </p:grpSpPr>
        <p:sp>
          <p:nvSpPr>
            <p:cNvPr id="68" name="Text Placeholder 3"/>
            <p:cNvSpPr txBox="1">
              <a:spLocks/>
            </p:cNvSpPr>
            <p:nvPr/>
          </p:nvSpPr>
          <p:spPr>
            <a:xfrm>
              <a:off x="1315499" y="1113764"/>
              <a:ext cx="2277162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lt-LT" sz="1200" b="1" dirty="0" smtClean="0">
                  <a:solidFill>
                    <a:srgbClr val="52C3CB"/>
                  </a:solidFill>
                </a:rPr>
                <a:t>Kaip informuojame apie rezultatus?</a:t>
              </a:r>
              <a:endParaRPr lang="en-US" sz="1200" b="1" dirty="0">
                <a:solidFill>
                  <a:srgbClr val="52C3CB"/>
                </a:solidFill>
              </a:endParaRPr>
            </a:p>
          </p:txBody>
        </p:sp>
        <p:sp>
          <p:nvSpPr>
            <p:cNvPr id="69" name="Text Placeholder 3"/>
            <p:cNvSpPr txBox="1">
              <a:spLocks/>
            </p:cNvSpPr>
            <p:nvPr/>
          </p:nvSpPr>
          <p:spPr>
            <a:xfrm>
              <a:off x="1310926" y="1305946"/>
              <a:ext cx="2592315" cy="646330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lt-LT" sz="1000" dirty="0" smtClean="0">
                  <a:solidFill>
                    <a:srgbClr val="262626">
                      <a:lumMod val="50000"/>
                      <a:lumOff val="50000"/>
                    </a:srgbClr>
                  </a:solidFill>
                </a:rPr>
                <a:t>DMS pranešimu </a:t>
              </a:r>
              <a:r>
                <a:rPr lang="lt-LT" sz="1000" dirty="0">
                  <a:solidFill>
                    <a:srgbClr val="262626">
                      <a:lumMod val="50000"/>
                      <a:lumOff val="50000"/>
                    </a:srgbClr>
                  </a:solidFill>
                </a:rPr>
                <a:t>pateikiamos </a:t>
              </a:r>
              <a:r>
                <a:rPr lang="lt-LT" sz="1000" b="1" dirty="0">
                  <a:solidFill>
                    <a:srgbClr val="262626">
                      <a:lumMod val="50000"/>
                      <a:lumOff val="50000"/>
                    </a:srgbClr>
                  </a:solidFill>
                </a:rPr>
                <a:t>rekomendacijos</a:t>
              </a:r>
              <a:r>
                <a:rPr lang="lt-LT" sz="1000" dirty="0">
                  <a:solidFill>
                    <a:srgbClr val="262626">
                      <a:lumMod val="50000"/>
                      <a:lumOff val="50000"/>
                    </a:srgbClr>
                  </a:solidFill>
                </a:rPr>
                <a:t>, jeigu jų yra. Išimtiniais atvejais prašoma PD pateikti pakartotiniam įvertinimui.</a:t>
              </a:r>
            </a:p>
            <a:p>
              <a:pPr algn="l">
                <a:spcBef>
                  <a:spcPct val="20000"/>
                </a:spcBef>
                <a:defRPr/>
              </a:pPr>
              <a:r>
                <a:rPr lang="lt-LT" sz="1000" dirty="0">
                  <a:solidFill>
                    <a:srgbClr val="262626">
                      <a:lumMod val="50000"/>
                      <a:lumOff val="50000"/>
                    </a:srgbClr>
                  </a:solidFill>
                </a:rPr>
                <a:t>Išankstinė PD patikra ≠ įvykdytų pirkimų patikrai</a:t>
              </a:r>
            </a:p>
          </p:txBody>
        </p:sp>
      </p:grpSp>
      <p:sp>
        <p:nvSpPr>
          <p:cNvPr id="70" name="Text Placeholder 3"/>
          <p:cNvSpPr txBox="1">
            <a:spLocks/>
          </p:cNvSpPr>
          <p:nvPr/>
        </p:nvSpPr>
        <p:spPr>
          <a:xfrm>
            <a:off x="5133100" y="3661887"/>
            <a:ext cx="625172" cy="73866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4800" dirty="0">
                <a:solidFill>
                  <a:srgbClr val="52C3CB"/>
                </a:solidFill>
              </a:rPr>
              <a:t>04</a:t>
            </a:r>
          </a:p>
        </p:txBody>
      </p:sp>
      <p:grpSp>
        <p:nvGrpSpPr>
          <p:cNvPr id="45" name="Group 53"/>
          <p:cNvGrpSpPr/>
          <p:nvPr/>
        </p:nvGrpSpPr>
        <p:grpSpPr>
          <a:xfrm>
            <a:off x="2584933" y="1254283"/>
            <a:ext cx="1382570" cy="1382568"/>
            <a:chOff x="953424" y="1486519"/>
            <a:chExt cx="2228412" cy="2228408"/>
          </a:xfrm>
          <a:solidFill>
            <a:schemeClr val="accent3"/>
          </a:solidFill>
        </p:grpSpPr>
        <p:sp>
          <p:nvSpPr>
            <p:cNvPr id="46" name="Freeform 45"/>
            <p:cNvSpPr/>
            <p:nvPr/>
          </p:nvSpPr>
          <p:spPr>
            <a:xfrm>
              <a:off x="953424" y="1486519"/>
              <a:ext cx="2228412" cy="2228408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6481" tIns="548640" rIns="356481" bIns="436755" numCol="1" spcCol="1270" anchor="ctr" anchorCtr="0">
              <a:noAutofit/>
            </a:bodyPr>
            <a:lstStyle/>
            <a:p>
              <a:pPr algn="ctr" defTabSz="133346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dirty="0">
                <a:solidFill>
                  <a:srgbClr val="FFFFFF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1376346" y="1909439"/>
              <a:ext cx="1382568" cy="1382568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2" name="Group 50"/>
          <p:cNvGrpSpPr/>
          <p:nvPr/>
        </p:nvGrpSpPr>
        <p:grpSpPr>
          <a:xfrm>
            <a:off x="1641272" y="2244525"/>
            <a:ext cx="1546429" cy="1546426"/>
            <a:chOff x="953424" y="1486519"/>
            <a:chExt cx="2228412" cy="2228408"/>
          </a:xfrm>
          <a:solidFill>
            <a:schemeClr val="accent2"/>
          </a:solidFill>
        </p:grpSpPr>
        <p:sp>
          <p:nvSpPr>
            <p:cNvPr id="43" name="Freeform 42"/>
            <p:cNvSpPr/>
            <p:nvPr/>
          </p:nvSpPr>
          <p:spPr>
            <a:xfrm>
              <a:off x="953424" y="1486519"/>
              <a:ext cx="2228412" cy="2228408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6481" tIns="548640" rIns="356481" bIns="436755" numCol="1" spcCol="1270" anchor="ctr" anchorCtr="0">
              <a:noAutofit/>
            </a:bodyPr>
            <a:lstStyle/>
            <a:p>
              <a:pPr algn="ctr" defTabSz="133346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dirty="0">
                <a:solidFill>
                  <a:srgbClr val="FFFFFF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1376346" y="1909440"/>
              <a:ext cx="1382568" cy="1382568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8" name="Group 56"/>
          <p:cNvGrpSpPr/>
          <p:nvPr/>
        </p:nvGrpSpPr>
        <p:grpSpPr>
          <a:xfrm>
            <a:off x="3622147" y="2526702"/>
            <a:ext cx="959450" cy="959448"/>
            <a:chOff x="953424" y="1486519"/>
            <a:chExt cx="2228412" cy="2228408"/>
          </a:xfrm>
          <a:solidFill>
            <a:schemeClr val="accent4"/>
          </a:solidFill>
        </p:grpSpPr>
        <p:sp>
          <p:nvSpPr>
            <p:cNvPr id="49" name="Freeform 48"/>
            <p:cNvSpPr/>
            <p:nvPr/>
          </p:nvSpPr>
          <p:spPr>
            <a:xfrm>
              <a:off x="953424" y="1486519"/>
              <a:ext cx="2228412" cy="2228408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6481" tIns="548640" rIns="356481" bIns="436755" numCol="1" spcCol="1270" anchor="ctr" anchorCtr="0">
              <a:noAutofit/>
            </a:bodyPr>
            <a:lstStyle/>
            <a:p>
              <a:pPr algn="ctr" defTabSz="133346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dirty="0">
                <a:solidFill>
                  <a:srgbClr val="FFFFFF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376346" y="1909439"/>
              <a:ext cx="1382568" cy="1382568"/>
            </a:xfrm>
            <a:prstGeom prst="ellipse">
              <a:avLst/>
            </a:prstGeom>
            <a:grp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9" name="Group 49"/>
          <p:cNvGrpSpPr/>
          <p:nvPr/>
        </p:nvGrpSpPr>
        <p:grpSpPr>
          <a:xfrm>
            <a:off x="3902502" y="1597455"/>
            <a:ext cx="1050498" cy="1050496"/>
            <a:chOff x="953424" y="1486519"/>
            <a:chExt cx="2228412" cy="2228408"/>
          </a:xfrm>
          <a:solidFill>
            <a:schemeClr val="accent3"/>
          </a:solidFill>
        </p:grpSpPr>
        <p:sp>
          <p:nvSpPr>
            <p:cNvPr id="40" name="Freeform 39"/>
            <p:cNvSpPr/>
            <p:nvPr/>
          </p:nvSpPr>
          <p:spPr>
            <a:xfrm>
              <a:off x="953424" y="1486519"/>
              <a:ext cx="2228412" cy="2228408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6481" tIns="548640" rIns="356481" bIns="436755" numCol="1" spcCol="1270" anchor="ctr" anchorCtr="0">
              <a:noAutofit/>
            </a:bodyPr>
            <a:lstStyle/>
            <a:p>
              <a:pPr algn="ctr" defTabSz="133346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dirty="0">
                <a:solidFill>
                  <a:srgbClr val="FFFFFF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376346" y="1909439"/>
              <a:ext cx="1382568" cy="1382568"/>
            </a:xfrm>
            <a:prstGeom prst="ellipse">
              <a:avLst/>
            </a:prstGeom>
            <a:grpFill/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51" name="Freeform 57"/>
          <p:cNvSpPr>
            <a:spLocks noEditPoints="1"/>
          </p:cNvSpPr>
          <p:nvPr/>
        </p:nvSpPr>
        <p:spPr bwMode="auto">
          <a:xfrm>
            <a:off x="3967502" y="2854461"/>
            <a:ext cx="290013" cy="359396"/>
          </a:xfrm>
          <a:custGeom>
            <a:avLst/>
            <a:gdLst/>
            <a:ahLst/>
            <a:cxnLst>
              <a:cxn ang="0">
                <a:pos x="7" y="9"/>
              </a:cxn>
              <a:cxn ang="0">
                <a:pos x="7" y="57"/>
              </a:cxn>
              <a:cxn ang="0">
                <a:pos x="6" y="58"/>
              </a:cxn>
              <a:cxn ang="0">
                <a:pos x="4" y="58"/>
              </a:cxn>
              <a:cxn ang="0">
                <a:pos x="2" y="57"/>
              </a:cxn>
              <a:cxn ang="0">
                <a:pos x="2" y="9"/>
              </a:cxn>
              <a:cxn ang="0">
                <a:pos x="0" y="4"/>
              </a:cxn>
              <a:cxn ang="0">
                <a:pos x="5" y="0"/>
              </a:cxn>
              <a:cxn ang="0">
                <a:pos x="10" y="4"/>
              </a:cxn>
              <a:cxn ang="0">
                <a:pos x="7" y="9"/>
              </a:cxn>
              <a:cxn ang="0">
                <a:pos x="65" y="36"/>
              </a:cxn>
              <a:cxn ang="0">
                <a:pos x="63" y="38"/>
              </a:cxn>
              <a:cxn ang="0">
                <a:pos x="49" y="43"/>
              </a:cxn>
              <a:cxn ang="0">
                <a:pos x="31" y="37"/>
              </a:cxn>
              <a:cxn ang="0">
                <a:pos x="13" y="43"/>
              </a:cxn>
              <a:cxn ang="0">
                <a:pos x="12" y="43"/>
              </a:cxn>
              <a:cxn ang="0">
                <a:pos x="10" y="41"/>
              </a:cxn>
              <a:cxn ang="0">
                <a:pos x="10" y="13"/>
              </a:cxn>
              <a:cxn ang="0">
                <a:pos x="11" y="11"/>
              </a:cxn>
              <a:cxn ang="0">
                <a:pos x="14" y="9"/>
              </a:cxn>
              <a:cxn ang="0">
                <a:pos x="30" y="4"/>
              </a:cxn>
              <a:cxn ang="0">
                <a:pos x="46" y="9"/>
              </a:cxn>
              <a:cxn ang="0">
                <a:pos x="49" y="10"/>
              </a:cxn>
              <a:cxn ang="0">
                <a:pos x="63" y="4"/>
              </a:cxn>
              <a:cxn ang="0">
                <a:pos x="65" y="7"/>
              </a:cxn>
              <a:cxn ang="0">
                <a:pos x="65" y="36"/>
              </a:cxn>
            </a:cxnLst>
            <a:rect l="0" t="0" r="r" b="b"/>
            <a:pathLst>
              <a:path w="65" h="58">
                <a:moveTo>
                  <a:pt x="7" y="9"/>
                </a:moveTo>
                <a:cubicBezTo>
                  <a:pt x="7" y="57"/>
                  <a:pt x="7" y="57"/>
                  <a:pt x="7" y="57"/>
                </a:cubicBezTo>
                <a:cubicBezTo>
                  <a:pt x="7" y="57"/>
                  <a:pt x="7" y="58"/>
                  <a:pt x="6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3" y="58"/>
                  <a:pt x="2" y="57"/>
                  <a:pt x="2" y="57"/>
                </a:cubicBezTo>
                <a:cubicBezTo>
                  <a:pt x="2" y="9"/>
                  <a:pt x="2" y="9"/>
                  <a:pt x="2" y="9"/>
                </a:cubicBezTo>
                <a:cubicBezTo>
                  <a:pt x="1" y="8"/>
                  <a:pt x="0" y="6"/>
                  <a:pt x="0" y="4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10" y="2"/>
                  <a:pt x="10" y="4"/>
                </a:cubicBezTo>
                <a:cubicBezTo>
                  <a:pt x="10" y="6"/>
                  <a:pt x="9" y="8"/>
                  <a:pt x="7" y="9"/>
                </a:cubicBezTo>
                <a:close/>
                <a:moveTo>
                  <a:pt x="65" y="36"/>
                </a:moveTo>
                <a:cubicBezTo>
                  <a:pt x="65" y="37"/>
                  <a:pt x="65" y="38"/>
                  <a:pt x="63" y="38"/>
                </a:cubicBezTo>
                <a:cubicBezTo>
                  <a:pt x="59" y="41"/>
                  <a:pt x="54" y="43"/>
                  <a:pt x="49" y="43"/>
                </a:cubicBezTo>
                <a:cubicBezTo>
                  <a:pt x="43" y="43"/>
                  <a:pt x="39" y="37"/>
                  <a:pt x="31" y="37"/>
                </a:cubicBezTo>
                <a:cubicBezTo>
                  <a:pt x="25" y="37"/>
                  <a:pt x="19" y="40"/>
                  <a:pt x="13" y="43"/>
                </a:cubicBezTo>
                <a:cubicBezTo>
                  <a:pt x="13" y="43"/>
                  <a:pt x="12" y="43"/>
                  <a:pt x="12" y="43"/>
                </a:cubicBezTo>
                <a:cubicBezTo>
                  <a:pt x="11" y="43"/>
                  <a:pt x="10" y="42"/>
                  <a:pt x="10" y="41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2"/>
                  <a:pt x="10" y="11"/>
                  <a:pt x="11" y="11"/>
                </a:cubicBezTo>
                <a:cubicBezTo>
                  <a:pt x="12" y="10"/>
                  <a:pt x="13" y="9"/>
                  <a:pt x="14" y="9"/>
                </a:cubicBezTo>
                <a:cubicBezTo>
                  <a:pt x="19" y="7"/>
                  <a:pt x="24" y="4"/>
                  <a:pt x="30" y="4"/>
                </a:cubicBezTo>
                <a:cubicBezTo>
                  <a:pt x="36" y="4"/>
                  <a:pt x="40" y="6"/>
                  <a:pt x="46" y="9"/>
                </a:cubicBezTo>
                <a:cubicBezTo>
                  <a:pt x="47" y="9"/>
                  <a:pt x="48" y="10"/>
                  <a:pt x="49" y="10"/>
                </a:cubicBezTo>
                <a:cubicBezTo>
                  <a:pt x="55" y="10"/>
                  <a:pt x="61" y="4"/>
                  <a:pt x="63" y="4"/>
                </a:cubicBezTo>
                <a:cubicBezTo>
                  <a:pt x="64" y="4"/>
                  <a:pt x="65" y="6"/>
                  <a:pt x="65" y="7"/>
                </a:cubicBezTo>
                <a:lnTo>
                  <a:pt x="65" y="3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214"/>
          <p:cNvSpPr>
            <a:spLocks noEditPoints="1"/>
          </p:cNvSpPr>
          <p:nvPr/>
        </p:nvSpPr>
        <p:spPr bwMode="auto">
          <a:xfrm>
            <a:off x="2976478" y="1766424"/>
            <a:ext cx="485097" cy="383524"/>
          </a:xfrm>
          <a:custGeom>
            <a:avLst/>
            <a:gdLst/>
            <a:ahLst/>
            <a:cxnLst>
              <a:cxn ang="0">
                <a:pos x="460" y="117"/>
              </a:cxn>
              <a:cxn ang="0">
                <a:pos x="17" y="88"/>
              </a:cxn>
              <a:cxn ang="0">
                <a:pos x="18" y="83"/>
              </a:cxn>
              <a:cxn ang="0">
                <a:pos x="460" y="3"/>
              </a:cxn>
              <a:cxn ang="0">
                <a:pos x="483" y="27"/>
              </a:cxn>
              <a:cxn ang="0">
                <a:pos x="460" y="117"/>
              </a:cxn>
              <a:cxn ang="0">
                <a:pos x="414" y="282"/>
              </a:cxn>
              <a:cxn ang="0">
                <a:pos x="398" y="328"/>
              </a:cxn>
              <a:cxn ang="0">
                <a:pos x="361" y="341"/>
              </a:cxn>
              <a:cxn ang="0">
                <a:pos x="11" y="104"/>
              </a:cxn>
              <a:cxn ang="0">
                <a:pos x="14" y="96"/>
              </a:cxn>
              <a:cxn ang="0">
                <a:pos x="439" y="206"/>
              </a:cxn>
              <a:cxn ang="0">
                <a:pos x="414" y="282"/>
              </a:cxn>
              <a:cxn ang="0">
                <a:pos x="94" y="105"/>
              </a:cxn>
              <a:cxn ang="0">
                <a:pos x="460" y="129"/>
              </a:cxn>
              <a:cxn ang="0">
                <a:pos x="476" y="285"/>
              </a:cxn>
              <a:cxn ang="0">
                <a:pos x="457" y="301"/>
              </a:cxn>
              <a:cxn ang="0">
                <a:pos x="426" y="288"/>
              </a:cxn>
              <a:cxn ang="0">
                <a:pos x="454" y="196"/>
              </a:cxn>
              <a:cxn ang="0">
                <a:pos x="94" y="105"/>
              </a:cxn>
            </a:cxnLst>
            <a:rect l="0" t="0" r="r" b="b"/>
            <a:pathLst>
              <a:path w="489" h="355">
                <a:moveTo>
                  <a:pt x="460" y="117"/>
                </a:moveTo>
                <a:cubicBezTo>
                  <a:pt x="460" y="117"/>
                  <a:pt x="108" y="94"/>
                  <a:pt x="17" y="88"/>
                </a:cubicBezTo>
                <a:cubicBezTo>
                  <a:pt x="3" y="87"/>
                  <a:pt x="2" y="85"/>
                  <a:pt x="18" y="83"/>
                </a:cubicBezTo>
                <a:cubicBezTo>
                  <a:pt x="98" y="68"/>
                  <a:pt x="368" y="20"/>
                  <a:pt x="460" y="3"/>
                </a:cubicBezTo>
                <a:cubicBezTo>
                  <a:pt x="485" y="0"/>
                  <a:pt x="489" y="4"/>
                  <a:pt x="483" y="27"/>
                </a:cubicBezTo>
                <a:cubicBezTo>
                  <a:pt x="474" y="62"/>
                  <a:pt x="460" y="117"/>
                  <a:pt x="460" y="117"/>
                </a:cubicBezTo>
                <a:close/>
                <a:moveTo>
                  <a:pt x="414" y="282"/>
                </a:moveTo>
                <a:cubicBezTo>
                  <a:pt x="414" y="282"/>
                  <a:pt x="405" y="307"/>
                  <a:pt x="398" y="328"/>
                </a:cubicBezTo>
                <a:cubicBezTo>
                  <a:pt x="389" y="352"/>
                  <a:pt x="384" y="355"/>
                  <a:pt x="361" y="341"/>
                </a:cubicBezTo>
                <a:cubicBezTo>
                  <a:pt x="287" y="291"/>
                  <a:pt x="78" y="149"/>
                  <a:pt x="11" y="104"/>
                </a:cubicBezTo>
                <a:cubicBezTo>
                  <a:pt x="0" y="95"/>
                  <a:pt x="2" y="93"/>
                  <a:pt x="14" y="96"/>
                </a:cubicBezTo>
                <a:cubicBezTo>
                  <a:pt x="109" y="120"/>
                  <a:pt x="439" y="206"/>
                  <a:pt x="439" y="206"/>
                </a:cubicBezTo>
                <a:cubicBezTo>
                  <a:pt x="414" y="282"/>
                  <a:pt x="414" y="282"/>
                  <a:pt x="414" y="282"/>
                </a:cubicBezTo>
                <a:close/>
                <a:moveTo>
                  <a:pt x="94" y="105"/>
                </a:moveTo>
                <a:cubicBezTo>
                  <a:pt x="460" y="129"/>
                  <a:pt x="460" y="129"/>
                  <a:pt x="460" y="129"/>
                </a:cubicBezTo>
                <a:cubicBezTo>
                  <a:pt x="460" y="129"/>
                  <a:pt x="471" y="236"/>
                  <a:pt x="476" y="285"/>
                </a:cubicBezTo>
                <a:cubicBezTo>
                  <a:pt x="478" y="304"/>
                  <a:pt x="472" y="307"/>
                  <a:pt x="457" y="301"/>
                </a:cubicBezTo>
                <a:cubicBezTo>
                  <a:pt x="443" y="295"/>
                  <a:pt x="426" y="288"/>
                  <a:pt x="426" y="288"/>
                </a:cubicBezTo>
                <a:cubicBezTo>
                  <a:pt x="454" y="196"/>
                  <a:pt x="454" y="196"/>
                  <a:pt x="454" y="196"/>
                </a:cubicBezTo>
                <a:cubicBezTo>
                  <a:pt x="94" y="105"/>
                  <a:pt x="94" y="105"/>
                  <a:pt x="94" y="10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35"/>
          <p:cNvSpPr>
            <a:spLocks noEditPoints="1"/>
          </p:cNvSpPr>
          <p:nvPr/>
        </p:nvSpPr>
        <p:spPr bwMode="auto">
          <a:xfrm>
            <a:off x="2175605" y="2778483"/>
            <a:ext cx="477762" cy="483888"/>
          </a:xfrm>
          <a:custGeom>
            <a:avLst/>
            <a:gdLst/>
            <a:ahLst/>
            <a:cxnLst>
              <a:cxn ang="0">
                <a:pos x="395" y="198"/>
              </a:cxn>
              <a:cxn ang="0">
                <a:pos x="197" y="395"/>
              </a:cxn>
              <a:cxn ang="0">
                <a:pos x="0" y="198"/>
              </a:cxn>
              <a:cxn ang="0">
                <a:pos x="197" y="0"/>
              </a:cxn>
              <a:cxn ang="0">
                <a:pos x="395" y="198"/>
              </a:cxn>
              <a:cxn ang="0">
                <a:pos x="93" y="210"/>
              </a:cxn>
              <a:cxn ang="0">
                <a:pos x="176" y="287"/>
              </a:cxn>
              <a:cxn ang="0">
                <a:pos x="301" y="164"/>
              </a:cxn>
              <a:cxn ang="0">
                <a:pos x="257" y="127"/>
              </a:cxn>
              <a:cxn ang="0">
                <a:pos x="177" y="212"/>
              </a:cxn>
              <a:cxn ang="0">
                <a:pos x="135" y="171"/>
              </a:cxn>
              <a:cxn ang="0">
                <a:pos x="93" y="210"/>
              </a:cxn>
            </a:cxnLst>
            <a:rect l="0" t="0" r="r" b="b"/>
            <a:pathLst>
              <a:path w="395" h="395">
                <a:moveTo>
                  <a:pt x="395" y="198"/>
                </a:moveTo>
                <a:cubicBezTo>
                  <a:pt x="395" y="307"/>
                  <a:pt x="306" y="395"/>
                  <a:pt x="197" y="395"/>
                </a:cubicBezTo>
                <a:cubicBezTo>
                  <a:pt x="88" y="395"/>
                  <a:pt x="0" y="307"/>
                  <a:pt x="0" y="198"/>
                </a:cubicBezTo>
                <a:cubicBezTo>
                  <a:pt x="0" y="89"/>
                  <a:pt x="88" y="0"/>
                  <a:pt x="197" y="0"/>
                </a:cubicBezTo>
                <a:cubicBezTo>
                  <a:pt x="306" y="0"/>
                  <a:pt x="395" y="89"/>
                  <a:pt x="395" y="198"/>
                </a:cubicBezTo>
                <a:close/>
                <a:moveTo>
                  <a:pt x="93" y="210"/>
                </a:moveTo>
                <a:cubicBezTo>
                  <a:pt x="176" y="287"/>
                  <a:pt x="176" y="287"/>
                  <a:pt x="176" y="287"/>
                </a:cubicBezTo>
                <a:cubicBezTo>
                  <a:pt x="301" y="164"/>
                  <a:pt x="301" y="164"/>
                  <a:pt x="301" y="164"/>
                </a:cubicBezTo>
                <a:cubicBezTo>
                  <a:pt x="257" y="127"/>
                  <a:pt x="257" y="127"/>
                  <a:pt x="257" y="127"/>
                </a:cubicBezTo>
                <a:cubicBezTo>
                  <a:pt x="177" y="212"/>
                  <a:pt x="177" y="212"/>
                  <a:pt x="177" y="212"/>
                </a:cubicBezTo>
                <a:cubicBezTo>
                  <a:pt x="135" y="171"/>
                  <a:pt x="135" y="171"/>
                  <a:pt x="135" y="171"/>
                </a:cubicBezTo>
                <a:lnTo>
                  <a:pt x="93" y="2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6"/>
          <p:cNvSpPr>
            <a:spLocks noEditPoints="1"/>
          </p:cNvSpPr>
          <p:nvPr/>
        </p:nvSpPr>
        <p:spPr bwMode="auto">
          <a:xfrm>
            <a:off x="4251219" y="1987835"/>
            <a:ext cx="337039" cy="261510"/>
          </a:xfrm>
          <a:custGeom>
            <a:avLst/>
            <a:gdLst/>
            <a:ahLst/>
            <a:cxnLst>
              <a:cxn ang="0">
                <a:pos x="64" y="48"/>
              </a:cxn>
              <a:cxn ang="0">
                <a:pos x="61" y="50"/>
              </a:cxn>
              <a:cxn ang="0">
                <a:pos x="2" y="50"/>
              </a:cxn>
              <a:cxn ang="0">
                <a:pos x="0" y="48"/>
              </a:cxn>
              <a:cxn ang="0">
                <a:pos x="0" y="43"/>
              </a:cxn>
              <a:cxn ang="0">
                <a:pos x="2" y="41"/>
              </a:cxn>
              <a:cxn ang="0">
                <a:pos x="61" y="41"/>
              </a:cxn>
              <a:cxn ang="0">
                <a:pos x="64" y="43"/>
              </a:cxn>
              <a:cxn ang="0">
                <a:pos x="64" y="48"/>
              </a:cxn>
              <a:cxn ang="0">
                <a:pos x="59" y="20"/>
              </a:cxn>
              <a:cxn ang="0">
                <a:pos x="57" y="23"/>
              </a:cxn>
              <a:cxn ang="0">
                <a:pos x="7" y="23"/>
              </a:cxn>
              <a:cxn ang="0">
                <a:pos x="4" y="20"/>
              </a:cxn>
              <a:cxn ang="0">
                <a:pos x="4" y="16"/>
              </a:cxn>
              <a:cxn ang="0">
                <a:pos x="7" y="13"/>
              </a:cxn>
              <a:cxn ang="0">
                <a:pos x="57" y="13"/>
              </a:cxn>
              <a:cxn ang="0">
                <a:pos x="59" y="16"/>
              </a:cxn>
              <a:cxn ang="0">
                <a:pos x="59" y="20"/>
              </a:cxn>
              <a:cxn ang="0">
                <a:pos x="50" y="34"/>
              </a:cxn>
              <a:cxn ang="0">
                <a:pos x="48" y="36"/>
              </a:cxn>
              <a:cxn ang="0">
                <a:pos x="16" y="36"/>
              </a:cxn>
              <a:cxn ang="0">
                <a:pos x="13" y="34"/>
              </a:cxn>
              <a:cxn ang="0">
                <a:pos x="13" y="29"/>
              </a:cxn>
              <a:cxn ang="0">
                <a:pos x="16" y="27"/>
              </a:cxn>
              <a:cxn ang="0">
                <a:pos x="48" y="27"/>
              </a:cxn>
              <a:cxn ang="0">
                <a:pos x="50" y="29"/>
              </a:cxn>
              <a:cxn ang="0">
                <a:pos x="50" y="34"/>
              </a:cxn>
              <a:cxn ang="0">
                <a:pos x="45" y="7"/>
              </a:cxn>
              <a:cxn ang="0">
                <a:pos x="43" y="9"/>
              </a:cxn>
              <a:cxn ang="0">
                <a:pos x="20" y="9"/>
              </a:cxn>
              <a:cxn ang="0">
                <a:pos x="18" y="7"/>
              </a:cxn>
              <a:cxn ang="0">
                <a:pos x="18" y="2"/>
              </a:cxn>
              <a:cxn ang="0">
                <a:pos x="20" y="0"/>
              </a:cxn>
              <a:cxn ang="0">
                <a:pos x="43" y="0"/>
              </a:cxn>
              <a:cxn ang="0">
                <a:pos x="45" y="2"/>
              </a:cxn>
              <a:cxn ang="0">
                <a:pos x="45" y="7"/>
              </a:cxn>
            </a:cxnLst>
            <a:rect l="0" t="0" r="r" b="b"/>
            <a:pathLst>
              <a:path w="64" h="50">
                <a:moveTo>
                  <a:pt x="64" y="48"/>
                </a:moveTo>
                <a:cubicBezTo>
                  <a:pt x="64" y="49"/>
                  <a:pt x="63" y="50"/>
                  <a:pt x="61" y="50"/>
                </a:cubicBezTo>
                <a:cubicBezTo>
                  <a:pt x="2" y="50"/>
                  <a:pt x="2" y="50"/>
                  <a:pt x="2" y="50"/>
                </a:cubicBezTo>
                <a:cubicBezTo>
                  <a:pt x="1" y="50"/>
                  <a:pt x="0" y="49"/>
                  <a:pt x="0" y="48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42"/>
                  <a:pt x="1" y="41"/>
                  <a:pt x="2" y="41"/>
                </a:cubicBezTo>
                <a:cubicBezTo>
                  <a:pt x="61" y="41"/>
                  <a:pt x="61" y="41"/>
                  <a:pt x="61" y="41"/>
                </a:cubicBezTo>
                <a:cubicBezTo>
                  <a:pt x="63" y="41"/>
                  <a:pt x="64" y="42"/>
                  <a:pt x="64" y="43"/>
                </a:cubicBezTo>
                <a:lnTo>
                  <a:pt x="64" y="48"/>
                </a:lnTo>
                <a:close/>
                <a:moveTo>
                  <a:pt x="59" y="20"/>
                </a:moveTo>
                <a:cubicBezTo>
                  <a:pt x="59" y="22"/>
                  <a:pt x="58" y="23"/>
                  <a:pt x="5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5" y="23"/>
                  <a:pt x="4" y="22"/>
                  <a:pt x="4" y="20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4"/>
                  <a:pt x="5" y="13"/>
                  <a:pt x="7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8" y="13"/>
                  <a:pt x="59" y="14"/>
                  <a:pt x="59" y="16"/>
                </a:cubicBezTo>
                <a:lnTo>
                  <a:pt x="59" y="20"/>
                </a:lnTo>
                <a:close/>
                <a:moveTo>
                  <a:pt x="50" y="34"/>
                </a:moveTo>
                <a:cubicBezTo>
                  <a:pt x="50" y="35"/>
                  <a:pt x="49" y="36"/>
                  <a:pt x="48" y="36"/>
                </a:cubicBezTo>
                <a:cubicBezTo>
                  <a:pt x="16" y="36"/>
                  <a:pt x="16" y="36"/>
                  <a:pt x="16" y="36"/>
                </a:cubicBezTo>
                <a:cubicBezTo>
                  <a:pt x="15" y="36"/>
                  <a:pt x="13" y="35"/>
                  <a:pt x="13" y="34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28"/>
                  <a:pt x="15" y="27"/>
                  <a:pt x="16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9" y="27"/>
                  <a:pt x="50" y="28"/>
                  <a:pt x="50" y="29"/>
                </a:cubicBezTo>
                <a:lnTo>
                  <a:pt x="50" y="34"/>
                </a:lnTo>
                <a:close/>
                <a:moveTo>
                  <a:pt x="45" y="7"/>
                </a:moveTo>
                <a:cubicBezTo>
                  <a:pt x="45" y="8"/>
                  <a:pt x="44" y="9"/>
                  <a:pt x="43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19" y="9"/>
                  <a:pt x="18" y="8"/>
                  <a:pt x="18" y="7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9" y="0"/>
                  <a:pt x="20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4" y="0"/>
                  <a:pt x="45" y="1"/>
                  <a:pt x="45" y="2"/>
                </a:cubicBezTo>
                <a:lnTo>
                  <a:pt x="45" y="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6262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499" y="2514383"/>
            <a:ext cx="15269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200" b="1" dirty="0">
                <a:solidFill>
                  <a:srgbClr val="0187AC"/>
                </a:solidFill>
              </a:rPr>
              <a:t>Atkreipiame dėmesį, kad už </a:t>
            </a:r>
            <a:r>
              <a:rPr lang="lt-LT" sz="1200" b="1" dirty="0">
                <a:solidFill>
                  <a:srgbClr val="C00000"/>
                </a:solidFill>
              </a:rPr>
              <a:t>tinkamą </a:t>
            </a:r>
            <a:r>
              <a:rPr lang="lt-LT" sz="1200" b="1" dirty="0">
                <a:solidFill>
                  <a:srgbClr val="0187AC"/>
                </a:solidFill>
              </a:rPr>
              <a:t>pirkimų įvykdymą atsakinga </a:t>
            </a:r>
            <a:r>
              <a:rPr lang="lt-LT" sz="1200" b="1" dirty="0">
                <a:solidFill>
                  <a:srgbClr val="C00000"/>
                </a:solidFill>
              </a:rPr>
              <a:t>perkančioji organizacija</a:t>
            </a:r>
          </a:p>
        </p:txBody>
      </p:sp>
    </p:spTree>
    <p:extLst>
      <p:ext uri="{BB962C8B-B14F-4D97-AF65-F5344CB8AC3E}">
        <p14:creationId xmlns:p14="http://schemas.microsoft.com/office/powerpoint/2010/main" val="71257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2" grpId="0"/>
      <p:bldP spid="66" grpId="0"/>
      <p:bldP spid="70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1"/>
          <p:cNvSpPr>
            <a:spLocks noGrp="1"/>
          </p:cNvSpPr>
          <p:nvPr>
            <p:ph type="title"/>
          </p:nvPr>
        </p:nvSpPr>
        <p:spPr>
          <a:xfrm>
            <a:off x="381000" y="337687"/>
            <a:ext cx="8349114" cy="356134"/>
          </a:xfrm>
        </p:spPr>
        <p:txBody>
          <a:bodyPr/>
          <a:lstStyle/>
          <a:p>
            <a:r>
              <a:rPr lang="lt-LT" sz="2800" dirty="0" smtClean="0"/>
              <a:t>Išankstinė PD patikros apimtis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389860" y="1094342"/>
            <a:ext cx="613216" cy="613214"/>
            <a:chOff x="5050165" y="1123950"/>
            <a:chExt cx="613216" cy="613214"/>
          </a:xfrm>
        </p:grpSpPr>
        <p:sp>
          <p:nvSpPr>
            <p:cNvPr id="6" name="Oval 5"/>
            <p:cNvSpPr/>
            <p:nvPr/>
          </p:nvSpPr>
          <p:spPr>
            <a:xfrm>
              <a:off x="5050165" y="1123950"/>
              <a:ext cx="613216" cy="61321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41"/>
            <p:cNvGrpSpPr/>
            <p:nvPr/>
          </p:nvGrpSpPr>
          <p:grpSpPr>
            <a:xfrm>
              <a:off x="5167508" y="1240377"/>
              <a:ext cx="384669" cy="380360"/>
              <a:chOff x="6477000" y="1354138"/>
              <a:chExt cx="992188" cy="981075"/>
            </a:xfrm>
            <a:solidFill>
              <a:schemeClr val="bg1"/>
            </a:solidFill>
          </p:grpSpPr>
          <p:sp>
            <p:nvSpPr>
              <p:cNvPr id="8" name="Freeform 21"/>
              <p:cNvSpPr>
                <a:spLocks noEditPoints="1"/>
              </p:cNvSpPr>
              <p:nvPr/>
            </p:nvSpPr>
            <p:spPr bwMode="auto">
              <a:xfrm>
                <a:off x="6477000" y="1354138"/>
                <a:ext cx="587375" cy="587375"/>
              </a:xfrm>
              <a:custGeom>
                <a:avLst/>
                <a:gdLst/>
                <a:ahLst/>
                <a:cxnLst>
                  <a:cxn ang="0">
                    <a:pos x="162" y="122"/>
                  </a:cxn>
                  <a:cxn ang="0">
                    <a:pos x="137" y="139"/>
                  </a:cxn>
                  <a:cxn ang="0">
                    <a:pos x="122" y="167"/>
                  </a:cxn>
                  <a:cxn ang="0">
                    <a:pos x="122" y="200"/>
                  </a:cxn>
                  <a:cxn ang="0">
                    <a:pos x="137" y="227"/>
                  </a:cxn>
                  <a:cxn ang="0">
                    <a:pos x="162" y="245"/>
                  </a:cxn>
                  <a:cxn ang="0">
                    <a:pos x="194" y="249"/>
                  </a:cxn>
                  <a:cxn ang="0">
                    <a:pos x="224" y="238"/>
                  </a:cxn>
                  <a:cxn ang="0">
                    <a:pos x="244" y="214"/>
                  </a:cxn>
                  <a:cxn ang="0">
                    <a:pos x="252" y="183"/>
                  </a:cxn>
                  <a:cxn ang="0">
                    <a:pos x="244" y="152"/>
                  </a:cxn>
                  <a:cxn ang="0">
                    <a:pos x="224" y="129"/>
                  </a:cxn>
                  <a:cxn ang="0">
                    <a:pos x="194" y="118"/>
                  </a:cxn>
                  <a:cxn ang="0">
                    <a:pos x="210" y="0"/>
                  </a:cxn>
                  <a:cxn ang="0">
                    <a:pos x="222" y="11"/>
                  </a:cxn>
                  <a:cxn ang="0">
                    <a:pos x="244" y="44"/>
                  </a:cxn>
                  <a:cxn ang="0">
                    <a:pos x="283" y="37"/>
                  </a:cxn>
                  <a:cxn ang="0">
                    <a:pos x="297" y="36"/>
                  </a:cxn>
                  <a:cxn ang="0">
                    <a:pos x="333" y="72"/>
                  </a:cxn>
                  <a:cxn ang="0">
                    <a:pos x="334" y="87"/>
                  </a:cxn>
                  <a:cxn ang="0">
                    <a:pos x="326" y="126"/>
                  </a:cxn>
                  <a:cxn ang="0">
                    <a:pos x="359" y="148"/>
                  </a:cxn>
                  <a:cxn ang="0">
                    <a:pos x="370" y="160"/>
                  </a:cxn>
                  <a:cxn ang="0">
                    <a:pos x="368" y="212"/>
                  </a:cxn>
                  <a:cxn ang="0">
                    <a:pos x="355" y="221"/>
                  </a:cxn>
                  <a:cxn ang="0">
                    <a:pos x="321" y="250"/>
                  </a:cxn>
                  <a:cxn ang="0">
                    <a:pos x="335" y="285"/>
                  </a:cxn>
                  <a:cxn ang="0">
                    <a:pos x="333" y="298"/>
                  </a:cxn>
                  <a:cxn ang="0">
                    <a:pos x="297" y="333"/>
                  </a:cxn>
                  <a:cxn ang="0">
                    <a:pos x="283" y="332"/>
                  </a:cxn>
                  <a:cxn ang="0">
                    <a:pos x="243" y="323"/>
                  </a:cxn>
                  <a:cxn ang="0">
                    <a:pos x="220" y="359"/>
                  </a:cxn>
                  <a:cxn ang="0">
                    <a:pos x="209" y="369"/>
                  </a:cxn>
                  <a:cxn ang="0">
                    <a:pos x="156" y="368"/>
                  </a:cxn>
                  <a:cxn ang="0">
                    <a:pos x="148" y="355"/>
                  </a:cxn>
                  <a:cxn ang="0">
                    <a:pos x="111" y="314"/>
                  </a:cxn>
                  <a:cxn ang="0">
                    <a:pos x="81" y="334"/>
                  </a:cxn>
                  <a:cxn ang="0">
                    <a:pos x="68" y="329"/>
                  </a:cxn>
                  <a:cxn ang="0">
                    <a:pos x="35" y="290"/>
                  </a:cxn>
                  <a:cxn ang="0">
                    <a:pos x="55" y="258"/>
                  </a:cxn>
                  <a:cxn ang="0">
                    <a:pos x="15" y="222"/>
                  </a:cxn>
                  <a:cxn ang="0">
                    <a:pos x="2" y="214"/>
                  </a:cxn>
                  <a:cxn ang="0">
                    <a:pos x="1" y="161"/>
                  </a:cxn>
                  <a:cxn ang="0">
                    <a:pos x="11" y="150"/>
                  </a:cxn>
                  <a:cxn ang="0">
                    <a:pos x="46" y="128"/>
                  </a:cxn>
                  <a:cxn ang="0">
                    <a:pos x="36" y="88"/>
                  </a:cxn>
                  <a:cxn ang="0">
                    <a:pos x="36" y="74"/>
                  </a:cxn>
                  <a:cxn ang="0">
                    <a:pos x="71" y="38"/>
                  </a:cxn>
                  <a:cxn ang="0">
                    <a:pos x="84" y="36"/>
                  </a:cxn>
                  <a:cxn ang="0">
                    <a:pos x="118" y="49"/>
                  </a:cxn>
                  <a:cxn ang="0">
                    <a:pos x="149" y="15"/>
                  </a:cxn>
                  <a:cxn ang="0">
                    <a:pos x="158" y="2"/>
                  </a:cxn>
                </a:cxnLst>
                <a:rect l="0" t="0" r="r" b="b"/>
                <a:pathLst>
                  <a:path w="370" h="370">
                    <a:moveTo>
                      <a:pt x="186" y="117"/>
                    </a:moveTo>
                    <a:lnTo>
                      <a:pt x="178" y="118"/>
                    </a:lnTo>
                    <a:lnTo>
                      <a:pt x="170" y="119"/>
                    </a:lnTo>
                    <a:lnTo>
                      <a:pt x="162" y="122"/>
                    </a:lnTo>
                    <a:lnTo>
                      <a:pt x="155" y="125"/>
                    </a:lnTo>
                    <a:lnTo>
                      <a:pt x="148" y="129"/>
                    </a:lnTo>
                    <a:lnTo>
                      <a:pt x="142" y="134"/>
                    </a:lnTo>
                    <a:lnTo>
                      <a:pt x="137" y="139"/>
                    </a:lnTo>
                    <a:lnTo>
                      <a:pt x="132" y="146"/>
                    </a:lnTo>
                    <a:lnTo>
                      <a:pt x="128" y="152"/>
                    </a:lnTo>
                    <a:lnTo>
                      <a:pt x="124" y="160"/>
                    </a:lnTo>
                    <a:lnTo>
                      <a:pt x="122" y="167"/>
                    </a:lnTo>
                    <a:lnTo>
                      <a:pt x="121" y="175"/>
                    </a:lnTo>
                    <a:lnTo>
                      <a:pt x="120" y="183"/>
                    </a:lnTo>
                    <a:lnTo>
                      <a:pt x="121" y="192"/>
                    </a:lnTo>
                    <a:lnTo>
                      <a:pt x="122" y="200"/>
                    </a:lnTo>
                    <a:lnTo>
                      <a:pt x="124" y="207"/>
                    </a:lnTo>
                    <a:lnTo>
                      <a:pt x="128" y="214"/>
                    </a:lnTo>
                    <a:lnTo>
                      <a:pt x="132" y="221"/>
                    </a:lnTo>
                    <a:lnTo>
                      <a:pt x="137" y="227"/>
                    </a:lnTo>
                    <a:lnTo>
                      <a:pt x="142" y="233"/>
                    </a:lnTo>
                    <a:lnTo>
                      <a:pt x="148" y="238"/>
                    </a:lnTo>
                    <a:lnTo>
                      <a:pt x="155" y="242"/>
                    </a:lnTo>
                    <a:lnTo>
                      <a:pt x="162" y="245"/>
                    </a:lnTo>
                    <a:lnTo>
                      <a:pt x="170" y="247"/>
                    </a:lnTo>
                    <a:lnTo>
                      <a:pt x="178" y="249"/>
                    </a:lnTo>
                    <a:lnTo>
                      <a:pt x="186" y="250"/>
                    </a:lnTo>
                    <a:lnTo>
                      <a:pt x="194" y="249"/>
                    </a:lnTo>
                    <a:lnTo>
                      <a:pt x="202" y="247"/>
                    </a:lnTo>
                    <a:lnTo>
                      <a:pt x="210" y="245"/>
                    </a:lnTo>
                    <a:lnTo>
                      <a:pt x="217" y="242"/>
                    </a:lnTo>
                    <a:lnTo>
                      <a:pt x="224" y="238"/>
                    </a:lnTo>
                    <a:lnTo>
                      <a:pt x="230" y="233"/>
                    </a:lnTo>
                    <a:lnTo>
                      <a:pt x="235" y="227"/>
                    </a:lnTo>
                    <a:lnTo>
                      <a:pt x="240" y="221"/>
                    </a:lnTo>
                    <a:lnTo>
                      <a:pt x="244" y="214"/>
                    </a:lnTo>
                    <a:lnTo>
                      <a:pt x="248" y="207"/>
                    </a:lnTo>
                    <a:lnTo>
                      <a:pt x="250" y="200"/>
                    </a:lnTo>
                    <a:lnTo>
                      <a:pt x="252" y="192"/>
                    </a:lnTo>
                    <a:lnTo>
                      <a:pt x="252" y="183"/>
                    </a:lnTo>
                    <a:lnTo>
                      <a:pt x="252" y="175"/>
                    </a:lnTo>
                    <a:lnTo>
                      <a:pt x="250" y="167"/>
                    </a:lnTo>
                    <a:lnTo>
                      <a:pt x="248" y="160"/>
                    </a:lnTo>
                    <a:lnTo>
                      <a:pt x="244" y="152"/>
                    </a:lnTo>
                    <a:lnTo>
                      <a:pt x="240" y="146"/>
                    </a:lnTo>
                    <a:lnTo>
                      <a:pt x="235" y="139"/>
                    </a:lnTo>
                    <a:lnTo>
                      <a:pt x="230" y="134"/>
                    </a:lnTo>
                    <a:lnTo>
                      <a:pt x="224" y="129"/>
                    </a:lnTo>
                    <a:lnTo>
                      <a:pt x="217" y="125"/>
                    </a:lnTo>
                    <a:lnTo>
                      <a:pt x="210" y="122"/>
                    </a:lnTo>
                    <a:lnTo>
                      <a:pt x="202" y="119"/>
                    </a:lnTo>
                    <a:lnTo>
                      <a:pt x="194" y="118"/>
                    </a:lnTo>
                    <a:lnTo>
                      <a:pt x="186" y="117"/>
                    </a:lnTo>
                    <a:close/>
                    <a:moveTo>
                      <a:pt x="166" y="0"/>
                    </a:moveTo>
                    <a:lnTo>
                      <a:pt x="206" y="0"/>
                    </a:lnTo>
                    <a:lnTo>
                      <a:pt x="210" y="0"/>
                    </a:lnTo>
                    <a:lnTo>
                      <a:pt x="214" y="2"/>
                    </a:lnTo>
                    <a:lnTo>
                      <a:pt x="217" y="4"/>
                    </a:lnTo>
                    <a:lnTo>
                      <a:pt x="220" y="7"/>
                    </a:lnTo>
                    <a:lnTo>
                      <a:pt x="222" y="11"/>
                    </a:lnTo>
                    <a:lnTo>
                      <a:pt x="223" y="15"/>
                    </a:lnTo>
                    <a:lnTo>
                      <a:pt x="225" y="38"/>
                    </a:lnTo>
                    <a:lnTo>
                      <a:pt x="235" y="41"/>
                    </a:lnTo>
                    <a:lnTo>
                      <a:pt x="244" y="44"/>
                    </a:lnTo>
                    <a:lnTo>
                      <a:pt x="253" y="48"/>
                    </a:lnTo>
                    <a:lnTo>
                      <a:pt x="262" y="53"/>
                    </a:lnTo>
                    <a:lnTo>
                      <a:pt x="280" y="39"/>
                    </a:lnTo>
                    <a:lnTo>
                      <a:pt x="283" y="37"/>
                    </a:lnTo>
                    <a:lnTo>
                      <a:pt x="286" y="36"/>
                    </a:lnTo>
                    <a:lnTo>
                      <a:pt x="290" y="35"/>
                    </a:lnTo>
                    <a:lnTo>
                      <a:pt x="293" y="35"/>
                    </a:lnTo>
                    <a:lnTo>
                      <a:pt x="297" y="36"/>
                    </a:lnTo>
                    <a:lnTo>
                      <a:pt x="300" y="38"/>
                    </a:lnTo>
                    <a:lnTo>
                      <a:pt x="303" y="40"/>
                    </a:lnTo>
                    <a:lnTo>
                      <a:pt x="331" y="68"/>
                    </a:lnTo>
                    <a:lnTo>
                      <a:pt x="333" y="72"/>
                    </a:lnTo>
                    <a:lnTo>
                      <a:pt x="335" y="76"/>
                    </a:lnTo>
                    <a:lnTo>
                      <a:pt x="336" y="80"/>
                    </a:lnTo>
                    <a:lnTo>
                      <a:pt x="335" y="84"/>
                    </a:lnTo>
                    <a:lnTo>
                      <a:pt x="334" y="87"/>
                    </a:lnTo>
                    <a:lnTo>
                      <a:pt x="332" y="91"/>
                    </a:lnTo>
                    <a:lnTo>
                      <a:pt x="318" y="109"/>
                    </a:lnTo>
                    <a:lnTo>
                      <a:pt x="322" y="118"/>
                    </a:lnTo>
                    <a:lnTo>
                      <a:pt x="326" y="126"/>
                    </a:lnTo>
                    <a:lnTo>
                      <a:pt x="329" y="135"/>
                    </a:lnTo>
                    <a:lnTo>
                      <a:pt x="332" y="144"/>
                    </a:lnTo>
                    <a:lnTo>
                      <a:pt x="355" y="147"/>
                    </a:lnTo>
                    <a:lnTo>
                      <a:pt x="359" y="148"/>
                    </a:lnTo>
                    <a:lnTo>
                      <a:pt x="363" y="150"/>
                    </a:lnTo>
                    <a:lnTo>
                      <a:pt x="366" y="153"/>
                    </a:lnTo>
                    <a:lnTo>
                      <a:pt x="368" y="156"/>
                    </a:lnTo>
                    <a:lnTo>
                      <a:pt x="370" y="160"/>
                    </a:lnTo>
                    <a:lnTo>
                      <a:pt x="370" y="164"/>
                    </a:lnTo>
                    <a:lnTo>
                      <a:pt x="370" y="204"/>
                    </a:lnTo>
                    <a:lnTo>
                      <a:pt x="370" y="208"/>
                    </a:lnTo>
                    <a:lnTo>
                      <a:pt x="368" y="212"/>
                    </a:lnTo>
                    <a:lnTo>
                      <a:pt x="366" y="215"/>
                    </a:lnTo>
                    <a:lnTo>
                      <a:pt x="363" y="218"/>
                    </a:lnTo>
                    <a:lnTo>
                      <a:pt x="359" y="220"/>
                    </a:lnTo>
                    <a:lnTo>
                      <a:pt x="355" y="221"/>
                    </a:lnTo>
                    <a:lnTo>
                      <a:pt x="331" y="224"/>
                    </a:lnTo>
                    <a:lnTo>
                      <a:pt x="329" y="233"/>
                    </a:lnTo>
                    <a:lnTo>
                      <a:pt x="325" y="242"/>
                    </a:lnTo>
                    <a:lnTo>
                      <a:pt x="321" y="250"/>
                    </a:lnTo>
                    <a:lnTo>
                      <a:pt x="317" y="259"/>
                    </a:lnTo>
                    <a:lnTo>
                      <a:pt x="332" y="279"/>
                    </a:lnTo>
                    <a:lnTo>
                      <a:pt x="334" y="282"/>
                    </a:lnTo>
                    <a:lnTo>
                      <a:pt x="335" y="285"/>
                    </a:lnTo>
                    <a:lnTo>
                      <a:pt x="336" y="288"/>
                    </a:lnTo>
                    <a:lnTo>
                      <a:pt x="336" y="292"/>
                    </a:lnTo>
                    <a:lnTo>
                      <a:pt x="335" y="295"/>
                    </a:lnTo>
                    <a:lnTo>
                      <a:pt x="333" y="298"/>
                    </a:lnTo>
                    <a:lnTo>
                      <a:pt x="331" y="301"/>
                    </a:lnTo>
                    <a:lnTo>
                      <a:pt x="303" y="329"/>
                    </a:lnTo>
                    <a:lnTo>
                      <a:pt x="300" y="331"/>
                    </a:lnTo>
                    <a:lnTo>
                      <a:pt x="297" y="333"/>
                    </a:lnTo>
                    <a:lnTo>
                      <a:pt x="293" y="334"/>
                    </a:lnTo>
                    <a:lnTo>
                      <a:pt x="290" y="334"/>
                    </a:lnTo>
                    <a:lnTo>
                      <a:pt x="286" y="334"/>
                    </a:lnTo>
                    <a:lnTo>
                      <a:pt x="283" y="332"/>
                    </a:lnTo>
                    <a:lnTo>
                      <a:pt x="280" y="331"/>
                    </a:lnTo>
                    <a:lnTo>
                      <a:pt x="260" y="315"/>
                    </a:lnTo>
                    <a:lnTo>
                      <a:pt x="252" y="319"/>
                    </a:lnTo>
                    <a:lnTo>
                      <a:pt x="243" y="323"/>
                    </a:lnTo>
                    <a:lnTo>
                      <a:pt x="234" y="327"/>
                    </a:lnTo>
                    <a:lnTo>
                      <a:pt x="224" y="329"/>
                    </a:lnTo>
                    <a:lnTo>
                      <a:pt x="221" y="355"/>
                    </a:lnTo>
                    <a:lnTo>
                      <a:pt x="220" y="359"/>
                    </a:lnTo>
                    <a:lnTo>
                      <a:pt x="218" y="363"/>
                    </a:lnTo>
                    <a:lnTo>
                      <a:pt x="216" y="366"/>
                    </a:lnTo>
                    <a:lnTo>
                      <a:pt x="212" y="368"/>
                    </a:lnTo>
                    <a:lnTo>
                      <a:pt x="209" y="369"/>
                    </a:lnTo>
                    <a:lnTo>
                      <a:pt x="204" y="370"/>
                    </a:lnTo>
                    <a:lnTo>
                      <a:pt x="164" y="370"/>
                    </a:lnTo>
                    <a:lnTo>
                      <a:pt x="160" y="369"/>
                    </a:lnTo>
                    <a:lnTo>
                      <a:pt x="156" y="368"/>
                    </a:lnTo>
                    <a:lnTo>
                      <a:pt x="153" y="366"/>
                    </a:lnTo>
                    <a:lnTo>
                      <a:pt x="150" y="363"/>
                    </a:lnTo>
                    <a:lnTo>
                      <a:pt x="149" y="359"/>
                    </a:lnTo>
                    <a:lnTo>
                      <a:pt x="148" y="355"/>
                    </a:lnTo>
                    <a:lnTo>
                      <a:pt x="145" y="328"/>
                    </a:lnTo>
                    <a:lnTo>
                      <a:pt x="133" y="325"/>
                    </a:lnTo>
                    <a:lnTo>
                      <a:pt x="122" y="320"/>
                    </a:lnTo>
                    <a:lnTo>
                      <a:pt x="111" y="314"/>
                    </a:lnTo>
                    <a:lnTo>
                      <a:pt x="90" y="331"/>
                    </a:lnTo>
                    <a:lnTo>
                      <a:pt x="87" y="332"/>
                    </a:lnTo>
                    <a:lnTo>
                      <a:pt x="84" y="334"/>
                    </a:lnTo>
                    <a:lnTo>
                      <a:pt x="81" y="334"/>
                    </a:lnTo>
                    <a:lnTo>
                      <a:pt x="77" y="334"/>
                    </a:lnTo>
                    <a:lnTo>
                      <a:pt x="74" y="333"/>
                    </a:lnTo>
                    <a:lnTo>
                      <a:pt x="71" y="331"/>
                    </a:lnTo>
                    <a:lnTo>
                      <a:pt x="68" y="329"/>
                    </a:lnTo>
                    <a:lnTo>
                      <a:pt x="39" y="301"/>
                    </a:lnTo>
                    <a:lnTo>
                      <a:pt x="37" y="298"/>
                    </a:lnTo>
                    <a:lnTo>
                      <a:pt x="35" y="294"/>
                    </a:lnTo>
                    <a:lnTo>
                      <a:pt x="35" y="290"/>
                    </a:lnTo>
                    <a:lnTo>
                      <a:pt x="35" y="286"/>
                    </a:lnTo>
                    <a:lnTo>
                      <a:pt x="36" y="282"/>
                    </a:lnTo>
                    <a:lnTo>
                      <a:pt x="38" y="279"/>
                    </a:lnTo>
                    <a:lnTo>
                      <a:pt x="55" y="258"/>
                    </a:lnTo>
                    <a:lnTo>
                      <a:pt x="49" y="247"/>
                    </a:lnTo>
                    <a:lnTo>
                      <a:pt x="45" y="237"/>
                    </a:lnTo>
                    <a:lnTo>
                      <a:pt x="41" y="225"/>
                    </a:lnTo>
                    <a:lnTo>
                      <a:pt x="15" y="222"/>
                    </a:lnTo>
                    <a:lnTo>
                      <a:pt x="11" y="221"/>
                    </a:lnTo>
                    <a:lnTo>
                      <a:pt x="7" y="220"/>
                    </a:lnTo>
                    <a:lnTo>
                      <a:pt x="4" y="217"/>
                    </a:lnTo>
                    <a:lnTo>
                      <a:pt x="2" y="214"/>
                    </a:lnTo>
                    <a:lnTo>
                      <a:pt x="1" y="210"/>
                    </a:lnTo>
                    <a:lnTo>
                      <a:pt x="0" y="206"/>
                    </a:lnTo>
                    <a:lnTo>
                      <a:pt x="0" y="166"/>
                    </a:lnTo>
                    <a:lnTo>
                      <a:pt x="1" y="161"/>
                    </a:lnTo>
                    <a:lnTo>
                      <a:pt x="2" y="158"/>
                    </a:lnTo>
                    <a:lnTo>
                      <a:pt x="4" y="154"/>
                    </a:lnTo>
                    <a:lnTo>
                      <a:pt x="7" y="152"/>
                    </a:lnTo>
                    <a:lnTo>
                      <a:pt x="11" y="150"/>
                    </a:lnTo>
                    <a:lnTo>
                      <a:pt x="15" y="149"/>
                    </a:lnTo>
                    <a:lnTo>
                      <a:pt x="40" y="146"/>
                    </a:lnTo>
                    <a:lnTo>
                      <a:pt x="42" y="137"/>
                    </a:lnTo>
                    <a:lnTo>
                      <a:pt x="46" y="128"/>
                    </a:lnTo>
                    <a:lnTo>
                      <a:pt x="49" y="119"/>
                    </a:lnTo>
                    <a:lnTo>
                      <a:pt x="54" y="111"/>
                    </a:lnTo>
                    <a:lnTo>
                      <a:pt x="38" y="91"/>
                    </a:lnTo>
                    <a:lnTo>
                      <a:pt x="36" y="88"/>
                    </a:lnTo>
                    <a:lnTo>
                      <a:pt x="35" y="85"/>
                    </a:lnTo>
                    <a:lnTo>
                      <a:pt x="35" y="81"/>
                    </a:lnTo>
                    <a:lnTo>
                      <a:pt x="35" y="78"/>
                    </a:lnTo>
                    <a:lnTo>
                      <a:pt x="36" y="74"/>
                    </a:lnTo>
                    <a:lnTo>
                      <a:pt x="37" y="71"/>
                    </a:lnTo>
                    <a:lnTo>
                      <a:pt x="39" y="69"/>
                    </a:lnTo>
                    <a:lnTo>
                      <a:pt x="68" y="40"/>
                    </a:lnTo>
                    <a:lnTo>
                      <a:pt x="71" y="38"/>
                    </a:lnTo>
                    <a:lnTo>
                      <a:pt x="74" y="36"/>
                    </a:lnTo>
                    <a:lnTo>
                      <a:pt x="77" y="35"/>
                    </a:lnTo>
                    <a:lnTo>
                      <a:pt x="81" y="35"/>
                    </a:lnTo>
                    <a:lnTo>
                      <a:pt x="84" y="36"/>
                    </a:lnTo>
                    <a:lnTo>
                      <a:pt x="87" y="37"/>
                    </a:lnTo>
                    <a:lnTo>
                      <a:pt x="90" y="39"/>
                    </a:lnTo>
                    <a:lnTo>
                      <a:pt x="109" y="54"/>
                    </a:lnTo>
                    <a:lnTo>
                      <a:pt x="118" y="49"/>
                    </a:lnTo>
                    <a:lnTo>
                      <a:pt x="127" y="44"/>
                    </a:lnTo>
                    <a:lnTo>
                      <a:pt x="137" y="41"/>
                    </a:lnTo>
                    <a:lnTo>
                      <a:pt x="146" y="38"/>
                    </a:lnTo>
                    <a:lnTo>
                      <a:pt x="149" y="15"/>
                    </a:lnTo>
                    <a:lnTo>
                      <a:pt x="150" y="11"/>
                    </a:lnTo>
                    <a:lnTo>
                      <a:pt x="152" y="7"/>
                    </a:lnTo>
                    <a:lnTo>
                      <a:pt x="155" y="4"/>
                    </a:lnTo>
                    <a:lnTo>
                      <a:pt x="158" y="2"/>
                    </a:lnTo>
                    <a:lnTo>
                      <a:pt x="162" y="0"/>
                    </a:lnTo>
                    <a:lnTo>
                      <a:pt x="1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22"/>
              <p:cNvSpPr>
                <a:spLocks noEditPoints="1"/>
              </p:cNvSpPr>
              <p:nvPr/>
            </p:nvSpPr>
            <p:spPr bwMode="auto">
              <a:xfrm>
                <a:off x="6985000" y="1654175"/>
                <a:ext cx="484188" cy="484188"/>
              </a:xfrm>
              <a:custGeom>
                <a:avLst/>
                <a:gdLst/>
                <a:ahLst/>
                <a:cxnLst>
                  <a:cxn ang="0">
                    <a:pos x="134" y="101"/>
                  </a:cxn>
                  <a:cxn ang="0">
                    <a:pos x="112" y="117"/>
                  </a:cxn>
                  <a:cxn ang="0">
                    <a:pos x="100" y="142"/>
                  </a:cxn>
                  <a:cxn ang="0">
                    <a:pos x="102" y="170"/>
                  </a:cxn>
                  <a:cxn ang="0">
                    <a:pos x="118" y="193"/>
                  </a:cxn>
                  <a:cxn ang="0">
                    <a:pos x="143" y="205"/>
                  </a:cxn>
                  <a:cxn ang="0">
                    <a:pos x="172" y="203"/>
                  </a:cxn>
                  <a:cxn ang="0">
                    <a:pos x="195" y="187"/>
                  </a:cxn>
                  <a:cxn ang="0">
                    <a:pos x="207" y="162"/>
                  </a:cxn>
                  <a:cxn ang="0">
                    <a:pos x="204" y="133"/>
                  </a:cxn>
                  <a:cxn ang="0">
                    <a:pos x="188" y="110"/>
                  </a:cxn>
                  <a:cxn ang="0">
                    <a:pos x="163" y="98"/>
                  </a:cxn>
                  <a:cxn ang="0">
                    <a:pos x="162" y="2"/>
                  </a:cxn>
                  <a:cxn ang="0">
                    <a:pos x="172" y="14"/>
                  </a:cxn>
                  <a:cxn ang="0">
                    <a:pos x="207" y="40"/>
                  </a:cxn>
                  <a:cxn ang="0">
                    <a:pos x="228" y="25"/>
                  </a:cxn>
                  <a:cxn ang="0">
                    <a:pos x="240" y="29"/>
                  </a:cxn>
                  <a:cxn ang="0">
                    <a:pos x="267" y="55"/>
                  </a:cxn>
                  <a:cxn ang="0">
                    <a:pos x="265" y="68"/>
                  </a:cxn>
                  <a:cxn ang="0">
                    <a:pos x="269" y="110"/>
                  </a:cxn>
                  <a:cxn ang="0">
                    <a:pos x="297" y="115"/>
                  </a:cxn>
                  <a:cxn ang="0">
                    <a:pos x="305" y="153"/>
                  </a:cxn>
                  <a:cxn ang="0">
                    <a:pos x="299" y="167"/>
                  </a:cxn>
                  <a:cxn ang="0">
                    <a:pos x="272" y="185"/>
                  </a:cxn>
                  <a:cxn ang="0">
                    <a:pos x="279" y="220"/>
                  </a:cxn>
                  <a:cxn ang="0">
                    <a:pos x="281" y="234"/>
                  </a:cxn>
                  <a:cxn ang="0">
                    <a:pos x="257" y="263"/>
                  </a:cxn>
                  <a:cxn ang="0">
                    <a:pos x="244" y="267"/>
                  </a:cxn>
                  <a:cxn ang="0">
                    <a:pos x="214" y="259"/>
                  </a:cxn>
                  <a:cxn ang="0">
                    <a:pos x="193" y="291"/>
                  </a:cxn>
                  <a:cxn ang="0">
                    <a:pos x="182" y="302"/>
                  </a:cxn>
                  <a:cxn ang="0">
                    <a:pos x="143" y="304"/>
                  </a:cxn>
                  <a:cxn ang="0">
                    <a:pos x="133" y="292"/>
                  </a:cxn>
                  <a:cxn ang="0">
                    <a:pos x="101" y="264"/>
                  </a:cxn>
                  <a:cxn ang="0">
                    <a:pos x="78" y="281"/>
                  </a:cxn>
                  <a:cxn ang="0">
                    <a:pos x="65" y="277"/>
                  </a:cxn>
                  <a:cxn ang="0">
                    <a:pos x="38" y="251"/>
                  </a:cxn>
                  <a:cxn ang="0">
                    <a:pos x="41" y="237"/>
                  </a:cxn>
                  <a:cxn ang="0">
                    <a:pos x="38" y="196"/>
                  </a:cxn>
                  <a:cxn ang="0">
                    <a:pos x="8" y="191"/>
                  </a:cxn>
                  <a:cxn ang="0">
                    <a:pos x="0" y="152"/>
                  </a:cxn>
                  <a:cxn ang="0">
                    <a:pos x="6" y="138"/>
                  </a:cxn>
                  <a:cxn ang="0">
                    <a:pos x="33" y="121"/>
                  </a:cxn>
                  <a:cxn ang="0">
                    <a:pos x="25" y="85"/>
                  </a:cxn>
                  <a:cxn ang="0">
                    <a:pos x="25" y="70"/>
                  </a:cxn>
                  <a:cxn ang="0">
                    <a:pos x="51" y="41"/>
                  </a:cxn>
                  <a:cxn ang="0">
                    <a:pos x="64" y="40"/>
                  </a:cxn>
                  <a:cxn ang="0">
                    <a:pos x="96" y="42"/>
                  </a:cxn>
                  <a:cxn ang="0">
                    <a:pos x="112" y="15"/>
                  </a:cxn>
                  <a:cxn ang="0">
                    <a:pos x="123" y="4"/>
                  </a:cxn>
                </a:cxnLst>
                <a:rect l="0" t="0" r="r" b="b"/>
                <a:pathLst>
                  <a:path w="305" h="305">
                    <a:moveTo>
                      <a:pt x="156" y="97"/>
                    </a:moveTo>
                    <a:lnTo>
                      <a:pt x="149" y="98"/>
                    </a:lnTo>
                    <a:lnTo>
                      <a:pt x="141" y="99"/>
                    </a:lnTo>
                    <a:lnTo>
                      <a:pt x="134" y="101"/>
                    </a:lnTo>
                    <a:lnTo>
                      <a:pt x="128" y="104"/>
                    </a:lnTo>
                    <a:lnTo>
                      <a:pt x="122" y="107"/>
                    </a:lnTo>
                    <a:lnTo>
                      <a:pt x="117" y="112"/>
                    </a:lnTo>
                    <a:lnTo>
                      <a:pt x="112" y="117"/>
                    </a:lnTo>
                    <a:lnTo>
                      <a:pt x="108" y="122"/>
                    </a:lnTo>
                    <a:lnTo>
                      <a:pt x="104" y="128"/>
                    </a:lnTo>
                    <a:lnTo>
                      <a:pt x="102" y="135"/>
                    </a:lnTo>
                    <a:lnTo>
                      <a:pt x="100" y="142"/>
                    </a:lnTo>
                    <a:lnTo>
                      <a:pt x="99" y="149"/>
                    </a:lnTo>
                    <a:lnTo>
                      <a:pt x="99" y="156"/>
                    </a:lnTo>
                    <a:lnTo>
                      <a:pt x="100" y="163"/>
                    </a:lnTo>
                    <a:lnTo>
                      <a:pt x="102" y="170"/>
                    </a:lnTo>
                    <a:lnTo>
                      <a:pt x="105" y="177"/>
                    </a:lnTo>
                    <a:lnTo>
                      <a:pt x="109" y="183"/>
                    </a:lnTo>
                    <a:lnTo>
                      <a:pt x="113" y="188"/>
                    </a:lnTo>
                    <a:lnTo>
                      <a:pt x="118" y="193"/>
                    </a:lnTo>
                    <a:lnTo>
                      <a:pt x="124" y="197"/>
                    </a:lnTo>
                    <a:lnTo>
                      <a:pt x="130" y="200"/>
                    </a:lnTo>
                    <a:lnTo>
                      <a:pt x="136" y="203"/>
                    </a:lnTo>
                    <a:lnTo>
                      <a:pt x="143" y="205"/>
                    </a:lnTo>
                    <a:lnTo>
                      <a:pt x="150" y="206"/>
                    </a:lnTo>
                    <a:lnTo>
                      <a:pt x="158" y="206"/>
                    </a:lnTo>
                    <a:lnTo>
                      <a:pt x="165" y="204"/>
                    </a:lnTo>
                    <a:lnTo>
                      <a:pt x="172" y="203"/>
                    </a:lnTo>
                    <a:lnTo>
                      <a:pt x="178" y="199"/>
                    </a:lnTo>
                    <a:lnTo>
                      <a:pt x="184" y="196"/>
                    </a:lnTo>
                    <a:lnTo>
                      <a:pt x="190" y="192"/>
                    </a:lnTo>
                    <a:lnTo>
                      <a:pt x="195" y="187"/>
                    </a:lnTo>
                    <a:lnTo>
                      <a:pt x="199" y="181"/>
                    </a:lnTo>
                    <a:lnTo>
                      <a:pt x="202" y="175"/>
                    </a:lnTo>
                    <a:lnTo>
                      <a:pt x="205" y="168"/>
                    </a:lnTo>
                    <a:lnTo>
                      <a:pt x="207" y="162"/>
                    </a:lnTo>
                    <a:lnTo>
                      <a:pt x="207" y="154"/>
                    </a:lnTo>
                    <a:lnTo>
                      <a:pt x="207" y="147"/>
                    </a:lnTo>
                    <a:lnTo>
                      <a:pt x="206" y="140"/>
                    </a:lnTo>
                    <a:lnTo>
                      <a:pt x="204" y="133"/>
                    </a:lnTo>
                    <a:lnTo>
                      <a:pt x="201" y="126"/>
                    </a:lnTo>
                    <a:lnTo>
                      <a:pt x="197" y="121"/>
                    </a:lnTo>
                    <a:lnTo>
                      <a:pt x="193" y="115"/>
                    </a:lnTo>
                    <a:lnTo>
                      <a:pt x="188" y="110"/>
                    </a:lnTo>
                    <a:lnTo>
                      <a:pt x="182" y="106"/>
                    </a:lnTo>
                    <a:lnTo>
                      <a:pt x="176" y="103"/>
                    </a:lnTo>
                    <a:lnTo>
                      <a:pt x="170" y="100"/>
                    </a:lnTo>
                    <a:lnTo>
                      <a:pt x="163" y="98"/>
                    </a:lnTo>
                    <a:lnTo>
                      <a:pt x="156" y="97"/>
                    </a:lnTo>
                    <a:close/>
                    <a:moveTo>
                      <a:pt x="154" y="0"/>
                    </a:moveTo>
                    <a:lnTo>
                      <a:pt x="158" y="1"/>
                    </a:lnTo>
                    <a:lnTo>
                      <a:pt x="162" y="2"/>
                    </a:lnTo>
                    <a:lnTo>
                      <a:pt x="166" y="4"/>
                    </a:lnTo>
                    <a:lnTo>
                      <a:pt x="169" y="7"/>
                    </a:lnTo>
                    <a:lnTo>
                      <a:pt x="171" y="10"/>
                    </a:lnTo>
                    <a:lnTo>
                      <a:pt x="172" y="14"/>
                    </a:lnTo>
                    <a:lnTo>
                      <a:pt x="175" y="30"/>
                    </a:lnTo>
                    <a:lnTo>
                      <a:pt x="186" y="32"/>
                    </a:lnTo>
                    <a:lnTo>
                      <a:pt x="196" y="36"/>
                    </a:lnTo>
                    <a:lnTo>
                      <a:pt x="207" y="40"/>
                    </a:lnTo>
                    <a:lnTo>
                      <a:pt x="218" y="29"/>
                    </a:lnTo>
                    <a:lnTo>
                      <a:pt x="221" y="27"/>
                    </a:lnTo>
                    <a:lnTo>
                      <a:pt x="224" y="25"/>
                    </a:lnTo>
                    <a:lnTo>
                      <a:pt x="228" y="25"/>
                    </a:lnTo>
                    <a:lnTo>
                      <a:pt x="231" y="25"/>
                    </a:lnTo>
                    <a:lnTo>
                      <a:pt x="234" y="25"/>
                    </a:lnTo>
                    <a:lnTo>
                      <a:pt x="237" y="26"/>
                    </a:lnTo>
                    <a:lnTo>
                      <a:pt x="240" y="29"/>
                    </a:lnTo>
                    <a:lnTo>
                      <a:pt x="262" y="46"/>
                    </a:lnTo>
                    <a:lnTo>
                      <a:pt x="264" y="49"/>
                    </a:lnTo>
                    <a:lnTo>
                      <a:pt x="266" y="52"/>
                    </a:lnTo>
                    <a:lnTo>
                      <a:pt x="267" y="55"/>
                    </a:lnTo>
                    <a:lnTo>
                      <a:pt x="268" y="58"/>
                    </a:lnTo>
                    <a:lnTo>
                      <a:pt x="267" y="62"/>
                    </a:lnTo>
                    <a:lnTo>
                      <a:pt x="266" y="65"/>
                    </a:lnTo>
                    <a:lnTo>
                      <a:pt x="265" y="68"/>
                    </a:lnTo>
                    <a:lnTo>
                      <a:pt x="255" y="82"/>
                    </a:lnTo>
                    <a:lnTo>
                      <a:pt x="261" y="91"/>
                    </a:lnTo>
                    <a:lnTo>
                      <a:pt x="266" y="100"/>
                    </a:lnTo>
                    <a:lnTo>
                      <a:pt x="269" y="110"/>
                    </a:lnTo>
                    <a:lnTo>
                      <a:pt x="286" y="110"/>
                    </a:lnTo>
                    <a:lnTo>
                      <a:pt x="290" y="111"/>
                    </a:lnTo>
                    <a:lnTo>
                      <a:pt x="294" y="113"/>
                    </a:lnTo>
                    <a:lnTo>
                      <a:pt x="297" y="115"/>
                    </a:lnTo>
                    <a:lnTo>
                      <a:pt x="300" y="118"/>
                    </a:lnTo>
                    <a:lnTo>
                      <a:pt x="301" y="122"/>
                    </a:lnTo>
                    <a:lnTo>
                      <a:pt x="302" y="126"/>
                    </a:lnTo>
                    <a:lnTo>
                      <a:pt x="305" y="153"/>
                    </a:lnTo>
                    <a:lnTo>
                      <a:pt x="305" y="157"/>
                    </a:lnTo>
                    <a:lnTo>
                      <a:pt x="303" y="161"/>
                    </a:lnTo>
                    <a:lnTo>
                      <a:pt x="301" y="165"/>
                    </a:lnTo>
                    <a:lnTo>
                      <a:pt x="299" y="167"/>
                    </a:lnTo>
                    <a:lnTo>
                      <a:pt x="295" y="170"/>
                    </a:lnTo>
                    <a:lnTo>
                      <a:pt x="291" y="171"/>
                    </a:lnTo>
                    <a:lnTo>
                      <a:pt x="275" y="174"/>
                    </a:lnTo>
                    <a:lnTo>
                      <a:pt x="272" y="185"/>
                    </a:lnTo>
                    <a:lnTo>
                      <a:pt x="269" y="195"/>
                    </a:lnTo>
                    <a:lnTo>
                      <a:pt x="265" y="204"/>
                    </a:lnTo>
                    <a:lnTo>
                      <a:pt x="277" y="217"/>
                    </a:lnTo>
                    <a:lnTo>
                      <a:pt x="279" y="220"/>
                    </a:lnTo>
                    <a:lnTo>
                      <a:pt x="281" y="223"/>
                    </a:lnTo>
                    <a:lnTo>
                      <a:pt x="282" y="227"/>
                    </a:lnTo>
                    <a:lnTo>
                      <a:pt x="282" y="230"/>
                    </a:lnTo>
                    <a:lnTo>
                      <a:pt x="281" y="234"/>
                    </a:lnTo>
                    <a:lnTo>
                      <a:pt x="280" y="237"/>
                    </a:lnTo>
                    <a:lnTo>
                      <a:pt x="278" y="240"/>
                    </a:lnTo>
                    <a:lnTo>
                      <a:pt x="260" y="261"/>
                    </a:lnTo>
                    <a:lnTo>
                      <a:pt x="257" y="263"/>
                    </a:lnTo>
                    <a:lnTo>
                      <a:pt x="254" y="265"/>
                    </a:lnTo>
                    <a:lnTo>
                      <a:pt x="251" y="266"/>
                    </a:lnTo>
                    <a:lnTo>
                      <a:pt x="248" y="267"/>
                    </a:lnTo>
                    <a:lnTo>
                      <a:pt x="244" y="267"/>
                    </a:lnTo>
                    <a:lnTo>
                      <a:pt x="241" y="266"/>
                    </a:lnTo>
                    <a:lnTo>
                      <a:pt x="238" y="264"/>
                    </a:lnTo>
                    <a:lnTo>
                      <a:pt x="223" y="254"/>
                    </a:lnTo>
                    <a:lnTo>
                      <a:pt x="214" y="259"/>
                    </a:lnTo>
                    <a:lnTo>
                      <a:pt x="204" y="264"/>
                    </a:lnTo>
                    <a:lnTo>
                      <a:pt x="194" y="268"/>
                    </a:lnTo>
                    <a:lnTo>
                      <a:pt x="194" y="287"/>
                    </a:lnTo>
                    <a:lnTo>
                      <a:pt x="193" y="291"/>
                    </a:lnTo>
                    <a:lnTo>
                      <a:pt x="192" y="294"/>
                    </a:lnTo>
                    <a:lnTo>
                      <a:pt x="189" y="298"/>
                    </a:lnTo>
                    <a:lnTo>
                      <a:pt x="186" y="300"/>
                    </a:lnTo>
                    <a:lnTo>
                      <a:pt x="182" y="302"/>
                    </a:lnTo>
                    <a:lnTo>
                      <a:pt x="178" y="303"/>
                    </a:lnTo>
                    <a:lnTo>
                      <a:pt x="151" y="305"/>
                    </a:lnTo>
                    <a:lnTo>
                      <a:pt x="147" y="305"/>
                    </a:lnTo>
                    <a:lnTo>
                      <a:pt x="143" y="304"/>
                    </a:lnTo>
                    <a:lnTo>
                      <a:pt x="139" y="302"/>
                    </a:lnTo>
                    <a:lnTo>
                      <a:pt x="136" y="299"/>
                    </a:lnTo>
                    <a:lnTo>
                      <a:pt x="134" y="296"/>
                    </a:lnTo>
                    <a:lnTo>
                      <a:pt x="133" y="292"/>
                    </a:lnTo>
                    <a:lnTo>
                      <a:pt x="129" y="273"/>
                    </a:lnTo>
                    <a:lnTo>
                      <a:pt x="120" y="271"/>
                    </a:lnTo>
                    <a:lnTo>
                      <a:pt x="110" y="268"/>
                    </a:lnTo>
                    <a:lnTo>
                      <a:pt x="101" y="264"/>
                    </a:lnTo>
                    <a:lnTo>
                      <a:pt x="87" y="277"/>
                    </a:lnTo>
                    <a:lnTo>
                      <a:pt x="84" y="279"/>
                    </a:lnTo>
                    <a:lnTo>
                      <a:pt x="81" y="280"/>
                    </a:lnTo>
                    <a:lnTo>
                      <a:pt x="78" y="281"/>
                    </a:lnTo>
                    <a:lnTo>
                      <a:pt x="74" y="281"/>
                    </a:lnTo>
                    <a:lnTo>
                      <a:pt x="71" y="281"/>
                    </a:lnTo>
                    <a:lnTo>
                      <a:pt x="68" y="279"/>
                    </a:lnTo>
                    <a:lnTo>
                      <a:pt x="65" y="277"/>
                    </a:lnTo>
                    <a:lnTo>
                      <a:pt x="44" y="259"/>
                    </a:lnTo>
                    <a:lnTo>
                      <a:pt x="41" y="257"/>
                    </a:lnTo>
                    <a:lnTo>
                      <a:pt x="39" y="254"/>
                    </a:lnTo>
                    <a:lnTo>
                      <a:pt x="38" y="251"/>
                    </a:lnTo>
                    <a:lnTo>
                      <a:pt x="38" y="247"/>
                    </a:lnTo>
                    <a:lnTo>
                      <a:pt x="38" y="244"/>
                    </a:lnTo>
                    <a:lnTo>
                      <a:pt x="39" y="240"/>
                    </a:lnTo>
                    <a:lnTo>
                      <a:pt x="41" y="237"/>
                    </a:lnTo>
                    <a:lnTo>
                      <a:pt x="51" y="221"/>
                    </a:lnTo>
                    <a:lnTo>
                      <a:pt x="46" y="213"/>
                    </a:lnTo>
                    <a:lnTo>
                      <a:pt x="42" y="205"/>
                    </a:lnTo>
                    <a:lnTo>
                      <a:pt x="38" y="196"/>
                    </a:lnTo>
                    <a:lnTo>
                      <a:pt x="19" y="195"/>
                    </a:lnTo>
                    <a:lnTo>
                      <a:pt x="15" y="195"/>
                    </a:lnTo>
                    <a:lnTo>
                      <a:pt x="11" y="193"/>
                    </a:lnTo>
                    <a:lnTo>
                      <a:pt x="8" y="191"/>
                    </a:lnTo>
                    <a:lnTo>
                      <a:pt x="5" y="188"/>
                    </a:lnTo>
                    <a:lnTo>
                      <a:pt x="4" y="184"/>
                    </a:lnTo>
                    <a:lnTo>
                      <a:pt x="3" y="180"/>
                    </a:lnTo>
                    <a:lnTo>
                      <a:pt x="0" y="152"/>
                    </a:lnTo>
                    <a:lnTo>
                      <a:pt x="1" y="148"/>
                    </a:lnTo>
                    <a:lnTo>
                      <a:pt x="2" y="144"/>
                    </a:lnTo>
                    <a:lnTo>
                      <a:pt x="4" y="141"/>
                    </a:lnTo>
                    <a:lnTo>
                      <a:pt x="6" y="138"/>
                    </a:lnTo>
                    <a:lnTo>
                      <a:pt x="10" y="136"/>
                    </a:lnTo>
                    <a:lnTo>
                      <a:pt x="14" y="135"/>
                    </a:lnTo>
                    <a:lnTo>
                      <a:pt x="31" y="131"/>
                    </a:lnTo>
                    <a:lnTo>
                      <a:pt x="33" y="121"/>
                    </a:lnTo>
                    <a:lnTo>
                      <a:pt x="36" y="111"/>
                    </a:lnTo>
                    <a:lnTo>
                      <a:pt x="40" y="101"/>
                    </a:lnTo>
                    <a:lnTo>
                      <a:pt x="28" y="88"/>
                    </a:lnTo>
                    <a:lnTo>
                      <a:pt x="25" y="85"/>
                    </a:lnTo>
                    <a:lnTo>
                      <a:pt x="24" y="81"/>
                    </a:lnTo>
                    <a:lnTo>
                      <a:pt x="23" y="77"/>
                    </a:lnTo>
                    <a:lnTo>
                      <a:pt x="24" y="73"/>
                    </a:lnTo>
                    <a:lnTo>
                      <a:pt x="25" y="70"/>
                    </a:lnTo>
                    <a:lnTo>
                      <a:pt x="27" y="66"/>
                    </a:lnTo>
                    <a:lnTo>
                      <a:pt x="45" y="45"/>
                    </a:lnTo>
                    <a:lnTo>
                      <a:pt x="48" y="42"/>
                    </a:lnTo>
                    <a:lnTo>
                      <a:pt x="51" y="41"/>
                    </a:lnTo>
                    <a:lnTo>
                      <a:pt x="54" y="39"/>
                    </a:lnTo>
                    <a:lnTo>
                      <a:pt x="57" y="39"/>
                    </a:lnTo>
                    <a:lnTo>
                      <a:pt x="61" y="39"/>
                    </a:lnTo>
                    <a:lnTo>
                      <a:pt x="64" y="40"/>
                    </a:lnTo>
                    <a:lnTo>
                      <a:pt x="67" y="42"/>
                    </a:lnTo>
                    <a:lnTo>
                      <a:pt x="81" y="51"/>
                    </a:lnTo>
                    <a:lnTo>
                      <a:pt x="88" y="46"/>
                    </a:lnTo>
                    <a:lnTo>
                      <a:pt x="96" y="42"/>
                    </a:lnTo>
                    <a:lnTo>
                      <a:pt x="103" y="38"/>
                    </a:lnTo>
                    <a:lnTo>
                      <a:pt x="111" y="35"/>
                    </a:lnTo>
                    <a:lnTo>
                      <a:pt x="111" y="19"/>
                    </a:lnTo>
                    <a:lnTo>
                      <a:pt x="112" y="15"/>
                    </a:lnTo>
                    <a:lnTo>
                      <a:pt x="114" y="11"/>
                    </a:lnTo>
                    <a:lnTo>
                      <a:pt x="116" y="8"/>
                    </a:lnTo>
                    <a:lnTo>
                      <a:pt x="119" y="5"/>
                    </a:lnTo>
                    <a:lnTo>
                      <a:pt x="123" y="4"/>
                    </a:lnTo>
                    <a:lnTo>
                      <a:pt x="127" y="3"/>
                    </a:lnTo>
                    <a:lnTo>
                      <a:pt x="1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23"/>
              <p:cNvSpPr>
                <a:spLocks noEditPoints="1"/>
              </p:cNvSpPr>
              <p:nvPr/>
            </p:nvSpPr>
            <p:spPr bwMode="auto">
              <a:xfrm>
                <a:off x="6670675" y="1943100"/>
                <a:ext cx="392113" cy="392113"/>
              </a:xfrm>
              <a:custGeom>
                <a:avLst/>
                <a:gdLst/>
                <a:ahLst/>
                <a:cxnLst>
                  <a:cxn ang="0">
                    <a:pos x="111" y="81"/>
                  </a:cxn>
                  <a:cxn ang="0">
                    <a:pos x="94" y="91"/>
                  </a:cxn>
                  <a:cxn ang="0">
                    <a:pos x="83" y="108"/>
                  </a:cxn>
                  <a:cxn ang="0">
                    <a:pos x="81" y="129"/>
                  </a:cxn>
                  <a:cxn ang="0">
                    <a:pos x="88" y="148"/>
                  </a:cxn>
                  <a:cxn ang="0">
                    <a:pos x="104" y="161"/>
                  </a:cxn>
                  <a:cxn ang="0">
                    <a:pos x="124" y="167"/>
                  </a:cxn>
                  <a:cxn ang="0">
                    <a:pos x="144" y="162"/>
                  </a:cxn>
                  <a:cxn ang="0">
                    <a:pos x="160" y="149"/>
                  </a:cxn>
                  <a:cxn ang="0">
                    <a:pos x="168" y="130"/>
                  </a:cxn>
                  <a:cxn ang="0">
                    <a:pos x="166" y="109"/>
                  </a:cxn>
                  <a:cxn ang="0">
                    <a:pos x="156" y="92"/>
                  </a:cxn>
                  <a:cxn ang="0">
                    <a:pos x="139" y="81"/>
                  </a:cxn>
                  <a:cxn ang="0">
                    <a:pos x="117" y="0"/>
                  </a:cxn>
                  <a:cxn ang="0">
                    <a:pos x="142" y="2"/>
                  </a:cxn>
                  <a:cxn ang="0">
                    <a:pos x="150" y="11"/>
                  </a:cxn>
                  <a:cxn ang="0">
                    <a:pos x="160" y="28"/>
                  </a:cxn>
                  <a:cxn ang="0">
                    <a:pos x="185" y="30"/>
                  </a:cxn>
                  <a:cxn ang="0">
                    <a:pos x="194" y="27"/>
                  </a:cxn>
                  <a:cxn ang="0">
                    <a:pos x="204" y="29"/>
                  </a:cxn>
                  <a:cxn ang="0">
                    <a:pos x="221" y="47"/>
                  </a:cxn>
                  <a:cxn ang="0">
                    <a:pos x="223" y="59"/>
                  </a:cxn>
                  <a:cxn ang="0">
                    <a:pos x="213" y="74"/>
                  </a:cxn>
                  <a:cxn ang="0">
                    <a:pos x="222" y="98"/>
                  </a:cxn>
                  <a:cxn ang="0">
                    <a:pos x="240" y="102"/>
                  </a:cxn>
                  <a:cxn ang="0">
                    <a:pos x="247" y="112"/>
                  </a:cxn>
                  <a:cxn ang="0">
                    <a:pos x="247" y="137"/>
                  </a:cxn>
                  <a:cxn ang="0">
                    <a:pos x="240" y="147"/>
                  </a:cxn>
                  <a:cxn ang="0">
                    <a:pos x="221" y="151"/>
                  </a:cxn>
                  <a:cxn ang="0">
                    <a:pos x="211" y="174"/>
                  </a:cxn>
                  <a:cxn ang="0">
                    <a:pos x="221" y="190"/>
                  </a:cxn>
                  <a:cxn ang="0">
                    <a:pos x="220" y="200"/>
                  </a:cxn>
                  <a:cxn ang="0">
                    <a:pos x="204" y="218"/>
                  </a:cxn>
                  <a:cxn ang="0">
                    <a:pos x="194" y="222"/>
                  </a:cxn>
                  <a:cxn ang="0">
                    <a:pos x="182" y="218"/>
                  </a:cxn>
                  <a:cxn ang="0">
                    <a:pos x="157" y="218"/>
                  </a:cxn>
                  <a:cxn ang="0">
                    <a:pos x="146" y="236"/>
                  </a:cxn>
                  <a:cxn ang="0">
                    <a:pos x="138" y="245"/>
                  </a:cxn>
                  <a:cxn ang="0">
                    <a:pos x="113" y="247"/>
                  </a:cxn>
                  <a:cxn ang="0">
                    <a:pos x="102" y="243"/>
                  </a:cxn>
                  <a:cxn ang="0">
                    <a:pos x="97" y="232"/>
                  </a:cxn>
                  <a:cxn ang="0">
                    <a:pos x="81" y="213"/>
                  </a:cxn>
                  <a:cxn ang="0">
                    <a:pos x="60" y="219"/>
                  </a:cxn>
                  <a:cxn ang="0">
                    <a:pos x="48" y="220"/>
                  </a:cxn>
                  <a:cxn ang="0">
                    <a:pos x="29" y="203"/>
                  </a:cxn>
                  <a:cxn ang="0">
                    <a:pos x="24" y="194"/>
                  </a:cxn>
                  <a:cxn ang="0">
                    <a:pos x="26" y="184"/>
                  </a:cxn>
                  <a:cxn ang="0">
                    <a:pos x="33" y="164"/>
                  </a:cxn>
                  <a:cxn ang="0">
                    <a:pos x="15" y="148"/>
                  </a:cxn>
                  <a:cxn ang="0">
                    <a:pos x="4" y="142"/>
                  </a:cxn>
                  <a:cxn ang="0">
                    <a:pos x="0" y="131"/>
                  </a:cxn>
                  <a:cxn ang="0">
                    <a:pos x="2" y="106"/>
                  </a:cxn>
                  <a:cxn ang="0">
                    <a:pos x="11" y="99"/>
                  </a:cxn>
                  <a:cxn ang="0">
                    <a:pos x="30" y="88"/>
                  </a:cxn>
                  <a:cxn ang="0">
                    <a:pos x="30" y="64"/>
                  </a:cxn>
                  <a:cxn ang="0">
                    <a:pos x="26" y="54"/>
                  </a:cxn>
                  <a:cxn ang="0">
                    <a:pos x="29" y="44"/>
                  </a:cxn>
                  <a:cxn ang="0">
                    <a:pos x="46" y="27"/>
                  </a:cxn>
                  <a:cxn ang="0">
                    <a:pos x="56" y="25"/>
                  </a:cxn>
                  <a:cxn ang="0">
                    <a:pos x="66" y="28"/>
                  </a:cxn>
                  <a:cxn ang="0">
                    <a:pos x="91" y="28"/>
                  </a:cxn>
                  <a:cxn ang="0">
                    <a:pos x="102" y="11"/>
                  </a:cxn>
                  <a:cxn ang="0">
                    <a:pos x="109" y="2"/>
                  </a:cxn>
                </a:cxnLst>
                <a:rect l="0" t="0" r="r" b="b"/>
                <a:pathLst>
                  <a:path w="247" h="247">
                    <a:moveTo>
                      <a:pt x="125" y="78"/>
                    </a:moveTo>
                    <a:lnTo>
                      <a:pt x="118" y="79"/>
                    </a:lnTo>
                    <a:lnTo>
                      <a:pt x="111" y="81"/>
                    </a:lnTo>
                    <a:lnTo>
                      <a:pt x="105" y="83"/>
                    </a:lnTo>
                    <a:lnTo>
                      <a:pt x="99" y="87"/>
                    </a:lnTo>
                    <a:lnTo>
                      <a:pt x="94" y="91"/>
                    </a:lnTo>
                    <a:lnTo>
                      <a:pt x="89" y="96"/>
                    </a:lnTo>
                    <a:lnTo>
                      <a:pt x="85" y="102"/>
                    </a:lnTo>
                    <a:lnTo>
                      <a:pt x="83" y="108"/>
                    </a:lnTo>
                    <a:lnTo>
                      <a:pt x="81" y="115"/>
                    </a:lnTo>
                    <a:lnTo>
                      <a:pt x="80" y="122"/>
                    </a:lnTo>
                    <a:lnTo>
                      <a:pt x="81" y="129"/>
                    </a:lnTo>
                    <a:lnTo>
                      <a:pt x="82" y="136"/>
                    </a:lnTo>
                    <a:lnTo>
                      <a:pt x="85" y="142"/>
                    </a:lnTo>
                    <a:lnTo>
                      <a:pt x="88" y="148"/>
                    </a:lnTo>
                    <a:lnTo>
                      <a:pt x="93" y="153"/>
                    </a:lnTo>
                    <a:lnTo>
                      <a:pt x="98" y="158"/>
                    </a:lnTo>
                    <a:lnTo>
                      <a:pt x="104" y="161"/>
                    </a:lnTo>
                    <a:lnTo>
                      <a:pt x="110" y="164"/>
                    </a:lnTo>
                    <a:lnTo>
                      <a:pt x="117" y="166"/>
                    </a:lnTo>
                    <a:lnTo>
                      <a:pt x="124" y="167"/>
                    </a:lnTo>
                    <a:lnTo>
                      <a:pt x="131" y="166"/>
                    </a:lnTo>
                    <a:lnTo>
                      <a:pt x="138" y="165"/>
                    </a:lnTo>
                    <a:lnTo>
                      <a:pt x="144" y="162"/>
                    </a:lnTo>
                    <a:lnTo>
                      <a:pt x="150" y="158"/>
                    </a:lnTo>
                    <a:lnTo>
                      <a:pt x="155" y="154"/>
                    </a:lnTo>
                    <a:lnTo>
                      <a:pt x="160" y="149"/>
                    </a:lnTo>
                    <a:lnTo>
                      <a:pt x="163" y="143"/>
                    </a:lnTo>
                    <a:lnTo>
                      <a:pt x="166" y="137"/>
                    </a:lnTo>
                    <a:lnTo>
                      <a:pt x="168" y="130"/>
                    </a:lnTo>
                    <a:lnTo>
                      <a:pt x="168" y="123"/>
                    </a:lnTo>
                    <a:lnTo>
                      <a:pt x="168" y="116"/>
                    </a:lnTo>
                    <a:lnTo>
                      <a:pt x="166" y="109"/>
                    </a:lnTo>
                    <a:lnTo>
                      <a:pt x="164" y="103"/>
                    </a:lnTo>
                    <a:lnTo>
                      <a:pt x="160" y="97"/>
                    </a:lnTo>
                    <a:lnTo>
                      <a:pt x="156" y="92"/>
                    </a:lnTo>
                    <a:lnTo>
                      <a:pt x="151" y="87"/>
                    </a:lnTo>
                    <a:lnTo>
                      <a:pt x="145" y="84"/>
                    </a:lnTo>
                    <a:lnTo>
                      <a:pt x="139" y="81"/>
                    </a:lnTo>
                    <a:lnTo>
                      <a:pt x="132" y="79"/>
                    </a:lnTo>
                    <a:lnTo>
                      <a:pt x="125" y="78"/>
                    </a:lnTo>
                    <a:close/>
                    <a:moveTo>
                      <a:pt x="117" y="0"/>
                    </a:moveTo>
                    <a:lnTo>
                      <a:pt x="134" y="0"/>
                    </a:lnTo>
                    <a:lnTo>
                      <a:pt x="138" y="1"/>
                    </a:lnTo>
                    <a:lnTo>
                      <a:pt x="142" y="2"/>
                    </a:lnTo>
                    <a:lnTo>
                      <a:pt x="145" y="5"/>
                    </a:lnTo>
                    <a:lnTo>
                      <a:pt x="148" y="8"/>
                    </a:lnTo>
                    <a:lnTo>
                      <a:pt x="150" y="11"/>
                    </a:lnTo>
                    <a:lnTo>
                      <a:pt x="151" y="15"/>
                    </a:lnTo>
                    <a:lnTo>
                      <a:pt x="152" y="26"/>
                    </a:lnTo>
                    <a:lnTo>
                      <a:pt x="160" y="28"/>
                    </a:lnTo>
                    <a:lnTo>
                      <a:pt x="168" y="32"/>
                    </a:lnTo>
                    <a:lnTo>
                      <a:pt x="176" y="36"/>
                    </a:lnTo>
                    <a:lnTo>
                      <a:pt x="185" y="30"/>
                    </a:lnTo>
                    <a:lnTo>
                      <a:pt x="188" y="28"/>
                    </a:lnTo>
                    <a:lnTo>
                      <a:pt x="191" y="27"/>
                    </a:lnTo>
                    <a:lnTo>
                      <a:pt x="194" y="27"/>
                    </a:lnTo>
                    <a:lnTo>
                      <a:pt x="198" y="27"/>
                    </a:lnTo>
                    <a:lnTo>
                      <a:pt x="201" y="28"/>
                    </a:lnTo>
                    <a:lnTo>
                      <a:pt x="204" y="29"/>
                    </a:lnTo>
                    <a:lnTo>
                      <a:pt x="207" y="32"/>
                    </a:lnTo>
                    <a:lnTo>
                      <a:pt x="219" y="44"/>
                    </a:lnTo>
                    <a:lnTo>
                      <a:pt x="221" y="47"/>
                    </a:lnTo>
                    <a:lnTo>
                      <a:pt x="223" y="51"/>
                    </a:lnTo>
                    <a:lnTo>
                      <a:pt x="223" y="55"/>
                    </a:lnTo>
                    <a:lnTo>
                      <a:pt x="223" y="59"/>
                    </a:lnTo>
                    <a:lnTo>
                      <a:pt x="222" y="62"/>
                    </a:lnTo>
                    <a:lnTo>
                      <a:pt x="219" y="66"/>
                    </a:lnTo>
                    <a:lnTo>
                      <a:pt x="213" y="74"/>
                    </a:lnTo>
                    <a:lnTo>
                      <a:pt x="216" y="82"/>
                    </a:lnTo>
                    <a:lnTo>
                      <a:pt x="219" y="90"/>
                    </a:lnTo>
                    <a:lnTo>
                      <a:pt x="222" y="98"/>
                    </a:lnTo>
                    <a:lnTo>
                      <a:pt x="233" y="99"/>
                    </a:lnTo>
                    <a:lnTo>
                      <a:pt x="237" y="100"/>
                    </a:lnTo>
                    <a:lnTo>
                      <a:pt x="240" y="102"/>
                    </a:lnTo>
                    <a:lnTo>
                      <a:pt x="243" y="105"/>
                    </a:lnTo>
                    <a:lnTo>
                      <a:pt x="245" y="108"/>
                    </a:lnTo>
                    <a:lnTo>
                      <a:pt x="247" y="112"/>
                    </a:lnTo>
                    <a:lnTo>
                      <a:pt x="247" y="116"/>
                    </a:lnTo>
                    <a:lnTo>
                      <a:pt x="247" y="133"/>
                    </a:lnTo>
                    <a:lnTo>
                      <a:pt x="247" y="137"/>
                    </a:lnTo>
                    <a:lnTo>
                      <a:pt x="245" y="141"/>
                    </a:lnTo>
                    <a:lnTo>
                      <a:pt x="243" y="144"/>
                    </a:lnTo>
                    <a:lnTo>
                      <a:pt x="240" y="147"/>
                    </a:lnTo>
                    <a:lnTo>
                      <a:pt x="236" y="149"/>
                    </a:lnTo>
                    <a:lnTo>
                      <a:pt x="232" y="150"/>
                    </a:lnTo>
                    <a:lnTo>
                      <a:pt x="221" y="151"/>
                    </a:lnTo>
                    <a:lnTo>
                      <a:pt x="218" y="159"/>
                    </a:lnTo>
                    <a:lnTo>
                      <a:pt x="215" y="167"/>
                    </a:lnTo>
                    <a:lnTo>
                      <a:pt x="211" y="174"/>
                    </a:lnTo>
                    <a:lnTo>
                      <a:pt x="218" y="183"/>
                    </a:lnTo>
                    <a:lnTo>
                      <a:pt x="220" y="186"/>
                    </a:lnTo>
                    <a:lnTo>
                      <a:pt x="221" y="190"/>
                    </a:lnTo>
                    <a:lnTo>
                      <a:pt x="222" y="193"/>
                    </a:lnTo>
                    <a:lnTo>
                      <a:pt x="221" y="197"/>
                    </a:lnTo>
                    <a:lnTo>
                      <a:pt x="220" y="200"/>
                    </a:lnTo>
                    <a:lnTo>
                      <a:pt x="219" y="203"/>
                    </a:lnTo>
                    <a:lnTo>
                      <a:pt x="216" y="206"/>
                    </a:lnTo>
                    <a:lnTo>
                      <a:pt x="204" y="218"/>
                    </a:lnTo>
                    <a:lnTo>
                      <a:pt x="201" y="220"/>
                    </a:lnTo>
                    <a:lnTo>
                      <a:pt x="197" y="222"/>
                    </a:lnTo>
                    <a:lnTo>
                      <a:pt x="194" y="222"/>
                    </a:lnTo>
                    <a:lnTo>
                      <a:pt x="190" y="222"/>
                    </a:lnTo>
                    <a:lnTo>
                      <a:pt x="186" y="221"/>
                    </a:lnTo>
                    <a:lnTo>
                      <a:pt x="182" y="218"/>
                    </a:lnTo>
                    <a:lnTo>
                      <a:pt x="173" y="211"/>
                    </a:lnTo>
                    <a:lnTo>
                      <a:pt x="165" y="215"/>
                    </a:lnTo>
                    <a:lnTo>
                      <a:pt x="157" y="218"/>
                    </a:lnTo>
                    <a:lnTo>
                      <a:pt x="149" y="220"/>
                    </a:lnTo>
                    <a:lnTo>
                      <a:pt x="147" y="233"/>
                    </a:lnTo>
                    <a:lnTo>
                      <a:pt x="146" y="236"/>
                    </a:lnTo>
                    <a:lnTo>
                      <a:pt x="144" y="240"/>
                    </a:lnTo>
                    <a:lnTo>
                      <a:pt x="142" y="243"/>
                    </a:lnTo>
                    <a:lnTo>
                      <a:pt x="138" y="245"/>
                    </a:lnTo>
                    <a:lnTo>
                      <a:pt x="135" y="247"/>
                    </a:lnTo>
                    <a:lnTo>
                      <a:pt x="130" y="247"/>
                    </a:lnTo>
                    <a:lnTo>
                      <a:pt x="113" y="247"/>
                    </a:lnTo>
                    <a:lnTo>
                      <a:pt x="109" y="246"/>
                    </a:lnTo>
                    <a:lnTo>
                      <a:pt x="106" y="245"/>
                    </a:lnTo>
                    <a:lnTo>
                      <a:pt x="102" y="243"/>
                    </a:lnTo>
                    <a:lnTo>
                      <a:pt x="100" y="240"/>
                    </a:lnTo>
                    <a:lnTo>
                      <a:pt x="98" y="236"/>
                    </a:lnTo>
                    <a:lnTo>
                      <a:pt x="97" y="232"/>
                    </a:lnTo>
                    <a:lnTo>
                      <a:pt x="95" y="219"/>
                    </a:lnTo>
                    <a:lnTo>
                      <a:pt x="88" y="216"/>
                    </a:lnTo>
                    <a:lnTo>
                      <a:pt x="81" y="213"/>
                    </a:lnTo>
                    <a:lnTo>
                      <a:pt x="73" y="209"/>
                    </a:lnTo>
                    <a:lnTo>
                      <a:pt x="63" y="217"/>
                    </a:lnTo>
                    <a:lnTo>
                      <a:pt x="60" y="219"/>
                    </a:lnTo>
                    <a:lnTo>
                      <a:pt x="56" y="220"/>
                    </a:lnTo>
                    <a:lnTo>
                      <a:pt x="52" y="221"/>
                    </a:lnTo>
                    <a:lnTo>
                      <a:pt x="48" y="220"/>
                    </a:lnTo>
                    <a:lnTo>
                      <a:pt x="44" y="218"/>
                    </a:lnTo>
                    <a:lnTo>
                      <a:pt x="41" y="215"/>
                    </a:lnTo>
                    <a:lnTo>
                      <a:pt x="29" y="203"/>
                    </a:lnTo>
                    <a:lnTo>
                      <a:pt x="27" y="200"/>
                    </a:lnTo>
                    <a:lnTo>
                      <a:pt x="25" y="197"/>
                    </a:lnTo>
                    <a:lnTo>
                      <a:pt x="24" y="194"/>
                    </a:lnTo>
                    <a:lnTo>
                      <a:pt x="24" y="191"/>
                    </a:lnTo>
                    <a:lnTo>
                      <a:pt x="25" y="187"/>
                    </a:lnTo>
                    <a:lnTo>
                      <a:pt x="26" y="184"/>
                    </a:lnTo>
                    <a:lnTo>
                      <a:pt x="28" y="181"/>
                    </a:lnTo>
                    <a:lnTo>
                      <a:pt x="36" y="171"/>
                    </a:lnTo>
                    <a:lnTo>
                      <a:pt x="33" y="164"/>
                    </a:lnTo>
                    <a:lnTo>
                      <a:pt x="30" y="157"/>
                    </a:lnTo>
                    <a:lnTo>
                      <a:pt x="27" y="150"/>
                    </a:lnTo>
                    <a:lnTo>
                      <a:pt x="15" y="148"/>
                    </a:lnTo>
                    <a:lnTo>
                      <a:pt x="11" y="147"/>
                    </a:lnTo>
                    <a:lnTo>
                      <a:pt x="7" y="145"/>
                    </a:lnTo>
                    <a:lnTo>
                      <a:pt x="4" y="142"/>
                    </a:lnTo>
                    <a:lnTo>
                      <a:pt x="2" y="139"/>
                    </a:lnTo>
                    <a:lnTo>
                      <a:pt x="1" y="135"/>
                    </a:lnTo>
                    <a:lnTo>
                      <a:pt x="0" y="131"/>
                    </a:lnTo>
                    <a:lnTo>
                      <a:pt x="0" y="114"/>
                    </a:lnTo>
                    <a:lnTo>
                      <a:pt x="1" y="110"/>
                    </a:lnTo>
                    <a:lnTo>
                      <a:pt x="2" y="106"/>
                    </a:lnTo>
                    <a:lnTo>
                      <a:pt x="5" y="103"/>
                    </a:lnTo>
                    <a:lnTo>
                      <a:pt x="8" y="100"/>
                    </a:lnTo>
                    <a:lnTo>
                      <a:pt x="11" y="99"/>
                    </a:lnTo>
                    <a:lnTo>
                      <a:pt x="15" y="98"/>
                    </a:lnTo>
                    <a:lnTo>
                      <a:pt x="27" y="96"/>
                    </a:lnTo>
                    <a:lnTo>
                      <a:pt x="30" y="88"/>
                    </a:lnTo>
                    <a:lnTo>
                      <a:pt x="33" y="81"/>
                    </a:lnTo>
                    <a:lnTo>
                      <a:pt x="37" y="73"/>
                    </a:lnTo>
                    <a:lnTo>
                      <a:pt x="30" y="64"/>
                    </a:lnTo>
                    <a:lnTo>
                      <a:pt x="28" y="61"/>
                    </a:lnTo>
                    <a:lnTo>
                      <a:pt x="27" y="57"/>
                    </a:lnTo>
                    <a:lnTo>
                      <a:pt x="26" y="54"/>
                    </a:lnTo>
                    <a:lnTo>
                      <a:pt x="26" y="51"/>
                    </a:lnTo>
                    <a:lnTo>
                      <a:pt x="27" y="47"/>
                    </a:lnTo>
                    <a:lnTo>
                      <a:pt x="29" y="44"/>
                    </a:lnTo>
                    <a:lnTo>
                      <a:pt x="31" y="42"/>
                    </a:lnTo>
                    <a:lnTo>
                      <a:pt x="43" y="30"/>
                    </a:lnTo>
                    <a:lnTo>
                      <a:pt x="46" y="27"/>
                    </a:lnTo>
                    <a:lnTo>
                      <a:pt x="49" y="26"/>
                    </a:lnTo>
                    <a:lnTo>
                      <a:pt x="52" y="25"/>
                    </a:lnTo>
                    <a:lnTo>
                      <a:pt x="56" y="25"/>
                    </a:lnTo>
                    <a:lnTo>
                      <a:pt x="59" y="25"/>
                    </a:lnTo>
                    <a:lnTo>
                      <a:pt x="63" y="27"/>
                    </a:lnTo>
                    <a:lnTo>
                      <a:pt x="66" y="28"/>
                    </a:lnTo>
                    <a:lnTo>
                      <a:pt x="74" y="35"/>
                    </a:lnTo>
                    <a:lnTo>
                      <a:pt x="82" y="31"/>
                    </a:lnTo>
                    <a:lnTo>
                      <a:pt x="91" y="28"/>
                    </a:lnTo>
                    <a:lnTo>
                      <a:pt x="99" y="25"/>
                    </a:lnTo>
                    <a:lnTo>
                      <a:pt x="101" y="15"/>
                    </a:lnTo>
                    <a:lnTo>
                      <a:pt x="102" y="11"/>
                    </a:lnTo>
                    <a:lnTo>
                      <a:pt x="104" y="7"/>
                    </a:lnTo>
                    <a:lnTo>
                      <a:pt x="106" y="4"/>
                    </a:lnTo>
                    <a:lnTo>
                      <a:pt x="109" y="2"/>
                    </a:lnTo>
                    <a:lnTo>
                      <a:pt x="113" y="0"/>
                    </a:lnTo>
                    <a:lnTo>
                      <a:pt x="1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1" name="Footer Text"/>
          <p:cNvSpPr txBox="1"/>
          <p:nvPr/>
        </p:nvSpPr>
        <p:spPr>
          <a:xfrm>
            <a:off x="1120419" y="1291380"/>
            <a:ext cx="27432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1400" b="1" dirty="0" smtClean="0">
                <a:solidFill>
                  <a:schemeClr val="bg1">
                    <a:lumMod val="50000"/>
                  </a:schemeClr>
                </a:solidFill>
              </a:rPr>
              <a:t>VISA APIMTIS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48200" y="1092495"/>
            <a:ext cx="613216" cy="613214"/>
            <a:chOff x="524270" y="2891573"/>
            <a:chExt cx="613216" cy="613214"/>
          </a:xfrm>
        </p:grpSpPr>
        <p:sp>
          <p:nvSpPr>
            <p:cNvPr id="13" name="Oval 12"/>
            <p:cNvSpPr/>
            <p:nvPr/>
          </p:nvSpPr>
          <p:spPr>
            <a:xfrm>
              <a:off x="524270" y="2891573"/>
              <a:ext cx="613216" cy="6132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6"/>
            <p:cNvSpPr>
              <a:spLocks noEditPoints="1"/>
            </p:cNvSpPr>
            <p:nvPr/>
          </p:nvSpPr>
          <p:spPr bwMode="auto">
            <a:xfrm>
              <a:off x="663992" y="3054490"/>
              <a:ext cx="333774" cy="287381"/>
            </a:xfrm>
            <a:custGeom>
              <a:avLst/>
              <a:gdLst/>
              <a:ahLst/>
              <a:cxnLst>
                <a:cxn ang="0">
                  <a:pos x="618" y="515"/>
                </a:cxn>
                <a:cxn ang="0">
                  <a:pos x="620" y="658"/>
                </a:cxn>
                <a:cxn ang="0">
                  <a:pos x="762" y="666"/>
                </a:cxn>
                <a:cxn ang="0">
                  <a:pos x="780" y="643"/>
                </a:cxn>
                <a:cxn ang="0">
                  <a:pos x="767" y="503"/>
                </a:cxn>
                <a:cxn ang="0">
                  <a:pos x="337" y="503"/>
                </a:cxn>
                <a:cxn ang="0">
                  <a:pos x="324" y="643"/>
                </a:cxn>
                <a:cxn ang="0">
                  <a:pos x="342" y="666"/>
                </a:cxn>
                <a:cxn ang="0">
                  <a:pos x="483" y="658"/>
                </a:cxn>
                <a:cxn ang="0">
                  <a:pos x="486" y="515"/>
                </a:cxn>
                <a:cxn ang="0">
                  <a:pos x="348" y="501"/>
                </a:cxn>
                <a:cxn ang="0">
                  <a:pos x="34" y="515"/>
                </a:cxn>
                <a:cxn ang="0">
                  <a:pos x="37" y="658"/>
                </a:cxn>
                <a:cxn ang="0">
                  <a:pos x="179" y="666"/>
                </a:cxn>
                <a:cxn ang="0">
                  <a:pos x="198" y="643"/>
                </a:cxn>
                <a:cxn ang="0">
                  <a:pos x="184" y="503"/>
                </a:cxn>
                <a:cxn ang="0">
                  <a:pos x="337" y="35"/>
                </a:cxn>
                <a:cxn ang="0">
                  <a:pos x="324" y="174"/>
                </a:cxn>
                <a:cxn ang="0">
                  <a:pos x="342" y="198"/>
                </a:cxn>
                <a:cxn ang="0">
                  <a:pos x="483" y="189"/>
                </a:cxn>
                <a:cxn ang="0">
                  <a:pos x="486" y="46"/>
                </a:cxn>
                <a:cxn ang="0">
                  <a:pos x="348" y="32"/>
                </a:cxn>
                <a:cxn ang="0">
                  <a:pos x="504" y="8"/>
                </a:cxn>
                <a:cxn ang="0">
                  <a:pos x="522" y="44"/>
                </a:cxn>
                <a:cxn ang="0">
                  <a:pos x="510" y="220"/>
                </a:cxn>
                <a:cxn ang="0">
                  <a:pos x="435" y="233"/>
                </a:cxn>
                <a:cxn ang="0">
                  <a:pos x="701" y="331"/>
                </a:cxn>
                <a:cxn ang="0">
                  <a:pos x="725" y="379"/>
                </a:cxn>
                <a:cxn ang="0">
                  <a:pos x="794" y="474"/>
                </a:cxn>
                <a:cxn ang="0">
                  <a:pos x="813" y="510"/>
                </a:cxn>
                <a:cxn ang="0">
                  <a:pos x="800" y="687"/>
                </a:cxn>
                <a:cxn ang="0">
                  <a:pos x="624" y="700"/>
                </a:cxn>
                <a:cxn ang="0">
                  <a:pos x="589" y="681"/>
                </a:cxn>
                <a:cxn ang="0">
                  <a:pos x="581" y="503"/>
                </a:cxn>
                <a:cxn ang="0">
                  <a:pos x="604" y="471"/>
                </a:cxn>
                <a:cxn ang="0">
                  <a:pos x="435" y="379"/>
                </a:cxn>
                <a:cxn ang="0">
                  <a:pos x="504" y="474"/>
                </a:cxn>
                <a:cxn ang="0">
                  <a:pos x="522" y="510"/>
                </a:cxn>
                <a:cxn ang="0">
                  <a:pos x="510" y="687"/>
                </a:cxn>
                <a:cxn ang="0">
                  <a:pos x="334" y="700"/>
                </a:cxn>
                <a:cxn ang="0">
                  <a:pos x="298" y="681"/>
                </a:cxn>
                <a:cxn ang="0">
                  <a:pos x="291" y="503"/>
                </a:cxn>
                <a:cxn ang="0">
                  <a:pos x="314" y="471"/>
                </a:cxn>
                <a:cxn ang="0">
                  <a:pos x="145" y="379"/>
                </a:cxn>
                <a:cxn ang="0">
                  <a:pos x="214" y="474"/>
                </a:cxn>
                <a:cxn ang="0">
                  <a:pos x="232" y="510"/>
                </a:cxn>
                <a:cxn ang="0">
                  <a:pos x="220" y="687"/>
                </a:cxn>
                <a:cxn ang="0">
                  <a:pos x="44" y="700"/>
                </a:cxn>
                <a:cxn ang="0">
                  <a:pos x="8" y="681"/>
                </a:cxn>
                <a:cxn ang="0">
                  <a:pos x="1" y="503"/>
                </a:cxn>
                <a:cxn ang="0">
                  <a:pos x="24" y="471"/>
                </a:cxn>
                <a:cxn ang="0">
                  <a:pos x="88" y="369"/>
                </a:cxn>
                <a:cxn ang="0">
                  <a:pos x="119" y="327"/>
                </a:cxn>
                <a:cxn ang="0">
                  <a:pos x="334" y="233"/>
                </a:cxn>
                <a:cxn ang="0">
                  <a:pos x="298" y="215"/>
                </a:cxn>
                <a:cxn ang="0">
                  <a:pos x="291" y="36"/>
                </a:cxn>
                <a:cxn ang="0">
                  <a:pos x="314" y="4"/>
                </a:cxn>
              </a:cxnLst>
              <a:rect l="0" t="0" r="r" b="b"/>
              <a:pathLst>
                <a:path w="813" h="700">
                  <a:moveTo>
                    <a:pt x="639" y="501"/>
                  </a:moveTo>
                  <a:lnTo>
                    <a:pt x="634" y="502"/>
                  </a:lnTo>
                  <a:lnTo>
                    <a:pt x="629" y="503"/>
                  </a:lnTo>
                  <a:lnTo>
                    <a:pt x="624" y="506"/>
                  </a:lnTo>
                  <a:lnTo>
                    <a:pt x="620" y="510"/>
                  </a:lnTo>
                  <a:lnTo>
                    <a:pt x="618" y="515"/>
                  </a:lnTo>
                  <a:lnTo>
                    <a:pt x="616" y="520"/>
                  </a:lnTo>
                  <a:lnTo>
                    <a:pt x="615" y="525"/>
                  </a:lnTo>
                  <a:lnTo>
                    <a:pt x="615" y="643"/>
                  </a:lnTo>
                  <a:lnTo>
                    <a:pt x="616" y="648"/>
                  </a:lnTo>
                  <a:lnTo>
                    <a:pt x="618" y="654"/>
                  </a:lnTo>
                  <a:lnTo>
                    <a:pt x="620" y="658"/>
                  </a:lnTo>
                  <a:lnTo>
                    <a:pt x="624" y="662"/>
                  </a:lnTo>
                  <a:lnTo>
                    <a:pt x="629" y="665"/>
                  </a:lnTo>
                  <a:lnTo>
                    <a:pt x="634" y="666"/>
                  </a:lnTo>
                  <a:lnTo>
                    <a:pt x="639" y="667"/>
                  </a:lnTo>
                  <a:lnTo>
                    <a:pt x="756" y="667"/>
                  </a:lnTo>
                  <a:lnTo>
                    <a:pt x="762" y="666"/>
                  </a:lnTo>
                  <a:lnTo>
                    <a:pt x="767" y="665"/>
                  </a:lnTo>
                  <a:lnTo>
                    <a:pt x="771" y="662"/>
                  </a:lnTo>
                  <a:lnTo>
                    <a:pt x="775" y="658"/>
                  </a:lnTo>
                  <a:lnTo>
                    <a:pt x="778" y="654"/>
                  </a:lnTo>
                  <a:lnTo>
                    <a:pt x="780" y="648"/>
                  </a:lnTo>
                  <a:lnTo>
                    <a:pt x="780" y="643"/>
                  </a:lnTo>
                  <a:lnTo>
                    <a:pt x="780" y="525"/>
                  </a:lnTo>
                  <a:lnTo>
                    <a:pt x="780" y="520"/>
                  </a:lnTo>
                  <a:lnTo>
                    <a:pt x="778" y="515"/>
                  </a:lnTo>
                  <a:lnTo>
                    <a:pt x="775" y="510"/>
                  </a:lnTo>
                  <a:lnTo>
                    <a:pt x="771" y="506"/>
                  </a:lnTo>
                  <a:lnTo>
                    <a:pt x="767" y="503"/>
                  </a:lnTo>
                  <a:lnTo>
                    <a:pt x="762" y="502"/>
                  </a:lnTo>
                  <a:lnTo>
                    <a:pt x="756" y="501"/>
                  </a:lnTo>
                  <a:lnTo>
                    <a:pt x="639" y="501"/>
                  </a:lnTo>
                  <a:close/>
                  <a:moveTo>
                    <a:pt x="348" y="501"/>
                  </a:moveTo>
                  <a:lnTo>
                    <a:pt x="342" y="502"/>
                  </a:lnTo>
                  <a:lnTo>
                    <a:pt x="337" y="503"/>
                  </a:lnTo>
                  <a:lnTo>
                    <a:pt x="333" y="506"/>
                  </a:lnTo>
                  <a:lnTo>
                    <a:pt x="329" y="510"/>
                  </a:lnTo>
                  <a:lnTo>
                    <a:pt x="326" y="515"/>
                  </a:lnTo>
                  <a:lnTo>
                    <a:pt x="324" y="520"/>
                  </a:lnTo>
                  <a:lnTo>
                    <a:pt x="324" y="525"/>
                  </a:lnTo>
                  <a:lnTo>
                    <a:pt x="324" y="643"/>
                  </a:lnTo>
                  <a:lnTo>
                    <a:pt x="324" y="648"/>
                  </a:lnTo>
                  <a:lnTo>
                    <a:pt x="326" y="654"/>
                  </a:lnTo>
                  <a:lnTo>
                    <a:pt x="329" y="658"/>
                  </a:lnTo>
                  <a:lnTo>
                    <a:pt x="333" y="662"/>
                  </a:lnTo>
                  <a:lnTo>
                    <a:pt x="337" y="665"/>
                  </a:lnTo>
                  <a:lnTo>
                    <a:pt x="342" y="666"/>
                  </a:lnTo>
                  <a:lnTo>
                    <a:pt x="348" y="667"/>
                  </a:lnTo>
                  <a:lnTo>
                    <a:pt x="465" y="667"/>
                  </a:lnTo>
                  <a:lnTo>
                    <a:pt x="470" y="666"/>
                  </a:lnTo>
                  <a:lnTo>
                    <a:pt x="475" y="665"/>
                  </a:lnTo>
                  <a:lnTo>
                    <a:pt x="480" y="662"/>
                  </a:lnTo>
                  <a:lnTo>
                    <a:pt x="483" y="658"/>
                  </a:lnTo>
                  <a:lnTo>
                    <a:pt x="486" y="654"/>
                  </a:lnTo>
                  <a:lnTo>
                    <a:pt x="488" y="648"/>
                  </a:lnTo>
                  <a:lnTo>
                    <a:pt x="489" y="643"/>
                  </a:lnTo>
                  <a:lnTo>
                    <a:pt x="489" y="525"/>
                  </a:lnTo>
                  <a:lnTo>
                    <a:pt x="488" y="520"/>
                  </a:lnTo>
                  <a:lnTo>
                    <a:pt x="486" y="515"/>
                  </a:lnTo>
                  <a:lnTo>
                    <a:pt x="483" y="510"/>
                  </a:lnTo>
                  <a:lnTo>
                    <a:pt x="480" y="506"/>
                  </a:lnTo>
                  <a:lnTo>
                    <a:pt x="475" y="503"/>
                  </a:lnTo>
                  <a:lnTo>
                    <a:pt x="470" y="502"/>
                  </a:lnTo>
                  <a:lnTo>
                    <a:pt x="465" y="501"/>
                  </a:lnTo>
                  <a:lnTo>
                    <a:pt x="348" y="501"/>
                  </a:lnTo>
                  <a:close/>
                  <a:moveTo>
                    <a:pt x="56" y="501"/>
                  </a:moveTo>
                  <a:lnTo>
                    <a:pt x="51" y="502"/>
                  </a:lnTo>
                  <a:lnTo>
                    <a:pt x="46" y="503"/>
                  </a:lnTo>
                  <a:lnTo>
                    <a:pt x="41" y="506"/>
                  </a:lnTo>
                  <a:lnTo>
                    <a:pt x="37" y="510"/>
                  </a:lnTo>
                  <a:lnTo>
                    <a:pt x="34" y="515"/>
                  </a:lnTo>
                  <a:lnTo>
                    <a:pt x="33" y="520"/>
                  </a:lnTo>
                  <a:lnTo>
                    <a:pt x="32" y="525"/>
                  </a:lnTo>
                  <a:lnTo>
                    <a:pt x="32" y="643"/>
                  </a:lnTo>
                  <a:lnTo>
                    <a:pt x="33" y="648"/>
                  </a:lnTo>
                  <a:lnTo>
                    <a:pt x="34" y="654"/>
                  </a:lnTo>
                  <a:lnTo>
                    <a:pt x="37" y="658"/>
                  </a:lnTo>
                  <a:lnTo>
                    <a:pt x="41" y="662"/>
                  </a:lnTo>
                  <a:lnTo>
                    <a:pt x="46" y="665"/>
                  </a:lnTo>
                  <a:lnTo>
                    <a:pt x="51" y="666"/>
                  </a:lnTo>
                  <a:lnTo>
                    <a:pt x="56" y="667"/>
                  </a:lnTo>
                  <a:lnTo>
                    <a:pt x="173" y="667"/>
                  </a:lnTo>
                  <a:lnTo>
                    <a:pt x="179" y="666"/>
                  </a:lnTo>
                  <a:lnTo>
                    <a:pt x="184" y="665"/>
                  </a:lnTo>
                  <a:lnTo>
                    <a:pt x="188" y="662"/>
                  </a:lnTo>
                  <a:lnTo>
                    <a:pt x="192" y="658"/>
                  </a:lnTo>
                  <a:lnTo>
                    <a:pt x="195" y="654"/>
                  </a:lnTo>
                  <a:lnTo>
                    <a:pt x="197" y="648"/>
                  </a:lnTo>
                  <a:lnTo>
                    <a:pt x="198" y="643"/>
                  </a:lnTo>
                  <a:lnTo>
                    <a:pt x="198" y="525"/>
                  </a:lnTo>
                  <a:lnTo>
                    <a:pt x="197" y="520"/>
                  </a:lnTo>
                  <a:lnTo>
                    <a:pt x="195" y="515"/>
                  </a:lnTo>
                  <a:lnTo>
                    <a:pt x="192" y="510"/>
                  </a:lnTo>
                  <a:lnTo>
                    <a:pt x="188" y="506"/>
                  </a:lnTo>
                  <a:lnTo>
                    <a:pt x="184" y="503"/>
                  </a:lnTo>
                  <a:lnTo>
                    <a:pt x="179" y="502"/>
                  </a:lnTo>
                  <a:lnTo>
                    <a:pt x="173" y="501"/>
                  </a:lnTo>
                  <a:lnTo>
                    <a:pt x="56" y="501"/>
                  </a:lnTo>
                  <a:close/>
                  <a:moveTo>
                    <a:pt x="348" y="32"/>
                  </a:moveTo>
                  <a:lnTo>
                    <a:pt x="342" y="33"/>
                  </a:lnTo>
                  <a:lnTo>
                    <a:pt x="337" y="35"/>
                  </a:lnTo>
                  <a:lnTo>
                    <a:pt x="333" y="38"/>
                  </a:lnTo>
                  <a:lnTo>
                    <a:pt x="329" y="42"/>
                  </a:lnTo>
                  <a:lnTo>
                    <a:pt x="326" y="46"/>
                  </a:lnTo>
                  <a:lnTo>
                    <a:pt x="324" y="51"/>
                  </a:lnTo>
                  <a:lnTo>
                    <a:pt x="324" y="57"/>
                  </a:lnTo>
                  <a:lnTo>
                    <a:pt x="324" y="174"/>
                  </a:lnTo>
                  <a:lnTo>
                    <a:pt x="324" y="180"/>
                  </a:lnTo>
                  <a:lnTo>
                    <a:pt x="326" y="185"/>
                  </a:lnTo>
                  <a:lnTo>
                    <a:pt x="329" y="189"/>
                  </a:lnTo>
                  <a:lnTo>
                    <a:pt x="333" y="193"/>
                  </a:lnTo>
                  <a:lnTo>
                    <a:pt x="337" y="196"/>
                  </a:lnTo>
                  <a:lnTo>
                    <a:pt x="342" y="198"/>
                  </a:lnTo>
                  <a:lnTo>
                    <a:pt x="348" y="199"/>
                  </a:lnTo>
                  <a:lnTo>
                    <a:pt x="465" y="199"/>
                  </a:lnTo>
                  <a:lnTo>
                    <a:pt x="470" y="198"/>
                  </a:lnTo>
                  <a:lnTo>
                    <a:pt x="475" y="196"/>
                  </a:lnTo>
                  <a:lnTo>
                    <a:pt x="480" y="193"/>
                  </a:lnTo>
                  <a:lnTo>
                    <a:pt x="483" y="189"/>
                  </a:lnTo>
                  <a:lnTo>
                    <a:pt x="486" y="185"/>
                  </a:lnTo>
                  <a:lnTo>
                    <a:pt x="488" y="180"/>
                  </a:lnTo>
                  <a:lnTo>
                    <a:pt x="489" y="174"/>
                  </a:lnTo>
                  <a:lnTo>
                    <a:pt x="489" y="57"/>
                  </a:lnTo>
                  <a:lnTo>
                    <a:pt x="488" y="51"/>
                  </a:lnTo>
                  <a:lnTo>
                    <a:pt x="486" y="46"/>
                  </a:lnTo>
                  <a:lnTo>
                    <a:pt x="483" y="42"/>
                  </a:lnTo>
                  <a:lnTo>
                    <a:pt x="480" y="38"/>
                  </a:lnTo>
                  <a:lnTo>
                    <a:pt x="475" y="35"/>
                  </a:lnTo>
                  <a:lnTo>
                    <a:pt x="470" y="33"/>
                  </a:lnTo>
                  <a:lnTo>
                    <a:pt x="465" y="32"/>
                  </a:lnTo>
                  <a:lnTo>
                    <a:pt x="348" y="32"/>
                  </a:lnTo>
                  <a:close/>
                  <a:moveTo>
                    <a:pt x="334" y="0"/>
                  </a:moveTo>
                  <a:lnTo>
                    <a:pt x="479" y="0"/>
                  </a:lnTo>
                  <a:lnTo>
                    <a:pt x="486" y="0"/>
                  </a:lnTo>
                  <a:lnTo>
                    <a:pt x="492" y="2"/>
                  </a:lnTo>
                  <a:lnTo>
                    <a:pt x="499" y="4"/>
                  </a:lnTo>
                  <a:lnTo>
                    <a:pt x="504" y="8"/>
                  </a:lnTo>
                  <a:lnTo>
                    <a:pt x="510" y="12"/>
                  </a:lnTo>
                  <a:lnTo>
                    <a:pt x="514" y="18"/>
                  </a:lnTo>
                  <a:lnTo>
                    <a:pt x="518" y="24"/>
                  </a:lnTo>
                  <a:lnTo>
                    <a:pt x="520" y="30"/>
                  </a:lnTo>
                  <a:lnTo>
                    <a:pt x="522" y="36"/>
                  </a:lnTo>
                  <a:lnTo>
                    <a:pt x="522" y="44"/>
                  </a:lnTo>
                  <a:lnTo>
                    <a:pt x="522" y="189"/>
                  </a:lnTo>
                  <a:lnTo>
                    <a:pt x="522" y="196"/>
                  </a:lnTo>
                  <a:lnTo>
                    <a:pt x="520" y="203"/>
                  </a:lnTo>
                  <a:lnTo>
                    <a:pt x="518" y="209"/>
                  </a:lnTo>
                  <a:lnTo>
                    <a:pt x="514" y="215"/>
                  </a:lnTo>
                  <a:lnTo>
                    <a:pt x="510" y="220"/>
                  </a:lnTo>
                  <a:lnTo>
                    <a:pt x="504" y="225"/>
                  </a:lnTo>
                  <a:lnTo>
                    <a:pt x="499" y="229"/>
                  </a:lnTo>
                  <a:lnTo>
                    <a:pt x="492" y="231"/>
                  </a:lnTo>
                  <a:lnTo>
                    <a:pt x="486" y="232"/>
                  </a:lnTo>
                  <a:lnTo>
                    <a:pt x="479" y="233"/>
                  </a:lnTo>
                  <a:lnTo>
                    <a:pt x="435" y="233"/>
                  </a:lnTo>
                  <a:lnTo>
                    <a:pt x="435" y="320"/>
                  </a:lnTo>
                  <a:lnTo>
                    <a:pt x="667" y="320"/>
                  </a:lnTo>
                  <a:lnTo>
                    <a:pt x="676" y="321"/>
                  </a:lnTo>
                  <a:lnTo>
                    <a:pt x="685" y="323"/>
                  </a:lnTo>
                  <a:lnTo>
                    <a:pt x="693" y="327"/>
                  </a:lnTo>
                  <a:lnTo>
                    <a:pt x="701" y="331"/>
                  </a:lnTo>
                  <a:lnTo>
                    <a:pt x="708" y="338"/>
                  </a:lnTo>
                  <a:lnTo>
                    <a:pt x="714" y="345"/>
                  </a:lnTo>
                  <a:lnTo>
                    <a:pt x="719" y="353"/>
                  </a:lnTo>
                  <a:lnTo>
                    <a:pt x="723" y="361"/>
                  </a:lnTo>
                  <a:lnTo>
                    <a:pt x="725" y="369"/>
                  </a:lnTo>
                  <a:lnTo>
                    <a:pt x="725" y="379"/>
                  </a:lnTo>
                  <a:lnTo>
                    <a:pt x="725" y="466"/>
                  </a:lnTo>
                  <a:lnTo>
                    <a:pt x="769" y="466"/>
                  </a:lnTo>
                  <a:lnTo>
                    <a:pt x="776" y="467"/>
                  </a:lnTo>
                  <a:lnTo>
                    <a:pt x="783" y="468"/>
                  </a:lnTo>
                  <a:lnTo>
                    <a:pt x="789" y="471"/>
                  </a:lnTo>
                  <a:lnTo>
                    <a:pt x="794" y="474"/>
                  </a:lnTo>
                  <a:lnTo>
                    <a:pt x="800" y="479"/>
                  </a:lnTo>
                  <a:lnTo>
                    <a:pt x="804" y="484"/>
                  </a:lnTo>
                  <a:lnTo>
                    <a:pt x="808" y="490"/>
                  </a:lnTo>
                  <a:lnTo>
                    <a:pt x="811" y="496"/>
                  </a:lnTo>
                  <a:lnTo>
                    <a:pt x="812" y="503"/>
                  </a:lnTo>
                  <a:lnTo>
                    <a:pt x="813" y="510"/>
                  </a:lnTo>
                  <a:lnTo>
                    <a:pt x="813" y="656"/>
                  </a:lnTo>
                  <a:lnTo>
                    <a:pt x="812" y="663"/>
                  </a:lnTo>
                  <a:lnTo>
                    <a:pt x="811" y="669"/>
                  </a:lnTo>
                  <a:lnTo>
                    <a:pt x="808" y="676"/>
                  </a:lnTo>
                  <a:lnTo>
                    <a:pt x="804" y="681"/>
                  </a:lnTo>
                  <a:lnTo>
                    <a:pt x="800" y="687"/>
                  </a:lnTo>
                  <a:lnTo>
                    <a:pt x="794" y="691"/>
                  </a:lnTo>
                  <a:lnTo>
                    <a:pt x="789" y="695"/>
                  </a:lnTo>
                  <a:lnTo>
                    <a:pt x="783" y="697"/>
                  </a:lnTo>
                  <a:lnTo>
                    <a:pt x="776" y="699"/>
                  </a:lnTo>
                  <a:lnTo>
                    <a:pt x="769" y="700"/>
                  </a:lnTo>
                  <a:lnTo>
                    <a:pt x="624" y="700"/>
                  </a:lnTo>
                  <a:lnTo>
                    <a:pt x="617" y="699"/>
                  </a:lnTo>
                  <a:lnTo>
                    <a:pt x="610" y="697"/>
                  </a:lnTo>
                  <a:lnTo>
                    <a:pt x="604" y="695"/>
                  </a:lnTo>
                  <a:lnTo>
                    <a:pt x="598" y="691"/>
                  </a:lnTo>
                  <a:lnTo>
                    <a:pt x="593" y="687"/>
                  </a:lnTo>
                  <a:lnTo>
                    <a:pt x="589" y="681"/>
                  </a:lnTo>
                  <a:lnTo>
                    <a:pt x="585" y="675"/>
                  </a:lnTo>
                  <a:lnTo>
                    <a:pt x="582" y="669"/>
                  </a:lnTo>
                  <a:lnTo>
                    <a:pt x="581" y="663"/>
                  </a:lnTo>
                  <a:lnTo>
                    <a:pt x="580" y="656"/>
                  </a:lnTo>
                  <a:lnTo>
                    <a:pt x="580" y="510"/>
                  </a:lnTo>
                  <a:lnTo>
                    <a:pt x="581" y="503"/>
                  </a:lnTo>
                  <a:lnTo>
                    <a:pt x="582" y="496"/>
                  </a:lnTo>
                  <a:lnTo>
                    <a:pt x="585" y="490"/>
                  </a:lnTo>
                  <a:lnTo>
                    <a:pt x="589" y="484"/>
                  </a:lnTo>
                  <a:lnTo>
                    <a:pt x="593" y="479"/>
                  </a:lnTo>
                  <a:lnTo>
                    <a:pt x="598" y="474"/>
                  </a:lnTo>
                  <a:lnTo>
                    <a:pt x="604" y="471"/>
                  </a:lnTo>
                  <a:lnTo>
                    <a:pt x="610" y="468"/>
                  </a:lnTo>
                  <a:lnTo>
                    <a:pt x="617" y="467"/>
                  </a:lnTo>
                  <a:lnTo>
                    <a:pt x="624" y="466"/>
                  </a:lnTo>
                  <a:lnTo>
                    <a:pt x="667" y="466"/>
                  </a:lnTo>
                  <a:lnTo>
                    <a:pt x="667" y="379"/>
                  </a:lnTo>
                  <a:lnTo>
                    <a:pt x="435" y="379"/>
                  </a:lnTo>
                  <a:lnTo>
                    <a:pt x="435" y="466"/>
                  </a:lnTo>
                  <a:lnTo>
                    <a:pt x="479" y="466"/>
                  </a:lnTo>
                  <a:lnTo>
                    <a:pt x="486" y="467"/>
                  </a:lnTo>
                  <a:lnTo>
                    <a:pt x="492" y="468"/>
                  </a:lnTo>
                  <a:lnTo>
                    <a:pt x="499" y="471"/>
                  </a:lnTo>
                  <a:lnTo>
                    <a:pt x="504" y="474"/>
                  </a:lnTo>
                  <a:lnTo>
                    <a:pt x="510" y="479"/>
                  </a:lnTo>
                  <a:lnTo>
                    <a:pt x="514" y="484"/>
                  </a:lnTo>
                  <a:lnTo>
                    <a:pt x="518" y="490"/>
                  </a:lnTo>
                  <a:lnTo>
                    <a:pt x="520" y="496"/>
                  </a:lnTo>
                  <a:lnTo>
                    <a:pt x="522" y="503"/>
                  </a:lnTo>
                  <a:lnTo>
                    <a:pt x="522" y="510"/>
                  </a:lnTo>
                  <a:lnTo>
                    <a:pt x="522" y="656"/>
                  </a:lnTo>
                  <a:lnTo>
                    <a:pt x="522" y="663"/>
                  </a:lnTo>
                  <a:lnTo>
                    <a:pt x="520" y="669"/>
                  </a:lnTo>
                  <a:lnTo>
                    <a:pt x="518" y="676"/>
                  </a:lnTo>
                  <a:lnTo>
                    <a:pt x="514" y="681"/>
                  </a:lnTo>
                  <a:lnTo>
                    <a:pt x="510" y="687"/>
                  </a:lnTo>
                  <a:lnTo>
                    <a:pt x="504" y="691"/>
                  </a:lnTo>
                  <a:lnTo>
                    <a:pt x="499" y="695"/>
                  </a:lnTo>
                  <a:lnTo>
                    <a:pt x="492" y="697"/>
                  </a:lnTo>
                  <a:lnTo>
                    <a:pt x="486" y="699"/>
                  </a:lnTo>
                  <a:lnTo>
                    <a:pt x="479" y="700"/>
                  </a:lnTo>
                  <a:lnTo>
                    <a:pt x="334" y="700"/>
                  </a:lnTo>
                  <a:lnTo>
                    <a:pt x="327" y="699"/>
                  </a:lnTo>
                  <a:lnTo>
                    <a:pt x="320" y="697"/>
                  </a:lnTo>
                  <a:lnTo>
                    <a:pt x="314" y="695"/>
                  </a:lnTo>
                  <a:lnTo>
                    <a:pt x="308" y="691"/>
                  </a:lnTo>
                  <a:lnTo>
                    <a:pt x="303" y="687"/>
                  </a:lnTo>
                  <a:lnTo>
                    <a:pt x="298" y="681"/>
                  </a:lnTo>
                  <a:lnTo>
                    <a:pt x="295" y="675"/>
                  </a:lnTo>
                  <a:lnTo>
                    <a:pt x="292" y="669"/>
                  </a:lnTo>
                  <a:lnTo>
                    <a:pt x="291" y="663"/>
                  </a:lnTo>
                  <a:lnTo>
                    <a:pt x="290" y="656"/>
                  </a:lnTo>
                  <a:lnTo>
                    <a:pt x="290" y="510"/>
                  </a:lnTo>
                  <a:lnTo>
                    <a:pt x="291" y="503"/>
                  </a:lnTo>
                  <a:lnTo>
                    <a:pt x="292" y="496"/>
                  </a:lnTo>
                  <a:lnTo>
                    <a:pt x="295" y="490"/>
                  </a:lnTo>
                  <a:lnTo>
                    <a:pt x="298" y="484"/>
                  </a:lnTo>
                  <a:lnTo>
                    <a:pt x="303" y="479"/>
                  </a:lnTo>
                  <a:lnTo>
                    <a:pt x="308" y="474"/>
                  </a:lnTo>
                  <a:lnTo>
                    <a:pt x="314" y="471"/>
                  </a:lnTo>
                  <a:lnTo>
                    <a:pt x="320" y="468"/>
                  </a:lnTo>
                  <a:lnTo>
                    <a:pt x="327" y="467"/>
                  </a:lnTo>
                  <a:lnTo>
                    <a:pt x="334" y="466"/>
                  </a:lnTo>
                  <a:lnTo>
                    <a:pt x="377" y="466"/>
                  </a:lnTo>
                  <a:lnTo>
                    <a:pt x="377" y="379"/>
                  </a:lnTo>
                  <a:lnTo>
                    <a:pt x="145" y="379"/>
                  </a:lnTo>
                  <a:lnTo>
                    <a:pt x="145" y="466"/>
                  </a:lnTo>
                  <a:lnTo>
                    <a:pt x="189" y="466"/>
                  </a:lnTo>
                  <a:lnTo>
                    <a:pt x="196" y="467"/>
                  </a:lnTo>
                  <a:lnTo>
                    <a:pt x="202" y="468"/>
                  </a:lnTo>
                  <a:lnTo>
                    <a:pt x="208" y="471"/>
                  </a:lnTo>
                  <a:lnTo>
                    <a:pt x="214" y="474"/>
                  </a:lnTo>
                  <a:lnTo>
                    <a:pt x="220" y="479"/>
                  </a:lnTo>
                  <a:lnTo>
                    <a:pt x="224" y="484"/>
                  </a:lnTo>
                  <a:lnTo>
                    <a:pt x="228" y="490"/>
                  </a:lnTo>
                  <a:lnTo>
                    <a:pt x="230" y="496"/>
                  </a:lnTo>
                  <a:lnTo>
                    <a:pt x="232" y="503"/>
                  </a:lnTo>
                  <a:lnTo>
                    <a:pt x="232" y="510"/>
                  </a:lnTo>
                  <a:lnTo>
                    <a:pt x="232" y="656"/>
                  </a:lnTo>
                  <a:lnTo>
                    <a:pt x="232" y="663"/>
                  </a:lnTo>
                  <a:lnTo>
                    <a:pt x="230" y="669"/>
                  </a:lnTo>
                  <a:lnTo>
                    <a:pt x="228" y="676"/>
                  </a:lnTo>
                  <a:lnTo>
                    <a:pt x="224" y="681"/>
                  </a:lnTo>
                  <a:lnTo>
                    <a:pt x="220" y="687"/>
                  </a:lnTo>
                  <a:lnTo>
                    <a:pt x="214" y="691"/>
                  </a:lnTo>
                  <a:lnTo>
                    <a:pt x="208" y="695"/>
                  </a:lnTo>
                  <a:lnTo>
                    <a:pt x="202" y="697"/>
                  </a:lnTo>
                  <a:lnTo>
                    <a:pt x="196" y="699"/>
                  </a:lnTo>
                  <a:lnTo>
                    <a:pt x="189" y="700"/>
                  </a:lnTo>
                  <a:lnTo>
                    <a:pt x="44" y="700"/>
                  </a:lnTo>
                  <a:lnTo>
                    <a:pt x="36" y="699"/>
                  </a:lnTo>
                  <a:lnTo>
                    <a:pt x="30" y="697"/>
                  </a:lnTo>
                  <a:lnTo>
                    <a:pt x="24" y="695"/>
                  </a:lnTo>
                  <a:lnTo>
                    <a:pt x="18" y="691"/>
                  </a:lnTo>
                  <a:lnTo>
                    <a:pt x="13" y="687"/>
                  </a:lnTo>
                  <a:lnTo>
                    <a:pt x="8" y="681"/>
                  </a:lnTo>
                  <a:lnTo>
                    <a:pt x="5" y="675"/>
                  </a:lnTo>
                  <a:lnTo>
                    <a:pt x="2" y="669"/>
                  </a:lnTo>
                  <a:lnTo>
                    <a:pt x="1" y="663"/>
                  </a:lnTo>
                  <a:lnTo>
                    <a:pt x="0" y="656"/>
                  </a:lnTo>
                  <a:lnTo>
                    <a:pt x="0" y="510"/>
                  </a:lnTo>
                  <a:lnTo>
                    <a:pt x="1" y="503"/>
                  </a:lnTo>
                  <a:lnTo>
                    <a:pt x="2" y="496"/>
                  </a:lnTo>
                  <a:lnTo>
                    <a:pt x="5" y="490"/>
                  </a:lnTo>
                  <a:lnTo>
                    <a:pt x="8" y="484"/>
                  </a:lnTo>
                  <a:lnTo>
                    <a:pt x="13" y="479"/>
                  </a:lnTo>
                  <a:lnTo>
                    <a:pt x="18" y="474"/>
                  </a:lnTo>
                  <a:lnTo>
                    <a:pt x="24" y="471"/>
                  </a:lnTo>
                  <a:lnTo>
                    <a:pt x="30" y="468"/>
                  </a:lnTo>
                  <a:lnTo>
                    <a:pt x="36" y="467"/>
                  </a:lnTo>
                  <a:lnTo>
                    <a:pt x="44" y="466"/>
                  </a:lnTo>
                  <a:lnTo>
                    <a:pt x="87" y="466"/>
                  </a:lnTo>
                  <a:lnTo>
                    <a:pt x="87" y="379"/>
                  </a:lnTo>
                  <a:lnTo>
                    <a:pt x="88" y="369"/>
                  </a:lnTo>
                  <a:lnTo>
                    <a:pt x="90" y="361"/>
                  </a:lnTo>
                  <a:lnTo>
                    <a:pt x="93" y="353"/>
                  </a:lnTo>
                  <a:lnTo>
                    <a:pt x="98" y="345"/>
                  </a:lnTo>
                  <a:lnTo>
                    <a:pt x="104" y="338"/>
                  </a:lnTo>
                  <a:lnTo>
                    <a:pt x="111" y="331"/>
                  </a:lnTo>
                  <a:lnTo>
                    <a:pt x="119" y="327"/>
                  </a:lnTo>
                  <a:lnTo>
                    <a:pt x="127" y="323"/>
                  </a:lnTo>
                  <a:lnTo>
                    <a:pt x="136" y="321"/>
                  </a:lnTo>
                  <a:lnTo>
                    <a:pt x="145" y="320"/>
                  </a:lnTo>
                  <a:lnTo>
                    <a:pt x="377" y="320"/>
                  </a:lnTo>
                  <a:lnTo>
                    <a:pt x="377" y="233"/>
                  </a:lnTo>
                  <a:lnTo>
                    <a:pt x="334" y="233"/>
                  </a:lnTo>
                  <a:lnTo>
                    <a:pt x="327" y="232"/>
                  </a:lnTo>
                  <a:lnTo>
                    <a:pt x="320" y="231"/>
                  </a:lnTo>
                  <a:lnTo>
                    <a:pt x="314" y="229"/>
                  </a:lnTo>
                  <a:lnTo>
                    <a:pt x="308" y="225"/>
                  </a:lnTo>
                  <a:lnTo>
                    <a:pt x="303" y="220"/>
                  </a:lnTo>
                  <a:lnTo>
                    <a:pt x="298" y="215"/>
                  </a:lnTo>
                  <a:lnTo>
                    <a:pt x="295" y="209"/>
                  </a:lnTo>
                  <a:lnTo>
                    <a:pt x="292" y="203"/>
                  </a:lnTo>
                  <a:lnTo>
                    <a:pt x="291" y="196"/>
                  </a:lnTo>
                  <a:lnTo>
                    <a:pt x="290" y="189"/>
                  </a:lnTo>
                  <a:lnTo>
                    <a:pt x="290" y="44"/>
                  </a:lnTo>
                  <a:lnTo>
                    <a:pt x="291" y="36"/>
                  </a:lnTo>
                  <a:lnTo>
                    <a:pt x="292" y="30"/>
                  </a:lnTo>
                  <a:lnTo>
                    <a:pt x="295" y="24"/>
                  </a:lnTo>
                  <a:lnTo>
                    <a:pt x="298" y="18"/>
                  </a:lnTo>
                  <a:lnTo>
                    <a:pt x="303" y="12"/>
                  </a:lnTo>
                  <a:lnTo>
                    <a:pt x="308" y="8"/>
                  </a:lnTo>
                  <a:lnTo>
                    <a:pt x="314" y="4"/>
                  </a:lnTo>
                  <a:lnTo>
                    <a:pt x="320" y="2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Text"/>
          <p:cNvSpPr txBox="1"/>
          <p:nvPr/>
        </p:nvSpPr>
        <p:spPr>
          <a:xfrm>
            <a:off x="5401138" y="1271528"/>
            <a:ext cx="27432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1400" b="1" dirty="0" smtClean="0">
                <a:solidFill>
                  <a:schemeClr val="bg1">
                    <a:lumMod val="50000"/>
                  </a:schemeClr>
                </a:solidFill>
              </a:rPr>
              <a:t>TECHNINĖ SPECIFIKACIJA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 Placeholder 1"/>
          <p:cNvSpPr>
            <a:spLocks noGrp="1"/>
          </p:cNvSpPr>
          <p:nvPr>
            <p:ph type="body" sz="half" idx="2"/>
          </p:nvPr>
        </p:nvSpPr>
        <p:spPr>
          <a:xfrm>
            <a:off x="381000" y="770021"/>
            <a:ext cx="8349114" cy="173255"/>
          </a:xfrm>
        </p:spPr>
        <p:txBody>
          <a:bodyPr/>
          <a:lstStyle/>
          <a:p>
            <a:pPr algn="just"/>
            <a:r>
              <a:rPr lang="lt-LT" b="1" dirty="0">
                <a:solidFill>
                  <a:schemeClr val="bg1">
                    <a:lumMod val="65000"/>
                  </a:schemeClr>
                </a:solidFill>
              </a:rPr>
              <a:t>Apie vertinamų pirkimų PD apimtį CPVA </a:t>
            </a:r>
            <a:r>
              <a:rPr lang="lt-LT" b="1" dirty="0" smtClean="0">
                <a:solidFill>
                  <a:schemeClr val="bg1">
                    <a:lumMod val="65000"/>
                  </a:schemeClr>
                </a:solidFill>
              </a:rPr>
              <a:t>informuoja </a:t>
            </a:r>
            <a:r>
              <a:rPr lang="lt-LT" b="1" dirty="0">
                <a:solidFill>
                  <a:schemeClr val="bg1">
                    <a:lumMod val="65000"/>
                  </a:schemeClr>
                </a:solidFill>
              </a:rPr>
              <a:t>įvertinusi PPP per </a:t>
            </a:r>
            <a:r>
              <a:rPr lang="lt-LT" b="1" dirty="0" smtClean="0">
                <a:solidFill>
                  <a:schemeClr val="bg1">
                    <a:lumMod val="65000"/>
                  </a:schemeClr>
                </a:solidFill>
              </a:rPr>
              <a:t>DMS</a:t>
            </a:r>
            <a:endParaRPr lang="lt-LT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97863" y="3860577"/>
            <a:ext cx="3209983" cy="499736"/>
            <a:chOff x="879466" y="3381198"/>
            <a:chExt cx="3209983" cy="499736"/>
          </a:xfrm>
        </p:grpSpPr>
        <p:sp>
          <p:nvSpPr>
            <p:cNvPr id="23" name="Rectangle 22"/>
            <p:cNvSpPr/>
            <p:nvPr/>
          </p:nvSpPr>
          <p:spPr>
            <a:xfrm rot="5400000">
              <a:off x="2412215" y="2136638"/>
              <a:ext cx="432673" cy="2921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79466" y="3381198"/>
              <a:ext cx="2916596" cy="499736"/>
              <a:chOff x="879466" y="3381198"/>
              <a:chExt cx="2916596" cy="499736"/>
            </a:xfrm>
          </p:grpSpPr>
          <p:sp>
            <p:nvSpPr>
              <p:cNvPr id="24" name="Text Placeholder 3"/>
              <p:cNvSpPr txBox="1">
                <a:spLocks/>
              </p:cNvSpPr>
              <p:nvPr/>
            </p:nvSpPr>
            <p:spPr>
              <a:xfrm>
                <a:off x="1609213" y="3499603"/>
                <a:ext cx="2186849" cy="215444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914377">
                  <a:spcBef>
                    <a:spcPct val="20000"/>
                  </a:spcBef>
                  <a:defRPr/>
                </a:pPr>
                <a:r>
                  <a:rPr lang="lt-LT" sz="1400" b="1" dirty="0" smtClean="0">
                    <a:solidFill>
                      <a:schemeClr val="bg1"/>
                    </a:solidFill>
                  </a:rPr>
                  <a:t>Pirkimo sutarties projektas</a:t>
                </a:r>
                <a:endParaRPr lang="lt-LT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 rot="5400000" flipH="1">
                <a:off x="773694" y="3486970"/>
                <a:ext cx="499736" cy="288191"/>
              </a:xfrm>
              <a:custGeom>
                <a:avLst/>
                <a:gdLst>
                  <a:gd name="connsiteX0" fmla="*/ 0 w 1760220"/>
                  <a:gd name="connsiteY0" fmla="*/ 384810 h 384810"/>
                  <a:gd name="connsiteX1" fmla="*/ 241576 w 1760220"/>
                  <a:gd name="connsiteY1" fmla="*/ 0 h 384810"/>
                  <a:gd name="connsiteX2" fmla="*/ 1760220 w 1760220"/>
                  <a:gd name="connsiteY2" fmla="*/ 0 h 384810"/>
                  <a:gd name="connsiteX3" fmla="*/ 1518644 w 1760220"/>
                  <a:gd name="connsiteY3" fmla="*/ 384810 h 384810"/>
                  <a:gd name="connsiteX4" fmla="*/ 0 w 1760220"/>
                  <a:gd name="connsiteY4" fmla="*/ 384810 h 384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0220" h="384810">
                    <a:moveTo>
                      <a:pt x="0" y="384810"/>
                    </a:moveTo>
                    <a:lnTo>
                      <a:pt x="241576" y="0"/>
                    </a:lnTo>
                    <a:lnTo>
                      <a:pt x="1760220" y="0"/>
                    </a:lnTo>
                    <a:lnTo>
                      <a:pt x="1518644" y="384810"/>
                    </a:lnTo>
                    <a:lnTo>
                      <a:pt x="0" y="38481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93103" y="3360841"/>
            <a:ext cx="3209979" cy="499736"/>
            <a:chOff x="879470" y="2874998"/>
            <a:chExt cx="3209979" cy="499736"/>
          </a:xfrm>
        </p:grpSpPr>
        <p:sp>
          <p:nvSpPr>
            <p:cNvPr id="32" name="Rectangle 31"/>
            <p:cNvSpPr/>
            <p:nvPr/>
          </p:nvSpPr>
          <p:spPr>
            <a:xfrm rot="5400000">
              <a:off x="2412217" y="1630440"/>
              <a:ext cx="432673" cy="29217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 rot="5400000" flipH="1">
              <a:off x="773698" y="2980770"/>
              <a:ext cx="499736" cy="288191"/>
            </a:xfrm>
            <a:custGeom>
              <a:avLst/>
              <a:gdLst>
                <a:gd name="connsiteX0" fmla="*/ 0 w 1760220"/>
                <a:gd name="connsiteY0" fmla="*/ 384810 h 384810"/>
                <a:gd name="connsiteX1" fmla="*/ 241576 w 1760220"/>
                <a:gd name="connsiteY1" fmla="*/ 0 h 384810"/>
                <a:gd name="connsiteX2" fmla="*/ 1760220 w 1760220"/>
                <a:gd name="connsiteY2" fmla="*/ 0 h 384810"/>
                <a:gd name="connsiteX3" fmla="*/ 1518644 w 1760220"/>
                <a:gd name="connsiteY3" fmla="*/ 384810 h 384810"/>
                <a:gd name="connsiteX4" fmla="*/ 0 w 1760220"/>
                <a:gd name="connsiteY4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220" h="384810">
                  <a:moveTo>
                    <a:pt x="0" y="384810"/>
                  </a:moveTo>
                  <a:lnTo>
                    <a:pt x="241576" y="0"/>
                  </a:lnTo>
                  <a:lnTo>
                    <a:pt x="1760220" y="0"/>
                  </a:lnTo>
                  <a:lnTo>
                    <a:pt x="1518644" y="384810"/>
                  </a:lnTo>
                  <a:lnTo>
                    <a:pt x="0" y="38481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 Placeholder 3"/>
            <p:cNvSpPr txBox="1">
              <a:spLocks/>
            </p:cNvSpPr>
            <p:nvPr/>
          </p:nvSpPr>
          <p:spPr>
            <a:xfrm>
              <a:off x="1609216" y="2993795"/>
              <a:ext cx="2327835" cy="215444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914377">
                <a:spcBef>
                  <a:spcPct val="20000"/>
                </a:spcBef>
                <a:defRPr/>
              </a:pPr>
              <a:r>
                <a:rPr lang="lt-LT" sz="1400" b="1" dirty="0" smtClean="0">
                  <a:solidFill>
                    <a:schemeClr val="bg1"/>
                  </a:solidFill>
                </a:rPr>
                <a:t>Techninė specifikacija</a:t>
              </a:r>
              <a:endParaRPr lang="lt-LT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79467" y="2340502"/>
            <a:ext cx="3209983" cy="514206"/>
            <a:chOff x="879467" y="2338365"/>
            <a:chExt cx="3209983" cy="514206"/>
          </a:xfrm>
        </p:grpSpPr>
        <p:sp>
          <p:nvSpPr>
            <p:cNvPr id="41" name="Rectangle 40"/>
            <p:cNvSpPr/>
            <p:nvPr/>
          </p:nvSpPr>
          <p:spPr>
            <a:xfrm rot="5400000">
              <a:off x="2412215" y="1108274"/>
              <a:ext cx="432673" cy="29217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 rot="5400000" flipH="1">
              <a:off x="773695" y="2458607"/>
              <a:ext cx="499736" cy="288191"/>
            </a:xfrm>
            <a:custGeom>
              <a:avLst/>
              <a:gdLst>
                <a:gd name="connsiteX0" fmla="*/ 0 w 1760220"/>
                <a:gd name="connsiteY0" fmla="*/ 384810 h 384810"/>
                <a:gd name="connsiteX1" fmla="*/ 241576 w 1760220"/>
                <a:gd name="connsiteY1" fmla="*/ 0 h 384810"/>
                <a:gd name="connsiteX2" fmla="*/ 1760220 w 1760220"/>
                <a:gd name="connsiteY2" fmla="*/ 0 h 384810"/>
                <a:gd name="connsiteX3" fmla="*/ 1518644 w 1760220"/>
                <a:gd name="connsiteY3" fmla="*/ 384810 h 384810"/>
                <a:gd name="connsiteX4" fmla="*/ 0 w 1760220"/>
                <a:gd name="connsiteY4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220" h="384810">
                  <a:moveTo>
                    <a:pt x="0" y="384810"/>
                  </a:moveTo>
                  <a:lnTo>
                    <a:pt x="241576" y="0"/>
                  </a:lnTo>
                  <a:lnTo>
                    <a:pt x="1760220" y="0"/>
                  </a:lnTo>
                  <a:lnTo>
                    <a:pt x="1518644" y="384810"/>
                  </a:lnTo>
                  <a:lnTo>
                    <a:pt x="0" y="38481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3"/>
            <p:cNvSpPr txBox="1">
              <a:spLocks/>
            </p:cNvSpPr>
            <p:nvPr/>
          </p:nvSpPr>
          <p:spPr>
            <a:xfrm>
              <a:off x="1609215" y="2338365"/>
              <a:ext cx="2480235" cy="43088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914377">
                <a:spcBef>
                  <a:spcPct val="20000"/>
                </a:spcBef>
                <a:defRPr/>
              </a:pPr>
              <a:r>
                <a:rPr lang="lt-LT" sz="1400" b="1" dirty="0" smtClean="0">
                  <a:solidFill>
                    <a:schemeClr val="bg1"/>
                  </a:solidFill>
                </a:rPr>
                <a:t>Skelbimo apie pirkimą / kvietimo dalyvauti pirkime projektas</a:t>
              </a:r>
              <a:endParaRPr lang="lt-LT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79467" y="1854925"/>
            <a:ext cx="3209982" cy="499736"/>
            <a:chOff x="879467" y="1854925"/>
            <a:chExt cx="3209982" cy="499736"/>
          </a:xfrm>
        </p:grpSpPr>
        <p:sp>
          <p:nvSpPr>
            <p:cNvPr id="50" name="Rectangle 49"/>
            <p:cNvSpPr/>
            <p:nvPr/>
          </p:nvSpPr>
          <p:spPr>
            <a:xfrm rot="5400000">
              <a:off x="2412215" y="610367"/>
              <a:ext cx="432673" cy="29217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 rot="5400000" flipH="1">
              <a:off x="773695" y="1960697"/>
              <a:ext cx="499736" cy="288191"/>
            </a:xfrm>
            <a:custGeom>
              <a:avLst/>
              <a:gdLst>
                <a:gd name="connsiteX0" fmla="*/ 0 w 1760220"/>
                <a:gd name="connsiteY0" fmla="*/ 384810 h 384810"/>
                <a:gd name="connsiteX1" fmla="*/ 241576 w 1760220"/>
                <a:gd name="connsiteY1" fmla="*/ 0 h 384810"/>
                <a:gd name="connsiteX2" fmla="*/ 1760220 w 1760220"/>
                <a:gd name="connsiteY2" fmla="*/ 0 h 384810"/>
                <a:gd name="connsiteX3" fmla="*/ 1518644 w 1760220"/>
                <a:gd name="connsiteY3" fmla="*/ 384810 h 384810"/>
                <a:gd name="connsiteX4" fmla="*/ 0 w 1760220"/>
                <a:gd name="connsiteY4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220" h="384810">
                  <a:moveTo>
                    <a:pt x="0" y="384810"/>
                  </a:moveTo>
                  <a:lnTo>
                    <a:pt x="241576" y="0"/>
                  </a:lnTo>
                  <a:lnTo>
                    <a:pt x="1760220" y="0"/>
                  </a:lnTo>
                  <a:lnTo>
                    <a:pt x="1518644" y="384810"/>
                  </a:lnTo>
                  <a:lnTo>
                    <a:pt x="0" y="38481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 Placeholder 3"/>
            <p:cNvSpPr txBox="1">
              <a:spLocks/>
            </p:cNvSpPr>
            <p:nvPr/>
          </p:nvSpPr>
          <p:spPr>
            <a:xfrm>
              <a:off x="1586911" y="1969843"/>
              <a:ext cx="1642035" cy="215444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914377">
                <a:spcBef>
                  <a:spcPct val="20000"/>
                </a:spcBef>
                <a:defRPr/>
              </a:pPr>
              <a:r>
                <a:rPr lang="lt-LT" sz="1400" b="1" dirty="0" smtClean="0">
                  <a:solidFill>
                    <a:schemeClr val="bg1"/>
                  </a:solidFill>
                  <a:cs typeface="+mj-cs"/>
                </a:rPr>
                <a:t>Pirkimo sąlygos</a:t>
              </a:r>
              <a:endParaRPr lang="lt-LT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97866" y="4360803"/>
            <a:ext cx="3209980" cy="499736"/>
            <a:chOff x="890881" y="3892909"/>
            <a:chExt cx="3209980" cy="499736"/>
          </a:xfrm>
        </p:grpSpPr>
        <p:sp>
          <p:nvSpPr>
            <p:cNvPr id="59" name="Rectangle 58"/>
            <p:cNvSpPr/>
            <p:nvPr/>
          </p:nvSpPr>
          <p:spPr>
            <a:xfrm rot="5400000">
              <a:off x="2423628" y="2648350"/>
              <a:ext cx="432673" cy="292179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 rot="5400000" flipH="1">
              <a:off x="785109" y="3998681"/>
              <a:ext cx="499736" cy="288191"/>
            </a:xfrm>
            <a:custGeom>
              <a:avLst/>
              <a:gdLst>
                <a:gd name="connsiteX0" fmla="*/ 0 w 1760220"/>
                <a:gd name="connsiteY0" fmla="*/ 384810 h 384810"/>
                <a:gd name="connsiteX1" fmla="*/ 241576 w 1760220"/>
                <a:gd name="connsiteY1" fmla="*/ 0 h 384810"/>
                <a:gd name="connsiteX2" fmla="*/ 1760220 w 1760220"/>
                <a:gd name="connsiteY2" fmla="*/ 0 h 384810"/>
                <a:gd name="connsiteX3" fmla="*/ 1518644 w 1760220"/>
                <a:gd name="connsiteY3" fmla="*/ 384810 h 384810"/>
                <a:gd name="connsiteX4" fmla="*/ 0 w 1760220"/>
                <a:gd name="connsiteY4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220" h="384810">
                  <a:moveTo>
                    <a:pt x="0" y="384810"/>
                  </a:moveTo>
                  <a:lnTo>
                    <a:pt x="241576" y="0"/>
                  </a:lnTo>
                  <a:lnTo>
                    <a:pt x="1760220" y="0"/>
                  </a:lnTo>
                  <a:lnTo>
                    <a:pt x="1518644" y="384810"/>
                  </a:lnTo>
                  <a:lnTo>
                    <a:pt x="0" y="38481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 Placeholder 3"/>
            <p:cNvSpPr txBox="1">
              <a:spLocks/>
            </p:cNvSpPr>
            <p:nvPr/>
          </p:nvSpPr>
          <p:spPr>
            <a:xfrm>
              <a:off x="1620628" y="3986160"/>
              <a:ext cx="2327835" cy="213469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914377">
                <a:spcBef>
                  <a:spcPct val="20000"/>
                </a:spcBef>
                <a:defRPr/>
              </a:pPr>
              <a:r>
                <a:rPr lang="lt-LT" sz="1400" b="1" dirty="0" smtClean="0">
                  <a:solidFill>
                    <a:schemeClr val="bg1"/>
                  </a:solidFill>
                </a:rPr>
                <a:t>Kiti dokumentai jeigu rengiami</a:t>
              </a:r>
              <a:endParaRPr lang="lt-LT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0" name="Right Arrow 69"/>
          <p:cNvSpPr/>
          <p:nvPr/>
        </p:nvSpPr>
        <p:spPr>
          <a:xfrm>
            <a:off x="4381180" y="2848427"/>
            <a:ext cx="566928" cy="4572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105"/>
          <p:cNvGrpSpPr/>
          <p:nvPr/>
        </p:nvGrpSpPr>
        <p:grpSpPr>
          <a:xfrm>
            <a:off x="5121696" y="2492598"/>
            <a:ext cx="2895442" cy="1367978"/>
            <a:chOff x="1686226" y="856145"/>
            <a:chExt cx="2925502" cy="1887055"/>
          </a:xfrm>
        </p:grpSpPr>
        <p:sp>
          <p:nvSpPr>
            <p:cNvPr id="72" name="Rectangle 71"/>
            <p:cNvSpPr/>
            <p:nvPr/>
          </p:nvSpPr>
          <p:spPr>
            <a:xfrm>
              <a:off x="1686226" y="856145"/>
              <a:ext cx="2925502" cy="1439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1600" b="1" dirty="0" smtClean="0">
                  <a:solidFill>
                    <a:schemeClr val="bg1"/>
                  </a:solidFill>
                </a:rPr>
                <a:t>PD teikiami CPVA DMS pasirašytu el. parašu pranešimu atitinkamo pirkimo skiltyje „Pranešimai“</a:t>
              </a:r>
              <a:endParaRPr lang="en-US" sz="1600" i="1" dirty="0" smtClean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3" name="Right Triangle 72"/>
            <p:cNvSpPr/>
            <p:nvPr/>
          </p:nvSpPr>
          <p:spPr>
            <a:xfrm rot="16200000" flipH="1">
              <a:off x="1728899" y="2252472"/>
              <a:ext cx="448056" cy="533400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87029" y="2860614"/>
            <a:ext cx="3209979" cy="499736"/>
            <a:chOff x="879470" y="2874998"/>
            <a:chExt cx="3209979" cy="499736"/>
          </a:xfrm>
        </p:grpSpPr>
        <p:sp>
          <p:nvSpPr>
            <p:cNvPr id="42" name="Rectangle 41"/>
            <p:cNvSpPr/>
            <p:nvPr/>
          </p:nvSpPr>
          <p:spPr>
            <a:xfrm rot="5400000">
              <a:off x="2412217" y="1630440"/>
              <a:ext cx="432673" cy="29217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 rot="5400000" flipH="1">
              <a:off x="773698" y="2980770"/>
              <a:ext cx="499736" cy="288191"/>
            </a:xfrm>
            <a:custGeom>
              <a:avLst/>
              <a:gdLst>
                <a:gd name="connsiteX0" fmla="*/ 0 w 1760220"/>
                <a:gd name="connsiteY0" fmla="*/ 384810 h 384810"/>
                <a:gd name="connsiteX1" fmla="*/ 241576 w 1760220"/>
                <a:gd name="connsiteY1" fmla="*/ 0 h 384810"/>
                <a:gd name="connsiteX2" fmla="*/ 1760220 w 1760220"/>
                <a:gd name="connsiteY2" fmla="*/ 0 h 384810"/>
                <a:gd name="connsiteX3" fmla="*/ 1518644 w 1760220"/>
                <a:gd name="connsiteY3" fmla="*/ 384810 h 384810"/>
                <a:gd name="connsiteX4" fmla="*/ 0 w 1760220"/>
                <a:gd name="connsiteY4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220" h="384810">
                  <a:moveTo>
                    <a:pt x="0" y="384810"/>
                  </a:moveTo>
                  <a:lnTo>
                    <a:pt x="241576" y="0"/>
                  </a:lnTo>
                  <a:lnTo>
                    <a:pt x="1760220" y="0"/>
                  </a:lnTo>
                  <a:lnTo>
                    <a:pt x="1518644" y="384810"/>
                  </a:lnTo>
                  <a:lnTo>
                    <a:pt x="0" y="38481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 Placeholder 3"/>
            <p:cNvSpPr txBox="1">
              <a:spLocks/>
            </p:cNvSpPr>
            <p:nvPr/>
          </p:nvSpPr>
          <p:spPr>
            <a:xfrm>
              <a:off x="1609216" y="2993795"/>
              <a:ext cx="2327835" cy="215444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914377">
                <a:spcBef>
                  <a:spcPct val="20000"/>
                </a:spcBef>
                <a:defRPr/>
              </a:pPr>
              <a:r>
                <a:rPr lang="lt-LT" sz="1400" b="1" dirty="0" smtClean="0">
                  <a:solidFill>
                    <a:schemeClr val="bg1"/>
                  </a:solidFill>
                </a:rPr>
                <a:t>EBVPD</a:t>
              </a:r>
              <a:endParaRPr lang="lt-LT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07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Pirkimo</a:t>
            </a:r>
            <a:r>
              <a:rPr lang="en-US" dirty="0" smtClean="0"/>
              <a:t> </a:t>
            </a:r>
            <a:r>
              <a:rPr lang="en-US" dirty="0" err="1" smtClean="0"/>
              <a:t>dokument</a:t>
            </a:r>
            <a:r>
              <a:rPr lang="lt-LT" dirty="0" smtClean="0"/>
              <a:t>ų teikimas per DMS</a:t>
            </a:r>
            <a:endParaRPr lang="lt-L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48472"/>
            <a:ext cx="7682564" cy="31893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05200" y="1907499"/>
            <a:ext cx="1219200" cy="22860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lt-LT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2133600" y="2343150"/>
            <a:ext cx="838200" cy="38100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lt-LT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lt-L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5600" y="2770263"/>
            <a:ext cx="990600" cy="30480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lt-LT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endParaRPr lang="lt-L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228600" y="3359359"/>
            <a:ext cx="2019300" cy="1066800"/>
          </a:xfrm>
          <a:prstGeom prst="wedgeRectCallout">
            <a:avLst>
              <a:gd name="adj1" fmla="val 69581"/>
              <a:gd name="adj2" fmla="val -3943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1400" dirty="0" smtClean="0">
                <a:solidFill>
                  <a:schemeClr val="accent2">
                    <a:lumMod val="75000"/>
                  </a:schemeClr>
                </a:solidFill>
              </a:rPr>
              <a:t>3. Iš pirkimų sąrašo atidaromas pirkimas, kurio dokumentus norima pateikti</a:t>
            </a:r>
            <a:endParaRPr lang="lt-LT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23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27" y="763521"/>
            <a:ext cx="7759485" cy="2237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400" dirty="0">
                <a:solidFill>
                  <a:schemeClr val="bg1">
                    <a:lumMod val="65000"/>
                  </a:schemeClr>
                </a:solidFill>
              </a:rPr>
              <a:t>Kada pateikti PD?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23562" y="3127050"/>
            <a:ext cx="5693789" cy="284400"/>
            <a:chOff x="-262262" y="2930964"/>
            <a:chExt cx="4905286" cy="284400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-177033" y="3198845"/>
              <a:ext cx="3648527" cy="16005"/>
            </a:xfrm>
            <a:prstGeom prst="line">
              <a:avLst/>
            </a:prstGeom>
            <a:ln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3495486" y="2930964"/>
              <a:ext cx="1147538" cy="2844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lt-LT" sz="1000" dirty="0" smtClean="0"/>
                <a:t>30</a:t>
              </a:r>
              <a:r>
                <a:rPr lang="en-US" sz="1000" dirty="0" smtClean="0"/>
                <a:t> </a:t>
              </a:r>
              <a:r>
                <a:rPr lang="lt-LT" sz="1000" dirty="0"/>
                <a:t>dienų</a:t>
              </a:r>
              <a:endParaRPr lang="en-US" sz="1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262262" y="2965134"/>
              <a:ext cx="10998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Rengiami</a:t>
              </a:r>
              <a:r>
                <a:rPr lang="lt-LT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lt-LT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PD</a:t>
              </a:r>
              <a:endPara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3562" y="3400996"/>
            <a:ext cx="7054063" cy="288576"/>
            <a:chOff x="166427" y="3264514"/>
            <a:chExt cx="7054063" cy="288576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190374" y="3525212"/>
              <a:ext cx="5619179" cy="17041"/>
            </a:xfrm>
            <a:prstGeom prst="line">
              <a:avLst/>
            </a:prstGeom>
            <a:ln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5888065" y="3264514"/>
              <a:ext cx="1332425" cy="28465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lt-LT" sz="1000" dirty="0" smtClean="0"/>
                <a:t>30</a:t>
              </a:r>
              <a:r>
                <a:rPr lang="en-US" sz="1000" dirty="0" smtClean="0"/>
                <a:t> </a:t>
              </a:r>
              <a:r>
                <a:rPr lang="lt-LT" sz="1000" dirty="0"/>
                <a:t>dienų</a:t>
              </a:r>
              <a:endParaRPr lang="en-US" sz="1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6427" y="3306869"/>
              <a:ext cx="10005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t-LT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Vertinami</a:t>
              </a:r>
              <a:r>
                <a:rPr lang="lt-LT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CPVA</a:t>
              </a:r>
              <a:endPara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3562" y="3696331"/>
            <a:ext cx="7660076" cy="261041"/>
            <a:chOff x="166427" y="3501456"/>
            <a:chExt cx="7660076" cy="261041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79434" y="3714076"/>
              <a:ext cx="7009302" cy="1"/>
            </a:xfrm>
            <a:prstGeom prst="line">
              <a:avLst/>
            </a:prstGeom>
            <a:ln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ounded Rectangle 21"/>
            <p:cNvSpPr/>
            <p:nvPr/>
          </p:nvSpPr>
          <p:spPr>
            <a:xfrm>
              <a:off x="7238215" y="3501456"/>
              <a:ext cx="588288" cy="2339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/>
                <a:t>1</a:t>
              </a:r>
              <a:r>
                <a:rPr lang="lt-LT" sz="1000" dirty="0" smtClean="0"/>
                <a:t>4</a:t>
              </a:r>
              <a:r>
                <a:rPr lang="en-US" sz="1000" dirty="0" smtClean="0"/>
                <a:t> </a:t>
              </a:r>
              <a:r>
                <a:rPr lang="lt-LT" sz="1000" dirty="0"/>
                <a:t>dienų</a:t>
              </a:r>
              <a:endParaRPr lang="en-US" sz="1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6427" y="3516276"/>
              <a:ext cx="19078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t-LT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Tikslinami pagal rekomendacijas</a:t>
              </a:r>
              <a:endPara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209975" y="4474306"/>
            <a:ext cx="15218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Pradedamas pirkimas</a:t>
            </a:r>
            <a:endParaRPr lang="en-US" sz="1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6" name="Group 9"/>
          <p:cNvGrpSpPr/>
          <p:nvPr/>
        </p:nvGrpSpPr>
        <p:grpSpPr>
          <a:xfrm>
            <a:off x="2800403" y="3968087"/>
            <a:ext cx="5323527" cy="412897"/>
            <a:chOff x="5850902" y="2564050"/>
            <a:chExt cx="2674721" cy="529346"/>
          </a:xfrm>
          <a:solidFill>
            <a:schemeClr val="tx1">
              <a:lumMod val="25000"/>
              <a:lumOff val="75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5850902" y="2564050"/>
              <a:ext cx="697441" cy="529346"/>
            </a:xfrm>
            <a:prstGeom prst="rect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lt-LT" sz="13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</a:t>
              </a:r>
              <a:r>
                <a:rPr lang="en-US" sz="13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21</a:t>
              </a:r>
              <a:r>
                <a:rPr lang="lt-LT" sz="13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</a:t>
              </a:r>
              <a:r>
                <a:rPr lang="en-US" sz="13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01</a:t>
              </a:r>
              <a:endPara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510048" y="2564050"/>
              <a:ext cx="697441" cy="529346"/>
            </a:xfrm>
            <a:prstGeom prst="rect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lt-LT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</a:t>
              </a:r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21</a:t>
              </a:r>
              <a:r>
                <a:rPr lang="lt-LT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-0</a:t>
              </a:r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endPara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131556" y="2564050"/>
              <a:ext cx="697441" cy="529346"/>
            </a:xfrm>
            <a:prstGeom prst="rect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lt-LT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</a:t>
              </a:r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21</a:t>
              </a:r>
              <a:r>
                <a:rPr lang="lt-LT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</a:t>
              </a:r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03</a:t>
              </a:r>
              <a:endPara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28182" y="2564050"/>
              <a:ext cx="697441" cy="529346"/>
            </a:xfrm>
            <a:prstGeom prst="rect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2021</a:t>
              </a:r>
              <a:r>
                <a:rPr lang="lt-LT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</a:t>
              </a:r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04</a:t>
              </a:r>
              <a:endPara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Isosceles Triangle 31"/>
          <p:cNvSpPr/>
          <p:nvPr/>
        </p:nvSpPr>
        <p:spPr>
          <a:xfrm rot="10800000" flipV="1">
            <a:off x="7911792" y="4287663"/>
            <a:ext cx="190025" cy="186642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096000" y="2038350"/>
            <a:ext cx="2100036" cy="838201"/>
            <a:chOff x="457200" y="1538334"/>
            <a:chExt cx="381000" cy="210021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57200" y="1538334"/>
              <a:ext cx="0" cy="210021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838200" y="1538334"/>
              <a:ext cx="0" cy="210021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457200" y="3638550"/>
              <a:ext cx="3810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57200" y="1542825"/>
              <a:ext cx="3810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17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7" r="25447"/>
          <a:stretch>
            <a:fillRect/>
          </a:stretch>
        </p:blipFill>
        <p:spPr>
          <a:xfrm>
            <a:off x="5356225" y="0"/>
            <a:ext cx="3787775" cy="5143500"/>
          </a:xfrm>
        </p:spPr>
      </p:pic>
      <p:sp>
        <p:nvSpPr>
          <p:cNvPr id="15" name="Oval 14"/>
          <p:cNvSpPr/>
          <p:nvPr/>
        </p:nvSpPr>
        <p:spPr>
          <a:xfrm>
            <a:off x="4799069" y="2178765"/>
            <a:ext cx="1114222" cy="1114222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34"/>
          <p:cNvGrpSpPr/>
          <p:nvPr/>
        </p:nvGrpSpPr>
        <p:grpSpPr>
          <a:xfrm>
            <a:off x="5050360" y="2553378"/>
            <a:ext cx="611640" cy="364996"/>
            <a:chOff x="3935413" y="2192338"/>
            <a:chExt cx="1271588" cy="758825"/>
          </a:xfrm>
          <a:solidFill>
            <a:schemeClr val="bg1"/>
          </a:solidFill>
        </p:grpSpPr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3935413" y="2192338"/>
              <a:ext cx="1271588" cy="758825"/>
            </a:xfrm>
            <a:custGeom>
              <a:avLst/>
              <a:gdLst/>
              <a:ahLst/>
              <a:cxnLst>
                <a:cxn ang="0">
                  <a:pos x="356" y="72"/>
                </a:cxn>
                <a:cxn ang="0">
                  <a:pos x="302" y="98"/>
                </a:cxn>
                <a:cxn ang="0">
                  <a:pos x="261" y="140"/>
                </a:cxn>
                <a:cxn ang="0">
                  <a:pos x="235" y="193"/>
                </a:cxn>
                <a:cxn ang="0">
                  <a:pos x="230" y="255"/>
                </a:cxn>
                <a:cxn ang="0">
                  <a:pos x="246" y="314"/>
                </a:cxn>
                <a:cxn ang="0">
                  <a:pos x="280" y="362"/>
                </a:cxn>
                <a:cxn ang="0">
                  <a:pos x="328" y="396"/>
                </a:cxn>
                <a:cxn ang="0">
                  <a:pos x="387" y="412"/>
                </a:cxn>
                <a:cxn ang="0">
                  <a:pos x="448" y="407"/>
                </a:cxn>
                <a:cxn ang="0">
                  <a:pos x="502" y="381"/>
                </a:cxn>
                <a:cxn ang="0">
                  <a:pos x="544" y="339"/>
                </a:cxn>
                <a:cxn ang="0">
                  <a:pos x="569" y="285"/>
                </a:cxn>
                <a:cxn ang="0">
                  <a:pos x="574" y="224"/>
                </a:cxn>
                <a:cxn ang="0">
                  <a:pos x="559" y="165"/>
                </a:cxn>
                <a:cxn ang="0">
                  <a:pos x="525" y="117"/>
                </a:cxn>
                <a:cxn ang="0">
                  <a:pos x="476" y="83"/>
                </a:cxn>
                <a:cxn ang="0">
                  <a:pos x="418" y="67"/>
                </a:cxn>
                <a:cxn ang="0">
                  <a:pos x="429" y="2"/>
                </a:cxn>
                <a:cxn ang="0">
                  <a:pos x="487" y="15"/>
                </a:cxn>
                <a:cxn ang="0">
                  <a:pos x="546" y="39"/>
                </a:cxn>
                <a:cxn ang="0">
                  <a:pos x="629" y="86"/>
                </a:cxn>
                <a:cxn ang="0">
                  <a:pos x="679" y="121"/>
                </a:cxn>
                <a:cxn ang="0">
                  <a:pos x="722" y="155"/>
                </a:cxn>
                <a:cxn ang="0">
                  <a:pos x="757" y="184"/>
                </a:cxn>
                <a:cxn ang="0">
                  <a:pos x="780" y="205"/>
                </a:cxn>
                <a:cxn ang="0">
                  <a:pos x="791" y="216"/>
                </a:cxn>
                <a:cxn ang="0">
                  <a:pos x="800" y="231"/>
                </a:cxn>
                <a:cxn ang="0">
                  <a:pos x="798" y="252"/>
                </a:cxn>
                <a:cxn ang="0">
                  <a:pos x="789" y="263"/>
                </a:cxn>
                <a:cxn ang="0">
                  <a:pos x="775" y="277"/>
                </a:cxn>
                <a:cxn ang="0">
                  <a:pos x="749" y="300"/>
                </a:cxn>
                <a:cxn ang="0">
                  <a:pos x="712" y="331"/>
                </a:cxn>
                <a:cxn ang="0">
                  <a:pos x="667" y="365"/>
                </a:cxn>
                <a:cxn ang="0">
                  <a:pos x="616" y="400"/>
                </a:cxn>
                <a:cxn ang="0">
                  <a:pos x="531" y="445"/>
                </a:cxn>
                <a:cxn ang="0">
                  <a:pos x="473" y="467"/>
                </a:cxn>
                <a:cxn ang="0">
                  <a:pos x="415" y="477"/>
                </a:cxn>
                <a:cxn ang="0">
                  <a:pos x="358" y="473"/>
                </a:cxn>
                <a:cxn ang="0">
                  <a:pos x="299" y="457"/>
                </a:cxn>
                <a:cxn ang="0">
                  <a:pos x="227" y="424"/>
                </a:cxn>
                <a:cxn ang="0">
                  <a:pos x="159" y="383"/>
                </a:cxn>
                <a:cxn ang="0">
                  <a:pos x="111" y="348"/>
                </a:cxn>
                <a:cxn ang="0">
                  <a:pos x="70" y="315"/>
                </a:cxn>
                <a:cxn ang="0">
                  <a:pos x="38" y="287"/>
                </a:cxn>
                <a:cxn ang="0">
                  <a:pos x="17" y="269"/>
                </a:cxn>
                <a:cxn ang="0">
                  <a:pos x="10" y="262"/>
                </a:cxn>
                <a:cxn ang="0">
                  <a:pos x="0" y="242"/>
                </a:cxn>
                <a:cxn ang="0">
                  <a:pos x="6" y="220"/>
                </a:cxn>
                <a:cxn ang="0">
                  <a:pos x="14" y="212"/>
                </a:cxn>
                <a:cxn ang="0">
                  <a:pos x="32" y="196"/>
                </a:cxn>
                <a:cxn ang="0">
                  <a:pos x="61" y="170"/>
                </a:cxn>
                <a:cxn ang="0">
                  <a:pos x="100" y="138"/>
                </a:cxn>
                <a:cxn ang="0">
                  <a:pos x="146" y="104"/>
                </a:cxn>
                <a:cxn ang="0">
                  <a:pos x="199" y="69"/>
                </a:cxn>
                <a:cxn ang="0">
                  <a:pos x="285" y="26"/>
                </a:cxn>
                <a:cxn ang="0">
                  <a:pos x="343" y="7"/>
                </a:cxn>
                <a:cxn ang="0">
                  <a:pos x="401" y="0"/>
                </a:cxn>
              </a:cxnLst>
              <a:rect l="0" t="0" r="r" b="b"/>
              <a:pathLst>
                <a:path w="801" h="478">
                  <a:moveTo>
                    <a:pt x="402" y="66"/>
                  </a:moveTo>
                  <a:lnTo>
                    <a:pt x="387" y="67"/>
                  </a:lnTo>
                  <a:lnTo>
                    <a:pt x="371" y="69"/>
                  </a:lnTo>
                  <a:lnTo>
                    <a:pt x="356" y="72"/>
                  </a:lnTo>
                  <a:lnTo>
                    <a:pt x="342" y="77"/>
                  </a:lnTo>
                  <a:lnTo>
                    <a:pt x="328" y="83"/>
                  </a:lnTo>
                  <a:lnTo>
                    <a:pt x="315" y="90"/>
                  </a:lnTo>
                  <a:lnTo>
                    <a:pt x="302" y="98"/>
                  </a:lnTo>
                  <a:lnTo>
                    <a:pt x="291" y="107"/>
                  </a:lnTo>
                  <a:lnTo>
                    <a:pt x="280" y="117"/>
                  </a:lnTo>
                  <a:lnTo>
                    <a:pt x="270" y="128"/>
                  </a:lnTo>
                  <a:lnTo>
                    <a:pt x="261" y="140"/>
                  </a:lnTo>
                  <a:lnTo>
                    <a:pt x="253" y="152"/>
                  </a:lnTo>
                  <a:lnTo>
                    <a:pt x="246" y="165"/>
                  </a:lnTo>
                  <a:lnTo>
                    <a:pt x="240" y="179"/>
                  </a:lnTo>
                  <a:lnTo>
                    <a:pt x="235" y="193"/>
                  </a:lnTo>
                  <a:lnTo>
                    <a:pt x="232" y="208"/>
                  </a:lnTo>
                  <a:lnTo>
                    <a:pt x="230" y="224"/>
                  </a:lnTo>
                  <a:lnTo>
                    <a:pt x="229" y="239"/>
                  </a:lnTo>
                  <a:lnTo>
                    <a:pt x="230" y="255"/>
                  </a:lnTo>
                  <a:lnTo>
                    <a:pt x="232" y="271"/>
                  </a:lnTo>
                  <a:lnTo>
                    <a:pt x="235" y="285"/>
                  </a:lnTo>
                  <a:lnTo>
                    <a:pt x="240" y="300"/>
                  </a:lnTo>
                  <a:lnTo>
                    <a:pt x="246" y="314"/>
                  </a:lnTo>
                  <a:lnTo>
                    <a:pt x="253" y="327"/>
                  </a:lnTo>
                  <a:lnTo>
                    <a:pt x="261" y="339"/>
                  </a:lnTo>
                  <a:lnTo>
                    <a:pt x="270" y="351"/>
                  </a:lnTo>
                  <a:lnTo>
                    <a:pt x="280" y="362"/>
                  </a:lnTo>
                  <a:lnTo>
                    <a:pt x="291" y="372"/>
                  </a:lnTo>
                  <a:lnTo>
                    <a:pt x="302" y="381"/>
                  </a:lnTo>
                  <a:lnTo>
                    <a:pt x="315" y="389"/>
                  </a:lnTo>
                  <a:lnTo>
                    <a:pt x="328" y="396"/>
                  </a:lnTo>
                  <a:lnTo>
                    <a:pt x="342" y="402"/>
                  </a:lnTo>
                  <a:lnTo>
                    <a:pt x="356" y="407"/>
                  </a:lnTo>
                  <a:lnTo>
                    <a:pt x="371" y="410"/>
                  </a:lnTo>
                  <a:lnTo>
                    <a:pt x="387" y="412"/>
                  </a:lnTo>
                  <a:lnTo>
                    <a:pt x="402" y="413"/>
                  </a:lnTo>
                  <a:lnTo>
                    <a:pt x="418" y="412"/>
                  </a:lnTo>
                  <a:lnTo>
                    <a:pt x="433" y="410"/>
                  </a:lnTo>
                  <a:lnTo>
                    <a:pt x="448" y="407"/>
                  </a:lnTo>
                  <a:lnTo>
                    <a:pt x="463" y="402"/>
                  </a:lnTo>
                  <a:lnTo>
                    <a:pt x="476" y="396"/>
                  </a:lnTo>
                  <a:lnTo>
                    <a:pt x="490" y="389"/>
                  </a:lnTo>
                  <a:lnTo>
                    <a:pt x="502" y="381"/>
                  </a:lnTo>
                  <a:lnTo>
                    <a:pt x="514" y="372"/>
                  </a:lnTo>
                  <a:lnTo>
                    <a:pt x="525" y="362"/>
                  </a:lnTo>
                  <a:lnTo>
                    <a:pt x="535" y="351"/>
                  </a:lnTo>
                  <a:lnTo>
                    <a:pt x="544" y="339"/>
                  </a:lnTo>
                  <a:lnTo>
                    <a:pt x="552" y="327"/>
                  </a:lnTo>
                  <a:lnTo>
                    <a:pt x="559" y="314"/>
                  </a:lnTo>
                  <a:lnTo>
                    <a:pt x="564" y="300"/>
                  </a:lnTo>
                  <a:lnTo>
                    <a:pt x="569" y="285"/>
                  </a:lnTo>
                  <a:lnTo>
                    <a:pt x="573" y="271"/>
                  </a:lnTo>
                  <a:lnTo>
                    <a:pt x="574" y="255"/>
                  </a:lnTo>
                  <a:lnTo>
                    <a:pt x="575" y="239"/>
                  </a:lnTo>
                  <a:lnTo>
                    <a:pt x="574" y="224"/>
                  </a:lnTo>
                  <a:lnTo>
                    <a:pt x="573" y="208"/>
                  </a:lnTo>
                  <a:lnTo>
                    <a:pt x="569" y="193"/>
                  </a:lnTo>
                  <a:lnTo>
                    <a:pt x="564" y="179"/>
                  </a:lnTo>
                  <a:lnTo>
                    <a:pt x="559" y="165"/>
                  </a:lnTo>
                  <a:lnTo>
                    <a:pt x="552" y="152"/>
                  </a:lnTo>
                  <a:lnTo>
                    <a:pt x="544" y="140"/>
                  </a:lnTo>
                  <a:lnTo>
                    <a:pt x="535" y="128"/>
                  </a:lnTo>
                  <a:lnTo>
                    <a:pt x="525" y="117"/>
                  </a:lnTo>
                  <a:lnTo>
                    <a:pt x="514" y="107"/>
                  </a:lnTo>
                  <a:lnTo>
                    <a:pt x="502" y="98"/>
                  </a:lnTo>
                  <a:lnTo>
                    <a:pt x="490" y="90"/>
                  </a:lnTo>
                  <a:lnTo>
                    <a:pt x="476" y="83"/>
                  </a:lnTo>
                  <a:lnTo>
                    <a:pt x="463" y="77"/>
                  </a:lnTo>
                  <a:lnTo>
                    <a:pt x="448" y="72"/>
                  </a:lnTo>
                  <a:lnTo>
                    <a:pt x="433" y="69"/>
                  </a:lnTo>
                  <a:lnTo>
                    <a:pt x="418" y="67"/>
                  </a:lnTo>
                  <a:lnTo>
                    <a:pt x="402" y="66"/>
                  </a:lnTo>
                  <a:close/>
                  <a:moveTo>
                    <a:pt x="401" y="0"/>
                  </a:moveTo>
                  <a:lnTo>
                    <a:pt x="415" y="1"/>
                  </a:lnTo>
                  <a:lnTo>
                    <a:pt x="429" y="2"/>
                  </a:lnTo>
                  <a:lnTo>
                    <a:pt x="444" y="4"/>
                  </a:lnTo>
                  <a:lnTo>
                    <a:pt x="458" y="7"/>
                  </a:lnTo>
                  <a:lnTo>
                    <a:pt x="473" y="11"/>
                  </a:lnTo>
                  <a:lnTo>
                    <a:pt x="487" y="15"/>
                  </a:lnTo>
                  <a:lnTo>
                    <a:pt x="502" y="20"/>
                  </a:lnTo>
                  <a:lnTo>
                    <a:pt x="517" y="26"/>
                  </a:lnTo>
                  <a:lnTo>
                    <a:pt x="531" y="32"/>
                  </a:lnTo>
                  <a:lnTo>
                    <a:pt x="546" y="39"/>
                  </a:lnTo>
                  <a:lnTo>
                    <a:pt x="574" y="53"/>
                  </a:lnTo>
                  <a:lnTo>
                    <a:pt x="602" y="69"/>
                  </a:lnTo>
                  <a:lnTo>
                    <a:pt x="616" y="78"/>
                  </a:lnTo>
                  <a:lnTo>
                    <a:pt x="629" y="86"/>
                  </a:lnTo>
                  <a:lnTo>
                    <a:pt x="642" y="95"/>
                  </a:lnTo>
                  <a:lnTo>
                    <a:pt x="655" y="104"/>
                  </a:lnTo>
                  <a:lnTo>
                    <a:pt x="667" y="112"/>
                  </a:lnTo>
                  <a:lnTo>
                    <a:pt x="679" y="121"/>
                  </a:lnTo>
                  <a:lnTo>
                    <a:pt x="691" y="130"/>
                  </a:lnTo>
                  <a:lnTo>
                    <a:pt x="702" y="138"/>
                  </a:lnTo>
                  <a:lnTo>
                    <a:pt x="712" y="147"/>
                  </a:lnTo>
                  <a:lnTo>
                    <a:pt x="722" y="155"/>
                  </a:lnTo>
                  <a:lnTo>
                    <a:pt x="732" y="163"/>
                  </a:lnTo>
                  <a:lnTo>
                    <a:pt x="741" y="170"/>
                  </a:lnTo>
                  <a:lnTo>
                    <a:pt x="749" y="177"/>
                  </a:lnTo>
                  <a:lnTo>
                    <a:pt x="757" y="184"/>
                  </a:lnTo>
                  <a:lnTo>
                    <a:pt x="764" y="190"/>
                  </a:lnTo>
                  <a:lnTo>
                    <a:pt x="770" y="196"/>
                  </a:lnTo>
                  <a:lnTo>
                    <a:pt x="775" y="201"/>
                  </a:lnTo>
                  <a:lnTo>
                    <a:pt x="780" y="205"/>
                  </a:lnTo>
                  <a:lnTo>
                    <a:pt x="784" y="209"/>
                  </a:lnTo>
                  <a:lnTo>
                    <a:pt x="787" y="212"/>
                  </a:lnTo>
                  <a:lnTo>
                    <a:pt x="789" y="214"/>
                  </a:lnTo>
                  <a:lnTo>
                    <a:pt x="791" y="216"/>
                  </a:lnTo>
                  <a:lnTo>
                    <a:pt x="791" y="216"/>
                  </a:lnTo>
                  <a:lnTo>
                    <a:pt x="795" y="220"/>
                  </a:lnTo>
                  <a:lnTo>
                    <a:pt x="798" y="225"/>
                  </a:lnTo>
                  <a:lnTo>
                    <a:pt x="800" y="231"/>
                  </a:lnTo>
                  <a:lnTo>
                    <a:pt x="801" y="236"/>
                  </a:lnTo>
                  <a:lnTo>
                    <a:pt x="801" y="241"/>
                  </a:lnTo>
                  <a:lnTo>
                    <a:pt x="800" y="247"/>
                  </a:lnTo>
                  <a:lnTo>
                    <a:pt x="798" y="252"/>
                  </a:lnTo>
                  <a:lnTo>
                    <a:pt x="795" y="257"/>
                  </a:lnTo>
                  <a:lnTo>
                    <a:pt x="791" y="262"/>
                  </a:lnTo>
                  <a:lnTo>
                    <a:pt x="791" y="262"/>
                  </a:lnTo>
                  <a:lnTo>
                    <a:pt x="789" y="263"/>
                  </a:lnTo>
                  <a:lnTo>
                    <a:pt x="787" y="266"/>
                  </a:lnTo>
                  <a:lnTo>
                    <a:pt x="784" y="269"/>
                  </a:lnTo>
                  <a:lnTo>
                    <a:pt x="780" y="272"/>
                  </a:lnTo>
                  <a:lnTo>
                    <a:pt x="775" y="277"/>
                  </a:lnTo>
                  <a:lnTo>
                    <a:pt x="770" y="282"/>
                  </a:lnTo>
                  <a:lnTo>
                    <a:pt x="764" y="287"/>
                  </a:lnTo>
                  <a:lnTo>
                    <a:pt x="757" y="294"/>
                  </a:lnTo>
                  <a:lnTo>
                    <a:pt x="749" y="300"/>
                  </a:lnTo>
                  <a:lnTo>
                    <a:pt x="741" y="308"/>
                  </a:lnTo>
                  <a:lnTo>
                    <a:pt x="732" y="315"/>
                  </a:lnTo>
                  <a:lnTo>
                    <a:pt x="722" y="323"/>
                  </a:lnTo>
                  <a:lnTo>
                    <a:pt x="712" y="331"/>
                  </a:lnTo>
                  <a:lnTo>
                    <a:pt x="702" y="339"/>
                  </a:lnTo>
                  <a:lnTo>
                    <a:pt x="691" y="348"/>
                  </a:lnTo>
                  <a:lnTo>
                    <a:pt x="679" y="357"/>
                  </a:lnTo>
                  <a:lnTo>
                    <a:pt x="667" y="365"/>
                  </a:lnTo>
                  <a:lnTo>
                    <a:pt x="655" y="374"/>
                  </a:lnTo>
                  <a:lnTo>
                    <a:pt x="642" y="383"/>
                  </a:lnTo>
                  <a:lnTo>
                    <a:pt x="629" y="391"/>
                  </a:lnTo>
                  <a:lnTo>
                    <a:pt x="616" y="400"/>
                  </a:lnTo>
                  <a:lnTo>
                    <a:pt x="602" y="408"/>
                  </a:lnTo>
                  <a:lnTo>
                    <a:pt x="574" y="424"/>
                  </a:lnTo>
                  <a:lnTo>
                    <a:pt x="546" y="439"/>
                  </a:lnTo>
                  <a:lnTo>
                    <a:pt x="531" y="445"/>
                  </a:lnTo>
                  <a:lnTo>
                    <a:pt x="517" y="452"/>
                  </a:lnTo>
                  <a:lnTo>
                    <a:pt x="502" y="457"/>
                  </a:lnTo>
                  <a:lnTo>
                    <a:pt x="487" y="462"/>
                  </a:lnTo>
                  <a:lnTo>
                    <a:pt x="473" y="467"/>
                  </a:lnTo>
                  <a:lnTo>
                    <a:pt x="458" y="470"/>
                  </a:lnTo>
                  <a:lnTo>
                    <a:pt x="444" y="473"/>
                  </a:lnTo>
                  <a:lnTo>
                    <a:pt x="429" y="476"/>
                  </a:lnTo>
                  <a:lnTo>
                    <a:pt x="415" y="477"/>
                  </a:lnTo>
                  <a:lnTo>
                    <a:pt x="401" y="478"/>
                  </a:lnTo>
                  <a:lnTo>
                    <a:pt x="387" y="477"/>
                  </a:lnTo>
                  <a:lnTo>
                    <a:pt x="372" y="476"/>
                  </a:lnTo>
                  <a:lnTo>
                    <a:pt x="358" y="473"/>
                  </a:lnTo>
                  <a:lnTo>
                    <a:pt x="343" y="470"/>
                  </a:lnTo>
                  <a:lnTo>
                    <a:pt x="328" y="467"/>
                  </a:lnTo>
                  <a:lnTo>
                    <a:pt x="314" y="462"/>
                  </a:lnTo>
                  <a:lnTo>
                    <a:pt x="299" y="457"/>
                  </a:lnTo>
                  <a:lnTo>
                    <a:pt x="285" y="452"/>
                  </a:lnTo>
                  <a:lnTo>
                    <a:pt x="270" y="445"/>
                  </a:lnTo>
                  <a:lnTo>
                    <a:pt x="256" y="439"/>
                  </a:lnTo>
                  <a:lnTo>
                    <a:pt x="227" y="424"/>
                  </a:lnTo>
                  <a:lnTo>
                    <a:pt x="199" y="408"/>
                  </a:lnTo>
                  <a:lnTo>
                    <a:pt x="186" y="400"/>
                  </a:lnTo>
                  <a:lnTo>
                    <a:pt x="172" y="391"/>
                  </a:lnTo>
                  <a:lnTo>
                    <a:pt x="159" y="383"/>
                  </a:lnTo>
                  <a:lnTo>
                    <a:pt x="146" y="374"/>
                  </a:lnTo>
                  <a:lnTo>
                    <a:pt x="134" y="365"/>
                  </a:lnTo>
                  <a:lnTo>
                    <a:pt x="122" y="357"/>
                  </a:lnTo>
                  <a:lnTo>
                    <a:pt x="111" y="348"/>
                  </a:lnTo>
                  <a:lnTo>
                    <a:pt x="100" y="339"/>
                  </a:lnTo>
                  <a:lnTo>
                    <a:pt x="89" y="331"/>
                  </a:lnTo>
                  <a:lnTo>
                    <a:pt x="79" y="323"/>
                  </a:lnTo>
                  <a:lnTo>
                    <a:pt x="70" y="315"/>
                  </a:lnTo>
                  <a:lnTo>
                    <a:pt x="61" y="308"/>
                  </a:lnTo>
                  <a:lnTo>
                    <a:pt x="53" y="300"/>
                  </a:lnTo>
                  <a:lnTo>
                    <a:pt x="45" y="294"/>
                  </a:lnTo>
                  <a:lnTo>
                    <a:pt x="38" y="287"/>
                  </a:lnTo>
                  <a:lnTo>
                    <a:pt x="32" y="282"/>
                  </a:lnTo>
                  <a:lnTo>
                    <a:pt x="26" y="277"/>
                  </a:lnTo>
                  <a:lnTo>
                    <a:pt x="21" y="272"/>
                  </a:lnTo>
                  <a:lnTo>
                    <a:pt x="17" y="269"/>
                  </a:lnTo>
                  <a:lnTo>
                    <a:pt x="14" y="266"/>
                  </a:lnTo>
                  <a:lnTo>
                    <a:pt x="12" y="263"/>
                  </a:lnTo>
                  <a:lnTo>
                    <a:pt x="11" y="262"/>
                  </a:lnTo>
                  <a:lnTo>
                    <a:pt x="10" y="262"/>
                  </a:lnTo>
                  <a:lnTo>
                    <a:pt x="6" y="257"/>
                  </a:lnTo>
                  <a:lnTo>
                    <a:pt x="3" y="252"/>
                  </a:lnTo>
                  <a:lnTo>
                    <a:pt x="1" y="247"/>
                  </a:lnTo>
                  <a:lnTo>
                    <a:pt x="0" y="242"/>
                  </a:lnTo>
                  <a:lnTo>
                    <a:pt x="0" y="236"/>
                  </a:lnTo>
                  <a:lnTo>
                    <a:pt x="1" y="231"/>
                  </a:lnTo>
                  <a:lnTo>
                    <a:pt x="3" y="226"/>
                  </a:lnTo>
                  <a:lnTo>
                    <a:pt x="6" y="220"/>
                  </a:lnTo>
                  <a:lnTo>
                    <a:pt x="10" y="216"/>
                  </a:lnTo>
                  <a:lnTo>
                    <a:pt x="11" y="216"/>
                  </a:lnTo>
                  <a:lnTo>
                    <a:pt x="12" y="214"/>
                  </a:lnTo>
                  <a:lnTo>
                    <a:pt x="14" y="212"/>
                  </a:lnTo>
                  <a:lnTo>
                    <a:pt x="17" y="209"/>
                  </a:lnTo>
                  <a:lnTo>
                    <a:pt x="21" y="205"/>
                  </a:lnTo>
                  <a:lnTo>
                    <a:pt x="26" y="201"/>
                  </a:lnTo>
                  <a:lnTo>
                    <a:pt x="32" y="196"/>
                  </a:lnTo>
                  <a:lnTo>
                    <a:pt x="38" y="190"/>
                  </a:lnTo>
                  <a:lnTo>
                    <a:pt x="45" y="184"/>
                  </a:lnTo>
                  <a:lnTo>
                    <a:pt x="53" y="177"/>
                  </a:lnTo>
                  <a:lnTo>
                    <a:pt x="61" y="170"/>
                  </a:lnTo>
                  <a:lnTo>
                    <a:pt x="70" y="163"/>
                  </a:lnTo>
                  <a:lnTo>
                    <a:pt x="79" y="155"/>
                  </a:lnTo>
                  <a:lnTo>
                    <a:pt x="89" y="147"/>
                  </a:lnTo>
                  <a:lnTo>
                    <a:pt x="100" y="138"/>
                  </a:lnTo>
                  <a:lnTo>
                    <a:pt x="111" y="130"/>
                  </a:lnTo>
                  <a:lnTo>
                    <a:pt x="122" y="121"/>
                  </a:lnTo>
                  <a:lnTo>
                    <a:pt x="134" y="112"/>
                  </a:lnTo>
                  <a:lnTo>
                    <a:pt x="146" y="104"/>
                  </a:lnTo>
                  <a:lnTo>
                    <a:pt x="159" y="95"/>
                  </a:lnTo>
                  <a:lnTo>
                    <a:pt x="172" y="86"/>
                  </a:lnTo>
                  <a:lnTo>
                    <a:pt x="186" y="78"/>
                  </a:lnTo>
                  <a:lnTo>
                    <a:pt x="199" y="69"/>
                  </a:lnTo>
                  <a:lnTo>
                    <a:pt x="227" y="53"/>
                  </a:lnTo>
                  <a:lnTo>
                    <a:pt x="256" y="39"/>
                  </a:lnTo>
                  <a:lnTo>
                    <a:pt x="270" y="32"/>
                  </a:lnTo>
                  <a:lnTo>
                    <a:pt x="285" y="26"/>
                  </a:lnTo>
                  <a:lnTo>
                    <a:pt x="299" y="20"/>
                  </a:lnTo>
                  <a:lnTo>
                    <a:pt x="314" y="15"/>
                  </a:lnTo>
                  <a:lnTo>
                    <a:pt x="328" y="11"/>
                  </a:lnTo>
                  <a:lnTo>
                    <a:pt x="343" y="7"/>
                  </a:lnTo>
                  <a:lnTo>
                    <a:pt x="358" y="4"/>
                  </a:lnTo>
                  <a:lnTo>
                    <a:pt x="372" y="2"/>
                  </a:lnTo>
                  <a:lnTo>
                    <a:pt x="387" y="1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00"/>
            </a:p>
          </p:txBody>
        </p:sp>
        <p:sp>
          <p:nvSpPr>
            <p:cNvPr id="18" name="Freeform 12"/>
            <p:cNvSpPr>
              <a:spLocks noEditPoints="1"/>
            </p:cNvSpPr>
            <p:nvPr/>
          </p:nvSpPr>
          <p:spPr bwMode="auto">
            <a:xfrm>
              <a:off x="4397376" y="2393950"/>
              <a:ext cx="347663" cy="350838"/>
            </a:xfrm>
            <a:custGeom>
              <a:avLst/>
              <a:gdLst/>
              <a:ahLst/>
              <a:cxnLst>
                <a:cxn ang="0">
                  <a:pos x="144" y="43"/>
                </a:cxn>
                <a:cxn ang="0">
                  <a:pos x="132" y="48"/>
                </a:cxn>
                <a:cxn ang="0">
                  <a:pos x="123" y="58"/>
                </a:cxn>
                <a:cxn ang="0">
                  <a:pos x="117" y="70"/>
                </a:cxn>
                <a:cxn ang="0">
                  <a:pos x="117" y="84"/>
                </a:cxn>
                <a:cxn ang="0">
                  <a:pos x="123" y="96"/>
                </a:cxn>
                <a:cxn ang="0">
                  <a:pos x="132" y="105"/>
                </a:cxn>
                <a:cxn ang="0">
                  <a:pos x="144" y="110"/>
                </a:cxn>
                <a:cxn ang="0">
                  <a:pos x="158" y="110"/>
                </a:cxn>
                <a:cxn ang="0">
                  <a:pos x="170" y="105"/>
                </a:cxn>
                <a:cxn ang="0">
                  <a:pos x="179" y="96"/>
                </a:cxn>
                <a:cxn ang="0">
                  <a:pos x="184" y="84"/>
                </a:cxn>
                <a:cxn ang="0">
                  <a:pos x="184" y="70"/>
                </a:cxn>
                <a:cxn ang="0">
                  <a:pos x="179" y="58"/>
                </a:cxn>
                <a:cxn ang="0">
                  <a:pos x="170" y="48"/>
                </a:cxn>
                <a:cxn ang="0">
                  <a:pos x="158" y="43"/>
                </a:cxn>
                <a:cxn ang="0">
                  <a:pos x="109" y="0"/>
                </a:cxn>
                <a:cxn ang="0">
                  <a:pos x="134" y="3"/>
                </a:cxn>
                <a:cxn ang="0">
                  <a:pos x="158" y="12"/>
                </a:cxn>
                <a:cxn ang="0">
                  <a:pos x="178" y="25"/>
                </a:cxn>
                <a:cxn ang="0">
                  <a:pos x="195" y="42"/>
                </a:cxn>
                <a:cxn ang="0">
                  <a:pos x="208" y="62"/>
                </a:cxn>
                <a:cxn ang="0">
                  <a:pos x="216" y="86"/>
                </a:cxn>
                <a:cxn ang="0">
                  <a:pos x="219" y="111"/>
                </a:cxn>
                <a:cxn ang="0">
                  <a:pos x="216" y="136"/>
                </a:cxn>
                <a:cxn ang="0">
                  <a:pos x="208" y="159"/>
                </a:cxn>
                <a:cxn ang="0">
                  <a:pos x="195" y="180"/>
                </a:cxn>
                <a:cxn ang="0">
                  <a:pos x="178" y="197"/>
                </a:cxn>
                <a:cxn ang="0">
                  <a:pos x="158" y="210"/>
                </a:cxn>
                <a:cxn ang="0">
                  <a:pos x="134" y="218"/>
                </a:cxn>
                <a:cxn ang="0">
                  <a:pos x="109" y="221"/>
                </a:cxn>
                <a:cxn ang="0">
                  <a:pos x="84" y="218"/>
                </a:cxn>
                <a:cxn ang="0">
                  <a:pos x="61" y="210"/>
                </a:cxn>
                <a:cxn ang="0">
                  <a:pos x="41" y="197"/>
                </a:cxn>
                <a:cxn ang="0">
                  <a:pos x="24" y="180"/>
                </a:cxn>
                <a:cxn ang="0">
                  <a:pos x="11" y="159"/>
                </a:cxn>
                <a:cxn ang="0">
                  <a:pos x="2" y="136"/>
                </a:cxn>
                <a:cxn ang="0">
                  <a:pos x="0" y="111"/>
                </a:cxn>
                <a:cxn ang="0">
                  <a:pos x="2" y="86"/>
                </a:cxn>
                <a:cxn ang="0">
                  <a:pos x="11" y="62"/>
                </a:cxn>
                <a:cxn ang="0">
                  <a:pos x="24" y="42"/>
                </a:cxn>
                <a:cxn ang="0">
                  <a:pos x="41" y="25"/>
                </a:cxn>
                <a:cxn ang="0">
                  <a:pos x="61" y="12"/>
                </a:cxn>
                <a:cxn ang="0">
                  <a:pos x="84" y="3"/>
                </a:cxn>
                <a:cxn ang="0">
                  <a:pos x="109" y="0"/>
                </a:cxn>
              </a:cxnLst>
              <a:rect l="0" t="0" r="r" b="b"/>
              <a:pathLst>
                <a:path w="219" h="221">
                  <a:moveTo>
                    <a:pt x="151" y="43"/>
                  </a:moveTo>
                  <a:lnTo>
                    <a:pt x="144" y="43"/>
                  </a:lnTo>
                  <a:lnTo>
                    <a:pt x="138" y="45"/>
                  </a:lnTo>
                  <a:lnTo>
                    <a:pt x="132" y="48"/>
                  </a:lnTo>
                  <a:lnTo>
                    <a:pt x="127" y="53"/>
                  </a:lnTo>
                  <a:lnTo>
                    <a:pt x="123" y="58"/>
                  </a:lnTo>
                  <a:lnTo>
                    <a:pt x="119" y="63"/>
                  </a:lnTo>
                  <a:lnTo>
                    <a:pt x="117" y="70"/>
                  </a:lnTo>
                  <a:lnTo>
                    <a:pt x="117" y="77"/>
                  </a:lnTo>
                  <a:lnTo>
                    <a:pt x="117" y="84"/>
                  </a:lnTo>
                  <a:lnTo>
                    <a:pt x="119" y="90"/>
                  </a:lnTo>
                  <a:lnTo>
                    <a:pt x="123" y="96"/>
                  </a:lnTo>
                  <a:lnTo>
                    <a:pt x="127" y="101"/>
                  </a:lnTo>
                  <a:lnTo>
                    <a:pt x="132" y="105"/>
                  </a:lnTo>
                  <a:lnTo>
                    <a:pt x="138" y="109"/>
                  </a:lnTo>
                  <a:lnTo>
                    <a:pt x="144" y="110"/>
                  </a:lnTo>
                  <a:lnTo>
                    <a:pt x="151" y="111"/>
                  </a:lnTo>
                  <a:lnTo>
                    <a:pt x="158" y="110"/>
                  </a:lnTo>
                  <a:lnTo>
                    <a:pt x="164" y="109"/>
                  </a:lnTo>
                  <a:lnTo>
                    <a:pt x="170" y="105"/>
                  </a:lnTo>
                  <a:lnTo>
                    <a:pt x="175" y="101"/>
                  </a:lnTo>
                  <a:lnTo>
                    <a:pt x="179" y="96"/>
                  </a:lnTo>
                  <a:lnTo>
                    <a:pt x="182" y="90"/>
                  </a:lnTo>
                  <a:lnTo>
                    <a:pt x="184" y="84"/>
                  </a:lnTo>
                  <a:lnTo>
                    <a:pt x="185" y="77"/>
                  </a:lnTo>
                  <a:lnTo>
                    <a:pt x="184" y="70"/>
                  </a:lnTo>
                  <a:lnTo>
                    <a:pt x="182" y="63"/>
                  </a:lnTo>
                  <a:lnTo>
                    <a:pt x="179" y="58"/>
                  </a:lnTo>
                  <a:lnTo>
                    <a:pt x="175" y="53"/>
                  </a:lnTo>
                  <a:lnTo>
                    <a:pt x="170" y="48"/>
                  </a:lnTo>
                  <a:lnTo>
                    <a:pt x="164" y="45"/>
                  </a:lnTo>
                  <a:lnTo>
                    <a:pt x="158" y="43"/>
                  </a:lnTo>
                  <a:lnTo>
                    <a:pt x="151" y="43"/>
                  </a:lnTo>
                  <a:close/>
                  <a:moveTo>
                    <a:pt x="109" y="0"/>
                  </a:moveTo>
                  <a:lnTo>
                    <a:pt x="122" y="1"/>
                  </a:lnTo>
                  <a:lnTo>
                    <a:pt x="134" y="3"/>
                  </a:lnTo>
                  <a:lnTo>
                    <a:pt x="146" y="7"/>
                  </a:lnTo>
                  <a:lnTo>
                    <a:pt x="158" y="12"/>
                  </a:lnTo>
                  <a:lnTo>
                    <a:pt x="168" y="18"/>
                  </a:lnTo>
                  <a:lnTo>
                    <a:pt x="178" y="25"/>
                  </a:lnTo>
                  <a:lnTo>
                    <a:pt x="187" y="33"/>
                  </a:lnTo>
                  <a:lnTo>
                    <a:pt x="195" y="42"/>
                  </a:lnTo>
                  <a:lnTo>
                    <a:pt x="202" y="52"/>
                  </a:lnTo>
                  <a:lnTo>
                    <a:pt x="208" y="62"/>
                  </a:lnTo>
                  <a:lnTo>
                    <a:pt x="213" y="74"/>
                  </a:lnTo>
                  <a:lnTo>
                    <a:pt x="216" y="86"/>
                  </a:lnTo>
                  <a:lnTo>
                    <a:pt x="218" y="98"/>
                  </a:lnTo>
                  <a:lnTo>
                    <a:pt x="219" y="111"/>
                  </a:lnTo>
                  <a:lnTo>
                    <a:pt x="218" y="124"/>
                  </a:lnTo>
                  <a:lnTo>
                    <a:pt x="216" y="136"/>
                  </a:lnTo>
                  <a:lnTo>
                    <a:pt x="213" y="148"/>
                  </a:lnTo>
                  <a:lnTo>
                    <a:pt x="208" y="159"/>
                  </a:lnTo>
                  <a:lnTo>
                    <a:pt x="202" y="170"/>
                  </a:lnTo>
                  <a:lnTo>
                    <a:pt x="195" y="180"/>
                  </a:lnTo>
                  <a:lnTo>
                    <a:pt x="187" y="189"/>
                  </a:lnTo>
                  <a:lnTo>
                    <a:pt x="178" y="197"/>
                  </a:lnTo>
                  <a:lnTo>
                    <a:pt x="168" y="204"/>
                  </a:lnTo>
                  <a:lnTo>
                    <a:pt x="158" y="210"/>
                  </a:lnTo>
                  <a:lnTo>
                    <a:pt x="146" y="215"/>
                  </a:lnTo>
                  <a:lnTo>
                    <a:pt x="134" y="218"/>
                  </a:lnTo>
                  <a:lnTo>
                    <a:pt x="122" y="220"/>
                  </a:lnTo>
                  <a:lnTo>
                    <a:pt x="109" y="221"/>
                  </a:lnTo>
                  <a:lnTo>
                    <a:pt x="97" y="220"/>
                  </a:lnTo>
                  <a:lnTo>
                    <a:pt x="84" y="218"/>
                  </a:lnTo>
                  <a:lnTo>
                    <a:pt x="72" y="215"/>
                  </a:lnTo>
                  <a:lnTo>
                    <a:pt x="61" y="210"/>
                  </a:lnTo>
                  <a:lnTo>
                    <a:pt x="51" y="204"/>
                  </a:lnTo>
                  <a:lnTo>
                    <a:pt x="41" y="197"/>
                  </a:lnTo>
                  <a:lnTo>
                    <a:pt x="32" y="189"/>
                  </a:lnTo>
                  <a:lnTo>
                    <a:pt x="24" y="180"/>
                  </a:lnTo>
                  <a:lnTo>
                    <a:pt x="17" y="170"/>
                  </a:lnTo>
                  <a:lnTo>
                    <a:pt x="11" y="159"/>
                  </a:lnTo>
                  <a:lnTo>
                    <a:pt x="6" y="148"/>
                  </a:lnTo>
                  <a:lnTo>
                    <a:pt x="2" y="136"/>
                  </a:lnTo>
                  <a:lnTo>
                    <a:pt x="0" y="124"/>
                  </a:lnTo>
                  <a:lnTo>
                    <a:pt x="0" y="111"/>
                  </a:lnTo>
                  <a:lnTo>
                    <a:pt x="0" y="98"/>
                  </a:lnTo>
                  <a:lnTo>
                    <a:pt x="2" y="86"/>
                  </a:lnTo>
                  <a:lnTo>
                    <a:pt x="6" y="74"/>
                  </a:lnTo>
                  <a:lnTo>
                    <a:pt x="11" y="62"/>
                  </a:lnTo>
                  <a:lnTo>
                    <a:pt x="17" y="52"/>
                  </a:lnTo>
                  <a:lnTo>
                    <a:pt x="24" y="42"/>
                  </a:lnTo>
                  <a:lnTo>
                    <a:pt x="32" y="33"/>
                  </a:lnTo>
                  <a:lnTo>
                    <a:pt x="41" y="25"/>
                  </a:lnTo>
                  <a:lnTo>
                    <a:pt x="51" y="18"/>
                  </a:lnTo>
                  <a:lnTo>
                    <a:pt x="61" y="12"/>
                  </a:lnTo>
                  <a:lnTo>
                    <a:pt x="72" y="7"/>
                  </a:lnTo>
                  <a:lnTo>
                    <a:pt x="84" y="3"/>
                  </a:lnTo>
                  <a:lnTo>
                    <a:pt x="97" y="1"/>
                  </a:lnTo>
                  <a:lnTo>
                    <a:pt x="1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00"/>
            </a:p>
          </p:txBody>
        </p:sp>
      </p:grpSp>
      <p:pic>
        <p:nvPicPr>
          <p:cNvPr id="20" name="Picture 23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537750"/>
            <a:ext cx="470407" cy="448034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629150"/>
            <a:ext cx="685800" cy="265233"/>
          </a:xfrm>
          <a:prstGeom prst="rect">
            <a:avLst/>
          </a:prstGeom>
        </p:spPr>
      </p:pic>
      <p:sp>
        <p:nvSpPr>
          <p:cNvPr id="19" name="Title 61"/>
          <p:cNvSpPr txBox="1">
            <a:spLocks/>
          </p:cNvSpPr>
          <p:nvPr/>
        </p:nvSpPr>
        <p:spPr>
          <a:xfrm>
            <a:off x="386644" y="83704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sz="32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400" dirty="0" smtClean="0"/>
              <a:t>Įvykdytų pirkimų patikra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89245" y="373488"/>
            <a:ext cx="4944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>
                <a:solidFill>
                  <a:schemeClr val="bg1">
                    <a:lumMod val="65000"/>
                  </a:schemeClr>
                </a:solidFill>
              </a:rPr>
              <a:t>Tikslas – įvertinti ar pirkimai atlikti laikantis teisės aktų reikalavimų</a:t>
            </a:r>
            <a:r>
              <a:rPr lang="lt-LT" sz="16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lt-LT" dirty="0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1035640" y="2262442"/>
            <a:ext cx="3650" cy="1030545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475780" y="2594778"/>
            <a:ext cx="473740" cy="282704"/>
            <a:chOff x="4423444" y="2794168"/>
            <a:chExt cx="611640" cy="364996"/>
          </a:xfrm>
        </p:grpSpPr>
        <p:sp>
          <p:nvSpPr>
            <p:cNvPr id="34" name="Freeform 11"/>
            <p:cNvSpPr>
              <a:spLocks noEditPoints="1"/>
            </p:cNvSpPr>
            <p:nvPr/>
          </p:nvSpPr>
          <p:spPr bwMode="auto">
            <a:xfrm>
              <a:off x="4423444" y="2794168"/>
              <a:ext cx="611640" cy="364996"/>
            </a:xfrm>
            <a:custGeom>
              <a:avLst/>
              <a:gdLst/>
              <a:ahLst/>
              <a:cxnLst>
                <a:cxn ang="0">
                  <a:pos x="356" y="72"/>
                </a:cxn>
                <a:cxn ang="0">
                  <a:pos x="302" y="98"/>
                </a:cxn>
                <a:cxn ang="0">
                  <a:pos x="261" y="140"/>
                </a:cxn>
                <a:cxn ang="0">
                  <a:pos x="235" y="193"/>
                </a:cxn>
                <a:cxn ang="0">
                  <a:pos x="230" y="255"/>
                </a:cxn>
                <a:cxn ang="0">
                  <a:pos x="246" y="314"/>
                </a:cxn>
                <a:cxn ang="0">
                  <a:pos x="280" y="362"/>
                </a:cxn>
                <a:cxn ang="0">
                  <a:pos x="328" y="396"/>
                </a:cxn>
                <a:cxn ang="0">
                  <a:pos x="387" y="412"/>
                </a:cxn>
                <a:cxn ang="0">
                  <a:pos x="448" y="407"/>
                </a:cxn>
                <a:cxn ang="0">
                  <a:pos x="502" y="381"/>
                </a:cxn>
                <a:cxn ang="0">
                  <a:pos x="544" y="339"/>
                </a:cxn>
                <a:cxn ang="0">
                  <a:pos x="569" y="285"/>
                </a:cxn>
                <a:cxn ang="0">
                  <a:pos x="574" y="224"/>
                </a:cxn>
                <a:cxn ang="0">
                  <a:pos x="559" y="165"/>
                </a:cxn>
                <a:cxn ang="0">
                  <a:pos x="525" y="117"/>
                </a:cxn>
                <a:cxn ang="0">
                  <a:pos x="476" y="83"/>
                </a:cxn>
                <a:cxn ang="0">
                  <a:pos x="418" y="67"/>
                </a:cxn>
                <a:cxn ang="0">
                  <a:pos x="429" y="2"/>
                </a:cxn>
                <a:cxn ang="0">
                  <a:pos x="487" y="15"/>
                </a:cxn>
                <a:cxn ang="0">
                  <a:pos x="546" y="39"/>
                </a:cxn>
                <a:cxn ang="0">
                  <a:pos x="629" y="86"/>
                </a:cxn>
                <a:cxn ang="0">
                  <a:pos x="679" y="121"/>
                </a:cxn>
                <a:cxn ang="0">
                  <a:pos x="722" y="155"/>
                </a:cxn>
                <a:cxn ang="0">
                  <a:pos x="757" y="184"/>
                </a:cxn>
                <a:cxn ang="0">
                  <a:pos x="780" y="205"/>
                </a:cxn>
                <a:cxn ang="0">
                  <a:pos x="791" y="216"/>
                </a:cxn>
                <a:cxn ang="0">
                  <a:pos x="800" y="231"/>
                </a:cxn>
                <a:cxn ang="0">
                  <a:pos x="798" y="252"/>
                </a:cxn>
                <a:cxn ang="0">
                  <a:pos x="789" y="263"/>
                </a:cxn>
                <a:cxn ang="0">
                  <a:pos x="775" y="277"/>
                </a:cxn>
                <a:cxn ang="0">
                  <a:pos x="749" y="300"/>
                </a:cxn>
                <a:cxn ang="0">
                  <a:pos x="712" y="331"/>
                </a:cxn>
                <a:cxn ang="0">
                  <a:pos x="667" y="365"/>
                </a:cxn>
                <a:cxn ang="0">
                  <a:pos x="616" y="400"/>
                </a:cxn>
                <a:cxn ang="0">
                  <a:pos x="531" y="445"/>
                </a:cxn>
                <a:cxn ang="0">
                  <a:pos x="473" y="467"/>
                </a:cxn>
                <a:cxn ang="0">
                  <a:pos x="415" y="477"/>
                </a:cxn>
                <a:cxn ang="0">
                  <a:pos x="358" y="473"/>
                </a:cxn>
                <a:cxn ang="0">
                  <a:pos x="299" y="457"/>
                </a:cxn>
                <a:cxn ang="0">
                  <a:pos x="227" y="424"/>
                </a:cxn>
                <a:cxn ang="0">
                  <a:pos x="159" y="383"/>
                </a:cxn>
                <a:cxn ang="0">
                  <a:pos x="111" y="348"/>
                </a:cxn>
                <a:cxn ang="0">
                  <a:pos x="70" y="315"/>
                </a:cxn>
                <a:cxn ang="0">
                  <a:pos x="38" y="287"/>
                </a:cxn>
                <a:cxn ang="0">
                  <a:pos x="17" y="269"/>
                </a:cxn>
                <a:cxn ang="0">
                  <a:pos x="10" y="262"/>
                </a:cxn>
                <a:cxn ang="0">
                  <a:pos x="0" y="242"/>
                </a:cxn>
                <a:cxn ang="0">
                  <a:pos x="6" y="220"/>
                </a:cxn>
                <a:cxn ang="0">
                  <a:pos x="14" y="212"/>
                </a:cxn>
                <a:cxn ang="0">
                  <a:pos x="32" y="196"/>
                </a:cxn>
                <a:cxn ang="0">
                  <a:pos x="61" y="170"/>
                </a:cxn>
                <a:cxn ang="0">
                  <a:pos x="100" y="138"/>
                </a:cxn>
                <a:cxn ang="0">
                  <a:pos x="146" y="104"/>
                </a:cxn>
                <a:cxn ang="0">
                  <a:pos x="199" y="69"/>
                </a:cxn>
                <a:cxn ang="0">
                  <a:pos x="285" y="26"/>
                </a:cxn>
                <a:cxn ang="0">
                  <a:pos x="343" y="7"/>
                </a:cxn>
                <a:cxn ang="0">
                  <a:pos x="401" y="0"/>
                </a:cxn>
              </a:cxnLst>
              <a:rect l="0" t="0" r="r" b="b"/>
              <a:pathLst>
                <a:path w="801" h="478">
                  <a:moveTo>
                    <a:pt x="402" y="66"/>
                  </a:moveTo>
                  <a:lnTo>
                    <a:pt x="387" y="67"/>
                  </a:lnTo>
                  <a:lnTo>
                    <a:pt x="371" y="69"/>
                  </a:lnTo>
                  <a:lnTo>
                    <a:pt x="356" y="72"/>
                  </a:lnTo>
                  <a:lnTo>
                    <a:pt x="342" y="77"/>
                  </a:lnTo>
                  <a:lnTo>
                    <a:pt x="328" y="83"/>
                  </a:lnTo>
                  <a:lnTo>
                    <a:pt x="315" y="90"/>
                  </a:lnTo>
                  <a:lnTo>
                    <a:pt x="302" y="98"/>
                  </a:lnTo>
                  <a:lnTo>
                    <a:pt x="291" y="107"/>
                  </a:lnTo>
                  <a:lnTo>
                    <a:pt x="280" y="117"/>
                  </a:lnTo>
                  <a:lnTo>
                    <a:pt x="270" y="128"/>
                  </a:lnTo>
                  <a:lnTo>
                    <a:pt x="261" y="140"/>
                  </a:lnTo>
                  <a:lnTo>
                    <a:pt x="253" y="152"/>
                  </a:lnTo>
                  <a:lnTo>
                    <a:pt x="246" y="165"/>
                  </a:lnTo>
                  <a:lnTo>
                    <a:pt x="240" y="179"/>
                  </a:lnTo>
                  <a:lnTo>
                    <a:pt x="235" y="193"/>
                  </a:lnTo>
                  <a:lnTo>
                    <a:pt x="232" y="208"/>
                  </a:lnTo>
                  <a:lnTo>
                    <a:pt x="230" y="224"/>
                  </a:lnTo>
                  <a:lnTo>
                    <a:pt x="229" y="239"/>
                  </a:lnTo>
                  <a:lnTo>
                    <a:pt x="230" y="255"/>
                  </a:lnTo>
                  <a:lnTo>
                    <a:pt x="232" y="271"/>
                  </a:lnTo>
                  <a:lnTo>
                    <a:pt x="235" y="285"/>
                  </a:lnTo>
                  <a:lnTo>
                    <a:pt x="240" y="300"/>
                  </a:lnTo>
                  <a:lnTo>
                    <a:pt x="246" y="314"/>
                  </a:lnTo>
                  <a:lnTo>
                    <a:pt x="253" y="327"/>
                  </a:lnTo>
                  <a:lnTo>
                    <a:pt x="261" y="339"/>
                  </a:lnTo>
                  <a:lnTo>
                    <a:pt x="270" y="351"/>
                  </a:lnTo>
                  <a:lnTo>
                    <a:pt x="280" y="362"/>
                  </a:lnTo>
                  <a:lnTo>
                    <a:pt x="291" y="372"/>
                  </a:lnTo>
                  <a:lnTo>
                    <a:pt x="302" y="381"/>
                  </a:lnTo>
                  <a:lnTo>
                    <a:pt x="315" y="389"/>
                  </a:lnTo>
                  <a:lnTo>
                    <a:pt x="328" y="396"/>
                  </a:lnTo>
                  <a:lnTo>
                    <a:pt x="342" y="402"/>
                  </a:lnTo>
                  <a:lnTo>
                    <a:pt x="356" y="407"/>
                  </a:lnTo>
                  <a:lnTo>
                    <a:pt x="371" y="410"/>
                  </a:lnTo>
                  <a:lnTo>
                    <a:pt x="387" y="412"/>
                  </a:lnTo>
                  <a:lnTo>
                    <a:pt x="402" y="413"/>
                  </a:lnTo>
                  <a:lnTo>
                    <a:pt x="418" y="412"/>
                  </a:lnTo>
                  <a:lnTo>
                    <a:pt x="433" y="410"/>
                  </a:lnTo>
                  <a:lnTo>
                    <a:pt x="448" y="407"/>
                  </a:lnTo>
                  <a:lnTo>
                    <a:pt x="463" y="402"/>
                  </a:lnTo>
                  <a:lnTo>
                    <a:pt x="476" y="396"/>
                  </a:lnTo>
                  <a:lnTo>
                    <a:pt x="490" y="389"/>
                  </a:lnTo>
                  <a:lnTo>
                    <a:pt x="502" y="381"/>
                  </a:lnTo>
                  <a:lnTo>
                    <a:pt x="514" y="372"/>
                  </a:lnTo>
                  <a:lnTo>
                    <a:pt x="525" y="362"/>
                  </a:lnTo>
                  <a:lnTo>
                    <a:pt x="535" y="351"/>
                  </a:lnTo>
                  <a:lnTo>
                    <a:pt x="544" y="339"/>
                  </a:lnTo>
                  <a:lnTo>
                    <a:pt x="552" y="327"/>
                  </a:lnTo>
                  <a:lnTo>
                    <a:pt x="559" y="314"/>
                  </a:lnTo>
                  <a:lnTo>
                    <a:pt x="564" y="300"/>
                  </a:lnTo>
                  <a:lnTo>
                    <a:pt x="569" y="285"/>
                  </a:lnTo>
                  <a:lnTo>
                    <a:pt x="573" y="271"/>
                  </a:lnTo>
                  <a:lnTo>
                    <a:pt x="574" y="255"/>
                  </a:lnTo>
                  <a:lnTo>
                    <a:pt x="575" y="239"/>
                  </a:lnTo>
                  <a:lnTo>
                    <a:pt x="574" y="224"/>
                  </a:lnTo>
                  <a:lnTo>
                    <a:pt x="573" y="208"/>
                  </a:lnTo>
                  <a:lnTo>
                    <a:pt x="569" y="193"/>
                  </a:lnTo>
                  <a:lnTo>
                    <a:pt x="564" y="179"/>
                  </a:lnTo>
                  <a:lnTo>
                    <a:pt x="559" y="165"/>
                  </a:lnTo>
                  <a:lnTo>
                    <a:pt x="552" y="152"/>
                  </a:lnTo>
                  <a:lnTo>
                    <a:pt x="544" y="140"/>
                  </a:lnTo>
                  <a:lnTo>
                    <a:pt x="535" y="128"/>
                  </a:lnTo>
                  <a:lnTo>
                    <a:pt x="525" y="117"/>
                  </a:lnTo>
                  <a:lnTo>
                    <a:pt x="514" y="107"/>
                  </a:lnTo>
                  <a:lnTo>
                    <a:pt x="502" y="98"/>
                  </a:lnTo>
                  <a:lnTo>
                    <a:pt x="490" y="90"/>
                  </a:lnTo>
                  <a:lnTo>
                    <a:pt x="476" y="83"/>
                  </a:lnTo>
                  <a:lnTo>
                    <a:pt x="463" y="77"/>
                  </a:lnTo>
                  <a:lnTo>
                    <a:pt x="448" y="72"/>
                  </a:lnTo>
                  <a:lnTo>
                    <a:pt x="433" y="69"/>
                  </a:lnTo>
                  <a:lnTo>
                    <a:pt x="418" y="67"/>
                  </a:lnTo>
                  <a:lnTo>
                    <a:pt x="402" y="66"/>
                  </a:lnTo>
                  <a:close/>
                  <a:moveTo>
                    <a:pt x="401" y="0"/>
                  </a:moveTo>
                  <a:lnTo>
                    <a:pt x="415" y="1"/>
                  </a:lnTo>
                  <a:lnTo>
                    <a:pt x="429" y="2"/>
                  </a:lnTo>
                  <a:lnTo>
                    <a:pt x="444" y="4"/>
                  </a:lnTo>
                  <a:lnTo>
                    <a:pt x="458" y="7"/>
                  </a:lnTo>
                  <a:lnTo>
                    <a:pt x="473" y="11"/>
                  </a:lnTo>
                  <a:lnTo>
                    <a:pt x="487" y="15"/>
                  </a:lnTo>
                  <a:lnTo>
                    <a:pt x="502" y="20"/>
                  </a:lnTo>
                  <a:lnTo>
                    <a:pt x="517" y="26"/>
                  </a:lnTo>
                  <a:lnTo>
                    <a:pt x="531" y="32"/>
                  </a:lnTo>
                  <a:lnTo>
                    <a:pt x="546" y="39"/>
                  </a:lnTo>
                  <a:lnTo>
                    <a:pt x="574" y="53"/>
                  </a:lnTo>
                  <a:lnTo>
                    <a:pt x="602" y="69"/>
                  </a:lnTo>
                  <a:lnTo>
                    <a:pt x="616" y="78"/>
                  </a:lnTo>
                  <a:lnTo>
                    <a:pt x="629" y="86"/>
                  </a:lnTo>
                  <a:lnTo>
                    <a:pt x="642" y="95"/>
                  </a:lnTo>
                  <a:lnTo>
                    <a:pt x="655" y="104"/>
                  </a:lnTo>
                  <a:lnTo>
                    <a:pt x="667" y="112"/>
                  </a:lnTo>
                  <a:lnTo>
                    <a:pt x="679" y="121"/>
                  </a:lnTo>
                  <a:lnTo>
                    <a:pt x="691" y="130"/>
                  </a:lnTo>
                  <a:lnTo>
                    <a:pt x="702" y="138"/>
                  </a:lnTo>
                  <a:lnTo>
                    <a:pt x="712" y="147"/>
                  </a:lnTo>
                  <a:lnTo>
                    <a:pt x="722" y="155"/>
                  </a:lnTo>
                  <a:lnTo>
                    <a:pt x="732" y="163"/>
                  </a:lnTo>
                  <a:lnTo>
                    <a:pt x="741" y="170"/>
                  </a:lnTo>
                  <a:lnTo>
                    <a:pt x="749" y="177"/>
                  </a:lnTo>
                  <a:lnTo>
                    <a:pt x="757" y="184"/>
                  </a:lnTo>
                  <a:lnTo>
                    <a:pt x="764" y="190"/>
                  </a:lnTo>
                  <a:lnTo>
                    <a:pt x="770" y="196"/>
                  </a:lnTo>
                  <a:lnTo>
                    <a:pt x="775" y="201"/>
                  </a:lnTo>
                  <a:lnTo>
                    <a:pt x="780" y="205"/>
                  </a:lnTo>
                  <a:lnTo>
                    <a:pt x="784" y="209"/>
                  </a:lnTo>
                  <a:lnTo>
                    <a:pt x="787" y="212"/>
                  </a:lnTo>
                  <a:lnTo>
                    <a:pt x="789" y="214"/>
                  </a:lnTo>
                  <a:lnTo>
                    <a:pt x="791" y="216"/>
                  </a:lnTo>
                  <a:lnTo>
                    <a:pt x="791" y="216"/>
                  </a:lnTo>
                  <a:lnTo>
                    <a:pt x="795" y="220"/>
                  </a:lnTo>
                  <a:lnTo>
                    <a:pt x="798" y="225"/>
                  </a:lnTo>
                  <a:lnTo>
                    <a:pt x="800" y="231"/>
                  </a:lnTo>
                  <a:lnTo>
                    <a:pt x="801" y="236"/>
                  </a:lnTo>
                  <a:lnTo>
                    <a:pt x="801" y="241"/>
                  </a:lnTo>
                  <a:lnTo>
                    <a:pt x="800" y="247"/>
                  </a:lnTo>
                  <a:lnTo>
                    <a:pt x="798" y="252"/>
                  </a:lnTo>
                  <a:lnTo>
                    <a:pt x="795" y="257"/>
                  </a:lnTo>
                  <a:lnTo>
                    <a:pt x="791" y="262"/>
                  </a:lnTo>
                  <a:lnTo>
                    <a:pt x="791" y="262"/>
                  </a:lnTo>
                  <a:lnTo>
                    <a:pt x="789" y="263"/>
                  </a:lnTo>
                  <a:lnTo>
                    <a:pt x="787" y="266"/>
                  </a:lnTo>
                  <a:lnTo>
                    <a:pt x="784" y="269"/>
                  </a:lnTo>
                  <a:lnTo>
                    <a:pt x="780" y="272"/>
                  </a:lnTo>
                  <a:lnTo>
                    <a:pt x="775" y="277"/>
                  </a:lnTo>
                  <a:lnTo>
                    <a:pt x="770" y="282"/>
                  </a:lnTo>
                  <a:lnTo>
                    <a:pt x="764" y="287"/>
                  </a:lnTo>
                  <a:lnTo>
                    <a:pt x="757" y="294"/>
                  </a:lnTo>
                  <a:lnTo>
                    <a:pt x="749" y="300"/>
                  </a:lnTo>
                  <a:lnTo>
                    <a:pt x="741" y="308"/>
                  </a:lnTo>
                  <a:lnTo>
                    <a:pt x="732" y="315"/>
                  </a:lnTo>
                  <a:lnTo>
                    <a:pt x="722" y="323"/>
                  </a:lnTo>
                  <a:lnTo>
                    <a:pt x="712" y="331"/>
                  </a:lnTo>
                  <a:lnTo>
                    <a:pt x="702" y="339"/>
                  </a:lnTo>
                  <a:lnTo>
                    <a:pt x="691" y="348"/>
                  </a:lnTo>
                  <a:lnTo>
                    <a:pt x="679" y="357"/>
                  </a:lnTo>
                  <a:lnTo>
                    <a:pt x="667" y="365"/>
                  </a:lnTo>
                  <a:lnTo>
                    <a:pt x="655" y="374"/>
                  </a:lnTo>
                  <a:lnTo>
                    <a:pt x="642" y="383"/>
                  </a:lnTo>
                  <a:lnTo>
                    <a:pt x="629" y="391"/>
                  </a:lnTo>
                  <a:lnTo>
                    <a:pt x="616" y="400"/>
                  </a:lnTo>
                  <a:lnTo>
                    <a:pt x="602" y="408"/>
                  </a:lnTo>
                  <a:lnTo>
                    <a:pt x="574" y="424"/>
                  </a:lnTo>
                  <a:lnTo>
                    <a:pt x="546" y="439"/>
                  </a:lnTo>
                  <a:lnTo>
                    <a:pt x="531" y="445"/>
                  </a:lnTo>
                  <a:lnTo>
                    <a:pt x="517" y="452"/>
                  </a:lnTo>
                  <a:lnTo>
                    <a:pt x="502" y="457"/>
                  </a:lnTo>
                  <a:lnTo>
                    <a:pt x="487" y="462"/>
                  </a:lnTo>
                  <a:lnTo>
                    <a:pt x="473" y="467"/>
                  </a:lnTo>
                  <a:lnTo>
                    <a:pt x="458" y="470"/>
                  </a:lnTo>
                  <a:lnTo>
                    <a:pt x="444" y="473"/>
                  </a:lnTo>
                  <a:lnTo>
                    <a:pt x="429" y="476"/>
                  </a:lnTo>
                  <a:lnTo>
                    <a:pt x="415" y="477"/>
                  </a:lnTo>
                  <a:lnTo>
                    <a:pt x="401" y="478"/>
                  </a:lnTo>
                  <a:lnTo>
                    <a:pt x="387" y="477"/>
                  </a:lnTo>
                  <a:lnTo>
                    <a:pt x="372" y="476"/>
                  </a:lnTo>
                  <a:lnTo>
                    <a:pt x="358" y="473"/>
                  </a:lnTo>
                  <a:lnTo>
                    <a:pt x="343" y="470"/>
                  </a:lnTo>
                  <a:lnTo>
                    <a:pt x="328" y="467"/>
                  </a:lnTo>
                  <a:lnTo>
                    <a:pt x="314" y="462"/>
                  </a:lnTo>
                  <a:lnTo>
                    <a:pt x="299" y="457"/>
                  </a:lnTo>
                  <a:lnTo>
                    <a:pt x="285" y="452"/>
                  </a:lnTo>
                  <a:lnTo>
                    <a:pt x="270" y="445"/>
                  </a:lnTo>
                  <a:lnTo>
                    <a:pt x="256" y="439"/>
                  </a:lnTo>
                  <a:lnTo>
                    <a:pt x="227" y="424"/>
                  </a:lnTo>
                  <a:lnTo>
                    <a:pt x="199" y="408"/>
                  </a:lnTo>
                  <a:lnTo>
                    <a:pt x="186" y="400"/>
                  </a:lnTo>
                  <a:lnTo>
                    <a:pt x="172" y="391"/>
                  </a:lnTo>
                  <a:lnTo>
                    <a:pt x="159" y="383"/>
                  </a:lnTo>
                  <a:lnTo>
                    <a:pt x="146" y="374"/>
                  </a:lnTo>
                  <a:lnTo>
                    <a:pt x="134" y="365"/>
                  </a:lnTo>
                  <a:lnTo>
                    <a:pt x="122" y="357"/>
                  </a:lnTo>
                  <a:lnTo>
                    <a:pt x="111" y="348"/>
                  </a:lnTo>
                  <a:lnTo>
                    <a:pt x="100" y="339"/>
                  </a:lnTo>
                  <a:lnTo>
                    <a:pt x="89" y="331"/>
                  </a:lnTo>
                  <a:lnTo>
                    <a:pt x="79" y="323"/>
                  </a:lnTo>
                  <a:lnTo>
                    <a:pt x="70" y="315"/>
                  </a:lnTo>
                  <a:lnTo>
                    <a:pt x="61" y="308"/>
                  </a:lnTo>
                  <a:lnTo>
                    <a:pt x="53" y="300"/>
                  </a:lnTo>
                  <a:lnTo>
                    <a:pt x="45" y="294"/>
                  </a:lnTo>
                  <a:lnTo>
                    <a:pt x="38" y="287"/>
                  </a:lnTo>
                  <a:lnTo>
                    <a:pt x="32" y="282"/>
                  </a:lnTo>
                  <a:lnTo>
                    <a:pt x="26" y="277"/>
                  </a:lnTo>
                  <a:lnTo>
                    <a:pt x="21" y="272"/>
                  </a:lnTo>
                  <a:lnTo>
                    <a:pt x="17" y="269"/>
                  </a:lnTo>
                  <a:lnTo>
                    <a:pt x="14" y="266"/>
                  </a:lnTo>
                  <a:lnTo>
                    <a:pt x="12" y="263"/>
                  </a:lnTo>
                  <a:lnTo>
                    <a:pt x="11" y="262"/>
                  </a:lnTo>
                  <a:lnTo>
                    <a:pt x="10" y="262"/>
                  </a:lnTo>
                  <a:lnTo>
                    <a:pt x="6" y="257"/>
                  </a:lnTo>
                  <a:lnTo>
                    <a:pt x="3" y="252"/>
                  </a:lnTo>
                  <a:lnTo>
                    <a:pt x="1" y="247"/>
                  </a:lnTo>
                  <a:lnTo>
                    <a:pt x="0" y="242"/>
                  </a:lnTo>
                  <a:lnTo>
                    <a:pt x="0" y="236"/>
                  </a:lnTo>
                  <a:lnTo>
                    <a:pt x="1" y="231"/>
                  </a:lnTo>
                  <a:lnTo>
                    <a:pt x="3" y="226"/>
                  </a:lnTo>
                  <a:lnTo>
                    <a:pt x="6" y="220"/>
                  </a:lnTo>
                  <a:lnTo>
                    <a:pt x="10" y="216"/>
                  </a:lnTo>
                  <a:lnTo>
                    <a:pt x="11" y="216"/>
                  </a:lnTo>
                  <a:lnTo>
                    <a:pt x="12" y="214"/>
                  </a:lnTo>
                  <a:lnTo>
                    <a:pt x="14" y="212"/>
                  </a:lnTo>
                  <a:lnTo>
                    <a:pt x="17" y="209"/>
                  </a:lnTo>
                  <a:lnTo>
                    <a:pt x="21" y="205"/>
                  </a:lnTo>
                  <a:lnTo>
                    <a:pt x="26" y="201"/>
                  </a:lnTo>
                  <a:lnTo>
                    <a:pt x="32" y="196"/>
                  </a:lnTo>
                  <a:lnTo>
                    <a:pt x="38" y="190"/>
                  </a:lnTo>
                  <a:lnTo>
                    <a:pt x="45" y="184"/>
                  </a:lnTo>
                  <a:lnTo>
                    <a:pt x="53" y="177"/>
                  </a:lnTo>
                  <a:lnTo>
                    <a:pt x="61" y="170"/>
                  </a:lnTo>
                  <a:lnTo>
                    <a:pt x="70" y="163"/>
                  </a:lnTo>
                  <a:lnTo>
                    <a:pt x="79" y="155"/>
                  </a:lnTo>
                  <a:lnTo>
                    <a:pt x="89" y="147"/>
                  </a:lnTo>
                  <a:lnTo>
                    <a:pt x="100" y="138"/>
                  </a:lnTo>
                  <a:lnTo>
                    <a:pt x="111" y="130"/>
                  </a:lnTo>
                  <a:lnTo>
                    <a:pt x="122" y="121"/>
                  </a:lnTo>
                  <a:lnTo>
                    <a:pt x="134" y="112"/>
                  </a:lnTo>
                  <a:lnTo>
                    <a:pt x="146" y="104"/>
                  </a:lnTo>
                  <a:lnTo>
                    <a:pt x="159" y="95"/>
                  </a:lnTo>
                  <a:lnTo>
                    <a:pt x="172" y="86"/>
                  </a:lnTo>
                  <a:lnTo>
                    <a:pt x="186" y="78"/>
                  </a:lnTo>
                  <a:lnTo>
                    <a:pt x="199" y="69"/>
                  </a:lnTo>
                  <a:lnTo>
                    <a:pt x="227" y="53"/>
                  </a:lnTo>
                  <a:lnTo>
                    <a:pt x="256" y="39"/>
                  </a:lnTo>
                  <a:lnTo>
                    <a:pt x="270" y="32"/>
                  </a:lnTo>
                  <a:lnTo>
                    <a:pt x="285" y="26"/>
                  </a:lnTo>
                  <a:lnTo>
                    <a:pt x="299" y="20"/>
                  </a:lnTo>
                  <a:lnTo>
                    <a:pt x="314" y="15"/>
                  </a:lnTo>
                  <a:lnTo>
                    <a:pt x="328" y="11"/>
                  </a:lnTo>
                  <a:lnTo>
                    <a:pt x="343" y="7"/>
                  </a:lnTo>
                  <a:lnTo>
                    <a:pt x="358" y="4"/>
                  </a:lnTo>
                  <a:lnTo>
                    <a:pt x="372" y="2"/>
                  </a:lnTo>
                  <a:lnTo>
                    <a:pt x="387" y="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00"/>
            </a:p>
          </p:txBody>
        </p:sp>
        <p:sp>
          <p:nvSpPr>
            <p:cNvPr id="35" name="Freeform 12"/>
            <p:cNvSpPr>
              <a:spLocks noEditPoints="1"/>
            </p:cNvSpPr>
            <p:nvPr/>
          </p:nvSpPr>
          <p:spPr bwMode="auto">
            <a:xfrm>
              <a:off x="4645651" y="2891142"/>
              <a:ext cx="167228" cy="168754"/>
            </a:xfrm>
            <a:custGeom>
              <a:avLst/>
              <a:gdLst/>
              <a:ahLst/>
              <a:cxnLst>
                <a:cxn ang="0">
                  <a:pos x="144" y="43"/>
                </a:cxn>
                <a:cxn ang="0">
                  <a:pos x="132" y="48"/>
                </a:cxn>
                <a:cxn ang="0">
                  <a:pos x="123" y="58"/>
                </a:cxn>
                <a:cxn ang="0">
                  <a:pos x="117" y="70"/>
                </a:cxn>
                <a:cxn ang="0">
                  <a:pos x="117" y="84"/>
                </a:cxn>
                <a:cxn ang="0">
                  <a:pos x="123" y="96"/>
                </a:cxn>
                <a:cxn ang="0">
                  <a:pos x="132" y="105"/>
                </a:cxn>
                <a:cxn ang="0">
                  <a:pos x="144" y="110"/>
                </a:cxn>
                <a:cxn ang="0">
                  <a:pos x="158" y="110"/>
                </a:cxn>
                <a:cxn ang="0">
                  <a:pos x="170" y="105"/>
                </a:cxn>
                <a:cxn ang="0">
                  <a:pos x="179" y="96"/>
                </a:cxn>
                <a:cxn ang="0">
                  <a:pos x="184" y="84"/>
                </a:cxn>
                <a:cxn ang="0">
                  <a:pos x="184" y="70"/>
                </a:cxn>
                <a:cxn ang="0">
                  <a:pos x="179" y="58"/>
                </a:cxn>
                <a:cxn ang="0">
                  <a:pos x="170" y="48"/>
                </a:cxn>
                <a:cxn ang="0">
                  <a:pos x="158" y="43"/>
                </a:cxn>
                <a:cxn ang="0">
                  <a:pos x="109" y="0"/>
                </a:cxn>
                <a:cxn ang="0">
                  <a:pos x="134" y="3"/>
                </a:cxn>
                <a:cxn ang="0">
                  <a:pos x="158" y="12"/>
                </a:cxn>
                <a:cxn ang="0">
                  <a:pos x="178" y="25"/>
                </a:cxn>
                <a:cxn ang="0">
                  <a:pos x="195" y="42"/>
                </a:cxn>
                <a:cxn ang="0">
                  <a:pos x="208" y="62"/>
                </a:cxn>
                <a:cxn ang="0">
                  <a:pos x="216" y="86"/>
                </a:cxn>
                <a:cxn ang="0">
                  <a:pos x="219" y="111"/>
                </a:cxn>
                <a:cxn ang="0">
                  <a:pos x="216" y="136"/>
                </a:cxn>
                <a:cxn ang="0">
                  <a:pos x="208" y="159"/>
                </a:cxn>
                <a:cxn ang="0">
                  <a:pos x="195" y="180"/>
                </a:cxn>
                <a:cxn ang="0">
                  <a:pos x="178" y="197"/>
                </a:cxn>
                <a:cxn ang="0">
                  <a:pos x="158" y="210"/>
                </a:cxn>
                <a:cxn ang="0">
                  <a:pos x="134" y="218"/>
                </a:cxn>
                <a:cxn ang="0">
                  <a:pos x="109" y="221"/>
                </a:cxn>
                <a:cxn ang="0">
                  <a:pos x="84" y="218"/>
                </a:cxn>
                <a:cxn ang="0">
                  <a:pos x="61" y="210"/>
                </a:cxn>
                <a:cxn ang="0">
                  <a:pos x="41" y="197"/>
                </a:cxn>
                <a:cxn ang="0">
                  <a:pos x="24" y="180"/>
                </a:cxn>
                <a:cxn ang="0">
                  <a:pos x="11" y="159"/>
                </a:cxn>
                <a:cxn ang="0">
                  <a:pos x="2" y="136"/>
                </a:cxn>
                <a:cxn ang="0">
                  <a:pos x="0" y="111"/>
                </a:cxn>
                <a:cxn ang="0">
                  <a:pos x="2" y="86"/>
                </a:cxn>
                <a:cxn ang="0">
                  <a:pos x="11" y="62"/>
                </a:cxn>
                <a:cxn ang="0">
                  <a:pos x="24" y="42"/>
                </a:cxn>
                <a:cxn ang="0">
                  <a:pos x="41" y="25"/>
                </a:cxn>
                <a:cxn ang="0">
                  <a:pos x="61" y="12"/>
                </a:cxn>
                <a:cxn ang="0">
                  <a:pos x="84" y="3"/>
                </a:cxn>
                <a:cxn ang="0">
                  <a:pos x="109" y="0"/>
                </a:cxn>
              </a:cxnLst>
              <a:rect l="0" t="0" r="r" b="b"/>
              <a:pathLst>
                <a:path w="219" h="221">
                  <a:moveTo>
                    <a:pt x="151" y="43"/>
                  </a:moveTo>
                  <a:lnTo>
                    <a:pt x="144" y="43"/>
                  </a:lnTo>
                  <a:lnTo>
                    <a:pt x="138" y="45"/>
                  </a:lnTo>
                  <a:lnTo>
                    <a:pt x="132" y="48"/>
                  </a:lnTo>
                  <a:lnTo>
                    <a:pt x="127" y="53"/>
                  </a:lnTo>
                  <a:lnTo>
                    <a:pt x="123" y="58"/>
                  </a:lnTo>
                  <a:lnTo>
                    <a:pt x="119" y="63"/>
                  </a:lnTo>
                  <a:lnTo>
                    <a:pt x="117" y="70"/>
                  </a:lnTo>
                  <a:lnTo>
                    <a:pt x="117" y="77"/>
                  </a:lnTo>
                  <a:lnTo>
                    <a:pt x="117" y="84"/>
                  </a:lnTo>
                  <a:lnTo>
                    <a:pt x="119" y="90"/>
                  </a:lnTo>
                  <a:lnTo>
                    <a:pt x="123" y="96"/>
                  </a:lnTo>
                  <a:lnTo>
                    <a:pt x="127" y="101"/>
                  </a:lnTo>
                  <a:lnTo>
                    <a:pt x="132" y="105"/>
                  </a:lnTo>
                  <a:lnTo>
                    <a:pt x="138" y="109"/>
                  </a:lnTo>
                  <a:lnTo>
                    <a:pt x="144" y="110"/>
                  </a:lnTo>
                  <a:lnTo>
                    <a:pt x="151" y="111"/>
                  </a:lnTo>
                  <a:lnTo>
                    <a:pt x="158" y="110"/>
                  </a:lnTo>
                  <a:lnTo>
                    <a:pt x="164" y="109"/>
                  </a:lnTo>
                  <a:lnTo>
                    <a:pt x="170" y="105"/>
                  </a:lnTo>
                  <a:lnTo>
                    <a:pt x="175" y="101"/>
                  </a:lnTo>
                  <a:lnTo>
                    <a:pt x="179" y="96"/>
                  </a:lnTo>
                  <a:lnTo>
                    <a:pt x="182" y="90"/>
                  </a:lnTo>
                  <a:lnTo>
                    <a:pt x="184" y="84"/>
                  </a:lnTo>
                  <a:lnTo>
                    <a:pt x="185" y="77"/>
                  </a:lnTo>
                  <a:lnTo>
                    <a:pt x="184" y="70"/>
                  </a:lnTo>
                  <a:lnTo>
                    <a:pt x="182" y="63"/>
                  </a:lnTo>
                  <a:lnTo>
                    <a:pt x="179" y="58"/>
                  </a:lnTo>
                  <a:lnTo>
                    <a:pt x="175" y="53"/>
                  </a:lnTo>
                  <a:lnTo>
                    <a:pt x="170" y="48"/>
                  </a:lnTo>
                  <a:lnTo>
                    <a:pt x="164" y="45"/>
                  </a:lnTo>
                  <a:lnTo>
                    <a:pt x="158" y="43"/>
                  </a:lnTo>
                  <a:lnTo>
                    <a:pt x="151" y="43"/>
                  </a:lnTo>
                  <a:close/>
                  <a:moveTo>
                    <a:pt x="109" y="0"/>
                  </a:moveTo>
                  <a:lnTo>
                    <a:pt x="122" y="1"/>
                  </a:lnTo>
                  <a:lnTo>
                    <a:pt x="134" y="3"/>
                  </a:lnTo>
                  <a:lnTo>
                    <a:pt x="146" y="7"/>
                  </a:lnTo>
                  <a:lnTo>
                    <a:pt x="158" y="12"/>
                  </a:lnTo>
                  <a:lnTo>
                    <a:pt x="168" y="18"/>
                  </a:lnTo>
                  <a:lnTo>
                    <a:pt x="178" y="25"/>
                  </a:lnTo>
                  <a:lnTo>
                    <a:pt x="187" y="33"/>
                  </a:lnTo>
                  <a:lnTo>
                    <a:pt x="195" y="42"/>
                  </a:lnTo>
                  <a:lnTo>
                    <a:pt x="202" y="52"/>
                  </a:lnTo>
                  <a:lnTo>
                    <a:pt x="208" y="62"/>
                  </a:lnTo>
                  <a:lnTo>
                    <a:pt x="213" y="74"/>
                  </a:lnTo>
                  <a:lnTo>
                    <a:pt x="216" y="86"/>
                  </a:lnTo>
                  <a:lnTo>
                    <a:pt x="218" y="98"/>
                  </a:lnTo>
                  <a:lnTo>
                    <a:pt x="219" y="111"/>
                  </a:lnTo>
                  <a:lnTo>
                    <a:pt x="218" y="124"/>
                  </a:lnTo>
                  <a:lnTo>
                    <a:pt x="216" y="136"/>
                  </a:lnTo>
                  <a:lnTo>
                    <a:pt x="213" y="148"/>
                  </a:lnTo>
                  <a:lnTo>
                    <a:pt x="208" y="159"/>
                  </a:lnTo>
                  <a:lnTo>
                    <a:pt x="202" y="170"/>
                  </a:lnTo>
                  <a:lnTo>
                    <a:pt x="195" y="180"/>
                  </a:lnTo>
                  <a:lnTo>
                    <a:pt x="187" y="189"/>
                  </a:lnTo>
                  <a:lnTo>
                    <a:pt x="178" y="197"/>
                  </a:lnTo>
                  <a:lnTo>
                    <a:pt x="168" y="204"/>
                  </a:lnTo>
                  <a:lnTo>
                    <a:pt x="158" y="210"/>
                  </a:lnTo>
                  <a:lnTo>
                    <a:pt x="146" y="215"/>
                  </a:lnTo>
                  <a:lnTo>
                    <a:pt x="134" y="218"/>
                  </a:lnTo>
                  <a:lnTo>
                    <a:pt x="122" y="220"/>
                  </a:lnTo>
                  <a:lnTo>
                    <a:pt x="109" y="221"/>
                  </a:lnTo>
                  <a:lnTo>
                    <a:pt x="97" y="220"/>
                  </a:lnTo>
                  <a:lnTo>
                    <a:pt x="84" y="218"/>
                  </a:lnTo>
                  <a:lnTo>
                    <a:pt x="72" y="215"/>
                  </a:lnTo>
                  <a:lnTo>
                    <a:pt x="61" y="210"/>
                  </a:lnTo>
                  <a:lnTo>
                    <a:pt x="51" y="204"/>
                  </a:lnTo>
                  <a:lnTo>
                    <a:pt x="41" y="197"/>
                  </a:lnTo>
                  <a:lnTo>
                    <a:pt x="32" y="189"/>
                  </a:lnTo>
                  <a:lnTo>
                    <a:pt x="24" y="180"/>
                  </a:lnTo>
                  <a:lnTo>
                    <a:pt x="17" y="170"/>
                  </a:lnTo>
                  <a:lnTo>
                    <a:pt x="11" y="159"/>
                  </a:lnTo>
                  <a:lnTo>
                    <a:pt x="6" y="148"/>
                  </a:lnTo>
                  <a:lnTo>
                    <a:pt x="2" y="136"/>
                  </a:lnTo>
                  <a:lnTo>
                    <a:pt x="0" y="124"/>
                  </a:lnTo>
                  <a:lnTo>
                    <a:pt x="0" y="111"/>
                  </a:lnTo>
                  <a:lnTo>
                    <a:pt x="0" y="98"/>
                  </a:lnTo>
                  <a:lnTo>
                    <a:pt x="2" y="86"/>
                  </a:lnTo>
                  <a:lnTo>
                    <a:pt x="6" y="74"/>
                  </a:lnTo>
                  <a:lnTo>
                    <a:pt x="11" y="62"/>
                  </a:lnTo>
                  <a:lnTo>
                    <a:pt x="17" y="52"/>
                  </a:lnTo>
                  <a:lnTo>
                    <a:pt x="24" y="42"/>
                  </a:lnTo>
                  <a:lnTo>
                    <a:pt x="32" y="33"/>
                  </a:lnTo>
                  <a:lnTo>
                    <a:pt x="41" y="25"/>
                  </a:lnTo>
                  <a:lnTo>
                    <a:pt x="51" y="18"/>
                  </a:lnTo>
                  <a:lnTo>
                    <a:pt x="61" y="12"/>
                  </a:lnTo>
                  <a:lnTo>
                    <a:pt x="72" y="7"/>
                  </a:lnTo>
                  <a:lnTo>
                    <a:pt x="84" y="3"/>
                  </a:lnTo>
                  <a:lnTo>
                    <a:pt x="97" y="1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7210" y="1232565"/>
            <a:ext cx="4318510" cy="842204"/>
            <a:chOff x="368699" y="1144344"/>
            <a:chExt cx="4301135" cy="1268885"/>
          </a:xfrm>
        </p:grpSpPr>
        <p:sp>
          <p:nvSpPr>
            <p:cNvPr id="36" name="Rectangle 35"/>
            <p:cNvSpPr/>
            <p:nvPr/>
          </p:nvSpPr>
          <p:spPr>
            <a:xfrm>
              <a:off x="368699" y="1144344"/>
              <a:ext cx="4301135" cy="126888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1033987" y="1202430"/>
              <a:ext cx="0" cy="1131569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1185696" y="1330879"/>
              <a:ext cx="3411341" cy="9042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lt-LT" sz="1300" dirty="0" smtClean="0">
                  <a:solidFill>
                    <a:schemeClr val="bg1"/>
                  </a:solidFill>
                </a:rPr>
                <a:t>Pirkimo įvertinimas atliekamas </a:t>
              </a:r>
              <a:r>
                <a:rPr lang="lt-LT" sz="1300" dirty="0">
                  <a:solidFill>
                    <a:schemeClr val="bg1"/>
                  </a:solidFill>
                </a:rPr>
                <a:t>pateikus pirkimo dokumentus (PD</a:t>
              </a:r>
              <a:r>
                <a:rPr lang="lt-LT" sz="1300" dirty="0" smtClean="0">
                  <a:solidFill>
                    <a:schemeClr val="bg1"/>
                  </a:solidFill>
                </a:rPr>
                <a:t>) </a:t>
              </a:r>
              <a:r>
                <a:rPr lang="lt-LT" sz="1300" b="1" dirty="0" smtClean="0">
                  <a:solidFill>
                    <a:schemeClr val="bg1"/>
                  </a:solidFill>
                </a:rPr>
                <a:t>per centrinę viešųjų pirkimų informacinę sistemą (CVP IS)</a:t>
              </a:r>
              <a:r>
                <a:rPr lang="lt-LT" sz="1300" dirty="0" smtClean="0">
                  <a:solidFill>
                    <a:schemeClr val="bg1"/>
                  </a:solidFill>
                </a:rPr>
                <a:t>.</a:t>
              </a:r>
              <a:r>
                <a:rPr lang="lt-LT" sz="1300" b="1" i="1" dirty="0" smtClean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2386" y="3630839"/>
            <a:ext cx="4324331" cy="702591"/>
            <a:chOff x="368699" y="2905340"/>
            <a:chExt cx="4311765" cy="1025926"/>
          </a:xfrm>
        </p:grpSpPr>
        <p:sp>
          <p:nvSpPr>
            <p:cNvPr id="42" name="Rectangle 41"/>
            <p:cNvSpPr/>
            <p:nvPr/>
          </p:nvSpPr>
          <p:spPr>
            <a:xfrm>
              <a:off x="368699" y="2905340"/>
              <a:ext cx="4311765" cy="102592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1033987" y="2950156"/>
              <a:ext cx="0" cy="910518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1147167" y="2988778"/>
              <a:ext cx="3420117" cy="8763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lt-LT" sz="1300" dirty="0">
                  <a:solidFill>
                    <a:schemeClr val="bg1"/>
                  </a:solidFill>
                </a:rPr>
                <a:t>PD prašome teikti </a:t>
              </a:r>
              <a:r>
                <a:rPr lang="lt-LT" sz="1300" b="1" dirty="0">
                  <a:solidFill>
                    <a:schemeClr val="bg1"/>
                  </a:solidFill>
                </a:rPr>
                <a:t>nedelsiant po to</a:t>
              </a:r>
              <a:r>
                <a:rPr lang="lt-LT" sz="1300" dirty="0">
                  <a:solidFill>
                    <a:schemeClr val="bg1"/>
                  </a:solidFill>
                </a:rPr>
                <a:t>, kai įvykdysite pirkimą</a:t>
              </a:r>
              <a:r>
                <a:rPr lang="lt-LT" sz="1300" dirty="0" smtClean="0">
                  <a:solidFill>
                    <a:schemeClr val="bg1"/>
                  </a:solidFill>
                </a:rPr>
                <a:t>. </a:t>
              </a:r>
              <a:r>
                <a:rPr lang="lt-LT" sz="1200" dirty="0">
                  <a:solidFill>
                    <a:schemeClr val="bg1"/>
                  </a:solidFill>
                </a:rPr>
                <a:t>Vėliau, pateikus su pirkimu susijusį MP, jo įvertinamas vyks </a:t>
              </a:r>
              <a:r>
                <a:rPr lang="lt-LT" sz="1200" dirty="0" smtClean="0">
                  <a:solidFill>
                    <a:schemeClr val="bg1"/>
                  </a:solidFill>
                </a:rPr>
                <a:t>greičiau.</a:t>
              </a:r>
              <a:endParaRPr lang="lt-LT" sz="13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84997" y="2184170"/>
            <a:ext cx="4324331" cy="1328362"/>
            <a:chOff x="368699" y="1144345"/>
            <a:chExt cx="4301135" cy="1226343"/>
          </a:xfrm>
        </p:grpSpPr>
        <p:sp>
          <p:nvSpPr>
            <p:cNvPr id="56" name="Rectangle 55"/>
            <p:cNvSpPr/>
            <p:nvPr/>
          </p:nvSpPr>
          <p:spPr>
            <a:xfrm>
              <a:off x="368699" y="1144345"/>
              <a:ext cx="4301135" cy="122634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 flipH="1">
              <a:off x="1035923" y="1210918"/>
              <a:ext cx="1618" cy="1101419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1183727" y="1388136"/>
              <a:ext cx="3409820" cy="7387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lt-LT" sz="1300" dirty="0" smtClean="0">
                  <a:solidFill>
                    <a:schemeClr val="bg1"/>
                  </a:solidFill>
                </a:rPr>
                <a:t>Prašome PD teikti </a:t>
              </a:r>
              <a:r>
                <a:rPr lang="lt-LT" sz="1300" b="1" dirty="0" smtClean="0">
                  <a:solidFill>
                    <a:schemeClr val="bg1"/>
                  </a:solidFill>
                </a:rPr>
                <a:t>tik tų pirkimų</a:t>
              </a:r>
              <a:r>
                <a:rPr lang="lt-LT" sz="1300" dirty="0" smtClean="0">
                  <a:solidFill>
                    <a:schemeClr val="bg1"/>
                  </a:solidFill>
                </a:rPr>
                <a:t>, kurių prašoma pateikti </a:t>
              </a:r>
              <a:r>
                <a:rPr lang="en-US" sz="1300" dirty="0" smtClean="0">
                  <a:solidFill>
                    <a:schemeClr val="bg1"/>
                  </a:solidFill>
                </a:rPr>
                <a:t>DMS </a:t>
              </a:r>
              <a:r>
                <a:rPr lang="en-US" sz="1300" dirty="0" err="1" smtClean="0">
                  <a:solidFill>
                    <a:schemeClr val="bg1"/>
                  </a:solidFill>
                </a:rPr>
                <a:t>prane</a:t>
              </a:r>
              <a:r>
                <a:rPr lang="lt-LT" sz="1300" dirty="0" err="1" smtClean="0">
                  <a:solidFill>
                    <a:schemeClr val="bg1"/>
                  </a:solidFill>
                </a:rPr>
                <a:t>šime</a:t>
              </a:r>
              <a:r>
                <a:rPr lang="lt-LT" sz="1300" dirty="0" smtClean="0">
                  <a:solidFill>
                    <a:schemeClr val="bg1"/>
                  </a:solidFill>
                </a:rPr>
                <a:t>. Likusių pirkimų dokumentai neteikiami, nebent bus paprašyta atskiru pranešimu.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97536" y="2710397"/>
            <a:ext cx="449621" cy="263161"/>
            <a:chOff x="507041" y="2381653"/>
            <a:chExt cx="473740" cy="282704"/>
          </a:xfrm>
        </p:grpSpPr>
        <p:sp>
          <p:nvSpPr>
            <p:cNvPr id="68" name="Freeform 11"/>
            <p:cNvSpPr>
              <a:spLocks noEditPoints="1"/>
            </p:cNvSpPr>
            <p:nvPr/>
          </p:nvSpPr>
          <p:spPr bwMode="auto">
            <a:xfrm>
              <a:off x="507041" y="2381653"/>
              <a:ext cx="473740" cy="282704"/>
            </a:xfrm>
            <a:custGeom>
              <a:avLst/>
              <a:gdLst/>
              <a:ahLst/>
              <a:cxnLst>
                <a:cxn ang="0">
                  <a:pos x="356" y="72"/>
                </a:cxn>
                <a:cxn ang="0">
                  <a:pos x="302" y="98"/>
                </a:cxn>
                <a:cxn ang="0">
                  <a:pos x="261" y="140"/>
                </a:cxn>
                <a:cxn ang="0">
                  <a:pos x="235" y="193"/>
                </a:cxn>
                <a:cxn ang="0">
                  <a:pos x="230" y="255"/>
                </a:cxn>
                <a:cxn ang="0">
                  <a:pos x="246" y="314"/>
                </a:cxn>
                <a:cxn ang="0">
                  <a:pos x="280" y="362"/>
                </a:cxn>
                <a:cxn ang="0">
                  <a:pos x="328" y="396"/>
                </a:cxn>
                <a:cxn ang="0">
                  <a:pos x="387" y="412"/>
                </a:cxn>
                <a:cxn ang="0">
                  <a:pos x="448" y="407"/>
                </a:cxn>
                <a:cxn ang="0">
                  <a:pos x="502" y="381"/>
                </a:cxn>
                <a:cxn ang="0">
                  <a:pos x="544" y="339"/>
                </a:cxn>
                <a:cxn ang="0">
                  <a:pos x="569" y="285"/>
                </a:cxn>
                <a:cxn ang="0">
                  <a:pos x="574" y="224"/>
                </a:cxn>
                <a:cxn ang="0">
                  <a:pos x="559" y="165"/>
                </a:cxn>
                <a:cxn ang="0">
                  <a:pos x="525" y="117"/>
                </a:cxn>
                <a:cxn ang="0">
                  <a:pos x="476" y="83"/>
                </a:cxn>
                <a:cxn ang="0">
                  <a:pos x="418" y="67"/>
                </a:cxn>
                <a:cxn ang="0">
                  <a:pos x="429" y="2"/>
                </a:cxn>
                <a:cxn ang="0">
                  <a:pos x="487" y="15"/>
                </a:cxn>
                <a:cxn ang="0">
                  <a:pos x="546" y="39"/>
                </a:cxn>
                <a:cxn ang="0">
                  <a:pos x="629" y="86"/>
                </a:cxn>
                <a:cxn ang="0">
                  <a:pos x="679" y="121"/>
                </a:cxn>
                <a:cxn ang="0">
                  <a:pos x="722" y="155"/>
                </a:cxn>
                <a:cxn ang="0">
                  <a:pos x="757" y="184"/>
                </a:cxn>
                <a:cxn ang="0">
                  <a:pos x="780" y="205"/>
                </a:cxn>
                <a:cxn ang="0">
                  <a:pos x="791" y="216"/>
                </a:cxn>
                <a:cxn ang="0">
                  <a:pos x="800" y="231"/>
                </a:cxn>
                <a:cxn ang="0">
                  <a:pos x="798" y="252"/>
                </a:cxn>
                <a:cxn ang="0">
                  <a:pos x="789" y="263"/>
                </a:cxn>
                <a:cxn ang="0">
                  <a:pos x="775" y="277"/>
                </a:cxn>
                <a:cxn ang="0">
                  <a:pos x="749" y="300"/>
                </a:cxn>
                <a:cxn ang="0">
                  <a:pos x="712" y="331"/>
                </a:cxn>
                <a:cxn ang="0">
                  <a:pos x="667" y="365"/>
                </a:cxn>
                <a:cxn ang="0">
                  <a:pos x="616" y="400"/>
                </a:cxn>
                <a:cxn ang="0">
                  <a:pos x="531" y="445"/>
                </a:cxn>
                <a:cxn ang="0">
                  <a:pos x="473" y="467"/>
                </a:cxn>
                <a:cxn ang="0">
                  <a:pos x="415" y="477"/>
                </a:cxn>
                <a:cxn ang="0">
                  <a:pos x="358" y="473"/>
                </a:cxn>
                <a:cxn ang="0">
                  <a:pos x="299" y="457"/>
                </a:cxn>
                <a:cxn ang="0">
                  <a:pos x="227" y="424"/>
                </a:cxn>
                <a:cxn ang="0">
                  <a:pos x="159" y="383"/>
                </a:cxn>
                <a:cxn ang="0">
                  <a:pos x="111" y="348"/>
                </a:cxn>
                <a:cxn ang="0">
                  <a:pos x="70" y="315"/>
                </a:cxn>
                <a:cxn ang="0">
                  <a:pos x="38" y="287"/>
                </a:cxn>
                <a:cxn ang="0">
                  <a:pos x="17" y="269"/>
                </a:cxn>
                <a:cxn ang="0">
                  <a:pos x="10" y="262"/>
                </a:cxn>
                <a:cxn ang="0">
                  <a:pos x="0" y="242"/>
                </a:cxn>
                <a:cxn ang="0">
                  <a:pos x="6" y="220"/>
                </a:cxn>
                <a:cxn ang="0">
                  <a:pos x="14" y="212"/>
                </a:cxn>
                <a:cxn ang="0">
                  <a:pos x="32" y="196"/>
                </a:cxn>
                <a:cxn ang="0">
                  <a:pos x="61" y="170"/>
                </a:cxn>
                <a:cxn ang="0">
                  <a:pos x="100" y="138"/>
                </a:cxn>
                <a:cxn ang="0">
                  <a:pos x="146" y="104"/>
                </a:cxn>
                <a:cxn ang="0">
                  <a:pos x="199" y="69"/>
                </a:cxn>
                <a:cxn ang="0">
                  <a:pos x="285" y="26"/>
                </a:cxn>
                <a:cxn ang="0">
                  <a:pos x="343" y="7"/>
                </a:cxn>
                <a:cxn ang="0">
                  <a:pos x="401" y="0"/>
                </a:cxn>
              </a:cxnLst>
              <a:rect l="0" t="0" r="r" b="b"/>
              <a:pathLst>
                <a:path w="801" h="478">
                  <a:moveTo>
                    <a:pt x="402" y="66"/>
                  </a:moveTo>
                  <a:lnTo>
                    <a:pt x="387" y="67"/>
                  </a:lnTo>
                  <a:lnTo>
                    <a:pt x="371" y="69"/>
                  </a:lnTo>
                  <a:lnTo>
                    <a:pt x="356" y="72"/>
                  </a:lnTo>
                  <a:lnTo>
                    <a:pt x="342" y="77"/>
                  </a:lnTo>
                  <a:lnTo>
                    <a:pt x="328" y="83"/>
                  </a:lnTo>
                  <a:lnTo>
                    <a:pt x="315" y="90"/>
                  </a:lnTo>
                  <a:lnTo>
                    <a:pt x="302" y="98"/>
                  </a:lnTo>
                  <a:lnTo>
                    <a:pt x="291" y="107"/>
                  </a:lnTo>
                  <a:lnTo>
                    <a:pt x="280" y="117"/>
                  </a:lnTo>
                  <a:lnTo>
                    <a:pt x="270" y="128"/>
                  </a:lnTo>
                  <a:lnTo>
                    <a:pt x="261" y="140"/>
                  </a:lnTo>
                  <a:lnTo>
                    <a:pt x="253" y="152"/>
                  </a:lnTo>
                  <a:lnTo>
                    <a:pt x="246" y="165"/>
                  </a:lnTo>
                  <a:lnTo>
                    <a:pt x="240" y="179"/>
                  </a:lnTo>
                  <a:lnTo>
                    <a:pt x="235" y="193"/>
                  </a:lnTo>
                  <a:lnTo>
                    <a:pt x="232" y="208"/>
                  </a:lnTo>
                  <a:lnTo>
                    <a:pt x="230" y="224"/>
                  </a:lnTo>
                  <a:lnTo>
                    <a:pt x="229" y="239"/>
                  </a:lnTo>
                  <a:lnTo>
                    <a:pt x="230" y="255"/>
                  </a:lnTo>
                  <a:lnTo>
                    <a:pt x="232" y="271"/>
                  </a:lnTo>
                  <a:lnTo>
                    <a:pt x="235" y="285"/>
                  </a:lnTo>
                  <a:lnTo>
                    <a:pt x="240" y="300"/>
                  </a:lnTo>
                  <a:lnTo>
                    <a:pt x="246" y="314"/>
                  </a:lnTo>
                  <a:lnTo>
                    <a:pt x="253" y="327"/>
                  </a:lnTo>
                  <a:lnTo>
                    <a:pt x="261" y="339"/>
                  </a:lnTo>
                  <a:lnTo>
                    <a:pt x="270" y="351"/>
                  </a:lnTo>
                  <a:lnTo>
                    <a:pt x="280" y="362"/>
                  </a:lnTo>
                  <a:lnTo>
                    <a:pt x="291" y="372"/>
                  </a:lnTo>
                  <a:lnTo>
                    <a:pt x="302" y="381"/>
                  </a:lnTo>
                  <a:lnTo>
                    <a:pt x="315" y="389"/>
                  </a:lnTo>
                  <a:lnTo>
                    <a:pt x="328" y="396"/>
                  </a:lnTo>
                  <a:lnTo>
                    <a:pt x="342" y="402"/>
                  </a:lnTo>
                  <a:lnTo>
                    <a:pt x="356" y="407"/>
                  </a:lnTo>
                  <a:lnTo>
                    <a:pt x="371" y="410"/>
                  </a:lnTo>
                  <a:lnTo>
                    <a:pt x="387" y="412"/>
                  </a:lnTo>
                  <a:lnTo>
                    <a:pt x="402" y="413"/>
                  </a:lnTo>
                  <a:lnTo>
                    <a:pt x="418" y="412"/>
                  </a:lnTo>
                  <a:lnTo>
                    <a:pt x="433" y="410"/>
                  </a:lnTo>
                  <a:lnTo>
                    <a:pt x="448" y="407"/>
                  </a:lnTo>
                  <a:lnTo>
                    <a:pt x="463" y="402"/>
                  </a:lnTo>
                  <a:lnTo>
                    <a:pt x="476" y="396"/>
                  </a:lnTo>
                  <a:lnTo>
                    <a:pt x="490" y="389"/>
                  </a:lnTo>
                  <a:lnTo>
                    <a:pt x="502" y="381"/>
                  </a:lnTo>
                  <a:lnTo>
                    <a:pt x="514" y="372"/>
                  </a:lnTo>
                  <a:lnTo>
                    <a:pt x="525" y="362"/>
                  </a:lnTo>
                  <a:lnTo>
                    <a:pt x="535" y="351"/>
                  </a:lnTo>
                  <a:lnTo>
                    <a:pt x="544" y="339"/>
                  </a:lnTo>
                  <a:lnTo>
                    <a:pt x="552" y="327"/>
                  </a:lnTo>
                  <a:lnTo>
                    <a:pt x="559" y="314"/>
                  </a:lnTo>
                  <a:lnTo>
                    <a:pt x="564" y="300"/>
                  </a:lnTo>
                  <a:lnTo>
                    <a:pt x="569" y="285"/>
                  </a:lnTo>
                  <a:lnTo>
                    <a:pt x="573" y="271"/>
                  </a:lnTo>
                  <a:lnTo>
                    <a:pt x="574" y="255"/>
                  </a:lnTo>
                  <a:lnTo>
                    <a:pt x="575" y="239"/>
                  </a:lnTo>
                  <a:lnTo>
                    <a:pt x="574" y="224"/>
                  </a:lnTo>
                  <a:lnTo>
                    <a:pt x="573" y="208"/>
                  </a:lnTo>
                  <a:lnTo>
                    <a:pt x="569" y="193"/>
                  </a:lnTo>
                  <a:lnTo>
                    <a:pt x="564" y="179"/>
                  </a:lnTo>
                  <a:lnTo>
                    <a:pt x="559" y="165"/>
                  </a:lnTo>
                  <a:lnTo>
                    <a:pt x="552" y="152"/>
                  </a:lnTo>
                  <a:lnTo>
                    <a:pt x="544" y="140"/>
                  </a:lnTo>
                  <a:lnTo>
                    <a:pt x="535" y="128"/>
                  </a:lnTo>
                  <a:lnTo>
                    <a:pt x="525" y="117"/>
                  </a:lnTo>
                  <a:lnTo>
                    <a:pt x="514" y="107"/>
                  </a:lnTo>
                  <a:lnTo>
                    <a:pt x="502" y="98"/>
                  </a:lnTo>
                  <a:lnTo>
                    <a:pt x="490" y="90"/>
                  </a:lnTo>
                  <a:lnTo>
                    <a:pt x="476" y="83"/>
                  </a:lnTo>
                  <a:lnTo>
                    <a:pt x="463" y="77"/>
                  </a:lnTo>
                  <a:lnTo>
                    <a:pt x="448" y="72"/>
                  </a:lnTo>
                  <a:lnTo>
                    <a:pt x="433" y="69"/>
                  </a:lnTo>
                  <a:lnTo>
                    <a:pt x="418" y="67"/>
                  </a:lnTo>
                  <a:lnTo>
                    <a:pt x="402" y="66"/>
                  </a:lnTo>
                  <a:close/>
                  <a:moveTo>
                    <a:pt x="401" y="0"/>
                  </a:moveTo>
                  <a:lnTo>
                    <a:pt x="415" y="1"/>
                  </a:lnTo>
                  <a:lnTo>
                    <a:pt x="429" y="2"/>
                  </a:lnTo>
                  <a:lnTo>
                    <a:pt x="444" y="4"/>
                  </a:lnTo>
                  <a:lnTo>
                    <a:pt x="458" y="7"/>
                  </a:lnTo>
                  <a:lnTo>
                    <a:pt x="473" y="11"/>
                  </a:lnTo>
                  <a:lnTo>
                    <a:pt x="487" y="15"/>
                  </a:lnTo>
                  <a:lnTo>
                    <a:pt x="502" y="20"/>
                  </a:lnTo>
                  <a:lnTo>
                    <a:pt x="517" y="26"/>
                  </a:lnTo>
                  <a:lnTo>
                    <a:pt x="531" y="32"/>
                  </a:lnTo>
                  <a:lnTo>
                    <a:pt x="546" y="39"/>
                  </a:lnTo>
                  <a:lnTo>
                    <a:pt x="574" y="53"/>
                  </a:lnTo>
                  <a:lnTo>
                    <a:pt x="602" y="69"/>
                  </a:lnTo>
                  <a:lnTo>
                    <a:pt x="616" y="78"/>
                  </a:lnTo>
                  <a:lnTo>
                    <a:pt x="629" y="86"/>
                  </a:lnTo>
                  <a:lnTo>
                    <a:pt x="642" y="95"/>
                  </a:lnTo>
                  <a:lnTo>
                    <a:pt x="655" y="104"/>
                  </a:lnTo>
                  <a:lnTo>
                    <a:pt x="667" y="112"/>
                  </a:lnTo>
                  <a:lnTo>
                    <a:pt x="679" y="121"/>
                  </a:lnTo>
                  <a:lnTo>
                    <a:pt x="691" y="130"/>
                  </a:lnTo>
                  <a:lnTo>
                    <a:pt x="702" y="138"/>
                  </a:lnTo>
                  <a:lnTo>
                    <a:pt x="712" y="147"/>
                  </a:lnTo>
                  <a:lnTo>
                    <a:pt x="722" y="155"/>
                  </a:lnTo>
                  <a:lnTo>
                    <a:pt x="732" y="163"/>
                  </a:lnTo>
                  <a:lnTo>
                    <a:pt x="741" y="170"/>
                  </a:lnTo>
                  <a:lnTo>
                    <a:pt x="749" y="177"/>
                  </a:lnTo>
                  <a:lnTo>
                    <a:pt x="757" y="184"/>
                  </a:lnTo>
                  <a:lnTo>
                    <a:pt x="764" y="190"/>
                  </a:lnTo>
                  <a:lnTo>
                    <a:pt x="770" y="196"/>
                  </a:lnTo>
                  <a:lnTo>
                    <a:pt x="775" y="201"/>
                  </a:lnTo>
                  <a:lnTo>
                    <a:pt x="780" y="205"/>
                  </a:lnTo>
                  <a:lnTo>
                    <a:pt x="784" y="209"/>
                  </a:lnTo>
                  <a:lnTo>
                    <a:pt x="787" y="212"/>
                  </a:lnTo>
                  <a:lnTo>
                    <a:pt x="789" y="214"/>
                  </a:lnTo>
                  <a:lnTo>
                    <a:pt x="791" y="216"/>
                  </a:lnTo>
                  <a:lnTo>
                    <a:pt x="791" y="216"/>
                  </a:lnTo>
                  <a:lnTo>
                    <a:pt x="795" y="220"/>
                  </a:lnTo>
                  <a:lnTo>
                    <a:pt x="798" y="225"/>
                  </a:lnTo>
                  <a:lnTo>
                    <a:pt x="800" y="231"/>
                  </a:lnTo>
                  <a:lnTo>
                    <a:pt x="801" y="236"/>
                  </a:lnTo>
                  <a:lnTo>
                    <a:pt x="801" y="241"/>
                  </a:lnTo>
                  <a:lnTo>
                    <a:pt x="800" y="247"/>
                  </a:lnTo>
                  <a:lnTo>
                    <a:pt x="798" y="252"/>
                  </a:lnTo>
                  <a:lnTo>
                    <a:pt x="795" y="257"/>
                  </a:lnTo>
                  <a:lnTo>
                    <a:pt x="791" y="262"/>
                  </a:lnTo>
                  <a:lnTo>
                    <a:pt x="791" y="262"/>
                  </a:lnTo>
                  <a:lnTo>
                    <a:pt x="789" y="263"/>
                  </a:lnTo>
                  <a:lnTo>
                    <a:pt x="787" y="266"/>
                  </a:lnTo>
                  <a:lnTo>
                    <a:pt x="784" y="269"/>
                  </a:lnTo>
                  <a:lnTo>
                    <a:pt x="780" y="272"/>
                  </a:lnTo>
                  <a:lnTo>
                    <a:pt x="775" y="277"/>
                  </a:lnTo>
                  <a:lnTo>
                    <a:pt x="770" y="282"/>
                  </a:lnTo>
                  <a:lnTo>
                    <a:pt x="764" y="287"/>
                  </a:lnTo>
                  <a:lnTo>
                    <a:pt x="757" y="294"/>
                  </a:lnTo>
                  <a:lnTo>
                    <a:pt x="749" y="300"/>
                  </a:lnTo>
                  <a:lnTo>
                    <a:pt x="741" y="308"/>
                  </a:lnTo>
                  <a:lnTo>
                    <a:pt x="732" y="315"/>
                  </a:lnTo>
                  <a:lnTo>
                    <a:pt x="722" y="323"/>
                  </a:lnTo>
                  <a:lnTo>
                    <a:pt x="712" y="331"/>
                  </a:lnTo>
                  <a:lnTo>
                    <a:pt x="702" y="339"/>
                  </a:lnTo>
                  <a:lnTo>
                    <a:pt x="691" y="348"/>
                  </a:lnTo>
                  <a:lnTo>
                    <a:pt x="679" y="357"/>
                  </a:lnTo>
                  <a:lnTo>
                    <a:pt x="667" y="365"/>
                  </a:lnTo>
                  <a:lnTo>
                    <a:pt x="655" y="374"/>
                  </a:lnTo>
                  <a:lnTo>
                    <a:pt x="642" y="383"/>
                  </a:lnTo>
                  <a:lnTo>
                    <a:pt x="629" y="391"/>
                  </a:lnTo>
                  <a:lnTo>
                    <a:pt x="616" y="400"/>
                  </a:lnTo>
                  <a:lnTo>
                    <a:pt x="602" y="408"/>
                  </a:lnTo>
                  <a:lnTo>
                    <a:pt x="574" y="424"/>
                  </a:lnTo>
                  <a:lnTo>
                    <a:pt x="546" y="439"/>
                  </a:lnTo>
                  <a:lnTo>
                    <a:pt x="531" y="445"/>
                  </a:lnTo>
                  <a:lnTo>
                    <a:pt x="517" y="452"/>
                  </a:lnTo>
                  <a:lnTo>
                    <a:pt x="502" y="457"/>
                  </a:lnTo>
                  <a:lnTo>
                    <a:pt x="487" y="462"/>
                  </a:lnTo>
                  <a:lnTo>
                    <a:pt x="473" y="467"/>
                  </a:lnTo>
                  <a:lnTo>
                    <a:pt x="458" y="470"/>
                  </a:lnTo>
                  <a:lnTo>
                    <a:pt x="444" y="473"/>
                  </a:lnTo>
                  <a:lnTo>
                    <a:pt x="429" y="476"/>
                  </a:lnTo>
                  <a:lnTo>
                    <a:pt x="415" y="477"/>
                  </a:lnTo>
                  <a:lnTo>
                    <a:pt x="401" y="478"/>
                  </a:lnTo>
                  <a:lnTo>
                    <a:pt x="387" y="477"/>
                  </a:lnTo>
                  <a:lnTo>
                    <a:pt x="372" y="476"/>
                  </a:lnTo>
                  <a:lnTo>
                    <a:pt x="358" y="473"/>
                  </a:lnTo>
                  <a:lnTo>
                    <a:pt x="343" y="470"/>
                  </a:lnTo>
                  <a:lnTo>
                    <a:pt x="328" y="467"/>
                  </a:lnTo>
                  <a:lnTo>
                    <a:pt x="314" y="462"/>
                  </a:lnTo>
                  <a:lnTo>
                    <a:pt x="299" y="457"/>
                  </a:lnTo>
                  <a:lnTo>
                    <a:pt x="285" y="452"/>
                  </a:lnTo>
                  <a:lnTo>
                    <a:pt x="270" y="445"/>
                  </a:lnTo>
                  <a:lnTo>
                    <a:pt x="256" y="439"/>
                  </a:lnTo>
                  <a:lnTo>
                    <a:pt x="227" y="424"/>
                  </a:lnTo>
                  <a:lnTo>
                    <a:pt x="199" y="408"/>
                  </a:lnTo>
                  <a:lnTo>
                    <a:pt x="186" y="400"/>
                  </a:lnTo>
                  <a:lnTo>
                    <a:pt x="172" y="391"/>
                  </a:lnTo>
                  <a:lnTo>
                    <a:pt x="159" y="383"/>
                  </a:lnTo>
                  <a:lnTo>
                    <a:pt x="146" y="374"/>
                  </a:lnTo>
                  <a:lnTo>
                    <a:pt x="134" y="365"/>
                  </a:lnTo>
                  <a:lnTo>
                    <a:pt x="122" y="357"/>
                  </a:lnTo>
                  <a:lnTo>
                    <a:pt x="111" y="348"/>
                  </a:lnTo>
                  <a:lnTo>
                    <a:pt x="100" y="339"/>
                  </a:lnTo>
                  <a:lnTo>
                    <a:pt x="89" y="331"/>
                  </a:lnTo>
                  <a:lnTo>
                    <a:pt x="79" y="323"/>
                  </a:lnTo>
                  <a:lnTo>
                    <a:pt x="70" y="315"/>
                  </a:lnTo>
                  <a:lnTo>
                    <a:pt x="61" y="308"/>
                  </a:lnTo>
                  <a:lnTo>
                    <a:pt x="53" y="300"/>
                  </a:lnTo>
                  <a:lnTo>
                    <a:pt x="45" y="294"/>
                  </a:lnTo>
                  <a:lnTo>
                    <a:pt x="38" y="287"/>
                  </a:lnTo>
                  <a:lnTo>
                    <a:pt x="32" y="282"/>
                  </a:lnTo>
                  <a:lnTo>
                    <a:pt x="26" y="277"/>
                  </a:lnTo>
                  <a:lnTo>
                    <a:pt x="21" y="272"/>
                  </a:lnTo>
                  <a:lnTo>
                    <a:pt x="17" y="269"/>
                  </a:lnTo>
                  <a:lnTo>
                    <a:pt x="14" y="266"/>
                  </a:lnTo>
                  <a:lnTo>
                    <a:pt x="12" y="263"/>
                  </a:lnTo>
                  <a:lnTo>
                    <a:pt x="11" y="262"/>
                  </a:lnTo>
                  <a:lnTo>
                    <a:pt x="10" y="262"/>
                  </a:lnTo>
                  <a:lnTo>
                    <a:pt x="6" y="257"/>
                  </a:lnTo>
                  <a:lnTo>
                    <a:pt x="3" y="252"/>
                  </a:lnTo>
                  <a:lnTo>
                    <a:pt x="1" y="247"/>
                  </a:lnTo>
                  <a:lnTo>
                    <a:pt x="0" y="242"/>
                  </a:lnTo>
                  <a:lnTo>
                    <a:pt x="0" y="236"/>
                  </a:lnTo>
                  <a:lnTo>
                    <a:pt x="1" y="231"/>
                  </a:lnTo>
                  <a:lnTo>
                    <a:pt x="3" y="226"/>
                  </a:lnTo>
                  <a:lnTo>
                    <a:pt x="6" y="220"/>
                  </a:lnTo>
                  <a:lnTo>
                    <a:pt x="10" y="216"/>
                  </a:lnTo>
                  <a:lnTo>
                    <a:pt x="11" y="216"/>
                  </a:lnTo>
                  <a:lnTo>
                    <a:pt x="12" y="214"/>
                  </a:lnTo>
                  <a:lnTo>
                    <a:pt x="14" y="212"/>
                  </a:lnTo>
                  <a:lnTo>
                    <a:pt x="17" y="209"/>
                  </a:lnTo>
                  <a:lnTo>
                    <a:pt x="21" y="205"/>
                  </a:lnTo>
                  <a:lnTo>
                    <a:pt x="26" y="201"/>
                  </a:lnTo>
                  <a:lnTo>
                    <a:pt x="32" y="196"/>
                  </a:lnTo>
                  <a:lnTo>
                    <a:pt x="38" y="190"/>
                  </a:lnTo>
                  <a:lnTo>
                    <a:pt x="45" y="184"/>
                  </a:lnTo>
                  <a:lnTo>
                    <a:pt x="53" y="177"/>
                  </a:lnTo>
                  <a:lnTo>
                    <a:pt x="61" y="170"/>
                  </a:lnTo>
                  <a:lnTo>
                    <a:pt x="70" y="163"/>
                  </a:lnTo>
                  <a:lnTo>
                    <a:pt x="79" y="155"/>
                  </a:lnTo>
                  <a:lnTo>
                    <a:pt x="89" y="147"/>
                  </a:lnTo>
                  <a:lnTo>
                    <a:pt x="100" y="138"/>
                  </a:lnTo>
                  <a:lnTo>
                    <a:pt x="111" y="130"/>
                  </a:lnTo>
                  <a:lnTo>
                    <a:pt x="122" y="121"/>
                  </a:lnTo>
                  <a:lnTo>
                    <a:pt x="134" y="112"/>
                  </a:lnTo>
                  <a:lnTo>
                    <a:pt x="146" y="104"/>
                  </a:lnTo>
                  <a:lnTo>
                    <a:pt x="159" y="95"/>
                  </a:lnTo>
                  <a:lnTo>
                    <a:pt x="172" y="86"/>
                  </a:lnTo>
                  <a:lnTo>
                    <a:pt x="186" y="78"/>
                  </a:lnTo>
                  <a:lnTo>
                    <a:pt x="199" y="69"/>
                  </a:lnTo>
                  <a:lnTo>
                    <a:pt x="227" y="53"/>
                  </a:lnTo>
                  <a:lnTo>
                    <a:pt x="256" y="39"/>
                  </a:lnTo>
                  <a:lnTo>
                    <a:pt x="270" y="32"/>
                  </a:lnTo>
                  <a:lnTo>
                    <a:pt x="285" y="26"/>
                  </a:lnTo>
                  <a:lnTo>
                    <a:pt x="299" y="20"/>
                  </a:lnTo>
                  <a:lnTo>
                    <a:pt x="314" y="15"/>
                  </a:lnTo>
                  <a:lnTo>
                    <a:pt x="328" y="11"/>
                  </a:lnTo>
                  <a:lnTo>
                    <a:pt x="343" y="7"/>
                  </a:lnTo>
                  <a:lnTo>
                    <a:pt x="358" y="4"/>
                  </a:lnTo>
                  <a:lnTo>
                    <a:pt x="372" y="2"/>
                  </a:lnTo>
                  <a:lnTo>
                    <a:pt x="387" y="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00"/>
            </a:p>
          </p:txBody>
        </p:sp>
        <p:sp>
          <p:nvSpPr>
            <p:cNvPr id="69" name="Freeform 12"/>
            <p:cNvSpPr>
              <a:spLocks noEditPoints="1"/>
            </p:cNvSpPr>
            <p:nvPr/>
          </p:nvSpPr>
          <p:spPr bwMode="auto">
            <a:xfrm>
              <a:off x="679148" y="2458472"/>
              <a:ext cx="129525" cy="130707"/>
            </a:xfrm>
            <a:custGeom>
              <a:avLst/>
              <a:gdLst/>
              <a:ahLst/>
              <a:cxnLst>
                <a:cxn ang="0">
                  <a:pos x="144" y="43"/>
                </a:cxn>
                <a:cxn ang="0">
                  <a:pos x="132" y="48"/>
                </a:cxn>
                <a:cxn ang="0">
                  <a:pos x="123" y="58"/>
                </a:cxn>
                <a:cxn ang="0">
                  <a:pos x="117" y="70"/>
                </a:cxn>
                <a:cxn ang="0">
                  <a:pos x="117" y="84"/>
                </a:cxn>
                <a:cxn ang="0">
                  <a:pos x="123" y="96"/>
                </a:cxn>
                <a:cxn ang="0">
                  <a:pos x="132" y="105"/>
                </a:cxn>
                <a:cxn ang="0">
                  <a:pos x="144" y="110"/>
                </a:cxn>
                <a:cxn ang="0">
                  <a:pos x="158" y="110"/>
                </a:cxn>
                <a:cxn ang="0">
                  <a:pos x="170" y="105"/>
                </a:cxn>
                <a:cxn ang="0">
                  <a:pos x="179" y="96"/>
                </a:cxn>
                <a:cxn ang="0">
                  <a:pos x="184" y="84"/>
                </a:cxn>
                <a:cxn ang="0">
                  <a:pos x="184" y="70"/>
                </a:cxn>
                <a:cxn ang="0">
                  <a:pos x="179" y="58"/>
                </a:cxn>
                <a:cxn ang="0">
                  <a:pos x="170" y="48"/>
                </a:cxn>
                <a:cxn ang="0">
                  <a:pos x="158" y="43"/>
                </a:cxn>
                <a:cxn ang="0">
                  <a:pos x="109" y="0"/>
                </a:cxn>
                <a:cxn ang="0">
                  <a:pos x="134" y="3"/>
                </a:cxn>
                <a:cxn ang="0">
                  <a:pos x="158" y="12"/>
                </a:cxn>
                <a:cxn ang="0">
                  <a:pos x="178" y="25"/>
                </a:cxn>
                <a:cxn ang="0">
                  <a:pos x="195" y="42"/>
                </a:cxn>
                <a:cxn ang="0">
                  <a:pos x="208" y="62"/>
                </a:cxn>
                <a:cxn ang="0">
                  <a:pos x="216" y="86"/>
                </a:cxn>
                <a:cxn ang="0">
                  <a:pos x="219" y="111"/>
                </a:cxn>
                <a:cxn ang="0">
                  <a:pos x="216" y="136"/>
                </a:cxn>
                <a:cxn ang="0">
                  <a:pos x="208" y="159"/>
                </a:cxn>
                <a:cxn ang="0">
                  <a:pos x="195" y="180"/>
                </a:cxn>
                <a:cxn ang="0">
                  <a:pos x="178" y="197"/>
                </a:cxn>
                <a:cxn ang="0">
                  <a:pos x="158" y="210"/>
                </a:cxn>
                <a:cxn ang="0">
                  <a:pos x="134" y="218"/>
                </a:cxn>
                <a:cxn ang="0">
                  <a:pos x="109" y="221"/>
                </a:cxn>
                <a:cxn ang="0">
                  <a:pos x="84" y="218"/>
                </a:cxn>
                <a:cxn ang="0">
                  <a:pos x="61" y="210"/>
                </a:cxn>
                <a:cxn ang="0">
                  <a:pos x="41" y="197"/>
                </a:cxn>
                <a:cxn ang="0">
                  <a:pos x="24" y="180"/>
                </a:cxn>
                <a:cxn ang="0">
                  <a:pos x="11" y="159"/>
                </a:cxn>
                <a:cxn ang="0">
                  <a:pos x="2" y="136"/>
                </a:cxn>
                <a:cxn ang="0">
                  <a:pos x="0" y="111"/>
                </a:cxn>
                <a:cxn ang="0">
                  <a:pos x="2" y="86"/>
                </a:cxn>
                <a:cxn ang="0">
                  <a:pos x="11" y="62"/>
                </a:cxn>
                <a:cxn ang="0">
                  <a:pos x="24" y="42"/>
                </a:cxn>
                <a:cxn ang="0">
                  <a:pos x="41" y="25"/>
                </a:cxn>
                <a:cxn ang="0">
                  <a:pos x="61" y="12"/>
                </a:cxn>
                <a:cxn ang="0">
                  <a:pos x="84" y="3"/>
                </a:cxn>
                <a:cxn ang="0">
                  <a:pos x="109" y="0"/>
                </a:cxn>
              </a:cxnLst>
              <a:rect l="0" t="0" r="r" b="b"/>
              <a:pathLst>
                <a:path w="219" h="221">
                  <a:moveTo>
                    <a:pt x="151" y="43"/>
                  </a:moveTo>
                  <a:lnTo>
                    <a:pt x="144" y="43"/>
                  </a:lnTo>
                  <a:lnTo>
                    <a:pt x="138" y="45"/>
                  </a:lnTo>
                  <a:lnTo>
                    <a:pt x="132" y="48"/>
                  </a:lnTo>
                  <a:lnTo>
                    <a:pt x="127" y="53"/>
                  </a:lnTo>
                  <a:lnTo>
                    <a:pt x="123" y="58"/>
                  </a:lnTo>
                  <a:lnTo>
                    <a:pt x="119" y="63"/>
                  </a:lnTo>
                  <a:lnTo>
                    <a:pt x="117" y="70"/>
                  </a:lnTo>
                  <a:lnTo>
                    <a:pt x="117" y="77"/>
                  </a:lnTo>
                  <a:lnTo>
                    <a:pt x="117" y="84"/>
                  </a:lnTo>
                  <a:lnTo>
                    <a:pt x="119" y="90"/>
                  </a:lnTo>
                  <a:lnTo>
                    <a:pt x="123" y="96"/>
                  </a:lnTo>
                  <a:lnTo>
                    <a:pt x="127" y="101"/>
                  </a:lnTo>
                  <a:lnTo>
                    <a:pt x="132" y="105"/>
                  </a:lnTo>
                  <a:lnTo>
                    <a:pt x="138" y="109"/>
                  </a:lnTo>
                  <a:lnTo>
                    <a:pt x="144" y="110"/>
                  </a:lnTo>
                  <a:lnTo>
                    <a:pt x="151" y="111"/>
                  </a:lnTo>
                  <a:lnTo>
                    <a:pt x="158" y="110"/>
                  </a:lnTo>
                  <a:lnTo>
                    <a:pt x="164" y="109"/>
                  </a:lnTo>
                  <a:lnTo>
                    <a:pt x="170" y="105"/>
                  </a:lnTo>
                  <a:lnTo>
                    <a:pt x="175" y="101"/>
                  </a:lnTo>
                  <a:lnTo>
                    <a:pt x="179" y="96"/>
                  </a:lnTo>
                  <a:lnTo>
                    <a:pt x="182" y="90"/>
                  </a:lnTo>
                  <a:lnTo>
                    <a:pt x="184" y="84"/>
                  </a:lnTo>
                  <a:lnTo>
                    <a:pt x="185" y="77"/>
                  </a:lnTo>
                  <a:lnTo>
                    <a:pt x="184" y="70"/>
                  </a:lnTo>
                  <a:lnTo>
                    <a:pt x="182" y="63"/>
                  </a:lnTo>
                  <a:lnTo>
                    <a:pt x="179" y="58"/>
                  </a:lnTo>
                  <a:lnTo>
                    <a:pt x="175" y="53"/>
                  </a:lnTo>
                  <a:lnTo>
                    <a:pt x="170" y="48"/>
                  </a:lnTo>
                  <a:lnTo>
                    <a:pt x="164" y="45"/>
                  </a:lnTo>
                  <a:lnTo>
                    <a:pt x="158" y="43"/>
                  </a:lnTo>
                  <a:lnTo>
                    <a:pt x="151" y="43"/>
                  </a:lnTo>
                  <a:close/>
                  <a:moveTo>
                    <a:pt x="109" y="0"/>
                  </a:moveTo>
                  <a:lnTo>
                    <a:pt x="122" y="1"/>
                  </a:lnTo>
                  <a:lnTo>
                    <a:pt x="134" y="3"/>
                  </a:lnTo>
                  <a:lnTo>
                    <a:pt x="146" y="7"/>
                  </a:lnTo>
                  <a:lnTo>
                    <a:pt x="158" y="12"/>
                  </a:lnTo>
                  <a:lnTo>
                    <a:pt x="168" y="18"/>
                  </a:lnTo>
                  <a:lnTo>
                    <a:pt x="178" y="25"/>
                  </a:lnTo>
                  <a:lnTo>
                    <a:pt x="187" y="33"/>
                  </a:lnTo>
                  <a:lnTo>
                    <a:pt x="195" y="42"/>
                  </a:lnTo>
                  <a:lnTo>
                    <a:pt x="202" y="52"/>
                  </a:lnTo>
                  <a:lnTo>
                    <a:pt x="208" y="62"/>
                  </a:lnTo>
                  <a:lnTo>
                    <a:pt x="213" y="74"/>
                  </a:lnTo>
                  <a:lnTo>
                    <a:pt x="216" y="86"/>
                  </a:lnTo>
                  <a:lnTo>
                    <a:pt x="218" y="98"/>
                  </a:lnTo>
                  <a:lnTo>
                    <a:pt x="219" y="111"/>
                  </a:lnTo>
                  <a:lnTo>
                    <a:pt x="218" y="124"/>
                  </a:lnTo>
                  <a:lnTo>
                    <a:pt x="216" y="136"/>
                  </a:lnTo>
                  <a:lnTo>
                    <a:pt x="213" y="148"/>
                  </a:lnTo>
                  <a:lnTo>
                    <a:pt x="208" y="159"/>
                  </a:lnTo>
                  <a:lnTo>
                    <a:pt x="202" y="170"/>
                  </a:lnTo>
                  <a:lnTo>
                    <a:pt x="195" y="180"/>
                  </a:lnTo>
                  <a:lnTo>
                    <a:pt x="187" y="189"/>
                  </a:lnTo>
                  <a:lnTo>
                    <a:pt x="178" y="197"/>
                  </a:lnTo>
                  <a:lnTo>
                    <a:pt x="168" y="204"/>
                  </a:lnTo>
                  <a:lnTo>
                    <a:pt x="158" y="210"/>
                  </a:lnTo>
                  <a:lnTo>
                    <a:pt x="146" y="215"/>
                  </a:lnTo>
                  <a:lnTo>
                    <a:pt x="134" y="218"/>
                  </a:lnTo>
                  <a:lnTo>
                    <a:pt x="122" y="220"/>
                  </a:lnTo>
                  <a:lnTo>
                    <a:pt x="109" y="221"/>
                  </a:lnTo>
                  <a:lnTo>
                    <a:pt x="97" y="220"/>
                  </a:lnTo>
                  <a:lnTo>
                    <a:pt x="84" y="218"/>
                  </a:lnTo>
                  <a:lnTo>
                    <a:pt x="72" y="215"/>
                  </a:lnTo>
                  <a:lnTo>
                    <a:pt x="61" y="210"/>
                  </a:lnTo>
                  <a:lnTo>
                    <a:pt x="51" y="204"/>
                  </a:lnTo>
                  <a:lnTo>
                    <a:pt x="41" y="197"/>
                  </a:lnTo>
                  <a:lnTo>
                    <a:pt x="32" y="189"/>
                  </a:lnTo>
                  <a:lnTo>
                    <a:pt x="24" y="180"/>
                  </a:lnTo>
                  <a:lnTo>
                    <a:pt x="17" y="170"/>
                  </a:lnTo>
                  <a:lnTo>
                    <a:pt x="11" y="159"/>
                  </a:lnTo>
                  <a:lnTo>
                    <a:pt x="6" y="148"/>
                  </a:lnTo>
                  <a:lnTo>
                    <a:pt x="2" y="136"/>
                  </a:lnTo>
                  <a:lnTo>
                    <a:pt x="0" y="124"/>
                  </a:lnTo>
                  <a:lnTo>
                    <a:pt x="0" y="111"/>
                  </a:lnTo>
                  <a:lnTo>
                    <a:pt x="0" y="98"/>
                  </a:lnTo>
                  <a:lnTo>
                    <a:pt x="2" y="86"/>
                  </a:lnTo>
                  <a:lnTo>
                    <a:pt x="6" y="74"/>
                  </a:lnTo>
                  <a:lnTo>
                    <a:pt x="11" y="62"/>
                  </a:lnTo>
                  <a:lnTo>
                    <a:pt x="17" y="52"/>
                  </a:lnTo>
                  <a:lnTo>
                    <a:pt x="24" y="42"/>
                  </a:lnTo>
                  <a:lnTo>
                    <a:pt x="32" y="33"/>
                  </a:lnTo>
                  <a:lnTo>
                    <a:pt x="41" y="25"/>
                  </a:lnTo>
                  <a:lnTo>
                    <a:pt x="51" y="18"/>
                  </a:lnTo>
                  <a:lnTo>
                    <a:pt x="61" y="12"/>
                  </a:lnTo>
                  <a:lnTo>
                    <a:pt x="72" y="7"/>
                  </a:lnTo>
                  <a:lnTo>
                    <a:pt x="84" y="3"/>
                  </a:lnTo>
                  <a:lnTo>
                    <a:pt x="97" y="1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0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31" y="1522591"/>
            <a:ext cx="451143" cy="262151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496238" y="3852261"/>
            <a:ext cx="449621" cy="263161"/>
            <a:chOff x="507041" y="2381653"/>
            <a:chExt cx="473740" cy="282704"/>
          </a:xfrm>
        </p:grpSpPr>
        <p:sp>
          <p:nvSpPr>
            <p:cNvPr id="49" name="Freeform 11"/>
            <p:cNvSpPr>
              <a:spLocks noEditPoints="1"/>
            </p:cNvSpPr>
            <p:nvPr/>
          </p:nvSpPr>
          <p:spPr bwMode="auto">
            <a:xfrm>
              <a:off x="507041" y="2381653"/>
              <a:ext cx="473740" cy="282704"/>
            </a:xfrm>
            <a:custGeom>
              <a:avLst/>
              <a:gdLst/>
              <a:ahLst/>
              <a:cxnLst>
                <a:cxn ang="0">
                  <a:pos x="356" y="72"/>
                </a:cxn>
                <a:cxn ang="0">
                  <a:pos x="302" y="98"/>
                </a:cxn>
                <a:cxn ang="0">
                  <a:pos x="261" y="140"/>
                </a:cxn>
                <a:cxn ang="0">
                  <a:pos x="235" y="193"/>
                </a:cxn>
                <a:cxn ang="0">
                  <a:pos x="230" y="255"/>
                </a:cxn>
                <a:cxn ang="0">
                  <a:pos x="246" y="314"/>
                </a:cxn>
                <a:cxn ang="0">
                  <a:pos x="280" y="362"/>
                </a:cxn>
                <a:cxn ang="0">
                  <a:pos x="328" y="396"/>
                </a:cxn>
                <a:cxn ang="0">
                  <a:pos x="387" y="412"/>
                </a:cxn>
                <a:cxn ang="0">
                  <a:pos x="448" y="407"/>
                </a:cxn>
                <a:cxn ang="0">
                  <a:pos x="502" y="381"/>
                </a:cxn>
                <a:cxn ang="0">
                  <a:pos x="544" y="339"/>
                </a:cxn>
                <a:cxn ang="0">
                  <a:pos x="569" y="285"/>
                </a:cxn>
                <a:cxn ang="0">
                  <a:pos x="574" y="224"/>
                </a:cxn>
                <a:cxn ang="0">
                  <a:pos x="559" y="165"/>
                </a:cxn>
                <a:cxn ang="0">
                  <a:pos x="525" y="117"/>
                </a:cxn>
                <a:cxn ang="0">
                  <a:pos x="476" y="83"/>
                </a:cxn>
                <a:cxn ang="0">
                  <a:pos x="418" y="67"/>
                </a:cxn>
                <a:cxn ang="0">
                  <a:pos x="429" y="2"/>
                </a:cxn>
                <a:cxn ang="0">
                  <a:pos x="487" y="15"/>
                </a:cxn>
                <a:cxn ang="0">
                  <a:pos x="546" y="39"/>
                </a:cxn>
                <a:cxn ang="0">
                  <a:pos x="629" y="86"/>
                </a:cxn>
                <a:cxn ang="0">
                  <a:pos x="679" y="121"/>
                </a:cxn>
                <a:cxn ang="0">
                  <a:pos x="722" y="155"/>
                </a:cxn>
                <a:cxn ang="0">
                  <a:pos x="757" y="184"/>
                </a:cxn>
                <a:cxn ang="0">
                  <a:pos x="780" y="205"/>
                </a:cxn>
                <a:cxn ang="0">
                  <a:pos x="791" y="216"/>
                </a:cxn>
                <a:cxn ang="0">
                  <a:pos x="800" y="231"/>
                </a:cxn>
                <a:cxn ang="0">
                  <a:pos x="798" y="252"/>
                </a:cxn>
                <a:cxn ang="0">
                  <a:pos x="789" y="263"/>
                </a:cxn>
                <a:cxn ang="0">
                  <a:pos x="775" y="277"/>
                </a:cxn>
                <a:cxn ang="0">
                  <a:pos x="749" y="300"/>
                </a:cxn>
                <a:cxn ang="0">
                  <a:pos x="712" y="331"/>
                </a:cxn>
                <a:cxn ang="0">
                  <a:pos x="667" y="365"/>
                </a:cxn>
                <a:cxn ang="0">
                  <a:pos x="616" y="400"/>
                </a:cxn>
                <a:cxn ang="0">
                  <a:pos x="531" y="445"/>
                </a:cxn>
                <a:cxn ang="0">
                  <a:pos x="473" y="467"/>
                </a:cxn>
                <a:cxn ang="0">
                  <a:pos x="415" y="477"/>
                </a:cxn>
                <a:cxn ang="0">
                  <a:pos x="358" y="473"/>
                </a:cxn>
                <a:cxn ang="0">
                  <a:pos x="299" y="457"/>
                </a:cxn>
                <a:cxn ang="0">
                  <a:pos x="227" y="424"/>
                </a:cxn>
                <a:cxn ang="0">
                  <a:pos x="159" y="383"/>
                </a:cxn>
                <a:cxn ang="0">
                  <a:pos x="111" y="348"/>
                </a:cxn>
                <a:cxn ang="0">
                  <a:pos x="70" y="315"/>
                </a:cxn>
                <a:cxn ang="0">
                  <a:pos x="38" y="287"/>
                </a:cxn>
                <a:cxn ang="0">
                  <a:pos x="17" y="269"/>
                </a:cxn>
                <a:cxn ang="0">
                  <a:pos x="10" y="262"/>
                </a:cxn>
                <a:cxn ang="0">
                  <a:pos x="0" y="242"/>
                </a:cxn>
                <a:cxn ang="0">
                  <a:pos x="6" y="220"/>
                </a:cxn>
                <a:cxn ang="0">
                  <a:pos x="14" y="212"/>
                </a:cxn>
                <a:cxn ang="0">
                  <a:pos x="32" y="196"/>
                </a:cxn>
                <a:cxn ang="0">
                  <a:pos x="61" y="170"/>
                </a:cxn>
                <a:cxn ang="0">
                  <a:pos x="100" y="138"/>
                </a:cxn>
                <a:cxn ang="0">
                  <a:pos x="146" y="104"/>
                </a:cxn>
                <a:cxn ang="0">
                  <a:pos x="199" y="69"/>
                </a:cxn>
                <a:cxn ang="0">
                  <a:pos x="285" y="26"/>
                </a:cxn>
                <a:cxn ang="0">
                  <a:pos x="343" y="7"/>
                </a:cxn>
                <a:cxn ang="0">
                  <a:pos x="401" y="0"/>
                </a:cxn>
              </a:cxnLst>
              <a:rect l="0" t="0" r="r" b="b"/>
              <a:pathLst>
                <a:path w="801" h="478">
                  <a:moveTo>
                    <a:pt x="402" y="66"/>
                  </a:moveTo>
                  <a:lnTo>
                    <a:pt x="387" y="67"/>
                  </a:lnTo>
                  <a:lnTo>
                    <a:pt x="371" y="69"/>
                  </a:lnTo>
                  <a:lnTo>
                    <a:pt x="356" y="72"/>
                  </a:lnTo>
                  <a:lnTo>
                    <a:pt x="342" y="77"/>
                  </a:lnTo>
                  <a:lnTo>
                    <a:pt x="328" y="83"/>
                  </a:lnTo>
                  <a:lnTo>
                    <a:pt x="315" y="90"/>
                  </a:lnTo>
                  <a:lnTo>
                    <a:pt x="302" y="98"/>
                  </a:lnTo>
                  <a:lnTo>
                    <a:pt x="291" y="107"/>
                  </a:lnTo>
                  <a:lnTo>
                    <a:pt x="280" y="117"/>
                  </a:lnTo>
                  <a:lnTo>
                    <a:pt x="270" y="128"/>
                  </a:lnTo>
                  <a:lnTo>
                    <a:pt x="261" y="140"/>
                  </a:lnTo>
                  <a:lnTo>
                    <a:pt x="253" y="152"/>
                  </a:lnTo>
                  <a:lnTo>
                    <a:pt x="246" y="165"/>
                  </a:lnTo>
                  <a:lnTo>
                    <a:pt x="240" y="179"/>
                  </a:lnTo>
                  <a:lnTo>
                    <a:pt x="235" y="193"/>
                  </a:lnTo>
                  <a:lnTo>
                    <a:pt x="232" y="208"/>
                  </a:lnTo>
                  <a:lnTo>
                    <a:pt x="230" y="224"/>
                  </a:lnTo>
                  <a:lnTo>
                    <a:pt x="229" y="239"/>
                  </a:lnTo>
                  <a:lnTo>
                    <a:pt x="230" y="255"/>
                  </a:lnTo>
                  <a:lnTo>
                    <a:pt x="232" y="271"/>
                  </a:lnTo>
                  <a:lnTo>
                    <a:pt x="235" y="285"/>
                  </a:lnTo>
                  <a:lnTo>
                    <a:pt x="240" y="300"/>
                  </a:lnTo>
                  <a:lnTo>
                    <a:pt x="246" y="314"/>
                  </a:lnTo>
                  <a:lnTo>
                    <a:pt x="253" y="327"/>
                  </a:lnTo>
                  <a:lnTo>
                    <a:pt x="261" y="339"/>
                  </a:lnTo>
                  <a:lnTo>
                    <a:pt x="270" y="351"/>
                  </a:lnTo>
                  <a:lnTo>
                    <a:pt x="280" y="362"/>
                  </a:lnTo>
                  <a:lnTo>
                    <a:pt x="291" y="372"/>
                  </a:lnTo>
                  <a:lnTo>
                    <a:pt x="302" y="381"/>
                  </a:lnTo>
                  <a:lnTo>
                    <a:pt x="315" y="389"/>
                  </a:lnTo>
                  <a:lnTo>
                    <a:pt x="328" y="396"/>
                  </a:lnTo>
                  <a:lnTo>
                    <a:pt x="342" y="402"/>
                  </a:lnTo>
                  <a:lnTo>
                    <a:pt x="356" y="407"/>
                  </a:lnTo>
                  <a:lnTo>
                    <a:pt x="371" y="410"/>
                  </a:lnTo>
                  <a:lnTo>
                    <a:pt x="387" y="412"/>
                  </a:lnTo>
                  <a:lnTo>
                    <a:pt x="402" y="413"/>
                  </a:lnTo>
                  <a:lnTo>
                    <a:pt x="418" y="412"/>
                  </a:lnTo>
                  <a:lnTo>
                    <a:pt x="433" y="410"/>
                  </a:lnTo>
                  <a:lnTo>
                    <a:pt x="448" y="407"/>
                  </a:lnTo>
                  <a:lnTo>
                    <a:pt x="463" y="402"/>
                  </a:lnTo>
                  <a:lnTo>
                    <a:pt x="476" y="396"/>
                  </a:lnTo>
                  <a:lnTo>
                    <a:pt x="490" y="389"/>
                  </a:lnTo>
                  <a:lnTo>
                    <a:pt x="502" y="381"/>
                  </a:lnTo>
                  <a:lnTo>
                    <a:pt x="514" y="372"/>
                  </a:lnTo>
                  <a:lnTo>
                    <a:pt x="525" y="362"/>
                  </a:lnTo>
                  <a:lnTo>
                    <a:pt x="535" y="351"/>
                  </a:lnTo>
                  <a:lnTo>
                    <a:pt x="544" y="339"/>
                  </a:lnTo>
                  <a:lnTo>
                    <a:pt x="552" y="327"/>
                  </a:lnTo>
                  <a:lnTo>
                    <a:pt x="559" y="314"/>
                  </a:lnTo>
                  <a:lnTo>
                    <a:pt x="564" y="300"/>
                  </a:lnTo>
                  <a:lnTo>
                    <a:pt x="569" y="285"/>
                  </a:lnTo>
                  <a:lnTo>
                    <a:pt x="573" y="271"/>
                  </a:lnTo>
                  <a:lnTo>
                    <a:pt x="574" y="255"/>
                  </a:lnTo>
                  <a:lnTo>
                    <a:pt x="575" y="239"/>
                  </a:lnTo>
                  <a:lnTo>
                    <a:pt x="574" y="224"/>
                  </a:lnTo>
                  <a:lnTo>
                    <a:pt x="573" y="208"/>
                  </a:lnTo>
                  <a:lnTo>
                    <a:pt x="569" y="193"/>
                  </a:lnTo>
                  <a:lnTo>
                    <a:pt x="564" y="179"/>
                  </a:lnTo>
                  <a:lnTo>
                    <a:pt x="559" y="165"/>
                  </a:lnTo>
                  <a:lnTo>
                    <a:pt x="552" y="152"/>
                  </a:lnTo>
                  <a:lnTo>
                    <a:pt x="544" y="140"/>
                  </a:lnTo>
                  <a:lnTo>
                    <a:pt x="535" y="128"/>
                  </a:lnTo>
                  <a:lnTo>
                    <a:pt x="525" y="117"/>
                  </a:lnTo>
                  <a:lnTo>
                    <a:pt x="514" y="107"/>
                  </a:lnTo>
                  <a:lnTo>
                    <a:pt x="502" y="98"/>
                  </a:lnTo>
                  <a:lnTo>
                    <a:pt x="490" y="90"/>
                  </a:lnTo>
                  <a:lnTo>
                    <a:pt x="476" y="83"/>
                  </a:lnTo>
                  <a:lnTo>
                    <a:pt x="463" y="77"/>
                  </a:lnTo>
                  <a:lnTo>
                    <a:pt x="448" y="72"/>
                  </a:lnTo>
                  <a:lnTo>
                    <a:pt x="433" y="69"/>
                  </a:lnTo>
                  <a:lnTo>
                    <a:pt x="418" y="67"/>
                  </a:lnTo>
                  <a:lnTo>
                    <a:pt x="402" y="66"/>
                  </a:lnTo>
                  <a:close/>
                  <a:moveTo>
                    <a:pt x="401" y="0"/>
                  </a:moveTo>
                  <a:lnTo>
                    <a:pt x="415" y="1"/>
                  </a:lnTo>
                  <a:lnTo>
                    <a:pt x="429" y="2"/>
                  </a:lnTo>
                  <a:lnTo>
                    <a:pt x="444" y="4"/>
                  </a:lnTo>
                  <a:lnTo>
                    <a:pt x="458" y="7"/>
                  </a:lnTo>
                  <a:lnTo>
                    <a:pt x="473" y="11"/>
                  </a:lnTo>
                  <a:lnTo>
                    <a:pt x="487" y="15"/>
                  </a:lnTo>
                  <a:lnTo>
                    <a:pt x="502" y="20"/>
                  </a:lnTo>
                  <a:lnTo>
                    <a:pt x="517" y="26"/>
                  </a:lnTo>
                  <a:lnTo>
                    <a:pt x="531" y="32"/>
                  </a:lnTo>
                  <a:lnTo>
                    <a:pt x="546" y="39"/>
                  </a:lnTo>
                  <a:lnTo>
                    <a:pt x="574" y="53"/>
                  </a:lnTo>
                  <a:lnTo>
                    <a:pt x="602" y="69"/>
                  </a:lnTo>
                  <a:lnTo>
                    <a:pt x="616" y="78"/>
                  </a:lnTo>
                  <a:lnTo>
                    <a:pt x="629" y="86"/>
                  </a:lnTo>
                  <a:lnTo>
                    <a:pt x="642" y="95"/>
                  </a:lnTo>
                  <a:lnTo>
                    <a:pt x="655" y="104"/>
                  </a:lnTo>
                  <a:lnTo>
                    <a:pt x="667" y="112"/>
                  </a:lnTo>
                  <a:lnTo>
                    <a:pt x="679" y="121"/>
                  </a:lnTo>
                  <a:lnTo>
                    <a:pt x="691" y="130"/>
                  </a:lnTo>
                  <a:lnTo>
                    <a:pt x="702" y="138"/>
                  </a:lnTo>
                  <a:lnTo>
                    <a:pt x="712" y="147"/>
                  </a:lnTo>
                  <a:lnTo>
                    <a:pt x="722" y="155"/>
                  </a:lnTo>
                  <a:lnTo>
                    <a:pt x="732" y="163"/>
                  </a:lnTo>
                  <a:lnTo>
                    <a:pt x="741" y="170"/>
                  </a:lnTo>
                  <a:lnTo>
                    <a:pt x="749" y="177"/>
                  </a:lnTo>
                  <a:lnTo>
                    <a:pt x="757" y="184"/>
                  </a:lnTo>
                  <a:lnTo>
                    <a:pt x="764" y="190"/>
                  </a:lnTo>
                  <a:lnTo>
                    <a:pt x="770" y="196"/>
                  </a:lnTo>
                  <a:lnTo>
                    <a:pt x="775" y="201"/>
                  </a:lnTo>
                  <a:lnTo>
                    <a:pt x="780" y="205"/>
                  </a:lnTo>
                  <a:lnTo>
                    <a:pt x="784" y="209"/>
                  </a:lnTo>
                  <a:lnTo>
                    <a:pt x="787" y="212"/>
                  </a:lnTo>
                  <a:lnTo>
                    <a:pt x="789" y="214"/>
                  </a:lnTo>
                  <a:lnTo>
                    <a:pt x="791" y="216"/>
                  </a:lnTo>
                  <a:lnTo>
                    <a:pt x="791" y="216"/>
                  </a:lnTo>
                  <a:lnTo>
                    <a:pt x="795" y="220"/>
                  </a:lnTo>
                  <a:lnTo>
                    <a:pt x="798" y="225"/>
                  </a:lnTo>
                  <a:lnTo>
                    <a:pt x="800" y="231"/>
                  </a:lnTo>
                  <a:lnTo>
                    <a:pt x="801" y="236"/>
                  </a:lnTo>
                  <a:lnTo>
                    <a:pt x="801" y="241"/>
                  </a:lnTo>
                  <a:lnTo>
                    <a:pt x="800" y="247"/>
                  </a:lnTo>
                  <a:lnTo>
                    <a:pt x="798" y="252"/>
                  </a:lnTo>
                  <a:lnTo>
                    <a:pt x="795" y="257"/>
                  </a:lnTo>
                  <a:lnTo>
                    <a:pt x="791" y="262"/>
                  </a:lnTo>
                  <a:lnTo>
                    <a:pt x="791" y="262"/>
                  </a:lnTo>
                  <a:lnTo>
                    <a:pt x="789" y="263"/>
                  </a:lnTo>
                  <a:lnTo>
                    <a:pt x="787" y="266"/>
                  </a:lnTo>
                  <a:lnTo>
                    <a:pt x="784" y="269"/>
                  </a:lnTo>
                  <a:lnTo>
                    <a:pt x="780" y="272"/>
                  </a:lnTo>
                  <a:lnTo>
                    <a:pt x="775" y="277"/>
                  </a:lnTo>
                  <a:lnTo>
                    <a:pt x="770" y="282"/>
                  </a:lnTo>
                  <a:lnTo>
                    <a:pt x="764" y="287"/>
                  </a:lnTo>
                  <a:lnTo>
                    <a:pt x="757" y="294"/>
                  </a:lnTo>
                  <a:lnTo>
                    <a:pt x="749" y="300"/>
                  </a:lnTo>
                  <a:lnTo>
                    <a:pt x="741" y="308"/>
                  </a:lnTo>
                  <a:lnTo>
                    <a:pt x="732" y="315"/>
                  </a:lnTo>
                  <a:lnTo>
                    <a:pt x="722" y="323"/>
                  </a:lnTo>
                  <a:lnTo>
                    <a:pt x="712" y="331"/>
                  </a:lnTo>
                  <a:lnTo>
                    <a:pt x="702" y="339"/>
                  </a:lnTo>
                  <a:lnTo>
                    <a:pt x="691" y="348"/>
                  </a:lnTo>
                  <a:lnTo>
                    <a:pt x="679" y="357"/>
                  </a:lnTo>
                  <a:lnTo>
                    <a:pt x="667" y="365"/>
                  </a:lnTo>
                  <a:lnTo>
                    <a:pt x="655" y="374"/>
                  </a:lnTo>
                  <a:lnTo>
                    <a:pt x="642" y="383"/>
                  </a:lnTo>
                  <a:lnTo>
                    <a:pt x="629" y="391"/>
                  </a:lnTo>
                  <a:lnTo>
                    <a:pt x="616" y="400"/>
                  </a:lnTo>
                  <a:lnTo>
                    <a:pt x="602" y="408"/>
                  </a:lnTo>
                  <a:lnTo>
                    <a:pt x="574" y="424"/>
                  </a:lnTo>
                  <a:lnTo>
                    <a:pt x="546" y="439"/>
                  </a:lnTo>
                  <a:lnTo>
                    <a:pt x="531" y="445"/>
                  </a:lnTo>
                  <a:lnTo>
                    <a:pt x="517" y="452"/>
                  </a:lnTo>
                  <a:lnTo>
                    <a:pt x="502" y="457"/>
                  </a:lnTo>
                  <a:lnTo>
                    <a:pt x="487" y="462"/>
                  </a:lnTo>
                  <a:lnTo>
                    <a:pt x="473" y="467"/>
                  </a:lnTo>
                  <a:lnTo>
                    <a:pt x="458" y="470"/>
                  </a:lnTo>
                  <a:lnTo>
                    <a:pt x="444" y="473"/>
                  </a:lnTo>
                  <a:lnTo>
                    <a:pt x="429" y="476"/>
                  </a:lnTo>
                  <a:lnTo>
                    <a:pt x="415" y="477"/>
                  </a:lnTo>
                  <a:lnTo>
                    <a:pt x="401" y="478"/>
                  </a:lnTo>
                  <a:lnTo>
                    <a:pt x="387" y="477"/>
                  </a:lnTo>
                  <a:lnTo>
                    <a:pt x="372" y="476"/>
                  </a:lnTo>
                  <a:lnTo>
                    <a:pt x="358" y="473"/>
                  </a:lnTo>
                  <a:lnTo>
                    <a:pt x="343" y="470"/>
                  </a:lnTo>
                  <a:lnTo>
                    <a:pt x="328" y="467"/>
                  </a:lnTo>
                  <a:lnTo>
                    <a:pt x="314" y="462"/>
                  </a:lnTo>
                  <a:lnTo>
                    <a:pt x="299" y="457"/>
                  </a:lnTo>
                  <a:lnTo>
                    <a:pt x="285" y="452"/>
                  </a:lnTo>
                  <a:lnTo>
                    <a:pt x="270" y="445"/>
                  </a:lnTo>
                  <a:lnTo>
                    <a:pt x="256" y="439"/>
                  </a:lnTo>
                  <a:lnTo>
                    <a:pt x="227" y="424"/>
                  </a:lnTo>
                  <a:lnTo>
                    <a:pt x="199" y="408"/>
                  </a:lnTo>
                  <a:lnTo>
                    <a:pt x="186" y="400"/>
                  </a:lnTo>
                  <a:lnTo>
                    <a:pt x="172" y="391"/>
                  </a:lnTo>
                  <a:lnTo>
                    <a:pt x="159" y="383"/>
                  </a:lnTo>
                  <a:lnTo>
                    <a:pt x="146" y="374"/>
                  </a:lnTo>
                  <a:lnTo>
                    <a:pt x="134" y="365"/>
                  </a:lnTo>
                  <a:lnTo>
                    <a:pt x="122" y="357"/>
                  </a:lnTo>
                  <a:lnTo>
                    <a:pt x="111" y="348"/>
                  </a:lnTo>
                  <a:lnTo>
                    <a:pt x="100" y="339"/>
                  </a:lnTo>
                  <a:lnTo>
                    <a:pt x="89" y="331"/>
                  </a:lnTo>
                  <a:lnTo>
                    <a:pt x="79" y="323"/>
                  </a:lnTo>
                  <a:lnTo>
                    <a:pt x="70" y="315"/>
                  </a:lnTo>
                  <a:lnTo>
                    <a:pt x="61" y="308"/>
                  </a:lnTo>
                  <a:lnTo>
                    <a:pt x="53" y="300"/>
                  </a:lnTo>
                  <a:lnTo>
                    <a:pt x="45" y="294"/>
                  </a:lnTo>
                  <a:lnTo>
                    <a:pt x="38" y="287"/>
                  </a:lnTo>
                  <a:lnTo>
                    <a:pt x="32" y="282"/>
                  </a:lnTo>
                  <a:lnTo>
                    <a:pt x="26" y="277"/>
                  </a:lnTo>
                  <a:lnTo>
                    <a:pt x="21" y="272"/>
                  </a:lnTo>
                  <a:lnTo>
                    <a:pt x="17" y="269"/>
                  </a:lnTo>
                  <a:lnTo>
                    <a:pt x="14" y="266"/>
                  </a:lnTo>
                  <a:lnTo>
                    <a:pt x="12" y="263"/>
                  </a:lnTo>
                  <a:lnTo>
                    <a:pt x="11" y="262"/>
                  </a:lnTo>
                  <a:lnTo>
                    <a:pt x="10" y="262"/>
                  </a:lnTo>
                  <a:lnTo>
                    <a:pt x="6" y="257"/>
                  </a:lnTo>
                  <a:lnTo>
                    <a:pt x="3" y="252"/>
                  </a:lnTo>
                  <a:lnTo>
                    <a:pt x="1" y="247"/>
                  </a:lnTo>
                  <a:lnTo>
                    <a:pt x="0" y="242"/>
                  </a:lnTo>
                  <a:lnTo>
                    <a:pt x="0" y="236"/>
                  </a:lnTo>
                  <a:lnTo>
                    <a:pt x="1" y="231"/>
                  </a:lnTo>
                  <a:lnTo>
                    <a:pt x="3" y="226"/>
                  </a:lnTo>
                  <a:lnTo>
                    <a:pt x="6" y="220"/>
                  </a:lnTo>
                  <a:lnTo>
                    <a:pt x="10" y="216"/>
                  </a:lnTo>
                  <a:lnTo>
                    <a:pt x="11" y="216"/>
                  </a:lnTo>
                  <a:lnTo>
                    <a:pt x="12" y="214"/>
                  </a:lnTo>
                  <a:lnTo>
                    <a:pt x="14" y="212"/>
                  </a:lnTo>
                  <a:lnTo>
                    <a:pt x="17" y="209"/>
                  </a:lnTo>
                  <a:lnTo>
                    <a:pt x="21" y="205"/>
                  </a:lnTo>
                  <a:lnTo>
                    <a:pt x="26" y="201"/>
                  </a:lnTo>
                  <a:lnTo>
                    <a:pt x="32" y="196"/>
                  </a:lnTo>
                  <a:lnTo>
                    <a:pt x="38" y="190"/>
                  </a:lnTo>
                  <a:lnTo>
                    <a:pt x="45" y="184"/>
                  </a:lnTo>
                  <a:lnTo>
                    <a:pt x="53" y="177"/>
                  </a:lnTo>
                  <a:lnTo>
                    <a:pt x="61" y="170"/>
                  </a:lnTo>
                  <a:lnTo>
                    <a:pt x="70" y="163"/>
                  </a:lnTo>
                  <a:lnTo>
                    <a:pt x="79" y="155"/>
                  </a:lnTo>
                  <a:lnTo>
                    <a:pt x="89" y="147"/>
                  </a:lnTo>
                  <a:lnTo>
                    <a:pt x="100" y="138"/>
                  </a:lnTo>
                  <a:lnTo>
                    <a:pt x="111" y="130"/>
                  </a:lnTo>
                  <a:lnTo>
                    <a:pt x="122" y="121"/>
                  </a:lnTo>
                  <a:lnTo>
                    <a:pt x="134" y="112"/>
                  </a:lnTo>
                  <a:lnTo>
                    <a:pt x="146" y="104"/>
                  </a:lnTo>
                  <a:lnTo>
                    <a:pt x="159" y="95"/>
                  </a:lnTo>
                  <a:lnTo>
                    <a:pt x="172" y="86"/>
                  </a:lnTo>
                  <a:lnTo>
                    <a:pt x="186" y="78"/>
                  </a:lnTo>
                  <a:lnTo>
                    <a:pt x="199" y="69"/>
                  </a:lnTo>
                  <a:lnTo>
                    <a:pt x="227" y="53"/>
                  </a:lnTo>
                  <a:lnTo>
                    <a:pt x="256" y="39"/>
                  </a:lnTo>
                  <a:lnTo>
                    <a:pt x="270" y="32"/>
                  </a:lnTo>
                  <a:lnTo>
                    <a:pt x="285" y="26"/>
                  </a:lnTo>
                  <a:lnTo>
                    <a:pt x="299" y="20"/>
                  </a:lnTo>
                  <a:lnTo>
                    <a:pt x="314" y="15"/>
                  </a:lnTo>
                  <a:lnTo>
                    <a:pt x="328" y="11"/>
                  </a:lnTo>
                  <a:lnTo>
                    <a:pt x="343" y="7"/>
                  </a:lnTo>
                  <a:lnTo>
                    <a:pt x="358" y="4"/>
                  </a:lnTo>
                  <a:lnTo>
                    <a:pt x="372" y="2"/>
                  </a:lnTo>
                  <a:lnTo>
                    <a:pt x="387" y="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00"/>
            </a:p>
          </p:txBody>
        </p:sp>
        <p:sp>
          <p:nvSpPr>
            <p:cNvPr id="50" name="Freeform 12"/>
            <p:cNvSpPr>
              <a:spLocks noEditPoints="1"/>
            </p:cNvSpPr>
            <p:nvPr/>
          </p:nvSpPr>
          <p:spPr bwMode="auto">
            <a:xfrm>
              <a:off x="679148" y="2458472"/>
              <a:ext cx="129525" cy="130707"/>
            </a:xfrm>
            <a:custGeom>
              <a:avLst/>
              <a:gdLst/>
              <a:ahLst/>
              <a:cxnLst>
                <a:cxn ang="0">
                  <a:pos x="144" y="43"/>
                </a:cxn>
                <a:cxn ang="0">
                  <a:pos x="132" y="48"/>
                </a:cxn>
                <a:cxn ang="0">
                  <a:pos x="123" y="58"/>
                </a:cxn>
                <a:cxn ang="0">
                  <a:pos x="117" y="70"/>
                </a:cxn>
                <a:cxn ang="0">
                  <a:pos x="117" y="84"/>
                </a:cxn>
                <a:cxn ang="0">
                  <a:pos x="123" y="96"/>
                </a:cxn>
                <a:cxn ang="0">
                  <a:pos x="132" y="105"/>
                </a:cxn>
                <a:cxn ang="0">
                  <a:pos x="144" y="110"/>
                </a:cxn>
                <a:cxn ang="0">
                  <a:pos x="158" y="110"/>
                </a:cxn>
                <a:cxn ang="0">
                  <a:pos x="170" y="105"/>
                </a:cxn>
                <a:cxn ang="0">
                  <a:pos x="179" y="96"/>
                </a:cxn>
                <a:cxn ang="0">
                  <a:pos x="184" y="84"/>
                </a:cxn>
                <a:cxn ang="0">
                  <a:pos x="184" y="70"/>
                </a:cxn>
                <a:cxn ang="0">
                  <a:pos x="179" y="58"/>
                </a:cxn>
                <a:cxn ang="0">
                  <a:pos x="170" y="48"/>
                </a:cxn>
                <a:cxn ang="0">
                  <a:pos x="158" y="43"/>
                </a:cxn>
                <a:cxn ang="0">
                  <a:pos x="109" y="0"/>
                </a:cxn>
                <a:cxn ang="0">
                  <a:pos x="134" y="3"/>
                </a:cxn>
                <a:cxn ang="0">
                  <a:pos x="158" y="12"/>
                </a:cxn>
                <a:cxn ang="0">
                  <a:pos x="178" y="25"/>
                </a:cxn>
                <a:cxn ang="0">
                  <a:pos x="195" y="42"/>
                </a:cxn>
                <a:cxn ang="0">
                  <a:pos x="208" y="62"/>
                </a:cxn>
                <a:cxn ang="0">
                  <a:pos x="216" y="86"/>
                </a:cxn>
                <a:cxn ang="0">
                  <a:pos x="219" y="111"/>
                </a:cxn>
                <a:cxn ang="0">
                  <a:pos x="216" y="136"/>
                </a:cxn>
                <a:cxn ang="0">
                  <a:pos x="208" y="159"/>
                </a:cxn>
                <a:cxn ang="0">
                  <a:pos x="195" y="180"/>
                </a:cxn>
                <a:cxn ang="0">
                  <a:pos x="178" y="197"/>
                </a:cxn>
                <a:cxn ang="0">
                  <a:pos x="158" y="210"/>
                </a:cxn>
                <a:cxn ang="0">
                  <a:pos x="134" y="218"/>
                </a:cxn>
                <a:cxn ang="0">
                  <a:pos x="109" y="221"/>
                </a:cxn>
                <a:cxn ang="0">
                  <a:pos x="84" y="218"/>
                </a:cxn>
                <a:cxn ang="0">
                  <a:pos x="61" y="210"/>
                </a:cxn>
                <a:cxn ang="0">
                  <a:pos x="41" y="197"/>
                </a:cxn>
                <a:cxn ang="0">
                  <a:pos x="24" y="180"/>
                </a:cxn>
                <a:cxn ang="0">
                  <a:pos x="11" y="159"/>
                </a:cxn>
                <a:cxn ang="0">
                  <a:pos x="2" y="136"/>
                </a:cxn>
                <a:cxn ang="0">
                  <a:pos x="0" y="111"/>
                </a:cxn>
                <a:cxn ang="0">
                  <a:pos x="2" y="86"/>
                </a:cxn>
                <a:cxn ang="0">
                  <a:pos x="11" y="62"/>
                </a:cxn>
                <a:cxn ang="0">
                  <a:pos x="24" y="42"/>
                </a:cxn>
                <a:cxn ang="0">
                  <a:pos x="41" y="25"/>
                </a:cxn>
                <a:cxn ang="0">
                  <a:pos x="61" y="12"/>
                </a:cxn>
                <a:cxn ang="0">
                  <a:pos x="84" y="3"/>
                </a:cxn>
                <a:cxn ang="0">
                  <a:pos x="109" y="0"/>
                </a:cxn>
              </a:cxnLst>
              <a:rect l="0" t="0" r="r" b="b"/>
              <a:pathLst>
                <a:path w="219" h="221">
                  <a:moveTo>
                    <a:pt x="151" y="43"/>
                  </a:moveTo>
                  <a:lnTo>
                    <a:pt x="144" y="43"/>
                  </a:lnTo>
                  <a:lnTo>
                    <a:pt x="138" y="45"/>
                  </a:lnTo>
                  <a:lnTo>
                    <a:pt x="132" y="48"/>
                  </a:lnTo>
                  <a:lnTo>
                    <a:pt x="127" y="53"/>
                  </a:lnTo>
                  <a:lnTo>
                    <a:pt x="123" y="58"/>
                  </a:lnTo>
                  <a:lnTo>
                    <a:pt x="119" y="63"/>
                  </a:lnTo>
                  <a:lnTo>
                    <a:pt x="117" y="70"/>
                  </a:lnTo>
                  <a:lnTo>
                    <a:pt x="117" y="77"/>
                  </a:lnTo>
                  <a:lnTo>
                    <a:pt x="117" y="84"/>
                  </a:lnTo>
                  <a:lnTo>
                    <a:pt x="119" y="90"/>
                  </a:lnTo>
                  <a:lnTo>
                    <a:pt x="123" y="96"/>
                  </a:lnTo>
                  <a:lnTo>
                    <a:pt x="127" y="101"/>
                  </a:lnTo>
                  <a:lnTo>
                    <a:pt x="132" y="105"/>
                  </a:lnTo>
                  <a:lnTo>
                    <a:pt x="138" y="109"/>
                  </a:lnTo>
                  <a:lnTo>
                    <a:pt x="144" y="110"/>
                  </a:lnTo>
                  <a:lnTo>
                    <a:pt x="151" y="111"/>
                  </a:lnTo>
                  <a:lnTo>
                    <a:pt x="158" y="110"/>
                  </a:lnTo>
                  <a:lnTo>
                    <a:pt x="164" y="109"/>
                  </a:lnTo>
                  <a:lnTo>
                    <a:pt x="170" y="105"/>
                  </a:lnTo>
                  <a:lnTo>
                    <a:pt x="175" y="101"/>
                  </a:lnTo>
                  <a:lnTo>
                    <a:pt x="179" y="96"/>
                  </a:lnTo>
                  <a:lnTo>
                    <a:pt x="182" y="90"/>
                  </a:lnTo>
                  <a:lnTo>
                    <a:pt x="184" y="84"/>
                  </a:lnTo>
                  <a:lnTo>
                    <a:pt x="185" y="77"/>
                  </a:lnTo>
                  <a:lnTo>
                    <a:pt x="184" y="70"/>
                  </a:lnTo>
                  <a:lnTo>
                    <a:pt x="182" y="63"/>
                  </a:lnTo>
                  <a:lnTo>
                    <a:pt x="179" y="58"/>
                  </a:lnTo>
                  <a:lnTo>
                    <a:pt x="175" y="53"/>
                  </a:lnTo>
                  <a:lnTo>
                    <a:pt x="170" y="48"/>
                  </a:lnTo>
                  <a:lnTo>
                    <a:pt x="164" y="45"/>
                  </a:lnTo>
                  <a:lnTo>
                    <a:pt x="158" y="43"/>
                  </a:lnTo>
                  <a:lnTo>
                    <a:pt x="151" y="43"/>
                  </a:lnTo>
                  <a:close/>
                  <a:moveTo>
                    <a:pt x="109" y="0"/>
                  </a:moveTo>
                  <a:lnTo>
                    <a:pt x="122" y="1"/>
                  </a:lnTo>
                  <a:lnTo>
                    <a:pt x="134" y="3"/>
                  </a:lnTo>
                  <a:lnTo>
                    <a:pt x="146" y="7"/>
                  </a:lnTo>
                  <a:lnTo>
                    <a:pt x="158" y="12"/>
                  </a:lnTo>
                  <a:lnTo>
                    <a:pt x="168" y="18"/>
                  </a:lnTo>
                  <a:lnTo>
                    <a:pt x="178" y="25"/>
                  </a:lnTo>
                  <a:lnTo>
                    <a:pt x="187" y="33"/>
                  </a:lnTo>
                  <a:lnTo>
                    <a:pt x="195" y="42"/>
                  </a:lnTo>
                  <a:lnTo>
                    <a:pt x="202" y="52"/>
                  </a:lnTo>
                  <a:lnTo>
                    <a:pt x="208" y="62"/>
                  </a:lnTo>
                  <a:lnTo>
                    <a:pt x="213" y="74"/>
                  </a:lnTo>
                  <a:lnTo>
                    <a:pt x="216" y="86"/>
                  </a:lnTo>
                  <a:lnTo>
                    <a:pt x="218" y="98"/>
                  </a:lnTo>
                  <a:lnTo>
                    <a:pt x="219" y="111"/>
                  </a:lnTo>
                  <a:lnTo>
                    <a:pt x="218" y="124"/>
                  </a:lnTo>
                  <a:lnTo>
                    <a:pt x="216" y="136"/>
                  </a:lnTo>
                  <a:lnTo>
                    <a:pt x="213" y="148"/>
                  </a:lnTo>
                  <a:lnTo>
                    <a:pt x="208" y="159"/>
                  </a:lnTo>
                  <a:lnTo>
                    <a:pt x="202" y="170"/>
                  </a:lnTo>
                  <a:lnTo>
                    <a:pt x="195" y="180"/>
                  </a:lnTo>
                  <a:lnTo>
                    <a:pt x="187" y="189"/>
                  </a:lnTo>
                  <a:lnTo>
                    <a:pt x="178" y="197"/>
                  </a:lnTo>
                  <a:lnTo>
                    <a:pt x="168" y="204"/>
                  </a:lnTo>
                  <a:lnTo>
                    <a:pt x="158" y="210"/>
                  </a:lnTo>
                  <a:lnTo>
                    <a:pt x="146" y="215"/>
                  </a:lnTo>
                  <a:lnTo>
                    <a:pt x="134" y="218"/>
                  </a:lnTo>
                  <a:lnTo>
                    <a:pt x="122" y="220"/>
                  </a:lnTo>
                  <a:lnTo>
                    <a:pt x="109" y="221"/>
                  </a:lnTo>
                  <a:lnTo>
                    <a:pt x="97" y="220"/>
                  </a:lnTo>
                  <a:lnTo>
                    <a:pt x="84" y="218"/>
                  </a:lnTo>
                  <a:lnTo>
                    <a:pt x="72" y="215"/>
                  </a:lnTo>
                  <a:lnTo>
                    <a:pt x="61" y="210"/>
                  </a:lnTo>
                  <a:lnTo>
                    <a:pt x="51" y="204"/>
                  </a:lnTo>
                  <a:lnTo>
                    <a:pt x="41" y="197"/>
                  </a:lnTo>
                  <a:lnTo>
                    <a:pt x="32" y="189"/>
                  </a:lnTo>
                  <a:lnTo>
                    <a:pt x="24" y="180"/>
                  </a:lnTo>
                  <a:lnTo>
                    <a:pt x="17" y="170"/>
                  </a:lnTo>
                  <a:lnTo>
                    <a:pt x="11" y="159"/>
                  </a:lnTo>
                  <a:lnTo>
                    <a:pt x="6" y="148"/>
                  </a:lnTo>
                  <a:lnTo>
                    <a:pt x="2" y="136"/>
                  </a:lnTo>
                  <a:lnTo>
                    <a:pt x="0" y="124"/>
                  </a:lnTo>
                  <a:lnTo>
                    <a:pt x="0" y="111"/>
                  </a:lnTo>
                  <a:lnTo>
                    <a:pt x="0" y="98"/>
                  </a:lnTo>
                  <a:lnTo>
                    <a:pt x="2" y="86"/>
                  </a:lnTo>
                  <a:lnTo>
                    <a:pt x="6" y="74"/>
                  </a:lnTo>
                  <a:lnTo>
                    <a:pt x="11" y="62"/>
                  </a:lnTo>
                  <a:lnTo>
                    <a:pt x="17" y="52"/>
                  </a:lnTo>
                  <a:lnTo>
                    <a:pt x="24" y="42"/>
                  </a:lnTo>
                  <a:lnTo>
                    <a:pt x="32" y="33"/>
                  </a:lnTo>
                  <a:lnTo>
                    <a:pt x="41" y="25"/>
                  </a:lnTo>
                  <a:lnTo>
                    <a:pt x="51" y="18"/>
                  </a:lnTo>
                  <a:lnTo>
                    <a:pt x="61" y="12"/>
                  </a:lnTo>
                  <a:lnTo>
                    <a:pt x="72" y="7"/>
                  </a:lnTo>
                  <a:lnTo>
                    <a:pt x="84" y="3"/>
                  </a:lnTo>
                  <a:lnTo>
                    <a:pt x="97" y="1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0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97723" y="4411251"/>
            <a:ext cx="449621" cy="263161"/>
            <a:chOff x="507041" y="2381653"/>
            <a:chExt cx="473740" cy="282704"/>
          </a:xfrm>
        </p:grpSpPr>
        <p:sp>
          <p:nvSpPr>
            <p:cNvPr id="52" name="Freeform 11"/>
            <p:cNvSpPr>
              <a:spLocks noEditPoints="1"/>
            </p:cNvSpPr>
            <p:nvPr/>
          </p:nvSpPr>
          <p:spPr bwMode="auto">
            <a:xfrm>
              <a:off x="507041" y="2381653"/>
              <a:ext cx="473740" cy="282704"/>
            </a:xfrm>
            <a:custGeom>
              <a:avLst/>
              <a:gdLst/>
              <a:ahLst/>
              <a:cxnLst>
                <a:cxn ang="0">
                  <a:pos x="356" y="72"/>
                </a:cxn>
                <a:cxn ang="0">
                  <a:pos x="302" y="98"/>
                </a:cxn>
                <a:cxn ang="0">
                  <a:pos x="261" y="140"/>
                </a:cxn>
                <a:cxn ang="0">
                  <a:pos x="235" y="193"/>
                </a:cxn>
                <a:cxn ang="0">
                  <a:pos x="230" y="255"/>
                </a:cxn>
                <a:cxn ang="0">
                  <a:pos x="246" y="314"/>
                </a:cxn>
                <a:cxn ang="0">
                  <a:pos x="280" y="362"/>
                </a:cxn>
                <a:cxn ang="0">
                  <a:pos x="328" y="396"/>
                </a:cxn>
                <a:cxn ang="0">
                  <a:pos x="387" y="412"/>
                </a:cxn>
                <a:cxn ang="0">
                  <a:pos x="448" y="407"/>
                </a:cxn>
                <a:cxn ang="0">
                  <a:pos x="502" y="381"/>
                </a:cxn>
                <a:cxn ang="0">
                  <a:pos x="544" y="339"/>
                </a:cxn>
                <a:cxn ang="0">
                  <a:pos x="569" y="285"/>
                </a:cxn>
                <a:cxn ang="0">
                  <a:pos x="574" y="224"/>
                </a:cxn>
                <a:cxn ang="0">
                  <a:pos x="559" y="165"/>
                </a:cxn>
                <a:cxn ang="0">
                  <a:pos x="525" y="117"/>
                </a:cxn>
                <a:cxn ang="0">
                  <a:pos x="476" y="83"/>
                </a:cxn>
                <a:cxn ang="0">
                  <a:pos x="418" y="67"/>
                </a:cxn>
                <a:cxn ang="0">
                  <a:pos x="429" y="2"/>
                </a:cxn>
                <a:cxn ang="0">
                  <a:pos x="487" y="15"/>
                </a:cxn>
                <a:cxn ang="0">
                  <a:pos x="546" y="39"/>
                </a:cxn>
                <a:cxn ang="0">
                  <a:pos x="629" y="86"/>
                </a:cxn>
                <a:cxn ang="0">
                  <a:pos x="679" y="121"/>
                </a:cxn>
                <a:cxn ang="0">
                  <a:pos x="722" y="155"/>
                </a:cxn>
                <a:cxn ang="0">
                  <a:pos x="757" y="184"/>
                </a:cxn>
                <a:cxn ang="0">
                  <a:pos x="780" y="205"/>
                </a:cxn>
                <a:cxn ang="0">
                  <a:pos x="791" y="216"/>
                </a:cxn>
                <a:cxn ang="0">
                  <a:pos x="800" y="231"/>
                </a:cxn>
                <a:cxn ang="0">
                  <a:pos x="798" y="252"/>
                </a:cxn>
                <a:cxn ang="0">
                  <a:pos x="789" y="263"/>
                </a:cxn>
                <a:cxn ang="0">
                  <a:pos x="775" y="277"/>
                </a:cxn>
                <a:cxn ang="0">
                  <a:pos x="749" y="300"/>
                </a:cxn>
                <a:cxn ang="0">
                  <a:pos x="712" y="331"/>
                </a:cxn>
                <a:cxn ang="0">
                  <a:pos x="667" y="365"/>
                </a:cxn>
                <a:cxn ang="0">
                  <a:pos x="616" y="400"/>
                </a:cxn>
                <a:cxn ang="0">
                  <a:pos x="531" y="445"/>
                </a:cxn>
                <a:cxn ang="0">
                  <a:pos x="473" y="467"/>
                </a:cxn>
                <a:cxn ang="0">
                  <a:pos x="415" y="477"/>
                </a:cxn>
                <a:cxn ang="0">
                  <a:pos x="358" y="473"/>
                </a:cxn>
                <a:cxn ang="0">
                  <a:pos x="299" y="457"/>
                </a:cxn>
                <a:cxn ang="0">
                  <a:pos x="227" y="424"/>
                </a:cxn>
                <a:cxn ang="0">
                  <a:pos x="159" y="383"/>
                </a:cxn>
                <a:cxn ang="0">
                  <a:pos x="111" y="348"/>
                </a:cxn>
                <a:cxn ang="0">
                  <a:pos x="70" y="315"/>
                </a:cxn>
                <a:cxn ang="0">
                  <a:pos x="38" y="287"/>
                </a:cxn>
                <a:cxn ang="0">
                  <a:pos x="17" y="269"/>
                </a:cxn>
                <a:cxn ang="0">
                  <a:pos x="10" y="262"/>
                </a:cxn>
                <a:cxn ang="0">
                  <a:pos x="0" y="242"/>
                </a:cxn>
                <a:cxn ang="0">
                  <a:pos x="6" y="220"/>
                </a:cxn>
                <a:cxn ang="0">
                  <a:pos x="14" y="212"/>
                </a:cxn>
                <a:cxn ang="0">
                  <a:pos x="32" y="196"/>
                </a:cxn>
                <a:cxn ang="0">
                  <a:pos x="61" y="170"/>
                </a:cxn>
                <a:cxn ang="0">
                  <a:pos x="100" y="138"/>
                </a:cxn>
                <a:cxn ang="0">
                  <a:pos x="146" y="104"/>
                </a:cxn>
                <a:cxn ang="0">
                  <a:pos x="199" y="69"/>
                </a:cxn>
                <a:cxn ang="0">
                  <a:pos x="285" y="26"/>
                </a:cxn>
                <a:cxn ang="0">
                  <a:pos x="343" y="7"/>
                </a:cxn>
                <a:cxn ang="0">
                  <a:pos x="401" y="0"/>
                </a:cxn>
              </a:cxnLst>
              <a:rect l="0" t="0" r="r" b="b"/>
              <a:pathLst>
                <a:path w="801" h="478">
                  <a:moveTo>
                    <a:pt x="402" y="66"/>
                  </a:moveTo>
                  <a:lnTo>
                    <a:pt x="387" y="67"/>
                  </a:lnTo>
                  <a:lnTo>
                    <a:pt x="371" y="69"/>
                  </a:lnTo>
                  <a:lnTo>
                    <a:pt x="356" y="72"/>
                  </a:lnTo>
                  <a:lnTo>
                    <a:pt x="342" y="77"/>
                  </a:lnTo>
                  <a:lnTo>
                    <a:pt x="328" y="83"/>
                  </a:lnTo>
                  <a:lnTo>
                    <a:pt x="315" y="90"/>
                  </a:lnTo>
                  <a:lnTo>
                    <a:pt x="302" y="98"/>
                  </a:lnTo>
                  <a:lnTo>
                    <a:pt x="291" y="107"/>
                  </a:lnTo>
                  <a:lnTo>
                    <a:pt x="280" y="117"/>
                  </a:lnTo>
                  <a:lnTo>
                    <a:pt x="270" y="128"/>
                  </a:lnTo>
                  <a:lnTo>
                    <a:pt x="261" y="140"/>
                  </a:lnTo>
                  <a:lnTo>
                    <a:pt x="253" y="152"/>
                  </a:lnTo>
                  <a:lnTo>
                    <a:pt x="246" y="165"/>
                  </a:lnTo>
                  <a:lnTo>
                    <a:pt x="240" y="179"/>
                  </a:lnTo>
                  <a:lnTo>
                    <a:pt x="235" y="193"/>
                  </a:lnTo>
                  <a:lnTo>
                    <a:pt x="232" y="208"/>
                  </a:lnTo>
                  <a:lnTo>
                    <a:pt x="230" y="224"/>
                  </a:lnTo>
                  <a:lnTo>
                    <a:pt x="229" y="239"/>
                  </a:lnTo>
                  <a:lnTo>
                    <a:pt x="230" y="255"/>
                  </a:lnTo>
                  <a:lnTo>
                    <a:pt x="232" y="271"/>
                  </a:lnTo>
                  <a:lnTo>
                    <a:pt x="235" y="285"/>
                  </a:lnTo>
                  <a:lnTo>
                    <a:pt x="240" y="300"/>
                  </a:lnTo>
                  <a:lnTo>
                    <a:pt x="246" y="314"/>
                  </a:lnTo>
                  <a:lnTo>
                    <a:pt x="253" y="327"/>
                  </a:lnTo>
                  <a:lnTo>
                    <a:pt x="261" y="339"/>
                  </a:lnTo>
                  <a:lnTo>
                    <a:pt x="270" y="351"/>
                  </a:lnTo>
                  <a:lnTo>
                    <a:pt x="280" y="362"/>
                  </a:lnTo>
                  <a:lnTo>
                    <a:pt x="291" y="372"/>
                  </a:lnTo>
                  <a:lnTo>
                    <a:pt x="302" y="381"/>
                  </a:lnTo>
                  <a:lnTo>
                    <a:pt x="315" y="389"/>
                  </a:lnTo>
                  <a:lnTo>
                    <a:pt x="328" y="396"/>
                  </a:lnTo>
                  <a:lnTo>
                    <a:pt x="342" y="402"/>
                  </a:lnTo>
                  <a:lnTo>
                    <a:pt x="356" y="407"/>
                  </a:lnTo>
                  <a:lnTo>
                    <a:pt x="371" y="410"/>
                  </a:lnTo>
                  <a:lnTo>
                    <a:pt x="387" y="412"/>
                  </a:lnTo>
                  <a:lnTo>
                    <a:pt x="402" y="413"/>
                  </a:lnTo>
                  <a:lnTo>
                    <a:pt x="418" y="412"/>
                  </a:lnTo>
                  <a:lnTo>
                    <a:pt x="433" y="410"/>
                  </a:lnTo>
                  <a:lnTo>
                    <a:pt x="448" y="407"/>
                  </a:lnTo>
                  <a:lnTo>
                    <a:pt x="463" y="402"/>
                  </a:lnTo>
                  <a:lnTo>
                    <a:pt x="476" y="396"/>
                  </a:lnTo>
                  <a:lnTo>
                    <a:pt x="490" y="389"/>
                  </a:lnTo>
                  <a:lnTo>
                    <a:pt x="502" y="381"/>
                  </a:lnTo>
                  <a:lnTo>
                    <a:pt x="514" y="372"/>
                  </a:lnTo>
                  <a:lnTo>
                    <a:pt x="525" y="362"/>
                  </a:lnTo>
                  <a:lnTo>
                    <a:pt x="535" y="351"/>
                  </a:lnTo>
                  <a:lnTo>
                    <a:pt x="544" y="339"/>
                  </a:lnTo>
                  <a:lnTo>
                    <a:pt x="552" y="327"/>
                  </a:lnTo>
                  <a:lnTo>
                    <a:pt x="559" y="314"/>
                  </a:lnTo>
                  <a:lnTo>
                    <a:pt x="564" y="300"/>
                  </a:lnTo>
                  <a:lnTo>
                    <a:pt x="569" y="285"/>
                  </a:lnTo>
                  <a:lnTo>
                    <a:pt x="573" y="271"/>
                  </a:lnTo>
                  <a:lnTo>
                    <a:pt x="574" y="255"/>
                  </a:lnTo>
                  <a:lnTo>
                    <a:pt x="575" y="239"/>
                  </a:lnTo>
                  <a:lnTo>
                    <a:pt x="574" y="224"/>
                  </a:lnTo>
                  <a:lnTo>
                    <a:pt x="573" y="208"/>
                  </a:lnTo>
                  <a:lnTo>
                    <a:pt x="569" y="193"/>
                  </a:lnTo>
                  <a:lnTo>
                    <a:pt x="564" y="179"/>
                  </a:lnTo>
                  <a:lnTo>
                    <a:pt x="559" y="165"/>
                  </a:lnTo>
                  <a:lnTo>
                    <a:pt x="552" y="152"/>
                  </a:lnTo>
                  <a:lnTo>
                    <a:pt x="544" y="140"/>
                  </a:lnTo>
                  <a:lnTo>
                    <a:pt x="535" y="128"/>
                  </a:lnTo>
                  <a:lnTo>
                    <a:pt x="525" y="117"/>
                  </a:lnTo>
                  <a:lnTo>
                    <a:pt x="514" y="107"/>
                  </a:lnTo>
                  <a:lnTo>
                    <a:pt x="502" y="98"/>
                  </a:lnTo>
                  <a:lnTo>
                    <a:pt x="490" y="90"/>
                  </a:lnTo>
                  <a:lnTo>
                    <a:pt x="476" y="83"/>
                  </a:lnTo>
                  <a:lnTo>
                    <a:pt x="463" y="77"/>
                  </a:lnTo>
                  <a:lnTo>
                    <a:pt x="448" y="72"/>
                  </a:lnTo>
                  <a:lnTo>
                    <a:pt x="433" y="69"/>
                  </a:lnTo>
                  <a:lnTo>
                    <a:pt x="418" y="67"/>
                  </a:lnTo>
                  <a:lnTo>
                    <a:pt x="402" y="66"/>
                  </a:lnTo>
                  <a:close/>
                  <a:moveTo>
                    <a:pt x="401" y="0"/>
                  </a:moveTo>
                  <a:lnTo>
                    <a:pt x="415" y="1"/>
                  </a:lnTo>
                  <a:lnTo>
                    <a:pt x="429" y="2"/>
                  </a:lnTo>
                  <a:lnTo>
                    <a:pt x="444" y="4"/>
                  </a:lnTo>
                  <a:lnTo>
                    <a:pt x="458" y="7"/>
                  </a:lnTo>
                  <a:lnTo>
                    <a:pt x="473" y="11"/>
                  </a:lnTo>
                  <a:lnTo>
                    <a:pt x="487" y="15"/>
                  </a:lnTo>
                  <a:lnTo>
                    <a:pt x="502" y="20"/>
                  </a:lnTo>
                  <a:lnTo>
                    <a:pt x="517" y="26"/>
                  </a:lnTo>
                  <a:lnTo>
                    <a:pt x="531" y="32"/>
                  </a:lnTo>
                  <a:lnTo>
                    <a:pt x="546" y="39"/>
                  </a:lnTo>
                  <a:lnTo>
                    <a:pt x="574" y="53"/>
                  </a:lnTo>
                  <a:lnTo>
                    <a:pt x="602" y="69"/>
                  </a:lnTo>
                  <a:lnTo>
                    <a:pt x="616" y="78"/>
                  </a:lnTo>
                  <a:lnTo>
                    <a:pt x="629" y="86"/>
                  </a:lnTo>
                  <a:lnTo>
                    <a:pt x="642" y="95"/>
                  </a:lnTo>
                  <a:lnTo>
                    <a:pt x="655" y="104"/>
                  </a:lnTo>
                  <a:lnTo>
                    <a:pt x="667" y="112"/>
                  </a:lnTo>
                  <a:lnTo>
                    <a:pt x="679" y="121"/>
                  </a:lnTo>
                  <a:lnTo>
                    <a:pt x="691" y="130"/>
                  </a:lnTo>
                  <a:lnTo>
                    <a:pt x="702" y="138"/>
                  </a:lnTo>
                  <a:lnTo>
                    <a:pt x="712" y="147"/>
                  </a:lnTo>
                  <a:lnTo>
                    <a:pt x="722" y="155"/>
                  </a:lnTo>
                  <a:lnTo>
                    <a:pt x="732" y="163"/>
                  </a:lnTo>
                  <a:lnTo>
                    <a:pt x="741" y="170"/>
                  </a:lnTo>
                  <a:lnTo>
                    <a:pt x="749" y="177"/>
                  </a:lnTo>
                  <a:lnTo>
                    <a:pt x="757" y="184"/>
                  </a:lnTo>
                  <a:lnTo>
                    <a:pt x="764" y="190"/>
                  </a:lnTo>
                  <a:lnTo>
                    <a:pt x="770" y="196"/>
                  </a:lnTo>
                  <a:lnTo>
                    <a:pt x="775" y="201"/>
                  </a:lnTo>
                  <a:lnTo>
                    <a:pt x="780" y="205"/>
                  </a:lnTo>
                  <a:lnTo>
                    <a:pt x="784" y="209"/>
                  </a:lnTo>
                  <a:lnTo>
                    <a:pt x="787" y="212"/>
                  </a:lnTo>
                  <a:lnTo>
                    <a:pt x="789" y="214"/>
                  </a:lnTo>
                  <a:lnTo>
                    <a:pt x="791" y="216"/>
                  </a:lnTo>
                  <a:lnTo>
                    <a:pt x="791" y="216"/>
                  </a:lnTo>
                  <a:lnTo>
                    <a:pt x="795" y="220"/>
                  </a:lnTo>
                  <a:lnTo>
                    <a:pt x="798" y="225"/>
                  </a:lnTo>
                  <a:lnTo>
                    <a:pt x="800" y="231"/>
                  </a:lnTo>
                  <a:lnTo>
                    <a:pt x="801" y="236"/>
                  </a:lnTo>
                  <a:lnTo>
                    <a:pt x="801" y="241"/>
                  </a:lnTo>
                  <a:lnTo>
                    <a:pt x="800" y="247"/>
                  </a:lnTo>
                  <a:lnTo>
                    <a:pt x="798" y="252"/>
                  </a:lnTo>
                  <a:lnTo>
                    <a:pt x="795" y="257"/>
                  </a:lnTo>
                  <a:lnTo>
                    <a:pt x="791" y="262"/>
                  </a:lnTo>
                  <a:lnTo>
                    <a:pt x="791" y="262"/>
                  </a:lnTo>
                  <a:lnTo>
                    <a:pt x="789" y="263"/>
                  </a:lnTo>
                  <a:lnTo>
                    <a:pt x="787" y="266"/>
                  </a:lnTo>
                  <a:lnTo>
                    <a:pt x="784" y="269"/>
                  </a:lnTo>
                  <a:lnTo>
                    <a:pt x="780" y="272"/>
                  </a:lnTo>
                  <a:lnTo>
                    <a:pt x="775" y="277"/>
                  </a:lnTo>
                  <a:lnTo>
                    <a:pt x="770" y="282"/>
                  </a:lnTo>
                  <a:lnTo>
                    <a:pt x="764" y="287"/>
                  </a:lnTo>
                  <a:lnTo>
                    <a:pt x="757" y="294"/>
                  </a:lnTo>
                  <a:lnTo>
                    <a:pt x="749" y="300"/>
                  </a:lnTo>
                  <a:lnTo>
                    <a:pt x="741" y="308"/>
                  </a:lnTo>
                  <a:lnTo>
                    <a:pt x="732" y="315"/>
                  </a:lnTo>
                  <a:lnTo>
                    <a:pt x="722" y="323"/>
                  </a:lnTo>
                  <a:lnTo>
                    <a:pt x="712" y="331"/>
                  </a:lnTo>
                  <a:lnTo>
                    <a:pt x="702" y="339"/>
                  </a:lnTo>
                  <a:lnTo>
                    <a:pt x="691" y="348"/>
                  </a:lnTo>
                  <a:lnTo>
                    <a:pt x="679" y="357"/>
                  </a:lnTo>
                  <a:lnTo>
                    <a:pt x="667" y="365"/>
                  </a:lnTo>
                  <a:lnTo>
                    <a:pt x="655" y="374"/>
                  </a:lnTo>
                  <a:lnTo>
                    <a:pt x="642" y="383"/>
                  </a:lnTo>
                  <a:lnTo>
                    <a:pt x="629" y="391"/>
                  </a:lnTo>
                  <a:lnTo>
                    <a:pt x="616" y="400"/>
                  </a:lnTo>
                  <a:lnTo>
                    <a:pt x="602" y="408"/>
                  </a:lnTo>
                  <a:lnTo>
                    <a:pt x="574" y="424"/>
                  </a:lnTo>
                  <a:lnTo>
                    <a:pt x="546" y="439"/>
                  </a:lnTo>
                  <a:lnTo>
                    <a:pt x="531" y="445"/>
                  </a:lnTo>
                  <a:lnTo>
                    <a:pt x="517" y="452"/>
                  </a:lnTo>
                  <a:lnTo>
                    <a:pt x="502" y="457"/>
                  </a:lnTo>
                  <a:lnTo>
                    <a:pt x="487" y="462"/>
                  </a:lnTo>
                  <a:lnTo>
                    <a:pt x="473" y="467"/>
                  </a:lnTo>
                  <a:lnTo>
                    <a:pt x="458" y="470"/>
                  </a:lnTo>
                  <a:lnTo>
                    <a:pt x="444" y="473"/>
                  </a:lnTo>
                  <a:lnTo>
                    <a:pt x="429" y="476"/>
                  </a:lnTo>
                  <a:lnTo>
                    <a:pt x="415" y="477"/>
                  </a:lnTo>
                  <a:lnTo>
                    <a:pt x="401" y="478"/>
                  </a:lnTo>
                  <a:lnTo>
                    <a:pt x="387" y="477"/>
                  </a:lnTo>
                  <a:lnTo>
                    <a:pt x="372" y="476"/>
                  </a:lnTo>
                  <a:lnTo>
                    <a:pt x="358" y="473"/>
                  </a:lnTo>
                  <a:lnTo>
                    <a:pt x="343" y="470"/>
                  </a:lnTo>
                  <a:lnTo>
                    <a:pt x="328" y="467"/>
                  </a:lnTo>
                  <a:lnTo>
                    <a:pt x="314" y="462"/>
                  </a:lnTo>
                  <a:lnTo>
                    <a:pt x="299" y="457"/>
                  </a:lnTo>
                  <a:lnTo>
                    <a:pt x="285" y="452"/>
                  </a:lnTo>
                  <a:lnTo>
                    <a:pt x="270" y="445"/>
                  </a:lnTo>
                  <a:lnTo>
                    <a:pt x="256" y="439"/>
                  </a:lnTo>
                  <a:lnTo>
                    <a:pt x="227" y="424"/>
                  </a:lnTo>
                  <a:lnTo>
                    <a:pt x="199" y="408"/>
                  </a:lnTo>
                  <a:lnTo>
                    <a:pt x="186" y="400"/>
                  </a:lnTo>
                  <a:lnTo>
                    <a:pt x="172" y="391"/>
                  </a:lnTo>
                  <a:lnTo>
                    <a:pt x="159" y="383"/>
                  </a:lnTo>
                  <a:lnTo>
                    <a:pt x="146" y="374"/>
                  </a:lnTo>
                  <a:lnTo>
                    <a:pt x="134" y="365"/>
                  </a:lnTo>
                  <a:lnTo>
                    <a:pt x="122" y="357"/>
                  </a:lnTo>
                  <a:lnTo>
                    <a:pt x="111" y="348"/>
                  </a:lnTo>
                  <a:lnTo>
                    <a:pt x="100" y="339"/>
                  </a:lnTo>
                  <a:lnTo>
                    <a:pt x="89" y="331"/>
                  </a:lnTo>
                  <a:lnTo>
                    <a:pt x="79" y="323"/>
                  </a:lnTo>
                  <a:lnTo>
                    <a:pt x="70" y="315"/>
                  </a:lnTo>
                  <a:lnTo>
                    <a:pt x="61" y="308"/>
                  </a:lnTo>
                  <a:lnTo>
                    <a:pt x="53" y="300"/>
                  </a:lnTo>
                  <a:lnTo>
                    <a:pt x="45" y="294"/>
                  </a:lnTo>
                  <a:lnTo>
                    <a:pt x="38" y="287"/>
                  </a:lnTo>
                  <a:lnTo>
                    <a:pt x="32" y="282"/>
                  </a:lnTo>
                  <a:lnTo>
                    <a:pt x="26" y="277"/>
                  </a:lnTo>
                  <a:lnTo>
                    <a:pt x="21" y="272"/>
                  </a:lnTo>
                  <a:lnTo>
                    <a:pt x="17" y="269"/>
                  </a:lnTo>
                  <a:lnTo>
                    <a:pt x="14" y="266"/>
                  </a:lnTo>
                  <a:lnTo>
                    <a:pt x="12" y="263"/>
                  </a:lnTo>
                  <a:lnTo>
                    <a:pt x="11" y="262"/>
                  </a:lnTo>
                  <a:lnTo>
                    <a:pt x="10" y="262"/>
                  </a:lnTo>
                  <a:lnTo>
                    <a:pt x="6" y="257"/>
                  </a:lnTo>
                  <a:lnTo>
                    <a:pt x="3" y="252"/>
                  </a:lnTo>
                  <a:lnTo>
                    <a:pt x="1" y="247"/>
                  </a:lnTo>
                  <a:lnTo>
                    <a:pt x="0" y="242"/>
                  </a:lnTo>
                  <a:lnTo>
                    <a:pt x="0" y="236"/>
                  </a:lnTo>
                  <a:lnTo>
                    <a:pt x="1" y="231"/>
                  </a:lnTo>
                  <a:lnTo>
                    <a:pt x="3" y="226"/>
                  </a:lnTo>
                  <a:lnTo>
                    <a:pt x="6" y="220"/>
                  </a:lnTo>
                  <a:lnTo>
                    <a:pt x="10" y="216"/>
                  </a:lnTo>
                  <a:lnTo>
                    <a:pt x="11" y="216"/>
                  </a:lnTo>
                  <a:lnTo>
                    <a:pt x="12" y="214"/>
                  </a:lnTo>
                  <a:lnTo>
                    <a:pt x="14" y="212"/>
                  </a:lnTo>
                  <a:lnTo>
                    <a:pt x="17" y="209"/>
                  </a:lnTo>
                  <a:lnTo>
                    <a:pt x="21" y="205"/>
                  </a:lnTo>
                  <a:lnTo>
                    <a:pt x="26" y="201"/>
                  </a:lnTo>
                  <a:lnTo>
                    <a:pt x="32" y="196"/>
                  </a:lnTo>
                  <a:lnTo>
                    <a:pt x="38" y="190"/>
                  </a:lnTo>
                  <a:lnTo>
                    <a:pt x="45" y="184"/>
                  </a:lnTo>
                  <a:lnTo>
                    <a:pt x="53" y="177"/>
                  </a:lnTo>
                  <a:lnTo>
                    <a:pt x="61" y="170"/>
                  </a:lnTo>
                  <a:lnTo>
                    <a:pt x="70" y="163"/>
                  </a:lnTo>
                  <a:lnTo>
                    <a:pt x="79" y="155"/>
                  </a:lnTo>
                  <a:lnTo>
                    <a:pt x="89" y="147"/>
                  </a:lnTo>
                  <a:lnTo>
                    <a:pt x="100" y="138"/>
                  </a:lnTo>
                  <a:lnTo>
                    <a:pt x="111" y="130"/>
                  </a:lnTo>
                  <a:lnTo>
                    <a:pt x="122" y="121"/>
                  </a:lnTo>
                  <a:lnTo>
                    <a:pt x="134" y="112"/>
                  </a:lnTo>
                  <a:lnTo>
                    <a:pt x="146" y="104"/>
                  </a:lnTo>
                  <a:lnTo>
                    <a:pt x="159" y="95"/>
                  </a:lnTo>
                  <a:lnTo>
                    <a:pt x="172" y="86"/>
                  </a:lnTo>
                  <a:lnTo>
                    <a:pt x="186" y="78"/>
                  </a:lnTo>
                  <a:lnTo>
                    <a:pt x="199" y="69"/>
                  </a:lnTo>
                  <a:lnTo>
                    <a:pt x="227" y="53"/>
                  </a:lnTo>
                  <a:lnTo>
                    <a:pt x="256" y="39"/>
                  </a:lnTo>
                  <a:lnTo>
                    <a:pt x="270" y="32"/>
                  </a:lnTo>
                  <a:lnTo>
                    <a:pt x="285" y="26"/>
                  </a:lnTo>
                  <a:lnTo>
                    <a:pt x="299" y="20"/>
                  </a:lnTo>
                  <a:lnTo>
                    <a:pt x="314" y="15"/>
                  </a:lnTo>
                  <a:lnTo>
                    <a:pt x="328" y="11"/>
                  </a:lnTo>
                  <a:lnTo>
                    <a:pt x="343" y="7"/>
                  </a:lnTo>
                  <a:lnTo>
                    <a:pt x="358" y="4"/>
                  </a:lnTo>
                  <a:lnTo>
                    <a:pt x="372" y="2"/>
                  </a:lnTo>
                  <a:lnTo>
                    <a:pt x="387" y="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00"/>
            </a:p>
          </p:txBody>
        </p:sp>
        <p:sp>
          <p:nvSpPr>
            <p:cNvPr id="53" name="Freeform 12"/>
            <p:cNvSpPr>
              <a:spLocks noEditPoints="1"/>
            </p:cNvSpPr>
            <p:nvPr/>
          </p:nvSpPr>
          <p:spPr bwMode="auto">
            <a:xfrm>
              <a:off x="679148" y="2458472"/>
              <a:ext cx="129525" cy="130707"/>
            </a:xfrm>
            <a:custGeom>
              <a:avLst/>
              <a:gdLst/>
              <a:ahLst/>
              <a:cxnLst>
                <a:cxn ang="0">
                  <a:pos x="144" y="43"/>
                </a:cxn>
                <a:cxn ang="0">
                  <a:pos x="132" y="48"/>
                </a:cxn>
                <a:cxn ang="0">
                  <a:pos x="123" y="58"/>
                </a:cxn>
                <a:cxn ang="0">
                  <a:pos x="117" y="70"/>
                </a:cxn>
                <a:cxn ang="0">
                  <a:pos x="117" y="84"/>
                </a:cxn>
                <a:cxn ang="0">
                  <a:pos x="123" y="96"/>
                </a:cxn>
                <a:cxn ang="0">
                  <a:pos x="132" y="105"/>
                </a:cxn>
                <a:cxn ang="0">
                  <a:pos x="144" y="110"/>
                </a:cxn>
                <a:cxn ang="0">
                  <a:pos x="158" y="110"/>
                </a:cxn>
                <a:cxn ang="0">
                  <a:pos x="170" y="105"/>
                </a:cxn>
                <a:cxn ang="0">
                  <a:pos x="179" y="96"/>
                </a:cxn>
                <a:cxn ang="0">
                  <a:pos x="184" y="84"/>
                </a:cxn>
                <a:cxn ang="0">
                  <a:pos x="184" y="70"/>
                </a:cxn>
                <a:cxn ang="0">
                  <a:pos x="179" y="58"/>
                </a:cxn>
                <a:cxn ang="0">
                  <a:pos x="170" y="48"/>
                </a:cxn>
                <a:cxn ang="0">
                  <a:pos x="158" y="43"/>
                </a:cxn>
                <a:cxn ang="0">
                  <a:pos x="109" y="0"/>
                </a:cxn>
                <a:cxn ang="0">
                  <a:pos x="134" y="3"/>
                </a:cxn>
                <a:cxn ang="0">
                  <a:pos x="158" y="12"/>
                </a:cxn>
                <a:cxn ang="0">
                  <a:pos x="178" y="25"/>
                </a:cxn>
                <a:cxn ang="0">
                  <a:pos x="195" y="42"/>
                </a:cxn>
                <a:cxn ang="0">
                  <a:pos x="208" y="62"/>
                </a:cxn>
                <a:cxn ang="0">
                  <a:pos x="216" y="86"/>
                </a:cxn>
                <a:cxn ang="0">
                  <a:pos x="219" y="111"/>
                </a:cxn>
                <a:cxn ang="0">
                  <a:pos x="216" y="136"/>
                </a:cxn>
                <a:cxn ang="0">
                  <a:pos x="208" y="159"/>
                </a:cxn>
                <a:cxn ang="0">
                  <a:pos x="195" y="180"/>
                </a:cxn>
                <a:cxn ang="0">
                  <a:pos x="178" y="197"/>
                </a:cxn>
                <a:cxn ang="0">
                  <a:pos x="158" y="210"/>
                </a:cxn>
                <a:cxn ang="0">
                  <a:pos x="134" y="218"/>
                </a:cxn>
                <a:cxn ang="0">
                  <a:pos x="109" y="221"/>
                </a:cxn>
                <a:cxn ang="0">
                  <a:pos x="84" y="218"/>
                </a:cxn>
                <a:cxn ang="0">
                  <a:pos x="61" y="210"/>
                </a:cxn>
                <a:cxn ang="0">
                  <a:pos x="41" y="197"/>
                </a:cxn>
                <a:cxn ang="0">
                  <a:pos x="24" y="180"/>
                </a:cxn>
                <a:cxn ang="0">
                  <a:pos x="11" y="159"/>
                </a:cxn>
                <a:cxn ang="0">
                  <a:pos x="2" y="136"/>
                </a:cxn>
                <a:cxn ang="0">
                  <a:pos x="0" y="111"/>
                </a:cxn>
                <a:cxn ang="0">
                  <a:pos x="2" y="86"/>
                </a:cxn>
                <a:cxn ang="0">
                  <a:pos x="11" y="62"/>
                </a:cxn>
                <a:cxn ang="0">
                  <a:pos x="24" y="42"/>
                </a:cxn>
                <a:cxn ang="0">
                  <a:pos x="41" y="25"/>
                </a:cxn>
                <a:cxn ang="0">
                  <a:pos x="61" y="12"/>
                </a:cxn>
                <a:cxn ang="0">
                  <a:pos x="84" y="3"/>
                </a:cxn>
                <a:cxn ang="0">
                  <a:pos x="109" y="0"/>
                </a:cxn>
              </a:cxnLst>
              <a:rect l="0" t="0" r="r" b="b"/>
              <a:pathLst>
                <a:path w="219" h="221">
                  <a:moveTo>
                    <a:pt x="151" y="43"/>
                  </a:moveTo>
                  <a:lnTo>
                    <a:pt x="144" y="43"/>
                  </a:lnTo>
                  <a:lnTo>
                    <a:pt x="138" y="45"/>
                  </a:lnTo>
                  <a:lnTo>
                    <a:pt x="132" y="48"/>
                  </a:lnTo>
                  <a:lnTo>
                    <a:pt x="127" y="53"/>
                  </a:lnTo>
                  <a:lnTo>
                    <a:pt x="123" y="58"/>
                  </a:lnTo>
                  <a:lnTo>
                    <a:pt x="119" y="63"/>
                  </a:lnTo>
                  <a:lnTo>
                    <a:pt x="117" y="70"/>
                  </a:lnTo>
                  <a:lnTo>
                    <a:pt x="117" y="77"/>
                  </a:lnTo>
                  <a:lnTo>
                    <a:pt x="117" y="84"/>
                  </a:lnTo>
                  <a:lnTo>
                    <a:pt x="119" y="90"/>
                  </a:lnTo>
                  <a:lnTo>
                    <a:pt x="123" y="96"/>
                  </a:lnTo>
                  <a:lnTo>
                    <a:pt x="127" y="101"/>
                  </a:lnTo>
                  <a:lnTo>
                    <a:pt x="132" y="105"/>
                  </a:lnTo>
                  <a:lnTo>
                    <a:pt x="138" y="109"/>
                  </a:lnTo>
                  <a:lnTo>
                    <a:pt x="144" y="110"/>
                  </a:lnTo>
                  <a:lnTo>
                    <a:pt x="151" y="111"/>
                  </a:lnTo>
                  <a:lnTo>
                    <a:pt x="158" y="110"/>
                  </a:lnTo>
                  <a:lnTo>
                    <a:pt x="164" y="109"/>
                  </a:lnTo>
                  <a:lnTo>
                    <a:pt x="170" y="105"/>
                  </a:lnTo>
                  <a:lnTo>
                    <a:pt x="175" y="101"/>
                  </a:lnTo>
                  <a:lnTo>
                    <a:pt x="179" y="96"/>
                  </a:lnTo>
                  <a:lnTo>
                    <a:pt x="182" y="90"/>
                  </a:lnTo>
                  <a:lnTo>
                    <a:pt x="184" y="84"/>
                  </a:lnTo>
                  <a:lnTo>
                    <a:pt x="185" y="77"/>
                  </a:lnTo>
                  <a:lnTo>
                    <a:pt x="184" y="70"/>
                  </a:lnTo>
                  <a:lnTo>
                    <a:pt x="182" y="63"/>
                  </a:lnTo>
                  <a:lnTo>
                    <a:pt x="179" y="58"/>
                  </a:lnTo>
                  <a:lnTo>
                    <a:pt x="175" y="53"/>
                  </a:lnTo>
                  <a:lnTo>
                    <a:pt x="170" y="48"/>
                  </a:lnTo>
                  <a:lnTo>
                    <a:pt x="164" y="45"/>
                  </a:lnTo>
                  <a:lnTo>
                    <a:pt x="158" y="43"/>
                  </a:lnTo>
                  <a:lnTo>
                    <a:pt x="151" y="43"/>
                  </a:lnTo>
                  <a:close/>
                  <a:moveTo>
                    <a:pt x="109" y="0"/>
                  </a:moveTo>
                  <a:lnTo>
                    <a:pt x="122" y="1"/>
                  </a:lnTo>
                  <a:lnTo>
                    <a:pt x="134" y="3"/>
                  </a:lnTo>
                  <a:lnTo>
                    <a:pt x="146" y="7"/>
                  </a:lnTo>
                  <a:lnTo>
                    <a:pt x="158" y="12"/>
                  </a:lnTo>
                  <a:lnTo>
                    <a:pt x="168" y="18"/>
                  </a:lnTo>
                  <a:lnTo>
                    <a:pt x="178" y="25"/>
                  </a:lnTo>
                  <a:lnTo>
                    <a:pt x="187" y="33"/>
                  </a:lnTo>
                  <a:lnTo>
                    <a:pt x="195" y="42"/>
                  </a:lnTo>
                  <a:lnTo>
                    <a:pt x="202" y="52"/>
                  </a:lnTo>
                  <a:lnTo>
                    <a:pt x="208" y="62"/>
                  </a:lnTo>
                  <a:lnTo>
                    <a:pt x="213" y="74"/>
                  </a:lnTo>
                  <a:lnTo>
                    <a:pt x="216" y="86"/>
                  </a:lnTo>
                  <a:lnTo>
                    <a:pt x="218" y="98"/>
                  </a:lnTo>
                  <a:lnTo>
                    <a:pt x="219" y="111"/>
                  </a:lnTo>
                  <a:lnTo>
                    <a:pt x="218" y="124"/>
                  </a:lnTo>
                  <a:lnTo>
                    <a:pt x="216" y="136"/>
                  </a:lnTo>
                  <a:lnTo>
                    <a:pt x="213" y="148"/>
                  </a:lnTo>
                  <a:lnTo>
                    <a:pt x="208" y="159"/>
                  </a:lnTo>
                  <a:lnTo>
                    <a:pt x="202" y="170"/>
                  </a:lnTo>
                  <a:lnTo>
                    <a:pt x="195" y="180"/>
                  </a:lnTo>
                  <a:lnTo>
                    <a:pt x="187" y="189"/>
                  </a:lnTo>
                  <a:lnTo>
                    <a:pt x="178" y="197"/>
                  </a:lnTo>
                  <a:lnTo>
                    <a:pt x="168" y="204"/>
                  </a:lnTo>
                  <a:lnTo>
                    <a:pt x="158" y="210"/>
                  </a:lnTo>
                  <a:lnTo>
                    <a:pt x="146" y="215"/>
                  </a:lnTo>
                  <a:lnTo>
                    <a:pt x="134" y="218"/>
                  </a:lnTo>
                  <a:lnTo>
                    <a:pt x="122" y="220"/>
                  </a:lnTo>
                  <a:lnTo>
                    <a:pt x="109" y="221"/>
                  </a:lnTo>
                  <a:lnTo>
                    <a:pt x="97" y="220"/>
                  </a:lnTo>
                  <a:lnTo>
                    <a:pt x="84" y="218"/>
                  </a:lnTo>
                  <a:lnTo>
                    <a:pt x="72" y="215"/>
                  </a:lnTo>
                  <a:lnTo>
                    <a:pt x="61" y="210"/>
                  </a:lnTo>
                  <a:lnTo>
                    <a:pt x="51" y="204"/>
                  </a:lnTo>
                  <a:lnTo>
                    <a:pt x="41" y="197"/>
                  </a:lnTo>
                  <a:lnTo>
                    <a:pt x="32" y="189"/>
                  </a:lnTo>
                  <a:lnTo>
                    <a:pt x="24" y="180"/>
                  </a:lnTo>
                  <a:lnTo>
                    <a:pt x="17" y="170"/>
                  </a:lnTo>
                  <a:lnTo>
                    <a:pt x="11" y="159"/>
                  </a:lnTo>
                  <a:lnTo>
                    <a:pt x="6" y="148"/>
                  </a:lnTo>
                  <a:lnTo>
                    <a:pt x="2" y="136"/>
                  </a:lnTo>
                  <a:lnTo>
                    <a:pt x="0" y="124"/>
                  </a:lnTo>
                  <a:lnTo>
                    <a:pt x="0" y="111"/>
                  </a:lnTo>
                  <a:lnTo>
                    <a:pt x="0" y="98"/>
                  </a:lnTo>
                  <a:lnTo>
                    <a:pt x="2" y="86"/>
                  </a:lnTo>
                  <a:lnTo>
                    <a:pt x="6" y="74"/>
                  </a:lnTo>
                  <a:lnTo>
                    <a:pt x="11" y="62"/>
                  </a:lnTo>
                  <a:lnTo>
                    <a:pt x="17" y="52"/>
                  </a:lnTo>
                  <a:lnTo>
                    <a:pt x="24" y="42"/>
                  </a:lnTo>
                  <a:lnTo>
                    <a:pt x="32" y="33"/>
                  </a:lnTo>
                  <a:lnTo>
                    <a:pt x="41" y="25"/>
                  </a:lnTo>
                  <a:lnTo>
                    <a:pt x="51" y="18"/>
                  </a:lnTo>
                  <a:lnTo>
                    <a:pt x="61" y="12"/>
                  </a:lnTo>
                  <a:lnTo>
                    <a:pt x="72" y="7"/>
                  </a:lnTo>
                  <a:lnTo>
                    <a:pt x="84" y="3"/>
                  </a:lnTo>
                  <a:lnTo>
                    <a:pt x="97" y="1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45939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dirty="0"/>
              <a:t>Pirkimų įvertinimo rezultatai</a:t>
            </a:r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1828800" y="1885951"/>
            <a:ext cx="1676400" cy="1289944"/>
          </a:xfrm>
          <a:prstGeom prst="round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lt-LT" sz="1600" dirty="0"/>
              <a:t>Pirkimo įvertinimo rezultatas</a:t>
            </a:r>
            <a:endParaRPr lang="lt-LT" sz="2000" dirty="0"/>
          </a:p>
        </p:txBody>
      </p:sp>
      <p:sp>
        <p:nvSpPr>
          <p:cNvPr id="13" name="Rounded Rectangle 12"/>
          <p:cNvSpPr/>
          <p:nvPr/>
        </p:nvSpPr>
        <p:spPr>
          <a:xfrm>
            <a:off x="3886200" y="1168130"/>
            <a:ext cx="1476000" cy="972000"/>
          </a:xfrm>
          <a:prstGeom prst="round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lt-LT" sz="1600" dirty="0"/>
              <a:t>Pirkimas tinkamas</a:t>
            </a:r>
            <a:endParaRPr lang="lt-LT" sz="4000" dirty="0"/>
          </a:p>
        </p:txBody>
      </p:sp>
      <p:sp>
        <p:nvSpPr>
          <p:cNvPr id="16" name="Rounded Rectangle 15"/>
          <p:cNvSpPr/>
          <p:nvPr/>
        </p:nvSpPr>
        <p:spPr>
          <a:xfrm>
            <a:off x="3886200" y="2893589"/>
            <a:ext cx="1476000" cy="972000"/>
          </a:xfrm>
          <a:prstGeom prst="round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lt-LT" sz="1600" dirty="0"/>
              <a:t>Įtariamas pažeidimas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916040" y="2124904"/>
            <a:ext cx="1475360" cy="970320"/>
          </a:xfrm>
          <a:prstGeom prst="round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lt-LT" sz="1600" dirty="0"/>
              <a:t>Pirkimas tinkamas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916040" y="3623737"/>
            <a:ext cx="1475360" cy="972000"/>
          </a:xfrm>
          <a:prstGeom prst="round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lt-LT" sz="1600" dirty="0"/>
              <a:t>Nustatytas pažeidimas</a:t>
            </a:r>
          </a:p>
        </p:txBody>
      </p:sp>
      <p:cxnSp>
        <p:nvCxnSpPr>
          <p:cNvPr id="26" name="Straight Arrow Connector 25"/>
          <p:cNvCxnSpPr>
            <a:stCxn id="7" idx="3"/>
            <a:endCxn id="13" idx="1"/>
          </p:cNvCxnSpPr>
          <p:nvPr/>
        </p:nvCxnSpPr>
        <p:spPr>
          <a:xfrm flipV="1">
            <a:off x="3505200" y="1654130"/>
            <a:ext cx="381000" cy="876793"/>
          </a:xfrm>
          <a:prstGeom prst="straightConnector1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7" idx="3"/>
            <a:endCxn id="16" idx="1"/>
          </p:cNvCxnSpPr>
          <p:nvPr/>
        </p:nvCxnSpPr>
        <p:spPr>
          <a:xfrm>
            <a:off x="3505200" y="2530923"/>
            <a:ext cx="381000" cy="848666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6" idx="3"/>
            <a:endCxn id="22" idx="1"/>
          </p:cNvCxnSpPr>
          <p:nvPr/>
        </p:nvCxnSpPr>
        <p:spPr>
          <a:xfrm flipV="1">
            <a:off x="5362200" y="2610064"/>
            <a:ext cx="553840" cy="769525"/>
          </a:xfrm>
          <a:prstGeom prst="straightConnector1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6" idx="3"/>
            <a:endCxn id="23" idx="1"/>
          </p:cNvCxnSpPr>
          <p:nvPr/>
        </p:nvCxnSpPr>
        <p:spPr>
          <a:xfrm>
            <a:off x="5362200" y="3379589"/>
            <a:ext cx="553840" cy="730148"/>
          </a:xfrm>
          <a:prstGeom prst="straightConnector1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92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6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altLang="lt-LT" sz="2400" b="1" dirty="0"/>
              <a:t>Teisės aktai</a:t>
            </a:r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3048000" y="1257881"/>
            <a:ext cx="6109402" cy="2254341"/>
          </a:xfrm>
          <a:prstGeom prst="rect">
            <a:avLst/>
          </a:prstGeom>
          <a:solidFill>
            <a:schemeClr val="tx2">
              <a:lumMod val="10000"/>
              <a:lumOff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Isosceles Triangle 18"/>
          <p:cNvSpPr/>
          <p:nvPr/>
        </p:nvSpPr>
        <p:spPr>
          <a:xfrm rot="5400000" flipH="1">
            <a:off x="3515551" y="1461323"/>
            <a:ext cx="249202" cy="21482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3"/>
          <p:cNvSpPr txBox="1">
            <a:spLocks/>
          </p:cNvSpPr>
          <p:nvPr/>
        </p:nvSpPr>
        <p:spPr>
          <a:xfrm>
            <a:off x="4767918" y="1423287"/>
            <a:ext cx="464745" cy="30777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14377">
              <a:spcBef>
                <a:spcPct val="20000"/>
              </a:spcBef>
              <a:defRPr/>
            </a:pPr>
            <a:endParaRPr lang="en-US" sz="20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 flipH="1">
            <a:off x="3515551" y="1974904"/>
            <a:ext cx="249202" cy="21482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Isosceles Triangle 24"/>
          <p:cNvSpPr/>
          <p:nvPr/>
        </p:nvSpPr>
        <p:spPr>
          <a:xfrm rot="5400000" flipH="1">
            <a:off x="3515551" y="2488485"/>
            <a:ext cx="249202" cy="21482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r="16678"/>
          <a:stretch/>
        </p:blipFill>
        <p:spPr>
          <a:xfrm>
            <a:off x="0" y="1257882"/>
            <a:ext cx="3349370" cy="2254341"/>
          </a:xfrm>
        </p:spPr>
      </p:pic>
      <p:sp>
        <p:nvSpPr>
          <p:cNvPr id="18" name="Isosceles Triangle 17"/>
          <p:cNvSpPr/>
          <p:nvPr/>
        </p:nvSpPr>
        <p:spPr>
          <a:xfrm rot="5400000" flipH="1">
            <a:off x="3515551" y="3002066"/>
            <a:ext cx="249202" cy="214828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3822084" y="1414097"/>
            <a:ext cx="5321511" cy="326156"/>
          </a:xfrm>
          <a:prstGeom prst="rect">
            <a:avLst/>
          </a:prstGeom>
        </p:spPr>
        <p:txBody>
          <a:bodyPr/>
          <a:lstStyle/>
          <a:p>
            <a:pPr marL="0" indent="0" algn="just">
              <a:spcAft>
                <a:spcPts val="500"/>
              </a:spcAft>
              <a:buNone/>
            </a:pPr>
            <a:r>
              <a:rPr lang="lt-LT" altLang="lt-LT" sz="1400" b="1" dirty="0">
                <a:solidFill>
                  <a:schemeClr val="bg2">
                    <a:lumMod val="50000"/>
                  </a:schemeClr>
                </a:solidFill>
                <a:latin typeface="Calibri (Body)"/>
              </a:rPr>
              <a:t>Projektų administravimo ir finansavimo taisyklės (PAFT)</a:t>
            </a:r>
            <a:endParaRPr lang="lt-LT" altLang="lt-LT" sz="1400" b="1" i="1" dirty="0">
              <a:solidFill>
                <a:srgbClr val="00B050"/>
              </a:solidFill>
              <a:latin typeface="Calibri (Body)"/>
            </a:endParaRPr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3850712" y="2950557"/>
            <a:ext cx="5093316" cy="326156"/>
          </a:xfrm>
          <a:prstGeom prst="rect">
            <a:avLst/>
          </a:prstGeom>
        </p:spPr>
        <p:txBody>
          <a:bodyPr/>
          <a:lstStyle/>
          <a:p>
            <a:pPr marL="0" indent="0" algn="just">
              <a:spcAft>
                <a:spcPts val="500"/>
              </a:spcAft>
              <a:buNone/>
            </a:pPr>
            <a:r>
              <a:rPr lang="lt-LT" altLang="lt-LT" sz="1400" b="1" dirty="0">
                <a:solidFill>
                  <a:schemeClr val="bg2">
                    <a:lumMod val="50000"/>
                  </a:schemeClr>
                </a:solidFill>
                <a:latin typeface="Calibri (Body)"/>
              </a:rPr>
              <a:t>Projektų finansavimo sąlygų aprašai (PFSA)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3850712" y="1925190"/>
            <a:ext cx="3535215" cy="326156"/>
          </a:xfrm>
          <a:prstGeom prst="rect">
            <a:avLst/>
          </a:prstGeom>
        </p:spPr>
        <p:txBody>
          <a:bodyPr/>
          <a:lstStyle/>
          <a:p>
            <a:pPr marL="0" indent="0" algn="just">
              <a:spcAft>
                <a:spcPts val="500"/>
              </a:spcAft>
              <a:buNone/>
            </a:pPr>
            <a:r>
              <a:rPr lang="lt-LT" altLang="lt-LT" sz="1400" b="1" dirty="0">
                <a:solidFill>
                  <a:schemeClr val="bg2">
                    <a:lumMod val="50000"/>
                  </a:schemeClr>
                </a:solidFill>
                <a:latin typeface="Calibri (Body)"/>
              </a:rPr>
              <a:t>Viešųjų pirkimų įstatymas (VPĮ)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3834762" y="2430275"/>
            <a:ext cx="5109265" cy="32615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lt-LT" sz="1400" b="1" dirty="0" smtClean="0">
                <a:solidFill>
                  <a:schemeClr val="bg2">
                    <a:lumMod val="50000"/>
                  </a:schemeClr>
                </a:solidFill>
                <a:latin typeface="Calibri (Body)"/>
              </a:rPr>
              <a:t>VPĮ </a:t>
            </a:r>
            <a:r>
              <a:rPr lang="lt-LT" sz="1400" b="1" dirty="0">
                <a:solidFill>
                  <a:schemeClr val="bg2">
                    <a:lumMod val="50000"/>
                  </a:schemeClr>
                </a:solidFill>
                <a:latin typeface="Calibri (Body)"/>
              </a:rPr>
              <a:t>I skyriaus III skirsnyje </a:t>
            </a:r>
            <a:r>
              <a:rPr lang="lt-LT" sz="1400" b="1" dirty="0" smtClean="0">
                <a:solidFill>
                  <a:schemeClr val="bg2">
                    <a:lumMod val="50000"/>
                  </a:schemeClr>
                </a:solidFill>
                <a:latin typeface="Calibri (Body)"/>
              </a:rPr>
              <a:t>nurodytus pirkimus reglamentuojantys teisės aktai </a:t>
            </a:r>
            <a:endParaRPr lang="lt-LT" sz="1400" b="1" dirty="0">
              <a:solidFill>
                <a:schemeClr val="bg2">
                  <a:lumMod val="50000"/>
                </a:schemeClr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341099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/>
      <p:bldP spid="22" grpId="0" animBg="1"/>
      <p:bldP spid="25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dirty="0"/>
              <a:t>Pirkimo dokumentų teikimas per CVP IS 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4955330" y="1136836"/>
            <a:ext cx="3751635" cy="369332"/>
            <a:chOff x="4955330" y="1136836"/>
            <a:chExt cx="3751635" cy="369332"/>
          </a:xfrm>
        </p:grpSpPr>
        <p:sp>
          <p:nvSpPr>
            <p:cNvPr id="42" name="Pentagon 41"/>
            <p:cNvSpPr/>
            <p:nvPr/>
          </p:nvSpPr>
          <p:spPr>
            <a:xfrm>
              <a:off x="4955330" y="1185474"/>
              <a:ext cx="275617" cy="194148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264994" y="1136836"/>
              <a:ext cx="3441971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lt-LT" sz="1200" b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Teikiami CVP </a:t>
              </a:r>
              <a:r>
                <a:rPr lang="lt-LT" sz="12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IS priemonės atlikti pirkimai ir ne CVP IS priemonėmis atlikti pirkimai </a:t>
              </a:r>
              <a:r>
                <a:rPr lang="lt-LT" sz="11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(pvz. neskelbiamos derybos)</a:t>
              </a:r>
              <a:endPara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55330" y="1736688"/>
            <a:ext cx="3751635" cy="369332"/>
            <a:chOff x="4955330" y="1736688"/>
            <a:chExt cx="3751635" cy="369332"/>
          </a:xfrm>
        </p:grpSpPr>
        <p:sp>
          <p:nvSpPr>
            <p:cNvPr id="44" name="Pentagon 43"/>
            <p:cNvSpPr/>
            <p:nvPr/>
          </p:nvSpPr>
          <p:spPr>
            <a:xfrm>
              <a:off x="4955330" y="1785326"/>
              <a:ext cx="275617" cy="194148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264994" y="1736688"/>
              <a:ext cx="3441971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lt-LT" sz="1200" b="1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Pirkimų </a:t>
              </a:r>
              <a:r>
                <a:rPr lang="lt-LT" sz="1200" b="1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per </a:t>
              </a:r>
              <a:r>
                <a:rPr lang="lt-LT" sz="1200" b="1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CPO ir Ne PO pirkimų dokumentų </a:t>
              </a:r>
              <a:r>
                <a:rPr lang="lt-LT" sz="1200" b="1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į CVP IS talpinti </a:t>
              </a:r>
              <a:r>
                <a:rPr lang="lt-LT" sz="1200" b="1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ir teikti nereikia</a:t>
              </a:r>
              <a:endParaRPr lang="lt-LT" sz="1200" b="1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55330" y="2336540"/>
            <a:ext cx="3751635" cy="369332"/>
            <a:chOff x="4955330" y="2336540"/>
            <a:chExt cx="3751635" cy="369332"/>
          </a:xfrm>
        </p:grpSpPr>
        <p:sp>
          <p:nvSpPr>
            <p:cNvPr id="46" name="Pentagon 45"/>
            <p:cNvSpPr/>
            <p:nvPr/>
          </p:nvSpPr>
          <p:spPr>
            <a:xfrm>
              <a:off x="4955330" y="2385178"/>
              <a:ext cx="275617" cy="194148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264994" y="2336540"/>
              <a:ext cx="3441971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CVP IS </a:t>
              </a:r>
              <a:r>
                <a:rPr lang="en-US" sz="1200" b="1" dirty="0" err="1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turi</a:t>
              </a:r>
              <a:r>
                <a:rPr lang="en-US" sz="12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200" b="1" dirty="0" err="1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būti</a:t>
              </a:r>
              <a:r>
                <a:rPr lang="en-US" sz="12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200" b="1" dirty="0" err="1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patalpinti</a:t>
              </a:r>
              <a:r>
                <a:rPr lang="en-US" sz="12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200" b="1" dirty="0" err="1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visi</a:t>
              </a:r>
              <a:r>
                <a:rPr lang="en-US" sz="12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200" b="1" dirty="0" err="1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su</a:t>
              </a:r>
              <a:r>
                <a:rPr lang="en-US" sz="12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200" b="1" dirty="0" err="1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pirkimu</a:t>
              </a:r>
              <a:r>
                <a:rPr lang="en-US" sz="12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200" b="1" dirty="0" err="1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susiję</a:t>
              </a:r>
              <a:r>
                <a:rPr lang="en-US" sz="12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200" b="1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dokumentai</a:t>
              </a:r>
              <a:r>
                <a:rPr lang="lt-LT" sz="1200" b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lt-LT" sz="11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(skelbimas, protokolai, VPP ataskaita ir kt.)</a:t>
              </a:r>
              <a:endParaRPr lang="lt-LT" sz="9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55330" y="2929049"/>
            <a:ext cx="3751635" cy="646331"/>
            <a:chOff x="4955330" y="2929049"/>
            <a:chExt cx="3751635" cy="646331"/>
          </a:xfrm>
        </p:grpSpPr>
        <p:sp>
          <p:nvSpPr>
            <p:cNvPr id="48" name="Pentagon 47"/>
            <p:cNvSpPr/>
            <p:nvPr/>
          </p:nvSpPr>
          <p:spPr>
            <a:xfrm>
              <a:off x="4955330" y="2977687"/>
              <a:ext cx="275617" cy="194148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264994" y="2929049"/>
              <a:ext cx="3441971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lt-LT" sz="12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Pirkimo vertinimas</a:t>
              </a:r>
            </a:p>
            <a:p>
              <a:r>
                <a:rPr lang="lt-LT" sz="10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Esant </a:t>
              </a:r>
              <a:r>
                <a:rPr lang="lt-LT" sz="1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prieštaravimui  tarp CVP IS esančios informacijos ir projekto vykdytojo saugomų su pirkimu susijusių dokumentų, vertinimas atliekamas atsižvelgiant tik į CVP IS esančią informaciją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685800" y="3735010"/>
            <a:ext cx="7848600" cy="5666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363573" y="3757701"/>
            <a:ext cx="8027" cy="466382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>
            <a:spLocks noEditPoints="1"/>
          </p:cNvSpPr>
          <p:nvPr/>
        </p:nvSpPr>
        <p:spPr bwMode="auto">
          <a:xfrm flipH="1">
            <a:off x="767178" y="3812587"/>
            <a:ext cx="467244" cy="411496"/>
          </a:xfrm>
          <a:custGeom>
            <a:avLst/>
            <a:gdLst/>
            <a:ahLst/>
            <a:cxnLst>
              <a:cxn ang="0">
                <a:pos x="309" y="180"/>
              </a:cxn>
              <a:cxn ang="0">
                <a:pos x="233" y="232"/>
              </a:cxn>
              <a:cxn ang="0">
                <a:pos x="180" y="308"/>
              </a:cxn>
              <a:cxn ang="0">
                <a:pos x="215" y="381"/>
              </a:cxn>
              <a:cxn ang="0">
                <a:pos x="231" y="393"/>
              </a:cxn>
              <a:cxn ang="0">
                <a:pos x="227" y="448"/>
              </a:cxn>
              <a:cxn ang="0">
                <a:pos x="162" y="472"/>
              </a:cxn>
              <a:cxn ang="0">
                <a:pos x="198" y="558"/>
              </a:cxn>
              <a:cxn ang="0">
                <a:pos x="261" y="625"/>
              </a:cxn>
              <a:cxn ang="0">
                <a:pos x="344" y="667"/>
              </a:cxn>
              <a:cxn ang="0">
                <a:pos x="384" y="611"/>
              </a:cxn>
              <a:cxn ang="0">
                <a:pos x="437" y="602"/>
              </a:cxn>
              <a:cxn ang="0">
                <a:pos x="454" y="615"/>
              </a:cxn>
              <a:cxn ang="0">
                <a:pos x="510" y="661"/>
              </a:cxn>
              <a:cxn ang="0">
                <a:pos x="589" y="614"/>
              </a:cxn>
              <a:cxn ang="0">
                <a:pos x="648" y="542"/>
              </a:cxn>
              <a:cxn ang="0">
                <a:pos x="677" y="453"/>
              </a:cxn>
              <a:cxn ang="0">
                <a:pos x="607" y="444"/>
              </a:cxn>
              <a:cxn ang="0">
                <a:pos x="607" y="389"/>
              </a:cxn>
              <a:cxn ang="0">
                <a:pos x="677" y="381"/>
              </a:cxn>
              <a:cxn ang="0">
                <a:pos x="645" y="287"/>
              </a:cxn>
              <a:cxn ang="0">
                <a:pos x="581" y="213"/>
              </a:cxn>
              <a:cxn ang="0">
                <a:pos x="494" y="167"/>
              </a:cxn>
              <a:cxn ang="0">
                <a:pos x="452" y="223"/>
              </a:cxn>
              <a:cxn ang="0">
                <a:pos x="399" y="231"/>
              </a:cxn>
              <a:cxn ang="0">
                <a:pos x="382" y="219"/>
              </a:cxn>
              <a:cxn ang="0">
                <a:pos x="441" y="1"/>
              </a:cxn>
              <a:cxn ang="0">
                <a:pos x="454" y="17"/>
              </a:cxn>
              <a:cxn ang="0">
                <a:pos x="540" y="103"/>
              </a:cxn>
              <a:cxn ang="0">
                <a:pos x="633" y="157"/>
              </a:cxn>
              <a:cxn ang="0">
                <a:pos x="703" y="237"/>
              </a:cxn>
              <a:cxn ang="0">
                <a:pos x="746" y="337"/>
              </a:cxn>
              <a:cxn ang="0">
                <a:pos x="827" y="383"/>
              </a:cxn>
              <a:cxn ang="0">
                <a:pos x="836" y="436"/>
              </a:cxn>
              <a:cxn ang="0">
                <a:pos x="823" y="452"/>
              </a:cxn>
              <a:cxn ang="0">
                <a:pos x="740" y="518"/>
              </a:cxn>
              <a:cxn ang="0">
                <a:pos x="691" y="614"/>
              </a:cxn>
              <a:cxn ang="0">
                <a:pos x="616" y="689"/>
              </a:cxn>
              <a:cxn ang="0">
                <a:pos x="519" y="738"/>
              </a:cxn>
              <a:cxn ang="0">
                <a:pos x="454" y="821"/>
              </a:cxn>
              <a:cxn ang="0">
                <a:pos x="437" y="833"/>
              </a:cxn>
              <a:cxn ang="0">
                <a:pos x="384" y="825"/>
              </a:cxn>
              <a:cxn ang="0">
                <a:pos x="338" y="744"/>
              </a:cxn>
              <a:cxn ang="0">
                <a:pos x="238" y="701"/>
              </a:cxn>
              <a:cxn ang="0">
                <a:pos x="158" y="631"/>
              </a:cxn>
              <a:cxn ang="0">
                <a:pos x="103" y="538"/>
              </a:cxn>
              <a:cxn ang="0">
                <a:pos x="17" y="453"/>
              </a:cxn>
              <a:cxn ang="0">
                <a:pos x="1" y="440"/>
              </a:cxn>
              <a:cxn ang="0">
                <a:pos x="5" y="386"/>
              </a:cxn>
              <a:cxn ang="0">
                <a:pos x="85" y="359"/>
              </a:cxn>
              <a:cxn ang="0">
                <a:pos x="121" y="256"/>
              </a:cxn>
              <a:cxn ang="0">
                <a:pos x="187" y="171"/>
              </a:cxn>
              <a:cxn ang="0">
                <a:pos x="276" y="111"/>
              </a:cxn>
              <a:cxn ang="0">
                <a:pos x="382" y="82"/>
              </a:cxn>
              <a:cxn ang="0">
                <a:pos x="390" y="2"/>
              </a:cxn>
            </a:cxnLst>
            <a:rect l="0" t="0" r="r" b="b"/>
            <a:pathLst>
              <a:path w="836" h="833">
                <a:moveTo>
                  <a:pt x="382" y="158"/>
                </a:moveTo>
                <a:lnTo>
                  <a:pt x="363" y="162"/>
                </a:lnTo>
                <a:lnTo>
                  <a:pt x="344" y="166"/>
                </a:lnTo>
                <a:lnTo>
                  <a:pt x="327" y="172"/>
                </a:lnTo>
                <a:lnTo>
                  <a:pt x="309" y="180"/>
                </a:lnTo>
                <a:lnTo>
                  <a:pt x="292" y="188"/>
                </a:lnTo>
                <a:lnTo>
                  <a:pt x="276" y="197"/>
                </a:lnTo>
                <a:lnTo>
                  <a:pt x="261" y="208"/>
                </a:lnTo>
                <a:lnTo>
                  <a:pt x="247" y="220"/>
                </a:lnTo>
                <a:lnTo>
                  <a:pt x="233" y="232"/>
                </a:lnTo>
                <a:lnTo>
                  <a:pt x="220" y="246"/>
                </a:lnTo>
                <a:lnTo>
                  <a:pt x="209" y="260"/>
                </a:lnTo>
                <a:lnTo>
                  <a:pt x="198" y="275"/>
                </a:lnTo>
                <a:lnTo>
                  <a:pt x="188" y="291"/>
                </a:lnTo>
                <a:lnTo>
                  <a:pt x="180" y="308"/>
                </a:lnTo>
                <a:lnTo>
                  <a:pt x="173" y="325"/>
                </a:lnTo>
                <a:lnTo>
                  <a:pt x="167" y="343"/>
                </a:lnTo>
                <a:lnTo>
                  <a:pt x="162" y="362"/>
                </a:lnTo>
                <a:lnTo>
                  <a:pt x="159" y="381"/>
                </a:lnTo>
                <a:lnTo>
                  <a:pt x="215" y="381"/>
                </a:lnTo>
                <a:lnTo>
                  <a:pt x="219" y="381"/>
                </a:lnTo>
                <a:lnTo>
                  <a:pt x="223" y="383"/>
                </a:lnTo>
                <a:lnTo>
                  <a:pt x="227" y="386"/>
                </a:lnTo>
                <a:lnTo>
                  <a:pt x="230" y="389"/>
                </a:lnTo>
                <a:lnTo>
                  <a:pt x="231" y="393"/>
                </a:lnTo>
                <a:lnTo>
                  <a:pt x="232" y="398"/>
                </a:lnTo>
                <a:lnTo>
                  <a:pt x="232" y="436"/>
                </a:lnTo>
                <a:lnTo>
                  <a:pt x="231" y="440"/>
                </a:lnTo>
                <a:lnTo>
                  <a:pt x="230" y="444"/>
                </a:lnTo>
                <a:lnTo>
                  <a:pt x="227" y="448"/>
                </a:lnTo>
                <a:lnTo>
                  <a:pt x="223" y="450"/>
                </a:lnTo>
                <a:lnTo>
                  <a:pt x="219" y="452"/>
                </a:lnTo>
                <a:lnTo>
                  <a:pt x="215" y="453"/>
                </a:lnTo>
                <a:lnTo>
                  <a:pt x="159" y="453"/>
                </a:lnTo>
                <a:lnTo>
                  <a:pt x="162" y="472"/>
                </a:lnTo>
                <a:lnTo>
                  <a:pt x="167" y="490"/>
                </a:lnTo>
                <a:lnTo>
                  <a:pt x="173" y="508"/>
                </a:lnTo>
                <a:lnTo>
                  <a:pt x="180" y="525"/>
                </a:lnTo>
                <a:lnTo>
                  <a:pt x="188" y="542"/>
                </a:lnTo>
                <a:lnTo>
                  <a:pt x="198" y="558"/>
                </a:lnTo>
                <a:lnTo>
                  <a:pt x="209" y="573"/>
                </a:lnTo>
                <a:lnTo>
                  <a:pt x="220" y="587"/>
                </a:lnTo>
                <a:lnTo>
                  <a:pt x="233" y="601"/>
                </a:lnTo>
                <a:lnTo>
                  <a:pt x="247" y="614"/>
                </a:lnTo>
                <a:lnTo>
                  <a:pt x="261" y="625"/>
                </a:lnTo>
                <a:lnTo>
                  <a:pt x="276" y="636"/>
                </a:lnTo>
                <a:lnTo>
                  <a:pt x="292" y="646"/>
                </a:lnTo>
                <a:lnTo>
                  <a:pt x="309" y="654"/>
                </a:lnTo>
                <a:lnTo>
                  <a:pt x="327" y="661"/>
                </a:lnTo>
                <a:lnTo>
                  <a:pt x="344" y="667"/>
                </a:lnTo>
                <a:lnTo>
                  <a:pt x="363" y="672"/>
                </a:lnTo>
                <a:lnTo>
                  <a:pt x="382" y="675"/>
                </a:lnTo>
                <a:lnTo>
                  <a:pt x="382" y="619"/>
                </a:lnTo>
                <a:lnTo>
                  <a:pt x="382" y="615"/>
                </a:lnTo>
                <a:lnTo>
                  <a:pt x="384" y="611"/>
                </a:lnTo>
                <a:lnTo>
                  <a:pt x="387" y="607"/>
                </a:lnTo>
                <a:lnTo>
                  <a:pt x="390" y="605"/>
                </a:lnTo>
                <a:lnTo>
                  <a:pt x="395" y="603"/>
                </a:lnTo>
                <a:lnTo>
                  <a:pt x="399" y="602"/>
                </a:lnTo>
                <a:lnTo>
                  <a:pt x="437" y="602"/>
                </a:lnTo>
                <a:lnTo>
                  <a:pt x="441" y="603"/>
                </a:lnTo>
                <a:lnTo>
                  <a:pt x="446" y="605"/>
                </a:lnTo>
                <a:lnTo>
                  <a:pt x="449" y="607"/>
                </a:lnTo>
                <a:lnTo>
                  <a:pt x="452" y="611"/>
                </a:lnTo>
                <a:lnTo>
                  <a:pt x="454" y="615"/>
                </a:lnTo>
                <a:lnTo>
                  <a:pt x="454" y="619"/>
                </a:lnTo>
                <a:lnTo>
                  <a:pt x="454" y="675"/>
                </a:lnTo>
                <a:lnTo>
                  <a:pt x="473" y="672"/>
                </a:lnTo>
                <a:lnTo>
                  <a:pt x="491" y="667"/>
                </a:lnTo>
                <a:lnTo>
                  <a:pt x="510" y="661"/>
                </a:lnTo>
                <a:lnTo>
                  <a:pt x="527" y="654"/>
                </a:lnTo>
                <a:lnTo>
                  <a:pt x="544" y="646"/>
                </a:lnTo>
                <a:lnTo>
                  <a:pt x="560" y="636"/>
                </a:lnTo>
                <a:lnTo>
                  <a:pt x="575" y="625"/>
                </a:lnTo>
                <a:lnTo>
                  <a:pt x="589" y="614"/>
                </a:lnTo>
                <a:lnTo>
                  <a:pt x="603" y="601"/>
                </a:lnTo>
                <a:lnTo>
                  <a:pt x="616" y="587"/>
                </a:lnTo>
                <a:lnTo>
                  <a:pt x="627" y="573"/>
                </a:lnTo>
                <a:lnTo>
                  <a:pt x="638" y="558"/>
                </a:lnTo>
                <a:lnTo>
                  <a:pt x="648" y="542"/>
                </a:lnTo>
                <a:lnTo>
                  <a:pt x="656" y="525"/>
                </a:lnTo>
                <a:lnTo>
                  <a:pt x="663" y="508"/>
                </a:lnTo>
                <a:lnTo>
                  <a:pt x="669" y="490"/>
                </a:lnTo>
                <a:lnTo>
                  <a:pt x="674" y="472"/>
                </a:lnTo>
                <a:lnTo>
                  <a:pt x="677" y="453"/>
                </a:lnTo>
                <a:lnTo>
                  <a:pt x="621" y="453"/>
                </a:lnTo>
                <a:lnTo>
                  <a:pt x="617" y="452"/>
                </a:lnTo>
                <a:lnTo>
                  <a:pt x="613" y="450"/>
                </a:lnTo>
                <a:lnTo>
                  <a:pt x="609" y="448"/>
                </a:lnTo>
                <a:lnTo>
                  <a:pt x="607" y="444"/>
                </a:lnTo>
                <a:lnTo>
                  <a:pt x="605" y="440"/>
                </a:lnTo>
                <a:lnTo>
                  <a:pt x="604" y="436"/>
                </a:lnTo>
                <a:lnTo>
                  <a:pt x="604" y="398"/>
                </a:lnTo>
                <a:lnTo>
                  <a:pt x="605" y="393"/>
                </a:lnTo>
                <a:lnTo>
                  <a:pt x="607" y="389"/>
                </a:lnTo>
                <a:lnTo>
                  <a:pt x="609" y="386"/>
                </a:lnTo>
                <a:lnTo>
                  <a:pt x="613" y="383"/>
                </a:lnTo>
                <a:lnTo>
                  <a:pt x="617" y="381"/>
                </a:lnTo>
                <a:lnTo>
                  <a:pt x="621" y="381"/>
                </a:lnTo>
                <a:lnTo>
                  <a:pt x="677" y="381"/>
                </a:lnTo>
                <a:lnTo>
                  <a:pt x="674" y="361"/>
                </a:lnTo>
                <a:lnTo>
                  <a:pt x="668" y="341"/>
                </a:lnTo>
                <a:lnTo>
                  <a:pt x="662" y="322"/>
                </a:lnTo>
                <a:lnTo>
                  <a:pt x="654" y="304"/>
                </a:lnTo>
                <a:lnTo>
                  <a:pt x="645" y="287"/>
                </a:lnTo>
                <a:lnTo>
                  <a:pt x="634" y="270"/>
                </a:lnTo>
                <a:lnTo>
                  <a:pt x="622" y="254"/>
                </a:lnTo>
                <a:lnTo>
                  <a:pt x="610" y="239"/>
                </a:lnTo>
                <a:lnTo>
                  <a:pt x="596" y="226"/>
                </a:lnTo>
                <a:lnTo>
                  <a:pt x="581" y="213"/>
                </a:lnTo>
                <a:lnTo>
                  <a:pt x="565" y="201"/>
                </a:lnTo>
                <a:lnTo>
                  <a:pt x="548" y="191"/>
                </a:lnTo>
                <a:lnTo>
                  <a:pt x="531" y="181"/>
                </a:lnTo>
                <a:lnTo>
                  <a:pt x="513" y="173"/>
                </a:lnTo>
                <a:lnTo>
                  <a:pt x="494" y="167"/>
                </a:lnTo>
                <a:lnTo>
                  <a:pt x="474" y="162"/>
                </a:lnTo>
                <a:lnTo>
                  <a:pt x="454" y="158"/>
                </a:lnTo>
                <a:lnTo>
                  <a:pt x="454" y="214"/>
                </a:lnTo>
                <a:lnTo>
                  <a:pt x="454" y="219"/>
                </a:lnTo>
                <a:lnTo>
                  <a:pt x="452" y="223"/>
                </a:lnTo>
                <a:lnTo>
                  <a:pt x="449" y="226"/>
                </a:lnTo>
                <a:lnTo>
                  <a:pt x="446" y="229"/>
                </a:lnTo>
                <a:lnTo>
                  <a:pt x="441" y="230"/>
                </a:lnTo>
                <a:lnTo>
                  <a:pt x="437" y="231"/>
                </a:lnTo>
                <a:lnTo>
                  <a:pt x="399" y="231"/>
                </a:lnTo>
                <a:lnTo>
                  <a:pt x="395" y="230"/>
                </a:lnTo>
                <a:lnTo>
                  <a:pt x="390" y="229"/>
                </a:lnTo>
                <a:lnTo>
                  <a:pt x="387" y="226"/>
                </a:lnTo>
                <a:lnTo>
                  <a:pt x="384" y="223"/>
                </a:lnTo>
                <a:lnTo>
                  <a:pt x="382" y="219"/>
                </a:lnTo>
                <a:lnTo>
                  <a:pt x="382" y="214"/>
                </a:lnTo>
                <a:lnTo>
                  <a:pt x="382" y="158"/>
                </a:lnTo>
                <a:close/>
                <a:moveTo>
                  <a:pt x="399" y="0"/>
                </a:moveTo>
                <a:lnTo>
                  <a:pt x="437" y="0"/>
                </a:lnTo>
                <a:lnTo>
                  <a:pt x="441" y="1"/>
                </a:lnTo>
                <a:lnTo>
                  <a:pt x="446" y="2"/>
                </a:lnTo>
                <a:lnTo>
                  <a:pt x="449" y="5"/>
                </a:lnTo>
                <a:lnTo>
                  <a:pt x="452" y="9"/>
                </a:lnTo>
                <a:lnTo>
                  <a:pt x="454" y="13"/>
                </a:lnTo>
                <a:lnTo>
                  <a:pt x="454" y="17"/>
                </a:lnTo>
                <a:lnTo>
                  <a:pt x="454" y="82"/>
                </a:lnTo>
                <a:lnTo>
                  <a:pt x="476" y="85"/>
                </a:lnTo>
                <a:lnTo>
                  <a:pt x="498" y="90"/>
                </a:lnTo>
                <a:lnTo>
                  <a:pt x="519" y="96"/>
                </a:lnTo>
                <a:lnTo>
                  <a:pt x="540" y="103"/>
                </a:lnTo>
                <a:lnTo>
                  <a:pt x="560" y="111"/>
                </a:lnTo>
                <a:lnTo>
                  <a:pt x="579" y="121"/>
                </a:lnTo>
                <a:lnTo>
                  <a:pt x="598" y="132"/>
                </a:lnTo>
                <a:lnTo>
                  <a:pt x="616" y="144"/>
                </a:lnTo>
                <a:lnTo>
                  <a:pt x="633" y="157"/>
                </a:lnTo>
                <a:lnTo>
                  <a:pt x="649" y="171"/>
                </a:lnTo>
                <a:lnTo>
                  <a:pt x="664" y="187"/>
                </a:lnTo>
                <a:lnTo>
                  <a:pt x="678" y="203"/>
                </a:lnTo>
                <a:lnTo>
                  <a:pt x="691" y="220"/>
                </a:lnTo>
                <a:lnTo>
                  <a:pt x="703" y="237"/>
                </a:lnTo>
                <a:lnTo>
                  <a:pt x="715" y="256"/>
                </a:lnTo>
                <a:lnTo>
                  <a:pt x="724" y="275"/>
                </a:lnTo>
                <a:lnTo>
                  <a:pt x="733" y="295"/>
                </a:lnTo>
                <a:lnTo>
                  <a:pt x="740" y="316"/>
                </a:lnTo>
                <a:lnTo>
                  <a:pt x="746" y="337"/>
                </a:lnTo>
                <a:lnTo>
                  <a:pt x="751" y="359"/>
                </a:lnTo>
                <a:lnTo>
                  <a:pt x="754" y="381"/>
                </a:lnTo>
                <a:lnTo>
                  <a:pt x="819" y="381"/>
                </a:lnTo>
                <a:lnTo>
                  <a:pt x="823" y="381"/>
                </a:lnTo>
                <a:lnTo>
                  <a:pt x="827" y="383"/>
                </a:lnTo>
                <a:lnTo>
                  <a:pt x="831" y="386"/>
                </a:lnTo>
                <a:lnTo>
                  <a:pt x="833" y="389"/>
                </a:lnTo>
                <a:lnTo>
                  <a:pt x="835" y="393"/>
                </a:lnTo>
                <a:lnTo>
                  <a:pt x="836" y="398"/>
                </a:lnTo>
                <a:lnTo>
                  <a:pt x="836" y="436"/>
                </a:lnTo>
                <a:lnTo>
                  <a:pt x="835" y="440"/>
                </a:lnTo>
                <a:lnTo>
                  <a:pt x="833" y="444"/>
                </a:lnTo>
                <a:lnTo>
                  <a:pt x="831" y="448"/>
                </a:lnTo>
                <a:lnTo>
                  <a:pt x="827" y="450"/>
                </a:lnTo>
                <a:lnTo>
                  <a:pt x="823" y="452"/>
                </a:lnTo>
                <a:lnTo>
                  <a:pt x="819" y="453"/>
                </a:lnTo>
                <a:lnTo>
                  <a:pt x="754" y="453"/>
                </a:lnTo>
                <a:lnTo>
                  <a:pt x="751" y="475"/>
                </a:lnTo>
                <a:lnTo>
                  <a:pt x="746" y="496"/>
                </a:lnTo>
                <a:lnTo>
                  <a:pt x="740" y="518"/>
                </a:lnTo>
                <a:lnTo>
                  <a:pt x="733" y="538"/>
                </a:lnTo>
                <a:lnTo>
                  <a:pt x="724" y="558"/>
                </a:lnTo>
                <a:lnTo>
                  <a:pt x="715" y="577"/>
                </a:lnTo>
                <a:lnTo>
                  <a:pt x="703" y="596"/>
                </a:lnTo>
                <a:lnTo>
                  <a:pt x="691" y="614"/>
                </a:lnTo>
                <a:lnTo>
                  <a:pt x="678" y="631"/>
                </a:lnTo>
                <a:lnTo>
                  <a:pt x="664" y="647"/>
                </a:lnTo>
                <a:lnTo>
                  <a:pt x="649" y="662"/>
                </a:lnTo>
                <a:lnTo>
                  <a:pt x="633" y="676"/>
                </a:lnTo>
                <a:lnTo>
                  <a:pt x="616" y="689"/>
                </a:lnTo>
                <a:lnTo>
                  <a:pt x="598" y="701"/>
                </a:lnTo>
                <a:lnTo>
                  <a:pt x="579" y="712"/>
                </a:lnTo>
                <a:lnTo>
                  <a:pt x="560" y="722"/>
                </a:lnTo>
                <a:lnTo>
                  <a:pt x="540" y="731"/>
                </a:lnTo>
                <a:lnTo>
                  <a:pt x="519" y="738"/>
                </a:lnTo>
                <a:lnTo>
                  <a:pt x="498" y="744"/>
                </a:lnTo>
                <a:lnTo>
                  <a:pt x="476" y="748"/>
                </a:lnTo>
                <a:lnTo>
                  <a:pt x="454" y="751"/>
                </a:lnTo>
                <a:lnTo>
                  <a:pt x="454" y="816"/>
                </a:lnTo>
                <a:lnTo>
                  <a:pt x="454" y="821"/>
                </a:lnTo>
                <a:lnTo>
                  <a:pt x="452" y="825"/>
                </a:lnTo>
                <a:lnTo>
                  <a:pt x="449" y="828"/>
                </a:lnTo>
                <a:lnTo>
                  <a:pt x="446" y="831"/>
                </a:lnTo>
                <a:lnTo>
                  <a:pt x="441" y="833"/>
                </a:lnTo>
                <a:lnTo>
                  <a:pt x="437" y="833"/>
                </a:lnTo>
                <a:lnTo>
                  <a:pt x="399" y="833"/>
                </a:lnTo>
                <a:lnTo>
                  <a:pt x="395" y="833"/>
                </a:lnTo>
                <a:lnTo>
                  <a:pt x="390" y="831"/>
                </a:lnTo>
                <a:lnTo>
                  <a:pt x="387" y="828"/>
                </a:lnTo>
                <a:lnTo>
                  <a:pt x="384" y="825"/>
                </a:lnTo>
                <a:lnTo>
                  <a:pt x="382" y="821"/>
                </a:lnTo>
                <a:lnTo>
                  <a:pt x="382" y="816"/>
                </a:lnTo>
                <a:lnTo>
                  <a:pt x="382" y="751"/>
                </a:lnTo>
                <a:lnTo>
                  <a:pt x="360" y="748"/>
                </a:lnTo>
                <a:lnTo>
                  <a:pt x="338" y="744"/>
                </a:lnTo>
                <a:lnTo>
                  <a:pt x="317" y="738"/>
                </a:lnTo>
                <a:lnTo>
                  <a:pt x="296" y="731"/>
                </a:lnTo>
                <a:lnTo>
                  <a:pt x="276" y="722"/>
                </a:lnTo>
                <a:lnTo>
                  <a:pt x="257" y="712"/>
                </a:lnTo>
                <a:lnTo>
                  <a:pt x="238" y="701"/>
                </a:lnTo>
                <a:lnTo>
                  <a:pt x="220" y="689"/>
                </a:lnTo>
                <a:lnTo>
                  <a:pt x="203" y="676"/>
                </a:lnTo>
                <a:lnTo>
                  <a:pt x="187" y="662"/>
                </a:lnTo>
                <a:lnTo>
                  <a:pt x="172" y="647"/>
                </a:lnTo>
                <a:lnTo>
                  <a:pt x="158" y="631"/>
                </a:lnTo>
                <a:lnTo>
                  <a:pt x="144" y="614"/>
                </a:lnTo>
                <a:lnTo>
                  <a:pt x="132" y="596"/>
                </a:lnTo>
                <a:lnTo>
                  <a:pt x="121" y="577"/>
                </a:lnTo>
                <a:lnTo>
                  <a:pt x="111" y="558"/>
                </a:lnTo>
                <a:lnTo>
                  <a:pt x="103" y="538"/>
                </a:lnTo>
                <a:lnTo>
                  <a:pt x="96" y="518"/>
                </a:lnTo>
                <a:lnTo>
                  <a:pt x="90" y="496"/>
                </a:lnTo>
                <a:lnTo>
                  <a:pt x="85" y="475"/>
                </a:lnTo>
                <a:lnTo>
                  <a:pt x="82" y="453"/>
                </a:lnTo>
                <a:lnTo>
                  <a:pt x="17" y="453"/>
                </a:lnTo>
                <a:lnTo>
                  <a:pt x="13" y="452"/>
                </a:lnTo>
                <a:lnTo>
                  <a:pt x="9" y="450"/>
                </a:lnTo>
                <a:lnTo>
                  <a:pt x="5" y="448"/>
                </a:lnTo>
                <a:lnTo>
                  <a:pt x="2" y="444"/>
                </a:lnTo>
                <a:lnTo>
                  <a:pt x="1" y="440"/>
                </a:lnTo>
                <a:lnTo>
                  <a:pt x="0" y="436"/>
                </a:lnTo>
                <a:lnTo>
                  <a:pt x="0" y="398"/>
                </a:lnTo>
                <a:lnTo>
                  <a:pt x="1" y="393"/>
                </a:lnTo>
                <a:lnTo>
                  <a:pt x="2" y="389"/>
                </a:lnTo>
                <a:lnTo>
                  <a:pt x="5" y="386"/>
                </a:lnTo>
                <a:lnTo>
                  <a:pt x="9" y="383"/>
                </a:lnTo>
                <a:lnTo>
                  <a:pt x="13" y="381"/>
                </a:lnTo>
                <a:lnTo>
                  <a:pt x="17" y="381"/>
                </a:lnTo>
                <a:lnTo>
                  <a:pt x="82" y="381"/>
                </a:lnTo>
                <a:lnTo>
                  <a:pt x="85" y="359"/>
                </a:lnTo>
                <a:lnTo>
                  <a:pt x="90" y="337"/>
                </a:lnTo>
                <a:lnTo>
                  <a:pt x="96" y="316"/>
                </a:lnTo>
                <a:lnTo>
                  <a:pt x="103" y="295"/>
                </a:lnTo>
                <a:lnTo>
                  <a:pt x="111" y="275"/>
                </a:lnTo>
                <a:lnTo>
                  <a:pt x="121" y="256"/>
                </a:lnTo>
                <a:lnTo>
                  <a:pt x="132" y="237"/>
                </a:lnTo>
                <a:lnTo>
                  <a:pt x="144" y="220"/>
                </a:lnTo>
                <a:lnTo>
                  <a:pt x="158" y="203"/>
                </a:lnTo>
                <a:lnTo>
                  <a:pt x="172" y="187"/>
                </a:lnTo>
                <a:lnTo>
                  <a:pt x="187" y="171"/>
                </a:lnTo>
                <a:lnTo>
                  <a:pt x="203" y="157"/>
                </a:lnTo>
                <a:lnTo>
                  <a:pt x="220" y="144"/>
                </a:lnTo>
                <a:lnTo>
                  <a:pt x="238" y="132"/>
                </a:lnTo>
                <a:lnTo>
                  <a:pt x="257" y="121"/>
                </a:lnTo>
                <a:lnTo>
                  <a:pt x="276" y="111"/>
                </a:lnTo>
                <a:lnTo>
                  <a:pt x="296" y="103"/>
                </a:lnTo>
                <a:lnTo>
                  <a:pt x="317" y="96"/>
                </a:lnTo>
                <a:lnTo>
                  <a:pt x="338" y="90"/>
                </a:lnTo>
                <a:lnTo>
                  <a:pt x="360" y="85"/>
                </a:lnTo>
                <a:lnTo>
                  <a:pt x="382" y="82"/>
                </a:lnTo>
                <a:lnTo>
                  <a:pt x="382" y="17"/>
                </a:lnTo>
                <a:lnTo>
                  <a:pt x="382" y="13"/>
                </a:lnTo>
                <a:lnTo>
                  <a:pt x="384" y="9"/>
                </a:lnTo>
                <a:lnTo>
                  <a:pt x="387" y="5"/>
                </a:lnTo>
                <a:lnTo>
                  <a:pt x="390" y="2"/>
                </a:lnTo>
                <a:lnTo>
                  <a:pt x="395" y="1"/>
                </a:lnTo>
                <a:lnTo>
                  <a:pt x="39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572514" y="3829309"/>
            <a:ext cx="7041248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lt-LT" sz="1200" dirty="0" smtClean="0">
                <a:solidFill>
                  <a:schemeClr val="bg1"/>
                </a:solidFill>
              </a:rPr>
              <a:t>CPVA parengtą instrukciją kaip pirkimo dokumentus pateikti patikrai per CVP IS rasite čia: </a:t>
            </a:r>
            <a:endParaRPr lang="lt-LT" sz="1200" dirty="0">
              <a:solidFill>
                <a:schemeClr val="bg1"/>
              </a:solidFill>
            </a:endParaRPr>
          </a:p>
          <a:p>
            <a:r>
              <a:rPr lang="lt-LT" sz="1200" dirty="0">
                <a:solidFill>
                  <a:schemeClr val="bg1"/>
                </a:solidFill>
              </a:rPr>
              <a:t>www.cpva.lt → ES fondų </a:t>
            </a:r>
            <a:r>
              <a:rPr lang="lt-LT" sz="1400" dirty="0">
                <a:solidFill>
                  <a:schemeClr val="bg1"/>
                </a:solidFill>
              </a:rPr>
              <a:t>investicijos</a:t>
            </a:r>
            <a:r>
              <a:rPr lang="lt-LT" sz="1200" dirty="0">
                <a:solidFill>
                  <a:schemeClr val="bg1"/>
                </a:solidFill>
              </a:rPr>
              <a:t> 2014-2020 m. → Dokumentai</a:t>
            </a:r>
          </a:p>
        </p:txBody>
      </p:sp>
      <p:pic>
        <p:nvPicPr>
          <p:cNvPr id="8" name="Picture Placeholder 7">
            <a:hlinkClick r:id="rId3"/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91" y="1596451"/>
            <a:ext cx="2624486" cy="982875"/>
          </a:xfrm>
        </p:spPr>
      </p:pic>
    </p:spTree>
    <p:extLst>
      <p:ext uri="{BB962C8B-B14F-4D97-AF65-F5344CB8AC3E}">
        <p14:creationId xmlns:p14="http://schemas.microsoft.com/office/powerpoint/2010/main" val="28098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dirty="0"/>
              <a:t>Pirkimo dokumentų teikimas per CVP 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56" y="777620"/>
            <a:ext cx="7231652" cy="43658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00400" y="4552950"/>
            <a:ext cx="4876800" cy="3048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412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599" y="208169"/>
            <a:ext cx="8501515" cy="356134"/>
          </a:xfrm>
        </p:spPr>
        <p:txBody>
          <a:bodyPr/>
          <a:lstStyle/>
          <a:p>
            <a:r>
              <a:rPr lang="fi-FI" sz="2400" dirty="0" smtClean="0"/>
              <a:t>Per CVP IS </a:t>
            </a:r>
            <a:r>
              <a:rPr lang="fi-FI" sz="2400" dirty="0" err="1" smtClean="0"/>
              <a:t>pateikiami</a:t>
            </a:r>
            <a:r>
              <a:rPr lang="fi-FI" sz="2400" dirty="0" smtClean="0"/>
              <a:t> </a:t>
            </a:r>
            <a:r>
              <a:rPr lang="fi-FI" sz="2400" dirty="0" err="1" smtClean="0"/>
              <a:t>pirkimo</a:t>
            </a:r>
            <a:r>
              <a:rPr lang="fi-FI" sz="2400" dirty="0" smtClean="0"/>
              <a:t> </a:t>
            </a:r>
            <a:r>
              <a:rPr lang="fi-FI" sz="2400" dirty="0" err="1" smtClean="0"/>
              <a:t>dokumentai</a:t>
            </a:r>
            <a:r>
              <a:rPr lang="fi-FI" sz="2400" dirty="0" smtClean="0"/>
              <a:t>/</a:t>
            </a:r>
            <a:r>
              <a:rPr lang="fi-FI" sz="2400" dirty="0" err="1" smtClean="0"/>
              <a:t>Vidiniai</a:t>
            </a:r>
            <a:r>
              <a:rPr lang="fi-FI" sz="2400" dirty="0" smtClean="0"/>
              <a:t> </a:t>
            </a:r>
            <a:r>
              <a:rPr lang="fi-FI" sz="2400" dirty="0" err="1" smtClean="0"/>
              <a:t>dokumentai</a:t>
            </a:r>
            <a:endParaRPr lang="lt-LT" sz="2400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432323"/>
              </p:ext>
            </p:extLst>
          </p:nvPr>
        </p:nvGraphicFramePr>
        <p:xfrm>
          <a:off x="228599" y="617025"/>
          <a:ext cx="8839201" cy="3718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05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5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6065"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Rekomenduojami</a:t>
                      </a:r>
                      <a:r>
                        <a:rPr lang="lt-LT" sz="1400" baseline="0" dirty="0" smtClean="0"/>
                        <a:t> dokumentų aplankai</a:t>
                      </a:r>
                      <a:endParaRPr lang="lt-LT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 smtClean="0"/>
                        <a:t>Su pirkimu susiję dokumentai</a:t>
                      </a:r>
                      <a:endParaRPr lang="lt-LT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lt-LT" sz="1400" kern="1200" dirty="0" smtClean="0"/>
                        <a:t>CVP IS pirkimas</a:t>
                      </a:r>
                      <a:r>
                        <a:rPr lang="en-US" sz="1400" kern="1200" dirty="0" smtClean="0"/>
                        <a:t> (</a:t>
                      </a:r>
                      <a:r>
                        <a:rPr lang="en-US" sz="1400" kern="1200" dirty="0" err="1" smtClean="0"/>
                        <a:t>pvz</a:t>
                      </a:r>
                      <a:r>
                        <a:rPr lang="en-US" sz="1400" kern="1200" dirty="0" smtClean="0"/>
                        <a:t>. </a:t>
                      </a:r>
                      <a:r>
                        <a:rPr lang="en-US" sz="1400" kern="1200" dirty="0" err="1" smtClean="0"/>
                        <a:t>Atviras</a:t>
                      </a:r>
                      <a:r>
                        <a:rPr lang="en-US" sz="1400" kern="1200" dirty="0" smtClean="0"/>
                        <a:t> </a:t>
                      </a:r>
                      <a:r>
                        <a:rPr lang="en-US" sz="1400" kern="1200" dirty="0" err="1" smtClean="0"/>
                        <a:t>konkursas</a:t>
                      </a:r>
                      <a:r>
                        <a:rPr lang="en-US" sz="1400" kern="1200" dirty="0" smtClean="0"/>
                        <a:t>)</a:t>
                      </a:r>
                      <a:endParaRPr lang="lt-LT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kern="1200" dirty="0" smtClean="0"/>
                        <a:t>Ne CVP IS pirkimas</a:t>
                      </a:r>
                      <a:r>
                        <a:rPr lang="en-US" sz="1400" kern="1200" dirty="0" smtClean="0"/>
                        <a:t> (</a:t>
                      </a:r>
                      <a:r>
                        <a:rPr lang="en-US" sz="1400" kern="1200" dirty="0" err="1" smtClean="0"/>
                        <a:t>pvz</a:t>
                      </a:r>
                      <a:r>
                        <a:rPr lang="en-US" sz="1400" kern="1200" dirty="0" smtClean="0"/>
                        <a:t>. </a:t>
                      </a:r>
                      <a:r>
                        <a:rPr lang="en-US" sz="1400" kern="1200" dirty="0" err="1" smtClean="0"/>
                        <a:t>neskelbiamos</a:t>
                      </a:r>
                      <a:r>
                        <a:rPr lang="en-US" sz="1400" kern="1200" baseline="0" dirty="0" smtClean="0"/>
                        <a:t> </a:t>
                      </a:r>
                      <a:r>
                        <a:rPr lang="en-US" sz="1400" kern="1200" baseline="0" dirty="0" err="1" smtClean="0"/>
                        <a:t>derybos</a:t>
                      </a:r>
                      <a:r>
                        <a:rPr lang="en-US" sz="1400" kern="1200" baseline="0" dirty="0" smtClean="0"/>
                        <a:t>)</a:t>
                      </a:r>
                      <a:endParaRPr lang="lt-LT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376">
                <a:tc rowSpan="2"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300"/>
                        </a:spcAft>
                        <a:defRPr/>
                      </a:pPr>
                      <a:r>
                        <a:rPr lang="lt-LT" sz="1400" kern="1200" dirty="0" smtClean="0"/>
                        <a:t>Pirkimo dokumentai</a:t>
                      </a:r>
                      <a:endParaRPr lang="lt-LT" sz="1400" b="1" kern="1200" dirty="0">
                        <a:solidFill>
                          <a:srgbClr val="262626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defRPr/>
                      </a:pPr>
                      <a:r>
                        <a:rPr lang="lt-LT" sz="1400" dirty="0" smtClean="0"/>
                        <a:t>Skelbimas</a:t>
                      </a:r>
                      <a:r>
                        <a:rPr lang="lt-LT" sz="1400" baseline="0" dirty="0" smtClean="0"/>
                        <a:t> apie pirkimą*</a:t>
                      </a:r>
                      <a:endParaRPr lang="lt-L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lt-LT" sz="2400" dirty="0" smtClean="0"/>
                        <a:t> </a:t>
                      </a:r>
                      <a:endParaRPr lang="lt-L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lt-LT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065">
                <a:tc vMerge="1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defRPr/>
                      </a:pPr>
                      <a:endParaRPr lang="lt-LT" sz="1200" b="1" dirty="0" smtClean="0">
                        <a:solidFill>
                          <a:srgbClr val="262626">
                            <a:lumMod val="75000"/>
                            <a:lumOff val="25000"/>
                          </a:srgb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defRPr/>
                      </a:pPr>
                      <a:r>
                        <a:rPr lang="lt-LT" sz="1400" dirty="0" smtClean="0"/>
                        <a:t>Pirkimo dokumentai, tiekėjams</a:t>
                      </a:r>
                      <a:r>
                        <a:rPr lang="lt-LT" sz="1400" baseline="0" dirty="0" smtClean="0"/>
                        <a:t> siųsti </a:t>
                      </a:r>
                      <a:r>
                        <a:rPr lang="lt-LT" sz="1400" dirty="0" smtClean="0"/>
                        <a:t>pirkimo dokumentų paaiškinimai ir patikslinimai</a:t>
                      </a:r>
                      <a:endParaRPr lang="lt-LT" sz="1400" b="1" dirty="0" smtClean="0">
                        <a:solidFill>
                          <a:srgbClr val="262626">
                            <a:lumMod val="75000"/>
                            <a:lumOff val="25000"/>
                          </a:srgb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lt-L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lt-LT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376">
                <a:tc row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defRPr/>
                      </a:pPr>
                      <a:r>
                        <a:rPr lang="lt-LT" sz="1400" dirty="0" smtClean="0"/>
                        <a:t>Tiekėjų</a:t>
                      </a:r>
                      <a:r>
                        <a:rPr lang="lt-LT" sz="1400" baseline="0" dirty="0" smtClean="0"/>
                        <a:t> pasiūlymai</a:t>
                      </a:r>
                      <a:endParaRPr lang="lt-LT" sz="1400" b="1" dirty="0" smtClean="0">
                        <a:solidFill>
                          <a:srgbClr val="262626">
                            <a:lumMod val="75000"/>
                            <a:lumOff val="25000"/>
                          </a:srgbClr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defRPr/>
                      </a:pPr>
                      <a:r>
                        <a:rPr lang="lt-LT" sz="1400" dirty="0" smtClean="0"/>
                        <a:t>Tiekėjų paraiškos, pasiūlymai</a:t>
                      </a:r>
                      <a:endParaRPr lang="lt-LT" sz="1400" b="1" dirty="0" smtClean="0">
                        <a:solidFill>
                          <a:srgbClr val="262626">
                            <a:lumMod val="75000"/>
                            <a:lumOff val="25000"/>
                          </a:srgb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lt-L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lt-LT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376">
                <a:tc vMerge="1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defRPr/>
                      </a:pPr>
                      <a:endParaRPr lang="lt-LT" sz="1200" b="1" dirty="0" smtClean="0">
                        <a:solidFill>
                          <a:srgbClr val="262626">
                            <a:lumMod val="75000"/>
                            <a:lumOff val="25000"/>
                          </a:srgb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 smtClean="0"/>
                        <a:t>Susirašinėjimas su tiekėjais </a:t>
                      </a:r>
                      <a:endParaRPr lang="lt-LT" sz="1400" b="1" dirty="0" smtClean="0">
                        <a:solidFill>
                          <a:srgbClr val="262626">
                            <a:lumMod val="75000"/>
                            <a:lumOff val="25000"/>
                          </a:srgb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lt-L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lt-LT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6065">
                <a:tc row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defRPr/>
                      </a:pPr>
                      <a:r>
                        <a:rPr lang="lt-LT" sz="1400" dirty="0" smtClean="0"/>
                        <a:t>Pirkimo</a:t>
                      </a:r>
                      <a:r>
                        <a:rPr lang="lt-LT" sz="1400" baseline="0" dirty="0" smtClean="0"/>
                        <a:t> procedūrų dokumentai</a:t>
                      </a:r>
                      <a:endParaRPr lang="lt-LT" sz="1400" b="1" dirty="0" smtClean="0">
                        <a:solidFill>
                          <a:srgbClr val="262626">
                            <a:lumMod val="75000"/>
                            <a:lumOff val="25000"/>
                          </a:srgbClr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defRPr/>
                      </a:pPr>
                      <a:r>
                        <a:rPr lang="lt-LT" sz="1400" dirty="0" smtClean="0"/>
                        <a:t>Paraiškų ir pasiūlymų nagrinėjimo ir vertinimo dokumentai</a:t>
                      </a:r>
                      <a:r>
                        <a:rPr lang="en-US" sz="1400" dirty="0" smtClean="0"/>
                        <a:t> (</a:t>
                      </a:r>
                      <a:r>
                        <a:rPr lang="en-US" sz="1400" dirty="0" err="1" smtClean="0"/>
                        <a:t>protokolai</a:t>
                      </a:r>
                      <a:r>
                        <a:rPr lang="en-US" sz="1400" dirty="0" smtClean="0"/>
                        <a:t>)</a:t>
                      </a:r>
                      <a:endParaRPr lang="lt-LT" sz="1400" b="1" dirty="0" smtClean="0">
                        <a:solidFill>
                          <a:srgbClr val="262626">
                            <a:lumMod val="75000"/>
                            <a:lumOff val="25000"/>
                          </a:srgb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lt-L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lt-LT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376">
                <a:tc vMerge="1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defRPr/>
                      </a:pPr>
                      <a:endParaRPr lang="lt-LT" sz="1200" b="1" dirty="0" smtClean="0">
                        <a:solidFill>
                          <a:srgbClr val="262626">
                            <a:lumMod val="75000"/>
                            <a:lumOff val="25000"/>
                          </a:srgb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defRPr/>
                      </a:pPr>
                      <a:r>
                        <a:rPr lang="lt-LT" sz="1400" dirty="0" smtClean="0"/>
                        <a:t>Viešojo pirkimo procedūrų (VPP) ataskaita*</a:t>
                      </a:r>
                      <a:endParaRPr lang="lt-LT" sz="1400" b="1" dirty="0" smtClean="0">
                        <a:solidFill>
                          <a:srgbClr val="262626">
                            <a:lumMod val="75000"/>
                            <a:lumOff val="25000"/>
                          </a:srgb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lt-L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lt-LT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6065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</a:t>
                      </a:r>
                      <a:r>
                        <a:rPr lang="lt-LT" sz="1400" dirty="0" err="1" smtClean="0"/>
                        <a:t>iti</a:t>
                      </a:r>
                      <a:r>
                        <a:rPr lang="lt-LT" sz="1400" dirty="0" smtClean="0"/>
                        <a:t> dokumentai</a:t>
                      </a:r>
                      <a:endParaRPr lang="lt-LT" sz="1400" b="1" dirty="0" smtClean="0">
                        <a:solidFill>
                          <a:srgbClr val="262626">
                            <a:lumMod val="75000"/>
                            <a:lumOff val="25000"/>
                          </a:srgbClr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defRPr/>
                      </a:pPr>
                      <a:r>
                        <a:rPr lang="lt-LT" sz="1400" dirty="0" smtClean="0"/>
                        <a:t>VPT raštai, teismo nutartys</a:t>
                      </a:r>
                      <a:r>
                        <a:rPr lang="en-US" sz="1400" dirty="0" smtClean="0"/>
                        <a:t> </a:t>
                      </a:r>
                      <a:r>
                        <a:rPr lang="lt-LT" sz="1400" dirty="0" smtClean="0"/>
                        <a:t>/sprendimai/rezoliucijos ar ieškiniai teismui</a:t>
                      </a:r>
                      <a:endParaRPr lang="lt-LT" sz="1400" b="1" dirty="0" smtClean="0">
                        <a:solidFill>
                          <a:srgbClr val="262626">
                            <a:lumMod val="75000"/>
                            <a:lumOff val="25000"/>
                          </a:srgb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lt-L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lt-LT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" name="Freeform 49"/>
          <p:cNvSpPr>
            <a:spLocks/>
          </p:cNvSpPr>
          <p:nvPr/>
        </p:nvSpPr>
        <p:spPr bwMode="auto">
          <a:xfrm>
            <a:off x="6096000" y="1237868"/>
            <a:ext cx="213121" cy="204428"/>
          </a:xfrm>
          <a:custGeom>
            <a:avLst/>
            <a:gdLst/>
            <a:ahLst/>
            <a:cxnLst>
              <a:cxn ang="0">
                <a:pos x="107" y="3"/>
              </a:cxn>
              <a:cxn ang="0">
                <a:pos x="92" y="5"/>
              </a:cxn>
              <a:cxn ang="0">
                <a:pos x="38" y="70"/>
              </a:cxn>
              <a:cxn ang="0">
                <a:pos x="20" y="50"/>
              </a:cxn>
              <a:cxn ang="0">
                <a:pos x="5" y="49"/>
              </a:cxn>
              <a:cxn ang="0">
                <a:pos x="4" y="62"/>
              </a:cxn>
              <a:cxn ang="0">
                <a:pos x="39" y="102"/>
              </a:cxn>
              <a:cxn ang="0">
                <a:pos x="109" y="16"/>
              </a:cxn>
              <a:cxn ang="0">
                <a:pos x="107" y="3"/>
              </a:cxn>
            </a:cxnLst>
            <a:rect l="0" t="0" r="r" b="b"/>
            <a:pathLst>
              <a:path w="113" h="102">
                <a:moveTo>
                  <a:pt x="107" y="3"/>
                </a:moveTo>
                <a:cubicBezTo>
                  <a:pt x="102" y="0"/>
                  <a:pt x="95" y="1"/>
                  <a:pt x="92" y="5"/>
                </a:cubicBezTo>
                <a:cubicBezTo>
                  <a:pt x="38" y="70"/>
                  <a:pt x="38" y="70"/>
                  <a:pt x="38" y="70"/>
                </a:cubicBezTo>
                <a:cubicBezTo>
                  <a:pt x="20" y="50"/>
                  <a:pt x="20" y="50"/>
                  <a:pt x="20" y="50"/>
                </a:cubicBezTo>
                <a:cubicBezTo>
                  <a:pt x="17" y="46"/>
                  <a:pt x="10" y="45"/>
                  <a:pt x="5" y="49"/>
                </a:cubicBezTo>
                <a:cubicBezTo>
                  <a:pt x="1" y="52"/>
                  <a:pt x="0" y="58"/>
                  <a:pt x="4" y="62"/>
                </a:cubicBezTo>
                <a:cubicBezTo>
                  <a:pt x="39" y="102"/>
                  <a:pt x="39" y="102"/>
                  <a:pt x="39" y="102"/>
                </a:cubicBezTo>
                <a:cubicBezTo>
                  <a:pt x="109" y="16"/>
                  <a:pt x="109" y="16"/>
                  <a:pt x="109" y="16"/>
                </a:cubicBezTo>
                <a:cubicBezTo>
                  <a:pt x="113" y="12"/>
                  <a:pt x="112" y="6"/>
                  <a:pt x="107" y="3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2" name="Freeform 49"/>
          <p:cNvSpPr>
            <a:spLocks/>
          </p:cNvSpPr>
          <p:nvPr/>
        </p:nvSpPr>
        <p:spPr bwMode="auto">
          <a:xfrm>
            <a:off x="8024935" y="1228979"/>
            <a:ext cx="213122" cy="192881"/>
          </a:xfrm>
          <a:custGeom>
            <a:avLst/>
            <a:gdLst/>
            <a:ahLst/>
            <a:cxnLst>
              <a:cxn ang="0">
                <a:pos x="107" y="3"/>
              </a:cxn>
              <a:cxn ang="0">
                <a:pos x="92" y="5"/>
              </a:cxn>
              <a:cxn ang="0">
                <a:pos x="38" y="70"/>
              </a:cxn>
              <a:cxn ang="0">
                <a:pos x="20" y="50"/>
              </a:cxn>
              <a:cxn ang="0">
                <a:pos x="5" y="49"/>
              </a:cxn>
              <a:cxn ang="0">
                <a:pos x="4" y="62"/>
              </a:cxn>
              <a:cxn ang="0">
                <a:pos x="39" y="102"/>
              </a:cxn>
              <a:cxn ang="0">
                <a:pos x="109" y="16"/>
              </a:cxn>
              <a:cxn ang="0">
                <a:pos x="107" y="3"/>
              </a:cxn>
            </a:cxnLst>
            <a:rect l="0" t="0" r="r" b="b"/>
            <a:pathLst>
              <a:path w="113" h="102">
                <a:moveTo>
                  <a:pt x="107" y="3"/>
                </a:moveTo>
                <a:cubicBezTo>
                  <a:pt x="102" y="0"/>
                  <a:pt x="95" y="1"/>
                  <a:pt x="92" y="5"/>
                </a:cubicBezTo>
                <a:cubicBezTo>
                  <a:pt x="38" y="70"/>
                  <a:pt x="38" y="70"/>
                  <a:pt x="38" y="70"/>
                </a:cubicBezTo>
                <a:cubicBezTo>
                  <a:pt x="20" y="50"/>
                  <a:pt x="20" y="50"/>
                  <a:pt x="20" y="50"/>
                </a:cubicBezTo>
                <a:cubicBezTo>
                  <a:pt x="17" y="46"/>
                  <a:pt x="10" y="45"/>
                  <a:pt x="5" y="49"/>
                </a:cubicBezTo>
                <a:cubicBezTo>
                  <a:pt x="1" y="52"/>
                  <a:pt x="0" y="58"/>
                  <a:pt x="4" y="62"/>
                </a:cubicBezTo>
                <a:cubicBezTo>
                  <a:pt x="39" y="102"/>
                  <a:pt x="39" y="102"/>
                  <a:pt x="39" y="102"/>
                </a:cubicBezTo>
                <a:cubicBezTo>
                  <a:pt x="109" y="16"/>
                  <a:pt x="109" y="16"/>
                  <a:pt x="109" y="16"/>
                </a:cubicBezTo>
                <a:cubicBezTo>
                  <a:pt x="113" y="12"/>
                  <a:pt x="112" y="6"/>
                  <a:pt x="107" y="3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3" name="Freeform 49"/>
          <p:cNvSpPr>
            <a:spLocks/>
          </p:cNvSpPr>
          <p:nvPr/>
        </p:nvSpPr>
        <p:spPr bwMode="auto">
          <a:xfrm>
            <a:off x="8024935" y="1696782"/>
            <a:ext cx="191714" cy="177299"/>
          </a:xfrm>
          <a:custGeom>
            <a:avLst/>
            <a:gdLst/>
            <a:ahLst/>
            <a:cxnLst>
              <a:cxn ang="0">
                <a:pos x="107" y="3"/>
              </a:cxn>
              <a:cxn ang="0">
                <a:pos x="92" y="5"/>
              </a:cxn>
              <a:cxn ang="0">
                <a:pos x="38" y="70"/>
              </a:cxn>
              <a:cxn ang="0">
                <a:pos x="20" y="50"/>
              </a:cxn>
              <a:cxn ang="0">
                <a:pos x="5" y="49"/>
              </a:cxn>
              <a:cxn ang="0">
                <a:pos x="4" y="62"/>
              </a:cxn>
              <a:cxn ang="0">
                <a:pos x="39" y="102"/>
              </a:cxn>
              <a:cxn ang="0">
                <a:pos x="109" y="16"/>
              </a:cxn>
              <a:cxn ang="0">
                <a:pos x="107" y="3"/>
              </a:cxn>
            </a:cxnLst>
            <a:rect l="0" t="0" r="r" b="b"/>
            <a:pathLst>
              <a:path w="113" h="102">
                <a:moveTo>
                  <a:pt x="107" y="3"/>
                </a:moveTo>
                <a:cubicBezTo>
                  <a:pt x="102" y="0"/>
                  <a:pt x="95" y="1"/>
                  <a:pt x="92" y="5"/>
                </a:cubicBezTo>
                <a:cubicBezTo>
                  <a:pt x="38" y="70"/>
                  <a:pt x="38" y="70"/>
                  <a:pt x="38" y="70"/>
                </a:cubicBezTo>
                <a:cubicBezTo>
                  <a:pt x="20" y="50"/>
                  <a:pt x="20" y="50"/>
                  <a:pt x="20" y="50"/>
                </a:cubicBezTo>
                <a:cubicBezTo>
                  <a:pt x="17" y="46"/>
                  <a:pt x="10" y="45"/>
                  <a:pt x="5" y="49"/>
                </a:cubicBezTo>
                <a:cubicBezTo>
                  <a:pt x="1" y="52"/>
                  <a:pt x="0" y="58"/>
                  <a:pt x="4" y="62"/>
                </a:cubicBezTo>
                <a:cubicBezTo>
                  <a:pt x="39" y="102"/>
                  <a:pt x="39" y="102"/>
                  <a:pt x="39" y="102"/>
                </a:cubicBezTo>
                <a:cubicBezTo>
                  <a:pt x="109" y="16"/>
                  <a:pt x="109" y="16"/>
                  <a:pt x="109" y="16"/>
                </a:cubicBezTo>
                <a:cubicBezTo>
                  <a:pt x="113" y="12"/>
                  <a:pt x="112" y="6"/>
                  <a:pt x="107" y="3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4" name="Freeform 49"/>
          <p:cNvSpPr>
            <a:spLocks/>
          </p:cNvSpPr>
          <p:nvPr/>
        </p:nvSpPr>
        <p:spPr bwMode="auto">
          <a:xfrm>
            <a:off x="8026527" y="3493826"/>
            <a:ext cx="191714" cy="177299"/>
          </a:xfrm>
          <a:custGeom>
            <a:avLst/>
            <a:gdLst/>
            <a:ahLst/>
            <a:cxnLst>
              <a:cxn ang="0">
                <a:pos x="107" y="3"/>
              </a:cxn>
              <a:cxn ang="0">
                <a:pos x="92" y="5"/>
              </a:cxn>
              <a:cxn ang="0">
                <a:pos x="38" y="70"/>
              </a:cxn>
              <a:cxn ang="0">
                <a:pos x="20" y="50"/>
              </a:cxn>
              <a:cxn ang="0">
                <a:pos x="5" y="49"/>
              </a:cxn>
              <a:cxn ang="0">
                <a:pos x="4" y="62"/>
              </a:cxn>
              <a:cxn ang="0">
                <a:pos x="39" y="102"/>
              </a:cxn>
              <a:cxn ang="0">
                <a:pos x="109" y="16"/>
              </a:cxn>
              <a:cxn ang="0">
                <a:pos x="107" y="3"/>
              </a:cxn>
            </a:cxnLst>
            <a:rect l="0" t="0" r="r" b="b"/>
            <a:pathLst>
              <a:path w="113" h="102">
                <a:moveTo>
                  <a:pt x="107" y="3"/>
                </a:moveTo>
                <a:cubicBezTo>
                  <a:pt x="102" y="0"/>
                  <a:pt x="95" y="1"/>
                  <a:pt x="92" y="5"/>
                </a:cubicBezTo>
                <a:cubicBezTo>
                  <a:pt x="38" y="70"/>
                  <a:pt x="38" y="70"/>
                  <a:pt x="38" y="70"/>
                </a:cubicBezTo>
                <a:cubicBezTo>
                  <a:pt x="20" y="50"/>
                  <a:pt x="20" y="50"/>
                  <a:pt x="20" y="50"/>
                </a:cubicBezTo>
                <a:cubicBezTo>
                  <a:pt x="17" y="46"/>
                  <a:pt x="10" y="45"/>
                  <a:pt x="5" y="49"/>
                </a:cubicBezTo>
                <a:cubicBezTo>
                  <a:pt x="1" y="52"/>
                  <a:pt x="0" y="58"/>
                  <a:pt x="4" y="62"/>
                </a:cubicBezTo>
                <a:cubicBezTo>
                  <a:pt x="39" y="102"/>
                  <a:pt x="39" y="102"/>
                  <a:pt x="39" y="102"/>
                </a:cubicBezTo>
                <a:cubicBezTo>
                  <a:pt x="109" y="16"/>
                  <a:pt x="109" y="16"/>
                  <a:pt x="109" y="16"/>
                </a:cubicBezTo>
                <a:cubicBezTo>
                  <a:pt x="113" y="12"/>
                  <a:pt x="112" y="6"/>
                  <a:pt x="107" y="3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5" name="Freeform 49"/>
          <p:cNvSpPr>
            <a:spLocks/>
          </p:cNvSpPr>
          <p:nvPr/>
        </p:nvSpPr>
        <p:spPr bwMode="auto">
          <a:xfrm>
            <a:off x="8028119" y="3953838"/>
            <a:ext cx="191714" cy="177299"/>
          </a:xfrm>
          <a:custGeom>
            <a:avLst/>
            <a:gdLst/>
            <a:ahLst/>
            <a:cxnLst>
              <a:cxn ang="0">
                <a:pos x="107" y="3"/>
              </a:cxn>
              <a:cxn ang="0">
                <a:pos x="92" y="5"/>
              </a:cxn>
              <a:cxn ang="0">
                <a:pos x="38" y="70"/>
              </a:cxn>
              <a:cxn ang="0">
                <a:pos x="20" y="50"/>
              </a:cxn>
              <a:cxn ang="0">
                <a:pos x="5" y="49"/>
              </a:cxn>
              <a:cxn ang="0">
                <a:pos x="4" y="62"/>
              </a:cxn>
              <a:cxn ang="0">
                <a:pos x="39" y="102"/>
              </a:cxn>
              <a:cxn ang="0">
                <a:pos x="109" y="16"/>
              </a:cxn>
              <a:cxn ang="0">
                <a:pos x="107" y="3"/>
              </a:cxn>
            </a:cxnLst>
            <a:rect l="0" t="0" r="r" b="b"/>
            <a:pathLst>
              <a:path w="113" h="102">
                <a:moveTo>
                  <a:pt x="107" y="3"/>
                </a:moveTo>
                <a:cubicBezTo>
                  <a:pt x="102" y="0"/>
                  <a:pt x="95" y="1"/>
                  <a:pt x="92" y="5"/>
                </a:cubicBezTo>
                <a:cubicBezTo>
                  <a:pt x="38" y="70"/>
                  <a:pt x="38" y="70"/>
                  <a:pt x="38" y="70"/>
                </a:cubicBezTo>
                <a:cubicBezTo>
                  <a:pt x="20" y="50"/>
                  <a:pt x="20" y="50"/>
                  <a:pt x="20" y="50"/>
                </a:cubicBezTo>
                <a:cubicBezTo>
                  <a:pt x="17" y="46"/>
                  <a:pt x="10" y="45"/>
                  <a:pt x="5" y="49"/>
                </a:cubicBezTo>
                <a:cubicBezTo>
                  <a:pt x="1" y="52"/>
                  <a:pt x="0" y="58"/>
                  <a:pt x="4" y="62"/>
                </a:cubicBezTo>
                <a:cubicBezTo>
                  <a:pt x="39" y="102"/>
                  <a:pt x="39" y="102"/>
                  <a:pt x="39" y="102"/>
                </a:cubicBezTo>
                <a:cubicBezTo>
                  <a:pt x="109" y="16"/>
                  <a:pt x="109" y="16"/>
                  <a:pt x="109" y="16"/>
                </a:cubicBezTo>
                <a:cubicBezTo>
                  <a:pt x="113" y="12"/>
                  <a:pt x="112" y="6"/>
                  <a:pt x="107" y="3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7" name="Freeform 49"/>
          <p:cNvSpPr>
            <a:spLocks/>
          </p:cNvSpPr>
          <p:nvPr/>
        </p:nvSpPr>
        <p:spPr bwMode="auto">
          <a:xfrm>
            <a:off x="8024935" y="2151334"/>
            <a:ext cx="191714" cy="177299"/>
          </a:xfrm>
          <a:custGeom>
            <a:avLst/>
            <a:gdLst/>
            <a:ahLst/>
            <a:cxnLst>
              <a:cxn ang="0">
                <a:pos x="107" y="3"/>
              </a:cxn>
              <a:cxn ang="0">
                <a:pos x="92" y="5"/>
              </a:cxn>
              <a:cxn ang="0">
                <a:pos x="38" y="70"/>
              </a:cxn>
              <a:cxn ang="0">
                <a:pos x="20" y="50"/>
              </a:cxn>
              <a:cxn ang="0">
                <a:pos x="5" y="49"/>
              </a:cxn>
              <a:cxn ang="0">
                <a:pos x="4" y="62"/>
              </a:cxn>
              <a:cxn ang="0">
                <a:pos x="39" y="102"/>
              </a:cxn>
              <a:cxn ang="0">
                <a:pos x="109" y="16"/>
              </a:cxn>
              <a:cxn ang="0">
                <a:pos x="107" y="3"/>
              </a:cxn>
            </a:cxnLst>
            <a:rect l="0" t="0" r="r" b="b"/>
            <a:pathLst>
              <a:path w="113" h="102">
                <a:moveTo>
                  <a:pt x="107" y="3"/>
                </a:moveTo>
                <a:cubicBezTo>
                  <a:pt x="102" y="0"/>
                  <a:pt x="95" y="1"/>
                  <a:pt x="92" y="5"/>
                </a:cubicBezTo>
                <a:cubicBezTo>
                  <a:pt x="38" y="70"/>
                  <a:pt x="38" y="70"/>
                  <a:pt x="38" y="70"/>
                </a:cubicBezTo>
                <a:cubicBezTo>
                  <a:pt x="20" y="50"/>
                  <a:pt x="20" y="50"/>
                  <a:pt x="20" y="50"/>
                </a:cubicBezTo>
                <a:cubicBezTo>
                  <a:pt x="17" y="46"/>
                  <a:pt x="10" y="45"/>
                  <a:pt x="5" y="49"/>
                </a:cubicBezTo>
                <a:cubicBezTo>
                  <a:pt x="1" y="52"/>
                  <a:pt x="0" y="58"/>
                  <a:pt x="4" y="62"/>
                </a:cubicBezTo>
                <a:cubicBezTo>
                  <a:pt x="39" y="102"/>
                  <a:pt x="39" y="102"/>
                  <a:pt x="39" y="102"/>
                </a:cubicBezTo>
                <a:cubicBezTo>
                  <a:pt x="109" y="16"/>
                  <a:pt x="109" y="16"/>
                  <a:pt x="109" y="16"/>
                </a:cubicBezTo>
                <a:cubicBezTo>
                  <a:pt x="113" y="12"/>
                  <a:pt x="112" y="6"/>
                  <a:pt x="107" y="3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8" name="Freeform 49"/>
          <p:cNvSpPr>
            <a:spLocks/>
          </p:cNvSpPr>
          <p:nvPr/>
        </p:nvSpPr>
        <p:spPr bwMode="auto">
          <a:xfrm>
            <a:off x="8024935" y="2611346"/>
            <a:ext cx="191714" cy="177299"/>
          </a:xfrm>
          <a:custGeom>
            <a:avLst/>
            <a:gdLst/>
            <a:ahLst/>
            <a:cxnLst>
              <a:cxn ang="0">
                <a:pos x="107" y="3"/>
              </a:cxn>
              <a:cxn ang="0">
                <a:pos x="92" y="5"/>
              </a:cxn>
              <a:cxn ang="0">
                <a:pos x="38" y="70"/>
              </a:cxn>
              <a:cxn ang="0">
                <a:pos x="20" y="50"/>
              </a:cxn>
              <a:cxn ang="0">
                <a:pos x="5" y="49"/>
              </a:cxn>
              <a:cxn ang="0">
                <a:pos x="4" y="62"/>
              </a:cxn>
              <a:cxn ang="0">
                <a:pos x="39" y="102"/>
              </a:cxn>
              <a:cxn ang="0">
                <a:pos x="109" y="16"/>
              </a:cxn>
              <a:cxn ang="0">
                <a:pos x="107" y="3"/>
              </a:cxn>
            </a:cxnLst>
            <a:rect l="0" t="0" r="r" b="b"/>
            <a:pathLst>
              <a:path w="113" h="102">
                <a:moveTo>
                  <a:pt x="107" y="3"/>
                </a:moveTo>
                <a:cubicBezTo>
                  <a:pt x="102" y="0"/>
                  <a:pt x="95" y="1"/>
                  <a:pt x="92" y="5"/>
                </a:cubicBezTo>
                <a:cubicBezTo>
                  <a:pt x="38" y="70"/>
                  <a:pt x="38" y="70"/>
                  <a:pt x="38" y="70"/>
                </a:cubicBezTo>
                <a:cubicBezTo>
                  <a:pt x="20" y="50"/>
                  <a:pt x="20" y="50"/>
                  <a:pt x="20" y="50"/>
                </a:cubicBezTo>
                <a:cubicBezTo>
                  <a:pt x="17" y="46"/>
                  <a:pt x="10" y="45"/>
                  <a:pt x="5" y="49"/>
                </a:cubicBezTo>
                <a:cubicBezTo>
                  <a:pt x="1" y="52"/>
                  <a:pt x="0" y="58"/>
                  <a:pt x="4" y="62"/>
                </a:cubicBezTo>
                <a:cubicBezTo>
                  <a:pt x="39" y="102"/>
                  <a:pt x="39" y="102"/>
                  <a:pt x="39" y="102"/>
                </a:cubicBezTo>
                <a:cubicBezTo>
                  <a:pt x="109" y="16"/>
                  <a:pt x="109" y="16"/>
                  <a:pt x="109" y="16"/>
                </a:cubicBezTo>
                <a:cubicBezTo>
                  <a:pt x="113" y="12"/>
                  <a:pt x="112" y="6"/>
                  <a:pt x="107" y="3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9" name="Freeform 49"/>
          <p:cNvSpPr>
            <a:spLocks/>
          </p:cNvSpPr>
          <p:nvPr/>
        </p:nvSpPr>
        <p:spPr bwMode="auto">
          <a:xfrm>
            <a:off x="8026527" y="3033814"/>
            <a:ext cx="191714" cy="177299"/>
          </a:xfrm>
          <a:custGeom>
            <a:avLst/>
            <a:gdLst/>
            <a:ahLst/>
            <a:cxnLst>
              <a:cxn ang="0">
                <a:pos x="107" y="3"/>
              </a:cxn>
              <a:cxn ang="0">
                <a:pos x="92" y="5"/>
              </a:cxn>
              <a:cxn ang="0">
                <a:pos x="38" y="70"/>
              </a:cxn>
              <a:cxn ang="0">
                <a:pos x="20" y="50"/>
              </a:cxn>
              <a:cxn ang="0">
                <a:pos x="5" y="49"/>
              </a:cxn>
              <a:cxn ang="0">
                <a:pos x="4" y="62"/>
              </a:cxn>
              <a:cxn ang="0">
                <a:pos x="39" y="102"/>
              </a:cxn>
              <a:cxn ang="0">
                <a:pos x="109" y="16"/>
              </a:cxn>
              <a:cxn ang="0">
                <a:pos x="107" y="3"/>
              </a:cxn>
            </a:cxnLst>
            <a:rect l="0" t="0" r="r" b="b"/>
            <a:pathLst>
              <a:path w="113" h="102">
                <a:moveTo>
                  <a:pt x="107" y="3"/>
                </a:moveTo>
                <a:cubicBezTo>
                  <a:pt x="102" y="0"/>
                  <a:pt x="95" y="1"/>
                  <a:pt x="92" y="5"/>
                </a:cubicBezTo>
                <a:cubicBezTo>
                  <a:pt x="38" y="70"/>
                  <a:pt x="38" y="70"/>
                  <a:pt x="38" y="70"/>
                </a:cubicBezTo>
                <a:cubicBezTo>
                  <a:pt x="20" y="50"/>
                  <a:pt x="20" y="50"/>
                  <a:pt x="20" y="50"/>
                </a:cubicBezTo>
                <a:cubicBezTo>
                  <a:pt x="17" y="46"/>
                  <a:pt x="10" y="45"/>
                  <a:pt x="5" y="49"/>
                </a:cubicBezTo>
                <a:cubicBezTo>
                  <a:pt x="1" y="52"/>
                  <a:pt x="0" y="58"/>
                  <a:pt x="4" y="62"/>
                </a:cubicBezTo>
                <a:cubicBezTo>
                  <a:pt x="39" y="102"/>
                  <a:pt x="39" y="102"/>
                  <a:pt x="39" y="102"/>
                </a:cubicBezTo>
                <a:cubicBezTo>
                  <a:pt x="109" y="16"/>
                  <a:pt x="109" y="16"/>
                  <a:pt x="109" y="16"/>
                </a:cubicBezTo>
                <a:cubicBezTo>
                  <a:pt x="113" y="12"/>
                  <a:pt x="112" y="6"/>
                  <a:pt x="107" y="3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0" name="Freeform 49"/>
          <p:cNvSpPr>
            <a:spLocks/>
          </p:cNvSpPr>
          <p:nvPr/>
        </p:nvSpPr>
        <p:spPr bwMode="auto">
          <a:xfrm>
            <a:off x="6096000" y="3543167"/>
            <a:ext cx="213122" cy="192881"/>
          </a:xfrm>
          <a:custGeom>
            <a:avLst/>
            <a:gdLst/>
            <a:ahLst/>
            <a:cxnLst>
              <a:cxn ang="0">
                <a:pos x="107" y="3"/>
              </a:cxn>
              <a:cxn ang="0">
                <a:pos x="92" y="5"/>
              </a:cxn>
              <a:cxn ang="0">
                <a:pos x="38" y="70"/>
              </a:cxn>
              <a:cxn ang="0">
                <a:pos x="20" y="50"/>
              </a:cxn>
              <a:cxn ang="0">
                <a:pos x="5" y="49"/>
              </a:cxn>
              <a:cxn ang="0">
                <a:pos x="4" y="62"/>
              </a:cxn>
              <a:cxn ang="0">
                <a:pos x="39" y="102"/>
              </a:cxn>
              <a:cxn ang="0">
                <a:pos x="109" y="16"/>
              </a:cxn>
              <a:cxn ang="0">
                <a:pos x="107" y="3"/>
              </a:cxn>
            </a:cxnLst>
            <a:rect l="0" t="0" r="r" b="b"/>
            <a:pathLst>
              <a:path w="113" h="102">
                <a:moveTo>
                  <a:pt x="107" y="3"/>
                </a:moveTo>
                <a:cubicBezTo>
                  <a:pt x="102" y="0"/>
                  <a:pt x="95" y="1"/>
                  <a:pt x="92" y="5"/>
                </a:cubicBezTo>
                <a:cubicBezTo>
                  <a:pt x="38" y="70"/>
                  <a:pt x="38" y="70"/>
                  <a:pt x="38" y="70"/>
                </a:cubicBezTo>
                <a:cubicBezTo>
                  <a:pt x="20" y="50"/>
                  <a:pt x="20" y="50"/>
                  <a:pt x="20" y="50"/>
                </a:cubicBezTo>
                <a:cubicBezTo>
                  <a:pt x="17" y="46"/>
                  <a:pt x="10" y="45"/>
                  <a:pt x="5" y="49"/>
                </a:cubicBezTo>
                <a:cubicBezTo>
                  <a:pt x="1" y="52"/>
                  <a:pt x="0" y="58"/>
                  <a:pt x="4" y="62"/>
                </a:cubicBezTo>
                <a:cubicBezTo>
                  <a:pt x="39" y="102"/>
                  <a:pt x="39" y="102"/>
                  <a:pt x="39" y="102"/>
                </a:cubicBezTo>
                <a:cubicBezTo>
                  <a:pt x="109" y="16"/>
                  <a:pt x="109" y="16"/>
                  <a:pt x="109" y="16"/>
                </a:cubicBezTo>
                <a:cubicBezTo>
                  <a:pt x="113" y="12"/>
                  <a:pt x="112" y="6"/>
                  <a:pt x="107" y="3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1" name="Freeform 49"/>
          <p:cNvSpPr>
            <a:spLocks/>
          </p:cNvSpPr>
          <p:nvPr/>
        </p:nvSpPr>
        <p:spPr bwMode="auto">
          <a:xfrm>
            <a:off x="6096000" y="3994529"/>
            <a:ext cx="213122" cy="192881"/>
          </a:xfrm>
          <a:custGeom>
            <a:avLst/>
            <a:gdLst/>
            <a:ahLst/>
            <a:cxnLst>
              <a:cxn ang="0">
                <a:pos x="107" y="3"/>
              </a:cxn>
              <a:cxn ang="0">
                <a:pos x="92" y="5"/>
              </a:cxn>
              <a:cxn ang="0">
                <a:pos x="38" y="70"/>
              </a:cxn>
              <a:cxn ang="0">
                <a:pos x="20" y="50"/>
              </a:cxn>
              <a:cxn ang="0">
                <a:pos x="5" y="49"/>
              </a:cxn>
              <a:cxn ang="0">
                <a:pos x="4" y="62"/>
              </a:cxn>
              <a:cxn ang="0">
                <a:pos x="39" y="102"/>
              </a:cxn>
              <a:cxn ang="0">
                <a:pos x="109" y="16"/>
              </a:cxn>
              <a:cxn ang="0">
                <a:pos x="107" y="3"/>
              </a:cxn>
            </a:cxnLst>
            <a:rect l="0" t="0" r="r" b="b"/>
            <a:pathLst>
              <a:path w="113" h="102">
                <a:moveTo>
                  <a:pt x="107" y="3"/>
                </a:moveTo>
                <a:cubicBezTo>
                  <a:pt x="102" y="0"/>
                  <a:pt x="95" y="1"/>
                  <a:pt x="92" y="5"/>
                </a:cubicBezTo>
                <a:cubicBezTo>
                  <a:pt x="38" y="70"/>
                  <a:pt x="38" y="70"/>
                  <a:pt x="38" y="70"/>
                </a:cubicBezTo>
                <a:cubicBezTo>
                  <a:pt x="20" y="50"/>
                  <a:pt x="20" y="50"/>
                  <a:pt x="20" y="50"/>
                </a:cubicBezTo>
                <a:cubicBezTo>
                  <a:pt x="17" y="46"/>
                  <a:pt x="10" y="45"/>
                  <a:pt x="5" y="49"/>
                </a:cubicBezTo>
                <a:cubicBezTo>
                  <a:pt x="1" y="52"/>
                  <a:pt x="0" y="58"/>
                  <a:pt x="4" y="62"/>
                </a:cubicBezTo>
                <a:cubicBezTo>
                  <a:pt x="39" y="102"/>
                  <a:pt x="39" y="102"/>
                  <a:pt x="39" y="102"/>
                </a:cubicBezTo>
                <a:cubicBezTo>
                  <a:pt x="109" y="16"/>
                  <a:pt x="109" y="16"/>
                  <a:pt x="109" y="16"/>
                </a:cubicBezTo>
                <a:cubicBezTo>
                  <a:pt x="113" y="12"/>
                  <a:pt x="112" y="6"/>
                  <a:pt x="107" y="3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3" name="Freeform 49"/>
          <p:cNvSpPr>
            <a:spLocks/>
          </p:cNvSpPr>
          <p:nvPr/>
        </p:nvSpPr>
        <p:spPr bwMode="auto">
          <a:xfrm>
            <a:off x="6096000" y="3077673"/>
            <a:ext cx="213122" cy="192881"/>
          </a:xfrm>
          <a:custGeom>
            <a:avLst/>
            <a:gdLst/>
            <a:ahLst/>
            <a:cxnLst>
              <a:cxn ang="0">
                <a:pos x="107" y="3"/>
              </a:cxn>
              <a:cxn ang="0">
                <a:pos x="92" y="5"/>
              </a:cxn>
              <a:cxn ang="0">
                <a:pos x="38" y="70"/>
              </a:cxn>
              <a:cxn ang="0">
                <a:pos x="20" y="50"/>
              </a:cxn>
              <a:cxn ang="0">
                <a:pos x="5" y="49"/>
              </a:cxn>
              <a:cxn ang="0">
                <a:pos x="4" y="62"/>
              </a:cxn>
              <a:cxn ang="0">
                <a:pos x="39" y="102"/>
              </a:cxn>
              <a:cxn ang="0">
                <a:pos x="109" y="16"/>
              </a:cxn>
              <a:cxn ang="0">
                <a:pos x="107" y="3"/>
              </a:cxn>
            </a:cxnLst>
            <a:rect l="0" t="0" r="r" b="b"/>
            <a:pathLst>
              <a:path w="113" h="102">
                <a:moveTo>
                  <a:pt x="107" y="3"/>
                </a:moveTo>
                <a:cubicBezTo>
                  <a:pt x="102" y="0"/>
                  <a:pt x="95" y="1"/>
                  <a:pt x="92" y="5"/>
                </a:cubicBezTo>
                <a:cubicBezTo>
                  <a:pt x="38" y="70"/>
                  <a:pt x="38" y="70"/>
                  <a:pt x="38" y="70"/>
                </a:cubicBezTo>
                <a:cubicBezTo>
                  <a:pt x="20" y="50"/>
                  <a:pt x="20" y="50"/>
                  <a:pt x="20" y="50"/>
                </a:cubicBezTo>
                <a:cubicBezTo>
                  <a:pt x="17" y="46"/>
                  <a:pt x="10" y="45"/>
                  <a:pt x="5" y="49"/>
                </a:cubicBezTo>
                <a:cubicBezTo>
                  <a:pt x="1" y="52"/>
                  <a:pt x="0" y="58"/>
                  <a:pt x="4" y="62"/>
                </a:cubicBezTo>
                <a:cubicBezTo>
                  <a:pt x="39" y="102"/>
                  <a:pt x="39" y="102"/>
                  <a:pt x="39" y="102"/>
                </a:cubicBezTo>
                <a:cubicBezTo>
                  <a:pt x="109" y="16"/>
                  <a:pt x="109" y="16"/>
                  <a:pt x="109" y="16"/>
                </a:cubicBezTo>
                <a:cubicBezTo>
                  <a:pt x="113" y="12"/>
                  <a:pt x="112" y="6"/>
                  <a:pt x="107" y="3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9" name="TextBox 38"/>
          <p:cNvSpPr txBox="1"/>
          <p:nvPr/>
        </p:nvSpPr>
        <p:spPr>
          <a:xfrm>
            <a:off x="381000" y="4388307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000" dirty="0" smtClean="0">
                <a:solidFill>
                  <a:schemeClr val="bg1">
                    <a:lumMod val="50000"/>
                  </a:schemeClr>
                </a:solidFill>
              </a:rPr>
              <a:t>CVP IS turi </a:t>
            </a:r>
            <a:r>
              <a:rPr lang="lt-LT" sz="1000" dirty="0">
                <a:solidFill>
                  <a:schemeClr val="bg1">
                    <a:lumMod val="50000"/>
                  </a:schemeClr>
                </a:solidFill>
              </a:rPr>
              <a:t>būti patalpinti </a:t>
            </a:r>
            <a:r>
              <a:rPr lang="lt-LT" sz="1000" b="1" dirty="0">
                <a:solidFill>
                  <a:srgbClr val="CC3300"/>
                </a:solidFill>
              </a:rPr>
              <a:t>visi</a:t>
            </a:r>
            <a:r>
              <a:rPr lang="lt-LT" sz="1000" dirty="0">
                <a:solidFill>
                  <a:schemeClr val="bg1">
                    <a:lumMod val="50000"/>
                  </a:schemeClr>
                </a:solidFill>
              </a:rPr>
              <a:t> su pirkimu susiję dokumentai. Lentelėje sužymėta, kokius dokumentus reikia įkelti į vidinių dokumentų aplanką</a:t>
            </a:r>
            <a:r>
              <a:rPr lang="lt-LT" sz="10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lt-LT" sz="1000" dirty="0">
                <a:solidFill>
                  <a:schemeClr val="bg1">
                    <a:lumMod val="50000"/>
                  </a:schemeClr>
                </a:solidFill>
              </a:rPr>
              <a:t>Esant dideliam dokumentų kiekiui, prašome sukurti </a:t>
            </a:r>
            <a:r>
              <a:rPr lang="lt-LT" sz="1000" b="1" dirty="0">
                <a:solidFill>
                  <a:srgbClr val="CC3300"/>
                </a:solidFill>
              </a:rPr>
              <a:t>dokumentų aplankus </a:t>
            </a:r>
            <a:r>
              <a:rPr lang="lt-LT" sz="1000" dirty="0">
                <a:solidFill>
                  <a:schemeClr val="bg1">
                    <a:lumMod val="50000"/>
                  </a:schemeClr>
                </a:solidFill>
              </a:rPr>
              <a:t>lengvesniam dokumentų </a:t>
            </a:r>
            <a:r>
              <a:rPr lang="lt-LT" sz="1000" dirty="0" smtClean="0">
                <a:solidFill>
                  <a:schemeClr val="bg1">
                    <a:lumMod val="50000"/>
                  </a:schemeClr>
                </a:solidFill>
              </a:rPr>
              <a:t>suradimui.</a:t>
            </a:r>
            <a:endParaRPr lang="lt-LT" sz="1000" b="1" dirty="0">
              <a:solidFill>
                <a:srgbClr val="CC33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57800" y="4388307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000" dirty="0">
                <a:solidFill>
                  <a:schemeClr val="bg1">
                    <a:lumMod val="50000"/>
                  </a:schemeClr>
                </a:solidFill>
              </a:rPr>
              <a:t>* Skelbimo apie pirkimą ir VPP ataskaitos skenuotas/elektronines versijas būtina įkelti prie pirkimo dokumentų, kadangi šiuo metu neužtikrinamas tinkamas viešai prieinamų duomenų saugojimo terminas</a:t>
            </a:r>
            <a:endParaRPr lang="lt-LT" sz="10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9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ular Callout 23"/>
          <p:cNvSpPr/>
          <p:nvPr/>
        </p:nvSpPr>
        <p:spPr>
          <a:xfrm>
            <a:off x="1742799" y="892024"/>
            <a:ext cx="1878330" cy="793726"/>
          </a:xfrm>
          <a:prstGeom prst="wedgeRectCallout">
            <a:avLst>
              <a:gd name="adj1" fmla="val 92964"/>
              <a:gd name="adj2" fmla="val 9573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Galima deklaruoti su pirkimu susijusias išlaidas, nelaukiant pirkimo įvertinimo rezultatų</a:t>
            </a:r>
            <a:endParaRPr lang="lt-LT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lt-LT" dirty="0" smtClean="0"/>
              <a:t>Veiksmų seka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dirty="0" smtClean="0"/>
              <a:t>Įvykdyto pirkimo dokumentų teikimas ir tikrinimas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753274" y="3392703"/>
            <a:ext cx="6990676" cy="5628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42975" y="3952866"/>
            <a:ext cx="7800975" cy="562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04652" y="2829735"/>
            <a:ext cx="6239297" cy="5628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81375" y="2273318"/>
            <a:ext cx="5362574" cy="5628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76725" y="1712905"/>
            <a:ext cx="4467224" cy="562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91125" y="1152525"/>
            <a:ext cx="3552824" cy="5628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16200000">
            <a:off x="326136" y="4014978"/>
            <a:ext cx="566928" cy="4572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09650" y="4080415"/>
            <a:ext cx="739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 smtClean="0">
                <a:solidFill>
                  <a:schemeClr val="bg1"/>
                </a:solidFill>
              </a:rPr>
              <a:t>Įvykdytas viešasis pirkimas ir pasirašyta pirkimo sutartis. </a:t>
            </a:r>
            <a:endParaRPr lang="en-US" sz="1050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6425" y="3439462"/>
            <a:ext cx="6481762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 smtClean="0">
                <a:solidFill>
                  <a:schemeClr val="bg1"/>
                </a:solidFill>
              </a:rPr>
              <a:t>Pirkimo sutarties duomenų pateikimas per DMS</a:t>
            </a:r>
            <a:r>
              <a:rPr lang="lt-LT" sz="1600" b="1" dirty="0" smtClean="0">
                <a:solidFill>
                  <a:schemeClr val="bg1"/>
                </a:solidFill>
              </a:rPr>
              <a:t>. </a:t>
            </a:r>
            <a:r>
              <a:rPr lang="lt-LT" sz="1050" dirty="0" smtClean="0">
                <a:solidFill>
                  <a:schemeClr val="bg1"/>
                </a:solidFill>
              </a:rPr>
              <a:t>Per 14 d. per DMS skiltį „Pirkimai“ pateikiama informacija apie sudarytą sutartį bei prisegama sutarties skenuota kopija</a:t>
            </a:r>
            <a:endParaRPr lang="en-US" sz="1050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8424" y="2876494"/>
            <a:ext cx="6070282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 smtClean="0">
                <a:solidFill>
                  <a:schemeClr val="bg1"/>
                </a:solidFill>
              </a:rPr>
              <a:t>Ar reikia pateikti pirkimo dokumentus paskesnei patikrai?</a:t>
            </a:r>
            <a:r>
              <a:rPr lang="lt-LT" sz="1600" b="1" dirty="0" smtClean="0">
                <a:solidFill>
                  <a:schemeClr val="bg1"/>
                </a:solidFill>
              </a:rPr>
              <a:t> </a:t>
            </a:r>
            <a:r>
              <a:rPr lang="lt-LT" sz="1050" dirty="0" smtClean="0">
                <a:solidFill>
                  <a:schemeClr val="bg1"/>
                </a:solidFill>
              </a:rPr>
              <a:t>DMS pranešime nurodyta, kurių pirkimų dokumentus pateikti paskesnei patikrai. Likusių pirkimų dokumentai neteikiami.</a:t>
            </a:r>
            <a:endParaRPr lang="en-US" sz="1050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86150" y="2320077"/>
            <a:ext cx="509587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 smtClean="0">
                <a:solidFill>
                  <a:schemeClr val="bg1"/>
                </a:solidFill>
              </a:rPr>
              <a:t>Pirkimo dokumentų talpinimas ir pateikimas per CVP IS</a:t>
            </a:r>
            <a:br>
              <a:rPr lang="lt-LT" sz="1400" b="1" dirty="0" smtClean="0">
                <a:solidFill>
                  <a:schemeClr val="bg1"/>
                </a:solidFill>
              </a:rPr>
            </a:br>
            <a:r>
              <a:rPr lang="lt-LT" sz="1050" dirty="0">
                <a:solidFill>
                  <a:schemeClr val="bg1"/>
                </a:solidFill>
              </a:rPr>
              <a:t>R</a:t>
            </a:r>
            <a:r>
              <a:rPr lang="lt-LT" sz="1050" dirty="0" smtClean="0">
                <a:solidFill>
                  <a:schemeClr val="bg1"/>
                </a:solidFill>
              </a:rPr>
              <a:t>ekomenduojame naudotis CVP IS instrukcija.</a:t>
            </a:r>
            <a:endParaRPr lang="en-US" sz="1050" dirty="0" smtClean="0">
              <a:solidFill>
                <a:schemeClr val="bg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16200000">
            <a:off x="1088136" y="3431285"/>
            <a:ext cx="566928" cy="4572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 rot="16200000">
            <a:off x="1895856" y="2878836"/>
            <a:ext cx="566928" cy="4572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 rot="16200000">
            <a:off x="2640711" y="2316861"/>
            <a:ext cx="566928" cy="4572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 rot="16200000">
            <a:off x="3532251" y="1764411"/>
            <a:ext cx="566928" cy="4572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67226" y="1759664"/>
            <a:ext cx="40767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 smtClean="0">
                <a:solidFill>
                  <a:schemeClr val="bg1"/>
                </a:solidFill>
              </a:rPr>
              <a:t>CPVA gavus pirkimo dokumentus</a:t>
            </a:r>
            <a:r>
              <a:rPr lang="lt-LT" sz="1400" b="1" dirty="0">
                <a:solidFill>
                  <a:schemeClr val="bg1"/>
                </a:solidFill>
              </a:rPr>
              <a:t> </a:t>
            </a:r>
            <a:r>
              <a:rPr lang="lt-LT" sz="1400" b="1" dirty="0" smtClean="0">
                <a:solidFill>
                  <a:schemeClr val="bg1"/>
                </a:solidFill>
              </a:rPr>
              <a:t>įvertinimą atlieka per 30 dienų. </a:t>
            </a:r>
            <a:endParaRPr lang="lt-LT" sz="1050" dirty="0">
              <a:solidFill>
                <a:schemeClr val="bg1"/>
              </a:solidFill>
            </a:endParaRPr>
          </a:p>
          <a:p>
            <a:endParaRPr lang="en-US" sz="1050" dirty="0" smtClean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9725" y="1199284"/>
            <a:ext cx="31242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 smtClean="0">
                <a:solidFill>
                  <a:schemeClr val="bg1"/>
                </a:solidFill>
              </a:rPr>
              <a:t>Apie įvertinimo rezultatus pranešama per DMS.</a:t>
            </a:r>
            <a:endParaRPr lang="lt-LT" sz="1050" dirty="0">
              <a:solidFill>
                <a:schemeClr val="bg1"/>
              </a:solidFill>
            </a:endParaRPr>
          </a:p>
          <a:p>
            <a:endParaRPr lang="en-US" sz="1050" dirty="0" smtClean="0">
              <a:solidFill>
                <a:schemeClr val="bg1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16200000">
            <a:off x="4421886" y="1197864"/>
            <a:ext cx="566928" cy="4572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accel="40000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accel="40000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2" accel="40000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" presetClass="entr" presetSubtype="2" accel="40000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2" presetClass="entr" presetSubtype="2" accel="40000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3" b="27573"/>
          <a:stretch>
            <a:fillRect/>
          </a:stretch>
        </p:blipFill>
        <p:spPr/>
      </p:pic>
      <p:sp>
        <p:nvSpPr>
          <p:cNvPr id="22" name="Round Same Side Corner Rectangle 21"/>
          <p:cNvSpPr/>
          <p:nvPr/>
        </p:nvSpPr>
        <p:spPr>
          <a:xfrm>
            <a:off x="654744" y="2190750"/>
            <a:ext cx="2615232" cy="2952750"/>
          </a:xfrm>
          <a:prstGeom prst="round2SameRect">
            <a:avLst>
              <a:gd name="adj1" fmla="val 4308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4744" y="4066282"/>
            <a:ext cx="261523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400" dirty="0" smtClean="0">
                <a:solidFill>
                  <a:srgbClr val="FFFFFF"/>
                </a:solidFill>
              </a:rPr>
              <a:t>STRUKTŪRINĖS PARAMOS PROJEKTŲ DEPARTAMENTAI</a:t>
            </a:r>
          </a:p>
          <a:p>
            <a:pPr algn="ctr"/>
            <a:endParaRPr lang="en-US" sz="700" dirty="0" smtClean="0">
              <a:solidFill>
                <a:srgbClr val="FFFF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581384" y="3965660"/>
            <a:ext cx="1714296" cy="323165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lt-LT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KREIPTIS Į UŽ PROJEKTĄ ATSAKINGĄ PROJEKTO VADOVĄ</a:t>
            </a:r>
            <a:endParaRPr lang="en-US" sz="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4168729" y="3245371"/>
            <a:ext cx="539606" cy="5241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262626">
                  <a:lumMod val="75000"/>
                  <a:lumOff val="25000"/>
                </a:srgbClr>
              </a:solidFill>
              <a:latin typeface="FontAwesome" pitchFamily="2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2" y="2681357"/>
            <a:ext cx="1348433" cy="1284303"/>
          </a:xfrm>
          <a:prstGeom prst="rect">
            <a:avLst/>
          </a:prstGeom>
        </p:spPr>
      </p:pic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4267200" y="3308688"/>
            <a:ext cx="352277" cy="397523"/>
          </a:xfrm>
          <a:custGeom>
            <a:avLst/>
            <a:gdLst/>
            <a:ahLst/>
            <a:cxnLst>
              <a:cxn ang="0">
                <a:pos x="256" y="248"/>
              </a:cxn>
              <a:cxn ang="0">
                <a:pos x="247" y="253"/>
              </a:cxn>
              <a:cxn ang="0">
                <a:pos x="242" y="244"/>
              </a:cxn>
              <a:cxn ang="0">
                <a:pos x="236" y="204"/>
              </a:cxn>
              <a:cxn ang="0">
                <a:pos x="214" y="199"/>
              </a:cxn>
              <a:cxn ang="0">
                <a:pos x="171" y="236"/>
              </a:cxn>
              <a:cxn ang="0">
                <a:pos x="127" y="281"/>
              </a:cxn>
              <a:cxn ang="0">
                <a:pos x="68" y="299"/>
              </a:cxn>
              <a:cxn ang="0">
                <a:pos x="62" y="298"/>
              </a:cxn>
              <a:cxn ang="0">
                <a:pos x="12" y="274"/>
              </a:cxn>
              <a:cxn ang="0">
                <a:pos x="16" y="225"/>
              </a:cxn>
              <a:cxn ang="0">
                <a:pos x="9" y="215"/>
              </a:cxn>
              <a:cxn ang="0">
                <a:pos x="12" y="191"/>
              </a:cxn>
              <a:cxn ang="0">
                <a:pos x="60" y="154"/>
              </a:cxn>
              <a:cxn ang="0">
                <a:pos x="71" y="151"/>
              </a:cxn>
              <a:cxn ang="0">
                <a:pos x="84" y="158"/>
              </a:cxn>
              <a:cxn ang="0">
                <a:pos x="102" y="181"/>
              </a:cxn>
              <a:cxn ang="0">
                <a:pos x="150" y="146"/>
              </a:cxn>
              <a:cxn ang="0">
                <a:pos x="184" y="98"/>
              </a:cxn>
              <a:cxn ang="0">
                <a:pos x="161" y="79"/>
              </a:cxn>
              <a:cxn ang="0">
                <a:pos x="158" y="56"/>
              </a:cxn>
              <a:cxn ang="0">
                <a:pos x="194" y="7"/>
              </a:cxn>
              <a:cxn ang="0">
                <a:pos x="208" y="0"/>
              </a:cxn>
              <a:cxn ang="0">
                <a:pos x="218" y="3"/>
              </a:cxn>
              <a:cxn ang="0">
                <a:pos x="246" y="25"/>
              </a:cxn>
              <a:cxn ang="0">
                <a:pos x="246" y="25"/>
              </a:cxn>
              <a:cxn ang="0">
                <a:pos x="247" y="25"/>
              </a:cxn>
              <a:cxn ang="0">
                <a:pos x="247" y="26"/>
              </a:cxn>
              <a:cxn ang="0">
                <a:pos x="247" y="26"/>
              </a:cxn>
              <a:cxn ang="0">
                <a:pos x="248" y="27"/>
              </a:cxn>
              <a:cxn ang="0">
                <a:pos x="248" y="27"/>
              </a:cxn>
              <a:cxn ang="0">
                <a:pos x="249" y="29"/>
              </a:cxn>
              <a:cxn ang="0">
                <a:pos x="249" y="29"/>
              </a:cxn>
              <a:cxn ang="0">
                <a:pos x="181" y="178"/>
              </a:cxn>
              <a:cxn ang="0">
                <a:pos x="49" y="248"/>
              </a:cxn>
              <a:cxn ang="0">
                <a:pos x="49" y="248"/>
              </a:cxn>
              <a:cxn ang="0">
                <a:pos x="34" y="246"/>
              </a:cxn>
              <a:cxn ang="0">
                <a:pos x="34" y="246"/>
              </a:cxn>
              <a:cxn ang="0">
                <a:pos x="33" y="246"/>
              </a:cxn>
              <a:cxn ang="0">
                <a:pos x="32" y="246"/>
              </a:cxn>
              <a:cxn ang="0">
                <a:pos x="32" y="245"/>
              </a:cxn>
              <a:cxn ang="0">
                <a:pos x="31" y="245"/>
              </a:cxn>
              <a:cxn ang="0">
                <a:pos x="31" y="244"/>
              </a:cxn>
              <a:cxn ang="0">
                <a:pos x="30" y="244"/>
              </a:cxn>
              <a:cxn ang="0">
                <a:pos x="30" y="244"/>
              </a:cxn>
              <a:cxn ang="0">
                <a:pos x="26" y="238"/>
              </a:cxn>
              <a:cxn ang="0">
                <a:pos x="24" y="266"/>
              </a:cxn>
              <a:cxn ang="0">
                <a:pos x="120" y="269"/>
              </a:cxn>
              <a:cxn ang="0">
                <a:pos x="159" y="228"/>
              </a:cxn>
              <a:cxn ang="0">
                <a:pos x="212" y="184"/>
              </a:cxn>
              <a:cxn ang="0">
                <a:pos x="247" y="194"/>
              </a:cxn>
              <a:cxn ang="0">
                <a:pos x="256" y="248"/>
              </a:cxn>
              <a:cxn ang="0">
                <a:pos x="256" y="248"/>
              </a:cxn>
              <a:cxn ang="0">
                <a:pos x="256" y="248"/>
              </a:cxn>
            </a:cxnLst>
            <a:rect l="0" t="0" r="r" b="b"/>
            <a:pathLst>
              <a:path w="265" h="299">
                <a:moveTo>
                  <a:pt x="256" y="248"/>
                </a:moveTo>
                <a:cubicBezTo>
                  <a:pt x="255" y="252"/>
                  <a:pt x="251" y="254"/>
                  <a:pt x="247" y="253"/>
                </a:cubicBezTo>
                <a:cubicBezTo>
                  <a:pt x="243" y="252"/>
                  <a:pt x="241" y="248"/>
                  <a:pt x="242" y="244"/>
                </a:cubicBezTo>
                <a:cubicBezTo>
                  <a:pt x="246" y="227"/>
                  <a:pt x="244" y="212"/>
                  <a:pt x="236" y="204"/>
                </a:cubicBezTo>
                <a:cubicBezTo>
                  <a:pt x="231" y="199"/>
                  <a:pt x="224" y="197"/>
                  <a:pt x="214" y="199"/>
                </a:cubicBezTo>
                <a:cubicBezTo>
                  <a:pt x="196" y="202"/>
                  <a:pt x="184" y="218"/>
                  <a:pt x="171" y="236"/>
                </a:cubicBezTo>
                <a:cubicBezTo>
                  <a:pt x="159" y="252"/>
                  <a:pt x="146" y="269"/>
                  <a:pt x="127" y="281"/>
                </a:cubicBezTo>
                <a:cubicBezTo>
                  <a:pt x="109" y="292"/>
                  <a:pt x="88" y="299"/>
                  <a:pt x="68" y="299"/>
                </a:cubicBezTo>
                <a:cubicBezTo>
                  <a:pt x="66" y="299"/>
                  <a:pt x="64" y="299"/>
                  <a:pt x="62" y="298"/>
                </a:cubicBezTo>
                <a:cubicBezTo>
                  <a:pt x="40" y="297"/>
                  <a:pt x="22" y="288"/>
                  <a:pt x="12" y="274"/>
                </a:cubicBezTo>
                <a:cubicBezTo>
                  <a:pt x="0" y="256"/>
                  <a:pt x="7" y="238"/>
                  <a:pt x="16" y="225"/>
                </a:cubicBezTo>
                <a:cubicBezTo>
                  <a:pt x="9" y="215"/>
                  <a:pt x="9" y="215"/>
                  <a:pt x="9" y="215"/>
                </a:cubicBezTo>
                <a:cubicBezTo>
                  <a:pt x="3" y="208"/>
                  <a:pt x="5" y="197"/>
                  <a:pt x="12" y="191"/>
                </a:cubicBezTo>
                <a:cubicBezTo>
                  <a:pt x="60" y="154"/>
                  <a:pt x="60" y="154"/>
                  <a:pt x="60" y="154"/>
                </a:cubicBezTo>
                <a:cubicBezTo>
                  <a:pt x="63" y="152"/>
                  <a:pt x="67" y="151"/>
                  <a:pt x="71" y="151"/>
                </a:cubicBezTo>
                <a:cubicBezTo>
                  <a:pt x="76" y="151"/>
                  <a:pt x="81" y="153"/>
                  <a:pt x="84" y="158"/>
                </a:cubicBezTo>
                <a:cubicBezTo>
                  <a:pt x="102" y="181"/>
                  <a:pt x="102" y="181"/>
                  <a:pt x="102" y="181"/>
                </a:cubicBezTo>
                <a:cubicBezTo>
                  <a:pt x="116" y="175"/>
                  <a:pt x="132" y="164"/>
                  <a:pt x="150" y="146"/>
                </a:cubicBezTo>
                <a:cubicBezTo>
                  <a:pt x="168" y="128"/>
                  <a:pt x="178" y="112"/>
                  <a:pt x="184" y="98"/>
                </a:cubicBezTo>
                <a:cubicBezTo>
                  <a:pt x="161" y="79"/>
                  <a:pt x="161" y="79"/>
                  <a:pt x="161" y="79"/>
                </a:cubicBezTo>
                <a:cubicBezTo>
                  <a:pt x="153" y="74"/>
                  <a:pt x="152" y="63"/>
                  <a:pt x="158" y="56"/>
                </a:cubicBezTo>
                <a:cubicBezTo>
                  <a:pt x="194" y="7"/>
                  <a:pt x="194" y="7"/>
                  <a:pt x="194" y="7"/>
                </a:cubicBezTo>
                <a:cubicBezTo>
                  <a:pt x="197" y="2"/>
                  <a:pt x="202" y="0"/>
                  <a:pt x="208" y="0"/>
                </a:cubicBezTo>
                <a:cubicBezTo>
                  <a:pt x="212" y="0"/>
                  <a:pt x="215" y="1"/>
                  <a:pt x="218" y="3"/>
                </a:cubicBezTo>
                <a:cubicBezTo>
                  <a:pt x="246" y="25"/>
                  <a:pt x="246" y="25"/>
                  <a:pt x="246" y="25"/>
                </a:cubicBezTo>
                <a:cubicBezTo>
                  <a:pt x="246" y="25"/>
                  <a:pt x="246" y="25"/>
                  <a:pt x="246" y="25"/>
                </a:cubicBezTo>
                <a:cubicBezTo>
                  <a:pt x="246" y="25"/>
                  <a:pt x="246" y="25"/>
                  <a:pt x="247" y="25"/>
                </a:cubicBezTo>
                <a:cubicBezTo>
                  <a:pt x="247" y="26"/>
                  <a:pt x="247" y="26"/>
                  <a:pt x="247" y="26"/>
                </a:cubicBezTo>
                <a:cubicBezTo>
                  <a:pt x="247" y="26"/>
                  <a:pt x="247" y="26"/>
                  <a:pt x="247" y="26"/>
                </a:cubicBezTo>
                <a:cubicBezTo>
                  <a:pt x="248" y="27"/>
                  <a:pt x="248" y="27"/>
                  <a:pt x="248" y="27"/>
                </a:cubicBezTo>
                <a:cubicBezTo>
                  <a:pt x="248" y="27"/>
                  <a:pt x="248" y="27"/>
                  <a:pt x="248" y="27"/>
                </a:cubicBezTo>
                <a:cubicBezTo>
                  <a:pt x="248" y="28"/>
                  <a:pt x="248" y="28"/>
                  <a:pt x="249" y="29"/>
                </a:cubicBezTo>
                <a:cubicBezTo>
                  <a:pt x="249" y="29"/>
                  <a:pt x="249" y="29"/>
                  <a:pt x="249" y="29"/>
                </a:cubicBezTo>
                <a:cubicBezTo>
                  <a:pt x="249" y="31"/>
                  <a:pt x="265" y="93"/>
                  <a:pt x="181" y="178"/>
                </a:cubicBezTo>
                <a:cubicBezTo>
                  <a:pt x="121" y="239"/>
                  <a:pt x="72" y="248"/>
                  <a:pt x="49" y="248"/>
                </a:cubicBezTo>
                <a:cubicBezTo>
                  <a:pt x="49" y="248"/>
                  <a:pt x="49" y="248"/>
                  <a:pt x="49" y="248"/>
                </a:cubicBezTo>
                <a:cubicBezTo>
                  <a:pt x="40" y="248"/>
                  <a:pt x="34" y="246"/>
                  <a:pt x="34" y="246"/>
                </a:cubicBezTo>
                <a:cubicBezTo>
                  <a:pt x="34" y="246"/>
                  <a:pt x="34" y="246"/>
                  <a:pt x="34" y="246"/>
                </a:cubicBezTo>
                <a:cubicBezTo>
                  <a:pt x="33" y="246"/>
                  <a:pt x="33" y="246"/>
                  <a:pt x="33" y="246"/>
                </a:cubicBezTo>
                <a:cubicBezTo>
                  <a:pt x="33" y="246"/>
                  <a:pt x="33" y="246"/>
                  <a:pt x="32" y="246"/>
                </a:cubicBezTo>
                <a:cubicBezTo>
                  <a:pt x="32" y="245"/>
                  <a:pt x="32" y="245"/>
                  <a:pt x="32" y="245"/>
                </a:cubicBezTo>
                <a:cubicBezTo>
                  <a:pt x="31" y="245"/>
                  <a:pt x="31" y="245"/>
                  <a:pt x="31" y="245"/>
                </a:cubicBezTo>
                <a:cubicBezTo>
                  <a:pt x="31" y="245"/>
                  <a:pt x="31" y="244"/>
                  <a:pt x="31" y="244"/>
                </a:cubicBezTo>
                <a:cubicBezTo>
                  <a:pt x="30" y="244"/>
                  <a:pt x="30" y="244"/>
                  <a:pt x="30" y="244"/>
                </a:cubicBezTo>
                <a:cubicBezTo>
                  <a:pt x="30" y="244"/>
                  <a:pt x="30" y="244"/>
                  <a:pt x="30" y="244"/>
                </a:cubicBezTo>
                <a:cubicBezTo>
                  <a:pt x="26" y="238"/>
                  <a:pt x="26" y="238"/>
                  <a:pt x="26" y="238"/>
                </a:cubicBezTo>
                <a:cubicBezTo>
                  <a:pt x="21" y="245"/>
                  <a:pt x="17" y="256"/>
                  <a:pt x="24" y="266"/>
                </a:cubicBezTo>
                <a:cubicBezTo>
                  <a:pt x="38" y="286"/>
                  <a:pt x="82" y="292"/>
                  <a:pt x="120" y="269"/>
                </a:cubicBezTo>
                <a:cubicBezTo>
                  <a:pt x="136" y="258"/>
                  <a:pt x="148" y="243"/>
                  <a:pt x="159" y="228"/>
                </a:cubicBezTo>
                <a:cubicBezTo>
                  <a:pt x="174" y="208"/>
                  <a:pt x="188" y="189"/>
                  <a:pt x="212" y="184"/>
                </a:cubicBezTo>
                <a:cubicBezTo>
                  <a:pt x="226" y="182"/>
                  <a:pt x="238" y="185"/>
                  <a:pt x="247" y="194"/>
                </a:cubicBezTo>
                <a:cubicBezTo>
                  <a:pt x="258" y="206"/>
                  <a:pt x="261" y="226"/>
                  <a:pt x="256" y="248"/>
                </a:cubicBezTo>
                <a:close/>
                <a:moveTo>
                  <a:pt x="256" y="248"/>
                </a:moveTo>
                <a:cubicBezTo>
                  <a:pt x="256" y="248"/>
                  <a:pt x="256" y="248"/>
                  <a:pt x="256" y="248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6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7" grpId="0"/>
      <p:bldP spid="43" grpId="0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b="10417"/>
          <a:stretch>
            <a:fillRect/>
          </a:stretch>
        </p:blipFill>
        <p:spPr/>
      </p:pic>
      <p:sp>
        <p:nvSpPr>
          <p:cNvPr id="31" name="Rectangle 30"/>
          <p:cNvSpPr/>
          <p:nvPr/>
        </p:nvSpPr>
        <p:spPr>
          <a:xfrm>
            <a:off x="0" y="0"/>
            <a:ext cx="9144000" cy="361950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1657350"/>
            <a:ext cx="9144000" cy="548640"/>
          </a:xfrm>
          <a:prstGeom prst="rect">
            <a:avLst/>
          </a:prstGeom>
          <a:solidFill>
            <a:schemeClr val="accent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r>
              <a:rPr lang="lt-LT" sz="3200" b="1" dirty="0" smtClean="0">
                <a:solidFill>
                  <a:schemeClr val="bg1"/>
                </a:solidFill>
              </a:rPr>
              <a:t>Projekto pirkimų planas (PPP)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5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/>
          <p:cNvSpPr>
            <a:spLocks noGrp="1"/>
          </p:cNvSpPr>
          <p:nvPr>
            <p:ph type="title"/>
          </p:nvPr>
        </p:nvSpPr>
        <p:spPr>
          <a:xfrm>
            <a:off x="304802" y="397335"/>
            <a:ext cx="5638800" cy="353524"/>
          </a:xfrm>
        </p:spPr>
        <p:txBody>
          <a:bodyPr/>
          <a:lstStyle/>
          <a:p>
            <a:pPr algn="l"/>
            <a:r>
              <a:rPr lang="lt-LT" b="0" dirty="0" smtClean="0"/>
              <a:t>Kodėl reikia PPP?</a:t>
            </a:r>
            <a:endParaRPr lang="en-US" b="0" dirty="0" smtClean="0"/>
          </a:p>
        </p:txBody>
      </p:sp>
      <p:grpSp>
        <p:nvGrpSpPr>
          <p:cNvPr id="2" name="Group 9"/>
          <p:cNvGrpSpPr/>
          <p:nvPr/>
        </p:nvGrpSpPr>
        <p:grpSpPr>
          <a:xfrm>
            <a:off x="3124202" y="1276351"/>
            <a:ext cx="2895598" cy="564362"/>
            <a:chOff x="1600200" y="1295400"/>
            <a:chExt cx="5410200" cy="649312"/>
          </a:xfrm>
        </p:grpSpPr>
        <p:sp>
          <p:nvSpPr>
            <p:cNvPr id="6" name="Rounded Rectangle 5"/>
            <p:cNvSpPr/>
            <p:nvPr/>
          </p:nvSpPr>
          <p:spPr>
            <a:xfrm>
              <a:off x="1600200" y="1335113"/>
              <a:ext cx="5410200" cy="609599"/>
            </a:xfrm>
            <a:prstGeom prst="roundRect">
              <a:avLst>
                <a:gd name="adj" fmla="val 722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600200" y="1295400"/>
              <a:ext cx="5410200" cy="609600"/>
            </a:xfrm>
            <a:prstGeom prst="roundRect">
              <a:avLst>
                <a:gd name="adj" fmla="val 1013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1600" dirty="0" smtClean="0">
                  <a:solidFill>
                    <a:srgbClr val="FFFFFF"/>
                  </a:solidFill>
                </a:rPr>
                <a:t>Mokėjimo prašymo teikimo grafikas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9"/>
          <p:cNvGrpSpPr/>
          <p:nvPr/>
        </p:nvGrpSpPr>
        <p:grpSpPr>
          <a:xfrm>
            <a:off x="3124202" y="1975546"/>
            <a:ext cx="2895598" cy="564362"/>
            <a:chOff x="1600200" y="1295400"/>
            <a:chExt cx="5410200" cy="649312"/>
          </a:xfrm>
        </p:grpSpPr>
        <p:sp>
          <p:nvSpPr>
            <p:cNvPr id="91" name="Rounded Rectangle 90"/>
            <p:cNvSpPr/>
            <p:nvPr/>
          </p:nvSpPr>
          <p:spPr>
            <a:xfrm>
              <a:off x="1600200" y="1335113"/>
              <a:ext cx="5410200" cy="609599"/>
            </a:xfrm>
            <a:prstGeom prst="roundRect">
              <a:avLst>
                <a:gd name="adj" fmla="val 7228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92" name="Rounded Rectangle 91"/>
            <p:cNvSpPr/>
            <p:nvPr/>
          </p:nvSpPr>
          <p:spPr>
            <a:xfrm>
              <a:off x="1600200" y="1295400"/>
              <a:ext cx="5410200" cy="609600"/>
            </a:xfrm>
            <a:prstGeom prst="roundRect">
              <a:avLst>
                <a:gd name="adj" fmla="val 1013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1600" dirty="0" smtClean="0">
                  <a:solidFill>
                    <a:srgbClr val="FFFFFF"/>
                  </a:solidFill>
                </a:rPr>
                <a:t>Išankstinė pirkimo dokumentų patikra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9"/>
          <p:cNvGrpSpPr/>
          <p:nvPr/>
        </p:nvGrpSpPr>
        <p:grpSpPr>
          <a:xfrm>
            <a:off x="3124202" y="2674741"/>
            <a:ext cx="2895598" cy="564362"/>
            <a:chOff x="1600200" y="1295400"/>
            <a:chExt cx="5410200" cy="649312"/>
          </a:xfrm>
        </p:grpSpPr>
        <p:sp>
          <p:nvSpPr>
            <p:cNvPr id="94" name="Rounded Rectangle 93"/>
            <p:cNvSpPr/>
            <p:nvPr/>
          </p:nvSpPr>
          <p:spPr>
            <a:xfrm>
              <a:off x="1600200" y="1335113"/>
              <a:ext cx="5410200" cy="609599"/>
            </a:xfrm>
            <a:prstGeom prst="roundRect">
              <a:avLst>
                <a:gd name="adj" fmla="val 7228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1600200" y="1295400"/>
              <a:ext cx="5410200" cy="609600"/>
            </a:xfrm>
            <a:prstGeom prst="roundRect">
              <a:avLst>
                <a:gd name="adj" fmla="val 10132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1600" dirty="0" smtClean="0">
                  <a:solidFill>
                    <a:srgbClr val="FFFFFF"/>
                  </a:solidFill>
                </a:rPr>
                <a:t>Pirkimų sutartys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9"/>
          <p:cNvGrpSpPr/>
          <p:nvPr/>
        </p:nvGrpSpPr>
        <p:grpSpPr>
          <a:xfrm>
            <a:off x="3124202" y="3373936"/>
            <a:ext cx="2895598" cy="564362"/>
            <a:chOff x="1600200" y="1295400"/>
            <a:chExt cx="5410200" cy="649312"/>
          </a:xfrm>
        </p:grpSpPr>
        <p:sp>
          <p:nvSpPr>
            <p:cNvPr id="29" name="Rounded Rectangle 28"/>
            <p:cNvSpPr/>
            <p:nvPr/>
          </p:nvSpPr>
          <p:spPr>
            <a:xfrm>
              <a:off x="1600200" y="1335113"/>
              <a:ext cx="5410200" cy="609599"/>
            </a:xfrm>
            <a:prstGeom prst="roundRect">
              <a:avLst>
                <a:gd name="adj" fmla="val 7228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1600200" y="1295400"/>
              <a:ext cx="5410200" cy="609600"/>
            </a:xfrm>
            <a:prstGeom prst="roundRect">
              <a:avLst>
                <a:gd name="adj" fmla="val 10132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1600" dirty="0" smtClean="0">
                  <a:solidFill>
                    <a:srgbClr val="FFFFFF"/>
                  </a:solidFill>
                </a:rPr>
                <a:t>Paskesnė pirkimų patikra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68" name="Elbow Connector 67"/>
          <p:cNvCxnSpPr/>
          <p:nvPr/>
        </p:nvCxnSpPr>
        <p:spPr>
          <a:xfrm flipV="1">
            <a:off x="1752601" y="2316669"/>
            <a:ext cx="1371601" cy="434272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1920593" y="2956527"/>
            <a:ext cx="1203609" cy="1588"/>
          </a:xfrm>
          <a:prstGeom prst="line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/>
          <p:nvPr/>
        </p:nvCxnSpPr>
        <p:spPr>
          <a:xfrm>
            <a:off x="1752601" y="3191316"/>
            <a:ext cx="1371601" cy="434272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/>
          <p:nvPr/>
        </p:nvCxnSpPr>
        <p:spPr>
          <a:xfrm flipV="1">
            <a:off x="1371601" y="1575793"/>
            <a:ext cx="1752601" cy="929598"/>
          </a:xfrm>
          <a:prstGeom prst="bentConnector3">
            <a:avLst>
              <a:gd name="adj1" fmla="val 42174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 49"/>
          <p:cNvSpPr/>
          <p:nvPr/>
        </p:nvSpPr>
        <p:spPr>
          <a:xfrm>
            <a:off x="609600" y="2301430"/>
            <a:ext cx="1310988" cy="1310984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379" tIns="106379" rIns="106379" bIns="106379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t-LT" sz="4000" dirty="0" smtClean="0">
                <a:solidFill>
                  <a:srgbClr val="FFFFFF"/>
                </a:solidFill>
              </a:rPr>
              <a:t>PPP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103" name="Straight Connector 102"/>
          <p:cNvCxnSpPr>
            <a:stCxn id="95" idx="3"/>
            <a:endCxn id="61" idx="8"/>
          </p:cNvCxnSpPr>
          <p:nvPr/>
        </p:nvCxnSpPr>
        <p:spPr>
          <a:xfrm>
            <a:off x="6019800" y="2939664"/>
            <a:ext cx="1222664" cy="17261"/>
          </a:xfrm>
          <a:prstGeom prst="line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103"/>
          <p:cNvCxnSpPr>
            <a:stCxn id="30" idx="3"/>
          </p:cNvCxnSpPr>
          <p:nvPr/>
        </p:nvCxnSpPr>
        <p:spPr>
          <a:xfrm flipV="1">
            <a:off x="6019800" y="3225833"/>
            <a:ext cx="1295400" cy="413026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04"/>
          <p:cNvCxnSpPr>
            <a:stCxn id="5" idx="3"/>
          </p:cNvCxnSpPr>
          <p:nvPr/>
        </p:nvCxnSpPr>
        <p:spPr>
          <a:xfrm>
            <a:off x="6019800" y="1541274"/>
            <a:ext cx="1222662" cy="1098951"/>
          </a:xfrm>
          <a:prstGeom prst="bentConnector3">
            <a:avLst>
              <a:gd name="adj1" fmla="val 50000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 60"/>
          <p:cNvSpPr/>
          <p:nvPr/>
        </p:nvSpPr>
        <p:spPr>
          <a:xfrm>
            <a:off x="7242462" y="2301430"/>
            <a:ext cx="1310988" cy="1310984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chemeClr val="accent2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379" tIns="106379" rIns="106379" bIns="106379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t-LT" sz="4000" dirty="0" smtClean="0">
                <a:solidFill>
                  <a:srgbClr val="FFFFFF"/>
                </a:solidFill>
              </a:rPr>
              <a:t>MP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2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0234" y="362037"/>
            <a:ext cx="6629400" cy="353524"/>
          </a:xfrm>
        </p:spPr>
        <p:txBody>
          <a:bodyPr/>
          <a:lstStyle/>
          <a:p>
            <a:r>
              <a:rPr lang="pt-BR" sz="2800" b="0" dirty="0"/>
              <a:t>PPP teikimas ir vertinimas. PAFT 40 skirsnis</a:t>
            </a:r>
            <a:endParaRPr lang="en-US" sz="2800" b="0" dirty="0"/>
          </a:p>
        </p:txBody>
      </p:sp>
      <p:sp>
        <p:nvSpPr>
          <p:cNvPr id="3077" name="Freeform 5"/>
          <p:cNvSpPr>
            <a:spLocks/>
          </p:cNvSpPr>
          <p:nvPr/>
        </p:nvSpPr>
        <p:spPr bwMode="auto">
          <a:xfrm>
            <a:off x="533400" y="1490661"/>
            <a:ext cx="7620000" cy="3357563"/>
          </a:xfrm>
          <a:custGeom>
            <a:avLst/>
            <a:gdLst/>
            <a:ahLst/>
            <a:cxnLst>
              <a:cxn ang="0">
                <a:pos x="1548" y="674"/>
              </a:cxn>
              <a:cxn ang="0">
                <a:pos x="1577" y="645"/>
              </a:cxn>
              <a:cxn ang="0">
                <a:pos x="1735" y="724"/>
              </a:cxn>
              <a:cxn ang="0">
                <a:pos x="1437" y="784"/>
              </a:cxn>
              <a:cxn ang="0">
                <a:pos x="1474" y="748"/>
              </a:cxn>
              <a:cxn ang="0">
                <a:pos x="1328" y="742"/>
              </a:cxn>
              <a:cxn ang="0">
                <a:pos x="930" y="692"/>
              </a:cxn>
              <a:cxn ang="0">
                <a:pos x="571" y="498"/>
              </a:cxn>
              <a:cxn ang="0">
                <a:pos x="702" y="361"/>
              </a:cxn>
              <a:cxn ang="0">
                <a:pos x="948" y="236"/>
              </a:cxn>
              <a:cxn ang="0">
                <a:pos x="0" y="0"/>
              </a:cxn>
              <a:cxn ang="0">
                <a:pos x="993" y="243"/>
              </a:cxn>
              <a:cxn ang="0">
                <a:pos x="777" y="359"/>
              </a:cxn>
              <a:cxn ang="0">
                <a:pos x="678" y="520"/>
              </a:cxn>
              <a:cxn ang="0">
                <a:pos x="1328" y="670"/>
              </a:cxn>
              <a:cxn ang="0">
                <a:pos x="1548" y="674"/>
              </a:cxn>
            </a:cxnLst>
            <a:rect l="0" t="0" r="r" b="b"/>
            <a:pathLst>
              <a:path w="1735" h="784">
                <a:moveTo>
                  <a:pt x="1548" y="674"/>
                </a:moveTo>
                <a:cubicBezTo>
                  <a:pt x="1577" y="645"/>
                  <a:pt x="1577" y="645"/>
                  <a:pt x="1577" y="645"/>
                </a:cubicBezTo>
                <a:cubicBezTo>
                  <a:pt x="1735" y="724"/>
                  <a:pt x="1735" y="724"/>
                  <a:pt x="1735" y="724"/>
                </a:cubicBezTo>
                <a:cubicBezTo>
                  <a:pt x="1437" y="784"/>
                  <a:pt x="1437" y="784"/>
                  <a:pt x="1437" y="784"/>
                </a:cubicBezTo>
                <a:cubicBezTo>
                  <a:pt x="1474" y="748"/>
                  <a:pt x="1474" y="748"/>
                  <a:pt x="1474" y="748"/>
                </a:cubicBezTo>
                <a:cubicBezTo>
                  <a:pt x="1425" y="747"/>
                  <a:pt x="1376" y="745"/>
                  <a:pt x="1328" y="742"/>
                </a:cubicBezTo>
                <a:cubicBezTo>
                  <a:pt x="1190" y="733"/>
                  <a:pt x="1058" y="716"/>
                  <a:pt x="930" y="692"/>
                </a:cubicBezTo>
                <a:cubicBezTo>
                  <a:pt x="698" y="635"/>
                  <a:pt x="578" y="571"/>
                  <a:pt x="571" y="498"/>
                </a:cubicBezTo>
                <a:cubicBezTo>
                  <a:pt x="562" y="453"/>
                  <a:pt x="606" y="407"/>
                  <a:pt x="702" y="361"/>
                </a:cubicBezTo>
                <a:cubicBezTo>
                  <a:pt x="824" y="313"/>
                  <a:pt x="906" y="271"/>
                  <a:pt x="948" y="236"/>
                </a:cubicBezTo>
                <a:cubicBezTo>
                  <a:pt x="1053" y="130"/>
                  <a:pt x="737" y="51"/>
                  <a:pt x="0" y="0"/>
                </a:cubicBezTo>
                <a:cubicBezTo>
                  <a:pt x="754" y="31"/>
                  <a:pt x="1085" y="112"/>
                  <a:pt x="993" y="243"/>
                </a:cubicBezTo>
                <a:cubicBezTo>
                  <a:pt x="968" y="274"/>
                  <a:pt x="896" y="312"/>
                  <a:pt x="777" y="359"/>
                </a:cubicBezTo>
                <a:cubicBezTo>
                  <a:pt x="664" y="409"/>
                  <a:pt x="631" y="463"/>
                  <a:pt x="678" y="520"/>
                </a:cubicBezTo>
                <a:cubicBezTo>
                  <a:pt x="761" y="606"/>
                  <a:pt x="977" y="656"/>
                  <a:pt x="1328" y="670"/>
                </a:cubicBezTo>
                <a:cubicBezTo>
                  <a:pt x="1396" y="673"/>
                  <a:pt x="1470" y="674"/>
                  <a:pt x="1548" y="67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62626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2713697" y="2541864"/>
            <a:ext cx="867934" cy="1377518"/>
            <a:chOff x="1257300" y="1962150"/>
            <a:chExt cx="1257300" cy="1995489"/>
          </a:xfrm>
          <a:solidFill>
            <a:schemeClr val="accent3"/>
          </a:solidFill>
        </p:grpSpPr>
        <p:sp>
          <p:nvSpPr>
            <p:cNvPr id="66" name="Wave 65"/>
            <p:cNvSpPr/>
            <p:nvPr/>
          </p:nvSpPr>
          <p:spPr>
            <a:xfrm>
              <a:off x="1447800" y="1962150"/>
              <a:ext cx="1066800" cy="838200"/>
            </a:xfrm>
            <a:prstGeom prst="wave">
              <a:avLst>
                <a:gd name="adj1" fmla="val 6364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Can 66"/>
            <p:cNvSpPr/>
            <p:nvPr/>
          </p:nvSpPr>
          <p:spPr>
            <a:xfrm>
              <a:off x="1257300" y="3843339"/>
              <a:ext cx="304800" cy="114300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Can 67"/>
            <p:cNvSpPr/>
            <p:nvPr/>
          </p:nvSpPr>
          <p:spPr>
            <a:xfrm>
              <a:off x="1371600" y="1962150"/>
              <a:ext cx="76200" cy="1905000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063606" y="1262060"/>
            <a:ext cx="834654" cy="1324698"/>
            <a:chOff x="1257300" y="1962150"/>
            <a:chExt cx="1257300" cy="1995489"/>
          </a:xfrm>
          <a:solidFill>
            <a:schemeClr val="accent2"/>
          </a:solidFill>
        </p:grpSpPr>
        <p:sp>
          <p:nvSpPr>
            <p:cNvPr id="70" name="Wave 69"/>
            <p:cNvSpPr/>
            <p:nvPr/>
          </p:nvSpPr>
          <p:spPr>
            <a:xfrm>
              <a:off x="1447800" y="1962150"/>
              <a:ext cx="1066800" cy="838200"/>
            </a:xfrm>
            <a:prstGeom prst="wave">
              <a:avLst>
                <a:gd name="adj1" fmla="val 6364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Can 70"/>
            <p:cNvSpPr/>
            <p:nvPr/>
          </p:nvSpPr>
          <p:spPr>
            <a:xfrm>
              <a:off x="1257300" y="3843339"/>
              <a:ext cx="304800" cy="114300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Can 71"/>
            <p:cNvSpPr/>
            <p:nvPr/>
          </p:nvSpPr>
          <p:spPr>
            <a:xfrm>
              <a:off x="1371600" y="1962150"/>
              <a:ext cx="76200" cy="1905000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004598" y="881060"/>
            <a:ext cx="748002" cy="1187172"/>
            <a:chOff x="1257300" y="1962150"/>
            <a:chExt cx="1257300" cy="1995489"/>
          </a:xfrm>
        </p:grpSpPr>
        <p:sp>
          <p:nvSpPr>
            <p:cNvPr id="74" name="Wave 73"/>
            <p:cNvSpPr/>
            <p:nvPr/>
          </p:nvSpPr>
          <p:spPr>
            <a:xfrm>
              <a:off x="1447800" y="1962150"/>
              <a:ext cx="1066800" cy="838200"/>
            </a:xfrm>
            <a:prstGeom prst="wave">
              <a:avLst>
                <a:gd name="adj1" fmla="val 6364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Can 74"/>
            <p:cNvSpPr/>
            <p:nvPr/>
          </p:nvSpPr>
          <p:spPr>
            <a:xfrm>
              <a:off x="1257300" y="3843339"/>
              <a:ext cx="304800" cy="114300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Can 75"/>
            <p:cNvSpPr/>
            <p:nvPr/>
          </p:nvSpPr>
          <p:spPr>
            <a:xfrm>
              <a:off x="1371600" y="1962150"/>
              <a:ext cx="76200" cy="1905000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785936" y="3101313"/>
            <a:ext cx="1113266" cy="1766890"/>
            <a:chOff x="1257300" y="1962150"/>
            <a:chExt cx="1257300" cy="1995489"/>
          </a:xfrm>
          <a:solidFill>
            <a:schemeClr val="accent5"/>
          </a:solidFill>
        </p:grpSpPr>
        <p:sp>
          <p:nvSpPr>
            <p:cNvPr id="78" name="Wave 77"/>
            <p:cNvSpPr/>
            <p:nvPr/>
          </p:nvSpPr>
          <p:spPr>
            <a:xfrm>
              <a:off x="1447800" y="1962150"/>
              <a:ext cx="1066800" cy="838200"/>
            </a:xfrm>
            <a:prstGeom prst="wave">
              <a:avLst>
                <a:gd name="adj1" fmla="val 6364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Can 78"/>
            <p:cNvSpPr/>
            <p:nvPr/>
          </p:nvSpPr>
          <p:spPr>
            <a:xfrm>
              <a:off x="1257300" y="3843339"/>
              <a:ext cx="304800" cy="114300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Can 79"/>
            <p:cNvSpPr/>
            <p:nvPr/>
          </p:nvSpPr>
          <p:spPr>
            <a:xfrm>
              <a:off x="1371600" y="1962150"/>
              <a:ext cx="76200" cy="1905000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1752601" y="766286"/>
            <a:ext cx="1642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b="1" dirty="0" smtClean="0">
                <a:solidFill>
                  <a:srgbClr val="176490"/>
                </a:solidFill>
              </a:rPr>
              <a:t>Pasirašius projekto </a:t>
            </a:r>
            <a:r>
              <a:rPr lang="lt-LT" sz="1200" b="1" dirty="0">
                <a:solidFill>
                  <a:srgbClr val="176490"/>
                </a:solidFill>
              </a:rPr>
              <a:t>sutartį </a:t>
            </a:r>
            <a:r>
              <a:rPr lang="lt-LT" sz="1200" b="1" dirty="0" smtClean="0">
                <a:solidFill>
                  <a:srgbClr val="176490"/>
                </a:solidFill>
              </a:rPr>
              <a:t>PPP pildomas Duomenų mainų svetainėje (DMS)</a:t>
            </a:r>
            <a:endParaRPr lang="en-US" sz="10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164841" y="2551460"/>
            <a:ext cx="1642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1AA4BE"/>
                </a:solidFill>
              </a:rPr>
              <a:t>PPP </a:t>
            </a:r>
            <a:r>
              <a:rPr lang="en-US" sz="1200" b="1" dirty="0" err="1">
                <a:solidFill>
                  <a:srgbClr val="1AA4BE"/>
                </a:solidFill>
              </a:rPr>
              <a:t>įvertinamas</a:t>
            </a:r>
            <a:r>
              <a:rPr lang="en-US" sz="1200" b="1" dirty="0">
                <a:solidFill>
                  <a:srgbClr val="1AA4BE"/>
                </a:solidFill>
              </a:rPr>
              <a:t> per 14 d. </a:t>
            </a:r>
            <a:r>
              <a:rPr lang="en-US" sz="1200" b="1" dirty="0" err="1">
                <a:solidFill>
                  <a:srgbClr val="1AA4BE"/>
                </a:solidFill>
              </a:rPr>
              <a:t>nuo</a:t>
            </a:r>
            <a:r>
              <a:rPr lang="en-US" sz="1200" b="1" dirty="0">
                <a:solidFill>
                  <a:srgbClr val="1AA4BE"/>
                </a:solidFill>
              </a:rPr>
              <a:t> PPP </a:t>
            </a:r>
            <a:r>
              <a:rPr lang="en-US" sz="1200" b="1" dirty="0" err="1">
                <a:solidFill>
                  <a:srgbClr val="1AA4BE"/>
                </a:solidFill>
              </a:rPr>
              <a:t>pateikimo</a:t>
            </a:r>
            <a:r>
              <a:rPr lang="en-US" sz="1200" b="1" dirty="0">
                <a:solidFill>
                  <a:srgbClr val="1AA4BE"/>
                </a:solidFill>
              </a:rPr>
              <a:t> </a:t>
            </a:r>
            <a:r>
              <a:rPr lang="en-US" sz="1200" b="1" dirty="0" err="1">
                <a:solidFill>
                  <a:srgbClr val="1AA4BE"/>
                </a:solidFill>
              </a:rPr>
              <a:t>ar</a:t>
            </a:r>
            <a:r>
              <a:rPr lang="en-US" sz="1200" b="1" dirty="0">
                <a:solidFill>
                  <a:srgbClr val="1AA4BE"/>
                </a:solidFill>
              </a:rPr>
              <a:t> PPP </a:t>
            </a:r>
            <a:r>
              <a:rPr lang="en-US" sz="1200" b="1" dirty="0" err="1">
                <a:solidFill>
                  <a:srgbClr val="1AA4BE"/>
                </a:solidFill>
              </a:rPr>
              <a:t>pakeitimo</a:t>
            </a:r>
            <a:r>
              <a:rPr lang="en-US" sz="1200" b="1" dirty="0">
                <a:solidFill>
                  <a:srgbClr val="1AA4BE"/>
                </a:solidFill>
              </a:rPr>
              <a:t> </a:t>
            </a:r>
            <a:r>
              <a:rPr lang="en-US" sz="1200" b="1" dirty="0" err="1">
                <a:solidFill>
                  <a:srgbClr val="1AA4BE"/>
                </a:solidFill>
              </a:rPr>
              <a:t>pateikimo</a:t>
            </a:r>
            <a:r>
              <a:rPr lang="en-US" sz="1200" b="1" dirty="0">
                <a:solidFill>
                  <a:srgbClr val="1AA4BE"/>
                </a:solidFill>
              </a:rPr>
              <a:t> CPVA </a:t>
            </a:r>
            <a:r>
              <a:rPr lang="en-US" sz="1200" b="1" dirty="0" err="1" smtClean="0">
                <a:solidFill>
                  <a:srgbClr val="1AA4BE"/>
                </a:solidFill>
              </a:rPr>
              <a:t>dienos</a:t>
            </a:r>
            <a:endParaRPr lang="en-US" sz="1200" b="1" dirty="0">
              <a:solidFill>
                <a:srgbClr val="1AA4BE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903306" y="1170963"/>
            <a:ext cx="2097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187AC"/>
                </a:solidFill>
              </a:rPr>
              <a:t>Užpildytas</a:t>
            </a:r>
            <a:r>
              <a:rPr lang="en-US" sz="1200" b="1" dirty="0">
                <a:solidFill>
                  <a:srgbClr val="0187AC"/>
                </a:solidFill>
              </a:rPr>
              <a:t> PPP </a:t>
            </a:r>
            <a:r>
              <a:rPr lang="en-US" sz="1200" b="1" dirty="0" err="1">
                <a:solidFill>
                  <a:srgbClr val="0187AC"/>
                </a:solidFill>
              </a:rPr>
              <a:t>teikiamas</a:t>
            </a:r>
            <a:r>
              <a:rPr lang="en-US" sz="1200" b="1" dirty="0">
                <a:solidFill>
                  <a:srgbClr val="0187AC"/>
                </a:solidFill>
              </a:rPr>
              <a:t> per DMS. </a:t>
            </a:r>
          </a:p>
          <a:p>
            <a:r>
              <a:rPr lang="en-US" sz="1200" b="1" dirty="0" err="1">
                <a:solidFill>
                  <a:srgbClr val="0187AC"/>
                </a:solidFill>
              </a:rPr>
              <a:t>Terminas</a:t>
            </a:r>
            <a:r>
              <a:rPr lang="en-US" sz="1200" b="1" dirty="0">
                <a:solidFill>
                  <a:srgbClr val="0187AC"/>
                </a:solidFill>
              </a:rPr>
              <a:t> – 14 d. </a:t>
            </a:r>
            <a:r>
              <a:rPr lang="en-US" sz="1200" b="1" dirty="0" err="1">
                <a:solidFill>
                  <a:srgbClr val="0187AC"/>
                </a:solidFill>
              </a:rPr>
              <a:t>nuo</a:t>
            </a:r>
            <a:r>
              <a:rPr lang="en-US" sz="1200" b="1" dirty="0">
                <a:solidFill>
                  <a:srgbClr val="0187AC"/>
                </a:solidFill>
              </a:rPr>
              <a:t> </a:t>
            </a:r>
            <a:r>
              <a:rPr lang="en-US" sz="1200" b="1" dirty="0" err="1">
                <a:solidFill>
                  <a:srgbClr val="0187AC"/>
                </a:solidFill>
              </a:rPr>
              <a:t>Projekto</a:t>
            </a:r>
            <a:r>
              <a:rPr lang="en-US" sz="1200" b="1" dirty="0">
                <a:solidFill>
                  <a:srgbClr val="0187AC"/>
                </a:solidFill>
              </a:rPr>
              <a:t> </a:t>
            </a:r>
            <a:r>
              <a:rPr lang="en-US" sz="1200" b="1" dirty="0" err="1">
                <a:solidFill>
                  <a:srgbClr val="0187AC"/>
                </a:solidFill>
              </a:rPr>
              <a:t>sutarties</a:t>
            </a:r>
            <a:r>
              <a:rPr lang="en-US" sz="1200" b="1" dirty="0">
                <a:solidFill>
                  <a:srgbClr val="0187AC"/>
                </a:solidFill>
              </a:rPr>
              <a:t> </a:t>
            </a:r>
            <a:r>
              <a:rPr lang="en-US" sz="1200" b="1" dirty="0" err="1">
                <a:solidFill>
                  <a:srgbClr val="0187AC"/>
                </a:solidFill>
              </a:rPr>
              <a:t>sudarymo</a:t>
            </a:r>
            <a:r>
              <a:rPr lang="en-US" sz="1200" b="1" dirty="0">
                <a:solidFill>
                  <a:srgbClr val="0187AC"/>
                </a:solidFill>
              </a:rPr>
              <a:t> </a:t>
            </a:r>
            <a:r>
              <a:rPr lang="en-US" sz="1200" b="1" dirty="0" err="1" smtClean="0">
                <a:solidFill>
                  <a:srgbClr val="0187AC"/>
                </a:solidFill>
              </a:rPr>
              <a:t>dienos</a:t>
            </a:r>
            <a:endParaRPr lang="en-US" sz="10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016780" y="3083274"/>
            <a:ext cx="1755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42BDC6"/>
                </a:solidFill>
              </a:rPr>
              <a:t>CPVA </a:t>
            </a:r>
            <a:r>
              <a:rPr lang="en-US" sz="1200" b="1" dirty="0" err="1">
                <a:solidFill>
                  <a:srgbClr val="42BDC6"/>
                </a:solidFill>
              </a:rPr>
              <a:t>sprendimas</a:t>
            </a:r>
            <a:r>
              <a:rPr lang="en-US" sz="1200" b="1" dirty="0">
                <a:solidFill>
                  <a:srgbClr val="42BDC6"/>
                </a:solidFill>
              </a:rPr>
              <a:t> </a:t>
            </a:r>
            <a:r>
              <a:rPr lang="en-US" sz="1200" b="1" dirty="0" err="1">
                <a:solidFill>
                  <a:srgbClr val="42BDC6"/>
                </a:solidFill>
              </a:rPr>
              <a:t>pateikiamas</a:t>
            </a:r>
            <a:r>
              <a:rPr lang="en-US" sz="1200" b="1" dirty="0">
                <a:solidFill>
                  <a:srgbClr val="42BDC6"/>
                </a:solidFill>
              </a:rPr>
              <a:t> per DMS:</a:t>
            </a:r>
          </a:p>
          <a:p>
            <a:r>
              <a:rPr lang="en-US" sz="1200" b="1" dirty="0">
                <a:solidFill>
                  <a:srgbClr val="42BDC6"/>
                </a:solidFill>
              </a:rPr>
              <a:t>PPP </a:t>
            </a:r>
            <a:r>
              <a:rPr lang="en-US" sz="1200" b="1" dirty="0" err="1" smtClean="0">
                <a:solidFill>
                  <a:srgbClr val="42BDC6"/>
                </a:solidFill>
              </a:rPr>
              <a:t>patvirtin</a:t>
            </a:r>
            <a:r>
              <a:rPr lang="lt-LT" sz="1200" b="1" dirty="0" smtClean="0">
                <a:solidFill>
                  <a:srgbClr val="42BDC6"/>
                </a:solidFill>
              </a:rPr>
              <a:t>am</a:t>
            </a:r>
            <a:r>
              <a:rPr lang="en-US" sz="1200" b="1" dirty="0" smtClean="0">
                <a:solidFill>
                  <a:srgbClr val="42BDC6"/>
                </a:solidFill>
              </a:rPr>
              <a:t>as </a:t>
            </a:r>
            <a:r>
              <a:rPr lang="en-US" sz="1200" b="1" dirty="0" err="1">
                <a:solidFill>
                  <a:srgbClr val="42BDC6"/>
                </a:solidFill>
              </a:rPr>
              <a:t>arba</a:t>
            </a:r>
            <a:r>
              <a:rPr lang="en-US" sz="1200" b="1" dirty="0">
                <a:solidFill>
                  <a:srgbClr val="42BDC6"/>
                </a:solidFill>
              </a:rPr>
              <a:t> </a:t>
            </a:r>
            <a:r>
              <a:rPr lang="en-US" sz="1200" b="1" dirty="0" err="1">
                <a:solidFill>
                  <a:srgbClr val="42BDC6"/>
                </a:solidFill>
              </a:rPr>
              <a:t>prašoma</a:t>
            </a:r>
            <a:r>
              <a:rPr lang="en-US" sz="1200" b="1" dirty="0">
                <a:solidFill>
                  <a:srgbClr val="42BDC6"/>
                </a:solidFill>
              </a:rPr>
              <a:t> </a:t>
            </a:r>
            <a:r>
              <a:rPr lang="en-US" sz="1200" b="1" dirty="0" err="1" smtClean="0">
                <a:solidFill>
                  <a:srgbClr val="42BDC6"/>
                </a:solidFill>
              </a:rPr>
              <a:t>patikslinti</a:t>
            </a:r>
            <a:endParaRPr lang="en-US" sz="1200" b="1" dirty="0">
              <a:solidFill>
                <a:srgbClr val="42BDC6"/>
              </a:solidFill>
            </a:endParaRPr>
          </a:p>
        </p:txBody>
      </p:sp>
      <p:sp>
        <p:nvSpPr>
          <p:cNvPr id="89" name="Freeform 116"/>
          <p:cNvSpPr>
            <a:spLocks noEditPoints="1"/>
          </p:cNvSpPr>
          <p:nvPr/>
        </p:nvSpPr>
        <p:spPr bwMode="auto">
          <a:xfrm>
            <a:off x="1261082" y="999575"/>
            <a:ext cx="288508" cy="232668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62626"/>
              </a:solidFill>
            </a:endParaRPr>
          </a:p>
        </p:txBody>
      </p:sp>
      <p:sp>
        <p:nvSpPr>
          <p:cNvPr id="90" name="Freeform 105"/>
          <p:cNvSpPr>
            <a:spLocks noEditPoints="1"/>
          </p:cNvSpPr>
          <p:nvPr/>
        </p:nvSpPr>
        <p:spPr bwMode="auto">
          <a:xfrm>
            <a:off x="3017926" y="2662296"/>
            <a:ext cx="314440" cy="309884"/>
          </a:xfrm>
          <a:custGeom>
            <a:avLst/>
            <a:gdLst/>
            <a:ahLst/>
            <a:cxnLst>
              <a:cxn ang="0">
                <a:pos x="59" y="63"/>
              </a:cxn>
              <a:cxn ang="0">
                <a:pos x="55" y="61"/>
              </a:cxn>
              <a:cxn ang="0">
                <a:pos x="42" y="48"/>
              </a:cxn>
              <a:cxn ang="0">
                <a:pos x="27" y="53"/>
              </a:cxn>
              <a:cxn ang="0">
                <a:pos x="0" y="26"/>
              </a:cxn>
              <a:cxn ang="0">
                <a:pos x="27" y="0"/>
              </a:cxn>
              <a:cxn ang="0">
                <a:pos x="54" y="26"/>
              </a:cxn>
              <a:cxn ang="0">
                <a:pos x="49" y="41"/>
              </a:cxn>
              <a:cxn ang="0">
                <a:pos x="62" y="54"/>
              </a:cxn>
              <a:cxn ang="0">
                <a:pos x="64" y="58"/>
              </a:cxn>
              <a:cxn ang="0">
                <a:pos x="59" y="63"/>
              </a:cxn>
              <a:cxn ang="0">
                <a:pos x="27" y="9"/>
              </a:cxn>
              <a:cxn ang="0">
                <a:pos x="10" y="26"/>
              </a:cxn>
              <a:cxn ang="0">
                <a:pos x="27" y="43"/>
              </a:cxn>
              <a:cxn ang="0">
                <a:pos x="44" y="26"/>
              </a:cxn>
              <a:cxn ang="0">
                <a:pos x="27" y="9"/>
              </a:cxn>
            </a:cxnLst>
            <a:rect l="0" t="0" r="r" b="b"/>
            <a:pathLst>
              <a:path w="64" h="63">
                <a:moveTo>
                  <a:pt x="59" y="63"/>
                </a:moveTo>
                <a:cubicBezTo>
                  <a:pt x="57" y="63"/>
                  <a:pt x="56" y="62"/>
                  <a:pt x="55" y="61"/>
                </a:cubicBezTo>
                <a:cubicBezTo>
                  <a:pt x="42" y="48"/>
                  <a:pt x="42" y="48"/>
                  <a:pt x="42" y="48"/>
                </a:cubicBezTo>
                <a:cubicBezTo>
                  <a:pt x="38" y="51"/>
                  <a:pt x="33" y="53"/>
                  <a:pt x="27" y="53"/>
                </a:cubicBez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6"/>
                </a:cubicBezTo>
                <a:cubicBezTo>
                  <a:pt x="54" y="32"/>
                  <a:pt x="52" y="37"/>
                  <a:pt x="49" y="41"/>
                </a:cubicBezTo>
                <a:cubicBezTo>
                  <a:pt x="62" y="54"/>
                  <a:pt x="62" y="54"/>
                  <a:pt x="62" y="54"/>
                </a:cubicBezTo>
                <a:cubicBezTo>
                  <a:pt x="63" y="55"/>
                  <a:pt x="64" y="57"/>
                  <a:pt x="64" y="58"/>
                </a:cubicBezTo>
                <a:cubicBezTo>
                  <a:pt x="64" y="61"/>
                  <a:pt x="61" y="63"/>
                  <a:pt x="59" y="63"/>
                </a:cubicBezTo>
                <a:close/>
                <a:moveTo>
                  <a:pt x="27" y="9"/>
                </a:moveTo>
                <a:cubicBezTo>
                  <a:pt x="18" y="9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7" y="43"/>
                  <a:pt x="44" y="36"/>
                  <a:pt x="44" y="26"/>
                </a:cubicBezTo>
                <a:cubicBezTo>
                  <a:pt x="44" y="17"/>
                  <a:pt x="37" y="9"/>
                  <a:pt x="27" y="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1AA4BE">
                  <a:lumMod val="50000"/>
                </a:srgbClr>
              </a:solidFill>
            </a:endParaRPr>
          </a:p>
        </p:txBody>
      </p:sp>
      <p:sp>
        <p:nvSpPr>
          <p:cNvPr id="92" name="Freeform 62"/>
          <p:cNvSpPr>
            <a:spLocks noChangeAspect="1" noEditPoints="1"/>
          </p:cNvSpPr>
          <p:nvPr/>
        </p:nvSpPr>
        <p:spPr bwMode="auto">
          <a:xfrm>
            <a:off x="4392974" y="1385336"/>
            <a:ext cx="307426" cy="309884"/>
          </a:xfrm>
          <a:custGeom>
            <a:avLst/>
            <a:gdLst/>
            <a:ahLst/>
            <a:cxnLst>
              <a:cxn ang="0">
                <a:pos x="58" y="33"/>
              </a:cxn>
              <a:cxn ang="0">
                <a:pos x="57" y="34"/>
              </a:cxn>
              <a:cxn ang="0">
                <a:pos x="50" y="35"/>
              </a:cxn>
              <a:cxn ang="0">
                <a:pos x="49" y="39"/>
              </a:cxn>
              <a:cxn ang="0">
                <a:pos x="53" y="44"/>
              </a:cxn>
              <a:cxn ang="0">
                <a:pos x="53" y="45"/>
              </a:cxn>
              <a:cxn ang="0">
                <a:pos x="53" y="46"/>
              </a:cxn>
              <a:cxn ang="0">
                <a:pos x="45" y="53"/>
              </a:cxn>
              <a:cxn ang="0">
                <a:pos x="44" y="52"/>
              </a:cxn>
              <a:cxn ang="0">
                <a:pos x="39" y="48"/>
              </a:cxn>
              <a:cxn ang="0">
                <a:pos x="36" y="50"/>
              </a:cxn>
              <a:cxn ang="0">
                <a:pos x="34" y="57"/>
              </a:cxn>
              <a:cxn ang="0">
                <a:pos x="33" y="58"/>
              </a:cxn>
              <a:cxn ang="0">
                <a:pos x="25" y="58"/>
              </a:cxn>
              <a:cxn ang="0">
                <a:pos x="23" y="57"/>
              </a:cxn>
              <a:cxn ang="0">
                <a:pos x="22" y="50"/>
              </a:cxn>
              <a:cxn ang="0">
                <a:pos x="19" y="48"/>
              </a:cxn>
              <a:cxn ang="0">
                <a:pos x="14" y="52"/>
              </a:cxn>
              <a:cxn ang="0">
                <a:pos x="13" y="53"/>
              </a:cxn>
              <a:cxn ang="0">
                <a:pos x="12" y="52"/>
              </a:cxn>
              <a:cxn ang="0">
                <a:pos x="5" y="46"/>
              </a:cxn>
              <a:cxn ang="0">
                <a:pos x="5" y="45"/>
              </a:cxn>
              <a:cxn ang="0">
                <a:pos x="5" y="44"/>
              </a:cxn>
              <a:cxn ang="0">
                <a:pos x="9" y="39"/>
              </a:cxn>
              <a:cxn ang="0">
                <a:pos x="8" y="35"/>
              </a:cxn>
              <a:cxn ang="0">
                <a:pos x="1" y="34"/>
              </a:cxn>
              <a:cxn ang="0">
                <a:pos x="0" y="33"/>
              </a:cxn>
              <a:cxn ang="0">
                <a:pos x="0" y="24"/>
              </a:cxn>
              <a:cxn ang="0">
                <a:pos x="1" y="23"/>
              </a:cxn>
              <a:cxn ang="0">
                <a:pos x="8" y="22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3" y="5"/>
              </a:cxn>
              <a:cxn ang="0">
                <a:pos x="14" y="5"/>
              </a:cxn>
              <a:cxn ang="0">
                <a:pos x="19" y="9"/>
              </a:cxn>
              <a:cxn ang="0">
                <a:pos x="22" y="8"/>
              </a:cxn>
              <a:cxn ang="0">
                <a:pos x="23" y="1"/>
              </a:cxn>
              <a:cxn ang="0">
                <a:pos x="25" y="0"/>
              </a:cxn>
              <a:cxn ang="0">
                <a:pos x="33" y="0"/>
              </a:cxn>
              <a:cxn ang="0">
                <a:pos x="34" y="1"/>
              </a:cxn>
              <a:cxn ang="0">
                <a:pos x="36" y="8"/>
              </a:cxn>
              <a:cxn ang="0">
                <a:pos x="39" y="9"/>
              </a:cxn>
              <a:cxn ang="0">
                <a:pos x="44" y="5"/>
              </a:cxn>
              <a:cxn ang="0">
                <a:pos x="45" y="5"/>
              </a:cxn>
              <a:cxn ang="0">
                <a:pos x="46" y="5"/>
              </a:cxn>
              <a:cxn ang="0">
                <a:pos x="52" y="12"/>
              </a:cxn>
              <a:cxn ang="0">
                <a:pos x="53" y="12"/>
              </a:cxn>
              <a:cxn ang="0">
                <a:pos x="52" y="13"/>
              </a:cxn>
              <a:cxn ang="0">
                <a:pos x="48" y="18"/>
              </a:cxn>
              <a:cxn ang="0">
                <a:pos x="50" y="22"/>
              </a:cxn>
              <a:cxn ang="0">
                <a:pos x="57" y="23"/>
              </a:cxn>
              <a:cxn ang="0">
                <a:pos x="58" y="25"/>
              </a:cxn>
              <a:cxn ang="0">
                <a:pos x="58" y="33"/>
              </a:cxn>
              <a:cxn ang="0">
                <a:pos x="29" y="19"/>
              </a:cxn>
              <a:cxn ang="0">
                <a:pos x="19" y="29"/>
              </a:cxn>
              <a:cxn ang="0">
                <a:pos x="29" y="38"/>
              </a:cxn>
              <a:cxn ang="0">
                <a:pos x="39" y="29"/>
              </a:cxn>
              <a:cxn ang="0">
                <a:pos x="29" y="19"/>
              </a:cxn>
            </a:cxnLst>
            <a:rect l="0" t="0" r="r" b="b"/>
            <a:pathLst>
              <a:path w="58" h="58">
                <a:moveTo>
                  <a:pt x="58" y="33"/>
                </a:moveTo>
                <a:cubicBezTo>
                  <a:pt x="58" y="34"/>
                  <a:pt x="58" y="34"/>
                  <a:pt x="57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7"/>
                  <a:pt x="49" y="38"/>
                  <a:pt x="49" y="39"/>
                </a:cubicBezTo>
                <a:cubicBezTo>
                  <a:pt x="50" y="41"/>
                  <a:pt x="51" y="42"/>
                  <a:pt x="53" y="44"/>
                </a:cubicBezTo>
                <a:cubicBezTo>
                  <a:pt x="53" y="44"/>
                  <a:pt x="53" y="45"/>
                  <a:pt x="53" y="45"/>
                </a:cubicBezTo>
                <a:cubicBezTo>
                  <a:pt x="53" y="45"/>
                  <a:pt x="53" y="46"/>
                  <a:pt x="53" y="46"/>
                </a:cubicBezTo>
                <a:cubicBezTo>
                  <a:pt x="52" y="47"/>
                  <a:pt x="47" y="53"/>
                  <a:pt x="45" y="53"/>
                </a:cubicBezTo>
                <a:cubicBezTo>
                  <a:pt x="45" y="53"/>
                  <a:pt x="45" y="53"/>
                  <a:pt x="44" y="52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9"/>
                  <a:pt x="37" y="49"/>
                  <a:pt x="36" y="50"/>
                </a:cubicBezTo>
                <a:cubicBezTo>
                  <a:pt x="35" y="52"/>
                  <a:pt x="35" y="55"/>
                  <a:pt x="34" y="57"/>
                </a:cubicBezTo>
                <a:cubicBezTo>
                  <a:pt x="34" y="57"/>
                  <a:pt x="34" y="58"/>
                  <a:pt x="33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3" y="57"/>
                  <a:pt x="23" y="57"/>
                </a:cubicBezTo>
                <a:cubicBezTo>
                  <a:pt x="22" y="50"/>
                  <a:pt x="22" y="50"/>
                  <a:pt x="22" y="50"/>
                </a:cubicBezTo>
                <a:cubicBezTo>
                  <a:pt x="21" y="49"/>
                  <a:pt x="20" y="49"/>
                  <a:pt x="19" y="48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2" y="53"/>
                  <a:pt x="12" y="52"/>
                </a:cubicBezTo>
                <a:cubicBezTo>
                  <a:pt x="10" y="50"/>
                  <a:pt x="7" y="48"/>
                  <a:pt x="5" y="46"/>
                </a:cubicBezTo>
                <a:cubicBezTo>
                  <a:pt x="5" y="46"/>
                  <a:pt x="5" y="45"/>
                  <a:pt x="5" y="45"/>
                </a:cubicBezTo>
                <a:cubicBezTo>
                  <a:pt x="5" y="45"/>
                  <a:pt x="5" y="44"/>
                  <a:pt x="5" y="44"/>
                </a:cubicBezTo>
                <a:cubicBezTo>
                  <a:pt x="7" y="42"/>
                  <a:pt x="8" y="41"/>
                  <a:pt x="9" y="39"/>
                </a:cubicBezTo>
                <a:cubicBezTo>
                  <a:pt x="9" y="38"/>
                  <a:pt x="8" y="37"/>
                  <a:pt x="8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3"/>
                  <a:pt x="0" y="3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1" y="23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0"/>
                  <a:pt x="9" y="18"/>
                </a:cubicBezTo>
                <a:cubicBezTo>
                  <a:pt x="8" y="17"/>
                  <a:pt x="7" y="15"/>
                  <a:pt x="5" y="13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5" y="12"/>
                  <a:pt x="5" y="11"/>
                </a:cubicBezTo>
                <a:cubicBezTo>
                  <a:pt x="6" y="10"/>
                  <a:pt x="11" y="5"/>
                  <a:pt x="13" y="5"/>
                </a:cubicBezTo>
                <a:cubicBezTo>
                  <a:pt x="13" y="5"/>
                  <a:pt x="13" y="5"/>
                  <a:pt x="14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1" y="8"/>
                  <a:pt x="22" y="8"/>
                </a:cubicBezTo>
                <a:cubicBezTo>
                  <a:pt x="22" y="5"/>
                  <a:pt x="23" y="3"/>
                  <a:pt x="23" y="1"/>
                </a:cubicBezTo>
                <a:cubicBezTo>
                  <a:pt x="23" y="0"/>
                  <a:pt x="24" y="0"/>
                  <a:pt x="2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1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51" y="9"/>
                  <a:pt x="52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3"/>
                  <a:pt x="53" y="13"/>
                  <a:pt x="52" y="13"/>
                </a:cubicBezTo>
                <a:cubicBezTo>
                  <a:pt x="51" y="15"/>
                  <a:pt x="50" y="17"/>
                  <a:pt x="48" y="18"/>
                </a:cubicBezTo>
                <a:cubicBezTo>
                  <a:pt x="49" y="20"/>
                  <a:pt x="50" y="21"/>
                  <a:pt x="50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8" y="23"/>
                  <a:pt x="58" y="24"/>
                  <a:pt x="58" y="25"/>
                </a:cubicBezTo>
                <a:lnTo>
                  <a:pt x="58" y="33"/>
                </a:lnTo>
                <a:close/>
                <a:moveTo>
                  <a:pt x="29" y="19"/>
                </a:moveTo>
                <a:cubicBezTo>
                  <a:pt x="24" y="19"/>
                  <a:pt x="19" y="23"/>
                  <a:pt x="19" y="29"/>
                </a:cubicBezTo>
                <a:cubicBezTo>
                  <a:pt x="19" y="34"/>
                  <a:pt x="24" y="38"/>
                  <a:pt x="29" y="38"/>
                </a:cubicBezTo>
                <a:cubicBezTo>
                  <a:pt x="34" y="38"/>
                  <a:pt x="39" y="34"/>
                  <a:pt x="39" y="29"/>
                </a:cubicBezTo>
                <a:cubicBezTo>
                  <a:pt x="39" y="23"/>
                  <a:pt x="34" y="19"/>
                  <a:pt x="29" y="1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62626"/>
              </a:solidFill>
            </a:endParaRPr>
          </a:p>
        </p:txBody>
      </p:sp>
      <p:sp>
        <p:nvSpPr>
          <p:cNvPr id="93" name="Freeform 45"/>
          <p:cNvSpPr>
            <a:spLocks noEditPoints="1"/>
          </p:cNvSpPr>
          <p:nvPr/>
        </p:nvSpPr>
        <p:spPr bwMode="auto">
          <a:xfrm>
            <a:off x="5249820" y="3331157"/>
            <a:ext cx="282490" cy="28249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6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81" grpId="0"/>
      <p:bldP spid="82" grpId="0"/>
      <p:bldP spid="83" grpId="0"/>
      <p:bldP spid="85" grpId="0"/>
      <p:bldP spid="89" grpId="0" animBg="1"/>
      <p:bldP spid="90" grpId="0" animBg="1"/>
      <p:bldP spid="92" grpId="0" animBg="1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85750"/>
            <a:ext cx="6940121" cy="353524"/>
          </a:xfrm>
        </p:spPr>
        <p:txBody>
          <a:bodyPr/>
          <a:lstStyle/>
          <a:p>
            <a:pPr algn="l"/>
            <a:r>
              <a:rPr lang="lt-LT" sz="2800" b="0" dirty="0" smtClean="0"/>
              <a:t>PPP pildymas. Pagrindiniai aspektai</a:t>
            </a:r>
            <a:endParaRPr lang="en-US" sz="2800" b="0" dirty="0"/>
          </a:p>
        </p:txBody>
      </p:sp>
      <p:grpSp>
        <p:nvGrpSpPr>
          <p:cNvPr id="62" name="Group 61"/>
          <p:cNvGrpSpPr/>
          <p:nvPr/>
        </p:nvGrpSpPr>
        <p:grpSpPr>
          <a:xfrm>
            <a:off x="4259772" y="1276351"/>
            <a:ext cx="630208" cy="420139"/>
            <a:chOff x="3200400" y="1234012"/>
            <a:chExt cx="1371600" cy="728138"/>
          </a:xfrm>
        </p:grpSpPr>
        <p:sp>
          <p:nvSpPr>
            <p:cNvPr id="59" name="Round Single Corner Rectangle 58"/>
            <p:cNvSpPr/>
            <p:nvPr/>
          </p:nvSpPr>
          <p:spPr>
            <a:xfrm>
              <a:off x="4114800" y="1234012"/>
              <a:ext cx="457200" cy="728138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657600" y="1234012"/>
              <a:ext cx="457200" cy="7281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Round Single Corner Rectangle 60"/>
            <p:cNvSpPr/>
            <p:nvPr/>
          </p:nvSpPr>
          <p:spPr>
            <a:xfrm flipH="1">
              <a:off x="3200400" y="1234012"/>
              <a:ext cx="457200" cy="728138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259772" y="2128525"/>
            <a:ext cx="630208" cy="420139"/>
            <a:chOff x="3200400" y="1234012"/>
            <a:chExt cx="1371600" cy="728138"/>
          </a:xfrm>
        </p:grpSpPr>
        <p:sp>
          <p:nvSpPr>
            <p:cNvPr id="64" name="Round Single Corner Rectangle 63"/>
            <p:cNvSpPr/>
            <p:nvPr/>
          </p:nvSpPr>
          <p:spPr>
            <a:xfrm>
              <a:off x="4114800" y="1234012"/>
              <a:ext cx="457200" cy="72813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657600" y="1234012"/>
              <a:ext cx="457200" cy="7281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Round Single Corner Rectangle 73"/>
            <p:cNvSpPr/>
            <p:nvPr/>
          </p:nvSpPr>
          <p:spPr>
            <a:xfrm flipH="1">
              <a:off x="3200400" y="1234012"/>
              <a:ext cx="457200" cy="72813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259772" y="2980699"/>
            <a:ext cx="630208" cy="420139"/>
            <a:chOff x="3200400" y="1234012"/>
            <a:chExt cx="1371600" cy="728138"/>
          </a:xfrm>
        </p:grpSpPr>
        <p:sp>
          <p:nvSpPr>
            <p:cNvPr id="76" name="Round Single Corner Rectangle 63"/>
            <p:cNvSpPr/>
            <p:nvPr/>
          </p:nvSpPr>
          <p:spPr>
            <a:xfrm>
              <a:off x="4114800" y="1234012"/>
              <a:ext cx="457200" cy="72813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657600" y="1234012"/>
              <a:ext cx="457200" cy="72813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Round Single Corner Rectangle 73"/>
            <p:cNvSpPr/>
            <p:nvPr/>
          </p:nvSpPr>
          <p:spPr>
            <a:xfrm flipH="1">
              <a:off x="3200400" y="1234012"/>
              <a:ext cx="457200" cy="72813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257816" y="3832874"/>
            <a:ext cx="632164" cy="948677"/>
            <a:chOff x="4257815" y="3604273"/>
            <a:chExt cx="632164" cy="948677"/>
          </a:xfrm>
        </p:grpSpPr>
        <p:grpSp>
          <p:nvGrpSpPr>
            <p:cNvPr id="3" name="Group 96"/>
            <p:cNvGrpSpPr/>
            <p:nvPr/>
          </p:nvGrpSpPr>
          <p:grpSpPr>
            <a:xfrm>
              <a:off x="4257815" y="3905805"/>
              <a:ext cx="632164" cy="647145"/>
              <a:chOff x="4107979" y="4055348"/>
              <a:chExt cx="966386" cy="788823"/>
            </a:xfrm>
          </p:grpSpPr>
          <p:sp>
            <p:nvSpPr>
              <p:cNvPr id="37" name="Isosceles Triangle 36"/>
              <p:cNvSpPr/>
              <p:nvPr/>
            </p:nvSpPr>
            <p:spPr bwMode="auto">
              <a:xfrm rot="10800000">
                <a:off x="4107979" y="4055348"/>
                <a:ext cx="966386" cy="785648"/>
              </a:xfrm>
              <a:prstGeom prst="triangle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bg1">
                      <a:lumMod val="85000"/>
                    </a:schemeClr>
                  </a:gs>
                </a:gsLst>
                <a:lin ang="0" scaled="0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262626"/>
                  </a:solidFill>
                </a:endParaRPr>
              </a:p>
            </p:txBody>
          </p:sp>
          <p:sp>
            <p:nvSpPr>
              <p:cNvPr id="38" name="Isosceles Triangle 37"/>
              <p:cNvSpPr/>
              <p:nvPr/>
            </p:nvSpPr>
            <p:spPr bwMode="auto">
              <a:xfrm rot="10800000">
                <a:off x="4472566" y="4640971"/>
                <a:ext cx="237212" cy="203200"/>
              </a:xfrm>
              <a:prstGeom prst="triangl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solidFill>
                    <a:srgbClr val="262626"/>
                  </a:solidFill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4259771" y="3604273"/>
              <a:ext cx="630208" cy="416793"/>
              <a:chOff x="2514600" y="3103313"/>
              <a:chExt cx="914400" cy="604745"/>
            </a:xfrm>
          </p:grpSpPr>
          <p:sp>
            <p:nvSpPr>
              <p:cNvPr id="94" name="Pentagon 93"/>
              <p:cNvSpPr/>
              <p:nvPr/>
            </p:nvSpPr>
            <p:spPr>
              <a:xfrm rot="5400000">
                <a:off x="2364628" y="3253285"/>
                <a:ext cx="604743" cy="304800"/>
              </a:xfrm>
              <a:prstGeom prst="homePlat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Pentagon 94"/>
              <p:cNvSpPr/>
              <p:nvPr/>
            </p:nvSpPr>
            <p:spPr>
              <a:xfrm rot="5400000">
                <a:off x="2669428" y="3253286"/>
                <a:ext cx="604743" cy="304800"/>
              </a:xfrm>
              <a:prstGeom prst="homePlat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Pentagon 95"/>
              <p:cNvSpPr/>
              <p:nvPr/>
            </p:nvSpPr>
            <p:spPr>
              <a:xfrm rot="5400000">
                <a:off x="2974228" y="3253287"/>
                <a:ext cx="604743" cy="304800"/>
              </a:xfrm>
              <a:prstGeom prst="homePlat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4257520" y="1696490"/>
            <a:ext cx="2272820" cy="418060"/>
            <a:chOff x="4889980" y="1620289"/>
            <a:chExt cx="2272820" cy="418060"/>
          </a:xfrm>
        </p:grpSpPr>
        <p:sp>
          <p:nvSpPr>
            <p:cNvPr id="103" name="Arc 102"/>
            <p:cNvSpPr/>
            <p:nvPr/>
          </p:nvSpPr>
          <p:spPr>
            <a:xfrm>
              <a:off x="6745790" y="1621338"/>
              <a:ext cx="417010" cy="417011"/>
            </a:xfrm>
            <a:prstGeom prst="arc">
              <a:avLst>
                <a:gd name="adj1" fmla="val 16003896"/>
                <a:gd name="adj2" fmla="val 5453928"/>
              </a:avLst>
            </a:prstGeom>
            <a:ln w="28575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62626"/>
                </a:solidFill>
              </a:endParaRPr>
            </a:p>
          </p:txBody>
        </p:sp>
        <p:cxnSp>
          <p:nvCxnSpPr>
            <p:cNvPr id="113" name="Straight Connector 112"/>
            <p:cNvCxnSpPr>
              <a:stCxn id="103" idx="0"/>
            </p:cNvCxnSpPr>
            <p:nvPr/>
          </p:nvCxnSpPr>
          <p:spPr>
            <a:xfrm rot="10800000">
              <a:off x="4889980" y="1620289"/>
              <a:ext cx="2052429" cy="1388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stCxn id="103" idx="2"/>
            </p:cNvCxnSpPr>
            <p:nvPr/>
          </p:nvCxnSpPr>
          <p:spPr>
            <a:xfrm rot="10800000" flipV="1">
              <a:off x="4889980" y="2038323"/>
              <a:ext cx="2061044" cy="2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>
            <a:off x="4257520" y="3414815"/>
            <a:ext cx="2272820" cy="418060"/>
            <a:chOff x="4889980" y="1620289"/>
            <a:chExt cx="2272820" cy="418060"/>
          </a:xfrm>
        </p:grpSpPr>
        <p:sp>
          <p:nvSpPr>
            <p:cNvPr id="118" name="Arc 117"/>
            <p:cNvSpPr/>
            <p:nvPr/>
          </p:nvSpPr>
          <p:spPr>
            <a:xfrm>
              <a:off x="6745790" y="1621338"/>
              <a:ext cx="417010" cy="417011"/>
            </a:xfrm>
            <a:prstGeom prst="arc">
              <a:avLst>
                <a:gd name="adj1" fmla="val 16003896"/>
                <a:gd name="adj2" fmla="val 5453928"/>
              </a:avLst>
            </a:prstGeom>
            <a:ln w="28575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62626"/>
                </a:solidFill>
              </a:endParaRPr>
            </a:p>
          </p:txBody>
        </p:sp>
        <p:cxnSp>
          <p:nvCxnSpPr>
            <p:cNvPr id="119" name="Straight Connector 118"/>
            <p:cNvCxnSpPr>
              <a:stCxn id="118" idx="0"/>
            </p:cNvCxnSpPr>
            <p:nvPr/>
          </p:nvCxnSpPr>
          <p:spPr>
            <a:xfrm rot="10800000">
              <a:off x="4889980" y="1620289"/>
              <a:ext cx="2052429" cy="1388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>
              <a:stCxn id="118" idx="2"/>
            </p:cNvCxnSpPr>
            <p:nvPr/>
          </p:nvCxnSpPr>
          <p:spPr>
            <a:xfrm rot="10800000" flipV="1">
              <a:off x="4889980" y="2038323"/>
              <a:ext cx="2061044" cy="26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 flipH="1">
            <a:off x="2621281" y="2562639"/>
            <a:ext cx="2272820" cy="418060"/>
            <a:chOff x="4889980" y="1620289"/>
            <a:chExt cx="2272820" cy="418060"/>
          </a:xfrm>
        </p:grpSpPr>
        <p:sp>
          <p:nvSpPr>
            <p:cNvPr id="122" name="Arc 121"/>
            <p:cNvSpPr/>
            <p:nvPr/>
          </p:nvSpPr>
          <p:spPr>
            <a:xfrm>
              <a:off x="6745790" y="1621338"/>
              <a:ext cx="417010" cy="417011"/>
            </a:xfrm>
            <a:prstGeom prst="arc">
              <a:avLst>
                <a:gd name="adj1" fmla="val 16003896"/>
                <a:gd name="adj2" fmla="val 5453928"/>
              </a:avLst>
            </a:prstGeom>
            <a:ln w="28575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62626"/>
                </a:solidFill>
              </a:endParaRPr>
            </a:p>
          </p:txBody>
        </p:sp>
        <p:cxnSp>
          <p:nvCxnSpPr>
            <p:cNvPr id="123" name="Straight Connector 122"/>
            <p:cNvCxnSpPr>
              <a:stCxn id="122" idx="0"/>
            </p:cNvCxnSpPr>
            <p:nvPr/>
          </p:nvCxnSpPr>
          <p:spPr>
            <a:xfrm rot="10800000">
              <a:off x="4889980" y="1620289"/>
              <a:ext cx="2052429" cy="1388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22" idx="2"/>
            </p:cNvCxnSpPr>
            <p:nvPr/>
          </p:nvCxnSpPr>
          <p:spPr>
            <a:xfrm rot="10800000" flipV="1">
              <a:off x="4889980" y="2038323"/>
              <a:ext cx="2061044" cy="26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Text Placeholder 3"/>
          <p:cNvSpPr txBox="1">
            <a:spLocks/>
          </p:cNvSpPr>
          <p:nvPr/>
        </p:nvSpPr>
        <p:spPr>
          <a:xfrm>
            <a:off x="451279" y="2419376"/>
            <a:ext cx="2063321" cy="473976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>
              <a:spcBef>
                <a:spcPct val="20000"/>
              </a:spcBef>
              <a:defRPr/>
            </a:pPr>
            <a:r>
              <a:rPr lang="it-IT" b="1" dirty="0" smtClean="0">
                <a:solidFill>
                  <a:srgbClr val="0187AC"/>
                </a:solidFill>
              </a:rPr>
              <a:t>Vienai </a:t>
            </a:r>
            <a:r>
              <a:rPr lang="it-IT" b="1" dirty="0">
                <a:solidFill>
                  <a:srgbClr val="0187AC"/>
                </a:solidFill>
              </a:rPr>
              <a:t>pirkimo </a:t>
            </a:r>
            <a:r>
              <a:rPr lang="it-IT" b="1" dirty="0" smtClean="0">
                <a:solidFill>
                  <a:srgbClr val="0187AC"/>
                </a:solidFill>
              </a:rPr>
              <a:t>procedūrai</a:t>
            </a:r>
            <a:r>
              <a:rPr lang="lt-LT" b="1" dirty="0" smtClean="0">
                <a:solidFill>
                  <a:srgbClr val="0187AC"/>
                </a:solidFill>
              </a:rPr>
              <a:t> </a:t>
            </a:r>
            <a:r>
              <a:rPr lang="it-IT" b="1" dirty="0" smtClean="0">
                <a:solidFill>
                  <a:srgbClr val="0187AC"/>
                </a:solidFill>
              </a:rPr>
              <a:t>–</a:t>
            </a:r>
            <a:endParaRPr lang="it-IT" b="1" dirty="0">
              <a:solidFill>
                <a:srgbClr val="0187AC"/>
              </a:solidFill>
            </a:endParaRPr>
          </a:p>
          <a:p>
            <a:pPr algn="r">
              <a:spcBef>
                <a:spcPct val="20000"/>
              </a:spcBef>
              <a:defRPr/>
            </a:pPr>
            <a:r>
              <a:rPr lang="it-IT" b="1" dirty="0">
                <a:solidFill>
                  <a:srgbClr val="0187AC"/>
                </a:solidFill>
              </a:rPr>
              <a:t> viena PPP </a:t>
            </a:r>
            <a:r>
              <a:rPr lang="it-IT" b="1" dirty="0" smtClean="0">
                <a:solidFill>
                  <a:srgbClr val="0187AC"/>
                </a:solidFill>
              </a:rPr>
              <a:t>eilutė</a:t>
            </a:r>
            <a:endParaRPr lang="it-IT" b="1" dirty="0">
              <a:solidFill>
                <a:srgbClr val="0187AC"/>
              </a:solidFill>
            </a:endParaRPr>
          </a:p>
        </p:txBody>
      </p:sp>
      <p:sp>
        <p:nvSpPr>
          <p:cNvPr id="132" name="Text Placeholder 3"/>
          <p:cNvSpPr txBox="1">
            <a:spLocks/>
          </p:cNvSpPr>
          <p:nvPr/>
        </p:nvSpPr>
        <p:spPr>
          <a:xfrm>
            <a:off x="6650150" y="1370599"/>
            <a:ext cx="2283702" cy="73250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spcBef>
                <a:spcPct val="20000"/>
              </a:spcBef>
              <a:defRPr/>
            </a:pPr>
            <a:r>
              <a:rPr lang="lt-LT" b="1" dirty="0" smtClean="0">
                <a:solidFill>
                  <a:srgbClr val="176490"/>
                </a:solidFill>
              </a:rPr>
              <a:t>Nurodomi </a:t>
            </a:r>
            <a:r>
              <a:rPr lang="lt-LT" b="1" dirty="0">
                <a:solidFill>
                  <a:srgbClr val="176490"/>
                </a:solidFill>
              </a:rPr>
              <a:t>visi su projektu </a:t>
            </a:r>
          </a:p>
          <a:p>
            <a:pPr algn="l">
              <a:spcBef>
                <a:spcPct val="20000"/>
              </a:spcBef>
              <a:defRPr/>
            </a:pPr>
            <a:r>
              <a:rPr lang="lt-LT" b="1" dirty="0">
                <a:solidFill>
                  <a:srgbClr val="176490"/>
                </a:solidFill>
              </a:rPr>
              <a:t>susiję </a:t>
            </a:r>
            <a:r>
              <a:rPr lang="lt-LT" b="1" dirty="0" smtClean="0">
                <a:solidFill>
                  <a:srgbClr val="176490"/>
                </a:solidFill>
              </a:rPr>
              <a:t>pirkimai ir kurių išlaidas </a:t>
            </a:r>
          </a:p>
          <a:p>
            <a:pPr algn="l">
              <a:spcBef>
                <a:spcPct val="20000"/>
              </a:spcBef>
              <a:defRPr/>
            </a:pPr>
            <a:r>
              <a:rPr lang="lt-LT" b="1" dirty="0">
                <a:solidFill>
                  <a:srgbClr val="176490"/>
                </a:solidFill>
              </a:rPr>
              <a:t>p</a:t>
            </a:r>
            <a:r>
              <a:rPr lang="lt-LT" b="1" dirty="0" smtClean="0">
                <a:solidFill>
                  <a:srgbClr val="176490"/>
                </a:solidFill>
              </a:rPr>
              <a:t>lanuojama deklaruoti</a:t>
            </a:r>
            <a:endParaRPr lang="lt-LT" b="1" dirty="0">
              <a:solidFill>
                <a:srgbClr val="176490"/>
              </a:solidFill>
            </a:endParaRPr>
          </a:p>
        </p:txBody>
      </p:sp>
      <p:sp>
        <p:nvSpPr>
          <p:cNvPr id="135" name="Text Placeholder 3"/>
          <p:cNvSpPr txBox="1">
            <a:spLocks/>
          </p:cNvSpPr>
          <p:nvPr/>
        </p:nvSpPr>
        <p:spPr>
          <a:xfrm>
            <a:off x="6663583" y="3258115"/>
            <a:ext cx="2256836" cy="73250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lt-LT" b="1" dirty="0" smtClean="0">
                <a:solidFill>
                  <a:srgbClr val="1AA4BE"/>
                </a:solidFill>
              </a:rPr>
              <a:t>PPP turi būti aktualus</a:t>
            </a:r>
          </a:p>
          <a:p>
            <a:pPr algn="l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lt-LT" b="1" dirty="0" smtClean="0">
                <a:solidFill>
                  <a:srgbClr val="1AA4BE"/>
                </a:solidFill>
              </a:rPr>
              <a:t>Esant </a:t>
            </a:r>
            <a:r>
              <a:rPr lang="lt-LT" b="1" dirty="0" err="1" smtClean="0">
                <a:solidFill>
                  <a:srgbClr val="1AA4BE"/>
                </a:solidFill>
              </a:rPr>
              <a:t>pasikeitimams</a:t>
            </a:r>
            <a:r>
              <a:rPr lang="lt-LT" b="1" dirty="0" smtClean="0">
                <a:solidFill>
                  <a:srgbClr val="1AA4BE"/>
                </a:solidFill>
              </a:rPr>
              <a:t>, turi būti </a:t>
            </a:r>
          </a:p>
          <a:p>
            <a:pPr algn="l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lt-LT" b="1" dirty="0" smtClean="0">
                <a:solidFill>
                  <a:srgbClr val="1AA4BE"/>
                </a:solidFill>
              </a:rPr>
              <a:t>atnaujinamas</a:t>
            </a:r>
            <a:endParaRPr lang="en-US" sz="1800" b="1" dirty="0">
              <a:solidFill>
                <a:srgbClr val="1AA4BE"/>
              </a:solidFill>
            </a:endParaRPr>
          </a:p>
        </p:txBody>
      </p:sp>
      <p:grpSp>
        <p:nvGrpSpPr>
          <p:cNvPr id="156" name="Group 155"/>
          <p:cNvGrpSpPr/>
          <p:nvPr/>
        </p:nvGrpSpPr>
        <p:grpSpPr>
          <a:xfrm>
            <a:off x="3887475" y="1781176"/>
            <a:ext cx="2526340" cy="223838"/>
            <a:chOff x="3887474" y="1704975"/>
            <a:chExt cx="2526340" cy="223838"/>
          </a:xfrm>
        </p:grpSpPr>
        <p:sp>
          <p:nvSpPr>
            <p:cNvPr id="139" name="Oval 138"/>
            <p:cNvSpPr/>
            <p:nvPr/>
          </p:nvSpPr>
          <p:spPr bwMode="auto">
            <a:xfrm>
              <a:off x="6189976" y="1704975"/>
              <a:ext cx="223838" cy="2238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262626"/>
                </a:solidFill>
              </a:endParaRPr>
            </a:p>
          </p:txBody>
        </p:sp>
        <p:cxnSp>
          <p:nvCxnSpPr>
            <p:cNvPr id="140" name="Straight Connector 139"/>
            <p:cNvCxnSpPr/>
            <p:nvPr/>
          </p:nvCxnSpPr>
          <p:spPr>
            <a:xfrm>
              <a:off x="3887474" y="1816894"/>
              <a:ext cx="2408551" cy="1870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 157"/>
          <p:cNvGrpSpPr/>
          <p:nvPr/>
        </p:nvGrpSpPr>
        <p:grpSpPr>
          <a:xfrm>
            <a:off x="3887475" y="3517525"/>
            <a:ext cx="2526340" cy="223838"/>
            <a:chOff x="3887474" y="3441325"/>
            <a:chExt cx="2526340" cy="223838"/>
          </a:xfrm>
        </p:grpSpPr>
        <p:sp>
          <p:nvSpPr>
            <p:cNvPr id="143" name="Oval 142"/>
            <p:cNvSpPr/>
            <p:nvPr/>
          </p:nvSpPr>
          <p:spPr bwMode="auto">
            <a:xfrm>
              <a:off x="6189976" y="3441325"/>
              <a:ext cx="223838" cy="223838"/>
            </a:xfrm>
            <a:prstGeom prst="ellipse">
              <a:avLst/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262626"/>
                </a:solidFill>
              </a:endParaRPr>
            </a:p>
          </p:txBody>
        </p:sp>
        <p:cxnSp>
          <p:nvCxnSpPr>
            <p:cNvPr id="144" name="Straight Connector 143"/>
            <p:cNvCxnSpPr/>
            <p:nvPr/>
          </p:nvCxnSpPr>
          <p:spPr>
            <a:xfrm>
              <a:off x="3887474" y="3553244"/>
              <a:ext cx="2408551" cy="1870"/>
            </a:xfrm>
            <a:prstGeom prst="line">
              <a:avLst/>
            </a:prstGeom>
            <a:ln w="12700">
              <a:solidFill>
                <a:schemeClr val="accent3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/>
          <p:cNvGrpSpPr/>
          <p:nvPr/>
        </p:nvGrpSpPr>
        <p:grpSpPr>
          <a:xfrm>
            <a:off x="2800351" y="2662237"/>
            <a:ext cx="2524125" cy="223838"/>
            <a:chOff x="2800350" y="2586037"/>
            <a:chExt cx="2524125" cy="223838"/>
          </a:xfrm>
        </p:grpSpPr>
        <p:sp>
          <p:nvSpPr>
            <p:cNvPr id="145" name="Oval 144"/>
            <p:cNvSpPr/>
            <p:nvPr/>
          </p:nvSpPr>
          <p:spPr bwMode="auto">
            <a:xfrm>
              <a:off x="2800350" y="2586037"/>
              <a:ext cx="223838" cy="22383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262626"/>
                </a:solidFill>
              </a:endParaRPr>
            </a:p>
          </p:txBody>
        </p:sp>
        <p:cxnSp>
          <p:nvCxnSpPr>
            <p:cNvPr id="146" name="Straight Connector 145"/>
            <p:cNvCxnSpPr/>
            <p:nvPr/>
          </p:nvCxnSpPr>
          <p:spPr>
            <a:xfrm>
              <a:off x="2915924" y="2697956"/>
              <a:ext cx="2408551" cy="1870"/>
            </a:xfrm>
            <a:prstGeom prst="line">
              <a:avLst/>
            </a:prstGeom>
            <a:ln w="12700">
              <a:solidFill>
                <a:schemeClr val="accent2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Freeform 72"/>
          <p:cNvSpPr>
            <a:spLocks noEditPoints="1"/>
          </p:cNvSpPr>
          <p:nvPr/>
        </p:nvSpPr>
        <p:spPr bwMode="auto">
          <a:xfrm>
            <a:off x="3275148" y="1657350"/>
            <a:ext cx="458652" cy="458652"/>
          </a:xfrm>
          <a:custGeom>
            <a:avLst/>
            <a:gdLst/>
            <a:ahLst/>
            <a:cxnLst>
              <a:cxn ang="0">
                <a:pos x="121" y="1"/>
              </a:cxn>
              <a:cxn ang="0">
                <a:pos x="119" y="0"/>
              </a:cxn>
              <a:cxn ang="0">
                <a:pos x="117" y="1"/>
              </a:cxn>
              <a:cxn ang="0">
                <a:pos x="2" y="77"/>
              </a:cxn>
              <a:cxn ang="0">
                <a:pos x="0" y="81"/>
              </a:cxn>
              <a:cxn ang="0">
                <a:pos x="2" y="84"/>
              </a:cxn>
              <a:cxn ang="0">
                <a:pos x="32" y="96"/>
              </a:cxn>
              <a:cxn ang="0">
                <a:pos x="46" y="121"/>
              </a:cxn>
              <a:cxn ang="0">
                <a:pos x="50" y="123"/>
              </a:cxn>
              <a:cxn ang="0">
                <a:pos x="50" y="123"/>
              </a:cxn>
              <a:cxn ang="0">
                <a:pos x="53" y="121"/>
              </a:cxn>
              <a:cxn ang="0">
                <a:pos x="61" y="107"/>
              </a:cxn>
              <a:cxn ang="0">
                <a:pos x="98" y="122"/>
              </a:cxn>
              <a:cxn ang="0">
                <a:pos x="100" y="123"/>
              </a:cxn>
              <a:cxn ang="0">
                <a:pos x="101" y="122"/>
              </a:cxn>
              <a:cxn ang="0">
                <a:pos x="103" y="119"/>
              </a:cxn>
              <a:cxn ang="0">
                <a:pos x="123" y="4"/>
              </a:cxn>
              <a:cxn ang="0">
                <a:pos x="121" y="1"/>
              </a:cxn>
              <a:cxn ang="0">
                <a:pos x="12" y="80"/>
              </a:cxn>
              <a:cxn ang="0">
                <a:pos x="101" y="20"/>
              </a:cxn>
              <a:cxn ang="0">
                <a:pos x="36" y="89"/>
              </a:cxn>
              <a:cxn ang="0">
                <a:pos x="35" y="89"/>
              </a:cxn>
              <a:cxn ang="0">
                <a:pos x="12" y="80"/>
              </a:cxn>
              <a:cxn ang="0">
                <a:pos x="39" y="92"/>
              </a:cxn>
              <a:cxn ang="0">
                <a:pos x="39" y="92"/>
              </a:cxn>
              <a:cxn ang="0">
                <a:pos x="112" y="14"/>
              </a:cxn>
              <a:cxn ang="0">
                <a:pos x="50" y="111"/>
              </a:cxn>
              <a:cxn ang="0">
                <a:pos x="39" y="92"/>
              </a:cxn>
              <a:cxn ang="0">
                <a:pos x="97" y="113"/>
              </a:cxn>
              <a:cxn ang="0">
                <a:pos x="64" y="100"/>
              </a:cxn>
              <a:cxn ang="0">
                <a:pos x="61" y="100"/>
              </a:cxn>
              <a:cxn ang="0">
                <a:pos x="112" y="22"/>
              </a:cxn>
              <a:cxn ang="0">
                <a:pos x="97" y="113"/>
              </a:cxn>
              <a:cxn ang="0">
                <a:pos x="97" y="113"/>
              </a:cxn>
              <a:cxn ang="0">
                <a:pos x="97" y="113"/>
              </a:cxn>
            </a:cxnLst>
            <a:rect l="0" t="0" r="r" b="b"/>
            <a:pathLst>
              <a:path w="123" h="123">
                <a:moveTo>
                  <a:pt x="121" y="1"/>
                </a:moveTo>
                <a:cubicBezTo>
                  <a:pt x="120" y="0"/>
                  <a:pt x="119" y="0"/>
                  <a:pt x="119" y="0"/>
                </a:cubicBezTo>
                <a:cubicBezTo>
                  <a:pt x="118" y="0"/>
                  <a:pt x="117" y="0"/>
                  <a:pt x="117" y="1"/>
                </a:cubicBezTo>
                <a:cubicBezTo>
                  <a:pt x="2" y="77"/>
                  <a:pt x="2" y="77"/>
                  <a:pt x="2" y="77"/>
                </a:cubicBezTo>
                <a:cubicBezTo>
                  <a:pt x="0" y="78"/>
                  <a:pt x="0" y="79"/>
                  <a:pt x="0" y="81"/>
                </a:cubicBezTo>
                <a:cubicBezTo>
                  <a:pt x="0" y="82"/>
                  <a:pt x="1" y="83"/>
                  <a:pt x="2" y="84"/>
                </a:cubicBezTo>
                <a:cubicBezTo>
                  <a:pt x="32" y="96"/>
                  <a:pt x="32" y="96"/>
                  <a:pt x="32" y="96"/>
                </a:cubicBezTo>
                <a:cubicBezTo>
                  <a:pt x="46" y="121"/>
                  <a:pt x="46" y="121"/>
                  <a:pt x="46" y="121"/>
                </a:cubicBezTo>
                <a:cubicBezTo>
                  <a:pt x="47" y="122"/>
                  <a:pt x="48" y="123"/>
                  <a:pt x="50" y="123"/>
                </a:cubicBezTo>
                <a:cubicBezTo>
                  <a:pt x="50" y="123"/>
                  <a:pt x="50" y="123"/>
                  <a:pt x="50" y="123"/>
                </a:cubicBezTo>
                <a:cubicBezTo>
                  <a:pt x="51" y="123"/>
                  <a:pt x="52" y="122"/>
                  <a:pt x="53" y="121"/>
                </a:cubicBezTo>
                <a:cubicBezTo>
                  <a:pt x="61" y="107"/>
                  <a:pt x="61" y="107"/>
                  <a:pt x="61" y="107"/>
                </a:cubicBezTo>
                <a:cubicBezTo>
                  <a:pt x="98" y="122"/>
                  <a:pt x="98" y="122"/>
                  <a:pt x="98" y="122"/>
                </a:cubicBezTo>
                <a:cubicBezTo>
                  <a:pt x="99" y="123"/>
                  <a:pt x="99" y="123"/>
                  <a:pt x="100" y="123"/>
                </a:cubicBezTo>
                <a:cubicBezTo>
                  <a:pt x="100" y="123"/>
                  <a:pt x="101" y="122"/>
                  <a:pt x="101" y="122"/>
                </a:cubicBezTo>
                <a:cubicBezTo>
                  <a:pt x="102" y="122"/>
                  <a:pt x="103" y="121"/>
                  <a:pt x="103" y="119"/>
                </a:cubicBezTo>
                <a:cubicBezTo>
                  <a:pt x="123" y="4"/>
                  <a:pt x="123" y="4"/>
                  <a:pt x="123" y="4"/>
                </a:cubicBezTo>
                <a:cubicBezTo>
                  <a:pt x="123" y="3"/>
                  <a:pt x="122" y="1"/>
                  <a:pt x="121" y="1"/>
                </a:cubicBezTo>
                <a:close/>
                <a:moveTo>
                  <a:pt x="12" y="80"/>
                </a:moveTo>
                <a:cubicBezTo>
                  <a:pt x="101" y="20"/>
                  <a:pt x="101" y="20"/>
                  <a:pt x="101" y="20"/>
                </a:cubicBezTo>
                <a:cubicBezTo>
                  <a:pt x="36" y="89"/>
                  <a:pt x="36" y="89"/>
                  <a:pt x="36" y="89"/>
                </a:cubicBezTo>
                <a:cubicBezTo>
                  <a:pt x="36" y="89"/>
                  <a:pt x="35" y="89"/>
                  <a:pt x="35" y="89"/>
                </a:cubicBezTo>
                <a:lnTo>
                  <a:pt x="12" y="80"/>
                </a:lnTo>
                <a:close/>
                <a:moveTo>
                  <a:pt x="39" y="92"/>
                </a:moveTo>
                <a:cubicBezTo>
                  <a:pt x="39" y="92"/>
                  <a:pt x="39" y="92"/>
                  <a:pt x="39" y="92"/>
                </a:cubicBezTo>
                <a:cubicBezTo>
                  <a:pt x="112" y="14"/>
                  <a:pt x="112" y="14"/>
                  <a:pt x="112" y="14"/>
                </a:cubicBezTo>
                <a:cubicBezTo>
                  <a:pt x="50" y="111"/>
                  <a:pt x="50" y="111"/>
                  <a:pt x="50" y="111"/>
                </a:cubicBezTo>
                <a:lnTo>
                  <a:pt x="39" y="92"/>
                </a:lnTo>
                <a:close/>
                <a:moveTo>
                  <a:pt x="97" y="113"/>
                </a:moveTo>
                <a:cubicBezTo>
                  <a:pt x="64" y="100"/>
                  <a:pt x="64" y="100"/>
                  <a:pt x="64" y="100"/>
                </a:cubicBezTo>
                <a:cubicBezTo>
                  <a:pt x="63" y="100"/>
                  <a:pt x="62" y="100"/>
                  <a:pt x="61" y="100"/>
                </a:cubicBezTo>
                <a:cubicBezTo>
                  <a:pt x="112" y="22"/>
                  <a:pt x="112" y="22"/>
                  <a:pt x="112" y="22"/>
                </a:cubicBezTo>
                <a:lnTo>
                  <a:pt x="97" y="113"/>
                </a:lnTo>
                <a:close/>
                <a:moveTo>
                  <a:pt x="97" y="113"/>
                </a:moveTo>
                <a:cubicBezTo>
                  <a:pt x="97" y="113"/>
                  <a:pt x="97" y="113"/>
                  <a:pt x="97" y="113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76490"/>
              </a:solidFill>
            </a:endParaRPr>
          </a:p>
        </p:txBody>
      </p:sp>
      <p:grpSp>
        <p:nvGrpSpPr>
          <p:cNvPr id="148" name="Group 65"/>
          <p:cNvGrpSpPr/>
          <p:nvPr/>
        </p:nvGrpSpPr>
        <p:grpSpPr>
          <a:xfrm>
            <a:off x="5486400" y="2513521"/>
            <a:ext cx="458652" cy="458652"/>
            <a:chOff x="8780463" y="1906588"/>
            <a:chExt cx="360363" cy="360363"/>
          </a:xfrm>
          <a:solidFill>
            <a:schemeClr val="accent2"/>
          </a:solidFill>
        </p:grpSpPr>
        <p:sp>
          <p:nvSpPr>
            <p:cNvPr id="149" name="Freeform 93"/>
            <p:cNvSpPr>
              <a:spLocks noEditPoints="1"/>
            </p:cNvSpPr>
            <p:nvPr/>
          </p:nvSpPr>
          <p:spPr bwMode="auto">
            <a:xfrm>
              <a:off x="8780463" y="1938338"/>
              <a:ext cx="328613" cy="328613"/>
            </a:xfrm>
            <a:custGeom>
              <a:avLst/>
              <a:gdLst/>
              <a:ahLst/>
              <a:cxnLst>
                <a:cxn ang="0">
                  <a:pos x="80" y="3"/>
                </a:cxn>
                <a:cxn ang="0">
                  <a:pos x="73" y="0"/>
                </a:cxn>
                <a:cxn ang="0">
                  <a:pos x="66" y="3"/>
                </a:cxn>
                <a:cxn ang="0">
                  <a:pos x="61" y="9"/>
                </a:cxn>
                <a:cxn ang="0">
                  <a:pos x="58" y="15"/>
                </a:cxn>
                <a:cxn ang="0">
                  <a:pos x="60" y="20"/>
                </a:cxn>
                <a:cxn ang="0">
                  <a:pos x="8" y="41"/>
                </a:cxn>
                <a:cxn ang="0">
                  <a:pos x="1" y="50"/>
                </a:cxn>
                <a:cxn ang="0">
                  <a:pos x="4" y="60"/>
                </a:cxn>
                <a:cxn ang="0">
                  <a:pos x="53" y="108"/>
                </a:cxn>
                <a:cxn ang="0">
                  <a:pos x="61" y="112"/>
                </a:cxn>
                <a:cxn ang="0">
                  <a:pos x="61" y="112"/>
                </a:cxn>
                <a:cxn ang="0">
                  <a:pos x="63" y="111"/>
                </a:cxn>
                <a:cxn ang="0">
                  <a:pos x="72" y="104"/>
                </a:cxn>
                <a:cxn ang="0">
                  <a:pos x="92" y="53"/>
                </a:cxn>
                <a:cxn ang="0">
                  <a:pos x="97" y="55"/>
                </a:cxn>
                <a:cxn ang="0">
                  <a:pos x="104" y="52"/>
                </a:cxn>
                <a:cxn ang="0">
                  <a:pos x="110" y="46"/>
                </a:cxn>
                <a:cxn ang="0">
                  <a:pos x="112" y="40"/>
                </a:cxn>
                <a:cxn ang="0">
                  <a:pos x="110" y="33"/>
                </a:cxn>
                <a:cxn ang="0">
                  <a:pos x="80" y="3"/>
                </a:cxn>
                <a:cxn ang="0">
                  <a:pos x="65" y="102"/>
                </a:cxn>
                <a:cxn ang="0">
                  <a:pos x="62" y="104"/>
                </a:cxn>
                <a:cxn ang="0">
                  <a:pos x="61" y="104"/>
                </a:cxn>
                <a:cxn ang="0">
                  <a:pos x="58" y="103"/>
                </a:cxn>
                <a:cxn ang="0">
                  <a:pos x="9" y="55"/>
                </a:cxn>
                <a:cxn ang="0">
                  <a:pos x="8" y="51"/>
                </a:cxn>
                <a:cxn ang="0">
                  <a:pos x="11" y="48"/>
                </a:cxn>
                <a:cxn ang="0">
                  <a:pos x="34" y="39"/>
                </a:cxn>
                <a:cxn ang="0">
                  <a:pos x="83" y="56"/>
                </a:cxn>
                <a:cxn ang="0">
                  <a:pos x="65" y="102"/>
                </a:cxn>
                <a:cxn ang="0">
                  <a:pos x="104" y="41"/>
                </a:cxn>
                <a:cxn ang="0">
                  <a:pos x="99" y="46"/>
                </a:cxn>
                <a:cxn ang="0">
                  <a:pos x="96" y="46"/>
                </a:cxn>
                <a:cxn ang="0">
                  <a:pos x="89" y="40"/>
                </a:cxn>
                <a:cxn ang="0">
                  <a:pos x="84" y="53"/>
                </a:cxn>
                <a:cxn ang="0">
                  <a:pos x="84" y="52"/>
                </a:cxn>
                <a:cxn ang="0">
                  <a:pos x="50" y="38"/>
                </a:cxn>
                <a:cxn ang="0">
                  <a:pos x="40" y="36"/>
                </a:cxn>
                <a:cxn ang="0">
                  <a:pos x="73" y="23"/>
                </a:cxn>
                <a:cxn ang="0">
                  <a:pos x="66" y="17"/>
                </a:cxn>
                <a:cxn ang="0">
                  <a:pos x="66" y="14"/>
                </a:cxn>
                <a:cxn ang="0">
                  <a:pos x="72" y="9"/>
                </a:cxn>
                <a:cxn ang="0">
                  <a:pos x="75" y="9"/>
                </a:cxn>
                <a:cxn ang="0">
                  <a:pos x="104" y="38"/>
                </a:cxn>
                <a:cxn ang="0">
                  <a:pos x="104" y="41"/>
                </a:cxn>
                <a:cxn ang="0">
                  <a:pos x="104" y="41"/>
                </a:cxn>
                <a:cxn ang="0">
                  <a:pos x="104" y="41"/>
                </a:cxn>
              </a:cxnLst>
              <a:rect l="0" t="0" r="r" b="b"/>
              <a:pathLst>
                <a:path w="112" h="112">
                  <a:moveTo>
                    <a:pt x="80" y="3"/>
                  </a:moveTo>
                  <a:cubicBezTo>
                    <a:pt x="78" y="1"/>
                    <a:pt x="76" y="0"/>
                    <a:pt x="73" y="0"/>
                  </a:cubicBezTo>
                  <a:cubicBezTo>
                    <a:pt x="71" y="0"/>
                    <a:pt x="68" y="1"/>
                    <a:pt x="66" y="3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59" y="10"/>
                    <a:pt x="58" y="13"/>
                    <a:pt x="58" y="15"/>
                  </a:cubicBezTo>
                  <a:cubicBezTo>
                    <a:pt x="58" y="17"/>
                    <a:pt x="59" y="19"/>
                    <a:pt x="60" y="20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4" y="43"/>
                    <a:pt x="2" y="46"/>
                    <a:pt x="1" y="50"/>
                  </a:cubicBezTo>
                  <a:cubicBezTo>
                    <a:pt x="0" y="53"/>
                    <a:pt x="1" y="57"/>
                    <a:pt x="4" y="60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5" y="110"/>
                    <a:pt x="58" y="112"/>
                    <a:pt x="61" y="112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2" y="112"/>
                    <a:pt x="63" y="112"/>
                    <a:pt x="63" y="111"/>
                  </a:cubicBezTo>
                  <a:cubicBezTo>
                    <a:pt x="67" y="111"/>
                    <a:pt x="70" y="108"/>
                    <a:pt x="72" y="104"/>
                  </a:cubicBezTo>
                  <a:cubicBezTo>
                    <a:pt x="92" y="53"/>
                    <a:pt x="92" y="53"/>
                    <a:pt x="92" y="53"/>
                  </a:cubicBezTo>
                  <a:cubicBezTo>
                    <a:pt x="94" y="54"/>
                    <a:pt x="95" y="55"/>
                    <a:pt x="97" y="55"/>
                  </a:cubicBezTo>
                  <a:cubicBezTo>
                    <a:pt x="100" y="55"/>
                    <a:pt x="102" y="54"/>
                    <a:pt x="104" y="52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11" y="45"/>
                    <a:pt x="112" y="42"/>
                    <a:pt x="112" y="40"/>
                  </a:cubicBezTo>
                  <a:cubicBezTo>
                    <a:pt x="112" y="37"/>
                    <a:pt x="111" y="35"/>
                    <a:pt x="110" y="33"/>
                  </a:cubicBezTo>
                  <a:lnTo>
                    <a:pt x="80" y="3"/>
                  </a:lnTo>
                  <a:close/>
                  <a:moveTo>
                    <a:pt x="65" y="102"/>
                  </a:moveTo>
                  <a:cubicBezTo>
                    <a:pt x="64" y="103"/>
                    <a:pt x="63" y="104"/>
                    <a:pt x="62" y="104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0" y="104"/>
                    <a:pt x="59" y="104"/>
                    <a:pt x="58" y="103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9" y="54"/>
                    <a:pt x="8" y="52"/>
                    <a:pt x="8" y="51"/>
                  </a:cubicBezTo>
                  <a:cubicBezTo>
                    <a:pt x="9" y="50"/>
                    <a:pt x="9" y="49"/>
                    <a:pt x="11" y="48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51" y="44"/>
                    <a:pt x="67" y="39"/>
                    <a:pt x="83" y="56"/>
                  </a:cubicBezTo>
                  <a:lnTo>
                    <a:pt x="65" y="102"/>
                  </a:lnTo>
                  <a:close/>
                  <a:moveTo>
                    <a:pt x="104" y="41"/>
                  </a:moveTo>
                  <a:cubicBezTo>
                    <a:pt x="99" y="46"/>
                    <a:pt x="99" y="46"/>
                    <a:pt x="99" y="46"/>
                  </a:cubicBezTo>
                  <a:cubicBezTo>
                    <a:pt x="98" y="47"/>
                    <a:pt x="97" y="47"/>
                    <a:pt x="96" y="46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73" y="41"/>
                    <a:pt x="61" y="39"/>
                    <a:pt x="50" y="38"/>
                  </a:cubicBezTo>
                  <a:cubicBezTo>
                    <a:pt x="47" y="38"/>
                    <a:pt x="44" y="37"/>
                    <a:pt x="40" y="36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6"/>
                    <a:pt x="66" y="15"/>
                    <a:pt x="66" y="14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3" y="8"/>
                    <a:pt x="74" y="8"/>
                    <a:pt x="75" y="9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5" y="39"/>
                    <a:pt x="105" y="40"/>
                    <a:pt x="104" y="41"/>
                  </a:cubicBezTo>
                  <a:close/>
                  <a:moveTo>
                    <a:pt x="104" y="41"/>
                  </a:moveTo>
                  <a:cubicBezTo>
                    <a:pt x="104" y="41"/>
                    <a:pt x="104" y="41"/>
                    <a:pt x="104" y="4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76490"/>
                </a:solidFill>
              </a:endParaRPr>
            </a:p>
          </p:txBody>
        </p:sp>
        <p:sp>
          <p:nvSpPr>
            <p:cNvPr id="150" name="Freeform 94"/>
            <p:cNvSpPr>
              <a:spLocks noEditPoints="1"/>
            </p:cNvSpPr>
            <p:nvPr/>
          </p:nvSpPr>
          <p:spPr bwMode="auto">
            <a:xfrm>
              <a:off x="8939213" y="2084388"/>
              <a:ext cx="55563" cy="57150"/>
            </a:xfrm>
            <a:custGeom>
              <a:avLst/>
              <a:gdLst/>
              <a:ahLst/>
              <a:cxnLst>
                <a:cxn ang="0">
                  <a:pos x="10" y="19"/>
                </a:cxn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10" y="19"/>
                </a:cxn>
                <a:cxn ang="0">
                  <a:pos x="10" y="4"/>
                </a:cxn>
                <a:cxn ang="0">
                  <a:pos x="16" y="10"/>
                </a:cxn>
                <a:cxn ang="0">
                  <a:pos x="10" y="16"/>
                </a:cxn>
                <a:cxn ang="0">
                  <a:pos x="4" y="10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19">
                  <a:moveTo>
                    <a:pt x="10" y="19"/>
                  </a:moveTo>
                  <a:cubicBezTo>
                    <a:pt x="15" y="19"/>
                    <a:pt x="19" y="15"/>
                    <a:pt x="19" y="10"/>
                  </a:cubicBezTo>
                  <a:cubicBezTo>
                    <a:pt x="19" y="5"/>
                    <a:pt x="15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  <a:moveTo>
                    <a:pt x="10" y="4"/>
                  </a:moveTo>
                  <a:cubicBezTo>
                    <a:pt x="13" y="4"/>
                    <a:pt x="16" y="7"/>
                    <a:pt x="16" y="10"/>
                  </a:cubicBezTo>
                  <a:cubicBezTo>
                    <a:pt x="16" y="13"/>
                    <a:pt x="13" y="16"/>
                    <a:pt x="10" y="16"/>
                  </a:cubicBezTo>
                  <a:cubicBezTo>
                    <a:pt x="7" y="16"/>
                    <a:pt x="4" y="13"/>
                    <a:pt x="4" y="10"/>
                  </a:cubicBezTo>
                  <a:cubicBezTo>
                    <a:pt x="4" y="7"/>
                    <a:pt x="7" y="4"/>
                    <a:pt x="10" y="4"/>
                  </a:cubicBezTo>
                  <a:close/>
                  <a:moveTo>
                    <a:pt x="10" y="4"/>
                  </a:moveTo>
                  <a:cubicBezTo>
                    <a:pt x="10" y="4"/>
                    <a:pt x="10" y="4"/>
                    <a:pt x="10" y="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76490"/>
                </a:solidFill>
              </a:endParaRPr>
            </a:p>
          </p:txBody>
        </p:sp>
        <p:sp>
          <p:nvSpPr>
            <p:cNvPr id="151" name="Freeform 95"/>
            <p:cNvSpPr>
              <a:spLocks noEditPoints="1"/>
            </p:cNvSpPr>
            <p:nvPr/>
          </p:nvSpPr>
          <p:spPr bwMode="auto">
            <a:xfrm>
              <a:off x="9085263" y="1906588"/>
              <a:ext cx="55563" cy="5556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9"/>
                </a:cxn>
                <a:cxn ang="0">
                  <a:pos x="10" y="19"/>
                </a:cxn>
                <a:cxn ang="0">
                  <a:pos x="19" y="9"/>
                </a:cxn>
                <a:cxn ang="0">
                  <a:pos x="10" y="0"/>
                </a:cxn>
                <a:cxn ang="0">
                  <a:pos x="10" y="15"/>
                </a:cxn>
                <a:cxn ang="0">
                  <a:pos x="4" y="9"/>
                </a:cxn>
                <a:cxn ang="0">
                  <a:pos x="10" y="4"/>
                </a:cxn>
                <a:cxn ang="0">
                  <a:pos x="16" y="9"/>
                </a:cxn>
                <a:cxn ang="0">
                  <a:pos x="10" y="15"/>
                </a:cxn>
                <a:cxn ang="0">
                  <a:pos x="10" y="15"/>
                </a:cxn>
                <a:cxn ang="0">
                  <a:pos x="10" y="15"/>
                </a:cxn>
              </a:cxnLst>
              <a:rect l="0" t="0" r="r" b="b"/>
              <a:pathLst>
                <a:path w="19" h="19">
                  <a:moveTo>
                    <a:pt x="10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10" y="19"/>
                  </a:cubicBezTo>
                  <a:cubicBezTo>
                    <a:pt x="15" y="19"/>
                    <a:pt x="19" y="15"/>
                    <a:pt x="19" y="9"/>
                  </a:cubicBezTo>
                  <a:cubicBezTo>
                    <a:pt x="19" y="4"/>
                    <a:pt x="15" y="0"/>
                    <a:pt x="10" y="0"/>
                  </a:cubicBezTo>
                  <a:close/>
                  <a:moveTo>
                    <a:pt x="10" y="15"/>
                  </a:moveTo>
                  <a:cubicBezTo>
                    <a:pt x="7" y="15"/>
                    <a:pt x="4" y="13"/>
                    <a:pt x="4" y="9"/>
                  </a:cubicBezTo>
                  <a:cubicBezTo>
                    <a:pt x="4" y="6"/>
                    <a:pt x="7" y="4"/>
                    <a:pt x="10" y="4"/>
                  </a:cubicBezTo>
                  <a:cubicBezTo>
                    <a:pt x="13" y="4"/>
                    <a:pt x="16" y="6"/>
                    <a:pt x="16" y="9"/>
                  </a:cubicBezTo>
                  <a:cubicBezTo>
                    <a:pt x="16" y="13"/>
                    <a:pt x="13" y="15"/>
                    <a:pt x="10" y="15"/>
                  </a:cubicBezTo>
                  <a:close/>
                  <a:moveTo>
                    <a:pt x="10" y="15"/>
                  </a:moveTo>
                  <a:cubicBezTo>
                    <a:pt x="10" y="15"/>
                    <a:pt x="10" y="15"/>
                    <a:pt x="10" y="1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76490"/>
                </a:solidFill>
              </a:endParaRPr>
            </a:p>
          </p:txBody>
        </p:sp>
        <p:sp>
          <p:nvSpPr>
            <p:cNvPr id="152" name="Freeform 96"/>
            <p:cNvSpPr>
              <a:spLocks noEditPoints="1"/>
            </p:cNvSpPr>
            <p:nvPr/>
          </p:nvSpPr>
          <p:spPr bwMode="auto">
            <a:xfrm>
              <a:off x="8872538" y="2073276"/>
              <a:ext cx="46038" cy="4762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8" y="0"/>
                </a:cxn>
                <a:cxn ang="0">
                  <a:pos x="0" y="8"/>
                </a:cxn>
                <a:cxn ang="0">
                  <a:pos x="8" y="4"/>
                </a:cxn>
                <a:cxn ang="0">
                  <a:pos x="12" y="8"/>
                </a:cxn>
                <a:cxn ang="0">
                  <a:pos x="8" y="12"/>
                </a:cxn>
                <a:cxn ang="0">
                  <a:pos x="4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16" h="16">
                  <a:moveTo>
                    <a:pt x="0" y="8"/>
                  </a:move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  <a:moveTo>
                    <a:pt x="8" y="4"/>
                  </a:moveTo>
                  <a:cubicBezTo>
                    <a:pt x="10" y="4"/>
                    <a:pt x="12" y="6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ubicBezTo>
                    <a:pt x="6" y="12"/>
                    <a:pt x="4" y="10"/>
                    <a:pt x="4" y="8"/>
                  </a:cubicBezTo>
                  <a:cubicBezTo>
                    <a:pt x="4" y="6"/>
                    <a:pt x="6" y="4"/>
                    <a:pt x="8" y="4"/>
                  </a:cubicBezTo>
                  <a:close/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76490"/>
                </a:solidFill>
              </a:endParaRPr>
            </a:p>
          </p:txBody>
        </p:sp>
        <p:sp>
          <p:nvSpPr>
            <p:cNvPr id="153" name="Freeform 97"/>
            <p:cNvSpPr>
              <a:spLocks noEditPoints="1"/>
            </p:cNvSpPr>
            <p:nvPr/>
          </p:nvSpPr>
          <p:spPr bwMode="auto">
            <a:xfrm>
              <a:off x="8918575" y="2152651"/>
              <a:ext cx="20638" cy="23813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3" y="8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7" y="4"/>
                </a:cxn>
              </a:cxnLst>
              <a:rect l="0" t="0" r="r" b="b"/>
              <a:pathLst>
                <a:path w="7" h="8">
                  <a:moveTo>
                    <a:pt x="7" y="4"/>
                  </a:moveTo>
                  <a:cubicBezTo>
                    <a:pt x="7" y="6"/>
                    <a:pt x="6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7" y="2"/>
                    <a:pt x="7" y="4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76490"/>
                </a:solidFill>
              </a:endParaRPr>
            </a:p>
          </p:txBody>
        </p:sp>
        <p:sp>
          <p:nvSpPr>
            <p:cNvPr id="154" name="Freeform 98"/>
            <p:cNvSpPr>
              <a:spLocks noEditPoints="1"/>
            </p:cNvSpPr>
            <p:nvPr/>
          </p:nvSpPr>
          <p:spPr bwMode="auto">
            <a:xfrm>
              <a:off x="9096375" y="1985963"/>
              <a:ext cx="23813" cy="20638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4" y="7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cubicBezTo>
                    <a:pt x="8" y="6"/>
                    <a:pt x="6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lose/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76490"/>
                </a:solidFill>
              </a:endParaRPr>
            </a:p>
          </p:txBody>
        </p:sp>
      </p:grpSp>
      <p:sp>
        <p:nvSpPr>
          <p:cNvPr id="155" name="Freeform 144"/>
          <p:cNvSpPr>
            <a:spLocks noEditPoints="1"/>
          </p:cNvSpPr>
          <p:nvPr/>
        </p:nvSpPr>
        <p:spPr bwMode="auto">
          <a:xfrm>
            <a:off x="3304423" y="3416203"/>
            <a:ext cx="468752" cy="458652"/>
          </a:xfrm>
          <a:custGeom>
            <a:avLst/>
            <a:gdLst/>
            <a:ahLst/>
            <a:cxnLst>
              <a:cxn ang="0">
                <a:pos x="90" y="0"/>
              </a:cxn>
              <a:cxn ang="0">
                <a:pos x="53" y="26"/>
              </a:cxn>
              <a:cxn ang="0">
                <a:pos x="53" y="26"/>
              </a:cxn>
              <a:cxn ang="0">
                <a:pos x="13" y="66"/>
              </a:cxn>
              <a:cxn ang="0">
                <a:pos x="0" y="106"/>
              </a:cxn>
              <a:cxn ang="0">
                <a:pos x="13" y="123"/>
              </a:cxn>
              <a:cxn ang="0">
                <a:pos x="50" y="114"/>
              </a:cxn>
              <a:cxn ang="0">
                <a:pos x="115" y="51"/>
              </a:cxn>
              <a:cxn ang="0">
                <a:pos x="61" y="91"/>
              </a:cxn>
              <a:cxn ang="0">
                <a:pos x="95" y="45"/>
              </a:cxn>
              <a:cxn ang="0">
                <a:pos x="91" y="64"/>
              </a:cxn>
              <a:cxn ang="0">
                <a:pos x="61" y="94"/>
              </a:cxn>
              <a:cxn ang="0">
                <a:pos x="56" y="78"/>
              </a:cxn>
              <a:cxn ang="0">
                <a:pos x="43" y="66"/>
              </a:cxn>
              <a:cxn ang="0">
                <a:pos x="88" y="34"/>
              </a:cxn>
              <a:cxn ang="0">
                <a:pos x="56" y="78"/>
              </a:cxn>
              <a:cxn ang="0">
                <a:pos x="29" y="61"/>
              </a:cxn>
              <a:cxn ang="0">
                <a:pos x="76" y="28"/>
              </a:cxn>
              <a:cxn ang="0">
                <a:pos x="16" y="115"/>
              </a:cxn>
              <a:cxn ang="0">
                <a:pos x="7" y="110"/>
              </a:cxn>
              <a:cxn ang="0">
                <a:pos x="12" y="93"/>
              </a:cxn>
              <a:cxn ang="0">
                <a:pos x="30" y="111"/>
              </a:cxn>
              <a:cxn ang="0">
                <a:pos x="34" y="110"/>
              </a:cxn>
              <a:cxn ang="0">
                <a:pos x="13" y="89"/>
              </a:cxn>
              <a:cxn ang="0">
                <a:pos x="18" y="72"/>
              </a:cxn>
              <a:cxn ang="0">
                <a:pos x="49" y="106"/>
              </a:cxn>
              <a:cxn ang="0">
                <a:pos x="34" y="110"/>
              </a:cxn>
              <a:cxn ang="0">
                <a:pos x="103" y="52"/>
              </a:cxn>
              <a:cxn ang="0">
                <a:pos x="93" y="29"/>
              </a:cxn>
              <a:cxn ang="0">
                <a:pos x="77" y="13"/>
              </a:cxn>
              <a:cxn ang="0">
                <a:pos x="107" y="16"/>
              </a:cxn>
              <a:cxn ang="0">
                <a:pos x="110" y="45"/>
              </a:cxn>
              <a:cxn ang="0">
                <a:pos x="110" y="45"/>
              </a:cxn>
            </a:cxnLst>
            <a:rect l="0" t="0" r="r" b="b"/>
            <a:pathLst>
              <a:path w="126" h="123">
                <a:moveTo>
                  <a:pt x="112" y="10"/>
                </a:moveTo>
                <a:cubicBezTo>
                  <a:pt x="106" y="4"/>
                  <a:pt x="98" y="0"/>
                  <a:pt x="90" y="0"/>
                </a:cubicBezTo>
                <a:cubicBezTo>
                  <a:pt x="83" y="0"/>
                  <a:pt x="76" y="3"/>
                  <a:pt x="72" y="7"/>
                </a:cubicBezTo>
                <a:cubicBezTo>
                  <a:pt x="53" y="26"/>
                  <a:pt x="53" y="26"/>
                  <a:pt x="53" y="26"/>
                </a:cubicBezTo>
                <a:cubicBezTo>
                  <a:pt x="53" y="26"/>
                  <a:pt x="53" y="26"/>
                  <a:pt x="53" y="26"/>
                </a:cubicBezTo>
                <a:cubicBezTo>
                  <a:pt x="53" y="26"/>
                  <a:pt x="53" y="26"/>
                  <a:pt x="53" y="26"/>
                </a:cubicBezTo>
                <a:cubicBezTo>
                  <a:pt x="53" y="26"/>
                  <a:pt x="53" y="26"/>
                  <a:pt x="53" y="26"/>
                </a:cubicBezTo>
                <a:cubicBezTo>
                  <a:pt x="13" y="66"/>
                  <a:pt x="13" y="66"/>
                  <a:pt x="13" y="66"/>
                </a:cubicBezTo>
                <a:cubicBezTo>
                  <a:pt x="11" y="68"/>
                  <a:pt x="10" y="70"/>
                  <a:pt x="9" y="73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8"/>
                  <a:pt x="0" y="110"/>
                </a:cubicBezTo>
                <a:cubicBezTo>
                  <a:pt x="0" y="117"/>
                  <a:pt x="6" y="123"/>
                  <a:pt x="13" y="123"/>
                </a:cubicBezTo>
                <a:cubicBezTo>
                  <a:pt x="15" y="123"/>
                  <a:pt x="17" y="122"/>
                  <a:pt x="18" y="122"/>
                </a:cubicBezTo>
                <a:cubicBezTo>
                  <a:pt x="50" y="114"/>
                  <a:pt x="50" y="114"/>
                  <a:pt x="50" y="114"/>
                </a:cubicBezTo>
                <a:cubicBezTo>
                  <a:pt x="52" y="113"/>
                  <a:pt x="55" y="112"/>
                  <a:pt x="57" y="110"/>
                </a:cubicBezTo>
                <a:cubicBezTo>
                  <a:pt x="115" y="51"/>
                  <a:pt x="115" y="51"/>
                  <a:pt x="115" y="51"/>
                </a:cubicBezTo>
                <a:cubicBezTo>
                  <a:pt x="126" y="40"/>
                  <a:pt x="125" y="22"/>
                  <a:pt x="112" y="10"/>
                </a:cubicBezTo>
                <a:close/>
                <a:moveTo>
                  <a:pt x="61" y="91"/>
                </a:moveTo>
                <a:cubicBezTo>
                  <a:pt x="61" y="88"/>
                  <a:pt x="60" y="85"/>
                  <a:pt x="58" y="81"/>
                </a:cubicBezTo>
                <a:cubicBezTo>
                  <a:pt x="95" y="45"/>
                  <a:pt x="95" y="45"/>
                  <a:pt x="95" y="45"/>
                </a:cubicBezTo>
                <a:cubicBezTo>
                  <a:pt x="97" y="52"/>
                  <a:pt x="96" y="59"/>
                  <a:pt x="91" y="64"/>
                </a:cubicBezTo>
                <a:cubicBezTo>
                  <a:pt x="91" y="64"/>
                  <a:pt x="91" y="64"/>
                  <a:pt x="91" y="64"/>
                </a:cubicBezTo>
                <a:cubicBezTo>
                  <a:pt x="91" y="64"/>
                  <a:pt x="91" y="64"/>
                  <a:pt x="91" y="64"/>
                </a:cubicBezTo>
                <a:cubicBezTo>
                  <a:pt x="61" y="94"/>
                  <a:pt x="61" y="94"/>
                  <a:pt x="61" y="94"/>
                </a:cubicBezTo>
                <a:cubicBezTo>
                  <a:pt x="61" y="93"/>
                  <a:pt x="61" y="92"/>
                  <a:pt x="61" y="91"/>
                </a:cubicBezTo>
                <a:close/>
                <a:moveTo>
                  <a:pt x="56" y="78"/>
                </a:moveTo>
                <a:cubicBezTo>
                  <a:pt x="55" y="76"/>
                  <a:pt x="53" y="73"/>
                  <a:pt x="51" y="71"/>
                </a:cubicBezTo>
                <a:cubicBezTo>
                  <a:pt x="49" y="69"/>
                  <a:pt x="46" y="67"/>
                  <a:pt x="43" y="66"/>
                </a:cubicBezTo>
                <a:cubicBezTo>
                  <a:pt x="80" y="29"/>
                  <a:pt x="80" y="29"/>
                  <a:pt x="80" y="29"/>
                </a:cubicBezTo>
                <a:cubicBezTo>
                  <a:pt x="83" y="30"/>
                  <a:pt x="86" y="32"/>
                  <a:pt x="88" y="34"/>
                </a:cubicBezTo>
                <a:cubicBezTo>
                  <a:pt x="90" y="37"/>
                  <a:pt x="92" y="39"/>
                  <a:pt x="93" y="41"/>
                </a:cubicBezTo>
                <a:lnTo>
                  <a:pt x="56" y="78"/>
                </a:lnTo>
                <a:close/>
                <a:moveTo>
                  <a:pt x="40" y="64"/>
                </a:moveTo>
                <a:cubicBezTo>
                  <a:pt x="36" y="62"/>
                  <a:pt x="33" y="61"/>
                  <a:pt x="29" y="61"/>
                </a:cubicBezTo>
                <a:cubicBezTo>
                  <a:pt x="58" y="32"/>
                  <a:pt x="58" y="32"/>
                  <a:pt x="58" y="32"/>
                </a:cubicBezTo>
                <a:cubicBezTo>
                  <a:pt x="63" y="27"/>
                  <a:pt x="69" y="26"/>
                  <a:pt x="76" y="28"/>
                </a:cubicBezTo>
                <a:lnTo>
                  <a:pt x="40" y="64"/>
                </a:lnTo>
                <a:close/>
                <a:moveTo>
                  <a:pt x="16" y="115"/>
                </a:moveTo>
                <a:cubicBezTo>
                  <a:pt x="15" y="115"/>
                  <a:pt x="14" y="115"/>
                  <a:pt x="13" y="115"/>
                </a:cubicBezTo>
                <a:cubicBezTo>
                  <a:pt x="10" y="115"/>
                  <a:pt x="7" y="113"/>
                  <a:pt x="7" y="110"/>
                </a:cubicBezTo>
                <a:cubicBezTo>
                  <a:pt x="7" y="109"/>
                  <a:pt x="8" y="108"/>
                  <a:pt x="8" y="107"/>
                </a:cubicBezTo>
                <a:cubicBezTo>
                  <a:pt x="12" y="93"/>
                  <a:pt x="12" y="93"/>
                  <a:pt x="12" y="93"/>
                </a:cubicBezTo>
                <a:cubicBezTo>
                  <a:pt x="16" y="93"/>
                  <a:pt x="21" y="94"/>
                  <a:pt x="25" y="98"/>
                </a:cubicBezTo>
                <a:cubicBezTo>
                  <a:pt x="28" y="102"/>
                  <a:pt x="30" y="107"/>
                  <a:pt x="30" y="111"/>
                </a:cubicBezTo>
                <a:lnTo>
                  <a:pt x="16" y="115"/>
                </a:lnTo>
                <a:close/>
                <a:moveTo>
                  <a:pt x="34" y="110"/>
                </a:moveTo>
                <a:cubicBezTo>
                  <a:pt x="34" y="105"/>
                  <a:pt x="31" y="100"/>
                  <a:pt x="27" y="95"/>
                </a:cubicBezTo>
                <a:cubicBezTo>
                  <a:pt x="23" y="91"/>
                  <a:pt x="18" y="89"/>
                  <a:pt x="13" y="89"/>
                </a:cubicBezTo>
                <a:cubicBezTo>
                  <a:pt x="17" y="75"/>
                  <a:pt x="17" y="75"/>
                  <a:pt x="17" y="75"/>
                </a:cubicBezTo>
                <a:cubicBezTo>
                  <a:pt x="17" y="74"/>
                  <a:pt x="17" y="73"/>
                  <a:pt x="18" y="72"/>
                </a:cubicBezTo>
                <a:cubicBezTo>
                  <a:pt x="26" y="67"/>
                  <a:pt x="38" y="68"/>
                  <a:pt x="46" y="77"/>
                </a:cubicBezTo>
                <a:cubicBezTo>
                  <a:pt x="55" y="85"/>
                  <a:pt x="56" y="98"/>
                  <a:pt x="49" y="106"/>
                </a:cubicBezTo>
                <a:cubicBezTo>
                  <a:pt x="49" y="106"/>
                  <a:pt x="48" y="106"/>
                  <a:pt x="48" y="106"/>
                </a:cubicBezTo>
                <a:lnTo>
                  <a:pt x="34" y="110"/>
                </a:lnTo>
                <a:close/>
                <a:moveTo>
                  <a:pt x="110" y="45"/>
                </a:moveTo>
                <a:cubicBezTo>
                  <a:pt x="103" y="52"/>
                  <a:pt x="103" y="52"/>
                  <a:pt x="103" y="52"/>
                </a:cubicBezTo>
                <a:cubicBezTo>
                  <a:pt x="103" y="51"/>
                  <a:pt x="103" y="50"/>
                  <a:pt x="103" y="49"/>
                </a:cubicBezTo>
                <a:cubicBezTo>
                  <a:pt x="103" y="42"/>
                  <a:pt x="99" y="35"/>
                  <a:pt x="93" y="29"/>
                </a:cubicBezTo>
                <a:cubicBezTo>
                  <a:pt x="87" y="23"/>
                  <a:pt x="79" y="19"/>
                  <a:pt x="71" y="19"/>
                </a:cubicBezTo>
                <a:cubicBezTo>
                  <a:pt x="77" y="13"/>
                  <a:pt x="77" y="13"/>
                  <a:pt x="77" y="13"/>
                </a:cubicBezTo>
                <a:cubicBezTo>
                  <a:pt x="80" y="10"/>
                  <a:pt x="85" y="8"/>
                  <a:pt x="90" y="8"/>
                </a:cubicBezTo>
                <a:cubicBezTo>
                  <a:pt x="96" y="8"/>
                  <a:pt x="102" y="11"/>
                  <a:pt x="107" y="16"/>
                </a:cubicBezTo>
                <a:cubicBezTo>
                  <a:pt x="112" y="20"/>
                  <a:pt x="114" y="26"/>
                  <a:pt x="115" y="32"/>
                </a:cubicBezTo>
                <a:cubicBezTo>
                  <a:pt x="115" y="37"/>
                  <a:pt x="113" y="42"/>
                  <a:pt x="110" y="45"/>
                </a:cubicBezTo>
                <a:close/>
                <a:moveTo>
                  <a:pt x="110" y="45"/>
                </a:moveTo>
                <a:cubicBezTo>
                  <a:pt x="110" y="45"/>
                  <a:pt x="110" y="45"/>
                  <a:pt x="110" y="45"/>
                </a:cubicBezTo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764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16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1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9690" y="263413"/>
            <a:ext cx="6249445" cy="356134"/>
          </a:xfrm>
        </p:spPr>
        <p:txBody>
          <a:bodyPr/>
          <a:lstStyle/>
          <a:p>
            <a:r>
              <a:rPr lang="lt-LT" sz="2800" dirty="0"/>
              <a:t>PPP </a:t>
            </a:r>
            <a:r>
              <a:rPr lang="lt-LT" sz="2800" dirty="0" smtClean="0"/>
              <a:t>pildymas</a:t>
            </a:r>
            <a:r>
              <a:rPr lang="lt-LT" sz="2800" dirty="0"/>
              <a:t>. </a:t>
            </a:r>
            <a:r>
              <a:rPr lang="lt-LT" sz="2800" dirty="0" smtClean="0"/>
              <a:t>Išlaidų skirstymas</a:t>
            </a:r>
            <a:endParaRPr lang="lt-LT" sz="2800" dirty="0"/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3857555" y="2496902"/>
            <a:ext cx="0" cy="137159"/>
          </a:xfrm>
          <a:prstGeom prst="line">
            <a:avLst/>
          </a:prstGeom>
          <a:ln w="19050">
            <a:solidFill>
              <a:schemeClr val="tx2">
                <a:lumMod val="50000"/>
                <a:lumOff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5187883" y="2496903"/>
            <a:ext cx="8410" cy="816611"/>
          </a:xfrm>
          <a:prstGeom prst="line">
            <a:avLst/>
          </a:prstGeom>
          <a:ln w="19050">
            <a:solidFill>
              <a:schemeClr val="tx2">
                <a:lumMod val="50000"/>
                <a:lumOff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 flipH="1" flipV="1">
            <a:off x="6345105" y="2633267"/>
            <a:ext cx="274320" cy="1588"/>
          </a:xfrm>
          <a:prstGeom prst="line">
            <a:avLst/>
          </a:prstGeom>
          <a:ln w="19050">
            <a:solidFill>
              <a:schemeClr val="tx2">
                <a:lumMod val="50000"/>
                <a:lumOff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2749674" y="2737109"/>
            <a:ext cx="2097361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lt-LT" sz="1400" b="1" dirty="0" smtClean="0">
                <a:solidFill>
                  <a:schemeClr val="accent1">
                    <a:lumMod val="75000"/>
                  </a:schemeClr>
                </a:solidFill>
              </a:rPr>
              <a:t>PERKAMOS</a:t>
            </a:r>
            <a:r>
              <a:rPr lang="lt-LT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IŠLAIDOS PAGAL VPĮ, ar kitus TA, nurodytus VPĮ III skirsnyje</a:t>
            </a:r>
            <a:endParaRPr lang="en-US" sz="1400" b="1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892619" y="3369918"/>
            <a:ext cx="258735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lt-LT" sz="1400" b="1" dirty="0" smtClean="0">
                <a:solidFill>
                  <a:schemeClr val="accent1">
                    <a:lumMod val="75000"/>
                  </a:schemeClr>
                </a:solidFill>
              </a:rPr>
              <a:t>PERKAMOS</a:t>
            </a:r>
            <a:r>
              <a:rPr lang="lt-LT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IŠLAIDOS NE PAGAL VPĮ</a:t>
            </a:r>
            <a:r>
              <a:rPr lang="lt-LT" sz="1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</a:t>
            </a:r>
            <a:r>
              <a:rPr lang="lt-LT" sz="12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lt-LT" sz="1200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Pagal PAFT (Ne PO).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530356" y="2873017"/>
            <a:ext cx="190540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lt-LT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NEPERKAMOS IŠLAIDOS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3175942" y="1236515"/>
            <a:ext cx="3667370" cy="1219137"/>
            <a:chOff x="897807" y="2219325"/>
            <a:chExt cx="3667370" cy="1219137"/>
          </a:xfrm>
        </p:grpSpPr>
        <p:sp>
          <p:nvSpPr>
            <p:cNvPr id="37" name="Freeform 30"/>
            <p:cNvSpPr>
              <a:spLocks/>
            </p:cNvSpPr>
            <p:nvPr/>
          </p:nvSpPr>
          <p:spPr bwMode="auto">
            <a:xfrm>
              <a:off x="3245838" y="2219325"/>
              <a:ext cx="1319339" cy="1219137"/>
            </a:xfrm>
            <a:custGeom>
              <a:avLst/>
              <a:gdLst/>
              <a:ahLst/>
              <a:cxnLst>
                <a:cxn ang="0">
                  <a:pos x="230" y="90"/>
                </a:cxn>
                <a:cxn ang="0">
                  <a:pos x="230" y="0"/>
                </a:cxn>
                <a:cxn ang="0">
                  <a:pos x="16" y="0"/>
                </a:cxn>
                <a:cxn ang="0">
                  <a:pos x="16" y="90"/>
                </a:cxn>
                <a:cxn ang="0">
                  <a:pos x="33" y="90"/>
                </a:cxn>
                <a:cxn ang="0">
                  <a:pos x="63" y="72"/>
                </a:cxn>
                <a:cxn ang="0">
                  <a:pos x="98" y="106"/>
                </a:cxn>
                <a:cxn ang="0">
                  <a:pos x="63" y="141"/>
                </a:cxn>
                <a:cxn ang="0">
                  <a:pos x="33" y="123"/>
                </a:cxn>
                <a:cxn ang="0">
                  <a:pos x="16" y="123"/>
                </a:cxn>
                <a:cxn ang="0">
                  <a:pos x="16" y="213"/>
                </a:cxn>
                <a:cxn ang="0">
                  <a:pos x="230" y="213"/>
                </a:cxn>
                <a:cxn ang="0">
                  <a:pos x="230" y="187"/>
                </a:cxn>
                <a:cxn ang="0">
                  <a:pos x="230" y="123"/>
                </a:cxn>
                <a:cxn ang="0">
                  <a:pos x="230" y="90"/>
                </a:cxn>
              </a:cxnLst>
              <a:rect l="0" t="0" r="r" b="b"/>
              <a:pathLst>
                <a:path w="230" h="213">
                  <a:moveTo>
                    <a:pt x="230" y="90"/>
                  </a:moveTo>
                  <a:cubicBezTo>
                    <a:pt x="230" y="0"/>
                    <a:pt x="230" y="0"/>
                    <a:pt x="23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0" y="74"/>
                    <a:pt x="16" y="90"/>
                  </a:cubicBezTo>
                  <a:cubicBezTo>
                    <a:pt x="19" y="93"/>
                    <a:pt x="29" y="92"/>
                    <a:pt x="33" y="90"/>
                  </a:cubicBezTo>
                  <a:cubicBezTo>
                    <a:pt x="42" y="82"/>
                    <a:pt x="50" y="72"/>
                    <a:pt x="63" y="72"/>
                  </a:cubicBezTo>
                  <a:cubicBezTo>
                    <a:pt x="82" y="72"/>
                    <a:pt x="98" y="87"/>
                    <a:pt x="98" y="106"/>
                  </a:cubicBezTo>
                  <a:cubicBezTo>
                    <a:pt x="98" y="125"/>
                    <a:pt x="82" y="141"/>
                    <a:pt x="63" y="141"/>
                  </a:cubicBezTo>
                  <a:cubicBezTo>
                    <a:pt x="50" y="141"/>
                    <a:pt x="42" y="130"/>
                    <a:pt x="33" y="123"/>
                  </a:cubicBezTo>
                  <a:cubicBezTo>
                    <a:pt x="29" y="120"/>
                    <a:pt x="19" y="120"/>
                    <a:pt x="16" y="123"/>
                  </a:cubicBezTo>
                  <a:cubicBezTo>
                    <a:pt x="0" y="139"/>
                    <a:pt x="16" y="213"/>
                    <a:pt x="16" y="213"/>
                  </a:cubicBezTo>
                  <a:cubicBezTo>
                    <a:pt x="230" y="213"/>
                    <a:pt x="230" y="213"/>
                    <a:pt x="230" y="213"/>
                  </a:cubicBezTo>
                  <a:cubicBezTo>
                    <a:pt x="230" y="187"/>
                    <a:pt x="230" y="187"/>
                    <a:pt x="230" y="187"/>
                  </a:cubicBezTo>
                  <a:cubicBezTo>
                    <a:pt x="230" y="123"/>
                    <a:pt x="230" y="123"/>
                    <a:pt x="230" y="123"/>
                  </a:cubicBezTo>
                  <a:lnTo>
                    <a:pt x="230" y="90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8"/>
            <p:cNvSpPr>
              <a:spLocks/>
            </p:cNvSpPr>
            <p:nvPr/>
          </p:nvSpPr>
          <p:spPr bwMode="auto">
            <a:xfrm>
              <a:off x="2025091" y="2219325"/>
              <a:ext cx="1778603" cy="1219137"/>
            </a:xfrm>
            <a:custGeom>
              <a:avLst/>
              <a:gdLst/>
              <a:ahLst/>
              <a:cxnLst>
                <a:cxn ang="0">
                  <a:pos x="230" y="123"/>
                </a:cxn>
                <a:cxn ang="0">
                  <a:pos x="246" y="123"/>
                </a:cxn>
                <a:cxn ang="0">
                  <a:pos x="276" y="141"/>
                </a:cxn>
                <a:cxn ang="0">
                  <a:pos x="311" y="106"/>
                </a:cxn>
                <a:cxn ang="0">
                  <a:pos x="276" y="72"/>
                </a:cxn>
                <a:cxn ang="0">
                  <a:pos x="246" y="90"/>
                </a:cxn>
                <a:cxn ang="0">
                  <a:pos x="230" y="90"/>
                </a:cxn>
                <a:cxn ang="0">
                  <a:pos x="230" y="0"/>
                </a:cxn>
                <a:cxn ang="0">
                  <a:pos x="16" y="0"/>
                </a:cxn>
                <a:cxn ang="0">
                  <a:pos x="16" y="90"/>
                </a:cxn>
                <a:cxn ang="0">
                  <a:pos x="33" y="90"/>
                </a:cxn>
                <a:cxn ang="0">
                  <a:pos x="63" y="72"/>
                </a:cxn>
                <a:cxn ang="0">
                  <a:pos x="98" y="106"/>
                </a:cxn>
                <a:cxn ang="0">
                  <a:pos x="63" y="141"/>
                </a:cxn>
                <a:cxn ang="0">
                  <a:pos x="33" y="123"/>
                </a:cxn>
                <a:cxn ang="0">
                  <a:pos x="16" y="123"/>
                </a:cxn>
                <a:cxn ang="0">
                  <a:pos x="16" y="213"/>
                </a:cxn>
                <a:cxn ang="0">
                  <a:pos x="230" y="213"/>
                </a:cxn>
                <a:cxn ang="0">
                  <a:pos x="230" y="123"/>
                </a:cxn>
              </a:cxnLst>
              <a:rect l="0" t="0" r="r" b="b"/>
              <a:pathLst>
                <a:path w="311" h="213">
                  <a:moveTo>
                    <a:pt x="230" y="123"/>
                  </a:moveTo>
                  <a:cubicBezTo>
                    <a:pt x="233" y="120"/>
                    <a:pt x="243" y="120"/>
                    <a:pt x="246" y="123"/>
                  </a:cubicBezTo>
                  <a:cubicBezTo>
                    <a:pt x="256" y="130"/>
                    <a:pt x="263" y="141"/>
                    <a:pt x="276" y="141"/>
                  </a:cubicBezTo>
                  <a:cubicBezTo>
                    <a:pt x="296" y="141"/>
                    <a:pt x="311" y="125"/>
                    <a:pt x="311" y="106"/>
                  </a:cubicBezTo>
                  <a:cubicBezTo>
                    <a:pt x="311" y="87"/>
                    <a:pt x="296" y="72"/>
                    <a:pt x="276" y="72"/>
                  </a:cubicBezTo>
                  <a:cubicBezTo>
                    <a:pt x="263" y="72"/>
                    <a:pt x="256" y="82"/>
                    <a:pt x="246" y="90"/>
                  </a:cubicBezTo>
                  <a:cubicBezTo>
                    <a:pt x="243" y="92"/>
                    <a:pt x="233" y="93"/>
                    <a:pt x="230" y="90"/>
                  </a:cubicBezTo>
                  <a:cubicBezTo>
                    <a:pt x="214" y="74"/>
                    <a:pt x="230" y="0"/>
                    <a:pt x="23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0" y="74"/>
                    <a:pt x="16" y="90"/>
                  </a:cubicBezTo>
                  <a:cubicBezTo>
                    <a:pt x="19" y="93"/>
                    <a:pt x="29" y="92"/>
                    <a:pt x="33" y="90"/>
                  </a:cubicBezTo>
                  <a:cubicBezTo>
                    <a:pt x="42" y="82"/>
                    <a:pt x="50" y="72"/>
                    <a:pt x="63" y="72"/>
                  </a:cubicBezTo>
                  <a:cubicBezTo>
                    <a:pt x="82" y="72"/>
                    <a:pt x="98" y="87"/>
                    <a:pt x="98" y="106"/>
                  </a:cubicBezTo>
                  <a:cubicBezTo>
                    <a:pt x="98" y="125"/>
                    <a:pt x="82" y="141"/>
                    <a:pt x="63" y="141"/>
                  </a:cubicBezTo>
                  <a:cubicBezTo>
                    <a:pt x="50" y="141"/>
                    <a:pt x="42" y="130"/>
                    <a:pt x="33" y="123"/>
                  </a:cubicBezTo>
                  <a:cubicBezTo>
                    <a:pt x="29" y="120"/>
                    <a:pt x="19" y="120"/>
                    <a:pt x="16" y="123"/>
                  </a:cubicBezTo>
                  <a:cubicBezTo>
                    <a:pt x="0" y="139"/>
                    <a:pt x="16" y="213"/>
                    <a:pt x="16" y="213"/>
                  </a:cubicBezTo>
                  <a:cubicBezTo>
                    <a:pt x="230" y="213"/>
                    <a:pt x="230" y="213"/>
                    <a:pt x="230" y="213"/>
                  </a:cubicBezTo>
                  <a:cubicBezTo>
                    <a:pt x="230" y="213"/>
                    <a:pt x="214" y="139"/>
                    <a:pt x="230" y="123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1"/>
            <p:cNvSpPr>
              <a:spLocks/>
            </p:cNvSpPr>
            <p:nvPr/>
          </p:nvSpPr>
          <p:spPr bwMode="auto">
            <a:xfrm>
              <a:off x="897807" y="2219325"/>
              <a:ext cx="1690927" cy="1219137"/>
            </a:xfrm>
            <a:custGeom>
              <a:avLst/>
              <a:gdLst/>
              <a:ahLst/>
              <a:cxnLst>
                <a:cxn ang="0">
                  <a:pos x="260" y="72"/>
                </a:cxn>
                <a:cxn ang="0">
                  <a:pos x="230" y="90"/>
                </a:cxn>
                <a:cxn ang="0">
                  <a:pos x="213" y="90"/>
                </a:cxn>
                <a:cxn ang="0">
                  <a:pos x="213" y="0"/>
                </a:cxn>
                <a:cxn ang="0">
                  <a:pos x="0" y="0"/>
                </a:cxn>
                <a:cxn ang="0">
                  <a:pos x="0" y="41"/>
                </a:cxn>
                <a:cxn ang="0">
                  <a:pos x="0" y="90"/>
                </a:cxn>
                <a:cxn ang="0">
                  <a:pos x="0" y="123"/>
                </a:cxn>
                <a:cxn ang="0">
                  <a:pos x="0" y="174"/>
                </a:cxn>
                <a:cxn ang="0">
                  <a:pos x="0" y="213"/>
                </a:cxn>
                <a:cxn ang="0">
                  <a:pos x="213" y="213"/>
                </a:cxn>
                <a:cxn ang="0">
                  <a:pos x="213" y="123"/>
                </a:cxn>
                <a:cxn ang="0">
                  <a:pos x="230" y="123"/>
                </a:cxn>
                <a:cxn ang="0">
                  <a:pos x="260" y="141"/>
                </a:cxn>
                <a:cxn ang="0">
                  <a:pos x="295" y="106"/>
                </a:cxn>
                <a:cxn ang="0">
                  <a:pos x="260" y="72"/>
                </a:cxn>
              </a:cxnLst>
              <a:rect l="0" t="0" r="r" b="b"/>
              <a:pathLst>
                <a:path w="295" h="213">
                  <a:moveTo>
                    <a:pt x="260" y="72"/>
                  </a:moveTo>
                  <a:cubicBezTo>
                    <a:pt x="247" y="72"/>
                    <a:pt x="239" y="82"/>
                    <a:pt x="230" y="90"/>
                  </a:cubicBezTo>
                  <a:cubicBezTo>
                    <a:pt x="226" y="92"/>
                    <a:pt x="216" y="93"/>
                    <a:pt x="213" y="90"/>
                  </a:cubicBezTo>
                  <a:cubicBezTo>
                    <a:pt x="197" y="74"/>
                    <a:pt x="213" y="0"/>
                    <a:pt x="2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213" y="213"/>
                    <a:pt x="213" y="213"/>
                    <a:pt x="213" y="213"/>
                  </a:cubicBezTo>
                  <a:cubicBezTo>
                    <a:pt x="213" y="213"/>
                    <a:pt x="197" y="139"/>
                    <a:pt x="213" y="123"/>
                  </a:cubicBezTo>
                  <a:cubicBezTo>
                    <a:pt x="216" y="120"/>
                    <a:pt x="226" y="120"/>
                    <a:pt x="230" y="123"/>
                  </a:cubicBezTo>
                  <a:cubicBezTo>
                    <a:pt x="239" y="130"/>
                    <a:pt x="247" y="141"/>
                    <a:pt x="260" y="141"/>
                  </a:cubicBezTo>
                  <a:cubicBezTo>
                    <a:pt x="279" y="141"/>
                    <a:pt x="295" y="125"/>
                    <a:pt x="295" y="106"/>
                  </a:cubicBezTo>
                  <a:cubicBezTo>
                    <a:pt x="295" y="87"/>
                    <a:pt x="279" y="72"/>
                    <a:pt x="260" y="7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4"/>
            <p:cNvSpPr>
              <a:spLocks noEditPoints="1"/>
            </p:cNvSpPr>
            <p:nvPr/>
          </p:nvSpPr>
          <p:spPr bwMode="auto">
            <a:xfrm>
              <a:off x="4003295" y="2656537"/>
              <a:ext cx="375410" cy="376014"/>
            </a:xfrm>
            <a:custGeom>
              <a:avLst/>
              <a:gdLst/>
              <a:ahLst/>
              <a:cxnLst>
                <a:cxn ang="0">
                  <a:pos x="265" y="158"/>
                </a:cxn>
                <a:cxn ang="0">
                  <a:pos x="233" y="182"/>
                </a:cxn>
                <a:cxn ang="0">
                  <a:pos x="214" y="230"/>
                </a:cxn>
                <a:cxn ang="0">
                  <a:pos x="220" y="276"/>
                </a:cxn>
                <a:cxn ang="0">
                  <a:pos x="245" y="308"/>
                </a:cxn>
                <a:cxn ang="0">
                  <a:pos x="288" y="329"/>
                </a:cxn>
                <a:cxn ang="0">
                  <a:pos x="330" y="345"/>
                </a:cxn>
                <a:cxn ang="0">
                  <a:pos x="349" y="360"/>
                </a:cxn>
                <a:cxn ang="0">
                  <a:pos x="351" y="387"/>
                </a:cxn>
                <a:cxn ang="0">
                  <a:pos x="335" y="406"/>
                </a:cxn>
                <a:cxn ang="0">
                  <a:pos x="305" y="410"/>
                </a:cxn>
                <a:cxn ang="0">
                  <a:pos x="275" y="396"/>
                </a:cxn>
                <a:cxn ang="0">
                  <a:pos x="260" y="363"/>
                </a:cxn>
                <a:cxn ang="0">
                  <a:pos x="219" y="418"/>
                </a:cxn>
                <a:cxn ang="0">
                  <a:pos x="253" y="450"/>
                </a:cxn>
                <a:cxn ang="0">
                  <a:pos x="292" y="505"/>
                </a:cxn>
                <a:cxn ang="0">
                  <a:pos x="359" y="455"/>
                </a:cxn>
                <a:cxn ang="0">
                  <a:pos x="395" y="431"/>
                </a:cxn>
                <a:cxn ang="0">
                  <a:pos x="416" y="388"/>
                </a:cxn>
                <a:cxn ang="0">
                  <a:pos x="414" y="339"/>
                </a:cxn>
                <a:cxn ang="0">
                  <a:pos x="391" y="303"/>
                </a:cxn>
                <a:cxn ang="0">
                  <a:pos x="350" y="280"/>
                </a:cxn>
                <a:cxn ang="0">
                  <a:pos x="302" y="261"/>
                </a:cxn>
                <a:cxn ang="0">
                  <a:pos x="281" y="246"/>
                </a:cxn>
                <a:cxn ang="0">
                  <a:pos x="280" y="221"/>
                </a:cxn>
                <a:cxn ang="0">
                  <a:pos x="296" y="202"/>
                </a:cxn>
                <a:cxn ang="0">
                  <a:pos x="325" y="201"/>
                </a:cxn>
                <a:cxn ang="0">
                  <a:pos x="351" y="224"/>
                </a:cxn>
                <a:cxn ang="0">
                  <a:pos x="402" y="201"/>
                </a:cxn>
                <a:cxn ang="0">
                  <a:pos x="373" y="167"/>
                </a:cxn>
                <a:cxn ang="0">
                  <a:pos x="329" y="151"/>
                </a:cxn>
                <a:cxn ang="0">
                  <a:pos x="348" y="3"/>
                </a:cxn>
                <a:cxn ang="0">
                  <a:pos x="436" y="27"/>
                </a:cxn>
                <a:cxn ang="0">
                  <a:pos x="511" y="74"/>
                </a:cxn>
                <a:cxn ang="0">
                  <a:pos x="570" y="139"/>
                </a:cxn>
                <a:cxn ang="0">
                  <a:pos x="608" y="220"/>
                </a:cxn>
                <a:cxn ang="0">
                  <a:pos x="621" y="311"/>
                </a:cxn>
                <a:cxn ang="0">
                  <a:pos x="608" y="402"/>
                </a:cxn>
                <a:cxn ang="0">
                  <a:pos x="570" y="483"/>
                </a:cxn>
                <a:cxn ang="0">
                  <a:pos x="511" y="548"/>
                </a:cxn>
                <a:cxn ang="0">
                  <a:pos x="436" y="595"/>
                </a:cxn>
                <a:cxn ang="0">
                  <a:pos x="348" y="619"/>
                </a:cxn>
                <a:cxn ang="0">
                  <a:pos x="255" y="617"/>
                </a:cxn>
                <a:cxn ang="0">
                  <a:pos x="169" y="588"/>
                </a:cxn>
                <a:cxn ang="0">
                  <a:pos x="97" y="537"/>
                </a:cxn>
                <a:cxn ang="0">
                  <a:pos x="42" y="468"/>
                </a:cxn>
                <a:cxn ang="0">
                  <a:pos x="9" y="385"/>
                </a:cxn>
                <a:cxn ang="0">
                  <a:pos x="0" y="292"/>
                </a:cxn>
                <a:cxn ang="0">
                  <a:pos x="19" y="203"/>
                </a:cxn>
                <a:cxn ang="0">
                  <a:pos x="62" y="125"/>
                </a:cxn>
                <a:cxn ang="0">
                  <a:pos x="124" y="62"/>
                </a:cxn>
                <a:cxn ang="0">
                  <a:pos x="202" y="20"/>
                </a:cxn>
                <a:cxn ang="0">
                  <a:pos x="292" y="1"/>
                </a:cxn>
              </a:cxnLst>
              <a:rect l="0" t="0" r="r" b="b"/>
              <a:pathLst>
                <a:path w="621" h="622">
                  <a:moveTo>
                    <a:pt x="292" y="117"/>
                  </a:moveTo>
                  <a:lnTo>
                    <a:pt x="292" y="151"/>
                  </a:lnTo>
                  <a:lnTo>
                    <a:pt x="283" y="152"/>
                  </a:lnTo>
                  <a:lnTo>
                    <a:pt x="273" y="155"/>
                  </a:lnTo>
                  <a:lnTo>
                    <a:pt x="265" y="158"/>
                  </a:lnTo>
                  <a:lnTo>
                    <a:pt x="257" y="162"/>
                  </a:lnTo>
                  <a:lnTo>
                    <a:pt x="250" y="166"/>
                  </a:lnTo>
                  <a:lnTo>
                    <a:pt x="244" y="171"/>
                  </a:lnTo>
                  <a:lnTo>
                    <a:pt x="238" y="176"/>
                  </a:lnTo>
                  <a:lnTo>
                    <a:pt x="233" y="182"/>
                  </a:lnTo>
                  <a:lnTo>
                    <a:pt x="227" y="191"/>
                  </a:lnTo>
                  <a:lnTo>
                    <a:pt x="222" y="200"/>
                  </a:lnTo>
                  <a:lnTo>
                    <a:pt x="218" y="210"/>
                  </a:lnTo>
                  <a:lnTo>
                    <a:pt x="216" y="220"/>
                  </a:lnTo>
                  <a:lnTo>
                    <a:pt x="214" y="230"/>
                  </a:lnTo>
                  <a:lnTo>
                    <a:pt x="213" y="240"/>
                  </a:lnTo>
                  <a:lnTo>
                    <a:pt x="214" y="250"/>
                  </a:lnTo>
                  <a:lnTo>
                    <a:pt x="215" y="259"/>
                  </a:lnTo>
                  <a:lnTo>
                    <a:pt x="217" y="268"/>
                  </a:lnTo>
                  <a:lnTo>
                    <a:pt x="220" y="276"/>
                  </a:lnTo>
                  <a:lnTo>
                    <a:pt x="224" y="284"/>
                  </a:lnTo>
                  <a:lnTo>
                    <a:pt x="229" y="291"/>
                  </a:lnTo>
                  <a:lnTo>
                    <a:pt x="234" y="297"/>
                  </a:lnTo>
                  <a:lnTo>
                    <a:pt x="239" y="303"/>
                  </a:lnTo>
                  <a:lnTo>
                    <a:pt x="245" y="308"/>
                  </a:lnTo>
                  <a:lnTo>
                    <a:pt x="252" y="312"/>
                  </a:lnTo>
                  <a:lnTo>
                    <a:pt x="259" y="316"/>
                  </a:lnTo>
                  <a:lnTo>
                    <a:pt x="268" y="321"/>
                  </a:lnTo>
                  <a:lnTo>
                    <a:pt x="277" y="325"/>
                  </a:lnTo>
                  <a:lnTo>
                    <a:pt x="288" y="329"/>
                  </a:lnTo>
                  <a:lnTo>
                    <a:pt x="299" y="333"/>
                  </a:lnTo>
                  <a:lnTo>
                    <a:pt x="308" y="337"/>
                  </a:lnTo>
                  <a:lnTo>
                    <a:pt x="317" y="340"/>
                  </a:lnTo>
                  <a:lnTo>
                    <a:pt x="324" y="343"/>
                  </a:lnTo>
                  <a:lnTo>
                    <a:pt x="330" y="345"/>
                  </a:lnTo>
                  <a:lnTo>
                    <a:pt x="335" y="348"/>
                  </a:lnTo>
                  <a:lnTo>
                    <a:pt x="339" y="351"/>
                  </a:lnTo>
                  <a:lnTo>
                    <a:pt x="343" y="353"/>
                  </a:lnTo>
                  <a:lnTo>
                    <a:pt x="346" y="356"/>
                  </a:lnTo>
                  <a:lnTo>
                    <a:pt x="349" y="360"/>
                  </a:lnTo>
                  <a:lnTo>
                    <a:pt x="351" y="365"/>
                  </a:lnTo>
                  <a:lnTo>
                    <a:pt x="352" y="370"/>
                  </a:lnTo>
                  <a:lnTo>
                    <a:pt x="353" y="376"/>
                  </a:lnTo>
                  <a:lnTo>
                    <a:pt x="352" y="381"/>
                  </a:lnTo>
                  <a:lnTo>
                    <a:pt x="351" y="387"/>
                  </a:lnTo>
                  <a:lnTo>
                    <a:pt x="349" y="392"/>
                  </a:lnTo>
                  <a:lnTo>
                    <a:pt x="346" y="396"/>
                  </a:lnTo>
                  <a:lnTo>
                    <a:pt x="343" y="400"/>
                  </a:lnTo>
                  <a:lnTo>
                    <a:pt x="339" y="404"/>
                  </a:lnTo>
                  <a:lnTo>
                    <a:pt x="335" y="406"/>
                  </a:lnTo>
                  <a:lnTo>
                    <a:pt x="330" y="408"/>
                  </a:lnTo>
                  <a:lnTo>
                    <a:pt x="325" y="410"/>
                  </a:lnTo>
                  <a:lnTo>
                    <a:pt x="319" y="410"/>
                  </a:lnTo>
                  <a:lnTo>
                    <a:pt x="312" y="411"/>
                  </a:lnTo>
                  <a:lnTo>
                    <a:pt x="305" y="410"/>
                  </a:lnTo>
                  <a:lnTo>
                    <a:pt x="297" y="409"/>
                  </a:lnTo>
                  <a:lnTo>
                    <a:pt x="291" y="407"/>
                  </a:lnTo>
                  <a:lnTo>
                    <a:pt x="285" y="404"/>
                  </a:lnTo>
                  <a:lnTo>
                    <a:pt x="279" y="401"/>
                  </a:lnTo>
                  <a:lnTo>
                    <a:pt x="275" y="396"/>
                  </a:lnTo>
                  <a:lnTo>
                    <a:pt x="271" y="391"/>
                  </a:lnTo>
                  <a:lnTo>
                    <a:pt x="267" y="385"/>
                  </a:lnTo>
                  <a:lnTo>
                    <a:pt x="264" y="378"/>
                  </a:lnTo>
                  <a:lnTo>
                    <a:pt x="262" y="371"/>
                  </a:lnTo>
                  <a:lnTo>
                    <a:pt x="260" y="363"/>
                  </a:lnTo>
                  <a:lnTo>
                    <a:pt x="203" y="378"/>
                  </a:lnTo>
                  <a:lnTo>
                    <a:pt x="206" y="389"/>
                  </a:lnTo>
                  <a:lnTo>
                    <a:pt x="210" y="399"/>
                  </a:lnTo>
                  <a:lnTo>
                    <a:pt x="214" y="409"/>
                  </a:lnTo>
                  <a:lnTo>
                    <a:pt x="219" y="418"/>
                  </a:lnTo>
                  <a:lnTo>
                    <a:pt x="224" y="426"/>
                  </a:lnTo>
                  <a:lnTo>
                    <a:pt x="231" y="433"/>
                  </a:lnTo>
                  <a:lnTo>
                    <a:pt x="237" y="440"/>
                  </a:lnTo>
                  <a:lnTo>
                    <a:pt x="245" y="446"/>
                  </a:lnTo>
                  <a:lnTo>
                    <a:pt x="253" y="450"/>
                  </a:lnTo>
                  <a:lnTo>
                    <a:pt x="262" y="454"/>
                  </a:lnTo>
                  <a:lnTo>
                    <a:pt x="271" y="457"/>
                  </a:lnTo>
                  <a:lnTo>
                    <a:pt x="282" y="460"/>
                  </a:lnTo>
                  <a:lnTo>
                    <a:pt x="292" y="461"/>
                  </a:lnTo>
                  <a:lnTo>
                    <a:pt x="292" y="505"/>
                  </a:lnTo>
                  <a:lnTo>
                    <a:pt x="329" y="505"/>
                  </a:lnTo>
                  <a:lnTo>
                    <a:pt x="329" y="461"/>
                  </a:lnTo>
                  <a:lnTo>
                    <a:pt x="340" y="460"/>
                  </a:lnTo>
                  <a:lnTo>
                    <a:pt x="349" y="458"/>
                  </a:lnTo>
                  <a:lnTo>
                    <a:pt x="359" y="455"/>
                  </a:lnTo>
                  <a:lnTo>
                    <a:pt x="367" y="451"/>
                  </a:lnTo>
                  <a:lnTo>
                    <a:pt x="375" y="447"/>
                  </a:lnTo>
                  <a:lnTo>
                    <a:pt x="383" y="442"/>
                  </a:lnTo>
                  <a:lnTo>
                    <a:pt x="389" y="437"/>
                  </a:lnTo>
                  <a:lnTo>
                    <a:pt x="395" y="431"/>
                  </a:lnTo>
                  <a:lnTo>
                    <a:pt x="401" y="423"/>
                  </a:lnTo>
                  <a:lnTo>
                    <a:pt x="407" y="415"/>
                  </a:lnTo>
                  <a:lnTo>
                    <a:pt x="411" y="407"/>
                  </a:lnTo>
                  <a:lnTo>
                    <a:pt x="414" y="397"/>
                  </a:lnTo>
                  <a:lnTo>
                    <a:pt x="416" y="388"/>
                  </a:lnTo>
                  <a:lnTo>
                    <a:pt x="418" y="378"/>
                  </a:lnTo>
                  <a:lnTo>
                    <a:pt x="418" y="367"/>
                  </a:lnTo>
                  <a:lnTo>
                    <a:pt x="418" y="357"/>
                  </a:lnTo>
                  <a:lnTo>
                    <a:pt x="417" y="348"/>
                  </a:lnTo>
                  <a:lnTo>
                    <a:pt x="414" y="339"/>
                  </a:lnTo>
                  <a:lnTo>
                    <a:pt x="411" y="331"/>
                  </a:lnTo>
                  <a:lnTo>
                    <a:pt x="407" y="323"/>
                  </a:lnTo>
                  <a:lnTo>
                    <a:pt x="402" y="316"/>
                  </a:lnTo>
                  <a:lnTo>
                    <a:pt x="397" y="309"/>
                  </a:lnTo>
                  <a:lnTo>
                    <a:pt x="391" y="303"/>
                  </a:lnTo>
                  <a:lnTo>
                    <a:pt x="385" y="298"/>
                  </a:lnTo>
                  <a:lnTo>
                    <a:pt x="377" y="294"/>
                  </a:lnTo>
                  <a:lnTo>
                    <a:pt x="370" y="289"/>
                  </a:lnTo>
                  <a:lnTo>
                    <a:pt x="360" y="285"/>
                  </a:lnTo>
                  <a:lnTo>
                    <a:pt x="350" y="280"/>
                  </a:lnTo>
                  <a:lnTo>
                    <a:pt x="339" y="276"/>
                  </a:lnTo>
                  <a:lnTo>
                    <a:pt x="326" y="271"/>
                  </a:lnTo>
                  <a:lnTo>
                    <a:pt x="317" y="267"/>
                  </a:lnTo>
                  <a:lnTo>
                    <a:pt x="309" y="264"/>
                  </a:lnTo>
                  <a:lnTo>
                    <a:pt x="302" y="261"/>
                  </a:lnTo>
                  <a:lnTo>
                    <a:pt x="296" y="258"/>
                  </a:lnTo>
                  <a:lnTo>
                    <a:pt x="291" y="255"/>
                  </a:lnTo>
                  <a:lnTo>
                    <a:pt x="287" y="253"/>
                  </a:lnTo>
                  <a:lnTo>
                    <a:pt x="284" y="249"/>
                  </a:lnTo>
                  <a:lnTo>
                    <a:pt x="281" y="246"/>
                  </a:lnTo>
                  <a:lnTo>
                    <a:pt x="280" y="241"/>
                  </a:lnTo>
                  <a:lnTo>
                    <a:pt x="278" y="237"/>
                  </a:lnTo>
                  <a:lnTo>
                    <a:pt x="278" y="231"/>
                  </a:lnTo>
                  <a:lnTo>
                    <a:pt x="278" y="226"/>
                  </a:lnTo>
                  <a:lnTo>
                    <a:pt x="280" y="221"/>
                  </a:lnTo>
                  <a:lnTo>
                    <a:pt x="282" y="217"/>
                  </a:lnTo>
                  <a:lnTo>
                    <a:pt x="284" y="212"/>
                  </a:lnTo>
                  <a:lnTo>
                    <a:pt x="288" y="208"/>
                  </a:lnTo>
                  <a:lnTo>
                    <a:pt x="292" y="205"/>
                  </a:lnTo>
                  <a:lnTo>
                    <a:pt x="296" y="202"/>
                  </a:lnTo>
                  <a:lnTo>
                    <a:pt x="301" y="200"/>
                  </a:lnTo>
                  <a:lnTo>
                    <a:pt x="306" y="199"/>
                  </a:lnTo>
                  <a:lnTo>
                    <a:pt x="312" y="199"/>
                  </a:lnTo>
                  <a:lnTo>
                    <a:pt x="319" y="199"/>
                  </a:lnTo>
                  <a:lnTo>
                    <a:pt x="325" y="201"/>
                  </a:lnTo>
                  <a:lnTo>
                    <a:pt x="331" y="203"/>
                  </a:lnTo>
                  <a:lnTo>
                    <a:pt x="337" y="207"/>
                  </a:lnTo>
                  <a:lnTo>
                    <a:pt x="342" y="212"/>
                  </a:lnTo>
                  <a:lnTo>
                    <a:pt x="347" y="218"/>
                  </a:lnTo>
                  <a:lnTo>
                    <a:pt x="351" y="224"/>
                  </a:lnTo>
                  <a:lnTo>
                    <a:pt x="355" y="232"/>
                  </a:lnTo>
                  <a:lnTo>
                    <a:pt x="358" y="241"/>
                  </a:lnTo>
                  <a:lnTo>
                    <a:pt x="409" y="221"/>
                  </a:lnTo>
                  <a:lnTo>
                    <a:pt x="406" y="211"/>
                  </a:lnTo>
                  <a:lnTo>
                    <a:pt x="402" y="201"/>
                  </a:lnTo>
                  <a:lnTo>
                    <a:pt x="397" y="193"/>
                  </a:lnTo>
                  <a:lnTo>
                    <a:pt x="392" y="185"/>
                  </a:lnTo>
                  <a:lnTo>
                    <a:pt x="386" y="178"/>
                  </a:lnTo>
                  <a:lnTo>
                    <a:pt x="380" y="172"/>
                  </a:lnTo>
                  <a:lnTo>
                    <a:pt x="373" y="167"/>
                  </a:lnTo>
                  <a:lnTo>
                    <a:pt x="365" y="162"/>
                  </a:lnTo>
                  <a:lnTo>
                    <a:pt x="357" y="158"/>
                  </a:lnTo>
                  <a:lnTo>
                    <a:pt x="349" y="155"/>
                  </a:lnTo>
                  <a:lnTo>
                    <a:pt x="339" y="153"/>
                  </a:lnTo>
                  <a:lnTo>
                    <a:pt x="329" y="151"/>
                  </a:lnTo>
                  <a:lnTo>
                    <a:pt x="329" y="117"/>
                  </a:lnTo>
                  <a:lnTo>
                    <a:pt x="292" y="117"/>
                  </a:lnTo>
                  <a:close/>
                  <a:moveTo>
                    <a:pt x="311" y="0"/>
                  </a:moveTo>
                  <a:lnTo>
                    <a:pt x="329" y="1"/>
                  </a:lnTo>
                  <a:lnTo>
                    <a:pt x="348" y="3"/>
                  </a:lnTo>
                  <a:lnTo>
                    <a:pt x="367" y="5"/>
                  </a:lnTo>
                  <a:lnTo>
                    <a:pt x="384" y="9"/>
                  </a:lnTo>
                  <a:lnTo>
                    <a:pt x="402" y="14"/>
                  </a:lnTo>
                  <a:lnTo>
                    <a:pt x="419" y="20"/>
                  </a:lnTo>
                  <a:lnTo>
                    <a:pt x="436" y="27"/>
                  </a:lnTo>
                  <a:lnTo>
                    <a:pt x="452" y="34"/>
                  </a:lnTo>
                  <a:lnTo>
                    <a:pt x="467" y="43"/>
                  </a:lnTo>
                  <a:lnTo>
                    <a:pt x="483" y="52"/>
                  </a:lnTo>
                  <a:lnTo>
                    <a:pt x="497" y="62"/>
                  </a:lnTo>
                  <a:lnTo>
                    <a:pt x="511" y="74"/>
                  </a:lnTo>
                  <a:lnTo>
                    <a:pt x="524" y="85"/>
                  </a:lnTo>
                  <a:lnTo>
                    <a:pt x="537" y="98"/>
                  </a:lnTo>
                  <a:lnTo>
                    <a:pt x="548" y="111"/>
                  </a:lnTo>
                  <a:lnTo>
                    <a:pt x="559" y="125"/>
                  </a:lnTo>
                  <a:lnTo>
                    <a:pt x="570" y="139"/>
                  </a:lnTo>
                  <a:lnTo>
                    <a:pt x="579" y="154"/>
                  </a:lnTo>
                  <a:lnTo>
                    <a:pt x="588" y="170"/>
                  </a:lnTo>
                  <a:lnTo>
                    <a:pt x="595" y="186"/>
                  </a:lnTo>
                  <a:lnTo>
                    <a:pt x="602" y="203"/>
                  </a:lnTo>
                  <a:lnTo>
                    <a:pt x="608" y="220"/>
                  </a:lnTo>
                  <a:lnTo>
                    <a:pt x="613" y="237"/>
                  </a:lnTo>
                  <a:lnTo>
                    <a:pt x="617" y="255"/>
                  </a:lnTo>
                  <a:lnTo>
                    <a:pt x="619" y="274"/>
                  </a:lnTo>
                  <a:lnTo>
                    <a:pt x="621" y="292"/>
                  </a:lnTo>
                  <a:lnTo>
                    <a:pt x="621" y="311"/>
                  </a:lnTo>
                  <a:lnTo>
                    <a:pt x="621" y="330"/>
                  </a:lnTo>
                  <a:lnTo>
                    <a:pt x="619" y="349"/>
                  </a:lnTo>
                  <a:lnTo>
                    <a:pt x="617" y="367"/>
                  </a:lnTo>
                  <a:lnTo>
                    <a:pt x="613" y="385"/>
                  </a:lnTo>
                  <a:lnTo>
                    <a:pt x="608" y="402"/>
                  </a:lnTo>
                  <a:lnTo>
                    <a:pt x="602" y="419"/>
                  </a:lnTo>
                  <a:lnTo>
                    <a:pt x="595" y="436"/>
                  </a:lnTo>
                  <a:lnTo>
                    <a:pt x="588" y="452"/>
                  </a:lnTo>
                  <a:lnTo>
                    <a:pt x="579" y="468"/>
                  </a:lnTo>
                  <a:lnTo>
                    <a:pt x="570" y="483"/>
                  </a:lnTo>
                  <a:lnTo>
                    <a:pt x="559" y="497"/>
                  </a:lnTo>
                  <a:lnTo>
                    <a:pt x="548" y="511"/>
                  </a:lnTo>
                  <a:lnTo>
                    <a:pt x="537" y="524"/>
                  </a:lnTo>
                  <a:lnTo>
                    <a:pt x="524" y="537"/>
                  </a:lnTo>
                  <a:lnTo>
                    <a:pt x="511" y="548"/>
                  </a:lnTo>
                  <a:lnTo>
                    <a:pt x="497" y="560"/>
                  </a:lnTo>
                  <a:lnTo>
                    <a:pt x="483" y="570"/>
                  </a:lnTo>
                  <a:lnTo>
                    <a:pt x="467" y="579"/>
                  </a:lnTo>
                  <a:lnTo>
                    <a:pt x="452" y="588"/>
                  </a:lnTo>
                  <a:lnTo>
                    <a:pt x="436" y="595"/>
                  </a:lnTo>
                  <a:lnTo>
                    <a:pt x="419" y="602"/>
                  </a:lnTo>
                  <a:lnTo>
                    <a:pt x="402" y="608"/>
                  </a:lnTo>
                  <a:lnTo>
                    <a:pt x="384" y="613"/>
                  </a:lnTo>
                  <a:lnTo>
                    <a:pt x="367" y="617"/>
                  </a:lnTo>
                  <a:lnTo>
                    <a:pt x="348" y="619"/>
                  </a:lnTo>
                  <a:lnTo>
                    <a:pt x="329" y="621"/>
                  </a:lnTo>
                  <a:lnTo>
                    <a:pt x="311" y="622"/>
                  </a:lnTo>
                  <a:lnTo>
                    <a:pt x="292" y="621"/>
                  </a:lnTo>
                  <a:lnTo>
                    <a:pt x="273" y="619"/>
                  </a:lnTo>
                  <a:lnTo>
                    <a:pt x="255" y="617"/>
                  </a:lnTo>
                  <a:lnTo>
                    <a:pt x="237" y="613"/>
                  </a:lnTo>
                  <a:lnTo>
                    <a:pt x="219" y="608"/>
                  </a:lnTo>
                  <a:lnTo>
                    <a:pt x="202" y="602"/>
                  </a:lnTo>
                  <a:lnTo>
                    <a:pt x="185" y="595"/>
                  </a:lnTo>
                  <a:lnTo>
                    <a:pt x="169" y="588"/>
                  </a:lnTo>
                  <a:lnTo>
                    <a:pt x="154" y="579"/>
                  </a:lnTo>
                  <a:lnTo>
                    <a:pt x="139" y="570"/>
                  </a:lnTo>
                  <a:lnTo>
                    <a:pt x="124" y="560"/>
                  </a:lnTo>
                  <a:lnTo>
                    <a:pt x="110" y="548"/>
                  </a:lnTo>
                  <a:lnTo>
                    <a:pt x="97" y="537"/>
                  </a:lnTo>
                  <a:lnTo>
                    <a:pt x="85" y="524"/>
                  </a:lnTo>
                  <a:lnTo>
                    <a:pt x="73" y="511"/>
                  </a:lnTo>
                  <a:lnTo>
                    <a:pt x="62" y="497"/>
                  </a:lnTo>
                  <a:lnTo>
                    <a:pt x="52" y="483"/>
                  </a:lnTo>
                  <a:lnTo>
                    <a:pt x="42" y="468"/>
                  </a:lnTo>
                  <a:lnTo>
                    <a:pt x="34" y="452"/>
                  </a:lnTo>
                  <a:lnTo>
                    <a:pt x="26" y="436"/>
                  </a:lnTo>
                  <a:lnTo>
                    <a:pt x="19" y="419"/>
                  </a:lnTo>
                  <a:lnTo>
                    <a:pt x="13" y="402"/>
                  </a:lnTo>
                  <a:lnTo>
                    <a:pt x="9" y="385"/>
                  </a:lnTo>
                  <a:lnTo>
                    <a:pt x="5" y="367"/>
                  </a:lnTo>
                  <a:lnTo>
                    <a:pt x="2" y="349"/>
                  </a:lnTo>
                  <a:lnTo>
                    <a:pt x="0" y="330"/>
                  </a:lnTo>
                  <a:lnTo>
                    <a:pt x="0" y="311"/>
                  </a:lnTo>
                  <a:lnTo>
                    <a:pt x="0" y="292"/>
                  </a:lnTo>
                  <a:lnTo>
                    <a:pt x="2" y="274"/>
                  </a:lnTo>
                  <a:lnTo>
                    <a:pt x="5" y="255"/>
                  </a:lnTo>
                  <a:lnTo>
                    <a:pt x="9" y="237"/>
                  </a:lnTo>
                  <a:lnTo>
                    <a:pt x="13" y="220"/>
                  </a:lnTo>
                  <a:lnTo>
                    <a:pt x="19" y="203"/>
                  </a:lnTo>
                  <a:lnTo>
                    <a:pt x="26" y="186"/>
                  </a:lnTo>
                  <a:lnTo>
                    <a:pt x="34" y="170"/>
                  </a:lnTo>
                  <a:lnTo>
                    <a:pt x="42" y="154"/>
                  </a:lnTo>
                  <a:lnTo>
                    <a:pt x="52" y="139"/>
                  </a:lnTo>
                  <a:lnTo>
                    <a:pt x="62" y="125"/>
                  </a:lnTo>
                  <a:lnTo>
                    <a:pt x="73" y="111"/>
                  </a:lnTo>
                  <a:lnTo>
                    <a:pt x="85" y="98"/>
                  </a:lnTo>
                  <a:lnTo>
                    <a:pt x="97" y="85"/>
                  </a:lnTo>
                  <a:lnTo>
                    <a:pt x="110" y="74"/>
                  </a:lnTo>
                  <a:lnTo>
                    <a:pt x="124" y="62"/>
                  </a:lnTo>
                  <a:lnTo>
                    <a:pt x="139" y="52"/>
                  </a:lnTo>
                  <a:lnTo>
                    <a:pt x="154" y="43"/>
                  </a:lnTo>
                  <a:lnTo>
                    <a:pt x="169" y="34"/>
                  </a:lnTo>
                  <a:lnTo>
                    <a:pt x="185" y="27"/>
                  </a:lnTo>
                  <a:lnTo>
                    <a:pt x="202" y="20"/>
                  </a:lnTo>
                  <a:lnTo>
                    <a:pt x="219" y="14"/>
                  </a:lnTo>
                  <a:lnTo>
                    <a:pt x="237" y="9"/>
                  </a:lnTo>
                  <a:lnTo>
                    <a:pt x="255" y="5"/>
                  </a:lnTo>
                  <a:lnTo>
                    <a:pt x="273" y="3"/>
                  </a:lnTo>
                  <a:lnTo>
                    <a:pt x="292" y="1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4"/>
            <p:cNvSpPr>
              <a:spLocks noEditPoints="1"/>
            </p:cNvSpPr>
            <p:nvPr/>
          </p:nvSpPr>
          <p:spPr bwMode="auto">
            <a:xfrm>
              <a:off x="2720455" y="2655725"/>
              <a:ext cx="375410" cy="376014"/>
            </a:xfrm>
            <a:custGeom>
              <a:avLst/>
              <a:gdLst/>
              <a:ahLst/>
              <a:cxnLst>
                <a:cxn ang="0">
                  <a:pos x="265" y="158"/>
                </a:cxn>
                <a:cxn ang="0">
                  <a:pos x="233" y="182"/>
                </a:cxn>
                <a:cxn ang="0">
                  <a:pos x="214" y="230"/>
                </a:cxn>
                <a:cxn ang="0">
                  <a:pos x="220" y="276"/>
                </a:cxn>
                <a:cxn ang="0">
                  <a:pos x="245" y="308"/>
                </a:cxn>
                <a:cxn ang="0">
                  <a:pos x="288" y="329"/>
                </a:cxn>
                <a:cxn ang="0">
                  <a:pos x="330" y="345"/>
                </a:cxn>
                <a:cxn ang="0">
                  <a:pos x="349" y="360"/>
                </a:cxn>
                <a:cxn ang="0">
                  <a:pos x="351" y="387"/>
                </a:cxn>
                <a:cxn ang="0">
                  <a:pos x="335" y="406"/>
                </a:cxn>
                <a:cxn ang="0">
                  <a:pos x="305" y="410"/>
                </a:cxn>
                <a:cxn ang="0">
                  <a:pos x="275" y="396"/>
                </a:cxn>
                <a:cxn ang="0">
                  <a:pos x="260" y="363"/>
                </a:cxn>
                <a:cxn ang="0">
                  <a:pos x="219" y="418"/>
                </a:cxn>
                <a:cxn ang="0">
                  <a:pos x="253" y="450"/>
                </a:cxn>
                <a:cxn ang="0">
                  <a:pos x="292" y="505"/>
                </a:cxn>
                <a:cxn ang="0">
                  <a:pos x="359" y="455"/>
                </a:cxn>
                <a:cxn ang="0">
                  <a:pos x="395" y="431"/>
                </a:cxn>
                <a:cxn ang="0">
                  <a:pos x="416" y="388"/>
                </a:cxn>
                <a:cxn ang="0">
                  <a:pos x="414" y="339"/>
                </a:cxn>
                <a:cxn ang="0">
                  <a:pos x="391" y="303"/>
                </a:cxn>
                <a:cxn ang="0">
                  <a:pos x="350" y="280"/>
                </a:cxn>
                <a:cxn ang="0">
                  <a:pos x="302" y="261"/>
                </a:cxn>
                <a:cxn ang="0">
                  <a:pos x="281" y="246"/>
                </a:cxn>
                <a:cxn ang="0">
                  <a:pos x="280" y="221"/>
                </a:cxn>
                <a:cxn ang="0">
                  <a:pos x="296" y="202"/>
                </a:cxn>
                <a:cxn ang="0">
                  <a:pos x="325" y="201"/>
                </a:cxn>
                <a:cxn ang="0">
                  <a:pos x="351" y="224"/>
                </a:cxn>
                <a:cxn ang="0">
                  <a:pos x="402" y="201"/>
                </a:cxn>
                <a:cxn ang="0">
                  <a:pos x="373" y="167"/>
                </a:cxn>
                <a:cxn ang="0">
                  <a:pos x="329" y="151"/>
                </a:cxn>
                <a:cxn ang="0">
                  <a:pos x="348" y="3"/>
                </a:cxn>
                <a:cxn ang="0">
                  <a:pos x="436" y="27"/>
                </a:cxn>
                <a:cxn ang="0">
                  <a:pos x="511" y="74"/>
                </a:cxn>
                <a:cxn ang="0">
                  <a:pos x="570" y="139"/>
                </a:cxn>
                <a:cxn ang="0">
                  <a:pos x="608" y="220"/>
                </a:cxn>
                <a:cxn ang="0">
                  <a:pos x="621" y="311"/>
                </a:cxn>
                <a:cxn ang="0">
                  <a:pos x="608" y="402"/>
                </a:cxn>
                <a:cxn ang="0">
                  <a:pos x="570" y="483"/>
                </a:cxn>
                <a:cxn ang="0">
                  <a:pos x="511" y="548"/>
                </a:cxn>
                <a:cxn ang="0">
                  <a:pos x="436" y="595"/>
                </a:cxn>
                <a:cxn ang="0">
                  <a:pos x="348" y="619"/>
                </a:cxn>
                <a:cxn ang="0">
                  <a:pos x="255" y="617"/>
                </a:cxn>
                <a:cxn ang="0">
                  <a:pos x="169" y="588"/>
                </a:cxn>
                <a:cxn ang="0">
                  <a:pos x="97" y="537"/>
                </a:cxn>
                <a:cxn ang="0">
                  <a:pos x="42" y="468"/>
                </a:cxn>
                <a:cxn ang="0">
                  <a:pos x="9" y="385"/>
                </a:cxn>
                <a:cxn ang="0">
                  <a:pos x="0" y="292"/>
                </a:cxn>
                <a:cxn ang="0">
                  <a:pos x="19" y="203"/>
                </a:cxn>
                <a:cxn ang="0">
                  <a:pos x="62" y="125"/>
                </a:cxn>
                <a:cxn ang="0">
                  <a:pos x="124" y="62"/>
                </a:cxn>
                <a:cxn ang="0">
                  <a:pos x="202" y="20"/>
                </a:cxn>
                <a:cxn ang="0">
                  <a:pos x="292" y="1"/>
                </a:cxn>
              </a:cxnLst>
              <a:rect l="0" t="0" r="r" b="b"/>
              <a:pathLst>
                <a:path w="621" h="622">
                  <a:moveTo>
                    <a:pt x="292" y="117"/>
                  </a:moveTo>
                  <a:lnTo>
                    <a:pt x="292" y="151"/>
                  </a:lnTo>
                  <a:lnTo>
                    <a:pt x="283" y="152"/>
                  </a:lnTo>
                  <a:lnTo>
                    <a:pt x="273" y="155"/>
                  </a:lnTo>
                  <a:lnTo>
                    <a:pt x="265" y="158"/>
                  </a:lnTo>
                  <a:lnTo>
                    <a:pt x="257" y="162"/>
                  </a:lnTo>
                  <a:lnTo>
                    <a:pt x="250" y="166"/>
                  </a:lnTo>
                  <a:lnTo>
                    <a:pt x="244" y="171"/>
                  </a:lnTo>
                  <a:lnTo>
                    <a:pt x="238" y="176"/>
                  </a:lnTo>
                  <a:lnTo>
                    <a:pt x="233" y="182"/>
                  </a:lnTo>
                  <a:lnTo>
                    <a:pt x="227" y="191"/>
                  </a:lnTo>
                  <a:lnTo>
                    <a:pt x="222" y="200"/>
                  </a:lnTo>
                  <a:lnTo>
                    <a:pt x="218" y="210"/>
                  </a:lnTo>
                  <a:lnTo>
                    <a:pt x="216" y="220"/>
                  </a:lnTo>
                  <a:lnTo>
                    <a:pt x="214" y="230"/>
                  </a:lnTo>
                  <a:lnTo>
                    <a:pt x="213" y="240"/>
                  </a:lnTo>
                  <a:lnTo>
                    <a:pt x="214" y="250"/>
                  </a:lnTo>
                  <a:lnTo>
                    <a:pt x="215" y="259"/>
                  </a:lnTo>
                  <a:lnTo>
                    <a:pt x="217" y="268"/>
                  </a:lnTo>
                  <a:lnTo>
                    <a:pt x="220" y="276"/>
                  </a:lnTo>
                  <a:lnTo>
                    <a:pt x="224" y="284"/>
                  </a:lnTo>
                  <a:lnTo>
                    <a:pt x="229" y="291"/>
                  </a:lnTo>
                  <a:lnTo>
                    <a:pt x="234" y="297"/>
                  </a:lnTo>
                  <a:lnTo>
                    <a:pt x="239" y="303"/>
                  </a:lnTo>
                  <a:lnTo>
                    <a:pt x="245" y="308"/>
                  </a:lnTo>
                  <a:lnTo>
                    <a:pt x="252" y="312"/>
                  </a:lnTo>
                  <a:lnTo>
                    <a:pt x="259" y="316"/>
                  </a:lnTo>
                  <a:lnTo>
                    <a:pt x="268" y="321"/>
                  </a:lnTo>
                  <a:lnTo>
                    <a:pt x="277" y="325"/>
                  </a:lnTo>
                  <a:lnTo>
                    <a:pt x="288" y="329"/>
                  </a:lnTo>
                  <a:lnTo>
                    <a:pt x="299" y="333"/>
                  </a:lnTo>
                  <a:lnTo>
                    <a:pt x="308" y="337"/>
                  </a:lnTo>
                  <a:lnTo>
                    <a:pt x="317" y="340"/>
                  </a:lnTo>
                  <a:lnTo>
                    <a:pt x="324" y="343"/>
                  </a:lnTo>
                  <a:lnTo>
                    <a:pt x="330" y="345"/>
                  </a:lnTo>
                  <a:lnTo>
                    <a:pt x="335" y="348"/>
                  </a:lnTo>
                  <a:lnTo>
                    <a:pt x="339" y="351"/>
                  </a:lnTo>
                  <a:lnTo>
                    <a:pt x="343" y="353"/>
                  </a:lnTo>
                  <a:lnTo>
                    <a:pt x="346" y="356"/>
                  </a:lnTo>
                  <a:lnTo>
                    <a:pt x="349" y="360"/>
                  </a:lnTo>
                  <a:lnTo>
                    <a:pt x="351" y="365"/>
                  </a:lnTo>
                  <a:lnTo>
                    <a:pt x="352" y="370"/>
                  </a:lnTo>
                  <a:lnTo>
                    <a:pt x="353" y="376"/>
                  </a:lnTo>
                  <a:lnTo>
                    <a:pt x="352" y="381"/>
                  </a:lnTo>
                  <a:lnTo>
                    <a:pt x="351" y="387"/>
                  </a:lnTo>
                  <a:lnTo>
                    <a:pt x="349" y="392"/>
                  </a:lnTo>
                  <a:lnTo>
                    <a:pt x="346" y="396"/>
                  </a:lnTo>
                  <a:lnTo>
                    <a:pt x="343" y="400"/>
                  </a:lnTo>
                  <a:lnTo>
                    <a:pt x="339" y="404"/>
                  </a:lnTo>
                  <a:lnTo>
                    <a:pt x="335" y="406"/>
                  </a:lnTo>
                  <a:lnTo>
                    <a:pt x="330" y="408"/>
                  </a:lnTo>
                  <a:lnTo>
                    <a:pt x="325" y="410"/>
                  </a:lnTo>
                  <a:lnTo>
                    <a:pt x="319" y="410"/>
                  </a:lnTo>
                  <a:lnTo>
                    <a:pt x="312" y="411"/>
                  </a:lnTo>
                  <a:lnTo>
                    <a:pt x="305" y="410"/>
                  </a:lnTo>
                  <a:lnTo>
                    <a:pt x="297" y="409"/>
                  </a:lnTo>
                  <a:lnTo>
                    <a:pt x="291" y="407"/>
                  </a:lnTo>
                  <a:lnTo>
                    <a:pt x="285" y="404"/>
                  </a:lnTo>
                  <a:lnTo>
                    <a:pt x="279" y="401"/>
                  </a:lnTo>
                  <a:lnTo>
                    <a:pt x="275" y="396"/>
                  </a:lnTo>
                  <a:lnTo>
                    <a:pt x="271" y="391"/>
                  </a:lnTo>
                  <a:lnTo>
                    <a:pt x="267" y="385"/>
                  </a:lnTo>
                  <a:lnTo>
                    <a:pt x="264" y="378"/>
                  </a:lnTo>
                  <a:lnTo>
                    <a:pt x="262" y="371"/>
                  </a:lnTo>
                  <a:lnTo>
                    <a:pt x="260" y="363"/>
                  </a:lnTo>
                  <a:lnTo>
                    <a:pt x="203" y="378"/>
                  </a:lnTo>
                  <a:lnTo>
                    <a:pt x="206" y="389"/>
                  </a:lnTo>
                  <a:lnTo>
                    <a:pt x="210" y="399"/>
                  </a:lnTo>
                  <a:lnTo>
                    <a:pt x="214" y="409"/>
                  </a:lnTo>
                  <a:lnTo>
                    <a:pt x="219" y="418"/>
                  </a:lnTo>
                  <a:lnTo>
                    <a:pt x="224" y="426"/>
                  </a:lnTo>
                  <a:lnTo>
                    <a:pt x="231" y="433"/>
                  </a:lnTo>
                  <a:lnTo>
                    <a:pt x="237" y="440"/>
                  </a:lnTo>
                  <a:lnTo>
                    <a:pt x="245" y="446"/>
                  </a:lnTo>
                  <a:lnTo>
                    <a:pt x="253" y="450"/>
                  </a:lnTo>
                  <a:lnTo>
                    <a:pt x="262" y="454"/>
                  </a:lnTo>
                  <a:lnTo>
                    <a:pt x="271" y="457"/>
                  </a:lnTo>
                  <a:lnTo>
                    <a:pt x="282" y="460"/>
                  </a:lnTo>
                  <a:lnTo>
                    <a:pt x="292" y="461"/>
                  </a:lnTo>
                  <a:lnTo>
                    <a:pt x="292" y="505"/>
                  </a:lnTo>
                  <a:lnTo>
                    <a:pt x="329" y="505"/>
                  </a:lnTo>
                  <a:lnTo>
                    <a:pt x="329" y="461"/>
                  </a:lnTo>
                  <a:lnTo>
                    <a:pt x="340" y="460"/>
                  </a:lnTo>
                  <a:lnTo>
                    <a:pt x="349" y="458"/>
                  </a:lnTo>
                  <a:lnTo>
                    <a:pt x="359" y="455"/>
                  </a:lnTo>
                  <a:lnTo>
                    <a:pt x="367" y="451"/>
                  </a:lnTo>
                  <a:lnTo>
                    <a:pt x="375" y="447"/>
                  </a:lnTo>
                  <a:lnTo>
                    <a:pt x="383" y="442"/>
                  </a:lnTo>
                  <a:lnTo>
                    <a:pt x="389" y="437"/>
                  </a:lnTo>
                  <a:lnTo>
                    <a:pt x="395" y="431"/>
                  </a:lnTo>
                  <a:lnTo>
                    <a:pt x="401" y="423"/>
                  </a:lnTo>
                  <a:lnTo>
                    <a:pt x="407" y="415"/>
                  </a:lnTo>
                  <a:lnTo>
                    <a:pt x="411" y="407"/>
                  </a:lnTo>
                  <a:lnTo>
                    <a:pt x="414" y="397"/>
                  </a:lnTo>
                  <a:lnTo>
                    <a:pt x="416" y="388"/>
                  </a:lnTo>
                  <a:lnTo>
                    <a:pt x="418" y="378"/>
                  </a:lnTo>
                  <a:lnTo>
                    <a:pt x="418" y="367"/>
                  </a:lnTo>
                  <a:lnTo>
                    <a:pt x="418" y="357"/>
                  </a:lnTo>
                  <a:lnTo>
                    <a:pt x="417" y="348"/>
                  </a:lnTo>
                  <a:lnTo>
                    <a:pt x="414" y="339"/>
                  </a:lnTo>
                  <a:lnTo>
                    <a:pt x="411" y="331"/>
                  </a:lnTo>
                  <a:lnTo>
                    <a:pt x="407" y="323"/>
                  </a:lnTo>
                  <a:lnTo>
                    <a:pt x="402" y="316"/>
                  </a:lnTo>
                  <a:lnTo>
                    <a:pt x="397" y="309"/>
                  </a:lnTo>
                  <a:lnTo>
                    <a:pt x="391" y="303"/>
                  </a:lnTo>
                  <a:lnTo>
                    <a:pt x="385" y="298"/>
                  </a:lnTo>
                  <a:lnTo>
                    <a:pt x="377" y="294"/>
                  </a:lnTo>
                  <a:lnTo>
                    <a:pt x="370" y="289"/>
                  </a:lnTo>
                  <a:lnTo>
                    <a:pt x="360" y="285"/>
                  </a:lnTo>
                  <a:lnTo>
                    <a:pt x="350" y="280"/>
                  </a:lnTo>
                  <a:lnTo>
                    <a:pt x="339" y="276"/>
                  </a:lnTo>
                  <a:lnTo>
                    <a:pt x="326" y="271"/>
                  </a:lnTo>
                  <a:lnTo>
                    <a:pt x="317" y="267"/>
                  </a:lnTo>
                  <a:lnTo>
                    <a:pt x="309" y="264"/>
                  </a:lnTo>
                  <a:lnTo>
                    <a:pt x="302" y="261"/>
                  </a:lnTo>
                  <a:lnTo>
                    <a:pt x="296" y="258"/>
                  </a:lnTo>
                  <a:lnTo>
                    <a:pt x="291" y="255"/>
                  </a:lnTo>
                  <a:lnTo>
                    <a:pt x="287" y="253"/>
                  </a:lnTo>
                  <a:lnTo>
                    <a:pt x="284" y="249"/>
                  </a:lnTo>
                  <a:lnTo>
                    <a:pt x="281" y="246"/>
                  </a:lnTo>
                  <a:lnTo>
                    <a:pt x="280" y="241"/>
                  </a:lnTo>
                  <a:lnTo>
                    <a:pt x="278" y="237"/>
                  </a:lnTo>
                  <a:lnTo>
                    <a:pt x="278" y="231"/>
                  </a:lnTo>
                  <a:lnTo>
                    <a:pt x="278" y="226"/>
                  </a:lnTo>
                  <a:lnTo>
                    <a:pt x="280" y="221"/>
                  </a:lnTo>
                  <a:lnTo>
                    <a:pt x="282" y="217"/>
                  </a:lnTo>
                  <a:lnTo>
                    <a:pt x="284" y="212"/>
                  </a:lnTo>
                  <a:lnTo>
                    <a:pt x="288" y="208"/>
                  </a:lnTo>
                  <a:lnTo>
                    <a:pt x="292" y="205"/>
                  </a:lnTo>
                  <a:lnTo>
                    <a:pt x="296" y="202"/>
                  </a:lnTo>
                  <a:lnTo>
                    <a:pt x="301" y="200"/>
                  </a:lnTo>
                  <a:lnTo>
                    <a:pt x="306" y="199"/>
                  </a:lnTo>
                  <a:lnTo>
                    <a:pt x="312" y="199"/>
                  </a:lnTo>
                  <a:lnTo>
                    <a:pt x="319" y="199"/>
                  </a:lnTo>
                  <a:lnTo>
                    <a:pt x="325" y="201"/>
                  </a:lnTo>
                  <a:lnTo>
                    <a:pt x="331" y="203"/>
                  </a:lnTo>
                  <a:lnTo>
                    <a:pt x="337" y="207"/>
                  </a:lnTo>
                  <a:lnTo>
                    <a:pt x="342" y="212"/>
                  </a:lnTo>
                  <a:lnTo>
                    <a:pt x="347" y="218"/>
                  </a:lnTo>
                  <a:lnTo>
                    <a:pt x="351" y="224"/>
                  </a:lnTo>
                  <a:lnTo>
                    <a:pt x="355" y="232"/>
                  </a:lnTo>
                  <a:lnTo>
                    <a:pt x="358" y="241"/>
                  </a:lnTo>
                  <a:lnTo>
                    <a:pt x="409" y="221"/>
                  </a:lnTo>
                  <a:lnTo>
                    <a:pt x="406" y="211"/>
                  </a:lnTo>
                  <a:lnTo>
                    <a:pt x="402" y="201"/>
                  </a:lnTo>
                  <a:lnTo>
                    <a:pt x="397" y="193"/>
                  </a:lnTo>
                  <a:lnTo>
                    <a:pt x="392" y="185"/>
                  </a:lnTo>
                  <a:lnTo>
                    <a:pt x="386" y="178"/>
                  </a:lnTo>
                  <a:lnTo>
                    <a:pt x="380" y="172"/>
                  </a:lnTo>
                  <a:lnTo>
                    <a:pt x="373" y="167"/>
                  </a:lnTo>
                  <a:lnTo>
                    <a:pt x="365" y="162"/>
                  </a:lnTo>
                  <a:lnTo>
                    <a:pt x="357" y="158"/>
                  </a:lnTo>
                  <a:lnTo>
                    <a:pt x="349" y="155"/>
                  </a:lnTo>
                  <a:lnTo>
                    <a:pt x="339" y="153"/>
                  </a:lnTo>
                  <a:lnTo>
                    <a:pt x="329" y="151"/>
                  </a:lnTo>
                  <a:lnTo>
                    <a:pt x="329" y="117"/>
                  </a:lnTo>
                  <a:lnTo>
                    <a:pt x="292" y="117"/>
                  </a:lnTo>
                  <a:close/>
                  <a:moveTo>
                    <a:pt x="311" y="0"/>
                  </a:moveTo>
                  <a:lnTo>
                    <a:pt x="329" y="1"/>
                  </a:lnTo>
                  <a:lnTo>
                    <a:pt x="348" y="3"/>
                  </a:lnTo>
                  <a:lnTo>
                    <a:pt x="367" y="5"/>
                  </a:lnTo>
                  <a:lnTo>
                    <a:pt x="384" y="9"/>
                  </a:lnTo>
                  <a:lnTo>
                    <a:pt x="402" y="14"/>
                  </a:lnTo>
                  <a:lnTo>
                    <a:pt x="419" y="20"/>
                  </a:lnTo>
                  <a:lnTo>
                    <a:pt x="436" y="27"/>
                  </a:lnTo>
                  <a:lnTo>
                    <a:pt x="452" y="34"/>
                  </a:lnTo>
                  <a:lnTo>
                    <a:pt x="467" y="43"/>
                  </a:lnTo>
                  <a:lnTo>
                    <a:pt x="483" y="52"/>
                  </a:lnTo>
                  <a:lnTo>
                    <a:pt x="497" y="62"/>
                  </a:lnTo>
                  <a:lnTo>
                    <a:pt x="511" y="74"/>
                  </a:lnTo>
                  <a:lnTo>
                    <a:pt x="524" y="85"/>
                  </a:lnTo>
                  <a:lnTo>
                    <a:pt x="537" y="98"/>
                  </a:lnTo>
                  <a:lnTo>
                    <a:pt x="548" y="111"/>
                  </a:lnTo>
                  <a:lnTo>
                    <a:pt x="559" y="125"/>
                  </a:lnTo>
                  <a:lnTo>
                    <a:pt x="570" y="139"/>
                  </a:lnTo>
                  <a:lnTo>
                    <a:pt x="579" y="154"/>
                  </a:lnTo>
                  <a:lnTo>
                    <a:pt x="588" y="170"/>
                  </a:lnTo>
                  <a:lnTo>
                    <a:pt x="595" y="186"/>
                  </a:lnTo>
                  <a:lnTo>
                    <a:pt x="602" y="203"/>
                  </a:lnTo>
                  <a:lnTo>
                    <a:pt x="608" y="220"/>
                  </a:lnTo>
                  <a:lnTo>
                    <a:pt x="613" y="237"/>
                  </a:lnTo>
                  <a:lnTo>
                    <a:pt x="617" y="255"/>
                  </a:lnTo>
                  <a:lnTo>
                    <a:pt x="619" y="274"/>
                  </a:lnTo>
                  <a:lnTo>
                    <a:pt x="621" y="292"/>
                  </a:lnTo>
                  <a:lnTo>
                    <a:pt x="621" y="311"/>
                  </a:lnTo>
                  <a:lnTo>
                    <a:pt x="621" y="330"/>
                  </a:lnTo>
                  <a:lnTo>
                    <a:pt x="619" y="349"/>
                  </a:lnTo>
                  <a:lnTo>
                    <a:pt x="617" y="367"/>
                  </a:lnTo>
                  <a:lnTo>
                    <a:pt x="613" y="385"/>
                  </a:lnTo>
                  <a:lnTo>
                    <a:pt x="608" y="402"/>
                  </a:lnTo>
                  <a:lnTo>
                    <a:pt x="602" y="419"/>
                  </a:lnTo>
                  <a:lnTo>
                    <a:pt x="595" y="436"/>
                  </a:lnTo>
                  <a:lnTo>
                    <a:pt x="588" y="452"/>
                  </a:lnTo>
                  <a:lnTo>
                    <a:pt x="579" y="468"/>
                  </a:lnTo>
                  <a:lnTo>
                    <a:pt x="570" y="483"/>
                  </a:lnTo>
                  <a:lnTo>
                    <a:pt x="559" y="497"/>
                  </a:lnTo>
                  <a:lnTo>
                    <a:pt x="548" y="511"/>
                  </a:lnTo>
                  <a:lnTo>
                    <a:pt x="537" y="524"/>
                  </a:lnTo>
                  <a:lnTo>
                    <a:pt x="524" y="537"/>
                  </a:lnTo>
                  <a:lnTo>
                    <a:pt x="511" y="548"/>
                  </a:lnTo>
                  <a:lnTo>
                    <a:pt x="497" y="560"/>
                  </a:lnTo>
                  <a:lnTo>
                    <a:pt x="483" y="570"/>
                  </a:lnTo>
                  <a:lnTo>
                    <a:pt x="467" y="579"/>
                  </a:lnTo>
                  <a:lnTo>
                    <a:pt x="452" y="588"/>
                  </a:lnTo>
                  <a:lnTo>
                    <a:pt x="436" y="595"/>
                  </a:lnTo>
                  <a:lnTo>
                    <a:pt x="419" y="602"/>
                  </a:lnTo>
                  <a:lnTo>
                    <a:pt x="402" y="608"/>
                  </a:lnTo>
                  <a:lnTo>
                    <a:pt x="384" y="613"/>
                  </a:lnTo>
                  <a:lnTo>
                    <a:pt x="367" y="617"/>
                  </a:lnTo>
                  <a:lnTo>
                    <a:pt x="348" y="619"/>
                  </a:lnTo>
                  <a:lnTo>
                    <a:pt x="329" y="621"/>
                  </a:lnTo>
                  <a:lnTo>
                    <a:pt x="311" y="622"/>
                  </a:lnTo>
                  <a:lnTo>
                    <a:pt x="292" y="621"/>
                  </a:lnTo>
                  <a:lnTo>
                    <a:pt x="273" y="619"/>
                  </a:lnTo>
                  <a:lnTo>
                    <a:pt x="255" y="617"/>
                  </a:lnTo>
                  <a:lnTo>
                    <a:pt x="237" y="613"/>
                  </a:lnTo>
                  <a:lnTo>
                    <a:pt x="219" y="608"/>
                  </a:lnTo>
                  <a:lnTo>
                    <a:pt x="202" y="602"/>
                  </a:lnTo>
                  <a:lnTo>
                    <a:pt x="185" y="595"/>
                  </a:lnTo>
                  <a:lnTo>
                    <a:pt x="169" y="588"/>
                  </a:lnTo>
                  <a:lnTo>
                    <a:pt x="154" y="579"/>
                  </a:lnTo>
                  <a:lnTo>
                    <a:pt x="139" y="570"/>
                  </a:lnTo>
                  <a:lnTo>
                    <a:pt x="124" y="560"/>
                  </a:lnTo>
                  <a:lnTo>
                    <a:pt x="110" y="548"/>
                  </a:lnTo>
                  <a:lnTo>
                    <a:pt x="97" y="537"/>
                  </a:lnTo>
                  <a:lnTo>
                    <a:pt x="85" y="524"/>
                  </a:lnTo>
                  <a:lnTo>
                    <a:pt x="73" y="511"/>
                  </a:lnTo>
                  <a:lnTo>
                    <a:pt x="62" y="497"/>
                  </a:lnTo>
                  <a:lnTo>
                    <a:pt x="52" y="483"/>
                  </a:lnTo>
                  <a:lnTo>
                    <a:pt x="42" y="468"/>
                  </a:lnTo>
                  <a:lnTo>
                    <a:pt x="34" y="452"/>
                  </a:lnTo>
                  <a:lnTo>
                    <a:pt x="26" y="436"/>
                  </a:lnTo>
                  <a:lnTo>
                    <a:pt x="19" y="419"/>
                  </a:lnTo>
                  <a:lnTo>
                    <a:pt x="13" y="402"/>
                  </a:lnTo>
                  <a:lnTo>
                    <a:pt x="9" y="385"/>
                  </a:lnTo>
                  <a:lnTo>
                    <a:pt x="5" y="367"/>
                  </a:lnTo>
                  <a:lnTo>
                    <a:pt x="2" y="349"/>
                  </a:lnTo>
                  <a:lnTo>
                    <a:pt x="0" y="330"/>
                  </a:lnTo>
                  <a:lnTo>
                    <a:pt x="0" y="311"/>
                  </a:lnTo>
                  <a:lnTo>
                    <a:pt x="0" y="292"/>
                  </a:lnTo>
                  <a:lnTo>
                    <a:pt x="2" y="274"/>
                  </a:lnTo>
                  <a:lnTo>
                    <a:pt x="5" y="255"/>
                  </a:lnTo>
                  <a:lnTo>
                    <a:pt x="9" y="237"/>
                  </a:lnTo>
                  <a:lnTo>
                    <a:pt x="13" y="220"/>
                  </a:lnTo>
                  <a:lnTo>
                    <a:pt x="19" y="203"/>
                  </a:lnTo>
                  <a:lnTo>
                    <a:pt x="26" y="186"/>
                  </a:lnTo>
                  <a:lnTo>
                    <a:pt x="34" y="170"/>
                  </a:lnTo>
                  <a:lnTo>
                    <a:pt x="42" y="154"/>
                  </a:lnTo>
                  <a:lnTo>
                    <a:pt x="52" y="139"/>
                  </a:lnTo>
                  <a:lnTo>
                    <a:pt x="62" y="125"/>
                  </a:lnTo>
                  <a:lnTo>
                    <a:pt x="73" y="111"/>
                  </a:lnTo>
                  <a:lnTo>
                    <a:pt x="85" y="98"/>
                  </a:lnTo>
                  <a:lnTo>
                    <a:pt x="97" y="85"/>
                  </a:lnTo>
                  <a:lnTo>
                    <a:pt x="110" y="74"/>
                  </a:lnTo>
                  <a:lnTo>
                    <a:pt x="124" y="62"/>
                  </a:lnTo>
                  <a:lnTo>
                    <a:pt x="139" y="52"/>
                  </a:lnTo>
                  <a:lnTo>
                    <a:pt x="154" y="43"/>
                  </a:lnTo>
                  <a:lnTo>
                    <a:pt x="169" y="34"/>
                  </a:lnTo>
                  <a:lnTo>
                    <a:pt x="185" y="27"/>
                  </a:lnTo>
                  <a:lnTo>
                    <a:pt x="202" y="20"/>
                  </a:lnTo>
                  <a:lnTo>
                    <a:pt x="219" y="14"/>
                  </a:lnTo>
                  <a:lnTo>
                    <a:pt x="237" y="9"/>
                  </a:lnTo>
                  <a:lnTo>
                    <a:pt x="255" y="5"/>
                  </a:lnTo>
                  <a:lnTo>
                    <a:pt x="273" y="3"/>
                  </a:lnTo>
                  <a:lnTo>
                    <a:pt x="292" y="1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24"/>
            <p:cNvSpPr>
              <a:spLocks noEditPoints="1"/>
            </p:cNvSpPr>
            <p:nvPr/>
          </p:nvSpPr>
          <p:spPr bwMode="auto">
            <a:xfrm>
              <a:off x="1391715" y="2655725"/>
              <a:ext cx="375410" cy="376014"/>
            </a:xfrm>
            <a:custGeom>
              <a:avLst/>
              <a:gdLst/>
              <a:ahLst/>
              <a:cxnLst>
                <a:cxn ang="0">
                  <a:pos x="265" y="158"/>
                </a:cxn>
                <a:cxn ang="0">
                  <a:pos x="233" y="182"/>
                </a:cxn>
                <a:cxn ang="0">
                  <a:pos x="214" y="230"/>
                </a:cxn>
                <a:cxn ang="0">
                  <a:pos x="220" y="276"/>
                </a:cxn>
                <a:cxn ang="0">
                  <a:pos x="245" y="308"/>
                </a:cxn>
                <a:cxn ang="0">
                  <a:pos x="288" y="329"/>
                </a:cxn>
                <a:cxn ang="0">
                  <a:pos x="330" y="345"/>
                </a:cxn>
                <a:cxn ang="0">
                  <a:pos x="349" y="360"/>
                </a:cxn>
                <a:cxn ang="0">
                  <a:pos x="351" y="387"/>
                </a:cxn>
                <a:cxn ang="0">
                  <a:pos x="335" y="406"/>
                </a:cxn>
                <a:cxn ang="0">
                  <a:pos x="305" y="410"/>
                </a:cxn>
                <a:cxn ang="0">
                  <a:pos x="275" y="396"/>
                </a:cxn>
                <a:cxn ang="0">
                  <a:pos x="260" y="363"/>
                </a:cxn>
                <a:cxn ang="0">
                  <a:pos x="219" y="418"/>
                </a:cxn>
                <a:cxn ang="0">
                  <a:pos x="253" y="450"/>
                </a:cxn>
                <a:cxn ang="0">
                  <a:pos x="292" y="505"/>
                </a:cxn>
                <a:cxn ang="0">
                  <a:pos x="359" y="455"/>
                </a:cxn>
                <a:cxn ang="0">
                  <a:pos x="395" y="431"/>
                </a:cxn>
                <a:cxn ang="0">
                  <a:pos x="416" y="388"/>
                </a:cxn>
                <a:cxn ang="0">
                  <a:pos x="414" y="339"/>
                </a:cxn>
                <a:cxn ang="0">
                  <a:pos x="391" y="303"/>
                </a:cxn>
                <a:cxn ang="0">
                  <a:pos x="350" y="280"/>
                </a:cxn>
                <a:cxn ang="0">
                  <a:pos x="302" y="261"/>
                </a:cxn>
                <a:cxn ang="0">
                  <a:pos x="281" y="246"/>
                </a:cxn>
                <a:cxn ang="0">
                  <a:pos x="280" y="221"/>
                </a:cxn>
                <a:cxn ang="0">
                  <a:pos x="296" y="202"/>
                </a:cxn>
                <a:cxn ang="0">
                  <a:pos x="325" y="201"/>
                </a:cxn>
                <a:cxn ang="0">
                  <a:pos x="351" y="224"/>
                </a:cxn>
                <a:cxn ang="0">
                  <a:pos x="402" y="201"/>
                </a:cxn>
                <a:cxn ang="0">
                  <a:pos x="373" y="167"/>
                </a:cxn>
                <a:cxn ang="0">
                  <a:pos x="329" y="151"/>
                </a:cxn>
                <a:cxn ang="0">
                  <a:pos x="348" y="3"/>
                </a:cxn>
                <a:cxn ang="0">
                  <a:pos x="436" y="27"/>
                </a:cxn>
                <a:cxn ang="0">
                  <a:pos x="511" y="74"/>
                </a:cxn>
                <a:cxn ang="0">
                  <a:pos x="570" y="139"/>
                </a:cxn>
                <a:cxn ang="0">
                  <a:pos x="608" y="220"/>
                </a:cxn>
                <a:cxn ang="0">
                  <a:pos x="621" y="311"/>
                </a:cxn>
                <a:cxn ang="0">
                  <a:pos x="608" y="402"/>
                </a:cxn>
                <a:cxn ang="0">
                  <a:pos x="570" y="483"/>
                </a:cxn>
                <a:cxn ang="0">
                  <a:pos x="511" y="548"/>
                </a:cxn>
                <a:cxn ang="0">
                  <a:pos x="436" y="595"/>
                </a:cxn>
                <a:cxn ang="0">
                  <a:pos x="348" y="619"/>
                </a:cxn>
                <a:cxn ang="0">
                  <a:pos x="255" y="617"/>
                </a:cxn>
                <a:cxn ang="0">
                  <a:pos x="169" y="588"/>
                </a:cxn>
                <a:cxn ang="0">
                  <a:pos x="97" y="537"/>
                </a:cxn>
                <a:cxn ang="0">
                  <a:pos x="42" y="468"/>
                </a:cxn>
                <a:cxn ang="0">
                  <a:pos x="9" y="385"/>
                </a:cxn>
                <a:cxn ang="0">
                  <a:pos x="0" y="292"/>
                </a:cxn>
                <a:cxn ang="0">
                  <a:pos x="19" y="203"/>
                </a:cxn>
                <a:cxn ang="0">
                  <a:pos x="62" y="125"/>
                </a:cxn>
                <a:cxn ang="0">
                  <a:pos x="124" y="62"/>
                </a:cxn>
                <a:cxn ang="0">
                  <a:pos x="202" y="20"/>
                </a:cxn>
                <a:cxn ang="0">
                  <a:pos x="292" y="1"/>
                </a:cxn>
              </a:cxnLst>
              <a:rect l="0" t="0" r="r" b="b"/>
              <a:pathLst>
                <a:path w="621" h="622">
                  <a:moveTo>
                    <a:pt x="292" y="117"/>
                  </a:moveTo>
                  <a:lnTo>
                    <a:pt x="292" y="151"/>
                  </a:lnTo>
                  <a:lnTo>
                    <a:pt x="283" y="152"/>
                  </a:lnTo>
                  <a:lnTo>
                    <a:pt x="273" y="155"/>
                  </a:lnTo>
                  <a:lnTo>
                    <a:pt x="265" y="158"/>
                  </a:lnTo>
                  <a:lnTo>
                    <a:pt x="257" y="162"/>
                  </a:lnTo>
                  <a:lnTo>
                    <a:pt x="250" y="166"/>
                  </a:lnTo>
                  <a:lnTo>
                    <a:pt x="244" y="171"/>
                  </a:lnTo>
                  <a:lnTo>
                    <a:pt x="238" y="176"/>
                  </a:lnTo>
                  <a:lnTo>
                    <a:pt x="233" y="182"/>
                  </a:lnTo>
                  <a:lnTo>
                    <a:pt x="227" y="191"/>
                  </a:lnTo>
                  <a:lnTo>
                    <a:pt x="222" y="200"/>
                  </a:lnTo>
                  <a:lnTo>
                    <a:pt x="218" y="210"/>
                  </a:lnTo>
                  <a:lnTo>
                    <a:pt x="216" y="220"/>
                  </a:lnTo>
                  <a:lnTo>
                    <a:pt x="214" y="230"/>
                  </a:lnTo>
                  <a:lnTo>
                    <a:pt x="213" y="240"/>
                  </a:lnTo>
                  <a:lnTo>
                    <a:pt x="214" y="250"/>
                  </a:lnTo>
                  <a:lnTo>
                    <a:pt x="215" y="259"/>
                  </a:lnTo>
                  <a:lnTo>
                    <a:pt x="217" y="268"/>
                  </a:lnTo>
                  <a:lnTo>
                    <a:pt x="220" y="276"/>
                  </a:lnTo>
                  <a:lnTo>
                    <a:pt x="224" y="284"/>
                  </a:lnTo>
                  <a:lnTo>
                    <a:pt x="229" y="291"/>
                  </a:lnTo>
                  <a:lnTo>
                    <a:pt x="234" y="297"/>
                  </a:lnTo>
                  <a:lnTo>
                    <a:pt x="239" y="303"/>
                  </a:lnTo>
                  <a:lnTo>
                    <a:pt x="245" y="308"/>
                  </a:lnTo>
                  <a:lnTo>
                    <a:pt x="252" y="312"/>
                  </a:lnTo>
                  <a:lnTo>
                    <a:pt x="259" y="316"/>
                  </a:lnTo>
                  <a:lnTo>
                    <a:pt x="268" y="321"/>
                  </a:lnTo>
                  <a:lnTo>
                    <a:pt x="277" y="325"/>
                  </a:lnTo>
                  <a:lnTo>
                    <a:pt x="288" y="329"/>
                  </a:lnTo>
                  <a:lnTo>
                    <a:pt x="299" y="333"/>
                  </a:lnTo>
                  <a:lnTo>
                    <a:pt x="308" y="337"/>
                  </a:lnTo>
                  <a:lnTo>
                    <a:pt x="317" y="340"/>
                  </a:lnTo>
                  <a:lnTo>
                    <a:pt x="324" y="343"/>
                  </a:lnTo>
                  <a:lnTo>
                    <a:pt x="330" y="345"/>
                  </a:lnTo>
                  <a:lnTo>
                    <a:pt x="335" y="348"/>
                  </a:lnTo>
                  <a:lnTo>
                    <a:pt x="339" y="351"/>
                  </a:lnTo>
                  <a:lnTo>
                    <a:pt x="343" y="353"/>
                  </a:lnTo>
                  <a:lnTo>
                    <a:pt x="346" y="356"/>
                  </a:lnTo>
                  <a:lnTo>
                    <a:pt x="349" y="360"/>
                  </a:lnTo>
                  <a:lnTo>
                    <a:pt x="351" y="365"/>
                  </a:lnTo>
                  <a:lnTo>
                    <a:pt x="352" y="370"/>
                  </a:lnTo>
                  <a:lnTo>
                    <a:pt x="353" y="376"/>
                  </a:lnTo>
                  <a:lnTo>
                    <a:pt x="352" y="381"/>
                  </a:lnTo>
                  <a:lnTo>
                    <a:pt x="351" y="387"/>
                  </a:lnTo>
                  <a:lnTo>
                    <a:pt x="349" y="392"/>
                  </a:lnTo>
                  <a:lnTo>
                    <a:pt x="346" y="396"/>
                  </a:lnTo>
                  <a:lnTo>
                    <a:pt x="343" y="400"/>
                  </a:lnTo>
                  <a:lnTo>
                    <a:pt x="339" y="404"/>
                  </a:lnTo>
                  <a:lnTo>
                    <a:pt x="335" y="406"/>
                  </a:lnTo>
                  <a:lnTo>
                    <a:pt x="330" y="408"/>
                  </a:lnTo>
                  <a:lnTo>
                    <a:pt x="325" y="410"/>
                  </a:lnTo>
                  <a:lnTo>
                    <a:pt x="319" y="410"/>
                  </a:lnTo>
                  <a:lnTo>
                    <a:pt x="312" y="411"/>
                  </a:lnTo>
                  <a:lnTo>
                    <a:pt x="305" y="410"/>
                  </a:lnTo>
                  <a:lnTo>
                    <a:pt x="297" y="409"/>
                  </a:lnTo>
                  <a:lnTo>
                    <a:pt x="291" y="407"/>
                  </a:lnTo>
                  <a:lnTo>
                    <a:pt x="285" y="404"/>
                  </a:lnTo>
                  <a:lnTo>
                    <a:pt x="279" y="401"/>
                  </a:lnTo>
                  <a:lnTo>
                    <a:pt x="275" y="396"/>
                  </a:lnTo>
                  <a:lnTo>
                    <a:pt x="271" y="391"/>
                  </a:lnTo>
                  <a:lnTo>
                    <a:pt x="267" y="385"/>
                  </a:lnTo>
                  <a:lnTo>
                    <a:pt x="264" y="378"/>
                  </a:lnTo>
                  <a:lnTo>
                    <a:pt x="262" y="371"/>
                  </a:lnTo>
                  <a:lnTo>
                    <a:pt x="260" y="363"/>
                  </a:lnTo>
                  <a:lnTo>
                    <a:pt x="203" y="378"/>
                  </a:lnTo>
                  <a:lnTo>
                    <a:pt x="206" y="389"/>
                  </a:lnTo>
                  <a:lnTo>
                    <a:pt x="210" y="399"/>
                  </a:lnTo>
                  <a:lnTo>
                    <a:pt x="214" y="409"/>
                  </a:lnTo>
                  <a:lnTo>
                    <a:pt x="219" y="418"/>
                  </a:lnTo>
                  <a:lnTo>
                    <a:pt x="224" y="426"/>
                  </a:lnTo>
                  <a:lnTo>
                    <a:pt x="231" y="433"/>
                  </a:lnTo>
                  <a:lnTo>
                    <a:pt x="237" y="440"/>
                  </a:lnTo>
                  <a:lnTo>
                    <a:pt x="245" y="446"/>
                  </a:lnTo>
                  <a:lnTo>
                    <a:pt x="253" y="450"/>
                  </a:lnTo>
                  <a:lnTo>
                    <a:pt x="262" y="454"/>
                  </a:lnTo>
                  <a:lnTo>
                    <a:pt x="271" y="457"/>
                  </a:lnTo>
                  <a:lnTo>
                    <a:pt x="282" y="460"/>
                  </a:lnTo>
                  <a:lnTo>
                    <a:pt x="292" y="461"/>
                  </a:lnTo>
                  <a:lnTo>
                    <a:pt x="292" y="505"/>
                  </a:lnTo>
                  <a:lnTo>
                    <a:pt x="329" y="505"/>
                  </a:lnTo>
                  <a:lnTo>
                    <a:pt x="329" y="461"/>
                  </a:lnTo>
                  <a:lnTo>
                    <a:pt x="340" y="460"/>
                  </a:lnTo>
                  <a:lnTo>
                    <a:pt x="349" y="458"/>
                  </a:lnTo>
                  <a:lnTo>
                    <a:pt x="359" y="455"/>
                  </a:lnTo>
                  <a:lnTo>
                    <a:pt x="367" y="451"/>
                  </a:lnTo>
                  <a:lnTo>
                    <a:pt x="375" y="447"/>
                  </a:lnTo>
                  <a:lnTo>
                    <a:pt x="383" y="442"/>
                  </a:lnTo>
                  <a:lnTo>
                    <a:pt x="389" y="437"/>
                  </a:lnTo>
                  <a:lnTo>
                    <a:pt x="395" y="431"/>
                  </a:lnTo>
                  <a:lnTo>
                    <a:pt x="401" y="423"/>
                  </a:lnTo>
                  <a:lnTo>
                    <a:pt x="407" y="415"/>
                  </a:lnTo>
                  <a:lnTo>
                    <a:pt x="411" y="407"/>
                  </a:lnTo>
                  <a:lnTo>
                    <a:pt x="414" y="397"/>
                  </a:lnTo>
                  <a:lnTo>
                    <a:pt x="416" y="388"/>
                  </a:lnTo>
                  <a:lnTo>
                    <a:pt x="418" y="378"/>
                  </a:lnTo>
                  <a:lnTo>
                    <a:pt x="418" y="367"/>
                  </a:lnTo>
                  <a:lnTo>
                    <a:pt x="418" y="357"/>
                  </a:lnTo>
                  <a:lnTo>
                    <a:pt x="417" y="348"/>
                  </a:lnTo>
                  <a:lnTo>
                    <a:pt x="414" y="339"/>
                  </a:lnTo>
                  <a:lnTo>
                    <a:pt x="411" y="331"/>
                  </a:lnTo>
                  <a:lnTo>
                    <a:pt x="407" y="323"/>
                  </a:lnTo>
                  <a:lnTo>
                    <a:pt x="402" y="316"/>
                  </a:lnTo>
                  <a:lnTo>
                    <a:pt x="397" y="309"/>
                  </a:lnTo>
                  <a:lnTo>
                    <a:pt x="391" y="303"/>
                  </a:lnTo>
                  <a:lnTo>
                    <a:pt x="385" y="298"/>
                  </a:lnTo>
                  <a:lnTo>
                    <a:pt x="377" y="294"/>
                  </a:lnTo>
                  <a:lnTo>
                    <a:pt x="370" y="289"/>
                  </a:lnTo>
                  <a:lnTo>
                    <a:pt x="360" y="285"/>
                  </a:lnTo>
                  <a:lnTo>
                    <a:pt x="350" y="280"/>
                  </a:lnTo>
                  <a:lnTo>
                    <a:pt x="339" y="276"/>
                  </a:lnTo>
                  <a:lnTo>
                    <a:pt x="326" y="271"/>
                  </a:lnTo>
                  <a:lnTo>
                    <a:pt x="317" y="267"/>
                  </a:lnTo>
                  <a:lnTo>
                    <a:pt x="309" y="264"/>
                  </a:lnTo>
                  <a:lnTo>
                    <a:pt x="302" y="261"/>
                  </a:lnTo>
                  <a:lnTo>
                    <a:pt x="296" y="258"/>
                  </a:lnTo>
                  <a:lnTo>
                    <a:pt x="291" y="255"/>
                  </a:lnTo>
                  <a:lnTo>
                    <a:pt x="287" y="253"/>
                  </a:lnTo>
                  <a:lnTo>
                    <a:pt x="284" y="249"/>
                  </a:lnTo>
                  <a:lnTo>
                    <a:pt x="281" y="246"/>
                  </a:lnTo>
                  <a:lnTo>
                    <a:pt x="280" y="241"/>
                  </a:lnTo>
                  <a:lnTo>
                    <a:pt x="278" y="237"/>
                  </a:lnTo>
                  <a:lnTo>
                    <a:pt x="278" y="231"/>
                  </a:lnTo>
                  <a:lnTo>
                    <a:pt x="278" y="226"/>
                  </a:lnTo>
                  <a:lnTo>
                    <a:pt x="280" y="221"/>
                  </a:lnTo>
                  <a:lnTo>
                    <a:pt x="282" y="217"/>
                  </a:lnTo>
                  <a:lnTo>
                    <a:pt x="284" y="212"/>
                  </a:lnTo>
                  <a:lnTo>
                    <a:pt x="288" y="208"/>
                  </a:lnTo>
                  <a:lnTo>
                    <a:pt x="292" y="205"/>
                  </a:lnTo>
                  <a:lnTo>
                    <a:pt x="296" y="202"/>
                  </a:lnTo>
                  <a:lnTo>
                    <a:pt x="301" y="200"/>
                  </a:lnTo>
                  <a:lnTo>
                    <a:pt x="306" y="199"/>
                  </a:lnTo>
                  <a:lnTo>
                    <a:pt x="312" y="199"/>
                  </a:lnTo>
                  <a:lnTo>
                    <a:pt x="319" y="199"/>
                  </a:lnTo>
                  <a:lnTo>
                    <a:pt x="325" y="201"/>
                  </a:lnTo>
                  <a:lnTo>
                    <a:pt x="331" y="203"/>
                  </a:lnTo>
                  <a:lnTo>
                    <a:pt x="337" y="207"/>
                  </a:lnTo>
                  <a:lnTo>
                    <a:pt x="342" y="212"/>
                  </a:lnTo>
                  <a:lnTo>
                    <a:pt x="347" y="218"/>
                  </a:lnTo>
                  <a:lnTo>
                    <a:pt x="351" y="224"/>
                  </a:lnTo>
                  <a:lnTo>
                    <a:pt x="355" y="232"/>
                  </a:lnTo>
                  <a:lnTo>
                    <a:pt x="358" y="241"/>
                  </a:lnTo>
                  <a:lnTo>
                    <a:pt x="409" y="221"/>
                  </a:lnTo>
                  <a:lnTo>
                    <a:pt x="406" y="211"/>
                  </a:lnTo>
                  <a:lnTo>
                    <a:pt x="402" y="201"/>
                  </a:lnTo>
                  <a:lnTo>
                    <a:pt x="397" y="193"/>
                  </a:lnTo>
                  <a:lnTo>
                    <a:pt x="392" y="185"/>
                  </a:lnTo>
                  <a:lnTo>
                    <a:pt x="386" y="178"/>
                  </a:lnTo>
                  <a:lnTo>
                    <a:pt x="380" y="172"/>
                  </a:lnTo>
                  <a:lnTo>
                    <a:pt x="373" y="167"/>
                  </a:lnTo>
                  <a:lnTo>
                    <a:pt x="365" y="162"/>
                  </a:lnTo>
                  <a:lnTo>
                    <a:pt x="357" y="158"/>
                  </a:lnTo>
                  <a:lnTo>
                    <a:pt x="349" y="155"/>
                  </a:lnTo>
                  <a:lnTo>
                    <a:pt x="339" y="153"/>
                  </a:lnTo>
                  <a:lnTo>
                    <a:pt x="329" y="151"/>
                  </a:lnTo>
                  <a:lnTo>
                    <a:pt x="329" y="117"/>
                  </a:lnTo>
                  <a:lnTo>
                    <a:pt x="292" y="117"/>
                  </a:lnTo>
                  <a:close/>
                  <a:moveTo>
                    <a:pt x="311" y="0"/>
                  </a:moveTo>
                  <a:lnTo>
                    <a:pt x="329" y="1"/>
                  </a:lnTo>
                  <a:lnTo>
                    <a:pt x="348" y="3"/>
                  </a:lnTo>
                  <a:lnTo>
                    <a:pt x="367" y="5"/>
                  </a:lnTo>
                  <a:lnTo>
                    <a:pt x="384" y="9"/>
                  </a:lnTo>
                  <a:lnTo>
                    <a:pt x="402" y="14"/>
                  </a:lnTo>
                  <a:lnTo>
                    <a:pt x="419" y="20"/>
                  </a:lnTo>
                  <a:lnTo>
                    <a:pt x="436" y="27"/>
                  </a:lnTo>
                  <a:lnTo>
                    <a:pt x="452" y="34"/>
                  </a:lnTo>
                  <a:lnTo>
                    <a:pt x="467" y="43"/>
                  </a:lnTo>
                  <a:lnTo>
                    <a:pt x="483" y="52"/>
                  </a:lnTo>
                  <a:lnTo>
                    <a:pt x="497" y="62"/>
                  </a:lnTo>
                  <a:lnTo>
                    <a:pt x="511" y="74"/>
                  </a:lnTo>
                  <a:lnTo>
                    <a:pt x="524" y="85"/>
                  </a:lnTo>
                  <a:lnTo>
                    <a:pt x="537" y="98"/>
                  </a:lnTo>
                  <a:lnTo>
                    <a:pt x="548" y="111"/>
                  </a:lnTo>
                  <a:lnTo>
                    <a:pt x="559" y="125"/>
                  </a:lnTo>
                  <a:lnTo>
                    <a:pt x="570" y="139"/>
                  </a:lnTo>
                  <a:lnTo>
                    <a:pt x="579" y="154"/>
                  </a:lnTo>
                  <a:lnTo>
                    <a:pt x="588" y="170"/>
                  </a:lnTo>
                  <a:lnTo>
                    <a:pt x="595" y="186"/>
                  </a:lnTo>
                  <a:lnTo>
                    <a:pt x="602" y="203"/>
                  </a:lnTo>
                  <a:lnTo>
                    <a:pt x="608" y="220"/>
                  </a:lnTo>
                  <a:lnTo>
                    <a:pt x="613" y="237"/>
                  </a:lnTo>
                  <a:lnTo>
                    <a:pt x="617" y="255"/>
                  </a:lnTo>
                  <a:lnTo>
                    <a:pt x="619" y="274"/>
                  </a:lnTo>
                  <a:lnTo>
                    <a:pt x="621" y="292"/>
                  </a:lnTo>
                  <a:lnTo>
                    <a:pt x="621" y="311"/>
                  </a:lnTo>
                  <a:lnTo>
                    <a:pt x="621" y="330"/>
                  </a:lnTo>
                  <a:lnTo>
                    <a:pt x="619" y="349"/>
                  </a:lnTo>
                  <a:lnTo>
                    <a:pt x="617" y="367"/>
                  </a:lnTo>
                  <a:lnTo>
                    <a:pt x="613" y="385"/>
                  </a:lnTo>
                  <a:lnTo>
                    <a:pt x="608" y="402"/>
                  </a:lnTo>
                  <a:lnTo>
                    <a:pt x="602" y="419"/>
                  </a:lnTo>
                  <a:lnTo>
                    <a:pt x="595" y="436"/>
                  </a:lnTo>
                  <a:lnTo>
                    <a:pt x="588" y="452"/>
                  </a:lnTo>
                  <a:lnTo>
                    <a:pt x="579" y="468"/>
                  </a:lnTo>
                  <a:lnTo>
                    <a:pt x="570" y="483"/>
                  </a:lnTo>
                  <a:lnTo>
                    <a:pt x="559" y="497"/>
                  </a:lnTo>
                  <a:lnTo>
                    <a:pt x="548" y="511"/>
                  </a:lnTo>
                  <a:lnTo>
                    <a:pt x="537" y="524"/>
                  </a:lnTo>
                  <a:lnTo>
                    <a:pt x="524" y="537"/>
                  </a:lnTo>
                  <a:lnTo>
                    <a:pt x="511" y="548"/>
                  </a:lnTo>
                  <a:lnTo>
                    <a:pt x="497" y="560"/>
                  </a:lnTo>
                  <a:lnTo>
                    <a:pt x="483" y="570"/>
                  </a:lnTo>
                  <a:lnTo>
                    <a:pt x="467" y="579"/>
                  </a:lnTo>
                  <a:lnTo>
                    <a:pt x="452" y="588"/>
                  </a:lnTo>
                  <a:lnTo>
                    <a:pt x="436" y="595"/>
                  </a:lnTo>
                  <a:lnTo>
                    <a:pt x="419" y="602"/>
                  </a:lnTo>
                  <a:lnTo>
                    <a:pt x="402" y="608"/>
                  </a:lnTo>
                  <a:lnTo>
                    <a:pt x="384" y="613"/>
                  </a:lnTo>
                  <a:lnTo>
                    <a:pt x="367" y="617"/>
                  </a:lnTo>
                  <a:lnTo>
                    <a:pt x="348" y="619"/>
                  </a:lnTo>
                  <a:lnTo>
                    <a:pt x="329" y="621"/>
                  </a:lnTo>
                  <a:lnTo>
                    <a:pt x="311" y="622"/>
                  </a:lnTo>
                  <a:lnTo>
                    <a:pt x="292" y="621"/>
                  </a:lnTo>
                  <a:lnTo>
                    <a:pt x="273" y="619"/>
                  </a:lnTo>
                  <a:lnTo>
                    <a:pt x="255" y="617"/>
                  </a:lnTo>
                  <a:lnTo>
                    <a:pt x="237" y="613"/>
                  </a:lnTo>
                  <a:lnTo>
                    <a:pt x="219" y="608"/>
                  </a:lnTo>
                  <a:lnTo>
                    <a:pt x="202" y="602"/>
                  </a:lnTo>
                  <a:lnTo>
                    <a:pt x="185" y="595"/>
                  </a:lnTo>
                  <a:lnTo>
                    <a:pt x="169" y="588"/>
                  </a:lnTo>
                  <a:lnTo>
                    <a:pt x="154" y="579"/>
                  </a:lnTo>
                  <a:lnTo>
                    <a:pt x="139" y="570"/>
                  </a:lnTo>
                  <a:lnTo>
                    <a:pt x="124" y="560"/>
                  </a:lnTo>
                  <a:lnTo>
                    <a:pt x="110" y="548"/>
                  </a:lnTo>
                  <a:lnTo>
                    <a:pt x="97" y="537"/>
                  </a:lnTo>
                  <a:lnTo>
                    <a:pt x="85" y="524"/>
                  </a:lnTo>
                  <a:lnTo>
                    <a:pt x="73" y="511"/>
                  </a:lnTo>
                  <a:lnTo>
                    <a:pt x="62" y="497"/>
                  </a:lnTo>
                  <a:lnTo>
                    <a:pt x="52" y="483"/>
                  </a:lnTo>
                  <a:lnTo>
                    <a:pt x="42" y="468"/>
                  </a:lnTo>
                  <a:lnTo>
                    <a:pt x="34" y="452"/>
                  </a:lnTo>
                  <a:lnTo>
                    <a:pt x="26" y="436"/>
                  </a:lnTo>
                  <a:lnTo>
                    <a:pt x="19" y="419"/>
                  </a:lnTo>
                  <a:lnTo>
                    <a:pt x="13" y="402"/>
                  </a:lnTo>
                  <a:lnTo>
                    <a:pt x="9" y="385"/>
                  </a:lnTo>
                  <a:lnTo>
                    <a:pt x="5" y="367"/>
                  </a:lnTo>
                  <a:lnTo>
                    <a:pt x="2" y="349"/>
                  </a:lnTo>
                  <a:lnTo>
                    <a:pt x="0" y="330"/>
                  </a:lnTo>
                  <a:lnTo>
                    <a:pt x="0" y="311"/>
                  </a:lnTo>
                  <a:lnTo>
                    <a:pt x="0" y="292"/>
                  </a:lnTo>
                  <a:lnTo>
                    <a:pt x="2" y="274"/>
                  </a:lnTo>
                  <a:lnTo>
                    <a:pt x="5" y="255"/>
                  </a:lnTo>
                  <a:lnTo>
                    <a:pt x="9" y="237"/>
                  </a:lnTo>
                  <a:lnTo>
                    <a:pt x="13" y="220"/>
                  </a:lnTo>
                  <a:lnTo>
                    <a:pt x="19" y="203"/>
                  </a:lnTo>
                  <a:lnTo>
                    <a:pt x="26" y="186"/>
                  </a:lnTo>
                  <a:lnTo>
                    <a:pt x="34" y="170"/>
                  </a:lnTo>
                  <a:lnTo>
                    <a:pt x="42" y="154"/>
                  </a:lnTo>
                  <a:lnTo>
                    <a:pt x="52" y="139"/>
                  </a:lnTo>
                  <a:lnTo>
                    <a:pt x="62" y="125"/>
                  </a:lnTo>
                  <a:lnTo>
                    <a:pt x="73" y="111"/>
                  </a:lnTo>
                  <a:lnTo>
                    <a:pt x="85" y="98"/>
                  </a:lnTo>
                  <a:lnTo>
                    <a:pt x="97" y="85"/>
                  </a:lnTo>
                  <a:lnTo>
                    <a:pt x="110" y="74"/>
                  </a:lnTo>
                  <a:lnTo>
                    <a:pt x="124" y="62"/>
                  </a:lnTo>
                  <a:lnTo>
                    <a:pt x="139" y="52"/>
                  </a:lnTo>
                  <a:lnTo>
                    <a:pt x="154" y="43"/>
                  </a:lnTo>
                  <a:lnTo>
                    <a:pt x="169" y="34"/>
                  </a:lnTo>
                  <a:lnTo>
                    <a:pt x="185" y="27"/>
                  </a:lnTo>
                  <a:lnTo>
                    <a:pt x="202" y="20"/>
                  </a:lnTo>
                  <a:lnTo>
                    <a:pt x="219" y="14"/>
                  </a:lnTo>
                  <a:lnTo>
                    <a:pt x="237" y="9"/>
                  </a:lnTo>
                  <a:lnTo>
                    <a:pt x="255" y="5"/>
                  </a:lnTo>
                  <a:lnTo>
                    <a:pt x="273" y="3"/>
                  </a:lnTo>
                  <a:lnTo>
                    <a:pt x="292" y="1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5" name="Left Brace 74"/>
          <p:cNvSpPr/>
          <p:nvPr/>
        </p:nvSpPr>
        <p:spPr>
          <a:xfrm rot="5400000">
            <a:off x="4925987" y="-712534"/>
            <a:ext cx="167281" cy="3667370"/>
          </a:xfrm>
          <a:prstGeom prst="leftBrace">
            <a:avLst>
              <a:gd name="adj1" fmla="val 8333"/>
              <a:gd name="adj2" fmla="val 4545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6" name="Rectangle 75"/>
          <p:cNvSpPr/>
          <p:nvPr/>
        </p:nvSpPr>
        <p:spPr>
          <a:xfrm>
            <a:off x="4191000" y="819150"/>
            <a:ext cx="190540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lt-LT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PROJEKTO IŠLAIDOS</a:t>
            </a:r>
            <a:endParaRPr lang="en-US" sz="1400" b="1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Shape 21"/>
          <p:cNvSpPr/>
          <p:nvPr/>
        </p:nvSpPr>
        <p:spPr>
          <a:xfrm rot="6660116" flipV="1">
            <a:off x="2058749" y="2414965"/>
            <a:ext cx="1063979" cy="923762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Group 32"/>
          <p:cNvGrpSpPr/>
          <p:nvPr/>
        </p:nvGrpSpPr>
        <p:grpSpPr>
          <a:xfrm>
            <a:off x="5662893" y="1279588"/>
            <a:ext cx="1137818" cy="1156275"/>
            <a:chOff x="5562600" y="590550"/>
            <a:chExt cx="1066800" cy="11430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562600" y="590550"/>
              <a:ext cx="1066800" cy="114300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5562600" y="590550"/>
              <a:ext cx="1066800" cy="114300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2" name="Shape 51"/>
          <p:cNvSpPr/>
          <p:nvPr/>
        </p:nvSpPr>
        <p:spPr>
          <a:xfrm rot="5040853">
            <a:off x="6847378" y="1982035"/>
            <a:ext cx="1513815" cy="1393671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Left Brace 35"/>
          <p:cNvSpPr/>
          <p:nvPr/>
        </p:nvSpPr>
        <p:spPr>
          <a:xfrm rot="5400000" flipH="1">
            <a:off x="4337559" y="1330132"/>
            <a:ext cx="141115" cy="2474868"/>
          </a:xfrm>
          <a:prstGeom prst="leftBrace">
            <a:avLst>
              <a:gd name="adj1" fmla="val 8333"/>
              <a:gd name="adj2" fmla="val 45451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857209"/>
            <a:ext cx="3599738" cy="414070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6667" t="32222" r="27500" b="54445"/>
          <a:stretch/>
        </p:blipFill>
        <p:spPr>
          <a:xfrm>
            <a:off x="763384" y="3504319"/>
            <a:ext cx="2057400" cy="974558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465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76" grpId="0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2425" y="157261"/>
            <a:ext cx="8368364" cy="356134"/>
          </a:xfrm>
        </p:spPr>
        <p:txBody>
          <a:bodyPr/>
          <a:lstStyle/>
          <a:p>
            <a:r>
              <a:rPr lang="lt-LT" sz="2800" dirty="0"/>
              <a:t>Išlaidos, kurioms netaikomi </a:t>
            </a:r>
            <a:r>
              <a:rPr lang="lt-LT" sz="2800" dirty="0" err="1" smtClean="0"/>
              <a:t>pi</a:t>
            </a:r>
            <a:r>
              <a:rPr lang="en-US" sz="2800" dirty="0" smtClean="0"/>
              <a:t>r</a:t>
            </a:r>
            <a:r>
              <a:rPr lang="lt-LT" sz="2800" dirty="0" smtClean="0"/>
              <a:t>kimai</a:t>
            </a:r>
            <a:endParaRPr lang="lt-LT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352425" y="597076"/>
            <a:ext cx="613216" cy="613214"/>
            <a:chOff x="524270" y="1977173"/>
            <a:chExt cx="613216" cy="613214"/>
          </a:xfrm>
        </p:grpSpPr>
        <p:sp>
          <p:nvSpPr>
            <p:cNvPr id="9" name="Oval 8"/>
            <p:cNvSpPr/>
            <p:nvPr/>
          </p:nvSpPr>
          <p:spPr>
            <a:xfrm>
              <a:off x="524270" y="1977173"/>
              <a:ext cx="613216" cy="61321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11"/>
            <p:cNvSpPr>
              <a:spLocks noEditPoints="1"/>
            </p:cNvSpPr>
            <p:nvPr/>
          </p:nvSpPr>
          <p:spPr bwMode="auto">
            <a:xfrm>
              <a:off x="665548" y="2117777"/>
              <a:ext cx="330660" cy="332008"/>
            </a:xfrm>
            <a:custGeom>
              <a:avLst/>
              <a:gdLst/>
              <a:ahLst/>
              <a:cxnLst>
                <a:cxn ang="0">
                  <a:pos x="564" y="512"/>
                </a:cxn>
                <a:cxn ang="0">
                  <a:pos x="721" y="634"/>
                </a:cxn>
                <a:cxn ang="0">
                  <a:pos x="354" y="425"/>
                </a:cxn>
                <a:cxn ang="0">
                  <a:pos x="197" y="719"/>
                </a:cxn>
                <a:cxn ang="0">
                  <a:pos x="354" y="425"/>
                </a:cxn>
                <a:cxn ang="0">
                  <a:pos x="392" y="417"/>
                </a:cxn>
                <a:cxn ang="0">
                  <a:pos x="711" y="412"/>
                </a:cxn>
                <a:cxn ang="0">
                  <a:pos x="184" y="334"/>
                </a:cxn>
                <a:cxn ang="0">
                  <a:pos x="189" y="499"/>
                </a:cxn>
                <a:cxn ang="0">
                  <a:pos x="184" y="334"/>
                </a:cxn>
                <a:cxn ang="0">
                  <a:pos x="379" y="194"/>
                </a:cxn>
                <a:cxn ang="0">
                  <a:pos x="536" y="318"/>
                </a:cxn>
                <a:cxn ang="0">
                  <a:pos x="366" y="16"/>
                </a:cxn>
                <a:cxn ang="0">
                  <a:pos x="371" y="180"/>
                </a:cxn>
                <a:cxn ang="0">
                  <a:pos x="366" y="16"/>
                </a:cxn>
                <a:cxn ang="0">
                  <a:pos x="369" y="0"/>
                </a:cxn>
                <a:cxn ang="0">
                  <a:pos x="547" y="86"/>
                </a:cxn>
                <a:cxn ang="0">
                  <a:pos x="548" y="87"/>
                </a:cxn>
                <a:cxn ang="0">
                  <a:pos x="548" y="87"/>
                </a:cxn>
                <a:cxn ang="0">
                  <a:pos x="550" y="89"/>
                </a:cxn>
                <a:cxn ang="0">
                  <a:pos x="551" y="90"/>
                </a:cxn>
                <a:cxn ang="0">
                  <a:pos x="551" y="91"/>
                </a:cxn>
                <a:cxn ang="0">
                  <a:pos x="551" y="91"/>
                </a:cxn>
                <a:cxn ang="0">
                  <a:pos x="552" y="92"/>
                </a:cxn>
                <a:cxn ang="0">
                  <a:pos x="553" y="319"/>
                </a:cxn>
                <a:cxn ang="0">
                  <a:pos x="731" y="405"/>
                </a:cxn>
                <a:cxn ang="0">
                  <a:pos x="732" y="405"/>
                </a:cxn>
                <a:cxn ang="0">
                  <a:pos x="733" y="406"/>
                </a:cxn>
                <a:cxn ang="0">
                  <a:pos x="734" y="407"/>
                </a:cxn>
                <a:cxn ang="0">
                  <a:pos x="735" y="408"/>
                </a:cxn>
                <a:cxn ang="0">
                  <a:pos x="736" y="409"/>
                </a:cxn>
                <a:cxn ang="0">
                  <a:pos x="736" y="409"/>
                </a:cxn>
                <a:cxn ang="0">
                  <a:pos x="736" y="410"/>
                </a:cxn>
                <a:cxn ang="0">
                  <a:pos x="736" y="411"/>
                </a:cxn>
                <a:cxn ang="0">
                  <a:pos x="736" y="641"/>
                </a:cxn>
                <a:cxn ang="0">
                  <a:pos x="732" y="645"/>
                </a:cxn>
                <a:cxn ang="0">
                  <a:pos x="557" y="739"/>
                </a:cxn>
                <a:cxn ang="0">
                  <a:pos x="554" y="739"/>
                </a:cxn>
                <a:cxn ang="0">
                  <a:pos x="551" y="738"/>
                </a:cxn>
                <a:cxn ang="0">
                  <a:pos x="548" y="736"/>
                </a:cxn>
                <a:cxn ang="0">
                  <a:pos x="372" y="645"/>
                </a:cxn>
                <a:cxn ang="0">
                  <a:pos x="369" y="641"/>
                </a:cxn>
                <a:cxn ang="0">
                  <a:pos x="365" y="645"/>
                </a:cxn>
                <a:cxn ang="0">
                  <a:pos x="191" y="739"/>
                </a:cxn>
                <a:cxn ang="0">
                  <a:pos x="187" y="739"/>
                </a:cxn>
                <a:cxn ang="0">
                  <a:pos x="185" y="738"/>
                </a:cxn>
                <a:cxn ang="0">
                  <a:pos x="182" y="736"/>
                </a:cxn>
                <a:cxn ang="0">
                  <a:pos x="5" y="645"/>
                </a:cxn>
                <a:cxn ang="0">
                  <a:pos x="1" y="641"/>
                </a:cxn>
                <a:cxn ang="0">
                  <a:pos x="0" y="420"/>
                </a:cxn>
                <a:cxn ang="0">
                  <a:pos x="2" y="412"/>
                </a:cxn>
                <a:cxn ang="0">
                  <a:pos x="180" y="319"/>
                </a:cxn>
                <a:cxn ang="0">
                  <a:pos x="182" y="102"/>
                </a:cxn>
                <a:cxn ang="0">
                  <a:pos x="183" y="99"/>
                </a:cxn>
                <a:cxn ang="0">
                  <a:pos x="185" y="94"/>
                </a:cxn>
                <a:cxn ang="0">
                  <a:pos x="363" y="1"/>
                </a:cxn>
              </a:cxnLst>
              <a:rect l="0" t="0" r="r" b="b"/>
              <a:pathLst>
                <a:path w="736" h="739">
                  <a:moveTo>
                    <a:pt x="721" y="425"/>
                  </a:moveTo>
                  <a:lnTo>
                    <a:pt x="564" y="512"/>
                  </a:lnTo>
                  <a:lnTo>
                    <a:pt x="564" y="719"/>
                  </a:lnTo>
                  <a:lnTo>
                    <a:pt x="721" y="634"/>
                  </a:lnTo>
                  <a:lnTo>
                    <a:pt x="721" y="425"/>
                  </a:lnTo>
                  <a:close/>
                  <a:moveTo>
                    <a:pt x="354" y="425"/>
                  </a:moveTo>
                  <a:lnTo>
                    <a:pt x="197" y="512"/>
                  </a:lnTo>
                  <a:lnTo>
                    <a:pt x="197" y="719"/>
                  </a:lnTo>
                  <a:lnTo>
                    <a:pt x="354" y="634"/>
                  </a:lnTo>
                  <a:lnTo>
                    <a:pt x="354" y="425"/>
                  </a:lnTo>
                  <a:close/>
                  <a:moveTo>
                    <a:pt x="551" y="334"/>
                  </a:moveTo>
                  <a:lnTo>
                    <a:pt x="392" y="417"/>
                  </a:lnTo>
                  <a:lnTo>
                    <a:pt x="556" y="499"/>
                  </a:lnTo>
                  <a:lnTo>
                    <a:pt x="711" y="412"/>
                  </a:lnTo>
                  <a:lnTo>
                    <a:pt x="551" y="334"/>
                  </a:lnTo>
                  <a:close/>
                  <a:moveTo>
                    <a:pt x="184" y="334"/>
                  </a:moveTo>
                  <a:lnTo>
                    <a:pt x="25" y="417"/>
                  </a:lnTo>
                  <a:lnTo>
                    <a:pt x="189" y="499"/>
                  </a:lnTo>
                  <a:lnTo>
                    <a:pt x="344" y="412"/>
                  </a:lnTo>
                  <a:lnTo>
                    <a:pt x="184" y="334"/>
                  </a:lnTo>
                  <a:close/>
                  <a:moveTo>
                    <a:pt x="536" y="106"/>
                  </a:moveTo>
                  <a:lnTo>
                    <a:pt x="379" y="194"/>
                  </a:lnTo>
                  <a:lnTo>
                    <a:pt x="379" y="400"/>
                  </a:lnTo>
                  <a:lnTo>
                    <a:pt x="536" y="318"/>
                  </a:lnTo>
                  <a:lnTo>
                    <a:pt x="536" y="106"/>
                  </a:lnTo>
                  <a:close/>
                  <a:moveTo>
                    <a:pt x="366" y="16"/>
                  </a:moveTo>
                  <a:lnTo>
                    <a:pt x="207" y="99"/>
                  </a:lnTo>
                  <a:lnTo>
                    <a:pt x="371" y="180"/>
                  </a:lnTo>
                  <a:lnTo>
                    <a:pt x="526" y="94"/>
                  </a:lnTo>
                  <a:lnTo>
                    <a:pt x="366" y="16"/>
                  </a:lnTo>
                  <a:close/>
                  <a:moveTo>
                    <a:pt x="366" y="0"/>
                  </a:moveTo>
                  <a:lnTo>
                    <a:pt x="369" y="0"/>
                  </a:lnTo>
                  <a:lnTo>
                    <a:pt x="547" y="86"/>
                  </a:lnTo>
                  <a:lnTo>
                    <a:pt x="547" y="86"/>
                  </a:lnTo>
                  <a:lnTo>
                    <a:pt x="547" y="87"/>
                  </a:lnTo>
                  <a:lnTo>
                    <a:pt x="548" y="87"/>
                  </a:lnTo>
                  <a:lnTo>
                    <a:pt x="548" y="87"/>
                  </a:lnTo>
                  <a:lnTo>
                    <a:pt x="548" y="87"/>
                  </a:lnTo>
                  <a:lnTo>
                    <a:pt x="550" y="89"/>
                  </a:lnTo>
                  <a:lnTo>
                    <a:pt x="550" y="89"/>
                  </a:lnTo>
                  <a:lnTo>
                    <a:pt x="551" y="90"/>
                  </a:lnTo>
                  <a:lnTo>
                    <a:pt x="551" y="90"/>
                  </a:lnTo>
                  <a:lnTo>
                    <a:pt x="551" y="90"/>
                  </a:lnTo>
                  <a:lnTo>
                    <a:pt x="551" y="91"/>
                  </a:lnTo>
                  <a:lnTo>
                    <a:pt x="551" y="91"/>
                  </a:lnTo>
                  <a:lnTo>
                    <a:pt x="551" y="91"/>
                  </a:lnTo>
                  <a:lnTo>
                    <a:pt x="551" y="92"/>
                  </a:lnTo>
                  <a:lnTo>
                    <a:pt x="552" y="92"/>
                  </a:lnTo>
                  <a:lnTo>
                    <a:pt x="552" y="319"/>
                  </a:lnTo>
                  <a:lnTo>
                    <a:pt x="553" y="319"/>
                  </a:lnTo>
                  <a:lnTo>
                    <a:pt x="554" y="319"/>
                  </a:lnTo>
                  <a:lnTo>
                    <a:pt x="731" y="405"/>
                  </a:lnTo>
                  <a:lnTo>
                    <a:pt x="732" y="405"/>
                  </a:lnTo>
                  <a:lnTo>
                    <a:pt x="732" y="405"/>
                  </a:lnTo>
                  <a:lnTo>
                    <a:pt x="732" y="405"/>
                  </a:lnTo>
                  <a:lnTo>
                    <a:pt x="733" y="406"/>
                  </a:lnTo>
                  <a:lnTo>
                    <a:pt x="734" y="406"/>
                  </a:lnTo>
                  <a:lnTo>
                    <a:pt x="734" y="407"/>
                  </a:lnTo>
                  <a:lnTo>
                    <a:pt x="734" y="407"/>
                  </a:lnTo>
                  <a:lnTo>
                    <a:pt x="735" y="408"/>
                  </a:lnTo>
                  <a:lnTo>
                    <a:pt x="735" y="408"/>
                  </a:lnTo>
                  <a:lnTo>
                    <a:pt x="736" y="409"/>
                  </a:lnTo>
                  <a:lnTo>
                    <a:pt x="736" y="409"/>
                  </a:lnTo>
                  <a:lnTo>
                    <a:pt x="736" y="409"/>
                  </a:lnTo>
                  <a:lnTo>
                    <a:pt x="736" y="410"/>
                  </a:lnTo>
                  <a:lnTo>
                    <a:pt x="736" y="410"/>
                  </a:lnTo>
                  <a:lnTo>
                    <a:pt x="736" y="410"/>
                  </a:lnTo>
                  <a:lnTo>
                    <a:pt x="736" y="411"/>
                  </a:lnTo>
                  <a:lnTo>
                    <a:pt x="736" y="638"/>
                  </a:lnTo>
                  <a:lnTo>
                    <a:pt x="736" y="641"/>
                  </a:lnTo>
                  <a:lnTo>
                    <a:pt x="734" y="643"/>
                  </a:lnTo>
                  <a:lnTo>
                    <a:pt x="732" y="645"/>
                  </a:lnTo>
                  <a:lnTo>
                    <a:pt x="560" y="738"/>
                  </a:lnTo>
                  <a:lnTo>
                    <a:pt x="557" y="739"/>
                  </a:lnTo>
                  <a:lnTo>
                    <a:pt x="556" y="739"/>
                  </a:lnTo>
                  <a:lnTo>
                    <a:pt x="554" y="739"/>
                  </a:lnTo>
                  <a:lnTo>
                    <a:pt x="552" y="738"/>
                  </a:lnTo>
                  <a:lnTo>
                    <a:pt x="551" y="738"/>
                  </a:lnTo>
                  <a:lnTo>
                    <a:pt x="550" y="737"/>
                  </a:lnTo>
                  <a:lnTo>
                    <a:pt x="548" y="736"/>
                  </a:lnTo>
                  <a:lnTo>
                    <a:pt x="547" y="736"/>
                  </a:lnTo>
                  <a:lnTo>
                    <a:pt x="372" y="645"/>
                  </a:lnTo>
                  <a:lnTo>
                    <a:pt x="370" y="643"/>
                  </a:lnTo>
                  <a:lnTo>
                    <a:pt x="369" y="641"/>
                  </a:lnTo>
                  <a:lnTo>
                    <a:pt x="367" y="644"/>
                  </a:lnTo>
                  <a:lnTo>
                    <a:pt x="365" y="645"/>
                  </a:lnTo>
                  <a:lnTo>
                    <a:pt x="193" y="738"/>
                  </a:lnTo>
                  <a:lnTo>
                    <a:pt x="191" y="739"/>
                  </a:lnTo>
                  <a:lnTo>
                    <a:pt x="189" y="739"/>
                  </a:lnTo>
                  <a:lnTo>
                    <a:pt x="187" y="739"/>
                  </a:lnTo>
                  <a:lnTo>
                    <a:pt x="185" y="738"/>
                  </a:lnTo>
                  <a:lnTo>
                    <a:pt x="185" y="738"/>
                  </a:lnTo>
                  <a:lnTo>
                    <a:pt x="183" y="737"/>
                  </a:lnTo>
                  <a:lnTo>
                    <a:pt x="182" y="736"/>
                  </a:lnTo>
                  <a:lnTo>
                    <a:pt x="180" y="736"/>
                  </a:lnTo>
                  <a:lnTo>
                    <a:pt x="5" y="645"/>
                  </a:lnTo>
                  <a:lnTo>
                    <a:pt x="3" y="643"/>
                  </a:lnTo>
                  <a:lnTo>
                    <a:pt x="1" y="641"/>
                  </a:lnTo>
                  <a:lnTo>
                    <a:pt x="1" y="638"/>
                  </a:lnTo>
                  <a:lnTo>
                    <a:pt x="0" y="420"/>
                  </a:lnTo>
                  <a:lnTo>
                    <a:pt x="1" y="415"/>
                  </a:lnTo>
                  <a:lnTo>
                    <a:pt x="2" y="412"/>
                  </a:lnTo>
                  <a:lnTo>
                    <a:pt x="5" y="410"/>
                  </a:lnTo>
                  <a:lnTo>
                    <a:pt x="180" y="319"/>
                  </a:lnTo>
                  <a:lnTo>
                    <a:pt x="183" y="318"/>
                  </a:lnTo>
                  <a:lnTo>
                    <a:pt x="182" y="102"/>
                  </a:lnTo>
                  <a:lnTo>
                    <a:pt x="183" y="99"/>
                  </a:lnTo>
                  <a:lnTo>
                    <a:pt x="183" y="99"/>
                  </a:lnTo>
                  <a:lnTo>
                    <a:pt x="183" y="96"/>
                  </a:lnTo>
                  <a:lnTo>
                    <a:pt x="185" y="94"/>
                  </a:lnTo>
                  <a:lnTo>
                    <a:pt x="187" y="92"/>
                  </a:lnTo>
                  <a:lnTo>
                    <a:pt x="363" y="1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1" name="Footer Text"/>
          <p:cNvSpPr txBox="1"/>
          <p:nvPr/>
        </p:nvSpPr>
        <p:spPr>
          <a:xfrm>
            <a:off x="1106919" y="622701"/>
            <a:ext cx="27432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1400" b="1" dirty="0" smtClean="0">
                <a:solidFill>
                  <a:schemeClr val="bg1">
                    <a:lumMod val="50000"/>
                  </a:schemeClr>
                </a:solidFill>
              </a:rPr>
              <a:t>FIKSUOTA NORMA</a:t>
            </a:r>
            <a:endParaRPr lang="en-US" sz="9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5400000" flipH="1" flipV="1">
            <a:off x="1034662" y="1035158"/>
            <a:ext cx="274320" cy="1588"/>
          </a:xfrm>
          <a:prstGeom prst="line">
            <a:avLst/>
          </a:prstGeom>
          <a:ln w="19050">
            <a:solidFill>
              <a:schemeClr val="tx2">
                <a:lumMod val="50000"/>
                <a:lumOff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051366" y="936892"/>
            <a:ext cx="352223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lt-LT" sz="12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Projekto sutarties 2 priede „Finansavimo sąlygos“</a:t>
            </a:r>
            <a:endParaRPr lang="lt-LT" sz="1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118" y="1121558"/>
            <a:ext cx="5713825" cy="95131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119241" y="1655008"/>
            <a:ext cx="304800" cy="239630"/>
            <a:chOff x="457200" y="1538334"/>
            <a:chExt cx="381000" cy="2100216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57200" y="1538334"/>
              <a:ext cx="0" cy="210021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38200" y="1538334"/>
              <a:ext cx="0" cy="210021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457200" y="3638550"/>
              <a:ext cx="3810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57200" y="1542825"/>
              <a:ext cx="3810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118" y="2070744"/>
            <a:ext cx="5713825" cy="281783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52425" y="2470690"/>
            <a:ext cx="613216" cy="613214"/>
            <a:chOff x="524270" y="2891573"/>
            <a:chExt cx="613216" cy="613214"/>
          </a:xfrm>
        </p:grpSpPr>
        <p:sp>
          <p:nvSpPr>
            <p:cNvPr id="30" name="Oval 29"/>
            <p:cNvSpPr/>
            <p:nvPr/>
          </p:nvSpPr>
          <p:spPr>
            <a:xfrm>
              <a:off x="524270" y="2891573"/>
              <a:ext cx="613216" cy="6132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16"/>
            <p:cNvSpPr>
              <a:spLocks noEditPoints="1"/>
            </p:cNvSpPr>
            <p:nvPr/>
          </p:nvSpPr>
          <p:spPr bwMode="auto">
            <a:xfrm>
              <a:off x="663992" y="3054490"/>
              <a:ext cx="333774" cy="287381"/>
            </a:xfrm>
            <a:custGeom>
              <a:avLst/>
              <a:gdLst/>
              <a:ahLst/>
              <a:cxnLst>
                <a:cxn ang="0">
                  <a:pos x="618" y="515"/>
                </a:cxn>
                <a:cxn ang="0">
                  <a:pos x="620" y="658"/>
                </a:cxn>
                <a:cxn ang="0">
                  <a:pos x="762" y="666"/>
                </a:cxn>
                <a:cxn ang="0">
                  <a:pos x="780" y="643"/>
                </a:cxn>
                <a:cxn ang="0">
                  <a:pos x="767" y="503"/>
                </a:cxn>
                <a:cxn ang="0">
                  <a:pos x="337" y="503"/>
                </a:cxn>
                <a:cxn ang="0">
                  <a:pos x="324" y="643"/>
                </a:cxn>
                <a:cxn ang="0">
                  <a:pos x="342" y="666"/>
                </a:cxn>
                <a:cxn ang="0">
                  <a:pos x="483" y="658"/>
                </a:cxn>
                <a:cxn ang="0">
                  <a:pos x="486" y="515"/>
                </a:cxn>
                <a:cxn ang="0">
                  <a:pos x="348" y="501"/>
                </a:cxn>
                <a:cxn ang="0">
                  <a:pos x="34" y="515"/>
                </a:cxn>
                <a:cxn ang="0">
                  <a:pos x="37" y="658"/>
                </a:cxn>
                <a:cxn ang="0">
                  <a:pos x="179" y="666"/>
                </a:cxn>
                <a:cxn ang="0">
                  <a:pos x="198" y="643"/>
                </a:cxn>
                <a:cxn ang="0">
                  <a:pos x="184" y="503"/>
                </a:cxn>
                <a:cxn ang="0">
                  <a:pos x="337" y="35"/>
                </a:cxn>
                <a:cxn ang="0">
                  <a:pos x="324" y="174"/>
                </a:cxn>
                <a:cxn ang="0">
                  <a:pos x="342" y="198"/>
                </a:cxn>
                <a:cxn ang="0">
                  <a:pos x="483" y="189"/>
                </a:cxn>
                <a:cxn ang="0">
                  <a:pos x="486" y="46"/>
                </a:cxn>
                <a:cxn ang="0">
                  <a:pos x="348" y="32"/>
                </a:cxn>
                <a:cxn ang="0">
                  <a:pos x="504" y="8"/>
                </a:cxn>
                <a:cxn ang="0">
                  <a:pos x="522" y="44"/>
                </a:cxn>
                <a:cxn ang="0">
                  <a:pos x="510" y="220"/>
                </a:cxn>
                <a:cxn ang="0">
                  <a:pos x="435" y="233"/>
                </a:cxn>
                <a:cxn ang="0">
                  <a:pos x="701" y="331"/>
                </a:cxn>
                <a:cxn ang="0">
                  <a:pos x="725" y="379"/>
                </a:cxn>
                <a:cxn ang="0">
                  <a:pos x="794" y="474"/>
                </a:cxn>
                <a:cxn ang="0">
                  <a:pos x="813" y="510"/>
                </a:cxn>
                <a:cxn ang="0">
                  <a:pos x="800" y="687"/>
                </a:cxn>
                <a:cxn ang="0">
                  <a:pos x="624" y="700"/>
                </a:cxn>
                <a:cxn ang="0">
                  <a:pos x="589" y="681"/>
                </a:cxn>
                <a:cxn ang="0">
                  <a:pos x="581" y="503"/>
                </a:cxn>
                <a:cxn ang="0">
                  <a:pos x="604" y="471"/>
                </a:cxn>
                <a:cxn ang="0">
                  <a:pos x="435" y="379"/>
                </a:cxn>
                <a:cxn ang="0">
                  <a:pos x="504" y="474"/>
                </a:cxn>
                <a:cxn ang="0">
                  <a:pos x="522" y="510"/>
                </a:cxn>
                <a:cxn ang="0">
                  <a:pos x="510" y="687"/>
                </a:cxn>
                <a:cxn ang="0">
                  <a:pos x="334" y="700"/>
                </a:cxn>
                <a:cxn ang="0">
                  <a:pos x="298" y="681"/>
                </a:cxn>
                <a:cxn ang="0">
                  <a:pos x="291" y="503"/>
                </a:cxn>
                <a:cxn ang="0">
                  <a:pos x="314" y="471"/>
                </a:cxn>
                <a:cxn ang="0">
                  <a:pos x="145" y="379"/>
                </a:cxn>
                <a:cxn ang="0">
                  <a:pos x="214" y="474"/>
                </a:cxn>
                <a:cxn ang="0">
                  <a:pos x="232" y="510"/>
                </a:cxn>
                <a:cxn ang="0">
                  <a:pos x="220" y="687"/>
                </a:cxn>
                <a:cxn ang="0">
                  <a:pos x="44" y="700"/>
                </a:cxn>
                <a:cxn ang="0">
                  <a:pos x="8" y="681"/>
                </a:cxn>
                <a:cxn ang="0">
                  <a:pos x="1" y="503"/>
                </a:cxn>
                <a:cxn ang="0">
                  <a:pos x="24" y="471"/>
                </a:cxn>
                <a:cxn ang="0">
                  <a:pos x="88" y="369"/>
                </a:cxn>
                <a:cxn ang="0">
                  <a:pos x="119" y="327"/>
                </a:cxn>
                <a:cxn ang="0">
                  <a:pos x="334" y="233"/>
                </a:cxn>
                <a:cxn ang="0">
                  <a:pos x="298" y="215"/>
                </a:cxn>
                <a:cxn ang="0">
                  <a:pos x="291" y="36"/>
                </a:cxn>
                <a:cxn ang="0">
                  <a:pos x="314" y="4"/>
                </a:cxn>
              </a:cxnLst>
              <a:rect l="0" t="0" r="r" b="b"/>
              <a:pathLst>
                <a:path w="813" h="700">
                  <a:moveTo>
                    <a:pt x="639" y="501"/>
                  </a:moveTo>
                  <a:lnTo>
                    <a:pt x="634" y="502"/>
                  </a:lnTo>
                  <a:lnTo>
                    <a:pt x="629" y="503"/>
                  </a:lnTo>
                  <a:lnTo>
                    <a:pt x="624" y="506"/>
                  </a:lnTo>
                  <a:lnTo>
                    <a:pt x="620" y="510"/>
                  </a:lnTo>
                  <a:lnTo>
                    <a:pt x="618" y="515"/>
                  </a:lnTo>
                  <a:lnTo>
                    <a:pt x="616" y="520"/>
                  </a:lnTo>
                  <a:lnTo>
                    <a:pt x="615" y="525"/>
                  </a:lnTo>
                  <a:lnTo>
                    <a:pt x="615" y="643"/>
                  </a:lnTo>
                  <a:lnTo>
                    <a:pt x="616" y="648"/>
                  </a:lnTo>
                  <a:lnTo>
                    <a:pt x="618" y="654"/>
                  </a:lnTo>
                  <a:lnTo>
                    <a:pt x="620" y="658"/>
                  </a:lnTo>
                  <a:lnTo>
                    <a:pt x="624" y="662"/>
                  </a:lnTo>
                  <a:lnTo>
                    <a:pt x="629" y="665"/>
                  </a:lnTo>
                  <a:lnTo>
                    <a:pt x="634" y="666"/>
                  </a:lnTo>
                  <a:lnTo>
                    <a:pt x="639" y="667"/>
                  </a:lnTo>
                  <a:lnTo>
                    <a:pt x="756" y="667"/>
                  </a:lnTo>
                  <a:lnTo>
                    <a:pt x="762" y="666"/>
                  </a:lnTo>
                  <a:lnTo>
                    <a:pt x="767" y="665"/>
                  </a:lnTo>
                  <a:lnTo>
                    <a:pt x="771" y="662"/>
                  </a:lnTo>
                  <a:lnTo>
                    <a:pt x="775" y="658"/>
                  </a:lnTo>
                  <a:lnTo>
                    <a:pt x="778" y="654"/>
                  </a:lnTo>
                  <a:lnTo>
                    <a:pt x="780" y="648"/>
                  </a:lnTo>
                  <a:lnTo>
                    <a:pt x="780" y="643"/>
                  </a:lnTo>
                  <a:lnTo>
                    <a:pt x="780" y="525"/>
                  </a:lnTo>
                  <a:lnTo>
                    <a:pt x="780" y="520"/>
                  </a:lnTo>
                  <a:lnTo>
                    <a:pt x="778" y="515"/>
                  </a:lnTo>
                  <a:lnTo>
                    <a:pt x="775" y="510"/>
                  </a:lnTo>
                  <a:lnTo>
                    <a:pt x="771" y="506"/>
                  </a:lnTo>
                  <a:lnTo>
                    <a:pt x="767" y="503"/>
                  </a:lnTo>
                  <a:lnTo>
                    <a:pt x="762" y="502"/>
                  </a:lnTo>
                  <a:lnTo>
                    <a:pt x="756" y="501"/>
                  </a:lnTo>
                  <a:lnTo>
                    <a:pt x="639" y="501"/>
                  </a:lnTo>
                  <a:close/>
                  <a:moveTo>
                    <a:pt x="348" y="501"/>
                  </a:moveTo>
                  <a:lnTo>
                    <a:pt x="342" y="502"/>
                  </a:lnTo>
                  <a:lnTo>
                    <a:pt x="337" y="503"/>
                  </a:lnTo>
                  <a:lnTo>
                    <a:pt x="333" y="506"/>
                  </a:lnTo>
                  <a:lnTo>
                    <a:pt x="329" y="510"/>
                  </a:lnTo>
                  <a:lnTo>
                    <a:pt x="326" y="515"/>
                  </a:lnTo>
                  <a:lnTo>
                    <a:pt x="324" y="520"/>
                  </a:lnTo>
                  <a:lnTo>
                    <a:pt x="324" y="525"/>
                  </a:lnTo>
                  <a:lnTo>
                    <a:pt x="324" y="643"/>
                  </a:lnTo>
                  <a:lnTo>
                    <a:pt x="324" y="648"/>
                  </a:lnTo>
                  <a:lnTo>
                    <a:pt x="326" y="654"/>
                  </a:lnTo>
                  <a:lnTo>
                    <a:pt x="329" y="658"/>
                  </a:lnTo>
                  <a:lnTo>
                    <a:pt x="333" y="662"/>
                  </a:lnTo>
                  <a:lnTo>
                    <a:pt x="337" y="665"/>
                  </a:lnTo>
                  <a:lnTo>
                    <a:pt x="342" y="666"/>
                  </a:lnTo>
                  <a:lnTo>
                    <a:pt x="348" y="667"/>
                  </a:lnTo>
                  <a:lnTo>
                    <a:pt x="465" y="667"/>
                  </a:lnTo>
                  <a:lnTo>
                    <a:pt x="470" y="666"/>
                  </a:lnTo>
                  <a:lnTo>
                    <a:pt x="475" y="665"/>
                  </a:lnTo>
                  <a:lnTo>
                    <a:pt x="480" y="662"/>
                  </a:lnTo>
                  <a:lnTo>
                    <a:pt x="483" y="658"/>
                  </a:lnTo>
                  <a:lnTo>
                    <a:pt x="486" y="654"/>
                  </a:lnTo>
                  <a:lnTo>
                    <a:pt x="488" y="648"/>
                  </a:lnTo>
                  <a:lnTo>
                    <a:pt x="489" y="643"/>
                  </a:lnTo>
                  <a:lnTo>
                    <a:pt x="489" y="525"/>
                  </a:lnTo>
                  <a:lnTo>
                    <a:pt x="488" y="520"/>
                  </a:lnTo>
                  <a:lnTo>
                    <a:pt x="486" y="515"/>
                  </a:lnTo>
                  <a:lnTo>
                    <a:pt x="483" y="510"/>
                  </a:lnTo>
                  <a:lnTo>
                    <a:pt x="480" y="506"/>
                  </a:lnTo>
                  <a:lnTo>
                    <a:pt x="475" y="503"/>
                  </a:lnTo>
                  <a:lnTo>
                    <a:pt x="470" y="502"/>
                  </a:lnTo>
                  <a:lnTo>
                    <a:pt x="465" y="501"/>
                  </a:lnTo>
                  <a:lnTo>
                    <a:pt x="348" y="501"/>
                  </a:lnTo>
                  <a:close/>
                  <a:moveTo>
                    <a:pt x="56" y="501"/>
                  </a:moveTo>
                  <a:lnTo>
                    <a:pt x="51" y="502"/>
                  </a:lnTo>
                  <a:lnTo>
                    <a:pt x="46" y="503"/>
                  </a:lnTo>
                  <a:lnTo>
                    <a:pt x="41" y="506"/>
                  </a:lnTo>
                  <a:lnTo>
                    <a:pt x="37" y="510"/>
                  </a:lnTo>
                  <a:lnTo>
                    <a:pt x="34" y="515"/>
                  </a:lnTo>
                  <a:lnTo>
                    <a:pt x="33" y="520"/>
                  </a:lnTo>
                  <a:lnTo>
                    <a:pt x="32" y="525"/>
                  </a:lnTo>
                  <a:lnTo>
                    <a:pt x="32" y="643"/>
                  </a:lnTo>
                  <a:lnTo>
                    <a:pt x="33" y="648"/>
                  </a:lnTo>
                  <a:lnTo>
                    <a:pt x="34" y="654"/>
                  </a:lnTo>
                  <a:lnTo>
                    <a:pt x="37" y="658"/>
                  </a:lnTo>
                  <a:lnTo>
                    <a:pt x="41" y="662"/>
                  </a:lnTo>
                  <a:lnTo>
                    <a:pt x="46" y="665"/>
                  </a:lnTo>
                  <a:lnTo>
                    <a:pt x="51" y="666"/>
                  </a:lnTo>
                  <a:lnTo>
                    <a:pt x="56" y="667"/>
                  </a:lnTo>
                  <a:lnTo>
                    <a:pt x="173" y="667"/>
                  </a:lnTo>
                  <a:lnTo>
                    <a:pt x="179" y="666"/>
                  </a:lnTo>
                  <a:lnTo>
                    <a:pt x="184" y="665"/>
                  </a:lnTo>
                  <a:lnTo>
                    <a:pt x="188" y="662"/>
                  </a:lnTo>
                  <a:lnTo>
                    <a:pt x="192" y="658"/>
                  </a:lnTo>
                  <a:lnTo>
                    <a:pt x="195" y="654"/>
                  </a:lnTo>
                  <a:lnTo>
                    <a:pt x="197" y="648"/>
                  </a:lnTo>
                  <a:lnTo>
                    <a:pt x="198" y="643"/>
                  </a:lnTo>
                  <a:lnTo>
                    <a:pt x="198" y="525"/>
                  </a:lnTo>
                  <a:lnTo>
                    <a:pt x="197" y="520"/>
                  </a:lnTo>
                  <a:lnTo>
                    <a:pt x="195" y="515"/>
                  </a:lnTo>
                  <a:lnTo>
                    <a:pt x="192" y="510"/>
                  </a:lnTo>
                  <a:lnTo>
                    <a:pt x="188" y="506"/>
                  </a:lnTo>
                  <a:lnTo>
                    <a:pt x="184" y="503"/>
                  </a:lnTo>
                  <a:lnTo>
                    <a:pt x="179" y="502"/>
                  </a:lnTo>
                  <a:lnTo>
                    <a:pt x="173" y="501"/>
                  </a:lnTo>
                  <a:lnTo>
                    <a:pt x="56" y="501"/>
                  </a:lnTo>
                  <a:close/>
                  <a:moveTo>
                    <a:pt x="348" y="32"/>
                  </a:moveTo>
                  <a:lnTo>
                    <a:pt x="342" y="33"/>
                  </a:lnTo>
                  <a:lnTo>
                    <a:pt x="337" y="35"/>
                  </a:lnTo>
                  <a:lnTo>
                    <a:pt x="333" y="38"/>
                  </a:lnTo>
                  <a:lnTo>
                    <a:pt x="329" y="42"/>
                  </a:lnTo>
                  <a:lnTo>
                    <a:pt x="326" y="46"/>
                  </a:lnTo>
                  <a:lnTo>
                    <a:pt x="324" y="51"/>
                  </a:lnTo>
                  <a:lnTo>
                    <a:pt x="324" y="57"/>
                  </a:lnTo>
                  <a:lnTo>
                    <a:pt x="324" y="174"/>
                  </a:lnTo>
                  <a:lnTo>
                    <a:pt x="324" y="180"/>
                  </a:lnTo>
                  <a:lnTo>
                    <a:pt x="326" y="185"/>
                  </a:lnTo>
                  <a:lnTo>
                    <a:pt x="329" y="189"/>
                  </a:lnTo>
                  <a:lnTo>
                    <a:pt x="333" y="193"/>
                  </a:lnTo>
                  <a:lnTo>
                    <a:pt x="337" y="196"/>
                  </a:lnTo>
                  <a:lnTo>
                    <a:pt x="342" y="198"/>
                  </a:lnTo>
                  <a:lnTo>
                    <a:pt x="348" y="199"/>
                  </a:lnTo>
                  <a:lnTo>
                    <a:pt x="465" y="199"/>
                  </a:lnTo>
                  <a:lnTo>
                    <a:pt x="470" y="198"/>
                  </a:lnTo>
                  <a:lnTo>
                    <a:pt x="475" y="196"/>
                  </a:lnTo>
                  <a:lnTo>
                    <a:pt x="480" y="193"/>
                  </a:lnTo>
                  <a:lnTo>
                    <a:pt x="483" y="189"/>
                  </a:lnTo>
                  <a:lnTo>
                    <a:pt x="486" y="185"/>
                  </a:lnTo>
                  <a:lnTo>
                    <a:pt x="488" y="180"/>
                  </a:lnTo>
                  <a:lnTo>
                    <a:pt x="489" y="174"/>
                  </a:lnTo>
                  <a:lnTo>
                    <a:pt x="489" y="57"/>
                  </a:lnTo>
                  <a:lnTo>
                    <a:pt x="488" y="51"/>
                  </a:lnTo>
                  <a:lnTo>
                    <a:pt x="486" y="46"/>
                  </a:lnTo>
                  <a:lnTo>
                    <a:pt x="483" y="42"/>
                  </a:lnTo>
                  <a:lnTo>
                    <a:pt x="480" y="38"/>
                  </a:lnTo>
                  <a:lnTo>
                    <a:pt x="475" y="35"/>
                  </a:lnTo>
                  <a:lnTo>
                    <a:pt x="470" y="33"/>
                  </a:lnTo>
                  <a:lnTo>
                    <a:pt x="465" y="32"/>
                  </a:lnTo>
                  <a:lnTo>
                    <a:pt x="348" y="32"/>
                  </a:lnTo>
                  <a:close/>
                  <a:moveTo>
                    <a:pt x="334" y="0"/>
                  </a:moveTo>
                  <a:lnTo>
                    <a:pt x="479" y="0"/>
                  </a:lnTo>
                  <a:lnTo>
                    <a:pt x="486" y="0"/>
                  </a:lnTo>
                  <a:lnTo>
                    <a:pt x="492" y="2"/>
                  </a:lnTo>
                  <a:lnTo>
                    <a:pt x="499" y="4"/>
                  </a:lnTo>
                  <a:lnTo>
                    <a:pt x="504" y="8"/>
                  </a:lnTo>
                  <a:lnTo>
                    <a:pt x="510" y="12"/>
                  </a:lnTo>
                  <a:lnTo>
                    <a:pt x="514" y="18"/>
                  </a:lnTo>
                  <a:lnTo>
                    <a:pt x="518" y="24"/>
                  </a:lnTo>
                  <a:lnTo>
                    <a:pt x="520" y="30"/>
                  </a:lnTo>
                  <a:lnTo>
                    <a:pt x="522" y="36"/>
                  </a:lnTo>
                  <a:lnTo>
                    <a:pt x="522" y="44"/>
                  </a:lnTo>
                  <a:lnTo>
                    <a:pt x="522" y="189"/>
                  </a:lnTo>
                  <a:lnTo>
                    <a:pt x="522" y="196"/>
                  </a:lnTo>
                  <a:lnTo>
                    <a:pt x="520" y="203"/>
                  </a:lnTo>
                  <a:lnTo>
                    <a:pt x="518" y="209"/>
                  </a:lnTo>
                  <a:lnTo>
                    <a:pt x="514" y="215"/>
                  </a:lnTo>
                  <a:lnTo>
                    <a:pt x="510" y="220"/>
                  </a:lnTo>
                  <a:lnTo>
                    <a:pt x="504" y="225"/>
                  </a:lnTo>
                  <a:lnTo>
                    <a:pt x="499" y="229"/>
                  </a:lnTo>
                  <a:lnTo>
                    <a:pt x="492" y="231"/>
                  </a:lnTo>
                  <a:lnTo>
                    <a:pt x="486" y="232"/>
                  </a:lnTo>
                  <a:lnTo>
                    <a:pt x="479" y="233"/>
                  </a:lnTo>
                  <a:lnTo>
                    <a:pt x="435" y="233"/>
                  </a:lnTo>
                  <a:lnTo>
                    <a:pt x="435" y="320"/>
                  </a:lnTo>
                  <a:lnTo>
                    <a:pt x="667" y="320"/>
                  </a:lnTo>
                  <a:lnTo>
                    <a:pt x="676" y="321"/>
                  </a:lnTo>
                  <a:lnTo>
                    <a:pt x="685" y="323"/>
                  </a:lnTo>
                  <a:lnTo>
                    <a:pt x="693" y="327"/>
                  </a:lnTo>
                  <a:lnTo>
                    <a:pt x="701" y="331"/>
                  </a:lnTo>
                  <a:lnTo>
                    <a:pt x="708" y="338"/>
                  </a:lnTo>
                  <a:lnTo>
                    <a:pt x="714" y="345"/>
                  </a:lnTo>
                  <a:lnTo>
                    <a:pt x="719" y="353"/>
                  </a:lnTo>
                  <a:lnTo>
                    <a:pt x="723" y="361"/>
                  </a:lnTo>
                  <a:lnTo>
                    <a:pt x="725" y="369"/>
                  </a:lnTo>
                  <a:lnTo>
                    <a:pt x="725" y="379"/>
                  </a:lnTo>
                  <a:lnTo>
                    <a:pt x="725" y="466"/>
                  </a:lnTo>
                  <a:lnTo>
                    <a:pt x="769" y="466"/>
                  </a:lnTo>
                  <a:lnTo>
                    <a:pt x="776" y="467"/>
                  </a:lnTo>
                  <a:lnTo>
                    <a:pt x="783" y="468"/>
                  </a:lnTo>
                  <a:lnTo>
                    <a:pt x="789" y="471"/>
                  </a:lnTo>
                  <a:lnTo>
                    <a:pt x="794" y="474"/>
                  </a:lnTo>
                  <a:lnTo>
                    <a:pt x="800" y="479"/>
                  </a:lnTo>
                  <a:lnTo>
                    <a:pt x="804" y="484"/>
                  </a:lnTo>
                  <a:lnTo>
                    <a:pt x="808" y="490"/>
                  </a:lnTo>
                  <a:lnTo>
                    <a:pt x="811" y="496"/>
                  </a:lnTo>
                  <a:lnTo>
                    <a:pt x="812" y="503"/>
                  </a:lnTo>
                  <a:lnTo>
                    <a:pt x="813" y="510"/>
                  </a:lnTo>
                  <a:lnTo>
                    <a:pt x="813" y="656"/>
                  </a:lnTo>
                  <a:lnTo>
                    <a:pt x="812" y="663"/>
                  </a:lnTo>
                  <a:lnTo>
                    <a:pt x="811" y="669"/>
                  </a:lnTo>
                  <a:lnTo>
                    <a:pt x="808" y="676"/>
                  </a:lnTo>
                  <a:lnTo>
                    <a:pt x="804" y="681"/>
                  </a:lnTo>
                  <a:lnTo>
                    <a:pt x="800" y="687"/>
                  </a:lnTo>
                  <a:lnTo>
                    <a:pt x="794" y="691"/>
                  </a:lnTo>
                  <a:lnTo>
                    <a:pt x="789" y="695"/>
                  </a:lnTo>
                  <a:lnTo>
                    <a:pt x="783" y="697"/>
                  </a:lnTo>
                  <a:lnTo>
                    <a:pt x="776" y="699"/>
                  </a:lnTo>
                  <a:lnTo>
                    <a:pt x="769" y="700"/>
                  </a:lnTo>
                  <a:lnTo>
                    <a:pt x="624" y="700"/>
                  </a:lnTo>
                  <a:lnTo>
                    <a:pt x="617" y="699"/>
                  </a:lnTo>
                  <a:lnTo>
                    <a:pt x="610" y="697"/>
                  </a:lnTo>
                  <a:lnTo>
                    <a:pt x="604" y="695"/>
                  </a:lnTo>
                  <a:lnTo>
                    <a:pt x="598" y="691"/>
                  </a:lnTo>
                  <a:lnTo>
                    <a:pt x="593" y="687"/>
                  </a:lnTo>
                  <a:lnTo>
                    <a:pt x="589" y="681"/>
                  </a:lnTo>
                  <a:lnTo>
                    <a:pt x="585" y="675"/>
                  </a:lnTo>
                  <a:lnTo>
                    <a:pt x="582" y="669"/>
                  </a:lnTo>
                  <a:lnTo>
                    <a:pt x="581" y="663"/>
                  </a:lnTo>
                  <a:lnTo>
                    <a:pt x="580" y="656"/>
                  </a:lnTo>
                  <a:lnTo>
                    <a:pt x="580" y="510"/>
                  </a:lnTo>
                  <a:lnTo>
                    <a:pt x="581" y="503"/>
                  </a:lnTo>
                  <a:lnTo>
                    <a:pt x="582" y="496"/>
                  </a:lnTo>
                  <a:lnTo>
                    <a:pt x="585" y="490"/>
                  </a:lnTo>
                  <a:lnTo>
                    <a:pt x="589" y="484"/>
                  </a:lnTo>
                  <a:lnTo>
                    <a:pt x="593" y="479"/>
                  </a:lnTo>
                  <a:lnTo>
                    <a:pt x="598" y="474"/>
                  </a:lnTo>
                  <a:lnTo>
                    <a:pt x="604" y="471"/>
                  </a:lnTo>
                  <a:lnTo>
                    <a:pt x="610" y="468"/>
                  </a:lnTo>
                  <a:lnTo>
                    <a:pt x="617" y="467"/>
                  </a:lnTo>
                  <a:lnTo>
                    <a:pt x="624" y="466"/>
                  </a:lnTo>
                  <a:lnTo>
                    <a:pt x="667" y="466"/>
                  </a:lnTo>
                  <a:lnTo>
                    <a:pt x="667" y="379"/>
                  </a:lnTo>
                  <a:lnTo>
                    <a:pt x="435" y="379"/>
                  </a:lnTo>
                  <a:lnTo>
                    <a:pt x="435" y="466"/>
                  </a:lnTo>
                  <a:lnTo>
                    <a:pt x="479" y="466"/>
                  </a:lnTo>
                  <a:lnTo>
                    <a:pt x="486" y="467"/>
                  </a:lnTo>
                  <a:lnTo>
                    <a:pt x="492" y="468"/>
                  </a:lnTo>
                  <a:lnTo>
                    <a:pt x="499" y="471"/>
                  </a:lnTo>
                  <a:lnTo>
                    <a:pt x="504" y="474"/>
                  </a:lnTo>
                  <a:lnTo>
                    <a:pt x="510" y="479"/>
                  </a:lnTo>
                  <a:lnTo>
                    <a:pt x="514" y="484"/>
                  </a:lnTo>
                  <a:lnTo>
                    <a:pt x="518" y="490"/>
                  </a:lnTo>
                  <a:lnTo>
                    <a:pt x="520" y="496"/>
                  </a:lnTo>
                  <a:lnTo>
                    <a:pt x="522" y="503"/>
                  </a:lnTo>
                  <a:lnTo>
                    <a:pt x="522" y="510"/>
                  </a:lnTo>
                  <a:lnTo>
                    <a:pt x="522" y="656"/>
                  </a:lnTo>
                  <a:lnTo>
                    <a:pt x="522" y="663"/>
                  </a:lnTo>
                  <a:lnTo>
                    <a:pt x="520" y="669"/>
                  </a:lnTo>
                  <a:lnTo>
                    <a:pt x="518" y="676"/>
                  </a:lnTo>
                  <a:lnTo>
                    <a:pt x="514" y="681"/>
                  </a:lnTo>
                  <a:lnTo>
                    <a:pt x="510" y="687"/>
                  </a:lnTo>
                  <a:lnTo>
                    <a:pt x="504" y="691"/>
                  </a:lnTo>
                  <a:lnTo>
                    <a:pt x="499" y="695"/>
                  </a:lnTo>
                  <a:lnTo>
                    <a:pt x="492" y="697"/>
                  </a:lnTo>
                  <a:lnTo>
                    <a:pt x="486" y="699"/>
                  </a:lnTo>
                  <a:lnTo>
                    <a:pt x="479" y="700"/>
                  </a:lnTo>
                  <a:lnTo>
                    <a:pt x="334" y="700"/>
                  </a:lnTo>
                  <a:lnTo>
                    <a:pt x="327" y="699"/>
                  </a:lnTo>
                  <a:lnTo>
                    <a:pt x="320" y="697"/>
                  </a:lnTo>
                  <a:lnTo>
                    <a:pt x="314" y="695"/>
                  </a:lnTo>
                  <a:lnTo>
                    <a:pt x="308" y="691"/>
                  </a:lnTo>
                  <a:lnTo>
                    <a:pt x="303" y="687"/>
                  </a:lnTo>
                  <a:lnTo>
                    <a:pt x="298" y="681"/>
                  </a:lnTo>
                  <a:lnTo>
                    <a:pt x="295" y="675"/>
                  </a:lnTo>
                  <a:lnTo>
                    <a:pt x="292" y="669"/>
                  </a:lnTo>
                  <a:lnTo>
                    <a:pt x="291" y="663"/>
                  </a:lnTo>
                  <a:lnTo>
                    <a:pt x="290" y="656"/>
                  </a:lnTo>
                  <a:lnTo>
                    <a:pt x="290" y="510"/>
                  </a:lnTo>
                  <a:lnTo>
                    <a:pt x="291" y="503"/>
                  </a:lnTo>
                  <a:lnTo>
                    <a:pt x="292" y="496"/>
                  </a:lnTo>
                  <a:lnTo>
                    <a:pt x="295" y="490"/>
                  </a:lnTo>
                  <a:lnTo>
                    <a:pt x="298" y="484"/>
                  </a:lnTo>
                  <a:lnTo>
                    <a:pt x="303" y="479"/>
                  </a:lnTo>
                  <a:lnTo>
                    <a:pt x="308" y="474"/>
                  </a:lnTo>
                  <a:lnTo>
                    <a:pt x="314" y="471"/>
                  </a:lnTo>
                  <a:lnTo>
                    <a:pt x="320" y="468"/>
                  </a:lnTo>
                  <a:lnTo>
                    <a:pt x="327" y="467"/>
                  </a:lnTo>
                  <a:lnTo>
                    <a:pt x="334" y="466"/>
                  </a:lnTo>
                  <a:lnTo>
                    <a:pt x="377" y="466"/>
                  </a:lnTo>
                  <a:lnTo>
                    <a:pt x="377" y="379"/>
                  </a:lnTo>
                  <a:lnTo>
                    <a:pt x="145" y="379"/>
                  </a:lnTo>
                  <a:lnTo>
                    <a:pt x="145" y="466"/>
                  </a:lnTo>
                  <a:lnTo>
                    <a:pt x="189" y="466"/>
                  </a:lnTo>
                  <a:lnTo>
                    <a:pt x="196" y="467"/>
                  </a:lnTo>
                  <a:lnTo>
                    <a:pt x="202" y="468"/>
                  </a:lnTo>
                  <a:lnTo>
                    <a:pt x="208" y="471"/>
                  </a:lnTo>
                  <a:lnTo>
                    <a:pt x="214" y="474"/>
                  </a:lnTo>
                  <a:lnTo>
                    <a:pt x="220" y="479"/>
                  </a:lnTo>
                  <a:lnTo>
                    <a:pt x="224" y="484"/>
                  </a:lnTo>
                  <a:lnTo>
                    <a:pt x="228" y="490"/>
                  </a:lnTo>
                  <a:lnTo>
                    <a:pt x="230" y="496"/>
                  </a:lnTo>
                  <a:lnTo>
                    <a:pt x="232" y="503"/>
                  </a:lnTo>
                  <a:lnTo>
                    <a:pt x="232" y="510"/>
                  </a:lnTo>
                  <a:lnTo>
                    <a:pt x="232" y="656"/>
                  </a:lnTo>
                  <a:lnTo>
                    <a:pt x="232" y="663"/>
                  </a:lnTo>
                  <a:lnTo>
                    <a:pt x="230" y="669"/>
                  </a:lnTo>
                  <a:lnTo>
                    <a:pt x="228" y="676"/>
                  </a:lnTo>
                  <a:lnTo>
                    <a:pt x="224" y="681"/>
                  </a:lnTo>
                  <a:lnTo>
                    <a:pt x="220" y="687"/>
                  </a:lnTo>
                  <a:lnTo>
                    <a:pt x="214" y="691"/>
                  </a:lnTo>
                  <a:lnTo>
                    <a:pt x="208" y="695"/>
                  </a:lnTo>
                  <a:lnTo>
                    <a:pt x="202" y="697"/>
                  </a:lnTo>
                  <a:lnTo>
                    <a:pt x="196" y="699"/>
                  </a:lnTo>
                  <a:lnTo>
                    <a:pt x="189" y="700"/>
                  </a:lnTo>
                  <a:lnTo>
                    <a:pt x="44" y="700"/>
                  </a:lnTo>
                  <a:lnTo>
                    <a:pt x="36" y="699"/>
                  </a:lnTo>
                  <a:lnTo>
                    <a:pt x="30" y="697"/>
                  </a:lnTo>
                  <a:lnTo>
                    <a:pt x="24" y="695"/>
                  </a:lnTo>
                  <a:lnTo>
                    <a:pt x="18" y="691"/>
                  </a:lnTo>
                  <a:lnTo>
                    <a:pt x="13" y="687"/>
                  </a:lnTo>
                  <a:lnTo>
                    <a:pt x="8" y="681"/>
                  </a:lnTo>
                  <a:lnTo>
                    <a:pt x="5" y="675"/>
                  </a:lnTo>
                  <a:lnTo>
                    <a:pt x="2" y="669"/>
                  </a:lnTo>
                  <a:lnTo>
                    <a:pt x="1" y="663"/>
                  </a:lnTo>
                  <a:lnTo>
                    <a:pt x="0" y="656"/>
                  </a:lnTo>
                  <a:lnTo>
                    <a:pt x="0" y="510"/>
                  </a:lnTo>
                  <a:lnTo>
                    <a:pt x="1" y="503"/>
                  </a:lnTo>
                  <a:lnTo>
                    <a:pt x="2" y="496"/>
                  </a:lnTo>
                  <a:lnTo>
                    <a:pt x="5" y="490"/>
                  </a:lnTo>
                  <a:lnTo>
                    <a:pt x="8" y="484"/>
                  </a:lnTo>
                  <a:lnTo>
                    <a:pt x="13" y="479"/>
                  </a:lnTo>
                  <a:lnTo>
                    <a:pt x="18" y="474"/>
                  </a:lnTo>
                  <a:lnTo>
                    <a:pt x="24" y="471"/>
                  </a:lnTo>
                  <a:lnTo>
                    <a:pt x="30" y="468"/>
                  </a:lnTo>
                  <a:lnTo>
                    <a:pt x="36" y="467"/>
                  </a:lnTo>
                  <a:lnTo>
                    <a:pt x="44" y="466"/>
                  </a:lnTo>
                  <a:lnTo>
                    <a:pt x="87" y="466"/>
                  </a:lnTo>
                  <a:lnTo>
                    <a:pt x="87" y="379"/>
                  </a:lnTo>
                  <a:lnTo>
                    <a:pt x="88" y="369"/>
                  </a:lnTo>
                  <a:lnTo>
                    <a:pt x="90" y="361"/>
                  </a:lnTo>
                  <a:lnTo>
                    <a:pt x="93" y="353"/>
                  </a:lnTo>
                  <a:lnTo>
                    <a:pt x="98" y="345"/>
                  </a:lnTo>
                  <a:lnTo>
                    <a:pt x="104" y="338"/>
                  </a:lnTo>
                  <a:lnTo>
                    <a:pt x="111" y="331"/>
                  </a:lnTo>
                  <a:lnTo>
                    <a:pt x="119" y="327"/>
                  </a:lnTo>
                  <a:lnTo>
                    <a:pt x="127" y="323"/>
                  </a:lnTo>
                  <a:lnTo>
                    <a:pt x="136" y="321"/>
                  </a:lnTo>
                  <a:lnTo>
                    <a:pt x="145" y="320"/>
                  </a:lnTo>
                  <a:lnTo>
                    <a:pt x="377" y="320"/>
                  </a:lnTo>
                  <a:lnTo>
                    <a:pt x="377" y="233"/>
                  </a:lnTo>
                  <a:lnTo>
                    <a:pt x="334" y="233"/>
                  </a:lnTo>
                  <a:lnTo>
                    <a:pt x="327" y="232"/>
                  </a:lnTo>
                  <a:lnTo>
                    <a:pt x="320" y="231"/>
                  </a:lnTo>
                  <a:lnTo>
                    <a:pt x="314" y="229"/>
                  </a:lnTo>
                  <a:lnTo>
                    <a:pt x="308" y="225"/>
                  </a:lnTo>
                  <a:lnTo>
                    <a:pt x="303" y="220"/>
                  </a:lnTo>
                  <a:lnTo>
                    <a:pt x="298" y="215"/>
                  </a:lnTo>
                  <a:lnTo>
                    <a:pt x="295" y="209"/>
                  </a:lnTo>
                  <a:lnTo>
                    <a:pt x="292" y="203"/>
                  </a:lnTo>
                  <a:lnTo>
                    <a:pt x="291" y="196"/>
                  </a:lnTo>
                  <a:lnTo>
                    <a:pt x="290" y="189"/>
                  </a:lnTo>
                  <a:lnTo>
                    <a:pt x="290" y="44"/>
                  </a:lnTo>
                  <a:lnTo>
                    <a:pt x="291" y="36"/>
                  </a:lnTo>
                  <a:lnTo>
                    <a:pt x="292" y="30"/>
                  </a:lnTo>
                  <a:lnTo>
                    <a:pt x="295" y="24"/>
                  </a:lnTo>
                  <a:lnTo>
                    <a:pt x="298" y="18"/>
                  </a:lnTo>
                  <a:lnTo>
                    <a:pt x="303" y="12"/>
                  </a:lnTo>
                  <a:lnTo>
                    <a:pt x="308" y="8"/>
                  </a:lnTo>
                  <a:lnTo>
                    <a:pt x="314" y="4"/>
                  </a:lnTo>
                  <a:lnTo>
                    <a:pt x="320" y="2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Footer Text"/>
          <p:cNvSpPr txBox="1"/>
          <p:nvPr/>
        </p:nvSpPr>
        <p:spPr>
          <a:xfrm>
            <a:off x="1106919" y="2465596"/>
            <a:ext cx="27432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1400" b="1" dirty="0" smtClean="0">
                <a:solidFill>
                  <a:schemeClr val="bg1">
                    <a:lumMod val="50000"/>
                  </a:schemeClr>
                </a:solidFill>
              </a:rPr>
              <a:t>FIKSUOTI ĮKAINIAI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5400000" flipH="1" flipV="1">
            <a:off x="1034662" y="2824198"/>
            <a:ext cx="274320" cy="1588"/>
          </a:xfrm>
          <a:prstGeom prst="line">
            <a:avLst/>
          </a:prstGeom>
          <a:ln w="19050">
            <a:solidFill>
              <a:schemeClr val="tx2">
                <a:lumMod val="50000"/>
                <a:lumOff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042951" y="2723706"/>
            <a:ext cx="352223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lt-LT" sz="12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Projekto sutarties 2 priede „Finansavimo sąlygos“</a:t>
            </a:r>
            <a:endParaRPr lang="lt-LT" sz="1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693" y="2930700"/>
            <a:ext cx="5685250" cy="78814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994789" y="3985153"/>
            <a:ext cx="613216" cy="613214"/>
            <a:chOff x="5050165" y="2891573"/>
            <a:chExt cx="613216" cy="613214"/>
          </a:xfrm>
        </p:grpSpPr>
        <p:sp>
          <p:nvSpPr>
            <p:cNvPr id="38" name="Oval 37"/>
            <p:cNvSpPr/>
            <p:nvPr/>
          </p:nvSpPr>
          <p:spPr>
            <a:xfrm>
              <a:off x="5050165" y="2891573"/>
              <a:ext cx="613216" cy="61321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3"/>
            <p:cNvSpPr>
              <a:spLocks noEditPoints="1"/>
            </p:cNvSpPr>
            <p:nvPr/>
          </p:nvSpPr>
          <p:spPr bwMode="auto">
            <a:xfrm>
              <a:off x="5232787" y="3038971"/>
              <a:ext cx="247972" cy="318419"/>
            </a:xfrm>
            <a:custGeom>
              <a:avLst/>
              <a:gdLst/>
              <a:ahLst/>
              <a:cxnLst>
                <a:cxn ang="0">
                  <a:pos x="136" y="94"/>
                </a:cxn>
                <a:cxn ang="0">
                  <a:pos x="185" y="93"/>
                </a:cxn>
                <a:cxn ang="0">
                  <a:pos x="184" y="201"/>
                </a:cxn>
                <a:cxn ang="0">
                  <a:pos x="168" y="207"/>
                </a:cxn>
                <a:cxn ang="0">
                  <a:pos x="158" y="337"/>
                </a:cxn>
                <a:cxn ang="0">
                  <a:pos x="136" y="335"/>
                </a:cxn>
                <a:cxn ang="0">
                  <a:pos x="119" y="339"/>
                </a:cxn>
                <a:cxn ang="0">
                  <a:pos x="99" y="330"/>
                </a:cxn>
                <a:cxn ang="0">
                  <a:pos x="88" y="208"/>
                </a:cxn>
                <a:cxn ang="0">
                  <a:pos x="77" y="194"/>
                </a:cxn>
                <a:cxn ang="0">
                  <a:pos x="86" y="87"/>
                </a:cxn>
                <a:cxn ang="0">
                  <a:pos x="215" y="148"/>
                </a:cxn>
                <a:cxn ang="0">
                  <a:pos x="259" y="80"/>
                </a:cxn>
                <a:cxn ang="0">
                  <a:pos x="263" y="175"/>
                </a:cxn>
                <a:cxn ang="0">
                  <a:pos x="250" y="186"/>
                </a:cxn>
                <a:cxn ang="0">
                  <a:pos x="243" y="297"/>
                </a:cxn>
                <a:cxn ang="0">
                  <a:pos x="224" y="302"/>
                </a:cxn>
                <a:cxn ang="0">
                  <a:pos x="209" y="301"/>
                </a:cxn>
                <a:cxn ang="0">
                  <a:pos x="189" y="299"/>
                </a:cxn>
                <a:cxn ang="0">
                  <a:pos x="186" y="212"/>
                </a:cxn>
                <a:cxn ang="0">
                  <a:pos x="197" y="101"/>
                </a:cxn>
                <a:cxn ang="0">
                  <a:pos x="184" y="80"/>
                </a:cxn>
                <a:cxn ang="0">
                  <a:pos x="37" y="136"/>
                </a:cxn>
                <a:cxn ang="0">
                  <a:pos x="80" y="81"/>
                </a:cxn>
                <a:cxn ang="0">
                  <a:pos x="68" y="101"/>
                </a:cxn>
                <a:cxn ang="0">
                  <a:pos x="78" y="213"/>
                </a:cxn>
                <a:cxn ang="0">
                  <a:pos x="75" y="299"/>
                </a:cxn>
                <a:cxn ang="0">
                  <a:pos x="56" y="301"/>
                </a:cxn>
                <a:cxn ang="0">
                  <a:pos x="41" y="302"/>
                </a:cxn>
                <a:cxn ang="0">
                  <a:pos x="22" y="297"/>
                </a:cxn>
                <a:cxn ang="0">
                  <a:pos x="13" y="187"/>
                </a:cxn>
                <a:cxn ang="0">
                  <a:pos x="0" y="176"/>
                </a:cxn>
                <a:cxn ang="0">
                  <a:pos x="6" y="80"/>
                </a:cxn>
                <a:cxn ang="0">
                  <a:pos x="226" y="3"/>
                </a:cxn>
                <a:cxn ang="0">
                  <a:pos x="243" y="18"/>
                </a:cxn>
                <a:cxn ang="0">
                  <a:pos x="241" y="47"/>
                </a:cxn>
                <a:cxn ang="0">
                  <a:pos x="222" y="68"/>
                </a:cxn>
                <a:cxn ang="0">
                  <a:pos x="198" y="61"/>
                </a:cxn>
                <a:cxn ang="0">
                  <a:pos x="185" y="34"/>
                </a:cxn>
                <a:cxn ang="0">
                  <a:pos x="193" y="10"/>
                </a:cxn>
                <a:cxn ang="0">
                  <a:pos x="215" y="1"/>
                </a:cxn>
                <a:cxn ang="0">
                  <a:pos x="69" y="7"/>
                </a:cxn>
                <a:cxn ang="0">
                  <a:pos x="79" y="30"/>
                </a:cxn>
                <a:cxn ang="0">
                  <a:pos x="69" y="58"/>
                </a:cxn>
                <a:cxn ang="0">
                  <a:pos x="46" y="69"/>
                </a:cxn>
                <a:cxn ang="0">
                  <a:pos x="25" y="51"/>
                </a:cxn>
                <a:cxn ang="0">
                  <a:pos x="21" y="22"/>
                </a:cxn>
                <a:cxn ang="0">
                  <a:pos x="35" y="4"/>
                </a:cxn>
                <a:cxn ang="0">
                  <a:pos x="140" y="0"/>
                </a:cxn>
                <a:cxn ang="0">
                  <a:pos x="160" y="13"/>
                </a:cxn>
                <a:cxn ang="0">
                  <a:pos x="165" y="41"/>
                </a:cxn>
                <a:cxn ang="0">
                  <a:pos x="150" y="69"/>
                </a:cxn>
                <a:cxn ang="0">
                  <a:pos x="124" y="75"/>
                </a:cxn>
                <a:cxn ang="0">
                  <a:pos x="104" y="54"/>
                </a:cxn>
                <a:cxn ang="0">
                  <a:pos x="100" y="23"/>
                </a:cxn>
                <a:cxn ang="0">
                  <a:pos x="114" y="4"/>
                </a:cxn>
              </a:cxnLst>
              <a:rect l="0" t="0" r="r" b="b"/>
              <a:pathLst>
                <a:path w="264" h="339">
                  <a:moveTo>
                    <a:pt x="91" y="86"/>
                  </a:moveTo>
                  <a:lnTo>
                    <a:pt x="123" y="86"/>
                  </a:lnTo>
                  <a:lnTo>
                    <a:pt x="129" y="94"/>
                  </a:lnTo>
                  <a:lnTo>
                    <a:pt x="118" y="151"/>
                  </a:lnTo>
                  <a:lnTo>
                    <a:pt x="132" y="164"/>
                  </a:lnTo>
                  <a:lnTo>
                    <a:pt x="146" y="151"/>
                  </a:lnTo>
                  <a:lnTo>
                    <a:pt x="136" y="94"/>
                  </a:lnTo>
                  <a:lnTo>
                    <a:pt x="141" y="86"/>
                  </a:lnTo>
                  <a:lnTo>
                    <a:pt x="173" y="86"/>
                  </a:lnTo>
                  <a:lnTo>
                    <a:pt x="176" y="87"/>
                  </a:lnTo>
                  <a:lnTo>
                    <a:pt x="179" y="87"/>
                  </a:lnTo>
                  <a:lnTo>
                    <a:pt x="181" y="89"/>
                  </a:lnTo>
                  <a:lnTo>
                    <a:pt x="184" y="91"/>
                  </a:lnTo>
                  <a:lnTo>
                    <a:pt x="185" y="93"/>
                  </a:lnTo>
                  <a:lnTo>
                    <a:pt x="187" y="95"/>
                  </a:lnTo>
                  <a:lnTo>
                    <a:pt x="187" y="98"/>
                  </a:lnTo>
                  <a:lnTo>
                    <a:pt x="188" y="101"/>
                  </a:lnTo>
                  <a:lnTo>
                    <a:pt x="187" y="193"/>
                  </a:lnTo>
                  <a:lnTo>
                    <a:pt x="187" y="196"/>
                  </a:lnTo>
                  <a:lnTo>
                    <a:pt x="186" y="199"/>
                  </a:lnTo>
                  <a:lnTo>
                    <a:pt x="184" y="201"/>
                  </a:lnTo>
                  <a:lnTo>
                    <a:pt x="183" y="203"/>
                  </a:lnTo>
                  <a:lnTo>
                    <a:pt x="180" y="205"/>
                  </a:lnTo>
                  <a:lnTo>
                    <a:pt x="178" y="207"/>
                  </a:lnTo>
                  <a:lnTo>
                    <a:pt x="175" y="207"/>
                  </a:lnTo>
                  <a:lnTo>
                    <a:pt x="172" y="207"/>
                  </a:lnTo>
                  <a:lnTo>
                    <a:pt x="170" y="207"/>
                  </a:lnTo>
                  <a:lnTo>
                    <a:pt x="168" y="207"/>
                  </a:lnTo>
                  <a:lnTo>
                    <a:pt x="168" y="320"/>
                  </a:lnTo>
                  <a:lnTo>
                    <a:pt x="168" y="323"/>
                  </a:lnTo>
                  <a:lnTo>
                    <a:pt x="167" y="326"/>
                  </a:lnTo>
                  <a:lnTo>
                    <a:pt x="165" y="330"/>
                  </a:lnTo>
                  <a:lnTo>
                    <a:pt x="164" y="332"/>
                  </a:lnTo>
                  <a:lnTo>
                    <a:pt x="161" y="335"/>
                  </a:lnTo>
                  <a:lnTo>
                    <a:pt x="158" y="337"/>
                  </a:lnTo>
                  <a:lnTo>
                    <a:pt x="155" y="338"/>
                  </a:lnTo>
                  <a:lnTo>
                    <a:pt x="152" y="339"/>
                  </a:lnTo>
                  <a:lnTo>
                    <a:pt x="148" y="339"/>
                  </a:lnTo>
                  <a:lnTo>
                    <a:pt x="145" y="339"/>
                  </a:lnTo>
                  <a:lnTo>
                    <a:pt x="142" y="338"/>
                  </a:lnTo>
                  <a:lnTo>
                    <a:pt x="139" y="337"/>
                  </a:lnTo>
                  <a:lnTo>
                    <a:pt x="136" y="335"/>
                  </a:lnTo>
                  <a:lnTo>
                    <a:pt x="134" y="333"/>
                  </a:lnTo>
                  <a:lnTo>
                    <a:pt x="132" y="330"/>
                  </a:lnTo>
                  <a:lnTo>
                    <a:pt x="130" y="333"/>
                  </a:lnTo>
                  <a:lnTo>
                    <a:pt x="128" y="335"/>
                  </a:lnTo>
                  <a:lnTo>
                    <a:pt x="125" y="337"/>
                  </a:lnTo>
                  <a:lnTo>
                    <a:pt x="122" y="338"/>
                  </a:lnTo>
                  <a:lnTo>
                    <a:pt x="119" y="339"/>
                  </a:lnTo>
                  <a:lnTo>
                    <a:pt x="116" y="339"/>
                  </a:lnTo>
                  <a:lnTo>
                    <a:pt x="112" y="339"/>
                  </a:lnTo>
                  <a:lnTo>
                    <a:pt x="109" y="338"/>
                  </a:lnTo>
                  <a:lnTo>
                    <a:pt x="106" y="337"/>
                  </a:lnTo>
                  <a:lnTo>
                    <a:pt x="103" y="335"/>
                  </a:lnTo>
                  <a:lnTo>
                    <a:pt x="101" y="332"/>
                  </a:lnTo>
                  <a:lnTo>
                    <a:pt x="99" y="330"/>
                  </a:lnTo>
                  <a:lnTo>
                    <a:pt x="97" y="326"/>
                  </a:lnTo>
                  <a:lnTo>
                    <a:pt x="97" y="323"/>
                  </a:lnTo>
                  <a:lnTo>
                    <a:pt x="96" y="320"/>
                  </a:lnTo>
                  <a:lnTo>
                    <a:pt x="96" y="208"/>
                  </a:lnTo>
                  <a:lnTo>
                    <a:pt x="94" y="208"/>
                  </a:lnTo>
                  <a:lnTo>
                    <a:pt x="91" y="209"/>
                  </a:lnTo>
                  <a:lnTo>
                    <a:pt x="88" y="208"/>
                  </a:lnTo>
                  <a:lnTo>
                    <a:pt x="86" y="207"/>
                  </a:lnTo>
                  <a:lnTo>
                    <a:pt x="83" y="206"/>
                  </a:lnTo>
                  <a:lnTo>
                    <a:pt x="81" y="204"/>
                  </a:lnTo>
                  <a:lnTo>
                    <a:pt x="79" y="202"/>
                  </a:lnTo>
                  <a:lnTo>
                    <a:pt x="78" y="200"/>
                  </a:lnTo>
                  <a:lnTo>
                    <a:pt x="77" y="197"/>
                  </a:lnTo>
                  <a:lnTo>
                    <a:pt x="77" y="194"/>
                  </a:lnTo>
                  <a:lnTo>
                    <a:pt x="77" y="101"/>
                  </a:lnTo>
                  <a:lnTo>
                    <a:pt x="77" y="98"/>
                  </a:lnTo>
                  <a:lnTo>
                    <a:pt x="78" y="95"/>
                  </a:lnTo>
                  <a:lnTo>
                    <a:pt x="79" y="93"/>
                  </a:lnTo>
                  <a:lnTo>
                    <a:pt x="81" y="90"/>
                  </a:lnTo>
                  <a:lnTo>
                    <a:pt x="83" y="89"/>
                  </a:lnTo>
                  <a:lnTo>
                    <a:pt x="86" y="87"/>
                  </a:lnTo>
                  <a:lnTo>
                    <a:pt x="88" y="87"/>
                  </a:lnTo>
                  <a:lnTo>
                    <a:pt x="91" y="86"/>
                  </a:lnTo>
                  <a:close/>
                  <a:moveTo>
                    <a:pt x="178" y="78"/>
                  </a:moveTo>
                  <a:lnTo>
                    <a:pt x="207" y="78"/>
                  </a:lnTo>
                  <a:lnTo>
                    <a:pt x="212" y="85"/>
                  </a:lnTo>
                  <a:lnTo>
                    <a:pt x="203" y="136"/>
                  </a:lnTo>
                  <a:lnTo>
                    <a:pt x="215" y="148"/>
                  </a:lnTo>
                  <a:lnTo>
                    <a:pt x="227" y="136"/>
                  </a:lnTo>
                  <a:lnTo>
                    <a:pt x="218" y="85"/>
                  </a:lnTo>
                  <a:lnTo>
                    <a:pt x="223" y="78"/>
                  </a:lnTo>
                  <a:lnTo>
                    <a:pt x="251" y="78"/>
                  </a:lnTo>
                  <a:lnTo>
                    <a:pt x="254" y="78"/>
                  </a:lnTo>
                  <a:lnTo>
                    <a:pt x="256" y="79"/>
                  </a:lnTo>
                  <a:lnTo>
                    <a:pt x="259" y="80"/>
                  </a:lnTo>
                  <a:lnTo>
                    <a:pt x="261" y="82"/>
                  </a:lnTo>
                  <a:lnTo>
                    <a:pt x="262" y="84"/>
                  </a:lnTo>
                  <a:lnTo>
                    <a:pt x="263" y="86"/>
                  </a:lnTo>
                  <a:lnTo>
                    <a:pt x="264" y="89"/>
                  </a:lnTo>
                  <a:lnTo>
                    <a:pt x="264" y="91"/>
                  </a:lnTo>
                  <a:lnTo>
                    <a:pt x="264" y="173"/>
                  </a:lnTo>
                  <a:lnTo>
                    <a:pt x="263" y="175"/>
                  </a:lnTo>
                  <a:lnTo>
                    <a:pt x="263" y="178"/>
                  </a:lnTo>
                  <a:lnTo>
                    <a:pt x="261" y="180"/>
                  </a:lnTo>
                  <a:lnTo>
                    <a:pt x="260" y="182"/>
                  </a:lnTo>
                  <a:lnTo>
                    <a:pt x="258" y="184"/>
                  </a:lnTo>
                  <a:lnTo>
                    <a:pt x="256" y="185"/>
                  </a:lnTo>
                  <a:lnTo>
                    <a:pt x="253" y="186"/>
                  </a:lnTo>
                  <a:lnTo>
                    <a:pt x="250" y="186"/>
                  </a:lnTo>
                  <a:lnTo>
                    <a:pt x="249" y="186"/>
                  </a:lnTo>
                  <a:lnTo>
                    <a:pt x="247" y="185"/>
                  </a:lnTo>
                  <a:lnTo>
                    <a:pt x="247" y="285"/>
                  </a:lnTo>
                  <a:lnTo>
                    <a:pt x="247" y="288"/>
                  </a:lnTo>
                  <a:lnTo>
                    <a:pt x="246" y="291"/>
                  </a:lnTo>
                  <a:lnTo>
                    <a:pt x="245" y="294"/>
                  </a:lnTo>
                  <a:lnTo>
                    <a:pt x="243" y="297"/>
                  </a:lnTo>
                  <a:lnTo>
                    <a:pt x="241" y="299"/>
                  </a:lnTo>
                  <a:lnTo>
                    <a:pt x="238" y="300"/>
                  </a:lnTo>
                  <a:lnTo>
                    <a:pt x="236" y="302"/>
                  </a:lnTo>
                  <a:lnTo>
                    <a:pt x="233" y="302"/>
                  </a:lnTo>
                  <a:lnTo>
                    <a:pt x="230" y="303"/>
                  </a:lnTo>
                  <a:lnTo>
                    <a:pt x="227" y="303"/>
                  </a:lnTo>
                  <a:lnTo>
                    <a:pt x="224" y="302"/>
                  </a:lnTo>
                  <a:lnTo>
                    <a:pt x="221" y="301"/>
                  </a:lnTo>
                  <a:lnTo>
                    <a:pt x="219" y="299"/>
                  </a:lnTo>
                  <a:lnTo>
                    <a:pt x="217" y="297"/>
                  </a:lnTo>
                  <a:lnTo>
                    <a:pt x="215" y="295"/>
                  </a:lnTo>
                  <a:lnTo>
                    <a:pt x="213" y="297"/>
                  </a:lnTo>
                  <a:lnTo>
                    <a:pt x="211" y="299"/>
                  </a:lnTo>
                  <a:lnTo>
                    <a:pt x="209" y="301"/>
                  </a:lnTo>
                  <a:lnTo>
                    <a:pt x="206" y="302"/>
                  </a:lnTo>
                  <a:lnTo>
                    <a:pt x="203" y="303"/>
                  </a:lnTo>
                  <a:lnTo>
                    <a:pt x="200" y="303"/>
                  </a:lnTo>
                  <a:lnTo>
                    <a:pt x="197" y="302"/>
                  </a:lnTo>
                  <a:lnTo>
                    <a:pt x="194" y="302"/>
                  </a:lnTo>
                  <a:lnTo>
                    <a:pt x="192" y="300"/>
                  </a:lnTo>
                  <a:lnTo>
                    <a:pt x="189" y="299"/>
                  </a:lnTo>
                  <a:lnTo>
                    <a:pt x="187" y="297"/>
                  </a:lnTo>
                  <a:lnTo>
                    <a:pt x="185" y="294"/>
                  </a:lnTo>
                  <a:lnTo>
                    <a:pt x="184" y="291"/>
                  </a:lnTo>
                  <a:lnTo>
                    <a:pt x="183" y="288"/>
                  </a:lnTo>
                  <a:lnTo>
                    <a:pt x="183" y="285"/>
                  </a:lnTo>
                  <a:lnTo>
                    <a:pt x="183" y="214"/>
                  </a:lnTo>
                  <a:lnTo>
                    <a:pt x="186" y="212"/>
                  </a:lnTo>
                  <a:lnTo>
                    <a:pt x="189" y="210"/>
                  </a:lnTo>
                  <a:lnTo>
                    <a:pt x="191" y="207"/>
                  </a:lnTo>
                  <a:lnTo>
                    <a:pt x="193" y="204"/>
                  </a:lnTo>
                  <a:lnTo>
                    <a:pt x="194" y="200"/>
                  </a:lnTo>
                  <a:lnTo>
                    <a:pt x="195" y="197"/>
                  </a:lnTo>
                  <a:lnTo>
                    <a:pt x="196" y="193"/>
                  </a:lnTo>
                  <a:lnTo>
                    <a:pt x="197" y="101"/>
                  </a:lnTo>
                  <a:lnTo>
                    <a:pt x="196" y="97"/>
                  </a:lnTo>
                  <a:lnTo>
                    <a:pt x="195" y="94"/>
                  </a:lnTo>
                  <a:lnTo>
                    <a:pt x="194" y="90"/>
                  </a:lnTo>
                  <a:lnTo>
                    <a:pt x="192" y="87"/>
                  </a:lnTo>
                  <a:lnTo>
                    <a:pt x="190" y="84"/>
                  </a:lnTo>
                  <a:lnTo>
                    <a:pt x="187" y="82"/>
                  </a:lnTo>
                  <a:lnTo>
                    <a:pt x="184" y="80"/>
                  </a:lnTo>
                  <a:lnTo>
                    <a:pt x="181" y="79"/>
                  </a:lnTo>
                  <a:lnTo>
                    <a:pt x="178" y="78"/>
                  </a:lnTo>
                  <a:lnTo>
                    <a:pt x="178" y="78"/>
                  </a:lnTo>
                  <a:close/>
                  <a:moveTo>
                    <a:pt x="13" y="78"/>
                  </a:moveTo>
                  <a:lnTo>
                    <a:pt x="41" y="78"/>
                  </a:lnTo>
                  <a:lnTo>
                    <a:pt x="46" y="85"/>
                  </a:lnTo>
                  <a:lnTo>
                    <a:pt x="37" y="136"/>
                  </a:lnTo>
                  <a:lnTo>
                    <a:pt x="49" y="147"/>
                  </a:lnTo>
                  <a:lnTo>
                    <a:pt x="62" y="136"/>
                  </a:lnTo>
                  <a:lnTo>
                    <a:pt x="53" y="85"/>
                  </a:lnTo>
                  <a:lnTo>
                    <a:pt x="58" y="78"/>
                  </a:lnTo>
                  <a:lnTo>
                    <a:pt x="86" y="78"/>
                  </a:lnTo>
                  <a:lnTo>
                    <a:pt x="83" y="79"/>
                  </a:lnTo>
                  <a:lnTo>
                    <a:pt x="80" y="81"/>
                  </a:lnTo>
                  <a:lnTo>
                    <a:pt x="77" y="83"/>
                  </a:lnTo>
                  <a:lnTo>
                    <a:pt x="74" y="85"/>
                  </a:lnTo>
                  <a:lnTo>
                    <a:pt x="72" y="88"/>
                  </a:lnTo>
                  <a:lnTo>
                    <a:pt x="70" y="91"/>
                  </a:lnTo>
                  <a:lnTo>
                    <a:pt x="69" y="94"/>
                  </a:lnTo>
                  <a:lnTo>
                    <a:pt x="68" y="97"/>
                  </a:lnTo>
                  <a:lnTo>
                    <a:pt x="68" y="101"/>
                  </a:lnTo>
                  <a:lnTo>
                    <a:pt x="68" y="194"/>
                  </a:lnTo>
                  <a:lnTo>
                    <a:pt x="68" y="198"/>
                  </a:lnTo>
                  <a:lnTo>
                    <a:pt x="69" y="202"/>
                  </a:lnTo>
                  <a:lnTo>
                    <a:pt x="71" y="205"/>
                  </a:lnTo>
                  <a:lnTo>
                    <a:pt x="73" y="208"/>
                  </a:lnTo>
                  <a:lnTo>
                    <a:pt x="75" y="211"/>
                  </a:lnTo>
                  <a:lnTo>
                    <a:pt x="78" y="213"/>
                  </a:lnTo>
                  <a:lnTo>
                    <a:pt x="81" y="215"/>
                  </a:lnTo>
                  <a:lnTo>
                    <a:pt x="81" y="285"/>
                  </a:lnTo>
                  <a:lnTo>
                    <a:pt x="81" y="288"/>
                  </a:lnTo>
                  <a:lnTo>
                    <a:pt x="80" y="291"/>
                  </a:lnTo>
                  <a:lnTo>
                    <a:pt x="79" y="294"/>
                  </a:lnTo>
                  <a:lnTo>
                    <a:pt x="77" y="297"/>
                  </a:lnTo>
                  <a:lnTo>
                    <a:pt x="75" y="299"/>
                  </a:lnTo>
                  <a:lnTo>
                    <a:pt x="73" y="300"/>
                  </a:lnTo>
                  <a:lnTo>
                    <a:pt x="70" y="302"/>
                  </a:lnTo>
                  <a:lnTo>
                    <a:pt x="67" y="302"/>
                  </a:lnTo>
                  <a:lnTo>
                    <a:pt x="64" y="303"/>
                  </a:lnTo>
                  <a:lnTo>
                    <a:pt x="61" y="303"/>
                  </a:lnTo>
                  <a:lnTo>
                    <a:pt x="58" y="302"/>
                  </a:lnTo>
                  <a:lnTo>
                    <a:pt x="56" y="301"/>
                  </a:lnTo>
                  <a:lnTo>
                    <a:pt x="53" y="299"/>
                  </a:lnTo>
                  <a:lnTo>
                    <a:pt x="51" y="297"/>
                  </a:lnTo>
                  <a:lnTo>
                    <a:pt x="49" y="295"/>
                  </a:lnTo>
                  <a:lnTo>
                    <a:pt x="48" y="297"/>
                  </a:lnTo>
                  <a:lnTo>
                    <a:pt x="46" y="299"/>
                  </a:lnTo>
                  <a:lnTo>
                    <a:pt x="43" y="301"/>
                  </a:lnTo>
                  <a:lnTo>
                    <a:pt x="41" y="302"/>
                  </a:lnTo>
                  <a:lnTo>
                    <a:pt x="38" y="303"/>
                  </a:lnTo>
                  <a:lnTo>
                    <a:pt x="35" y="303"/>
                  </a:lnTo>
                  <a:lnTo>
                    <a:pt x="32" y="302"/>
                  </a:lnTo>
                  <a:lnTo>
                    <a:pt x="29" y="302"/>
                  </a:lnTo>
                  <a:lnTo>
                    <a:pt x="26" y="300"/>
                  </a:lnTo>
                  <a:lnTo>
                    <a:pt x="24" y="299"/>
                  </a:lnTo>
                  <a:lnTo>
                    <a:pt x="22" y="297"/>
                  </a:lnTo>
                  <a:lnTo>
                    <a:pt x="20" y="294"/>
                  </a:lnTo>
                  <a:lnTo>
                    <a:pt x="19" y="291"/>
                  </a:lnTo>
                  <a:lnTo>
                    <a:pt x="18" y="288"/>
                  </a:lnTo>
                  <a:lnTo>
                    <a:pt x="18" y="285"/>
                  </a:lnTo>
                  <a:lnTo>
                    <a:pt x="18" y="186"/>
                  </a:lnTo>
                  <a:lnTo>
                    <a:pt x="15" y="187"/>
                  </a:lnTo>
                  <a:lnTo>
                    <a:pt x="13" y="187"/>
                  </a:lnTo>
                  <a:lnTo>
                    <a:pt x="11" y="187"/>
                  </a:lnTo>
                  <a:lnTo>
                    <a:pt x="8" y="186"/>
                  </a:lnTo>
                  <a:lnTo>
                    <a:pt x="6" y="185"/>
                  </a:lnTo>
                  <a:lnTo>
                    <a:pt x="4" y="183"/>
                  </a:lnTo>
                  <a:lnTo>
                    <a:pt x="2" y="181"/>
                  </a:lnTo>
                  <a:lnTo>
                    <a:pt x="1" y="179"/>
                  </a:lnTo>
                  <a:lnTo>
                    <a:pt x="0" y="176"/>
                  </a:lnTo>
                  <a:lnTo>
                    <a:pt x="0" y="174"/>
                  </a:lnTo>
                  <a:lnTo>
                    <a:pt x="0" y="91"/>
                  </a:lnTo>
                  <a:lnTo>
                    <a:pt x="0" y="88"/>
                  </a:lnTo>
                  <a:lnTo>
                    <a:pt x="1" y="86"/>
                  </a:lnTo>
                  <a:lnTo>
                    <a:pt x="2" y="84"/>
                  </a:lnTo>
                  <a:lnTo>
                    <a:pt x="4" y="82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11" y="78"/>
                  </a:lnTo>
                  <a:lnTo>
                    <a:pt x="13" y="78"/>
                  </a:lnTo>
                  <a:close/>
                  <a:moveTo>
                    <a:pt x="215" y="1"/>
                  </a:moveTo>
                  <a:lnTo>
                    <a:pt x="219" y="1"/>
                  </a:lnTo>
                  <a:lnTo>
                    <a:pt x="222" y="2"/>
                  </a:lnTo>
                  <a:lnTo>
                    <a:pt x="226" y="3"/>
                  </a:lnTo>
                  <a:lnTo>
                    <a:pt x="229" y="4"/>
                  </a:lnTo>
                  <a:lnTo>
                    <a:pt x="232" y="5"/>
                  </a:lnTo>
                  <a:lnTo>
                    <a:pt x="235" y="7"/>
                  </a:lnTo>
                  <a:lnTo>
                    <a:pt x="237" y="10"/>
                  </a:lnTo>
                  <a:lnTo>
                    <a:pt x="239" y="12"/>
                  </a:lnTo>
                  <a:lnTo>
                    <a:pt x="241" y="15"/>
                  </a:lnTo>
                  <a:lnTo>
                    <a:pt x="243" y="18"/>
                  </a:lnTo>
                  <a:lnTo>
                    <a:pt x="244" y="22"/>
                  </a:lnTo>
                  <a:lnTo>
                    <a:pt x="244" y="26"/>
                  </a:lnTo>
                  <a:lnTo>
                    <a:pt x="245" y="30"/>
                  </a:lnTo>
                  <a:lnTo>
                    <a:pt x="244" y="34"/>
                  </a:lnTo>
                  <a:lnTo>
                    <a:pt x="244" y="39"/>
                  </a:lnTo>
                  <a:lnTo>
                    <a:pt x="243" y="43"/>
                  </a:lnTo>
                  <a:lnTo>
                    <a:pt x="241" y="47"/>
                  </a:lnTo>
                  <a:lnTo>
                    <a:pt x="239" y="51"/>
                  </a:lnTo>
                  <a:lnTo>
                    <a:pt x="237" y="55"/>
                  </a:lnTo>
                  <a:lnTo>
                    <a:pt x="235" y="58"/>
                  </a:lnTo>
                  <a:lnTo>
                    <a:pt x="232" y="61"/>
                  </a:lnTo>
                  <a:lnTo>
                    <a:pt x="229" y="64"/>
                  </a:lnTo>
                  <a:lnTo>
                    <a:pt x="226" y="66"/>
                  </a:lnTo>
                  <a:lnTo>
                    <a:pt x="222" y="68"/>
                  </a:lnTo>
                  <a:lnTo>
                    <a:pt x="219" y="69"/>
                  </a:lnTo>
                  <a:lnTo>
                    <a:pt x="215" y="69"/>
                  </a:lnTo>
                  <a:lnTo>
                    <a:pt x="211" y="69"/>
                  </a:lnTo>
                  <a:lnTo>
                    <a:pt x="208" y="68"/>
                  </a:lnTo>
                  <a:lnTo>
                    <a:pt x="204" y="66"/>
                  </a:lnTo>
                  <a:lnTo>
                    <a:pt x="201" y="64"/>
                  </a:lnTo>
                  <a:lnTo>
                    <a:pt x="198" y="61"/>
                  </a:lnTo>
                  <a:lnTo>
                    <a:pt x="195" y="58"/>
                  </a:lnTo>
                  <a:lnTo>
                    <a:pt x="193" y="55"/>
                  </a:lnTo>
                  <a:lnTo>
                    <a:pt x="191" y="51"/>
                  </a:lnTo>
                  <a:lnTo>
                    <a:pt x="189" y="47"/>
                  </a:lnTo>
                  <a:lnTo>
                    <a:pt x="187" y="43"/>
                  </a:lnTo>
                  <a:lnTo>
                    <a:pt x="186" y="39"/>
                  </a:lnTo>
                  <a:lnTo>
                    <a:pt x="185" y="34"/>
                  </a:lnTo>
                  <a:lnTo>
                    <a:pt x="185" y="30"/>
                  </a:lnTo>
                  <a:lnTo>
                    <a:pt x="185" y="26"/>
                  </a:lnTo>
                  <a:lnTo>
                    <a:pt x="186" y="22"/>
                  </a:lnTo>
                  <a:lnTo>
                    <a:pt x="187" y="18"/>
                  </a:lnTo>
                  <a:lnTo>
                    <a:pt x="189" y="15"/>
                  </a:lnTo>
                  <a:lnTo>
                    <a:pt x="191" y="12"/>
                  </a:lnTo>
                  <a:lnTo>
                    <a:pt x="193" y="10"/>
                  </a:lnTo>
                  <a:lnTo>
                    <a:pt x="195" y="7"/>
                  </a:lnTo>
                  <a:lnTo>
                    <a:pt x="198" y="5"/>
                  </a:lnTo>
                  <a:lnTo>
                    <a:pt x="201" y="4"/>
                  </a:lnTo>
                  <a:lnTo>
                    <a:pt x="204" y="3"/>
                  </a:lnTo>
                  <a:lnTo>
                    <a:pt x="208" y="2"/>
                  </a:lnTo>
                  <a:lnTo>
                    <a:pt x="211" y="1"/>
                  </a:lnTo>
                  <a:lnTo>
                    <a:pt x="215" y="1"/>
                  </a:lnTo>
                  <a:close/>
                  <a:moveTo>
                    <a:pt x="49" y="1"/>
                  </a:moveTo>
                  <a:lnTo>
                    <a:pt x="53" y="1"/>
                  </a:lnTo>
                  <a:lnTo>
                    <a:pt x="57" y="2"/>
                  </a:lnTo>
                  <a:lnTo>
                    <a:pt x="60" y="3"/>
                  </a:lnTo>
                  <a:lnTo>
                    <a:pt x="63" y="4"/>
                  </a:lnTo>
                  <a:lnTo>
                    <a:pt x="66" y="5"/>
                  </a:lnTo>
                  <a:lnTo>
                    <a:pt x="69" y="7"/>
                  </a:lnTo>
                  <a:lnTo>
                    <a:pt x="72" y="10"/>
                  </a:lnTo>
                  <a:lnTo>
                    <a:pt x="74" y="12"/>
                  </a:lnTo>
                  <a:lnTo>
                    <a:pt x="76" y="15"/>
                  </a:lnTo>
                  <a:lnTo>
                    <a:pt x="77" y="18"/>
                  </a:lnTo>
                  <a:lnTo>
                    <a:pt x="78" y="22"/>
                  </a:lnTo>
                  <a:lnTo>
                    <a:pt x="79" y="26"/>
                  </a:lnTo>
                  <a:lnTo>
                    <a:pt x="79" y="30"/>
                  </a:lnTo>
                  <a:lnTo>
                    <a:pt x="79" y="34"/>
                  </a:lnTo>
                  <a:lnTo>
                    <a:pt x="78" y="39"/>
                  </a:lnTo>
                  <a:lnTo>
                    <a:pt x="77" y="43"/>
                  </a:lnTo>
                  <a:lnTo>
                    <a:pt x="76" y="47"/>
                  </a:lnTo>
                  <a:lnTo>
                    <a:pt x="74" y="51"/>
                  </a:lnTo>
                  <a:lnTo>
                    <a:pt x="72" y="55"/>
                  </a:lnTo>
                  <a:lnTo>
                    <a:pt x="69" y="58"/>
                  </a:lnTo>
                  <a:lnTo>
                    <a:pt x="66" y="61"/>
                  </a:lnTo>
                  <a:lnTo>
                    <a:pt x="63" y="64"/>
                  </a:lnTo>
                  <a:lnTo>
                    <a:pt x="60" y="66"/>
                  </a:lnTo>
                  <a:lnTo>
                    <a:pt x="57" y="68"/>
                  </a:lnTo>
                  <a:lnTo>
                    <a:pt x="53" y="69"/>
                  </a:lnTo>
                  <a:lnTo>
                    <a:pt x="49" y="69"/>
                  </a:lnTo>
                  <a:lnTo>
                    <a:pt x="46" y="69"/>
                  </a:lnTo>
                  <a:lnTo>
                    <a:pt x="42" y="68"/>
                  </a:lnTo>
                  <a:lnTo>
                    <a:pt x="39" y="66"/>
                  </a:lnTo>
                  <a:lnTo>
                    <a:pt x="35" y="64"/>
                  </a:lnTo>
                  <a:lnTo>
                    <a:pt x="32" y="61"/>
                  </a:lnTo>
                  <a:lnTo>
                    <a:pt x="30" y="58"/>
                  </a:lnTo>
                  <a:lnTo>
                    <a:pt x="27" y="55"/>
                  </a:lnTo>
                  <a:lnTo>
                    <a:pt x="25" y="51"/>
                  </a:lnTo>
                  <a:lnTo>
                    <a:pt x="23" y="47"/>
                  </a:lnTo>
                  <a:lnTo>
                    <a:pt x="22" y="43"/>
                  </a:lnTo>
                  <a:lnTo>
                    <a:pt x="21" y="39"/>
                  </a:lnTo>
                  <a:lnTo>
                    <a:pt x="20" y="34"/>
                  </a:lnTo>
                  <a:lnTo>
                    <a:pt x="20" y="30"/>
                  </a:lnTo>
                  <a:lnTo>
                    <a:pt x="20" y="26"/>
                  </a:lnTo>
                  <a:lnTo>
                    <a:pt x="21" y="22"/>
                  </a:lnTo>
                  <a:lnTo>
                    <a:pt x="22" y="18"/>
                  </a:lnTo>
                  <a:lnTo>
                    <a:pt x="23" y="15"/>
                  </a:lnTo>
                  <a:lnTo>
                    <a:pt x="25" y="12"/>
                  </a:lnTo>
                  <a:lnTo>
                    <a:pt x="27" y="10"/>
                  </a:lnTo>
                  <a:lnTo>
                    <a:pt x="30" y="7"/>
                  </a:lnTo>
                  <a:lnTo>
                    <a:pt x="32" y="5"/>
                  </a:lnTo>
                  <a:lnTo>
                    <a:pt x="35" y="4"/>
                  </a:lnTo>
                  <a:lnTo>
                    <a:pt x="39" y="3"/>
                  </a:lnTo>
                  <a:lnTo>
                    <a:pt x="42" y="2"/>
                  </a:lnTo>
                  <a:lnTo>
                    <a:pt x="46" y="1"/>
                  </a:lnTo>
                  <a:lnTo>
                    <a:pt x="49" y="1"/>
                  </a:lnTo>
                  <a:close/>
                  <a:moveTo>
                    <a:pt x="132" y="0"/>
                  </a:moveTo>
                  <a:lnTo>
                    <a:pt x="136" y="0"/>
                  </a:lnTo>
                  <a:lnTo>
                    <a:pt x="140" y="0"/>
                  </a:lnTo>
                  <a:lnTo>
                    <a:pt x="143" y="1"/>
                  </a:lnTo>
                  <a:lnTo>
                    <a:pt x="147" y="2"/>
                  </a:lnTo>
                  <a:lnTo>
                    <a:pt x="150" y="4"/>
                  </a:lnTo>
                  <a:lnTo>
                    <a:pt x="153" y="6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60" y="13"/>
                  </a:lnTo>
                  <a:lnTo>
                    <a:pt x="162" y="16"/>
                  </a:lnTo>
                  <a:lnTo>
                    <a:pt x="164" y="20"/>
                  </a:lnTo>
                  <a:lnTo>
                    <a:pt x="165" y="23"/>
                  </a:lnTo>
                  <a:lnTo>
                    <a:pt x="165" y="28"/>
                  </a:lnTo>
                  <a:lnTo>
                    <a:pt x="166" y="32"/>
                  </a:lnTo>
                  <a:lnTo>
                    <a:pt x="165" y="37"/>
                  </a:lnTo>
                  <a:lnTo>
                    <a:pt x="165" y="41"/>
                  </a:lnTo>
                  <a:lnTo>
                    <a:pt x="164" y="46"/>
                  </a:lnTo>
                  <a:lnTo>
                    <a:pt x="162" y="50"/>
                  </a:lnTo>
                  <a:lnTo>
                    <a:pt x="160" y="54"/>
                  </a:lnTo>
                  <a:lnTo>
                    <a:pt x="158" y="58"/>
                  </a:lnTo>
                  <a:lnTo>
                    <a:pt x="156" y="62"/>
                  </a:lnTo>
                  <a:lnTo>
                    <a:pt x="153" y="65"/>
                  </a:lnTo>
                  <a:lnTo>
                    <a:pt x="150" y="69"/>
                  </a:lnTo>
                  <a:lnTo>
                    <a:pt x="147" y="71"/>
                  </a:lnTo>
                  <a:lnTo>
                    <a:pt x="143" y="73"/>
                  </a:lnTo>
                  <a:lnTo>
                    <a:pt x="140" y="75"/>
                  </a:lnTo>
                  <a:lnTo>
                    <a:pt x="136" y="76"/>
                  </a:lnTo>
                  <a:lnTo>
                    <a:pt x="132" y="76"/>
                  </a:lnTo>
                  <a:lnTo>
                    <a:pt x="128" y="76"/>
                  </a:lnTo>
                  <a:lnTo>
                    <a:pt x="124" y="75"/>
                  </a:lnTo>
                  <a:lnTo>
                    <a:pt x="121" y="73"/>
                  </a:lnTo>
                  <a:lnTo>
                    <a:pt x="118" y="71"/>
                  </a:lnTo>
                  <a:lnTo>
                    <a:pt x="114" y="69"/>
                  </a:lnTo>
                  <a:lnTo>
                    <a:pt x="111" y="65"/>
                  </a:lnTo>
                  <a:lnTo>
                    <a:pt x="109" y="62"/>
                  </a:lnTo>
                  <a:lnTo>
                    <a:pt x="106" y="58"/>
                  </a:lnTo>
                  <a:lnTo>
                    <a:pt x="104" y="54"/>
                  </a:lnTo>
                  <a:lnTo>
                    <a:pt x="102" y="50"/>
                  </a:lnTo>
                  <a:lnTo>
                    <a:pt x="101" y="46"/>
                  </a:lnTo>
                  <a:lnTo>
                    <a:pt x="100" y="41"/>
                  </a:lnTo>
                  <a:lnTo>
                    <a:pt x="99" y="37"/>
                  </a:lnTo>
                  <a:lnTo>
                    <a:pt x="99" y="32"/>
                  </a:lnTo>
                  <a:lnTo>
                    <a:pt x="99" y="28"/>
                  </a:lnTo>
                  <a:lnTo>
                    <a:pt x="100" y="23"/>
                  </a:lnTo>
                  <a:lnTo>
                    <a:pt x="101" y="20"/>
                  </a:lnTo>
                  <a:lnTo>
                    <a:pt x="102" y="16"/>
                  </a:lnTo>
                  <a:lnTo>
                    <a:pt x="104" y="13"/>
                  </a:lnTo>
                  <a:lnTo>
                    <a:pt x="106" y="10"/>
                  </a:lnTo>
                  <a:lnTo>
                    <a:pt x="109" y="8"/>
                  </a:lnTo>
                  <a:lnTo>
                    <a:pt x="111" y="6"/>
                  </a:lnTo>
                  <a:lnTo>
                    <a:pt x="114" y="4"/>
                  </a:lnTo>
                  <a:lnTo>
                    <a:pt x="118" y="2"/>
                  </a:lnTo>
                  <a:lnTo>
                    <a:pt x="121" y="1"/>
                  </a:lnTo>
                  <a:lnTo>
                    <a:pt x="125" y="0"/>
                  </a:lnTo>
                  <a:lnTo>
                    <a:pt x="128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" name="Footer Text"/>
          <p:cNvSpPr txBox="1"/>
          <p:nvPr/>
        </p:nvSpPr>
        <p:spPr>
          <a:xfrm>
            <a:off x="2895600" y="4014761"/>
            <a:ext cx="27432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1400" b="1" dirty="0" smtClean="0">
                <a:solidFill>
                  <a:schemeClr val="bg1">
                    <a:lumMod val="50000"/>
                  </a:schemeClr>
                </a:solidFill>
              </a:rPr>
              <a:t>DARBO UŽMOKESTIS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914534" y="4025078"/>
            <a:ext cx="613216" cy="613214"/>
            <a:chOff x="5050165" y="1977173"/>
            <a:chExt cx="613216" cy="613214"/>
          </a:xfrm>
        </p:grpSpPr>
        <p:sp>
          <p:nvSpPr>
            <p:cNvPr id="42" name="Oval 41"/>
            <p:cNvSpPr/>
            <p:nvPr/>
          </p:nvSpPr>
          <p:spPr>
            <a:xfrm>
              <a:off x="5050165" y="1977173"/>
              <a:ext cx="613216" cy="61321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28"/>
            <p:cNvSpPr>
              <a:spLocks noEditPoints="1"/>
            </p:cNvSpPr>
            <p:nvPr/>
          </p:nvSpPr>
          <p:spPr bwMode="auto">
            <a:xfrm>
              <a:off x="5201191" y="2114249"/>
              <a:ext cx="345699" cy="327551"/>
            </a:xfrm>
            <a:custGeom>
              <a:avLst/>
              <a:gdLst/>
              <a:ahLst/>
              <a:cxnLst>
                <a:cxn ang="0">
                  <a:pos x="532" y="480"/>
                </a:cxn>
                <a:cxn ang="0">
                  <a:pos x="510" y="515"/>
                </a:cxn>
                <a:cxn ang="0">
                  <a:pos x="520" y="555"/>
                </a:cxn>
                <a:cxn ang="0">
                  <a:pos x="555" y="576"/>
                </a:cxn>
                <a:cxn ang="0">
                  <a:pos x="595" y="567"/>
                </a:cxn>
                <a:cxn ang="0">
                  <a:pos x="616" y="532"/>
                </a:cxn>
                <a:cxn ang="0">
                  <a:pos x="607" y="492"/>
                </a:cxn>
                <a:cxn ang="0">
                  <a:pos x="572" y="471"/>
                </a:cxn>
                <a:cxn ang="0">
                  <a:pos x="338" y="564"/>
                </a:cxn>
                <a:cxn ang="0">
                  <a:pos x="379" y="657"/>
                </a:cxn>
                <a:cxn ang="0">
                  <a:pos x="504" y="671"/>
                </a:cxn>
                <a:cxn ang="0">
                  <a:pos x="3" y="722"/>
                </a:cxn>
                <a:cxn ang="0">
                  <a:pos x="0" y="680"/>
                </a:cxn>
                <a:cxn ang="0">
                  <a:pos x="2" y="621"/>
                </a:cxn>
                <a:cxn ang="0">
                  <a:pos x="13" y="558"/>
                </a:cxn>
                <a:cxn ang="0">
                  <a:pos x="40" y="506"/>
                </a:cxn>
                <a:cxn ang="0">
                  <a:pos x="77" y="481"/>
                </a:cxn>
                <a:cxn ang="0">
                  <a:pos x="196" y="448"/>
                </a:cxn>
                <a:cxn ang="0">
                  <a:pos x="254" y="474"/>
                </a:cxn>
                <a:cxn ang="0">
                  <a:pos x="321" y="470"/>
                </a:cxn>
                <a:cxn ang="0">
                  <a:pos x="546" y="326"/>
                </a:cxn>
                <a:cxn ang="0">
                  <a:pos x="622" y="408"/>
                </a:cxn>
                <a:cxn ang="0">
                  <a:pos x="679" y="464"/>
                </a:cxn>
                <a:cxn ang="0">
                  <a:pos x="762" y="541"/>
                </a:cxn>
                <a:cxn ang="0">
                  <a:pos x="674" y="591"/>
                </a:cxn>
                <a:cxn ang="0">
                  <a:pos x="613" y="643"/>
                </a:cxn>
                <a:cxn ang="0">
                  <a:pos x="533" y="649"/>
                </a:cxn>
                <a:cxn ang="0">
                  <a:pos x="435" y="676"/>
                </a:cxn>
                <a:cxn ang="0">
                  <a:pos x="440" y="564"/>
                </a:cxn>
                <a:cxn ang="0">
                  <a:pos x="440" y="484"/>
                </a:cxn>
                <a:cxn ang="0">
                  <a:pos x="435" y="371"/>
                </a:cxn>
                <a:cxn ang="0">
                  <a:pos x="533" y="398"/>
                </a:cxn>
                <a:cxn ang="0">
                  <a:pos x="437" y="254"/>
                </a:cxn>
                <a:cxn ang="0">
                  <a:pos x="444" y="289"/>
                </a:cxn>
                <a:cxn ang="0">
                  <a:pos x="426" y="320"/>
                </a:cxn>
                <a:cxn ang="0">
                  <a:pos x="402" y="341"/>
                </a:cxn>
                <a:cxn ang="0">
                  <a:pos x="374" y="402"/>
                </a:cxn>
                <a:cxn ang="0">
                  <a:pos x="339" y="434"/>
                </a:cxn>
                <a:cxn ang="0">
                  <a:pos x="291" y="450"/>
                </a:cxn>
                <a:cxn ang="0">
                  <a:pos x="239" y="442"/>
                </a:cxn>
                <a:cxn ang="0">
                  <a:pos x="202" y="419"/>
                </a:cxn>
                <a:cxn ang="0">
                  <a:pos x="167" y="367"/>
                </a:cxn>
                <a:cxn ang="0">
                  <a:pos x="144" y="322"/>
                </a:cxn>
                <a:cxn ang="0">
                  <a:pos x="125" y="296"/>
                </a:cxn>
                <a:cxn ang="0">
                  <a:pos x="127" y="260"/>
                </a:cxn>
                <a:cxn ang="0">
                  <a:pos x="226" y="166"/>
                </a:cxn>
                <a:cxn ang="0">
                  <a:pos x="239" y="190"/>
                </a:cxn>
                <a:cxn ang="0">
                  <a:pos x="317" y="195"/>
                </a:cxn>
                <a:cxn ang="0">
                  <a:pos x="339" y="178"/>
                </a:cxn>
                <a:cxn ang="0">
                  <a:pos x="355" y="59"/>
                </a:cxn>
                <a:cxn ang="0">
                  <a:pos x="408" y="110"/>
                </a:cxn>
                <a:cxn ang="0">
                  <a:pos x="436" y="170"/>
                </a:cxn>
                <a:cxn ang="0">
                  <a:pos x="132" y="170"/>
                </a:cxn>
                <a:cxn ang="0">
                  <a:pos x="157" y="114"/>
                </a:cxn>
                <a:cxn ang="0">
                  <a:pos x="203" y="65"/>
                </a:cxn>
                <a:cxn ang="0">
                  <a:pos x="309" y="0"/>
                </a:cxn>
                <a:cxn ang="0">
                  <a:pos x="328" y="16"/>
                </a:cxn>
                <a:cxn ang="0">
                  <a:pos x="329" y="169"/>
                </a:cxn>
                <a:cxn ang="0">
                  <a:pos x="314" y="182"/>
                </a:cxn>
                <a:cxn ang="0">
                  <a:pos x="245" y="177"/>
                </a:cxn>
                <a:cxn ang="0">
                  <a:pos x="238" y="18"/>
                </a:cxn>
                <a:cxn ang="0">
                  <a:pos x="245" y="5"/>
                </a:cxn>
              </a:cxnLst>
              <a:rect l="0" t="0" r="r" b="b"/>
              <a:pathLst>
                <a:path w="762" h="722">
                  <a:moveTo>
                    <a:pt x="563" y="470"/>
                  </a:moveTo>
                  <a:lnTo>
                    <a:pt x="555" y="471"/>
                  </a:lnTo>
                  <a:lnTo>
                    <a:pt x="547" y="473"/>
                  </a:lnTo>
                  <a:lnTo>
                    <a:pt x="539" y="476"/>
                  </a:lnTo>
                  <a:lnTo>
                    <a:pt x="532" y="480"/>
                  </a:lnTo>
                  <a:lnTo>
                    <a:pt x="525" y="486"/>
                  </a:lnTo>
                  <a:lnTo>
                    <a:pt x="520" y="492"/>
                  </a:lnTo>
                  <a:lnTo>
                    <a:pt x="516" y="499"/>
                  </a:lnTo>
                  <a:lnTo>
                    <a:pt x="513" y="507"/>
                  </a:lnTo>
                  <a:lnTo>
                    <a:pt x="510" y="515"/>
                  </a:lnTo>
                  <a:lnTo>
                    <a:pt x="510" y="524"/>
                  </a:lnTo>
                  <a:lnTo>
                    <a:pt x="510" y="532"/>
                  </a:lnTo>
                  <a:lnTo>
                    <a:pt x="513" y="540"/>
                  </a:lnTo>
                  <a:lnTo>
                    <a:pt x="516" y="548"/>
                  </a:lnTo>
                  <a:lnTo>
                    <a:pt x="520" y="555"/>
                  </a:lnTo>
                  <a:lnTo>
                    <a:pt x="525" y="561"/>
                  </a:lnTo>
                  <a:lnTo>
                    <a:pt x="532" y="567"/>
                  </a:lnTo>
                  <a:lnTo>
                    <a:pt x="539" y="571"/>
                  </a:lnTo>
                  <a:lnTo>
                    <a:pt x="547" y="574"/>
                  </a:lnTo>
                  <a:lnTo>
                    <a:pt x="555" y="576"/>
                  </a:lnTo>
                  <a:lnTo>
                    <a:pt x="563" y="577"/>
                  </a:lnTo>
                  <a:lnTo>
                    <a:pt x="572" y="576"/>
                  </a:lnTo>
                  <a:lnTo>
                    <a:pt x="580" y="574"/>
                  </a:lnTo>
                  <a:lnTo>
                    <a:pt x="588" y="571"/>
                  </a:lnTo>
                  <a:lnTo>
                    <a:pt x="595" y="567"/>
                  </a:lnTo>
                  <a:lnTo>
                    <a:pt x="601" y="561"/>
                  </a:lnTo>
                  <a:lnTo>
                    <a:pt x="607" y="555"/>
                  </a:lnTo>
                  <a:lnTo>
                    <a:pt x="611" y="548"/>
                  </a:lnTo>
                  <a:lnTo>
                    <a:pt x="614" y="540"/>
                  </a:lnTo>
                  <a:lnTo>
                    <a:pt x="616" y="532"/>
                  </a:lnTo>
                  <a:lnTo>
                    <a:pt x="617" y="524"/>
                  </a:lnTo>
                  <a:lnTo>
                    <a:pt x="616" y="515"/>
                  </a:lnTo>
                  <a:lnTo>
                    <a:pt x="614" y="507"/>
                  </a:lnTo>
                  <a:lnTo>
                    <a:pt x="611" y="499"/>
                  </a:lnTo>
                  <a:lnTo>
                    <a:pt x="607" y="492"/>
                  </a:lnTo>
                  <a:lnTo>
                    <a:pt x="601" y="486"/>
                  </a:lnTo>
                  <a:lnTo>
                    <a:pt x="595" y="480"/>
                  </a:lnTo>
                  <a:lnTo>
                    <a:pt x="588" y="476"/>
                  </a:lnTo>
                  <a:lnTo>
                    <a:pt x="580" y="473"/>
                  </a:lnTo>
                  <a:lnTo>
                    <a:pt x="572" y="471"/>
                  </a:lnTo>
                  <a:lnTo>
                    <a:pt x="563" y="470"/>
                  </a:lnTo>
                  <a:close/>
                  <a:moveTo>
                    <a:pt x="369" y="444"/>
                  </a:moveTo>
                  <a:lnTo>
                    <a:pt x="399" y="473"/>
                  </a:lnTo>
                  <a:lnTo>
                    <a:pt x="339" y="484"/>
                  </a:lnTo>
                  <a:lnTo>
                    <a:pt x="338" y="564"/>
                  </a:lnTo>
                  <a:lnTo>
                    <a:pt x="421" y="579"/>
                  </a:lnTo>
                  <a:lnTo>
                    <a:pt x="422" y="581"/>
                  </a:lnTo>
                  <a:lnTo>
                    <a:pt x="422" y="582"/>
                  </a:lnTo>
                  <a:lnTo>
                    <a:pt x="424" y="586"/>
                  </a:lnTo>
                  <a:lnTo>
                    <a:pt x="379" y="657"/>
                  </a:lnTo>
                  <a:lnTo>
                    <a:pt x="431" y="709"/>
                  </a:lnTo>
                  <a:lnTo>
                    <a:pt x="495" y="667"/>
                  </a:lnTo>
                  <a:lnTo>
                    <a:pt x="497" y="668"/>
                  </a:lnTo>
                  <a:lnTo>
                    <a:pt x="500" y="670"/>
                  </a:lnTo>
                  <a:lnTo>
                    <a:pt x="504" y="671"/>
                  </a:lnTo>
                  <a:lnTo>
                    <a:pt x="508" y="672"/>
                  </a:lnTo>
                  <a:lnTo>
                    <a:pt x="511" y="674"/>
                  </a:lnTo>
                  <a:lnTo>
                    <a:pt x="513" y="675"/>
                  </a:lnTo>
                  <a:lnTo>
                    <a:pt x="522" y="722"/>
                  </a:lnTo>
                  <a:lnTo>
                    <a:pt x="3" y="722"/>
                  </a:lnTo>
                  <a:lnTo>
                    <a:pt x="2" y="716"/>
                  </a:lnTo>
                  <a:lnTo>
                    <a:pt x="2" y="708"/>
                  </a:lnTo>
                  <a:lnTo>
                    <a:pt x="1" y="700"/>
                  </a:lnTo>
                  <a:lnTo>
                    <a:pt x="1" y="690"/>
                  </a:lnTo>
                  <a:lnTo>
                    <a:pt x="0" y="680"/>
                  </a:lnTo>
                  <a:lnTo>
                    <a:pt x="0" y="669"/>
                  </a:lnTo>
                  <a:lnTo>
                    <a:pt x="0" y="658"/>
                  </a:lnTo>
                  <a:lnTo>
                    <a:pt x="0" y="646"/>
                  </a:lnTo>
                  <a:lnTo>
                    <a:pt x="1" y="634"/>
                  </a:lnTo>
                  <a:lnTo>
                    <a:pt x="2" y="621"/>
                  </a:lnTo>
                  <a:lnTo>
                    <a:pt x="3" y="608"/>
                  </a:lnTo>
                  <a:lnTo>
                    <a:pt x="5" y="595"/>
                  </a:lnTo>
                  <a:lnTo>
                    <a:pt x="7" y="583"/>
                  </a:lnTo>
                  <a:lnTo>
                    <a:pt x="10" y="570"/>
                  </a:lnTo>
                  <a:lnTo>
                    <a:pt x="13" y="558"/>
                  </a:lnTo>
                  <a:lnTo>
                    <a:pt x="17" y="546"/>
                  </a:lnTo>
                  <a:lnTo>
                    <a:pt x="22" y="535"/>
                  </a:lnTo>
                  <a:lnTo>
                    <a:pt x="27" y="524"/>
                  </a:lnTo>
                  <a:lnTo>
                    <a:pt x="33" y="515"/>
                  </a:lnTo>
                  <a:lnTo>
                    <a:pt x="40" y="506"/>
                  </a:lnTo>
                  <a:lnTo>
                    <a:pt x="46" y="499"/>
                  </a:lnTo>
                  <a:lnTo>
                    <a:pt x="54" y="493"/>
                  </a:lnTo>
                  <a:lnTo>
                    <a:pt x="61" y="488"/>
                  </a:lnTo>
                  <a:lnTo>
                    <a:pt x="69" y="484"/>
                  </a:lnTo>
                  <a:lnTo>
                    <a:pt x="77" y="481"/>
                  </a:lnTo>
                  <a:lnTo>
                    <a:pt x="86" y="479"/>
                  </a:lnTo>
                  <a:lnTo>
                    <a:pt x="96" y="477"/>
                  </a:lnTo>
                  <a:lnTo>
                    <a:pt x="106" y="477"/>
                  </a:lnTo>
                  <a:lnTo>
                    <a:pt x="166" y="477"/>
                  </a:lnTo>
                  <a:lnTo>
                    <a:pt x="196" y="448"/>
                  </a:lnTo>
                  <a:lnTo>
                    <a:pt x="207" y="455"/>
                  </a:lnTo>
                  <a:lnTo>
                    <a:pt x="218" y="461"/>
                  </a:lnTo>
                  <a:lnTo>
                    <a:pt x="230" y="467"/>
                  </a:lnTo>
                  <a:lnTo>
                    <a:pt x="242" y="471"/>
                  </a:lnTo>
                  <a:lnTo>
                    <a:pt x="254" y="474"/>
                  </a:lnTo>
                  <a:lnTo>
                    <a:pt x="267" y="476"/>
                  </a:lnTo>
                  <a:lnTo>
                    <a:pt x="280" y="477"/>
                  </a:lnTo>
                  <a:lnTo>
                    <a:pt x="294" y="476"/>
                  </a:lnTo>
                  <a:lnTo>
                    <a:pt x="308" y="474"/>
                  </a:lnTo>
                  <a:lnTo>
                    <a:pt x="321" y="470"/>
                  </a:lnTo>
                  <a:lnTo>
                    <a:pt x="334" y="466"/>
                  </a:lnTo>
                  <a:lnTo>
                    <a:pt x="346" y="460"/>
                  </a:lnTo>
                  <a:lnTo>
                    <a:pt x="358" y="452"/>
                  </a:lnTo>
                  <a:lnTo>
                    <a:pt x="369" y="444"/>
                  </a:lnTo>
                  <a:close/>
                  <a:moveTo>
                    <a:pt x="546" y="326"/>
                  </a:moveTo>
                  <a:lnTo>
                    <a:pt x="581" y="326"/>
                  </a:lnTo>
                  <a:lnTo>
                    <a:pt x="594" y="397"/>
                  </a:lnTo>
                  <a:lnTo>
                    <a:pt x="603" y="400"/>
                  </a:lnTo>
                  <a:lnTo>
                    <a:pt x="613" y="404"/>
                  </a:lnTo>
                  <a:lnTo>
                    <a:pt x="622" y="408"/>
                  </a:lnTo>
                  <a:lnTo>
                    <a:pt x="631" y="413"/>
                  </a:lnTo>
                  <a:lnTo>
                    <a:pt x="691" y="371"/>
                  </a:lnTo>
                  <a:lnTo>
                    <a:pt x="716" y="396"/>
                  </a:lnTo>
                  <a:lnTo>
                    <a:pt x="674" y="456"/>
                  </a:lnTo>
                  <a:lnTo>
                    <a:pt x="679" y="464"/>
                  </a:lnTo>
                  <a:lnTo>
                    <a:pt x="683" y="474"/>
                  </a:lnTo>
                  <a:lnTo>
                    <a:pt x="686" y="483"/>
                  </a:lnTo>
                  <a:lnTo>
                    <a:pt x="689" y="493"/>
                  </a:lnTo>
                  <a:lnTo>
                    <a:pt x="762" y="506"/>
                  </a:lnTo>
                  <a:lnTo>
                    <a:pt x="762" y="541"/>
                  </a:lnTo>
                  <a:lnTo>
                    <a:pt x="689" y="554"/>
                  </a:lnTo>
                  <a:lnTo>
                    <a:pt x="686" y="563"/>
                  </a:lnTo>
                  <a:lnTo>
                    <a:pt x="683" y="573"/>
                  </a:lnTo>
                  <a:lnTo>
                    <a:pt x="679" y="582"/>
                  </a:lnTo>
                  <a:lnTo>
                    <a:pt x="674" y="591"/>
                  </a:lnTo>
                  <a:lnTo>
                    <a:pt x="716" y="651"/>
                  </a:lnTo>
                  <a:lnTo>
                    <a:pt x="691" y="676"/>
                  </a:lnTo>
                  <a:lnTo>
                    <a:pt x="631" y="634"/>
                  </a:lnTo>
                  <a:lnTo>
                    <a:pt x="623" y="639"/>
                  </a:lnTo>
                  <a:lnTo>
                    <a:pt x="613" y="643"/>
                  </a:lnTo>
                  <a:lnTo>
                    <a:pt x="604" y="647"/>
                  </a:lnTo>
                  <a:lnTo>
                    <a:pt x="594" y="649"/>
                  </a:lnTo>
                  <a:lnTo>
                    <a:pt x="581" y="722"/>
                  </a:lnTo>
                  <a:lnTo>
                    <a:pt x="546" y="722"/>
                  </a:lnTo>
                  <a:lnTo>
                    <a:pt x="533" y="649"/>
                  </a:lnTo>
                  <a:lnTo>
                    <a:pt x="523" y="647"/>
                  </a:lnTo>
                  <a:lnTo>
                    <a:pt x="514" y="643"/>
                  </a:lnTo>
                  <a:lnTo>
                    <a:pt x="504" y="639"/>
                  </a:lnTo>
                  <a:lnTo>
                    <a:pt x="496" y="634"/>
                  </a:lnTo>
                  <a:lnTo>
                    <a:pt x="435" y="676"/>
                  </a:lnTo>
                  <a:lnTo>
                    <a:pt x="411" y="651"/>
                  </a:lnTo>
                  <a:lnTo>
                    <a:pt x="453" y="591"/>
                  </a:lnTo>
                  <a:lnTo>
                    <a:pt x="448" y="583"/>
                  </a:lnTo>
                  <a:lnTo>
                    <a:pt x="444" y="573"/>
                  </a:lnTo>
                  <a:lnTo>
                    <a:pt x="440" y="564"/>
                  </a:lnTo>
                  <a:lnTo>
                    <a:pt x="437" y="554"/>
                  </a:lnTo>
                  <a:lnTo>
                    <a:pt x="365" y="541"/>
                  </a:lnTo>
                  <a:lnTo>
                    <a:pt x="365" y="506"/>
                  </a:lnTo>
                  <a:lnTo>
                    <a:pt x="437" y="493"/>
                  </a:lnTo>
                  <a:lnTo>
                    <a:pt x="440" y="484"/>
                  </a:lnTo>
                  <a:lnTo>
                    <a:pt x="444" y="474"/>
                  </a:lnTo>
                  <a:lnTo>
                    <a:pt x="448" y="465"/>
                  </a:lnTo>
                  <a:lnTo>
                    <a:pt x="453" y="456"/>
                  </a:lnTo>
                  <a:lnTo>
                    <a:pt x="411" y="396"/>
                  </a:lnTo>
                  <a:lnTo>
                    <a:pt x="435" y="371"/>
                  </a:lnTo>
                  <a:lnTo>
                    <a:pt x="495" y="413"/>
                  </a:lnTo>
                  <a:lnTo>
                    <a:pt x="504" y="408"/>
                  </a:lnTo>
                  <a:lnTo>
                    <a:pt x="513" y="404"/>
                  </a:lnTo>
                  <a:lnTo>
                    <a:pt x="523" y="400"/>
                  </a:lnTo>
                  <a:lnTo>
                    <a:pt x="533" y="398"/>
                  </a:lnTo>
                  <a:lnTo>
                    <a:pt x="546" y="326"/>
                  </a:lnTo>
                  <a:close/>
                  <a:moveTo>
                    <a:pt x="139" y="244"/>
                  </a:moveTo>
                  <a:lnTo>
                    <a:pt x="429" y="244"/>
                  </a:lnTo>
                  <a:lnTo>
                    <a:pt x="433" y="249"/>
                  </a:lnTo>
                  <a:lnTo>
                    <a:pt x="437" y="254"/>
                  </a:lnTo>
                  <a:lnTo>
                    <a:pt x="441" y="260"/>
                  </a:lnTo>
                  <a:lnTo>
                    <a:pt x="443" y="267"/>
                  </a:lnTo>
                  <a:lnTo>
                    <a:pt x="445" y="274"/>
                  </a:lnTo>
                  <a:lnTo>
                    <a:pt x="445" y="281"/>
                  </a:lnTo>
                  <a:lnTo>
                    <a:pt x="444" y="289"/>
                  </a:lnTo>
                  <a:lnTo>
                    <a:pt x="443" y="297"/>
                  </a:lnTo>
                  <a:lnTo>
                    <a:pt x="440" y="304"/>
                  </a:lnTo>
                  <a:lnTo>
                    <a:pt x="436" y="310"/>
                  </a:lnTo>
                  <a:lnTo>
                    <a:pt x="431" y="316"/>
                  </a:lnTo>
                  <a:lnTo>
                    <a:pt x="426" y="320"/>
                  </a:lnTo>
                  <a:lnTo>
                    <a:pt x="419" y="323"/>
                  </a:lnTo>
                  <a:lnTo>
                    <a:pt x="413" y="326"/>
                  </a:lnTo>
                  <a:lnTo>
                    <a:pt x="406" y="326"/>
                  </a:lnTo>
                  <a:lnTo>
                    <a:pt x="405" y="326"/>
                  </a:lnTo>
                  <a:lnTo>
                    <a:pt x="402" y="341"/>
                  </a:lnTo>
                  <a:lnTo>
                    <a:pt x="399" y="354"/>
                  </a:lnTo>
                  <a:lnTo>
                    <a:pt x="394" y="367"/>
                  </a:lnTo>
                  <a:lnTo>
                    <a:pt x="389" y="379"/>
                  </a:lnTo>
                  <a:lnTo>
                    <a:pt x="382" y="391"/>
                  </a:lnTo>
                  <a:lnTo>
                    <a:pt x="374" y="402"/>
                  </a:lnTo>
                  <a:lnTo>
                    <a:pt x="366" y="412"/>
                  </a:lnTo>
                  <a:lnTo>
                    <a:pt x="359" y="419"/>
                  </a:lnTo>
                  <a:lnTo>
                    <a:pt x="352" y="425"/>
                  </a:lnTo>
                  <a:lnTo>
                    <a:pt x="345" y="430"/>
                  </a:lnTo>
                  <a:lnTo>
                    <a:pt x="339" y="434"/>
                  </a:lnTo>
                  <a:lnTo>
                    <a:pt x="332" y="438"/>
                  </a:lnTo>
                  <a:lnTo>
                    <a:pt x="322" y="442"/>
                  </a:lnTo>
                  <a:lnTo>
                    <a:pt x="312" y="446"/>
                  </a:lnTo>
                  <a:lnTo>
                    <a:pt x="302" y="449"/>
                  </a:lnTo>
                  <a:lnTo>
                    <a:pt x="291" y="450"/>
                  </a:lnTo>
                  <a:lnTo>
                    <a:pt x="280" y="451"/>
                  </a:lnTo>
                  <a:lnTo>
                    <a:pt x="270" y="450"/>
                  </a:lnTo>
                  <a:lnTo>
                    <a:pt x="259" y="449"/>
                  </a:lnTo>
                  <a:lnTo>
                    <a:pt x="249" y="446"/>
                  </a:lnTo>
                  <a:lnTo>
                    <a:pt x="239" y="442"/>
                  </a:lnTo>
                  <a:lnTo>
                    <a:pt x="229" y="438"/>
                  </a:lnTo>
                  <a:lnTo>
                    <a:pt x="222" y="434"/>
                  </a:lnTo>
                  <a:lnTo>
                    <a:pt x="216" y="430"/>
                  </a:lnTo>
                  <a:lnTo>
                    <a:pt x="209" y="425"/>
                  </a:lnTo>
                  <a:lnTo>
                    <a:pt x="202" y="419"/>
                  </a:lnTo>
                  <a:lnTo>
                    <a:pt x="195" y="412"/>
                  </a:lnTo>
                  <a:lnTo>
                    <a:pt x="187" y="402"/>
                  </a:lnTo>
                  <a:lnTo>
                    <a:pt x="179" y="391"/>
                  </a:lnTo>
                  <a:lnTo>
                    <a:pt x="172" y="379"/>
                  </a:lnTo>
                  <a:lnTo>
                    <a:pt x="167" y="367"/>
                  </a:lnTo>
                  <a:lnTo>
                    <a:pt x="162" y="354"/>
                  </a:lnTo>
                  <a:lnTo>
                    <a:pt x="159" y="340"/>
                  </a:lnTo>
                  <a:lnTo>
                    <a:pt x="156" y="326"/>
                  </a:lnTo>
                  <a:lnTo>
                    <a:pt x="150" y="324"/>
                  </a:lnTo>
                  <a:lnTo>
                    <a:pt x="144" y="322"/>
                  </a:lnTo>
                  <a:lnTo>
                    <a:pt x="139" y="318"/>
                  </a:lnTo>
                  <a:lnTo>
                    <a:pt x="134" y="314"/>
                  </a:lnTo>
                  <a:lnTo>
                    <a:pt x="130" y="308"/>
                  </a:lnTo>
                  <a:lnTo>
                    <a:pt x="127" y="302"/>
                  </a:lnTo>
                  <a:lnTo>
                    <a:pt x="125" y="296"/>
                  </a:lnTo>
                  <a:lnTo>
                    <a:pt x="123" y="289"/>
                  </a:lnTo>
                  <a:lnTo>
                    <a:pt x="122" y="281"/>
                  </a:lnTo>
                  <a:lnTo>
                    <a:pt x="123" y="274"/>
                  </a:lnTo>
                  <a:lnTo>
                    <a:pt x="125" y="267"/>
                  </a:lnTo>
                  <a:lnTo>
                    <a:pt x="127" y="260"/>
                  </a:lnTo>
                  <a:lnTo>
                    <a:pt x="130" y="254"/>
                  </a:lnTo>
                  <a:lnTo>
                    <a:pt x="134" y="249"/>
                  </a:lnTo>
                  <a:lnTo>
                    <a:pt x="139" y="244"/>
                  </a:lnTo>
                  <a:close/>
                  <a:moveTo>
                    <a:pt x="226" y="51"/>
                  </a:moveTo>
                  <a:lnTo>
                    <a:pt x="226" y="166"/>
                  </a:lnTo>
                  <a:lnTo>
                    <a:pt x="226" y="168"/>
                  </a:lnTo>
                  <a:lnTo>
                    <a:pt x="228" y="175"/>
                  </a:lnTo>
                  <a:lnTo>
                    <a:pt x="230" y="181"/>
                  </a:lnTo>
                  <a:lnTo>
                    <a:pt x="234" y="186"/>
                  </a:lnTo>
                  <a:lnTo>
                    <a:pt x="239" y="190"/>
                  </a:lnTo>
                  <a:lnTo>
                    <a:pt x="245" y="193"/>
                  </a:lnTo>
                  <a:lnTo>
                    <a:pt x="251" y="195"/>
                  </a:lnTo>
                  <a:lnTo>
                    <a:pt x="258" y="196"/>
                  </a:lnTo>
                  <a:lnTo>
                    <a:pt x="311" y="196"/>
                  </a:lnTo>
                  <a:lnTo>
                    <a:pt x="317" y="195"/>
                  </a:lnTo>
                  <a:lnTo>
                    <a:pt x="322" y="193"/>
                  </a:lnTo>
                  <a:lnTo>
                    <a:pt x="328" y="191"/>
                  </a:lnTo>
                  <a:lnTo>
                    <a:pt x="332" y="187"/>
                  </a:lnTo>
                  <a:lnTo>
                    <a:pt x="336" y="183"/>
                  </a:lnTo>
                  <a:lnTo>
                    <a:pt x="339" y="178"/>
                  </a:lnTo>
                  <a:lnTo>
                    <a:pt x="341" y="174"/>
                  </a:lnTo>
                  <a:lnTo>
                    <a:pt x="342" y="169"/>
                  </a:lnTo>
                  <a:lnTo>
                    <a:pt x="343" y="165"/>
                  </a:lnTo>
                  <a:lnTo>
                    <a:pt x="343" y="52"/>
                  </a:lnTo>
                  <a:lnTo>
                    <a:pt x="355" y="59"/>
                  </a:lnTo>
                  <a:lnTo>
                    <a:pt x="368" y="67"/>
                  </a:lnTo>
                  <a:lnTo>
                    <a:pt x="379" y="77"/>
                  </a:lnTo>
                  <a:lnTo>
                    <a:pt x="389" y="87"/>
                  </a:lnTo>
                  <a:lnTo>
                    <a:pt x="399" y="98"/>
                  </a:lnTo>
                  <a:lnTo>
                    <a:pt x="408" y="110"/>
                  </a:lnTo>
                  <a:lnTo>
                    <a:pt x="416" y="122"/>
                  </a:lnTo>
                  <a:lnTo>
                    <a:pt x="423" y="135"/>
                  </a:lnTo>
                  <a:lnTo>
                    <a:pt x="428" y="147"/>
                  </a:lnTo>
                  <a:lnTo>
                    <a:pt x="433" y="160"/>
                  </a:lnTo>
                  <a:lnTo>
                    <a:pt x="436" y="170"/>
                  </a:lnTo>
                  <a:lnTo>
                    <a:pt x="459" y="170"/>
                  </a:lnTo>
                  <a:lnTo>
                    <a:pt x="459" y="222"/>
                  </a:lnTo>
                  <a:lnTo>
                    <a:pt x="108" y="222"/>
                  </a:lnTo>
                  <a:lnTo>
                    <a:pt x="108" y="170"/>
                  </a:lnTo>
                  <a:lnTo>
                    <a:pt x="132" y="170"/>
                  </a:lnTo>
                  <a:lnTo>
                    <a:pt x="135" y="160"/>
                  </a:lnTo>
                  <a:lnTo>
                    <a:pt x="139" y="149"/>
                  </a:lnTo>
                  <a:lnTo>
                    <a:pt x="144" y="137"/>
                  </a:lnTo>
                  <a:lnTo>
                    <a:pt x="150" y="126"/>
                  </a:lnTo>
                  <a:lnTo>
                    <a:pt x="157" y="114"/>
                  </a:lnTo>
                  <a:lnTo>
                    <a:pt x="165" y="103"/>
                  </a:lnTo>
                  <a:lnTo>
                    <a:pt x="173" y="93"/>
                  </a:lnTo>
                  <a:lnTo>
                    <a:pt x="182" y="83"/>
                  </a:lnTo>
                  <a:lnTo>
                    <a:pt x="192" y="74"/>
                  </a:lnTo>
                  <a:lnTo>
                    <a:pt x="203" y="65"/>
                  </a:lnTo>
                  <a:lnTo>
                    <a:pt x="214" y="58"/>
                  </a:lnTo>
                  <a:lnTo>
                    <a:pt x="226" y="51"/>
                  </a:lnTo>
                  <a:close/>
                  <a:moveTo>
                    <a:pt x="258" y="0"/>
                  </a:moveTo>
                  <a:lnTo>
                    <a:pt x="304" y="0"/>
                  </a:lnTo>
                  <a:lnTo>
                    <a:pt x="309" y="0"/>
                  </a:lnTo>
                  <a:lnTo>
                    <a:pt x="314" y="2"/>
                  </a:lnTo>
                  <a:lnTo>
                    <a:pt x="319" y="4"/>
                  </a:lnTo>
                  <a:lnTo>
                    <a:pt x="323" y="8"/>
                  </a:lnTo>
                  <a:lnTo>
                    <a:pt x="326" y="12"/>
                  </a:lnTo>
                  <a:lnTo>
                    <a:pt x="328" y="16"/>
                  </a:lnTo>
                  <a:lnTo>
                    <a:pt x="329" y="21"/>
                  </a:lnTo>
                  <a:lnTo>
                    <a:pt x="330" y="25"/>
                  </a:lnTo>
                  <a:lnTo>
                    <a:pt x="330" y="163"/>
                  </a:lnTo>
                  <a:lnTo>
                    <a:pt x="329" y="166"/>
                  </a:lnTo>
                  <a:lnTo>
                    <a:pt x="329" y="169"/>
                  </a:lnTo>
                  <a:lnTo>
                    <a:pt x="327" y="172"/>
                  </a:lnTo>
                  <a:lnTo>
                    <a:pt x="325" y="175"/>
                  </a:lnTo>
                  <a:lnTo>
                    <a:pt x="322" y="178"/>
                  </a:lnTo>
                  <a:lnTo>
                    <a:pt x="318" y="180"/>
                  </a:lnTo>
                  <a:lnTo>
                    <a:pt x="314" y="182"/>
                  </a:lnTo>
                  <a:lnTo>
                    <a:pt x="310" y="182"/>
                  </a:lnTo>
                  <a:lnTo>
                    <a:pt x="258" y="182"/>
                  </a:lnTo>
                  <a:lnTo>
                    <a:pt x="253" y="181"/>
                  </a:lnTo>
                  <a:lnTo>
                    <a:pt x="249" y="180"/>
                  </a:lnTo>
                  <a:lnTo>
                    <a:pt x="245" y="177"/>
                  </a:lnTo>
                  <a:lnTo>
                    <a:pt x="242" y="174"/>
                  </a:lnTo>
                  <a:lnTo>
                    <a:pt x="240" y="170"/>
                  </a:lnTo>
                  <a:lnTo>
                    <a:pt x="239" y="166"/>
                  </a:lnTo>
                  <a:lnTo>
                    <a:pt x="238" y="163"/>
                  </a:lnTo>
                  <a:lnTo>
                    <a:pt x="238" y="18"/>
                  </a:lnTo>
                  <a:lnTo>
                    <a:pt x="239" y="18"/>
                  </a:lnTo>
                  <a:lnTo>
                    <a:pt x="239" y="17"/>
                  </a:lnTo>
                  <a:lnTo>
                    <a:pt x="240" y="12"/>
                  </a:lnTo>
                  <a:lnTo>
                    <a:pt x="242" y="8"/>
                  </a:lnTo>
                  <a:lnTo>
                    <a:pt x="245" y="5"/>
                  </a:lnTo>
                  <a:lnTo>
                    <a:pt x="249" y="2"/>
                  </a:lnTo>
                  <a:lnTo>
                    <a:pt x="253" y="0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Footer Text"/>
          <p:cNvSpPr txBox="1"/>
          <p:nvPr/>
        </p:nvSpPr>
        <p:spPr>
          <a:xfrm>
            <a:off x="5815345" y="4054686"/>
            <a:ext cx="27432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1400" b="1" dirty="0" smtClean="0">
                <a:solidFill>
                  <a:schemeClr val="bg1">
                    <a:lumMod val="50000"/>
                  </a:schemeClr>
                </a:solidFill>
              </a:rPr>
              <a:t>RINKLIAVOS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Rectangular Callout 35"/>
          <p:cNvSpPr/>
          <p:nvPr/>
        </p:nvSpPr>
        <p:spPr>
          <a:xfrm>
            <a:off x="7085445" y="894980"/>
            <a:ext cx="1662763" cy="981223"/>
          </a:xfrm>
          <a:prstGeom prst="wedgeRectCallout">
            <a:avLst>
              <a:gd name="adj1" fmla="val -143753"/>
              <a:gd name="adj2" fmla="val 4118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1400" dirty="0" smtClean="0"/>
              <a:t>Įtraukiama suma, jeigu </a:t>
            </a:r>
            <a:r>
              <a:rPr lang="lt-LT" sz="1400" dirty="0"/>
              <a:t>pagrindžiantys dokumentai </a:t>
            </a:r>
            <a:r>
              <a:rPr lang="lt-LT" sz="1400" b="1" dirty="0">
                <a:solidFill>
                  <a:srgbClr val="C00000"/>
                </a:solidFill>
              </a:rPr>
              <a:t>neteikiami.</a:t>
            </a:r>
          </a:p>
        </p:txBody>
      </p:sp>
    </p:spTree>
    <p:extLst>
      <p:ext uri="{BB962C8B-B14F-4D97-AF65-F5344CB8AC3E}">
        <p14:creationId xmlns:p14="http://schemas.microsoft.com/office/powerpoint/2010/main" val="107842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32" grpId="0"/>
      <p:bldP spid="34" grpId="0"/>
      <p:bldP spid="40" grpId="0"/>
      <p:bldP spid="44" grpId="0"/>
      <p:bldP spid="36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01_Theme01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176490"/>
      </a:accent1>
      <a:accent2>
        <a:srgbClr val="0187AC"/>
      </a:accent2>
      <a:accent3>
        <a:srgbClr val="1AA4BE"/>
      </a:accent3>
      <a:accent4>
        <a:srgbClr val="52C3CB"/>
      </a:accent4>
      <a:accent5>
        <a:srgbClr val="42BDC6"/>
      </a:accent5>
      <a:accent6>
        <a:srgbClr val="168EA6"/>
      </a:accent6>
      <a:hlink>
        <a:srgbClr val="FFFFFF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39D2ED5BE2B4104FB524497CFE4B477B" ma:contentTypeVersion="1" ma:contentTypeDescription="Kurkite naują dokumentą." ma:contentTypeScope="" ma:versionID="ea90c1b54490a9c5be9afdd3d6562ffd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e7ce459ffbfdbf6e0cb0721972bfd6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avimo pradžios data" ma:description="Planavimo pradžios data yra publikavimo priemonės sukurtas svetainės stulpelis. Jis naudojamas, nurodant datą ir laiką, kai šis puslapis pirmą kartą parodomas svetainės lankytojams." ma:hidden="true" ma:internalName="PublishingStartDate">
      <xsd:simpleType>
        <xsd:restriction base="dms:Unknown"/>
      </xsd:simpleType>
    </xsd:element>
    <xsd:element name="PublishingExpirationDate" ma:index="9" nillable="true" ma:displayName="Planavimo pabaigos data" ma:description="Planavimo pabaigos data yra publikavimo priemonės sukurtas svetainės stulpelis. Jis naudojamas, nurodant datą ir laiką, kai šis puslapis nebebus rodomas svetainės lankytojam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56D1BE-1F30-4865-85E9-7B9CE684DD34}">
  <ds:schemaRefs>
    <ds:schemaRef ds:uri="http://purl.org/dc/elements/1.1/"/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microsoft.com/sharepoint/v3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E254081-FD94-43BE-AFEF-F04F010E09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A07EE5-2553-467B-858C-D2E9D11C45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19914</TotalTime>
  <Words>2070</Words>
  <Application>Microsoft Office PowerPoint</Application>
  <PresentationFormat>On-screen Show (16:9)</PresentationFormat>
  <Paragraphs>282</Paragraphs>
  <Slides>34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Calibri</vt:lpstr>
      <vt:lpstr>FontAwesome</vt:lpstr>
      <vt:lpstr>Roboto</vt:lpstr>
      <vt:lpstr>Century Gothic</vt:lpstr>
      <vt:lpstr>Calibri Light</vt:lpstr>
      <vt:lpstr>MS PGothic</vt:lpstr>
      <vt:lpstr>Wingdings</vt:lpstr>
      <vt:lpstr>Arial</vt:lpstr>
      <vt:lpstr>Times New Roman</vt:lpstr>
      <vt:lpstr>HP Simplified</vt:lpstr>
      <vt:lpstr>Calibri (Body)</vt:lpstr>
      <vt:lpstr>Default Theme</vt:lpstr>
      <vt:lpstr>PowerPoint Presentation</vt:lpstr>
      <vt:lpstr>Temos</vt:lpstr>
      <vt:lpstr>Teisės aktai</vt:lpstr>
      <vt:lpstr>PowerPoint Presentation</vt:lpstr>
      <vt:lpstr>Kodėl reikia PPP?</vt:lpstr>
      <vt:lpstr>PPP teikimas ir vertinimas. PAFT 40 skirsnis</vt:lpstr>
      <vt:lpstr>PPP pildymas. Pagrindiniai aspektai</vt:lpstr>
      <vt:lpstr>PPP pildymas. Išlaidų skirstymas</vt:lpstr>
      <vt:lpstr>Išlaidos, kurioms netaikomi pirkimai</vt:lpstr>
      <vt:lpstr>PPP pildymo būdai</vt:lpstr>
      <vt:lpstr>PPP pildymas tiesiogiai per DMS</vt:lpstr>
      <vt:lpstr>PPP pildymas tiesiogiai per DMS</vt:lpstr>
      <vt:lpstr>PPP pildymas</vt:lpstr>
      <vt:lpstr>PPP pildymas</vt:lpstr>
      <vt:lpstr>PPP pildymas</vt:lpstr>
      <vt:lpstr>PPP pildymas</vt:lpstr>
      <vt:lpstr>Pirkimo būdo pagrindimas</vt:lpstr>
      <vt:lpstr>PowerPoint Presentation</vt:lpstr>
      <vt:lpstr>Pirkimų sutarčių duomenys </vt:lpstr>
      <vt:lpstr>Pirkimo sutarties teikimas</vt:lpstr>
      <vt:lpstr>Pirkimo sutarties duomenų teikimas</vt:lpstr>
      <vt:lpstr>PowerPoint Presentation</vt:lpstr>
      <vt:lpstr>Pirkimų patikros. PAFT 40 skirsnis</vt:lpstr>
      <vt:lpstr>Išankstinė pirkimo dokumentų (PD) patikra</vt:lpstr>
      <vt:lpstr>Išankstinė PD patikros apimtis</vt:lpstr>
      <vt:lpstr>Pirkimo dokumentų teikimas per DMS</vt:lpstr>
      <vt:lpstr>Kada pateikti PD?</vt:lpstr>
      <vt:lpstr>PowerPoint Presentation</vt:lpstr>
      <vt:lpstr>Pirkimų įvertinimo rezultatai</vt:lpstr>
      <vt:lpstr>Pirkimo dokumentų teikimas per CVP IS </vt:lpstr>
      <vt:lpstr>Pirkimo dokumentų teikimas per CVP IS</vt:lpstr>
      <vt:lpstr>Per CVP IS pateikiami pirkimo dokumentai/Vidiniai dokumentai</vt:lpstr>
      <vt:lpstr>Įvykdyto pirkimo dokumentų teikimas ir tikrinimas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CPVA</dc:creator>
  <cp:lastModifiedBy>Virginija Levinskienė</cp:lastModifiedBy>
  <cp:revision>1242</cp:revision>
  <cp:lastPrinted>2018-03-30T10:25:38Z</cp:lastPrinted>
  <dcterms:created xsi:type="dcterms:W3CDTF">2015-09-08T18:46:55Z</dcterms:created>
  <dcterms:modified xsi:type="dcterms:W3CDTF">2021-01-06T10:10:05Z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0x01010039D2ED5BE2B4104FB524497CFE4B477B</vt:lpwstr>
  </property>
</Properties>
</file>