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1.xml" ContentType="application/inkml+xml"/>
  <Override PartName="/ppt/ink/ink1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ink/ink13.xml" ContentType="application/inkml+xml"/>
  <Override PartName="/ppt/ink/ink14.xml" ContentType="application/inkml+xml"/>
  <Override PartName="/ppt/notesSlides/notesSlide28.xml" ContentType="application/vnd.openxmlformats-officedocument.presentationml.notesSlide+xml"/>
  <Override PartName="/ppt/ink/ink15.xml" ContentType="application/inkml+xml"/>
  <Override PartName="/ppt/ink/ink16.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6" r:id="rId3"/>
    <p:sldMasterId id="2147483672" r:id="rId4"/>
    <p:sldMasterId id="2147483689" r:id="rId5"/>
  </p:sldMasterIdLst>
  <p:notesMasterIdLst>
    <p:notesMasterId r:id="rId56"/>
  </p:notesMasterIdLst>
  <p:sldIdLst>
    <p:sldId id="256" r:id="rId6"/>
    <p:sldId id="332" r:id="rId7"/>
    <p:sldId id="283" r:id="rId8"/>
    <p:sldId id="325" r:id="rId9"/>
    <p:sldId id="313" r:id="rId10"/>
    <p:sldId id="315" r:id="rId11"/>
    <p:sldId id="312" r:id="rId12"/>
    <p:sldId id="326" r:id="rId13"/>
    <p:sldId id="288" r:id="rId14"/>
    <p:sldId id="331" r:id="rId15"/>
    <p:sldId id="316" r:id="rId16"/>
    <p:sldId id="317" r:id="rId17"/>
    <p:sldId id="320" r:id="rId18"/>
    <p:sldId id="319" r:id="rId19"/>
    <p:sldId id="330" r:id="rId20"/>
    <p:sldId id="314" r:id="rId21"/>
    <p:sldId id="329" r:id="rId22"/>
    <p:sldId id="342" r:id="rId23"/>
    <p:sldId id="333" r:id="rId24"/>
    <p:sldId id="322" r:id="rId25"/>
    <p:sldId id="323" r:id="rId26"/>
    <p:sldId id="338" r:id="rId27"/>
    <p:sldId id="328" r:id="rId28"/>
    <p:sldId id="341" r:id="rId29"/>
    <p:sldId id="334" r:id="rId30"/>
    <p:sldId id="335" r:id="rId31"/>
    <p:sldId id="336" r:id="rId32"/>
    <p:sldId id="337" r:id="rId33"/>
    <p:sldId id="340" r:id="rId34"/>
    <p:sldId id="339"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358" r:id="rId51"/>
    <p:sldId id="359" r:id="rId52"/>
    <p:sldId id="360" r:id="rId53"/>
    <p:sldId id="361" r:id="rId54"/>
    <p:sldId id="362" r:id="rId55"/>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07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04B23-F6B3-A84A-8062-7947B5AFD4EC}" v="1" dt="2020-08-11T10:32:21.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426" autoAdjust="0"/>
    <p:restoredTop sz="82068" autoAdjust="0"/>
  </p:normalViewPr>
  <p:slideViewPr>
    <p:cSldViewPr snapToGrid="0" snapToObjects="1" showGuides="1">
      <p:cViewPr varScale="1">
        <p:scale>
          <a:sx n="53" d="100"/>
          <a:sy n="53" d="100"/>
        </p:scale>
        <p:origin x="1436" y="4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5.xml"/><Relationship Id="rId61"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0:50.195"/>
    </inkml:context>
    <inkml:brush xml:id="br0">
      <inkml:brushProperty name="width" value="0.05" units="cm"/>
      <inkml:brushProperty name="height" value="0.05" units="cm"/>
      <inkml:brushProperty name="color" value="#0B868D"/>
      <inkml:brushProperty name="inkEffects" value="ocean"/>
      <inkml:brushProperty name="anchorX" value="-40481.625"/>
      <inkml:brushProperty name="anchorY" value="-846.66669"/>
      <inkml:brushProperty name="scaleFactor" value="0.5"/>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2:20.928"/>
    </inkml:context>
    <inkml:brush xml:id="br0">
      <inkml:brushProperty name="width" value="0.05" units="cm"/>
      <inkml:brushProperty name="height" value="0.05" units="cm"/>
      <inkml:brushProperty name="color" value="#0B868D"/>
      <inkml:brushProperty name="inkEffects" value="ocean"/>
      <inkml:brushProperty name="anchorX" value="-92820.01563"/>
      <inkml:brushProperty name="anchorY" value="-10160"/>
      <inkml:brushProperty name="scaleFactor" value="0.5"/>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14:29:18.27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14:30:45.85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14:29:18.27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14:30:45.85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14:29:18.275"/>
    </inkml:context>
    <inkml:brush xml:id="br0">
      <inkml:brushProperty name="width" value="0.05" units="cm"/>
      <inkml:brushProperty name="height" value="0.05" units="cm"/>
      <inkml:brushProperty name="color" value="#E71224"/>
    </inkml:brush>
  </inkml:definitions>
  <inkml:trace contextRef="#ctx0" brushRef="#br0">1 1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5T14:30:45.85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07T13:01:13.604"/>
    </inkml:context>
    <inkml:brush xml:id="br0">
      <inkml:brushProperty name="width" value="0.05" units="cm"/>
      <inkml:brushProperty name="height" value="0.05" units="cm"/>
      <inkml:brushProperty name="color" value="#0B868D"/>
      <inkml:brushProperty name="ignorePressure" value="1"/>
      <inkml:brushProperty name="inkEffects" value="ocean"/>
      <inkml:brushProperty name="anchorX" value="-41328.28906"/>
      <inkml:brushProperty name="anchorY" value="-1693.33337"/>
      <inkml:brushProperty name="scaleFactor" value="0.5"/>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1:30.030"/>
    </inkml:context>
    <inkml:brush xml:id="br0">
      <inkml:brushProperty name="width" value="0.05" units="cm"/>
      <inkml:brushProperty name="height" value="0.05" units="cm"/>
      <inkml:brushProperty name="color" value="#0B868D"/>
      <inkml:brushProperty name="inkEffects" value="ocean"/>
      <inkml:brushProperty name="anchorX" value="-77249.0625"/>
      <inkml:brushProperty name="anchorY" value="-3386.66748"/>
      <inkml:brushProperty name="scaleFactor" value="0.5"/>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1-07T13:01:47.968"/>
    </inkml:context>
    <inkml:brush xml:id="br0">
      <inkml:brushProperty name="width" value="0.05" units="cm"/>
      <inkml:brushProperty name="height" value="0.05" units="cm"/>
      <inkml:brushProperty name="color" value="#0B868D"/>
      <inkml:brushProperty name="ignorePressure" value="1"/>
      <inkml:brushProperty name="inkEffects" value="ocean"/>
      <inkml:brushProperty name="anchorX" value="-78095.72656"/>
      <inkml:brushProperty name="anchorY" value="-4233.33398"/>
      <inkml:brushProperty name="scaleFactor" value="0.5"/>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2:18.111"/>
    </inkml:context>
    <inkml:brush xml:id="br0">
      <inkml:brushProperty name="width" value="0.05" units="cm"/>
      <inkml:brushProperty name="height" value="0.05" units="cm"/>
      <inkml:brushProperty name="color" value="#0B868D"/>
      <inkml:brushProperty name="inkEffects" value="ocean"/>
      <inkml:brushProperty name="anchorX" value="-88586.67969"/>
      <inkml:brushProperty name="anchorY" value="-5926.66748"/>
      <inkml:brushProperty name="scaleFactor" value="0.5"/>
    </inkml:brush>
  </inkml:definitions>
  <inkml:trace contextRef="#ctx0" brushRef="#br0">1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2:18.751"/>
    </inkml:context>
    <inkml:brush xml:id="br0">
      <inkml:brushProperty name="width" value="0.05" units="cm"/>
      <inkml:brushProperty name="height" value="0.05" units="cm"/>
      <inkml:brushProperty name="color" value="#0B868D"/>
      <inkml:brushProperty name="inkEffects" value="ocean"/>
      <inkml:brushProperty name="anchorX" value="-89433.34375"/>
      <inkml:brushProperty name="anchorY" value="-6773.33398"/>
      <inkml:brushProperty name="scaleFactor" value="0.5"/>
    </inkml:brush>
  </inkml:definitions>
  <inkml:trace contextRef="#ctx0" brushRef="#br0">1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2:19.312"/>
    </inkml:context>
    <inkml:brush xml:id="br0">
      <inkml:brushProperty name="width" value="0.05" units="cm"/>
      <inkml:brushProperty name="height" value="0.05" units="cm"/>
      <inkml:brushProperty name="color" value="#0B868D"/>
      <inkml:brushProperty name="inkEffects" value="ocean"/>
      <inkml:brushProperty name="anchorX" value="-90280.01563"/>
      <inkml:brushProperty name="anchorY" value="-7620.00098"/>
      <inkml:brushProperty name="scaleFactor" value="0.5"/>
    </inkml:brush>
  </inkml:definitions>
  <inkml:trace contextRef="#ctx0" brushRef="#br0">1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2:19.688"/>
    </inkml:context>
    <inkml:brush xml:id="br0">
      <inkml:brushProperty name="width" value="0.05" units="cm"/>
      <inkml:brushProperty name="height" value="0.05" units="cm"/>
      <inkml:brushProperty name="color" value="#0B868D"/>
      <inkml:brushProperty name="inkEffects" value="ocean"/>
      <inkml:brushProperty name="anchorX" value="-91126.67969"/>
      <inkml:brushProperty name="anchorY" value="-8466.66797"/>
      <inkml:brushProperty name="scaleFactor" value="0.5"/>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7T13:02:20.631"/>
    </inkml:context>
    <inkml:brush xml:id="br0">
      <inkml:brushProperty name="width" value="0.05" units="cm"/>
      <inkml:brushProperty name="height" value="0.05" units="cm"/>
      <inkml:brushProperty name="color" value="#0B868D"/>
      <inkml:brushProperty name="inkEffects" value="ocean"/>
      <inkml:brushProperty name="anchorX" value="-91973.34375"/>
      <inkml:brushProperty name="anchorY" value="-9313.33398"/>
      <inkml:brushProperty name="scaleFactor" value="0.5"/>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CF3FE-10EB-0640-A0C6-022EB4113702}" type="datetimeFigureOut">
              <a:rPr lang="en-LT" smtClean="0"/>
              <a:t>01/12/2022</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01F6D-D284-8A4D-B22C-A898E0376ACC}" type="slidenum">
              <a:rPr lang="en-LT" smtClean="0"/>
              <a:t>‹#›</a:t>
            </a:fld>
            <a:endParaRPr lang="en-LT"/>
          </a:p>
        </p:txBody>
      </p:sp>
    </p:spTree>
    <p:extLst>
      <p:ext uri="{BB962C8B-B14F-4D97-AF65-F5344CB8AC3E}">
        <p14:creationId xmlns:p14="http://schemas.microsoft.com/office/powerpoint/2010/main" val="2268675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apklausos.vtpsi.lt/index.php/518183?lang=lt&amp;fbclid=IwAR1X3oMHpuxvTOxJcg7kRlEqzJYuC34FUw8RzLYQExWSkXqevpR3OZKYYqM"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apklausos.vtpsi.lt/index.php/229476?lang=lt&amp;fbclid=IwAR3szo-ysa7UMevLd5U0qJiDSIHyaiR17u324oe4Ws1I4QLr686ANHfaNL8"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seimas.lrs.lt/portal/legalAct/lt/TAD/f585e4e2d85611e8820ea019e5d9ad04/as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1</a:t>
            </a:fld>
            <a:endParaRPr lang="en-LT"/>
          </a:p>
        </p:txBody>
      </p:sp>
    </p:spTree>
    <p:extLst>
      <p:ext uri="{BB962C8B-B14F-4D97-AF65-F5344CB8AC3E}">
        <p14:creationId xmlns:p14="http://schemas.microsoft.com/office/powerpoint/2010/main" val="163561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https://www.cpva.lt/data/public/uploads/2021/11/5sritis4_kvietimo_priedas_pridedamu_prie_paraiskos_priedu_sarasas.docx</a:t>
            </a:r>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16</a:t>
            </a:fld>
            <a:endParaRPr lang="en-LT"/>
          </a:p>
        </p:txBody>
      </p:sp>
    </p:spTree>
    <p:extLst>
      <p:ext uri="{BB962C8B-B14F-4D97-AF65-F5344CB8AC3E}">
        <p14:creationId xmlns:p14="http://schemas.microsoft.com/office/powerpoint/2010/main" val="3615708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u="sng" kern="1200" dirty="0" smtClean="0">
                <a:solidFill>
                  <a:schemeClr val="tx1"/>
                </a:solidFill>
                <a:effectLst/>
                <a:latin typeface="+mn-lt"/>
                <a:ea typeface="+mn-ea"/>
                <a:cs typeface="+mn-cs"/>
                <a:hlinkClick r:id="rId3"/>
              </a:rPr>
              <a:t>Statybą leidžiančių dokumentų privalomumas statant naujus statinius</a:t>
            </a:r>
            <a:endParaRPr lang="lt-LT" sz="1200" kern="1200" dirty="0" smtClean="0">
              <a:solidFill>
                <a:schemeClr val="tx1"/>
              </a:solidFill>
              <a:effectLst/>
              <a:latin typeface="+mn-lt"/>
              <a:ea typeface="+mn-ea"/>
              <a:cs typeface="+mn-cs"/>
            </a:endParaRPr>
          </a:p>
          <a:p>
            <a:r>
              <a:rPr lang="lt-LT" sz="1200" u="sng" kern="1200" dirty="0" smtClean="0">
                <a:solidFill>
                  <a:schemeClr val="tx1"/>
                </a:solidFill>
                <a:effectLst/>
                <a:latin typeface="+mn-lt"/>
                <a:ea typeface="+mn-ea"/>
                <a:cs typeface="+mn-cs"/>
                <a:hlinkClick r:id="rId4"/>
              </a:rPr>
              <a:t>Statybą leidžiančių dokumentų privalomumas rekonstravimui</a:t>
            </a:r>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17</a:t>
            </a:fld>
            <a:endParaRPr lang="en-LT"/>
          </a:p>
        </p:txBody>
      </p:sp>
    </p:spTree>
    <p:extLst>
      <p:ext uri="{BB962C8B-B14F-4D97-AF65-F5344CB8AC3E}">
        <p14:creationId xmlns:p14="http://schemas.microsoft.com/office/powerpoint/2010/main" val="4126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18</a:t>
            </a:fld>
            <a:endParaRPr lang="en-LT"/>
          </a:p>
        </p:txBody>
      </p:sp>
    </p:spTree>
    <p:extLst>
      <p:ext uri="{BB962C8B-B14F-4D97-AF65-F5344CB8AC3E}">
        <p14:creationId xmlns:p14="http://schemas.microsoft.com/office/powerpoint/2010/main" val="19249165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Tai reiškia, kad projektavimo ir </a:t>
            </a:r>
            <a:r>
              <a:rPr lang="lt-LT" smtClean="0"/>
              <a:t>ekspertizės  išlaidos bus netinkamos.</a:t>
            </a:r>
            <a:endParaRPr lang="en-US"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20</a:t>
            </a:fld>
            <a:endParaRPr lang="en-US" dirty="0"/>
          </a:p>
        </p:txBody>
      </p:sp>
    </p:spTree>
    <p:extLst>
      <p:ext uri="{BB962C8B-B14F-4D97-AF65-F5344CB8AC3E}">
        <p14:creationId xmlns:p14="http://schemas.microsoft.com/office/powerpoint/2010/main" val="2573756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4.1.5. mažajai architektūrai (lauko suoliukai, šiukšlių dėžės);</a:t>
            </a:r>
          </a:p>
          <a:p>
            <a:r>
              <a:rPr lang="lt-LT" dirty="0" smtClean="0"/>
              <a:t>4.1.6. baldams, kurie būtini sporto paskirties pastatams arba sporto paskirties inžineriniams statiniams funkcionuoti (pvz., persirengimo kambario spintelės, suoliukai ir pan.);</a:t>
            </a:r>
          </a:p>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21</a:t>
            </a:fld>
            <a:endParaRPr lang="en-US" dirty="0"/>
          </a:p>
        </p:txBody>
      </p:sp>
    </p:spTree>
    <p:extLst>
      <p:ext uri="{BB962C8B-B14F-4D97-AF65-F5344CB8AC3E}">
        <p14:creationId xmlns:p14="http://schemas.microsoft.com/office/powerpoint/2010/main" val="1095638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31</a:t>
            </a:fld>
            <a:endParaRPr lang="en-LT"/>
          </a:p>
        </p:txBody>
      </p:sp>
    </p:spTree>
    <p:extLst>
      <p:ext uri="{BB962C8B-B14F-4D97-AF65-F5344CB8AC3E}">
        <p14:creationId xmlns:p14="http://schemas.microsoft.com/office/powerpoint/2010/main" val="4274930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32</a:t>
            </a:fld>
            <a:endParaRPr lang="en-LT"/>
          </a:p>
        </p:txBody>
      </p:sp>
    </p:spTree>
    <p:extLst>
      <p:ext uri="{BB962C8B-B14F-4D97-AF65-F5344CB8AC3E}">
        <p14:creationId xmlns:p14="http://schemas.microsoft.com/office/powerpoint/2010/main" val="3333811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solidFill>
                  <a:schemeClr val="accent6"/>
                </a:solidFill>
              </a:rPr>
              <a:t>Dažniausiai nenurodoma: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dirty="0">
                <a:solidFill>
                  <a:schemeClr val="accent6"/>
                </a:solidFill>
                <a:effectLst/>
              </a:rPr>
              <a:t>kas sudaro tikslinę grupę arba nurodoma, tačiau nėra aišku, kas ją sudaro, pavyzdžiui, nurodoma tikslinė grupė – vaikai ir jaunimas, bet nepagrindžiama, kas į šią grupę įeina, tikėtina, jog ne visi miesto vaikai ir jaunimas nuo 1 iki 29 m. ateis sportuoti;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dirty="0">
                <a:solidFill>
                  <a:schemeClr val="accent6"/>
                </a:solidFill>
                <a:effectLst/>
              </a:rPr>
              <a:t>esamas tikslinės grupės dydis arba nurodoma, bet skaičiai įvairiose paraiškos vietose pateikiami vis skirtingi;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dirty="0">
                <a:solidFill>
                  <a:schemeClr val="accent6"/>
                </a:solidFill>
                <a:effectLst/>
              </a:rPr>
              <a:t>taikoma į visus prioritetus, bet į tikslinę grupę nėra įtraukiami neįgalieji, bendruomenės nariai ar vaikai ir jaunimas iki 29 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dirty="0">
                <a:solidFill>
                  <a:schemeClr val="accent6"/>
                </a:solidFill>
                <a:effectLst/>
              </a:rPr>
              <a:t>koks planuojamas pasiekti tikslinės grupės dydis ir kuo remiantis jis apskaičiuojamas;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dirty="0">
                <a:solidFill>
                  <a:schemeClr val="accent6"/>
                </a:solidFill>
                <a:effectLst/>
              </a:rPr>
              <a:t>įtraukiami studentai, mokiniai, kurie yra bendrojo ugdymo dalyviai, aukšto meistriškumo sportininkai;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lt-LT" dirty="0">
                <a:solidFill>
                  <a:schemeClr val="accent6"/>
                </a:solidFill>
                <a:effectLst/>
              </a:rPr>
              <a:t>pateikiami netikslūs duomenys ar informacija.</a:t>
            </a:r>
            <a:endParaRPr lang="en-LT" dirty="0">
              <a:solidFill>
                <a:schemeClr val="accent6"/>
              </a:solidFill>
            </a:endParaRPr>
          </a:p>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33</a:t>
            </a:fld>
            <a:endParaRPr lang="en-LT"/>
          </a:p>
        </p:txBody>
      </p:sp>
    </p:spTree>
    <p:extLst>
      <p:ext uri="{BB962C8B-B14F-4D97-AF65-F5344CB8AC3E}">
        <p14:creationId xmlns:p14="http://schemas.microsoft.com/office/powerpoint/2010/main" val="276965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34</a:t>
            </a:fld>
            <a:endParaRPr lang="en-LT"/>
          </a:p>
        </p:txBody>
      </p:sp>
    </p:spTree>
    <p:extLst>
      <p:ext uri="{BB962C8B-B14F-4D97-AF65-F5344CB8AC3E}">
        <p14:creationId xmlns:p14="http://schemas.microsoft.com/office/powerpoint/2010/main" val="380177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AutoNum type="arabicPeriod"/>
            </a:pPr>
            <a:r>
              <a:rPr lang="lt-LT" sz="1800" dirty="0"/>
              <a:t>10 proc. pirmiausia skiriama šiems projektams). Jei taikoma į šią grupę, pareiškėjo tikslinė grupė – neįgalieji ar neįgaliųjų bendruomenė, bet siektina, kad paraiška siektų visų 3 prioritetų. </a:t>
            </a:r>
          </a:p>
          <a:p>
            <a:pPr marL="342900" indent="-342900">
              <a:buFontTx/>
              <a:buAutoNum type="arabicPeriod"/>
            </a:pPr>
            <a:r>
              <a:rPr lang="lt-LT" sz="1800" dirty="0"/>
              <a:t>įtraukiant neįgaliuosius, kai tikslinę grupę sudaro ne 100 proc., o pavyzdžiui, 10 proc. neįgaliųjų, tokie projektai yra i</a:t>
            </a:r>
            <a:r>
              <a:rPr lang="lt-LT" sz="1800" dirty="0">
                <a:effectLst/>
                <a:latin typeface="Times New Roman" panose="02020603050405020304" pitchFamily="18" charset="0"/>
                <a:ea typeface="Times New Roman" panose="02020603050405020304" pitchFamily="18" charset="0"/>
              </a:rPr>
              <a:t>š dalies prie neįgaliųjų sporto plėtros prisidedančios ir jų kėlimas į sąrašo viršų nesuteikiamas.</a:t>
            </a:r>
            <a:endParaRPr lang="lt-LT" sz="1800" dirty="0"/>
          </a:p>
        </p:txBody>
      </p:sp>
      <p:sp>
        <p:nvSpPr>
          <p:cNvPr id="4" name="Slide Number Placeholder 3"/>
          <p:cNvSpPr>
            <a:spLocks noGrp="1"/>
          </p:cNvSpPr>
          <p:nvPr>
            <p:ph type="sldNum" sz="quarter" idx="5"/>
          </p:nvPr>
        </p:nvSpPr>
        <p:spPr/>
        <p:txBody>
          <a:bodyPr/>
          <a:lstStyle/>
          <a:p>
            <a:fld id="{06B01F6D-D284-8A4D-B22C-A898E0376ACC}" type="slidenum">
              <a:rPr lang="en-LT" smtClean="0"/>
              <a:t>35</a:t>
            </a:fld>
            <a:endParaRPr lang="en-LT"/>
          </a:p>
        </p:txBody>
      </p:sp>
    </p:spTree>
    <p:extLst>
      <p:ext uri="{BB962C8B-B14F-4D97-AF65-F5344CB8AC3E}">
        <p14:creationId xmlns:p14="http://schemas.microsoft.com/office/powerpoint/2010/main" val="1077318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https://e-seimas.lrs.lt/portal/legalAct/lt/TAD/f585e4e2d85611e8820ea019e5d9ad04/asr</a:t>
            </a:r>
            <a:endParaRPr lang="lt-LT" dirty="0" smtClean="0"/>
          </a:p>
          <a:p>
            <a:r>
              <a:rPr lang="lt-LT" dirty="0" smtClean="0"/>
              <a:t>https://www.cpva.lt/data/public/uploads/2020/12/sporto-remimo-fondo-lesomis-finansuojamu-sporto-projektu-finansavimo-tvarkos-aprasas.doc</a:t>
            </a:r>
          </a:p>
          <a:p>
            <a:r>
              <a:rPr lang="lt-LT" dirty="0" smtClean="0"/>
              <a:t>https://www.cpva.lt/data/public/uploads/2021/11/taisykles-5-s.docx</a:t>
            </a:r>
          </a:p>
          <a:p>
            <a:r>
              <a:rPr lang="lt-LT" dirty="0" smtClean="0"/>
              <a:t>https://www.cpva.lt/data/public/uploads/2021/11/kvietimas-2022.docx</a:t>
            </a:r>
          </a:p>
          <a:p>
            <a:r>
              <a:rPr lang="lt-LT" dirty="0" smtClean="0"/>
              <a:t>https://www.cpva.lt/data/public/uploads/2021/12/duk_2021-12-13.docx</a:t>
            </a:r>
          </a:p>
          <a:p>
            <a:endParaRPr lang="lt-LT" dirty="0" smtClean="0"/>
          </a:p>
          <a:p>
            <a:endParaRPr lang="lt-LT" dirty="0" smtClean="0"/>
          </a:p>
          <a:p>
            <a:endParaRPr lang="lt-LT" dirty="0" smtClean="0"/>
          </a:p>
        </p:txBody>
      </p:sp>
      <p:sp>
        <p:nvSpPr>
          <p:cNvPr id="4" name="Slide Number Placeholder 3"/>
          <p:cNvSpPr>
            <a:spLocks noGrp="1"/>
          </p:cNvSpPr>
          <p:nvPr>
            <p:ph type="sldNum" sz="quarter" idx="10"/>
          </p:nvPr>
        </p:nvSpPr>
        <p:spPr/>
        <p:txBody>
          <a:bodyPr/>
          <a:lstStyle/>
          <a:p>
            <a:fld id="{2E7D2F9E-D167-4ED3-83EC-AE46EA34BEC3}" type="slidenum">
              <a:rPr lang="en-US" smtClean="0"/>
              <a:pPr/>
              <a:t>3</a:t>
            </a:fld>
            <a:endParaRPr lang="en-US" dirty="0"/>
          </a:p>
        </p:txBody>
      </p:sp>
    </p:spTree>
    <p:extLst>
      <p:ext uri="{BB962C8B-B14F-4D97-AF65-F5344CB8AC3E}">
        <p14:creationId xmlns:p14="http://schemas.microsoft.com/office/powerpoint/2010/main" val="385725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dirty="0">
                <a:effectLst/>
                <a:latin typeface="Times New Roman" panose="02020603050405020304" pitchFamily="18" charset="0"/>
                <a:ea typeface="Times New Roman" panose="02020603050405020304" pitchFamily="18" charset="0"/>
              </a:rPr>
              <a:t>Reguliariai sportuojančiais asmenimis laikomi ne mažiau kaip </a:t>
            </a:r>
            <a:r>
              <a:rPr lang="lt-LT" sz="1800" dirty="0">
                <a:solidFill>
                  <a:srgbClr val="000000"/>
                </a:solidFill>
                <a:effectLst/>
                <a:latin typeface="Times New Roman" panose="02020603050405020304" pitchFamily="18" charset="0"/>
                <a:ea typeface="Times New Roman" panose="02020603050405020304" pitchFamily="18" charset="0"/>
              </a:rPr>
              <a:t>2 kartus per savaitę sportuojantys asmenys, kurie užsiėmimus lanko ne trumpiau kaip 3 mėnesius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800" dirty="0">
              <a:effectLst/>
              <a:latin typeface="Times New Roman" panose="02020603050405020304" pitchFamily="18" charset="0"/>
              <a:ea typeface="Times New Roman" panose="02020603050405020304" pitchFamily="18" charset="0"/>
            </a:endParaRPr>
          </a:p>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36</a:t>
            </a:fld>
            <a:endParaRPr lang="en-LT"/>
          </a:p>
        </p:txBody>
      </p:sp>
    </p:spTree>
    <p:extLst>
      <p:ext uri="{BB962C8B-B14F-4D97-AF65-F5344CB8AC3E}">
        <p14:creationId xmlns:p14="http://schemas.microsoft.com/office/powerpoint/2010/main" val="15986162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37</a:t>
            </a:fld>
            <a:endParaRPr lang="en-LT"/>
          </a:p>
        </p:txBody>
      </p:sp>
    </p:spTree>
    <p:extLst>
      <p:ext uri="{BB962C8B-B14F-4D97-AF65-F5344CB8AC3E}">
        <p14:creationId xmlns:p14="http://schemas.microsoft.com/office/powerpoint/2010/main" val="2388834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dirty="0">
                <a:solidFill>
                  <a:schemeClr val="bg1"/>
                </a:solidFill>
                <a:latin typeface="Calibri" panose="020F0502020204030204" pitchFamily="34" charset="0"/>
                <a:cs typeface="Calibri" panose="020F0502020204030204" pitchFamily="34" charset="0"/>
              </a:rPr>
              <a:t>Pavyzdžiui, nurodo, jog šiuo metu bazėje reguliariai sportuoja 5 neįgalieji, pateikia užsiėmimų grafiką, kuris patvirtina faktą, tačiau nenurodo, kaip apskaičiavo ar kuo remiantis teigia, jog po 3 metų sportuos 25 neįgalieji. Tokiu atveju vertinimo metu balai yra mažinami.</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dirty="0">
              <a:solidFill>
                <a:schemeClr val="bg1"/>
              </a:solidFill>
              <a:latin typeface="Calibri" panose="020F0502020204030204" pitchFamily="34" charset="0"/>
              <a:cs typeface="Calibri" panose="020F0502020204030204" pitchFamily="34" charset="0"/>
            </a:endParaRPr>
          </a:p>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38</a:t>
            </a:fld>
            <a:endParaRPr lang="en-LT"/>
          </a:p>
        </p:txBody>
      </p:sp>
    </p:spTree>
    <p:extLst>
      <p:ext uri="{BB962C8B-B14F-4D97-AF65-F5344CB8AC3E}">
        <p14:creationId xmlns:p14="http://schemas.microsoft.com/office/powerpoint/2010/main" val="3465613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lt-LT" dirty="0"/>
              <a:t>1 rodiklis: pareiškėjas teigia, kad sporto bazė prieinama bendruomenei visada, tačiau grįsdamas šį rodiklį nurodo, jog šiuo metu prieinama 4 val. per parą, o po projekto įgyvendinimo bus prieinama 24 val. per parą. Paraiškoje pateikiama skirtingo pobūdžio informacija.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lt-LT" dirty="0"/>
              <a:t>Skaičiai turi būti realūs ir tikslūs, jie negali būti išgalvoti tam, kad atitiktumėte vieną ar kitą rodiklį. Jei sporto bazė yra lauko stadionas, jis nėra aptvertas ir nėra kitaip ribojama bendruomenei patekti į sporto bazę, tokiu atveju bazės prieinamumas gali padidėti įrengus apšvietimą ar įvykdžius kitą veiklą, kuri tiesiogiai įtakotų didesnes galimybes laiko prasme naudotis sporto baze. Siekiant gauti </a:t>
            </a:r>
            <a:r>
              <a:rPr lang="lt-LT" dirty="0" err="1"/>
              <a:t>max</a:t>
            </a:r>
            <a:r>
              <a:rPr lang="lt-LT" dirty="0"/>
              <a:t> balus už 1 rodiklį, turi būti aiškiai pagrįsta, kuo remiantis yra teigiama, kad bazės prieinamumas nuo x valandų padidės iki y.</a:t>
            </a:r>
          </a:p>
        </p:txBody>
      </p:sp>
      <p:sp>
        <p:nvSpPr>
          <p:cNvPr id="4" name="Slide Number Placeholder 3"/>
          <p:cNvSpPr>
            <a:spLocks noGrp="1"/>
          </p:cNvSpPr>
          <p:nvPr>
            <p:ph type="sldNum" sz="quarter" idx="5"/>
          </p:nvPr>
        </p:nvSpPr>
        <p:spPr/>
        <p:txBody>
          <a:bodyPr/>
          <a:lstStyle/>
          <a:p>
            <a:fld id="{06B01F6D-D284-8A4D-B22C-A898E0376ACC}" type="slidenum">
              <a:rPr lang="en-LT" smtClean="0"/>
              <a:t>39</a:t>
            </a:fld>
            <a:endParaRPr lang="en-LT"/>
          </a:p>
        </p:txBody>
      </p:sp>
    </p:spTree>
    <p:extLst>
      <p:ext uri="{BB962C8B-B14F-4D97-AF65-F5344CB8AC3E}">
        <p14:creationId xmlns:p14="http://schemas.microsoft.com/office/powerpoint/2010/main" val="556831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Nėra įtraukti bendruomenės nariai, kaip tikslinė grupė;</a:t>
            </a:r>
          </a:p>
          <a:p>
            <a:r>
              <a:rPr lang="lt-LT" dirty="0"/>
              <a:t>Nėra pagrindžiama, kuo remiantis padidės valandų skaičius bendruomenės nariams</a:t>
            </a:r>
          </a:p>
        </p:txBody>
      </p:sp>
      <p:sp>
        <p:nvSpPr>
          <p:cNvPr id="4" name="Slide Number Placeholder 3"/>
          <p:cNvSpPr>
            <a:spLocks noGrp="1"/>
          </p:cNvSpPr>
          <p:nvPr>
            <p:ph type="sldNum" sz="quarter" idx="5"/>
          </p:nvPr>
        </p:nvSpPr>
        <p:spPr/>
        <p:txBody>
          <a:bodyPr/>
          <a:lstStyle/>
          <a:p>
            <a:fld id="{06B01F6D-D284-8A4D-B22C-A898E0376ACC}" type="slidenum">
              <a:rPr lang="en-LT" smtClean="0"/>
              <a:t>40</a:t>
            </a:fld>
            <a:endParaRPr lang="en-LT"/>
          </a:p>
        </p:txBody>
      </p:sp>
    </p:spTree>
    <p:extLst>
      <p:ext uri="{BB962C8B-B14F-4D97-AF65-F5344CB8AC3E}">
        <p14:creationId xmlns:p14="http://schemas.microsoft.com/office/powerpoint/2010/main" val="3469986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41</a:t>
            </a:fld>
            <a:endParaRPr lang="en-LT"/>
          </a:p>
        </p:txBody>
      </p:sp>
    </p:spTree>
    <p:extLst>
      <p:ext uri="{BB962C8B-B14F-4D97-AF65-F5344CB8AC3E}">
        <p14:creationId xmlns:p14="http://schemas.microsoft.com/office/powerpoint/2010/main" val="2757710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43</a:t>
            </a:fld>
            <a:endParaRPr lang="en-LT"/>
          </a:p>
        </p:txBody>
      </p:sp>
    </p:spTree>
    <p:extLst>
      <p:ext uri="{BB962C8B-B14F-4D97-AF65-F5344CB8AC3E}">
        <p14:creationId xmlns:p14="http://schemas.microsoft.com/office/powerpoint/2010/main" val="3914288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44</a:t>
            </a:fld>
            <a:endParaRPr lang="en-LT"/>
          </a:p>
        </p:txBody>
      </p:sp>
    </p:spTree>
    <p:extLst>
      <p:ext uri="{BB962C8B-B14F-4D97-AF65-F5344CB8AC3E}">
        <p14:creationId xmlns:p14="http://schemas.microsoft.com/office/powerpoint/2010/main" val="2881043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Skaičiuojam vidurkį.</a:t>
            </a:r>
          </a:p>
        </p:txBody>
      </p:sp>
      <p:sp>
        <p:nvSpPr>
          <p:cNvPr id="4" name="Slide Number Placeholder 3"/>
          <p:cNvSpPr>
            <a:spLocks noGrp="1"/>
          </p:cNvSpPr>
          <p:nvPr>
            <p:ph type="sldNum" sz="quarter" idx="5"/>
          </p:nvPr>
        </p:nvSpPr>
        <p:spPr/>
        <p:txBody>
          <a:bodyPr/>
          <a:lstStyle/>
          <a:p>
            <a:fld id="{06B01F6D-D284-8A4D-B22C-A898E0376ACC}" type="slidenum">
              <a:rPr lang="en-LT" smtClean="0"/>
              <a:t>45</a:t>
            </a:fld>
            <a:endParaRPr lang="en-LT"/>
          </a:p>
        </p:txBody>
      </p:sp>
    </p:spTree>
    <p:extLst>
      <p:ext uri="{BB962C8B-B14F-4D97-AF65-F5344CB8AC3E}">
        <p14:creationId xmlns:p14="http://schemas.microsoft.com/office/powerpoint/2010/main" val="38339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47</a:t>
            </a:fld>
            <a:endParaRPr lang="en-LT"/>
          </a:p>
        </p:txBody>
      </p:sp>
    </p:spTree>
    <p:extLst>
      <p:ext uri="{BB962C8B-B14F-4D97-AF65-F5344CB8AC3E}">
        <p14:creationId xmlns:p14="http://schemas.microsoft.com/office/powerpoint/2010/main" val="1584524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b="1" dirty="0" smtClean="0"/>
              <a:t>Tas pats partneris</a:t>
            </a:r>
            <a:r>
              <a:rPr lang="lt-LT" b="1" baseline="0" dirty="0" smtClean="0"/>
              <a:t> negali būti pareiškėju ar partneriu kitoje paraiškoje.</a:t>
            </a:r>
          </a:p>
          <a:p>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6</a:t>
            </a:fld>
            <a:endParaRPr lang="en-LT"/>
          </a:p>
        </p:txBody>
      </p:sp>
    </p:spTree>
    <p:extLst>
      <p:ext uri="{BB962C8B-B14F-4D97-AF65-F5344CB8AC3E}">
        <p14:creationId xmlns:p14="http://schemas.microsoft.com/office/powerpoint/2010/main" val="1546194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spcBef>
                <a:spcPts val="600"/>
              </a:spcBef>
              <a:spcAft>
                <a:spcPts val="600"/>
              </a:spcAft>
              <a:buClr>
                <a:schemeClr val="accent1"/>
              </a:buClr>
              <a:buFont typeface="Wingdings" panose="05000000000000000000" pitchFamily="2" charset="2"/>
              <a:buChar char="§"/>
              <a:tabLst>
                <a:tab pos="630555" algn="l"/>
              </a:tabLst>
            </a:pPr>
            <a:r>
              <a:rPr lang="lt-LT" dirty="0">
                <a:ea typeface="Calibri" panose="020F0502020204030204" pitchFamily="34" charset="0"/>
              </a:rPr>
              <a:t>Jeigu </a:t>
            </a:r>
            <a:r>
              <a:rPr lang="en-US" dirty="0" err="1">
                <a:ea typeface="Calibri" panose="020F0502020204030204" pitchFamily="34" charset="0"/>
              </a:rPr>
              <a:t>vertinimo</a:t>
            </a:r>
            <a:r>
              <a:rPr lang="en-US" dirty="0">
                <a:ea typeface="Calibri" panose="020F0502020204030204" pitchFamily="34" charset="0"/>
              </a:rPr>
              <a:t> </a:t>
            </a:r>
            <a:r>
              <a:rPr lang="lt-LT" dirty="0">
                <a:ea typeface="Calibri" panose="020F0502020204030204" pitchFamily="34" charset="0"/>
              </a:rPr>
              <a:t>metu kyla neaiškumų dėl dviprasmiškos ar neišsamios informacijos, CPVA kreipiasi į pareiškėją prašydama per nustatytą (ne trumpesnį nei 5 darbo dienos) pateikti paaiškinimus ir (ar) papildomą informaciją. </a:t>
            </a:r>
            <a:r>
              <a:rPr lang="lt-LT" b="1" dirty="0">
                <a:ea typeface="Calibri" panose="020F0502020204030204" pitchFamily="34" charset="0"/>
              </a:rPr>
              <a:t>CPVA negali prašyti paaiškinimų ir (ar) informacijos, kurie nepaaiškina paraiškos atitikties sporto projektų vertinimo kriterijams, o tik sustiprina paraiškos atitiktį sporto projektų vertinimo kriterijams.</a:t>
            </a:r>
            <a:endParaRPr lang="lt-LT" dirty="0">
              <a:ea typeface="Calibri" panose="020F0502020204030204" pitchFamily="34" charset="0"/>
            </a:endParaRPr>
          </a:p>
          <a:p>
            <a:pPr marL="285750" lvl="0" indent="-285750" algn="just">
              <a:spcBef>
                <a:spcPts val="600"/>
              </a:spcBef>
              <a:spcAft>
                <a:spcPts val="600"/>
              </a:spcAft>
              <a:buClr>
                <a:schemeClr val="accent1"/>
              </a:buClr>
              <a:buFont typeface="Wingdings" panose="05000000000000000000" pitchFamily="2" charset="2"/>
              <a:buChar char="§"/>
              <a:tabLst>
                <a:tab pos="630555" algn="l"/>
              </a:tabLst>
            </a:pPr>
            <a:r>
              <a:rPr lang="lt-LT" dirty="0">
                <a:ea typeface="Calibri" panose="020F0502020204030204" pitchFamily="34" charset="0"/>
              </a:rPr>
              <a:t>Jeigu pareiškėjas per nustatytą terminą trūkumo nepašalina arba trūkumo pašalinti neįmanoma, CPVA priima motyvuotą sprendimą tokią paraišką pripažinti netinkama ir ją atmesti. </a:t>
            </a:r>
          </a:p>
          <a:p>
            <a:pPr marL="285750" lvl="0" indent="-285750" algn="just">
              <a:spcBef>
                <a:spcPts val="600"/>
              </a:spcBef>
              <a:spcAft>
                <a:spcPts val="600"/>
              </a:spcAft>
              <a:buClr>
                <a:schemeClr val="accent1"/>
              </a:buClr>
              <a:buFont typeface="Wingdings" panose="05000000000000000000" pitchFamily="2" charset="2"/>
              <a:buChar char="§"/>
              <a:tabLst>
                <a:tab pos="630555" algn="l"/>
              </a:tabLst>
            </a:pPr>
            <a:r>
              <a:rPr lang="lt-LT" dirty="0">
                <a:ea typeface="Calibri" panose="020F0502020204030204" pitchFamily="34" charset="0"/>
              </a:rPr>
              <a:t>Pagrįstais atvejais CPVA gali priimti sprendimą dėl paraiškos administracinės atitikties su išlyga, kad reikiami dokumentai ir (ar) informacija bus pateikti iki sutarties pasirašymo dienos ar kito sutartyje nustatyto termino bei tęsti tokios paraiškos vertinimą. Pareiškėjui nepateikus trūkstamų dokumentų ir (ar) papildomos informacijos per nustatytą terminą, sutartis nepasirašoma arba pasirašyta sutartis nutraukiama. </a:t>
            </a:r>
            <a:endParaRPr lang="en-US" dirty="0">
              <a:ea typeface="Calibri" panose="020F0502020204030204" pitchFamily="34" charset="0"/>
            </a:endParaRPr>
          </a:p>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48</a:t>
            </a:fld>
            <a:endParaRPr lang="en-LT"/>
          </a:p>
        </p:txBody>
      </p:sp>
    </p:spTree>
    <p:extLst>
      <p:ext uri="{BB962C8B-B14F-4D97-AF65-F5344CB8AC3E}">
        <p14:creationId xmlns:p14="http://schemas.microsoft.com/office/powerpoint/2010/main" val="1859659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49</a:t>
            </a:fld>
            <a:endParaRPr lang="en-LT"/>
          </a:p>
        </p:txBody>
      </p:sp>
    </p:spTree>
    <p:extLst>
      <p:ext uri="{BB962C8B-B14F-4D97-AF65-F5344CB8AC3E}">
        <p14:creationId xmlns:p14="http://schemas.microsoft.com/office/powerpoint/2010/main" val="2510493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buClr>
                <a:srgbClr val="000000"/>
              </a:buClr>
              <a:tabLst>
                <a:tab pos="540385" algn="l"/>
              </a:tabLst>
            </a:pPr>
            <a:r>
              <a:rPr lang="lt-LT" sz="1600" dirty="0">
                <a:solidFill>
                  <a:schemeClr val="bg1"/>
                </a:solidFill>
                <a:latin typeface="+mj-lt"/>
                <a:ea typeface="Times New Roman" panose="02020603050405020304" pitchFamily="18" charset="0"/>
              </a:rPr>
              <a:t>Kai paraiškos surenka vienodą balą ir nepakanka finansavimo, pirmenybė suteikiama</a:t>
            </a:r>
            <a:r>
              <a:rPr lang="en-US" sz="1600" dirty="0">
                <a:solidFill>
                  <a:schemeClr val="bg1"/>
                </a:solidFill>
                <a:latin typeface="+mj-lt"/>
                <a:ea typeface="Times New Roman" panose="02020603050405020304" pitchFamily="18" charset="0"/>
              </a:rPr>
              <a:t> </a:t>
            </a:r>
            <a:r>
              <a:rPr lang="en-US" sz="1600" dirty="0" err="1">
                <a:solidFill>
                  <a:schemeClr val="bg1"/>
                </a:solidFill>
                <a:latin typeface="+mj-lt"/>
                <a:ea typeface="Times New Roman" panose="02020603050405020304" pitchFamily="18" charset="0"/>
              </a:rPr>
              <a:t>pagal</a:t>
            </a:r>
            <a:r>
              <a:rPr lang="en-US" sz="1600" dirty="0">
                <a:solidFill>
                  <a:schemeClr val="bg1"/>
                </a:solidFill>
                <a:latin typeface="+mj-lt"/>
                <a:ea typeface="Times New Roman" panose="02020603050405020304" pitchFamily="18" charset="0"/>
              </a:rPr>
              <a:t> </a:t>
            </a:r>
            <a:r>
              <a:rPr lang="en-US" sz="1600" dirty="0" err="1">
                <a:solidFill>
                  <a:schemeClr val="bg1"/>
                </a:solidFill>
                <a:latin typeface="+mj-lt"/>
                <a:ea typeface="Times New Roman" panose="02020603050405020304" pitchFamily="18" charset="0"/>
              </a:rPr>
              <a:t>Taisykl</a:t>
            </a:r>
            <a:r>
              <a:rPr lang="lt-LT" sz="1600" dirty="0" err="1">
                <a:solidFill>
                  <a:schemeClr val="bg1"/>
                </a:solidFill>
                <a:latin typeface="+mj-lt"/>
                <a:ea typeface="Times New Roman" panose="02020603050405020304" pitchFamily="18" charset="0"/>
              </a:rPr>
              <a:t>ėse</a:t>
            </a:r>
            <a:r>
              <a:rPr lang="lt-LT" sz="1600" dirty="0">
                <a:solidFill>
                  <a:schemeClr val="bg1"/>
                </a:solidFill>
                <a:latin typeface="+mj-lt"/>
                <a:ea typeface="Times New Roman" panose="02020603050405020304" pitchFamily="18" charset="0"/>
              </a:rPr>
              <a:t> nustatytas nuostatas</a:t>
            </a:r>
            <a:endParaRPr lang="en-US" sz="1200" dirty="0">
              <a:solidFill>
                <a:schemeClr val="accent6"/>
              </a:solidFill>
              <a:ea typeface="Calibri" panose="020F0502020204030204" pitchFamily="34" charset="0"/>
            </a:endParaRPr>
          </a:p>
          <a:p>
            <a:endParaRPr lang="lt-LT" dirty="0"/>
          </a:p>
        </p:txBody>
      </p:sp>
      <p:sp>
        <p:nvSpPr>
          <p:cNvPr id="4" name="Slide Number Placeholder 3"/>
          <p:cNvSpPr>
            <a:spLocks noGrp="1"/>
          </p:cNvSpPr>
          <p:nvPr>
            <p:ph type="sldNum" sz="quarter" idx="5"/>
          </p:nvPr>
        </p:nvSpPr>
        <p:spPr/>
        <p:txBody>
          <a:bodyPr/>
          <a:lstStyle/>
          <a:p>
            <a:fld id="{06B01F6D-D284-8A4D-B22C-A898E0376ACC}" type="slidenum">
              <a:rPr lang="en-LT" smtClean="0"/>
              <a:t>50</a:t>
            </a:fld>
            <a:endParaRPr lang="en-LT"/>
          </a:p>
        </p:txBody>
      </p:sp>
    </p:spTree>
    <p:extLst>
      <p:ext uri="{BB962C8B-B14F-4D97-AF65-F5344CB8AC3E}">
        <p14:creationId xmlns:p14="http://schemas.microsoft.com/office/powerpoint/2010/main" val="2775641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7</a:t>
            </a:fld>
            <a:endParaRPr lang="en-LT"/>
          </a:p>
        </p:txBody>
      </p:sp>
    </p:spTree>
    <p:extLst>
      <p:ext uri="{BB962C8B-B14F-4D97-AF65-F5344CB8AC3E}">
        <p14:creationId xmlns:p14="http://schemas.microsoft.com/office/powerpoint/2010/main" val="98386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10</a:t>
            </a:fld>
            <a:endParaRPr lang="en-LT"/>
          </a:p>
        </p:txBody>
      </p:sp>
    </p:spTree>
    <p:extLst>
      <p:ext uri="{BB962C8B-B14F-4D97-AF65-F5344CB8AC3E}">
        <p14:creationId xmlns:p14="http://schemas.microsoft.com/office/powerpoint/2010/main" val="28796170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Tinkamos paskirties žemės sklypai laikomi tokie, kurie yra skirti sporto paskirties pastatams ir sporto paskirties inžineriniams statiniams. Vadovaujantis Lietuvos Respublikos žemės ūkio ministro ir Lietuvos Respublikos aplinkos ministro 2005 m. sausio 20 d. įsakymu Nr. 3D-37/D1-40 „Dėl žemės naudojimo būdų turinio aprašo patvirtinimo“, žemės sklypai, kurie skirti sporto paskirties pastatams ir sporto paskirties inžineriniams statiniams yra Visuomeninės paskirties teritorijos, komercinės paskirties teritorijos.</a:t>
            </a:r>
          </a:p>
          <a:p>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11</a:t>
            </a:fld>
            <a:endParaRPr lang="en-LT"/>
          </a:p>
        </p:txBody>
      </p:sp>
    </p:spTree>
    <p:extLst>
      <p:ext uri="{BB962C8B-B14F-4D97-AF65-F5344CB8AC3E}">
        <p14:creationId xmlns:p14="http://schemas.microsoft.com/office/powerpoint/2010/main" val="160078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12</a:t>
            </a:fld>
            <a:endParaRPr lang="en-US" dirty="0"/>
          </a:p>
        </p:txBody>
      </p:sp>
    </p:spTree>
    <p:extLst>
      <p:ext uri="{BB962C8B-B14F-4D97-AF65-F5344CB8AC3E}">
        <p14:creationId xmlns:p14="http://schemas.microsoft.com/office/powerpoint/2010/main" val="363077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10"/>
          </p:nvPr>
        </p:nvSpPr>
        <p:spPr/>
        <p:txBody>
          <a:bodyPr/>
          <a:lstStyle/>
          <a:p>
            <a:fld id="{2E7D2F9E-D167-4ED3-83EC-AE46EA34BEC3}" type="slidenum">
              <a:rPr lang="en-US" smtClean="0"/>
              <a:pPr/>
              <a:t>14</a:t>
            </a:fld>
            <a:endParaRPr lang="en-US" dirty="0"/>
          </a:p>
        </p:txBody>
      </p:sp>
    </p:spTree>
    <p:extLst>
      <p:ext uri="{BB962C8B-B14F-4D97-AF65-F5344CB8AC3E}">
        <p14:creationId xmlns:p14="http://schemas.microsoft.com/office/powerpoint/2010/main" val="195467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smtClean="0"/>
              <a:t>Rugpjūtis</a:t>
            </a:r>
            <a:r>
              <a:rPr lang="lt-LT" baseline="0" dirty="0" smtClean="0"/>
              <a:t> ~ rugsėjis</a:t>
            </a:r>
            <a:endParaRPr lang="lt-LT" dirty="0"/>
          </a:p>
        </p:txBody>
      </p:sp>
      <p:sp>
        <p:nvSpPr>
          <p:cNvPr id="4" name="Slide Number Placeholder 3"/>
          <p:cNvSpPr>
            <a:spLocks noGrp="1"/>
          </p:cNvSpPr>
          <p:nvPr>
            <p:ph type="sldNum" sz="quarter" idx="10"/>
          </p:nvPr>
        </p:nvSpPr>
        <p:spPr/>
        <p:txBody>
          <a:bodyPr/>
          <a:lstStyle/>
          <a:p>
            <a:fld id="{06B01F6D-D284-8A4D-B22C-A898E0376ACC}" type="slidenum">
              <a:rPr lang="en-LT" smtClean="0"/>
              <a:t>15</a:t>
            </a:fld>
            <a:endParaRPr lang="en-LT"/>
          </a:p>
        </p:txBody>
      </p:sp>
    </p:spTree>
    <p:extLst>
      <p:ext uri="{BB962C8B-B14F-4D97-AF65-F5344CB8AC3E}">
        <p14:creationId xmlns:p14="http://schemas.microsoft.com/office/powerpoint/2010/main" val="1930145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8.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ulin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A364-4729-6E43-BE31-AD24F6D5DB69}"/>
              </a:ext>
            </a:extLst>
          </p:cNvPr>
          <p:cNvSpPr>
            <a:spLocks noGrp="1"/>
          </p:cNvSpPr>
          <p:nvPr>
            <p:ph type="ctrTitle" hasCustomPrompt="1"/>
          </p:nvPr>
        </p:nvSpPr>
        <p:spPr>
          <a:xfrm>
            <a:off x="813996" y="3689591"/>
            <a:ext cx="5780442" cy="1261091"/>
          </a:xfrm>
        </p:spPr>
        <p:txBody>
          <a:bodyPr anchor="b" anchorCtr="0">
            <a:noAutofit/>
          </a:bodyPr>
          <a:lstStyle>
            <a:lvl1pPr algn="l">
              <a:defRPr sz="3200" b="1"/>
            </a:lvl1pPr>
          </a:lstStyle>
          <a:p>
            <a:r>
              <a:rPr lang="en-GB" dirty="0" err="1"/>
              <a:t>Prezentacijos</a:t>
            </a:r>
            <a:r>
              <a:rPr lang="en-GB" dirty="0"/>
              <a:t/>
            </a:r>
            <a:br>
              <a:rPr lang="en-GB" dirty="0"/>
            </a:br>
            <a:r>
              <a:rPr lang="en-GB" dirty="0" err="1"/>
              <a:t>pavadinimas</a:t>
            </a:r>
            <a:endParaRPr lang="en-LT" dirty="0"/>
          </a:p>
        </p:txBody>
      </p:sp>
      <p:sp>
        <p:nvSpPr>
          <p:cNvPr id="3" name="Subtitle 2">
            <a:extLst>
              <a:ext uri="{FF2B5EF4-FFF2-40B4-BE49-F238E27FC236}">
                <a16:creationId xmlns:a16="http://schemas.microsoft.com/office/drawing/2014/main" id="{DD1D2D0B-A049-AC4B-923F-DF828C487C39}"/>
              </a:ext>
            </a:extLst>
          </p:cNvPr>
          <p:cNvSpPr>
            <a:spLocks noGrp="1"/>
          </p:cNvSpPr>
          <p:nvPr>
            <p:ph type="subTitle" idx="1" hasCustomPrompt="1"/>
          </p:nvPr>
        </p:nvSpPr>
        <p:spPr>
          <a:xfrm>
            <a:off x="813996" y="5434534"/>
            <a:ext cx="5780442" cy="393179"/>
          </a:xfrm>
        </p:spPr>
        <p:txBody>
          <a:bodyPr>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Papildoma</a:t>
            </a:r>
            <a:r>
              <a:rPr lang="en-GB" dirty="0"/>
              <a:t> </a:t>
            </a:r>
            <a:r>
              <a:rPr lang="en-GB" dirty="0" err="1"/>
              <a:t>informacija</a:t>
            </a:r>
            <a:r>
              <a:rPr lang="en-GB" dirty="0"/>
              <a:t>, </a:t>
            </a:r>
            <a:r>
              <a:rPr lang="en-GB" dirty="0" err="1"/>
              <a:t>jeigu</a:t>
            </a:r>
            <a:r>
              <a:rPr lang="en-GB" dirty="0"/>
              <a:t> </a:t>
            </a:r>
            <a:r>
              <a:rPr lang="en-GB" dirty="0" err="1"/>
              <a:t>reikia</a:t>
            </a:r>
            <a:endParaRPr lang="en-LT" dirty="0"/>
          </a:p>
        </p:txBody>
      </p:sp>
      <p:pic>
        <p:nvPicPr>
          <p:cNvPr id="8" name="Graphic 7">
            <a:extLst>
              <a:ext uri="{FF2B5EF4-FFF2-40B4-BE49-F238E27FC236}">
                <a16:creationId xmlns:a16="http://schemas.microsoft.com/office/drawing/2014/main" id="{D2BB56F5-3CAE-D746-9A3A-4D53400D96F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99664" y="1023981"/>
            <a:ext cx="2333837" cy="1261091"/>
          </a:xfrm>
          <a:prstGeom prst="rect">
            <a:avLst/>
          </a:prstGeom>
        </p:spPr>
      </p:pic>
      <p:cxnSp>
        <p:nvCxnSpPr>
          <p:cNvPr id="12" name="Straight Connector 11">
            <a:extLst>
              <a:ext uri="{FF2B5EF4-FFF2-40B4-BE49-F238E27FC236}">
                <a16:creationId xmlns:a16="http://schemas.microsoft.com/office/drawing/2014/main" id="{C7D060B9-328C-2D42-98E2-38408161FA01}"/>
              </a:ext>
            </a:extLst>
          </p:cNvPr>
          <p:cNvCxnSpPr/>
          <p:nvPr userDrawn="1"/>
        </p:nvCxnSpPr>
        <p:spPr>
          <a:xfrm>
            <a:off x="899664" y="5174428"/>
            <a:ext cx="27085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693FD556-68CC-8D4E-8C90-D4B758EE9DE5}"/>
              </a:ext>
            </a:extLst>
          </p:cNvPr>
          <p:cNvSpPr>
            <a:spLocks noGrp="1"/>
          </p:cNvSpPr>
          <p:nvPr>
            <p:ph type="dt" sz="half" idx="2"/>
          </p:nvPr>
        </p:nvSpPr>
        <p:spPr>
          <a:xfrm>
            <a:off x="813996" y="5911561"/>
            <a:ext cx="27432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6FE7D36E-52A9-224F-8958-981969F77F4B}" type="datetimeyyyy">
              <a:rPr lang="en-US" smtClean="0"/>
              <a:pPr/>
              <a:t>2022</a:t>
            </a:fld>
            <a:endParaRPr lang="en-LT" dirty="0"/>
          </a:p>
        </p:txBody>
      </p:sp>
      <p:pic>
        <p:nvPicPr>
          <p:cNvPr id="15" name="Graphic 14">
            <a:extLst>
              <a:ext uri="{FF2B5EF4-FFF2-40B4-BE49-F238E27FC236}">
                <a16:creationId xmlns:a16="http://schemas.microsoft.com/office/drawing/2014/main" id="{3BA123B2-436A-614A-9FE9-CCF9338075A0}"/>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2436" r="4049" b="22045"/>
          <a:stretch/>
        </p:blipFill>
        <p:spPr>
          <a:xfrm>
            <a:off x="6428640" y="1"/>
            <a:ext cx="5763360" cy="6857998"/>
          </a:xfrm>
          <a:prstGeom prst="rect">
            <a:avLst/>
          </a:prstGeom>
        </p:spPr>
      </p:pic>
    </p:spTree>
    <p:extLst>
      <p:ext uri="{BB962C8B-B14F-4D97-AF65-F5344CB8AC3E}">
        <p14:creationId xmlns:p14="http://schemas.microsoft.com/office/powerpoint/2010/main" val="1894959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kirtukas su nuotrauka">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C61BA12-FC3F-5342-92F8-1055198F25A8}"/>
              </a:ext>
            </a:extLst>
          </p:cNvPr>
          <p:cNvSpPr>
            <a:spLocks noGrp="1"/>
          </p:cNvSpPr>
          <p:nvPr>
            <p:ph type="pic" sz="quarter" idx="10" hasCustomPrompt="1"/>
          </p:nvPr>
        </p:nvSpPr>
        <p:spPr>
          <a:xfrm>
            <a:off x="0" y="0"/>
            <a:ext cx="12192000" cy="6858000"/>
          </a:xfrm>
          <a:prstGeom prst="rect">
            <a:avLst/>
          </a:prstGeom>
        </p:spPr>
        <p:txBody>
          <a:bodyPr/>
          <a:lstStyle>
            <a:lvl1pPr>
              <a:defRPr sz="1500" i="1"/>
            </a:lvl1pPr>
          </a:lstStyle>
          <a:p>
            <a:r>
              <a:rPr lang="en-LT" dirty="0"/>
              <a:t>Įkėlus foto, padaryti ‘Send to Back’</a:t>
            </a:r>
          </a:p>
        </p:txBody>
      </p:sp>
      <p:sp>
        <p:nvSpPr>
          <p:cNvPr id="6" name="Title 1">
            <a:extLst>
              <a:ext uri="{FF2B5EF4-FFF2-40B4-BE49-F238E27FC236}">
                <a16:creationId xmlns:a16="http://schemas.microsoft.com/office/drawing/2014/main" id="{2687530D-CE9C-F046-920F-3D8B0C6D2EF6}"/>
              </a:ext>
            </a:extLst>
          </p:cNvPr>
          <p:cNvSpPr>
            <a:spLocks noGrp="1"/>
          </p:cNvSpPr>
          <p:nvPr>
            <p:ph type="title" hasCustomPrompt="1"/>
          </p:nvPr>
        </p:nvSpPr>
        <p:spPr>
          <a:xfrm>
            <a:off x="838200" y="810606"/>
            <a:ext cx="5590440" cy="2266549"/>
          </a:xfrm>
        </p:spPr>
        <p:txBody>
          <a:bodyPr anchor="t">
            <a:noAutofit/>
          </a:bodyPr>
          <a:lstStyle>
            <a:lvl1pPr>
              <a:defRPr sz="3200" b="1"/>
            </a:lvl1pPr>
          </a:lstStyle>
          <a:p>
            <a:r>
              <a:rPr lang="en-GB" dirty="0" err="1"/>
              <a:t>Skirtukas</a:t>
            </a:r>
            <a:r>
              <a:rPr lang="en-GB" dirty="0"/>
              <a:t> </a:t>
            </a:r>
            <a:r>
              <a:rPr lang="en-GB" dirty="0" err="1"/>
              <a:t>su</a:t>
            </a:r>
            <a:r>
              <a:rPr lang="en-GB" dirty="0"/>
              <a:t> </a:t>
            </a:r>
            <a:r>
              <a:rPr lang="en-GB" dirty="0" err="1"/>
              <a:t>nuotrauka</a:t>
            </a:r>
            <a:endParaRPr lang="en-LT" dirty="0"/>
          </a:p>
        </p:txBody>
      </p:sp>
      <p:sp>
        <p:nvSpPr>
          <p:cNvPr id="20" name="Text Placeholder 19">
            <a:extLst>
              <a:ext uri="{FF2B5EF4-FFF2-40B4-BE49-F238E27FC236}">
                <a16:creationId xmlns:a16="http://schemas.microsoft.com/office/drawing/2014/main" id="{0FAF53EC-1C73-9C44-9FA4-97FD8C51A6FC}"/>
              </a:ext>
            </a:extLst>
          </p:cNvPr>
          <p:cNvSpPr>
            <a:spLocks noGrp="1"/>
          </p:cNvSpPr>
          <p:nvPr>
            <p:ph type="body" sz="quarter" idx="11" hasCustomPrompt="1"/>
          </p:nvPr>
        </p:nvSpPr>
        <p:spPr>
          <a:xfrm>
            <a:off x="6429375" y="0"/>
            <a:ext cx="5762625" cy="6858000"/>
          </a:xfrm>
          <a:prstGeom prst="rect">
            <a:avLst/>
          </a:prstGeom>
          <a:blipFill>
            <a:blip r:embed="rId2"/>
            <a:stretch>
              <a:fillRect/>
            </a:stretch>
          </a:blipFill>
        </p:spPr>
        <p:txBody>
          <a:bodyPr/>
          <a:lstStyle>
            <a:lvl1pPr marL="0" indent="0">
              <a:buNone/>
              <a:defRPr/>
            </a:lvl1pPr>
          </a:lstStyle>
          <a:p>
            <a:pPr lvl="0"/>
            <a:r>
              <a:rPr lang="en-LT" dirty="0"/>
              <a:t> </a:t>
            </a:r>
          </a:p>
        </p:txBody>
      </p:sp>
    </p:spTree>
    <p:extLst>
      <p:ext uri="{BB962C8B-B14F-4D97-AF65-F5344CB8AC3E}">
        <p14:creationId xmlns:p14="http://schemas.microsoft.com/office/powerpoint/2010/main" val="15820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Skirtukas su nuotrauka">
    <p:bg>
      <p:bgPr>
        <a:blipFill dpi="0" rotWithShape="1">
          <a:blip r:embed="rId2">
            <a:lum/>
          </a:blip>
          <a:srcRect/>
          <a:stretch>
            <a:fillRect l="-12000" t="-8000" r="-21000" b="-5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838200" y="810606"/>
            <a:ext cx="3439886" cy="1083508"/>
          </a:xfrm>
        </p:spPr>
        <p:txBody>
          <a:bodyPr anchor="t">
            <a:noAutofit/>
          </a:bodyPr>
          <a:lstStyle>
            <a:lvl1pPr>
              <a:defRPr sz="3200" b="1"/>
            </a:lvl1pPr>
          </a:lstStyle>
          <a:p>
            <a:r>
              <a:rPr lang="en-GB" dirty="0" err="1"/>
              <a:t>Skirtukas</a:t>
            </a:r>
            <a:r>
              <a:rPr lang="en-GB" dirty="0"/>
              <a:t/>
            </a:r>
            <a:br>
              <a:rPr lang="en-GB" dirty="0"/>
            </a:br>
            <a:r>
              <a:rPr lang="en-GB" dirty="0" err="1"/>
              <a:t>su</a:t>
            </a:r>
            <a:r>
              <a:rPr lang="en-GB" dirty="0"/>
              <a:t> </a:t>
            </a:r>
            <a:r>
              <a:rPr lang="en-GB" dirty="0" err="1"/>
              <a:t>nuotrauka</a:t>
            </a:r>
            <a:endParaRPr lang="en-LT" dirty="0"/>
          </a:p>
        </p:txBody>
      </p:sp>
      <p:pic>
        <p:nvPicPr>
          <p:cNvPr id="10" name="Graphic 9">
            <a:extLst>
              <a:ext uri="{FF2B5EF4-FFF2-40B4-BE49-F238E27FC236}">
                <a16:creationId xmlns:a16="http://schemas.microsoft.com/office/drawing/2014/main" id="{7F8AAA72-1A76-BE42-BEC2-FFF9D56393F4}"/>
              </a:ext>
            </a:extLst>
          </p:cNvPr>
          <p:cNvPicPr>
            <a:picLocks noChangeAspect="1"/>
          </p:cNvPicPr>
          <p:nvPr userDrawn="1"/>
        </p:nvPicPr>
        <p:blipFill rotWithShape="1">
          <a:blip r:embed="rId3">
            <a:extLst>
              <a:ext uri="{96DAC541-7B7A-43D3-8B79-37D633B846F1}">
                <asvg:svgBlip xmlns="" xmlns:asvg="http://schemas.microsoft.com/office/drawing/2016/SVG/main" r:embed="rId4"/>
              </a:ext>
            </a:extLst>
          </a:blip>
          <a:srcRect t="12436" r="4049" b="22045"/>
          <a:stretch/>
        </p:blipFill>
        <p:spPr>
          <a:xfrm>
            <a:off x="6428640" y="1"/>
            <a:ext cx="5763360" cy="6857998"/>
          </a:xfrm>
          <a:prstGeom prst="rect">
            <a:avLst/>
          </a:prstGeom>
        </p:spPr>
      </p:pic>
    </p:spTree>
    <p:extLst>
      <p:ext uri="{BB962C8B-B14F-4D97-AF65-F5344CB8AC3E}">
        <p14:creationId xmlns:p14="http://schemas.microsoft.com/office/powerpoint/2010/main" val="347122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uotrauka+tekst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695324" y="580279"/>
            <a:ext cx="10801351" cy="677788"/>
          </a:xfrm>
        </p:spPr>
        <p:txBody>
          <a:bodyPr anchor="t">
            <a:noAutofit/>
          </a:bodyPr>
          <a:lstStyle>
            <a:lvl1pPr>
              <a:defRPr sz="3200" b="1"/>
            </a:lvl1pPr>
          </a:lstStyle>
          <a:p>
            <a:r>
              <a:rPr lang="en-GB" dirty="0" err="1"/>
              <a:t>Pavadinimas</a:t>
            </a:r>
            <a:endParaRPr lang="en-LT" dirty="0"/>
          </a:p>
        </p:txBody>
      </p:sp>
      <p:sp>
        <p:nvSpPr>
          <p:cNvPr id="14" name="Picture Placeholder 13">
            <a:extLst>
              <a:ext uri="{FF2B5EF4-FFF2-40B4-BE49-F238E27FC236}">
                <a16:creationId xmlns:a16="http://schemas.microsoft.com/office/drawing/2014/main" id="{FD0D92F9-2E44-1D49-80E4-4ACAB53C30C0}"/>
              </a:ext>
            </a:extLst>
          </p:cNvPr>
          <p:cNvSpPr>
            <a:spLocks noGrp="1"/>
          </p:cNvSpPr>
          <p:nvPr>
            <p:ph type="pic" sz="quarter" idx="10" hasCustomPrompt="1"/>
          </p:nvPr>
        </p:nvSpPr>
        <p:spPr>
          <a:xfrm>
            <a:off x="695325" y="1374668"/>
            <a:ext cx="7178675" cy="4726095"/>
          </a:xfrm>
          <a:solidFill>
            <a:schemeClr val="tx1">
              <a:lumMod val="95000"/>
            </a:schemeClr>
          </a:solidFill>
        </p:spPr>
        <p:txBody>
          <a:bodyPr>
            <a:normAutofit/>
          </a:bodyPr>
          <a:lstStyle>
            <a:lvl1pPr>
              <a:defRPr sz="1800"/>
            </a:lvl1pPr>
          </a:lstStyle>
          <a:p>
            <a:r>
              <a:rPr lang="en-LT" dirty="0"/>
              <a:t>Paveiksliukas</a:t>
            </a:r>
          </a:p>
        </p:txBody>
      </p:sp>
      <p:sp>
        <p:nvSpPr>
          <p:cNvPr id="16" name="Text Placeholder 15">
            <a:extLst>
              <a:ext uri="{FF2B5EF4-FFF2-40B4-BE49-F238E27FC236}">
                <a16:creationId xmlns:a16="http://schemas.microsoft.com/office/drawing/2014/main" id="{02E0F323-56B5-7F48-9896-DF18896E3EF1}"/>
              </a:ext>
            </a:extLst>
          </p:cNvPr>
          <p:cNvSpPr>
            <a:spLocks noGrp="1"/>
          </p:cNvSpPr>
          <p:nvPr>
            <p:ph type="body" sz="quarter" idx="11" hasCustomPrompt="1"/>
          </p:nvPr>
        </p:nvSpPr>
        <p:spPr>
          <a:xfrm>
            <a:off x="8302625" y="1374775"/>
            <a:ext cx="3194050" cy="4775200"/>
          </a:xfrm>
        </p:spPr>
        <p:txBody>
          <a:bodyPr anchor="t" anchorCtr="0">
            <a:noAutofit/>
          </a:bodyPr>
          <a:lstStyle>
            <a:lvl1pPr marL="0" indent="0" algn="l">
              <a:buNone/>
              <a:defRPr sz="2400"/>
            </a:lvl1pPr>
            <a:lvl2pPr marL="457200" indent="0" algn="l">
              <a:buNone/>
              <a:defRPr sz="1800"/>
            </a:lvl2pPr>
            <a:lvl3pPr marL="914400" indent="0" algn="l">
              <a:buNone/>
              <a:defRPr sz="1600"/>
            </a:lvl3pPr>
            <a:lvl4pPr marL="1371600" indent="0" algn="l">
              <a:buNone/>
              <a:defRPr sz="1400"/>
            </a:lvl4pPr>
            <a:lvl5pPr marL="1828800" indent="0" algn="l">
              <a:buNone/>
              <a:defRPr sz="1400"/>
            </a:lvl5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Tree>
    <p:extLst>
      <p:ext uri="{BB962C8B-B14F-4D97-AF65-F5344CB8AC3E}">
        <p14:creationId xmlns:p14="http://schemas.microsoft.com/office/powerpoint/2010/main" val="1065424937"/>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Nuotrauka+tekstas">
    <p:spTree>
      <p:nvGrpSpPr>
        <p:cNvPr id="1" name=""/>
        <p:cNvGrpSpPr/>
        <p:nvPr/>
      </p:nvGrpSpPr>
      <p:grpSpPr>
        <a:xfrm>
          <a:off x="0" y="0"/>
          <a:ext cx="0" cy="0"/>
          <a:chOff x="0" y="0"/>
          <a:chExt cx="0" cy="0"/>
        </a:xfrm>
      </p:grpSpPr>
      <p:pic>
        <p:nvPicPr>
          <p:cNvPr id="4" name="Picture 3" descr="A person hitting a ball with a racket&#10;&#10;Description automatically generated">
            <a:extLst>
              <a:ext uri="{FF2B5EF4-FFF2-40B4-BE49-F238E27FC236}">
                <a16:creationId xmlns:a16="http://schemas.microsoft.com/office/drawing/2014/main" id="{705692BC-1E87-6940-9EDD-CF9EFD39F217}"/>
              </a:ext>
            </a:extLst>
          </p:cNvPr>
          <p:cNvPicPr>
            <a:picLocks noChangeAspect="1"/>
          </p:cNvPicPr>
          <p:nvPr userDrawn="1"/>
        </p:nvPicPr>
        <p:blipFill>
          <a:blip r:embed="rId2"/>
          <a:stretch>
            <a:fillRect/>
          </a:stretch>
        </p:blipFill>
        <p:spPr>
          <a:xfrm>
            <a:off x="695324" y="1374668"/>
            <a:ext cx="7178675" cy="4785783"/>
          </a:xfrm>
          <a:prstGeom prst="rect">
            <a:avLst/>
          </a:prstGeom>
        </p:spPr>
      </p:pic>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695324" y="580279"/>
            <a:ext cx="10801351" cy="677788"/>
          </a:xfrm>
        </p:spPr>
        <p:txBody>
          <a:bodyPr anchor="t">
            <a:noAutofit/>
          </a:bodyPr>
          <a:lstStyle>
            <a:lvl1pPr>
              <a:defRPr sz="3200" b="1"/>
            </a:lvl1pPr>
          </a:lstStyle>
          <a:p>
            <a:r>
              <a:rPr lang="en-GB" dirty="0" err="1"/>
              <a:t>Pavadinimas</a:t>
            </a:r>
            <a:endParaRPr lang="en-LT" dirty="0"/>
          </a:p>
        </p:txBody>
      </p:sp>
      <p:sp>
        <p:nvSpPr>
          <p:cNvPr id="16" name="Text Placeholder 15">
            <a:extLst>
              <a:ext uri="{FF2B5EF4-FFF2-40B4-BE49-F238E27FC236}">
                <a16:creationId xmlns:a16="http://schemas.microsoft.com/office/drawing/2014/main" id="{02E0F323-56B5-7F48-9896-DF18896E3EF1}"/>
              </a:ext>
            </a:extLst>
          </p:cNvPr>
          <p:cNvSpPr>
            <a:spLocks noGrp="1"/>
          </p:cNvSpPr>
          <p:nvPr>
            <p:ph type="body" sz="quarter" idx="11" hasCustomPrompt="1"/>
          </p:nvPr>
        </p:nvSpPr>
        <p:spPr>
          <a:xfrm>
            <a:off x="8302625" y="1374775"/>
            <a:ext cx="3194050" cy="4775200"/>
          </a:xfrm>
        </p:spPr>
        <p:txBody>
          <a:bodyPr anchor="t" anchorCtr="0">
            <a:noAutofit/>
          </a:bodyPr>
          <a:lstStyle>
            <a:lvl1pPr marL="0" indent="0" algn="l">
              <a:buNone/>
              <a:defRPr sz="2400"/>
            </a:lvl1pPr>
            <a:lvl2pPr marL="457200" indent="0" algn="l">
              <a:buNone/>
              <a:defRPr sz="1800"/>
            </a:lvl2pPr>
            <a:lvl3pPr marL="914400" indent="0" algn="l">
              <a:buNone/>
              <a:defRPr sz="1600"/>
            </a:lvl3pPr>
            <a:lvl4pPr marL="1371600" indent="0" algn="l">
              <a:buNone/>
              <a:defRPr sz="1400"/>
            </a:lvl4pPr>
            <a:lvl5pPr marL="1828800" indent="0" algn="l">
              <a:buNone/>
              <a:defRPr sz="1400"/>
            </a:lvl5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Tree>
    <p:extLst>
      <p:ext uri="{BB962C8B-B14F-4D97-AF65-F5344CB8AC3E}">
        <p14:creationId xmlns:p14="http://schemas.microsoft.com/office/powerpoint/2010/main" val="2885029693"/>
      </p:ext>
    </p:extLst>
  </p:cSld>
  <p:clrMapOvr>
    <a:masterClrMapping/>
  </p:clrMapOvr>
  <p:extLst>
    <p:ext uri="{DCECCB84-F9BA-43D5-87BE-67443E8EF086}">
      <p15:sldGuideLst xmlns:p15="http://schemas.microsoft.com/office/powerpoint/2012/main">
        <p15:guide id="1" pos="43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Nuotrauka+tekst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711201" y="580278"/>
            <a:ext cx="5384800" cy="1248521"/>
          </a:xfrm>
        </p:spPr>
        <p:txBody>
          <a:bodyPr anchor="t">
            <a:noAutofit/>
          </a:bodyPr>
          <a:lstStyle>
            <a:lvl1pPr>
              <a:defRPr sz="3200" b="1"/>
            </a:lvl1pPr>
          </a:lstStyle>
          <a:p>
            <a:r>
              <a:rPr lang="en-GB" dirty="0" err="1"/>
              <a:t>Pavadinimas</a:t>
            </a:r>
            <a:endParaRPr lang="en-LT" dirty="0"/>
          </a:p>
        </p:txBody>
      </p:sp>
      <p:sp>
        <p:nvSpPr>
          <p:cNvPr id="14" name="Picture Placeholder 13">
            <a:extLst>
              <a:ext uri="{FF2B5EF4-FFF2-40B4-BE49-F238E27FC236}">
                <a16:creationId xmlns:a16="http://schemas.microsoft.com/office/drawing/2014/main" id="{FD0D92F9-2E44-1D49-80E4-4ACAB53C30C0}"/>
              </a:ext>
            </a:extLst>
          </p:cNvPr>
          <p:cNvSpPr>
            <a:spLocks noGrp="1"/>
          </p:cNvSpPr>
          <p:nvPr>
            <p:ph type="pic" sz="quarter" idx="10" hasCustomPrompt="1"/>
          </p:nvPr>
        </p:nvSpPr>
        <p:spPr>
          <a:xfrm>
            <a:off x="6597181" y="580279"/>
            <a:ext cx="4899494" cy="5697442"/>
          </a:xfrm>
          <a:solidFill>
            <a:schemeClr val="tx1">
              <a:lumMod val="95000"/>
            </a:schemeClr>
          </a:solidFill>
        </p:spPr>
        <p:txBody>
          <a:bodyPr>
            <a:normAutofit/>
          </a:bodyPr>
          <a:lstStyle>
            <a:lvl1pPr>
              <a:defRPr sz="1800"/>
            </a:lvl1pPr>
          </a:lstStyle>
          <a:p>
            <a:r>
              <a:rPr lang="en-LT" dirty="0"/>
              <a:t>Paveiksliukas</a:t>
            </a:r>
          </a:p>
        </p:txBody>
      </p:sp>
      <p:sp>
        <p:nvSpPr>
          <p:cNvPr id="16" name="Text Placeholder 15">
            <a:extLst>
              <a:ext uri="{FF2B5EF4-FFF2-40B4-BE49-F238E27FC236}">
                <a16:creationId xmlns:a16="http://schemas.microsoft.com/office/drawing/2014/main" id="{02E0F323-56B5-7F48-9896-DF18896E3EF1}"/>
              </a:ext>
            </a:extLst>
          </p:cNvPr>
          <p:cNvSpPr>
            <a:spLocks noGrp="1"/>
          </p:cNvSpPr>
          <p:nvPr>
            <p:ph type="body" sz="quarter" idx="11" hasCustomPrompt="1"/>
          </p:nvPr>
        </p:nvSpPr>
        <p:spPr>
          <a:xfrm>
            <a:off x="695325" y="2098823"/>
            <a:ext cx="5400675" cy="4178898"/>
          </a:xfrm>
        </p:spPr>
        <p:txBody>
          <a:bodyPr anchor="t">
            <a:noAutofit/>
          </a:bodyPr>
          <a:lstStyle>
            <a:lvl1pPr marL="0" indent="0" algn="l">
              <a:buNone/>
              <a:defRPr sz="2400"/>
            </a:lvl1pPr>
            <a:lvl2pPr marL="457200" indent="0" algn="l">
              <a:buNone/>
              <a:defRPr sz="1800"/>
            </a:lvl2pPr>
            <a:lvl3pPr marL="914400" indent="0" algn="l">
              <a:buNone/>
              <a:defRPr sz="1600"/>
            </a:lvl3pPr>
            <a:lvl4pPr marL="1371600" indent="0" algn="l">
              <a:buNone/>
              <a:defRPr sz="1400"/>
            </a:lvl4pPr>
            <a:lvl5pPr marL="1828800" indent="0" algn="l">
              <a:buNone/>
              <a:defRPr sz="1400"/>
            </a:lvl5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Tree>
    <p:extLst>
      <p:ext uri="{BB962C8B-B14F-4D97-AF65-F5344CB8AC3E}">
        <p14:creationId xmlns:p14="http://schemas.microsoft.com/office/powerpoint/2010/main" val="3341430315"/>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Nuotrauka+tekstas">
    <p:spTree>
      <p:nvGrpSpPr>
        <p:cNvPr id="1" name=""/>
        <p:cNvGrpSpPr/>
        <p:nvPr/>
      </p:nvGrpSpPr>
      <p:grpSpPr>
        <a:xfrm>
          <a:off x="0" y="0"/>
          <a:ext cx="0" cy="0"/>
          <a:chOff x="0" y="0"/>
          <a:chExt cx="0" cy="0"/>
        </a:xfrm>
      </p:grpSpPr>
      <p:pic>
        <p:nvPicPr>
          <p:cNvPr id="4" name="Picture 3" descr="A picture containing grass, person, outdoor, sport&#10;&#10;Description automatically generated">
            <a:extLst>
              <a:ext uri="{FF2B5EF4-FFF2-40B4-BE49-F238E27FC236}">
                <a16:creationId xmlns:a16="http://schemas.microsoft.com/office/drawing/2014/main" id="{0F216983-FD34-9E4C-B442-BA49F6A7093F}"/>
              </a:ext>
            </a:extLst>
          </p:cNvPr>
          <p:cNvPicPr>
            <a:picLocks noChangeAspect="1"/>
          </p:cNvPicPr>
          <p:nvPr userDrawn="1"/>
        </p:nvPicPr>
        <p:blipFill rotWithShape="1">
          <a:blip r:embed="rId2"/>
          <a:srcRect l="27373" r="22421"/>
          <a:stretch/>
        </p:blipFill>
        <p:spPr>
          <a:xfrm>
            <a:off x="6606236" y="580278"/>
            <a:ext cx="4899494" cy="5716691"/>
          </a:xfrm>
          <a:prstGeom prst="rect">
            <a:avLst/>
          </a:prstGeom>
        </p:spPr>
      </p:pic>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711201" y="580278"/>
            <a:ext cx="5384800" cy="1248521"/>
          </a:xfrm>
        </p:spPr>
        <p:txBody>
          <a:bodyPr anchor="t">
            <a:noAutofit/>
          </a:bodyPr>
          <a:lstStyle>
            <a:lvl1pPr>
              <a:defRPr sz="3200" b="1"/>
            </a:lvl1pPr>
          </a:lstStyle>
          <a:p>
            <a:r>
              <a:rPr lang="en-GB" dirty="0" err="1"/>
              <a:t>Pavadinimas</a:t>
            </a:r>
            <a:endParaRPr lang="en-LT" dirty="0"/>
          </a:p>
        </p:txBody>
      </p:sp>
      <p:sp>
        <p:nvSpPr>
          <p:cNvPr id="16" name="Text Placeholder 15">
            <a:extLst>
              <a:ext uri="{FF2B5EF4-FFF2-40B4-BE49-F238E27FC236}">
                <a16:creationId xmlns:a16="http://schemas.microsoft.com/office/drawing/2014/main" id="{02E0F323-56B5-7F48-9896-DF18896E3EF1}"/>
              </a:ext>
            </a:extLst>
          </p:cNvPr>
          <p:cNvSpPr>
            <a:spLocks noGrp="1"/>
          </p:cNvSpPr>
          <p:nvPr>
            <p:ph type="body" sz="quarter" idx="11" hasCustomPrompt="1"/>
          </p:nvPr>
        </p:nvSpPr>
        <p:spPr>
          <a:xfrm>
            <a:off x="695325" y="2098823"/>
            <a:ext cx="5400675" cy="4178898"/>
          </a:xfrm>
        </p:spPr>
        <p:txBody>
          <a:bodyPr anchor="t">
            <a:noAutofit/>
          </a:bodyPr>
          <a:lstStyle>
            <a:lvl1pPr marL="0" indent="0" algn="l">
              <a:buNone/>
              <a:defRPr sz="2400"/>
            </a:lvl1pPr>
            <a:lvl2pPr marL="457200" indent="0" algn="l">
              <a:buNone/>
              <a:defRPr sz="1800"/>
            </a:lvl2pPr>
            <a:lvl3pPr marL="914400" indent="0" algn="l">
              <a:buNone/>
              <a:defRPr sz="1600"/>
            </a:lvl3pPr>
            <a:lvl4pPr marL="1371600" indent="0" algn="l">
              <a:buNone/>
              <a:defRPr sz="1400"/>
            </a:lvl4pPr>
            <a:lvl5pPr marL="1828800" indent="0" algn="l">
              <a:buNone/>
              <a:defRPr sz="1400"/>
            </a:lvl5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Tree>
    <p:extLst>
      <p:ext uri="{BB962C8B-B14F-4D97-AF65-F5344CB8AC3E}">
        <p14:creationId xmlns:p14="http://schemas.microsoft.com/office/powerpoint/2010/main" val="197843597"/>
      </p:ext>
    </p:extLst>
  </p:cSld>
  <p:clrMapOvr>
    <a:masterClrMapping/>
  </p:clrMapOvr>
  <p:extLst>
    <p:ext uri="{DCECCB84-F9BA-43D5-87BE-67443E8EF086}">
      <p15:sldGuideLst xmlns:p15="http://schemas.microsoft.com/office/powerpoint/2012/main">
        <p15:guide id="1" pos="43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Nuotrauka+tekstas">
    <p:bg>
      <p:bgPr>
        <a:solidFill>
          <a:schemeClr val="tx1">
            <a:lumMod val="95000"/>
          </a:schemeClr>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C0483B16-48B9-314B-B526-F9B2824F6401}"/>
              </a:ext>
            </a:extLst>
          </p:cNvPr>
          <p:cNvSpPr>
            <a:spLocks noGrp="1"/>
          </p:cNvSpPr>
          <p:nvPr>
            <p:ph type="pic" sz="quarter" idx="10"/>
          </p:nvPr>
        </p:nvSpPr>
        <p:spPr>
          <a:xfrm>
            <a:off x="3570439" y="-18710"/>
            <a:ext cx="8621561" cy="6865951"/>
          </a:xfrm>
          <a:custGeom>
            <a:avLst/>
            <a:gdLst>
              <a:gd name="connsiteX0" fmla="*/ 0 w 9623425"/>
              <a:gd name="connsiteY0" fmla="*/ 0 h 6858000"/>
              <a:gd name="connsiteX1" fmla="*/ 9623425 w 9623425"/>
              <a:gd name="connsiteY1" fmla="*/ 0 h 6858000"/>
              <a:gd name="connsiteX2" fmla="*/ 9623425 w 9623425"/>
              <a:gd name="connsiteY2" fmla="*/ 6858000 h 6858000"/>
              <a:gd name="connsiteX3" fmla="*/ 0 w 9623425"/>
              <a:gd name="connsiteY3" fmla="*/ 6858000 h 6858000"/>
              <a:gd name="connsiteX4" fmla="*/ 0 w 9623425"/>
              <a:gd name="connsiteY4" fmla="*/ 0 h 6858000"/>
              <a:gd name="connsiteX0" fmla="*/ 7832034 w 9623425"/>
              <a:gd name="connsiteY0" fmla="*/ 0 h 6865951"/>
              <a:gd name="connsiteX1" fmla="*/ 9623425 w 9623425"/>
              <a:gd name="connsiteY1" fmla="*/ 7951 h 6865951"/>
              <a:gd name="connsiteX2" fmla="*/ 9623425 w 9623425"/>
              <a:gd name="connsiteY2" fmla="*/ 6865951 h 6865951"/>
              <a:gd name="connsiteX3" fmla="*/ 0 w 9623425"/>
              <a:gd name="connsiteY3" fmla="*/ 6865951 h 6865951"/>
              <a:gd name="connsiteX4" fmla="*/ 7832034 w 9623425"/>
              <a:gd name="connsiteY4" fmla="*/ 0 h 6865951"/>
              <a:gd name="connsiteX0" fmla="*/ 6830170 w 8621561"/>
              <a:gd name="connsiteY0" fmla="*/ 0 h 6865951"/>
              <a:gd name="connsiteX1" fmla="*/ 8621561 w 8621561"/>
              <a:gd name="connsiteY1" fmla="*/ 7951 h 6865951"/>
              <a:gd name="connsiteX2" fmla="*/ 8621561 w 8621561"/>
              <a:gd name="connsiteY2" fmla="*/ 6865951 h 6865951"/>
              <a:gd name="connsiteX3" fmla="*/ 0 w 8621561"/>
              <a:gd name="connsiteY3" fmla="*/ 6865951 h 6865951"/>
              <a:gd name="connsiteX4" fmla="*/ 6830170 w 8621561"/>
              <a:gd name="connsiteY4" fmla="*/ 0 h 686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561" h="6865951">
                <a:moveTo>
                  <a:pt x="6830170" y="0"/>
                </a:moveTo>
                <a:lnTo>
                  <a:pt x="8621561" y="7951"/>
                </a:lnTo>
                <a:lnTo>
                  <a:pt x="8621561" y="6865951"/>
                </a:lnTo>
                <a:lnTo>
                  <a:pt x="0" y="6865951"/>
                </a:lnTo>
                <a:lnTo>
                  <a:pt x="6830170" y="0"/>
                </a:lnTo>
                <a:close/>
              </a:path>
            </a:pathLst>
          </a:custGeom>
        </p:spPr>
        <p:txBody>
          <a:bodyPr/>
          <a:lstStyle/>
          <a:p>
            <a:endParaRPr lang="en-LT" dirty="0"/>
          </a:p>
        </p:txBody>
      </p:sp>
      <p:sp>
        <p:nvSpPr>
          <p:cNvPr id="6" name="Freeform 5">
            <a:extLst>
              <a:ext uri="{FF2B5EF4-FFF2-40B4-BE49-F238E27FC236}">
                <a16:creationId xmlns:a16="http://schemas.microsoft.com/office/drawing/2014/main" id="{06AC9E24-D43E-0F47-8A34-F88463F8045B}"/>
              </a:ext>
            </a:extLst>
          </p:cNvPr>
          <p:cNvSpPr/>
          <p:nvPr userDrawn="1"/>
        </p:nvSpPr>
        <p:spPr>
          <a:xfrm>
            <a:off x="-10758" y="-10758"/>
            <a:ext cx="10413403" cy="6868758"/>
          </a:xfrm>
          <a:custGeom>
            <a:avLst/>
            <a:gdLst>
              <a:gd name="connsiteX0" fmla="*/ 10413403 w 10413403"/>
              <a:gd name="connsiteY0" fmla="*/ 0 h 6895652"/>
              <a:gd name="connsiteX1" fmla="*/ 3571539 w 10413403"/>
              <a:gd name="connsiteY1" fmla="*/ 6895652 h 6895652"/>
              <a:gd name="connsiteX2" fmla="*/ 0 w 10413403"/>
              <a:gd name="connsiteY2" fmla="*/ 6895652 h 6895652"/>
              <a:gd name="connsiteX3" fmla="*/ 0 w 10413403"/>
              <a:gd name="connsiteY3" fmla="*/ 10758 h 6895652"/>
              <a:gd name="connsiteX4" fmla="*/ 10413403 w 10413403"/>
              <a:gd name="connsiteY4" fmla="*/ 0 h 689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3403" h="6895652">
                <a:moveTo>
                  <a:pt x="10413403" y="0"/>
                </a:moveTo>
                <a:lnTo>
                  <a:pt x="3571539" y="6895652"/>
                </a:lnTo>
                <a:lnTo>
                  <a:pt x="0" y="6895652"/>
                </a:lnTo>
                <a:lnTo>
                  <a:pt x="0" y="10758"/>
                </a:lnTo>
                <a:lnTo>
                  <a:pt x="10413403"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1600"/>
          </a:p>
        </p:txBody>
      </p:sp>
      <p:sp>
        <p:nvSpPr>
          <p:cNvPr id="2" name="Title 1">
            <a:extLst>
              <a:ext uri="{FF2B5EF4-FFF2-40B4-BE49-F238E27FC236}">
                <a16:creationId xmlns:a16="http://schemas.microsoft.com/office/drawing/2014/main" id="{8ABBCBF3-19B1-D540-BCA2-931A8DDDDDE6}"/>
              </a:ext>
            </a:extLst>
          </p:cNvPr>
          <p:cNvSpPr>
            <a:spLocks noGrp="1"/>
          </p:cNvSpPr>
          <p:nvPr>
            <p:ph type="title"/>
          </p:nvPr>
        </p:nvSpPr>
        <p:spPr>
          <a:xfrm>
            <a:off x="694130" y="580279"/>
            <a:ext cx="5807097" cy="677788"/>
          </a:xfrm>
        </p:spPr>
        <p:txBody>
          <a:bodyPr anchor="t">
            <a:noAutofit/>
          </a:bodyPr>
          <a:lstStyle>
            <a:lvl1pPr>
              <a:defRPr sz="3200" b="1"/>
            </a:lvl1pPr>
          </a:lstStyle>
          <a:p>
            <a:r>
              <a:rPr lang="en-GB" dirty="0"/>
              <a:t>Click to edit Master title style</a:t>
            </a:r>
            <a:endParaRPr lang="en-LT" dirty="0"/>
          </a:p>
        </p:txBody>
      </p:sp>
      <p:sp>
        <p:nvSpPr>
          <p:cNvPr id="16" name="Text Placeholder 15">
            <a:extLst>
              <a:ext uri="{FF2B5EF4-FFF2-40B4-BE49-F238E27FC236}">
                <a16:creationId xmlns:a16="http://schemas.microsoft.com/office/drawing/2014/main" id="{02E0F323-56B5-7F48-9896-DF18896E3EF1}"/>
              </a:ext>
            </a:extLst>
          </p:cNvPr>
          <p:cNvSpPr>
            <a:spLocks noGrp="1"/>
          </p:cNvSpPr>
          <p:nvPr>
            <p:ph type="body" sz="quarter" idx="11" hasCustomPrompt="1"/>
          </p:nvPr>
        </p:nvSpPr>
        <p:spPr>
          <a:xfrm>
            <a:off x="695325" y="2098823"/>
            <a:ext cx="5400675" cy="4178898"/>
          </a:xfrm>
        </p:spPr>
        <p:txBody>
          <a:bodyPr anchor="t">
            <a:normAutofit/>
          </a:bodyPr>
          <a:lstStyle>
            <a:lvl1pPr marL="0" indent="0" algn="l">
              <a:buFont typeface="Arial" panose="020B0604020202020204" pitchFamily="34" charset="0"/>
              <a:buNone/>
              <a:defRPr sz="2400"/>
            </a:lvl1pPr>
            <a:lvl2pPr marL="742950" indent="-285750" algn="l">
              <a:buFont typeface="Arial" panose="020B0604020202020204" pitchFamily="34" charset="0"/>
              <a:buChar char="•"/>
              <a:defRPr sz="18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400"/>
            </a:lvl4pPr>
            <a:lvl5pPr marL="2114550" indent="-285750" algn="l">
              <a:buFont typeface="Arial" panose="020B0604020202020204" pitchFamily="34" charset="0"/>
              <a:buChar char="•"/>
              <a:defRPr sz="1400"/>
            </a:lvl5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Tree>
    <p:extLst>
      <p:ext uri="{BB962C8B-B14F-4D97-AF65-F5344CB8AC3E}">
        <p14:creationId xmlns:p14="http://schemas.microsoft.com/office/powerpoint/2010/main" val="1649063392"/>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uotrauka+tekstas">
    <p:bg>
      <p:bgPr>
        <a:solidFill>
          <a:schemeClr val="tx1">
            <a:lumMod val="95000"/>
          </a:schemeClr>
        </a:solidFill>
        <a:effectLst/>
      </p:bgPr>
    </p:bg>
    <p:spTree>
      <p:nvGrpSpPr>
        <p:cNvPr id="1" name=""/>
        <p:cNvGrpSpPr/>
        <p:nvPr/>
      </p:nvGrpSpPr>
      <p:grpSpPr>
        <a:xfrm>
          <a:off x="0" y="0"/>
          <a:ext cx="0" cy="0"/>
          <a:chOff x="0" y="0"/>
          <a:chExt cx="0" cy="0"/>
        </a:xfrm>
      </p:grpSpPr>
      <p:pic>
        <p:nvPicPr>
          <p:cNvPr id="4" name="Picture 3" descr="A person swimming in the water&#10;&#10;Description automatically generated">
            <a:extLst>
              <a:ext uri="{FF2B5EF4-FFF2-40B4-BE49-F238E27FC236}">
                <a16:creationId xmlns:a16="http://schemas.microsoft.com/office/drawing/2014/main" id="{1C297E44-A795-7044-97F6-3033D616B875}"/>
              </a:ext>
            </a:extLst>
          </p:cNvPr>
          <p:cNvPicPr>
            <a:picLocks noChangeAspect="1"/>
          </p:cNvPicPr>
          <p:nvPr userDrawn="1"/>
        </p:nvPicPr>
        <p:blipFill rotWithShape="1">
          <a:blip r:embed="rId2"/>
          <a:srcRect l="13554" r="17164" b="21318"/>
          <a:stretch/>
        </p:blipFill>
        <p:spPr>
          <a:xfrm>
            <a:off x="3119718" y="0"/>
            <a:ext cx="9072282" cy="6868758"/>
          </a:xfrm>
          <a:prstGeom prst="rect">
            <a:avLst/>
          </a:prstGeom>
        </p:spPr>
      </p:pic>
      <p:sp>
        <p:nvSpPr>
          <p:cNvPr id="6" name="Freeform 5">
            <a:extLst>
              <a:ext uri="{FF2B5EF4-FFF2-40B4-BE49-F238E27FC236}">
                <a16:creationId xmlns:a16="http://schemas.microsoft.com/office/drawing/2014/main" id="{06AC9E24-D43E-0F47-8A34-F88463F8045B}"/>
              </a:ext>
            </a:extLst>
          </p:cNvPr>
          <p:cNvSpPr/>
          <p:nvPr userDrawn="1"/>
        </p:nvSpPr>
        <p:spPr>
          <a:xfrm>
            <a:off x="-10758" y="-10758"/>
            <a:ext cx="10413403" cy="6868758"/>
          </a:xfrm>
          <a:custGeom>
            <a:avLst/>
            <a:gdLst>
              <a:gd name="connsiteX0" fmla="*/ 10413403 w 10413403"/>
              <a:gd name="connsiteY0" fmla="*/ 0 h 6895652"/>
              <a:gd name="connsiteX1" fmla="*/ 3571539 w 10413403"/>
              <a:gd name="connsiteY1" fmla="*/ 6895652 h 6895652"/>
              <a:gd name="connsiteX2" fmla="*/ 0 w 10413403"/>
              <a:gd name="connsiteY2" fmla="*/ 6895652 h 6895652"/>
              <a:gd name="connsiteX3" fmla="*/ 0 w 10413403"/>
              <a:gd name="connsiteY3" fmla="*/ 10758 h 6895652"/>
              <a:gd name="connsiteX4" fmla="*/ 10413403 w 10413403"/>
              <a:gd name="connsiteY4" fmla="*/ 0 h 689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3403" h="6895652">
                <a:moveTo>
                  <a:pt x="10413403" y="0"/>
                </a:moveTo>
                <a:lnTo>
                  <a:pt x="3571539" y="6895652"/>
                </a:lnTo>
                <a:lnTo>
                  <a:pt x="0" y="6895652"/>
                </a:lnTo>
                <a:lnTo>
                  <a:pt x="0" y="10758"/>
                </a:lnTo>
                <a:lnTo>
                  <a:pt x="10413403"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1600"/>
          </a:p>
        </p:txBody>
      </p:sp>
      <p:sp>
        <p:nvSpPr>
          <p:cNvPr id="2" name="Title 1">
            <a:extLst>
              <a:ext uri="{FF2B5EF4-FFF2-40B4-BE49-F238E27FC236}">
                <a16:creationId xmlns:a16="http://schemas.microsoft.com/office/drawing/2014/main" id="{8ABBCBF3-19B1-D540-BCA2-931A8DDDDDE6}"/>
              </a:ext>
            </a:extLst>
          </p:cNvPr>
          <p:cNvSpPr>
            <a:spLocks noGrp="1"/>
          </p:cNvSpPr>
          <p:nvPr>
            <p:ph type="title"/>
          </p:nvPr>
        </p:nvSpPr>
        <p:spPr>
          <a:xfrm>
            <a:off x="694130" y="580279"/>
            <a:ext cx="5807097" cy="677788"/>
          </a:xfrm>
        </p:spPr>
        <p:txBody>
          <a:bodyPr anchor="t">
            <a:noAutofit/>
          </a:bodyPr>
          <a:lstStyle>
            <a:lvl1pPr>
              <a:defRPr sz="3200" b="1"/>
            </a:lvl1pPr>
          </a:lstStyle>
          <a:p>
            <a:r>
              <a:rPr lang="en-GB" dirty="0"/>
              <a:t>Click to edit Master title style</a:t>
            </a:r>
            <a:endParaRPr lang="en-LT" dirty="0"/>
          </a:p>
        </p:txBody>
      </p:sp>
      <p:sp>
        <p:nvSpPr>
          <p:cNvPr id="16" name="Text Placeholder 15">
            <a:extLst>
              <a:ext uri="{FF2B5EF4-FFF2-40B4-BE49-F238E27FC236}">
                <a16:creationId xmlns:a16="http://schemas.microsoft.com/office/drawing/2014/main" id="{02E0F323-56B5-7F48-9896-DF18896E3EF1}"/>
              </a:ext>
            </a:extLst>
          </p:cNvPr>
          <p:cNvSpPr>
            <a:spLocks noGrp="1"/>
          </p:cNvSpPr>
          <p:nvPr>
            <p:ph type="body" sz="quarter" idx="11" hasCustomPrompt="1"/>
          </p:nvPr>
        </p:nvSpPr>
        <p:spPr>
          <a:xfrm>
            <a:off x="695325" y="2098823"/>
            <a:ext cx="5400675" cy="4178898"/>
          </a:xfrm>
        </p:spPr>
        <p:txBody>
          <a:bodyPr anchor="t">
            <a:normAutofit/>
          </a:bodyPr>
          <a:lstStyle>
            <a:lvl1pPr marL="0" indent="0" algn="l">
              <a:buFont typeface="Arial" panose="020B0604020202020204" pitchFamily="34" charset="0"/>
              <a:buNone/>
              <a:defRPr sz="2400"/>
            </a:lvl1pPr>
            <a:lvl2pPr marL="742950" indent="-285750" algn="l">
              <a:buFont typeface="Arial" panose="020B0604020202020204" pitchFamily="34" charset="0"/>
              <a:buChar char="•"/>
              <a:defRPr sz="1800"/>
            </a:lvl2pPr>
            <a:lvl3pPr marL="1200150" indent="-285750" algn="l">
              <a:buFont typeface="Arial" panose="020B0604020202020204" pitchFamily="34" charset="0"/>
              <a:buChar char="•"/>
              <a:defRPr sz="1600"/>
            </a:lvl3pPr>
            <a:lvl4pPr marL="1657350" indent="-285750" algn="l">
              <a:buFont typeface="Arial" panose="020B0604020202020204" pitchFamily="34" charset="0"/>
              <a:buChar char="•"/>
              <a:defRPr sz="1400"/>
            </a:lvl4pPr>
            <a:lvl5pPr marL="2114550" indent="-285750" algn="l">
              <a:buFont typeface="Arial" panose="020B0604020202020204" pitchFamily="34" charset="0"/>
              <a:buChar char="•"/>
              <a:defRPr sz="1400"/>
            </a:lvl5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Tree>
    <p:extLst>
      <p:ext uri="{BB962C8B-B14F-4D97-AF65-F5344CB8AC3E}">
        <p14:creationId xmlns:p14="http://schemas.microsoft.com/office/powerpoint/2010/main" val="2239312234"/>
      </p:ext>
    </p:extLst>
  </p:cSld>
  <p:clrMapOvr>
    <a:masterClrMapping/>
  </p:clrMapOvr>
  <p:extLst>
    <p:ext uri="{DCECCB84-F9BA-43D5-87BE-67443E8EF086}">
      <p15:sldGuideLst xmlns:p15="http://schemas.microsoft.com/office/powerpoint/2012/main">
        <p15:guide id="1" pos="43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Nuotrauka+teksta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0A121E-42AE-1541-89DB-B1407F101017}"/>
              </a:ext>
            </a:extLst>
          </p:cNvPr>
          <p:cNvSpPr>
            <a:spLocks noGrp="1"/>
          </p:cNvSpPr>
          <p:nvPr>
            <p:ph type="title" hasCustomPrompt="1"/>
          </p:nvPr>
        </p:nvSpPr>
        <p:spPr>
          <a:xfrm>
            <a:off x="695324" y="580279"/>
            <a:ext cx="10785476" cy="677788"/>
          </a:xfrm>
        </p:spPr>
        <p:txBody>
          <a:bodyPr anchor="t">
            <a:noAutofit/>
          </a:bodyPr>
          <a:lstStyle>
            <a:lvl1pPr>
              <a:defRPr sz="3200" b="1"/>
            </a:lvl1pPr>
          </a:lstStyle>
          <a:p>
            <a:r>
              <a:rPr lang="en-GB" dirty="0" err="1"/>
              <a:t>Pavadinimas</a:t>
            </a:r>
            <a:endParaRPr lang="en-LT" dirty="0"/>
          </a:p>
        </p:txBody>
      </p:sp>
      <p:sp>
        <p:nvSpPr>
          <p:cNvPr id="8" name="Content Placeholder 3">
            <a:extLst>
              <a:ext uri="{FF2B5EF4-FFF2-40B4-BE49-F238E27FC236}">
                <a16:creationId xmlns:a16="http://schemas.microsoft.com/office/drawing/2014/main" id="{DD3403BF-29C5-1242-BA4E-0C6CC91CDDF0}"/>
              </a:ext>
            </a:extLst>
          </p:cNvPr>
          <p:cNvSpPr>
            <a:spLocks noGrp="1"/>
          </p:cNvSpPr>
          <p:nvPr>
            <p:ph sz="quarter" idx="11" hasCustomPrompt="1"/>
          </p:nvPr>
        </p:nvSpPr>
        <p:spPr>
          <a:xfrm>
            <a:off x="695325" y="1409700"/>
            <a:ext cx="10801350" cy="4775200"/>
          </a:xfrm>
          <a:solidFill>
            <a:schemeClr val="tx1">
              <a:lumMod val="95000"/>
            </a:schemeClr>
          </a:solidFill>
        </p:spPr>
        <p:txBody>
          <a:bodyPr>
            <a:normAutofit/>
          </a:bodyPr>
          <a:lstStyle>
            <a:lvl1pPr>
              <a:defRPr sz="1800"/>
            </a:lvl1pPr>
          </a:lstStyle>
          <a:p>
            <a:pPr lvl="0"/>
            <a:r>
              <a:rPr lang="en-GB" dirty="0" err="1"/>
              <a:t>Paveiksliukas</a:t>
            </a:r>
            <a:r>
              <a:rPr lang="en-GB" dirty="0"/>
              <a:t>, </a:t>
            </a:r>
            <a:r>
              <a:rPr lang="en-GB" dirty="0" err="1"/>
              <a:t>grafikai</a:t>
            </a:r>
            <a:r>
              <a:rPr lang="en-GB" dirty="0"/>
              <a:t>, </a:t>
            </a:r>
            <a:r>
              <a:rPr lang="en-GB" dirty="0" err="1"/>
              <a:t>lentelės</a:t>
            </a:r>
            <a:endParaRPr lang="en-LT" dirty="0"/>
          </a:p>
        </p:txBody>
      </p:sp>
    </p:spTree>
    <p:extLst>
      <p:ext uri="{BB962C8B-B14F-4D97-AF65-F5344CB8AC3E}">
        <p14:creationId xmlns:p14="http://schemas.microsoft.com/office/powerpoint/2010/main" val="2452073927"/>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Nuotrauka+teksta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0A121E-42AE-1541-89DB-B1407F101017}"/>
              </a:ext>
            </a:extLst>
          </p:cNvPr>
          <p:cNvSpPr>
            <a:spLocks noGrp="1"/>
          </p:cNvSpPr>
          <p:nvPr>
            <p:ph type="title" hasCustomPrompt="1"/>
          </p:nvPr>
        </p:nvSpPr>
        <p:spPr>
          <a:xfrm>
            <a:off x="695324" y="580279"/>
            <a:ext cx="10785476" cy="677788"/>
          </a:xfrm>
        </p:spPr>
        <p:txBody>
          <a:bodyPr anchor="t">
            <a:noAutofit/>
          </a:bodyPr>
          <a:lstStyle>
            <a:lvl1pPr>
              <a:defRPr sz="3200" b="1"/>
            </a:lvl1pPr>
          </a:lstStyle>
          <a:p>
            <a:r>
              <a:rPr lang="en-GB" dirty="0" err="1"/>
              <a:t>Pavadinimas</a:t>
            </a:r>
            <a:endParaRPr lang="en-LT" dirty="0"/>
          </a:p>
        </p:txBody>
      </p:sp>
      <p:sp>
        <p:nvSpPr>
          <p:cNvPr id="8" name="Content Placeholder 3">
            <a:extLst>
              <a:ext uri="{FF2B5EF4-FFF2-40B4-BE49-F238E27FC236}">
                <a16:creationId xmlns:a16="http://schemas.microsoft.com/office/drawing/2014/main" id="{DD3403BF-29C5-1242-BA4E-0C6CC91CDDF0}"/>
              </a:ext>
            </a:extLst>
          </p:cNvPr>
          <p:cNvSpPr>
            <a:spLocks noGrp="1"/>
          </p:cNvSpPr>
          <p:nvPr>
            <p:ph sz="quarter" idx="11" hasCustomPrompt="1"/>
          </p:nvPr>
        </p:nvSpPr>
        <p:spPr>
          <a:xfrm>
            <a:off x="695325" y="1409700"/>
            <a:ext cx="10801350" cy="4775200"/>
          </a:xfrm>
          <a:solidFill>
            <a:schemeClr val="tx1">
              <a:lumMod val="95000"/>
            </a:schemeClr>
          </a:solidFill>
        </p:spPr>
        <p:txBody>
          <a:bodyPr>
            <a:normAutofit/>
          </a:bodyPr>
          <a:lstStyle>
            <a:lvl1pPr>
              <a:defRPr sz="1800"/>
            </a:lvl1pPr>
          </a:lstStyle>
          <a:p>
            <a:pPr lvl="0"/>
            <a:r>
              <a:rPr lang="en-GB" dirty="0" err="1"/>
              <a:t>Paveiksliukas</a:t>
            </a:r>
            <a:r>
              <a:rPr lang="en-GB" dirty="0"/>
              <a:t>, </a:t>
            </a:r>
            <a:r>
              <a:rPr lang="en-GB" dirty="0" err="1"/>
              <a:t>grafikai</a:t>
            </a:r>
            <a:r>
              <a:rPr lang="en-GB" dirty="0"/>
              <a:t>, </a:t>
            </a:r>
            <a:r>
              <a:rPr lang="en-GB" dirty="0" err="1"/>
              <a:t>lentelės</a:t>
            </a:r>
            <a:endParaRPr lang="en-LT" dirty="0"/>
          </a:p>
        </p:txBody>
      </p:sp>
      <p:pic>
        <p:nvPicPr>
          <p:cNvPr id="3" name="Picture 2" descr="A person swimming in the water&#10;&#10;Description automatically generated">
            <a:extLst>
              <a:ext uri="{FF2B5EF4-FFF2-40B4-BE49-F238E27FC236}">
                <a16:creationId xmlns:a16="http://schemas.microsoft.com/office/drawing/2014/main" id="{9696B735-CE4C-764C-A188-AD784A7F8D8C}"/>
              </a:ext>
            </a:extLst>
          </p:cNvPr>
          <p:cNvPicPr>
            <a:picLocks noChangeAspect="1"/>
          </p:cNvPicPr>
          <p:nvPr userDrawn="1"/>
        </p:nvPicPr>
        <p:blipFill rotWithShape="1">
          <a:blip r:embed="rId2"/>
          <a:srcRect l="13936" t="21082" r="9390" b="28073"/>
          <a:stretch/>
        </p:blipFill>
        <p:spPr>
          <a:xfrm>
            <a:off x="695323" y="1409700"/>
            <a:ext cx="10801351" cy="4775200"/>
          </a:xfrm>
          <a:prstGeom prst="rect">
            <a:avLst/>
          </a:prstGeom>
        </p:spPr>
      </p:pic>
    </p:spTree>
    <p:extLst>
      <p:ext uri="{BB962C8B-B14F-4D97-AF65-F5344CB8AC3E}">
        <p14:creationId xmlns:p14="http://schemas.microsoft.com/office/powerpoint/2010/main" val="2729604248"/>
      </p:ext>
    </p:extLst>
  </p:cSld>
  <p:clrMapOvr>
    <a:masterClrMapping/>
  </p:clrMapOvr>
  <p:extLst>
    <p:ext uri="{DCECCB84-F9BA-43D5-87BE-67443E8EF086}">
      <p15:sldGuideLst xmlns:p15="http://schemas.microsoft.com/office/powerpoint/2012/main">
        <p15:guide id="1" pos="43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ulini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A364-4729-6E43-BE31-AD24F6D5DB69}"/>
              </a:ext>
            </a:extLst>
          </p:cNvPr>
          <p:cNvSpPr>
            <a:spLocks noGrp="1"/>
          </p:cNvSpPr>
          <p:nvPr>
            <p:ph type="ctrTitle" hasCustomPrompt="1"/>
          </p:nvPr>
        </p:nvSpPr>
        <p:spPr>
          <a:xfrm>
            <a:off x="813996" y="3689591"/>
            <a:ext cx="5780442" cy="1261091"/>
          </a:xfrm>
        </p:spPr>
        <p:txBody>
          <a:bodyPr anchor="b" anchorCtr="0">
            <a:noAutofit/>
          </a:bodyPr>
          <a:lstStyle>
            <a:lvl1pPr algn="l">
              <a:defRPr sz="3200" b="1"/>
            </a:lvl1pPr>
          </a:lstStyle>
          <a:p>
            <a:r>
              <a:rPr lang="en-GB" dirty="0" err="1"/>
              <a:t>Prezentacijos</a:t>
            </a:r>
            <a:r>
              <a:rPr lang="en-GB" dirty="0"/>
              <a:t/>
            </a:r>
            <a:br>
              <a:rPr lang="en-GB" dirty="0"/>
            </a:br>
            <a:r>
              <a:rPr lang="en-GB" dirty="0" err="1"/>
              <a:t>pavadinimas</a:t>
            </a:r>
            <a:endParaRPr lang="en-LT" dirty="0"/>
          </a:p>
        </p:txBody>
      </p:sp>
      <p:sp>
        <p:nvSpPr>
          <p:cNvPr id="3" name="Subtitle 2">
            <a:extLst>
              <a:ext uri="{FF2B5EF4-FFF2-40B4-BE49-F238E27FC236}">
                <a16:creationId xmlns:a16="http://schemas.microsoft.com/office/drawing/2014/main" id="{DD1D2D0B-A049-AC4B-923F-DF828C487C39}"/>
              </a:ext>
            </a:extLst>
          </p:cNvPr>
          <p:cNvSpPr>
            <a:spLocks noGrp="1"/>
          </p:cNvSpPr>
          <p:nvPr>
            <p:ph type="subTitle" idx="1" hasCustomPrompt="1"/>
          </p:nvPr>
        </p:nvSpPr>
        <p:spPr>
          <a:xfrm>
            <a:off x="813996" y="5434534"/>
            <a:ext cx="5780442" cy="393179"/>
          </a:xfrm>
        </p:spPr>
        <p:txBody>
          <a:bodyPr>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Papildoma</a:t>
            </a:r>
            <a:r>
              <a:rPr lang="en-GB" dirty="0"/>
              <a:t> </a:t>
            </a:r>
            <a:r>
              <a:rPr lang="en-GB" dirty="0" err="1"/>
              <a:t>informacija</a:t>
            </a:r>
            <a:r>
              <a:rPr lang="en-GB" dirty="0"/>
              <a:t>, </a:t>
            </a:r>
            <a:r>
              <a:rPr lang="en-GB" dirty="0" err="1"/>
              <a:t>jeigu</a:t>
            </a:r>
            <a:r>
              <a:rPr lang="en-GB" dirty="0"/>
              <a:t> </a:t>
            </a:r>
            <a:r>
              <a:rPr lang="en-GB" dirty="0" err="1"/>
              <a:t>reikia</a:t>
            </a:r>
            <a:endParaRPr lang="en-LT" dirty="0"/>
          </a:p>
        </p:txBody>
      </p:sp>
      <p:pic>
        <p:nvPicPr>
          <p:cNvPr id="8" name="Graphic 7">
            <a:extLst>
              <a:ext uri="{FF2B5EF4-FFF2-40B4-BE49-F238E27FC236}">
                <a16:creationId xmlns:a16="http://schemas.microsoft.com/office/drawing/2014/main" id="{D2BB56F5-3CAE-D746-9A3A-4D53400D96F6}"/>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902824" y="1023981"/>
            <a:ext cx="2327516" cy="1261091"/>
          </a:xfrm>
          <a:prstGeom prst="rect">
            <a:avLst/>
          </a:prstGeom>
        </p:spPr>
      </p:pic>
      <p:cxnSp>
        <p:nvCxnSpPr>
          <p:cNvPr id="12" name="Straight Connector 11">
            <a:extLst>
              <a:ext uri="{FF2B5EF4-FFF2-40B4-BE49-F238E27FC236}">
                <a16:creationId xmlns:a16="http://schemas.microsoft.com/office/drawing/2014/main" id="{C7D060B9-328C-2D42-98E2-38408161FA01}"/>
              </a:ext>
            </a:extLst>
          </p:cNvPr>
          <p:cNvCxnSpPr/>
          <p:nvPr userDrawn="1"/>
        </p:nvCxnSpPr>
        <p:spPr>
          <a:xfrm>
            <a:off x="899664" y="5174428"/>
            <a:ext cx="27085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Date Placeholder 3">
            <a:extLst>
              <a:ext uri="{FF2B5EF4-FFF2-40B4-BE49-F238E27FC236}">
                <a16:creationId xmlns:a16="http://schemas.microsoft.com/office/drawing/2014/main" id="{693FD556-68CC-8D4E-8C90-D4B758EE9DE5}"/>
              </a:ext>
            </a:extLst>
          </p:cNvPr>
          <p:cNvSpPr>
            <a:spLocks noGrp="1"/>
          </p:cNvSpPr>
          <p:nvPr>
            <p:ph type="dt" sz="half" idx="2"/>
          </p:nvPr>
        </p:nvSpPr>
        <p:spPr>
          <a:xfrm>
            <a:off x="813996" y="5911561"/>
            <a:ext cx="2743200" cy="365125"/>
          </a:xfrm>
          <a:prstGeom prst="rect">
            <a:avLst/>
          </a:prstGeom>
        </p:spPr>
        <p:txBody>
          <a:bodyPr vert="horz" lIns="91440" tIns="45720" rIns="91440" bIns="45720" rtlCol="0" anchor="ctr"/>
          <a:lstStyle>
            <a:lvl1pPr algn="l">
              <a:defRPr sz="1800">
                <a:solidFill>
                  <a:schemeClr val="tx1">
                    <a:tint val="75000"/>
                  </a:schemeClr>
                </a:solidFill>
              </a:defRPr>
            </a:lvl1pPr>
          </a:lstStyle>
          <a:p>
            <a:fld id="{6FE7D36E-52A9-224F-8958-981969F77F4B}" type="datetimeyyyy">
              <a:rPr lang="en-US" smtClean="0"/>
              <a:pPr/>
              <a:t>2022</a:t>
            </a:fld>
            <a:endParaRPr lang="en-LT" dirty="0"/>
          </a:p>
        </p:txBody>
      </p:sp>
      <p:pic>
        <p:nvPicPr>
          <p:cNvPr id="15" name="Graphic 14">
            <a:extLst>
              <a:ext uri="{FF2B5EF4-FFF2-40B4-BE49-F238E27FC236}">
                <a16:creationId xmlns:a16="http://schemas.microsoft.com/office/drawing/2014/main" id="{3BA123B2-436A-614A-9FE9-CCF9338075A0}"/>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2436" r="4049" b="22045"/>
          <a:stretch/>
        </p:blipFill>
        <p:spPr>
          <a:xfrm>
            <a:off x="6428640" y="1"/>
            <a:ext cx="5763360" cy="6857998"/>
          </a:xfrm>
          <a:prstGeom prst="rect">
            <a:avLst/>
          </a:prstGeom>
        </p:spPr>
      </p:pic>
    </p:spTree>
    <p:extLst>
      <p:ext uri="{BB962C8B-B14F-4D97-AF65-F5344CB8AC3E}">
        <p14:creationId xmlns:p14="http://schemas.microsoft.com/office/powerpoint/2010/main" val="4147756848"/>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2F454-9677-584E-90F9-E5079D7787B1}"/>
              </a:ext>
            </a:extLst>
          </p:cNvPr>
          <p:cNvSpPr>
            <a:spLocks noGrp="1"/>
          </p:cNvSpPr>
          <p:nvPr>
            <p:ph type="title"/>
          </p:nvPr>
        </p:nvSpPr>
        <p:spPr>
          <a:xfrm>
            <a:off x="695326" y="2061412"/>
            <a:ext cx="5472864" cy="2871542"/>
          </a:xfrm>
        </p:spPr>
        <p:txBody>
          <a:bodyPr anchor="b">
            <a:normAutofit/>
          </a:bodyPr>
          <a:lstStyle>
            <a:lvl1pPr>
              <a:defRPr sz="7200" b="1">
                <a:solidFill>
                  <a:schemeClr val="bg1"/>
                </a:solidFill>
              </a:defRPr>
            </a:lvl1pPr>
          </a:lstStyle>
          <a:p>
            <a:r>
              <a:rPr lang="en-GB" dirty="0"/>
              <a:t>Click to edit Master title style</a:t>
            </a:r>
            <a:endParaRPr lang="en-LT" dirty="0"/>
          </a:p>
        </p:txBody>
      </p:sp>
      <p:sp>
        <p:nvSpPr>
          <p:cNvPr id="3" name="Text Placeholder 2">
            <a:extLst>
              <a:ext uri="{FF2B5EF4-FFF2-40B4-BE49-F238E27FC236}">
                <a16:creationId xmlns:a16="http://schemas.microsoft.com/office/drawing/2014/main" id="{DB0B243A-122F-6E4F-9BB3-D212FB86E456}"/>
              </a:ext>
            </a:extLst>
          </p:cNvPr>
          <p:cNvSpPr>
            <a:spLocks noGrp="1"/>
          </p:cNvSpPr>
          <p:nvPr>
            <p:ph type="body" idx="1" hasCustomPrompt="1"/>
          </p:nvPr>
        </p:nvSpPr>
        <p:spPr>
          <a:xfrm>
            <a:off x="6537158" y="2061411"/>
            <a:ext cx="4959516" cy="4028240"/>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
        <p:nvSpPr>
          <p:cNvPr id="16" name="Text Placeholder 20">
            <a:extLst>
              <a:ext uri="{FF2B5EF4-FFF2-40B4-BE49-F238E27FC236}">
                <a16:creationId xmlns:a16="http://schemas.microsoft.com/office/drawing/2014/main" id="{5BE39932-D2EB-0B44-AEBF-642C8FA92E00}"/>
              </a:ext>
            </a:extLst>
          </p:cNvPr>
          <p:cNvSpPr>
            <a:spLocks noGrp="1"/>
          </p:cNvSpPr>
          <p:nvPr>
            <p:ph type="body" sz="quarter" idx="10" hasCustomPrompt="1"/>
          </p:nvPr>
        </p:nvSpPr>
        <p:spPr>
          <a:xfrm>
            <a:off x="711199" y="580280"/>
            <a:ext cx="10785475" cy="679026"/>
          </a:xfrm>
        </p:spPr>
        <p:txBody>
          <a:bodyPr>
            <a:noAutofit/>
          </a:bodyPr>
          <a:lstStyle>
            <a:lvl1pPr marL="0" indent="0">
              <a:buNone/>
              <a:defRPr sz="32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err="1"/>
              <a:t>Pavadinimas</a:t>
            </a:r>
            <a:endParaRPr lang="en-LT" dirty="0"/>
          </a:p>
        </p:txBody>
      </p:sp>
    </p:spTree>
    <p:extLst>
      <p:ext uri="{BB962C8B-B14F-4D97-AF65-F5344CB8AC3E}">
        <p14:creationId xmlns:p14="http://schemas.microsoft.com/office/powerpoint/2010/main" val="3319301425"/>
      </p:ext>
    </p:extLst>
  </p:cSld>
  <p:clrMapOvr>
    <a:masterClrMapping/>
  </p:clrMapOvr>
  <p:extLst>
    <p:ext uri="{DCECCB84-F9BA-43D5-87BE-67443E8EF086}">
      <p15:sldGuideLst xmlns:p15="http://schemas.microsoft.com/office/powerpoint/2012/main">
        <p15:guide id="1" pos="43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ksta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ACE69CD-A032-D640-958A-3F973FE459E1}"/>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9" r="-505" b="-225"/>
          <a:stretch/>
        </p:blipFill>
        <p:spPr>
          <a:xfrm>
            <a:off x="-345633" y="-753979"/>
            <a:ext cx="4722270" cy="8205537"/>
          </a:xfrm>
          <a:prstGeom prst="rect">
            <a:avLst/>
          </a:prstGeom>
        </p:spPr>
      </p:pic>
      <p:sp>
        <p:nvSpPr>
          <p:cNvPr id="3" name="Text Placeholder 2">
            <a:extLst>
              <a:ext uri="{FF2B5EF4-FFF2-40B4-BE49-F238E27FC236}">
                <a16:creationId xmlns:a16="http://schemas.microsoft.com/office/drawing/2014/main" id="{DB0B243A-122F-6E4F-9BB3-D212FB86E456}"/>
              </a:ext>
            </a:extLst>
          </p:cNvPr>
          <p:cNvSpPr>
            <a:spLocks noGrp="1"/>
          </p:cNvSpPr>
          <p:nvPr>
            <p:ph type="body" idx="1" hasCustomPrompt="1"/>
          </p:nvPr>
        </p:nvSpPr>
        <p:spPr>
          <a:xfrm>
            <a:off x="6456363" y="2061411"/>
            <a:ext cx="5040311" cy="4028240"/>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
        <p:nvSpPr>
          <p:cNvPr id="10" name="Text Placeholder 20">
            <a:extLst>
              <a:ext uri="{FF2B5EF4-FFF2-40B4-BE49-F238E27FC236}">
                <a16:creationId xmlns:a16="http://schemas.microsoft.com/office/drawing/2014/main" id="{02FB07CD-007C-6D40-9031-CD35CE752BF5}"/>
              </a:ext>
            </a:extLst>
          </p:cNvPr>
          <p:cNvSpPr>
            <a:spLocks noGrp="1"/>
          </p:cNvSpPr>
          <p:nvPr>
            <p:ph type="body" sz="quarter" idx="10" hasCustomPrompt="1"/>
          </p:nvPr>
        </p:nvSpPr>
        <p:spPr>
          <a:xfrm>
            <a:off x="711200" y="580280"/>
            <a:ext cx="10785475" cy="679026"/>
          </a:xfrm>
        </p:spPr>
        <p:txBody>
          <a:bodyPr>
            <a:noAutofit/>
          </a:bodyPr>
          <a:lstStyle>
            <a:lvl1pPr marL="0" indent="0">
              <a:buNone/>
              <a:defRPr sz="32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err="1"/>
              <a:t>Pavadinimas</a:t>
            </a:r>
            <a:endParaRPr lang="en-LT" dirty="0"/>
          </a:p>
        </p:txBody>
      </p:sp>
      <p:sp>
        <p:nvSpPr>
          <p:cNvPr id="2" name="Title 1">
            <a:extLst>
              <a:ext uri="{FF2B5EF4-FFF2-40B4-BE49-F238E27FC236}">
                <a16:creationId xmlns:a16="http://schemas.microsoft.com/office/drawing/2014/main" id="{EFF2F454-9677-584E-90F9-E5079D7787B1}"/>
              </a:ext>
            </a:extLst>
          </p:cNvPr>
          <p:cNvSpPr>
            <a:spLocks noGrp="1"/>
          </p:cNvSpPr>
          <p:nvPr>
            <p:ph type="title" hasCustomPrompt="1"/>
          </p:nvPr>
        </p:nvSpPr>
        <p:spPr>
          <a:xfrm>
            <a:off x="695325" y="2080216"/>
            <a:ext cx="5040313" cy="4009435"/>
          </a:xfrm>
        </p:spPr>
        <p:txBody>
          <a:bodyPr anchor="t">
            <a:noAutofit/>
          </a:bodyPr>
          <a:lstStyle>
            <a:lvl1pPr>
              <a:defRPr sz="2400" b="0">
                <a:solidFill>
                  <a:schemeClr val="bg1"/>
                </a:solidFill>
                <a:latin typeface="+mn-lt"/>
              </a:defRPr>
            </a:lvl1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Tree>
    <p:extLst>
      <p:ext uri="{BB962C8B-B14F-4D97-AF65-F5344CB8AC3E}">
        <p14:creationId xmlns:p14="http://schemas.microsoft.com/office/powerpoint/2010/main" val="1217886223"/>
      </p:ext>
    </p:extLst>
  </p:cSld>
  <p:clrMapOvr>
    <a:masterClrMapping/>
  </p:clrMapOvr>
  <p:extLst>
    <p:ext uri="{DCECCB84-F9BA-43D5-87BE-67443E8EF086}">
      <p15:sldGuideLst xmlns:p15="http://schemas.microsoft.com/office/powerpoint/2012/main">
        <p15:guide id="1" pos="438" userDrawn="1">
          <p15:clr>
            <a:srgbClr val="FBAE40"/>
          </p15:clr>
        </p15:guide>
        <p15:guide id="2" pos="3613" userDrawn="1">
          <p15:clr>
            <a:srgbClr val="FBAE40"/>
          </p15:clr>
        </p15:guide>
        <p15:guide id="3" pos="4067" userDrawn="1">
          <p15:clr>
            <a:srgbClr val="FBAE40"/>
          </p15:clr>
        </p15:guide>
        <p15:guide id="4" pos="724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ksta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0B243A-122F-6E4F-9BB3-D212FB86E456}"/>
              </a:ext>
            </a:extLst>
          </p:cNvPr>
          <p:cNvSpPr>
            <a:spLocks noGrp="1"/>
          </p:cNvSpPr>
          <p:nvPr>
            <p:ph type="body" idx="1"/>
          </p:nvPr>
        </p:nvSpPr>
        <p:spPr>
          <a:xfrm>
            <a:off x="718162" y="4130843"/>
            <a:ext cx="3128212" cy="1960390"/>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0" name="Text Placeholder 20">
            <a:extLst>
              <a:ext uri="{FF2B5EF4-FFF2-40B4-BE49-F238E27FC236}">
                <a16:creationId xmlns:a16="http://schemas.microsoft.com/office/drawing/2014/main" id="{02FB07CD-007C-6D40-9031-CD35CE752BF5}"/>
              </a:ext>
            </a:extLst>
          </p:cNvPr>
          <p:cNvSpPr>
            <a:spLocks noGrp="1"/>
          </p:cNvSpPr>
          <p:nvPr>
            <p:ph type="body" sz="quarter" idx="10" hasCustomPrompt="1"/>
          </p:nvPr>
        </p:nvSpPr>
        <p:spPr>
          <a:xfrm>
            <a:off x="711200" y="580280"/>
            <a:ext cx="10785475" cy="679026"/>
          </a:xfrm>
        </p:spPr>
        <p:txBody>
          <a:bodyPr>
            <a:noAutofit/>
          </a:bodyPr>
          <a:lstStyle>
            <a:lvl1pPr marL="0" indent="0">
              <a:buNone/>
              <a:defRPr sz="32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err="1"/>
              <a:t>Pavadinimas</a:t>
            </a:r>
            <a:endParaRPr lang="en-LT" dirty="0"/>
          </a:p>
        </p:txBody>
      </p:sp>
      <p:pic>
        <p:nvPicPr>
          <p:cNvPr id="8" name="Graphic 7">
            <a:extLst>
              <a:ext uri="{FF2B5EF4-FFF2-40B4-BE49-F238E27FC236}">
                <a16:creationId xmlns:a16="http://schemas.microsoft.com/office/drawing/2014/main" id="{5DEC2EA5-E2C5-3C4C-94F8-1B822799B4BE}"/>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779218" y="2015877"/>
            <a:ext cx="692923" cy="1208586"/>
          </a:xfrm>
          <a:prstGeom prst="rect">
            <a:avLst/>
          </a:prstGeom>
        </p:spPr>
      </p:pic>
      <p:sp>
        <p:nvSpPr>
          <p:cNvPr id="12" name="Text Placeholder 2">
            <a:extLst>
              <a:ext uri="{FF2B5EF4-FFF2-40B4-BE49-F238E27FC236}">
                <a16:creationId xmlns:a16="http://schemas.microsoft.com/office/drawing/2014/main" id="{969A9600-F872-0441-BDCA-90D71BCEB567}"/>
              </a:ext>
            </a:extLst>
          </p:cNvPr>
          <p:cNvSpPr>
            <a:spLocks noGrp="1"/>
          </p:cNvSpPr>
          <p:nvPr>
            <p:ph type="body" idx="11"/>
          </p:nvPr>
        </p:nvSpPr>
        <p:spPr>
          <a:xfrm>
            <a:off x="4551061" y="4130843"/>
            <a:ext cx="3128212" cy="1960390"/>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3" name="Graphic 12">
            <a:extLst>
              <a:ext uri="{FF2B5EF4-FFF2-40B4-BE49-F238E27FC236}">
                <a16:creationId xmlns:a16="http://schemas.microsoft.com/office/drawing/2014/main" id="{9C545BBE-2EC8-D441-88E5-F30E93F3F918}"/>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551061" y="2015877"/>
            <a:ext cx="692923" cy="1208586"/>
          </a:xfrm>
          <a:prstGeom prst="rect">
            <a:avLst/>
          </a:prstGeom>
        </p:spPr>
      </p:pic>
      <p:sp>
        <p:nvSpPr>
          <p:cNvPr id="15" name="Text Placeholder 2">
            <a:extLst>
              <a:ext uri="{FF2B5EF4-FFF2-40B4-BE49-F238E27FC236}">
                <a16:creationId xmlns:a16="http://schemas.microsoft.com/office/drawing/2014/main" id="{42F4B516-A162-2E4C-B66E-780DDCBA7C7C}"/>
              </a:ext>
            </a:extLst>
          </p:cNvPr>
          <p:cNvSpPr>
            <a:spLocks noGrp="1"/>
          </p:cNvSpPr>
          <p:nvPr>
            <p:ph type="body" idx="12"/>
          </p:nvPr>
        </p:nvSpPr>
        <p:spPr>
          <a:xfrm>
            <a:off x="8368463" y="4130843"/>
            <a:ext cx="3128212" cy="1960390"/>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pic>
        <p:nvPicPr>
          <p:cNvPr id="16" name="Graphic 15">
            <a:extLst>
              <a:ext uri="{FF2B5EF4-FFF2-40B4-BE49-F238E27FC236}">
                <a16:creationId xmlns:a16="http://schemas.microsoft.com/office/drawing/2014/main" id="{5B8B367F-69AC-7B45-973D-E84B8476978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368463" y="2015877"/>
            <a:ext cx="692923" cy="1208586"/>
          </a:xfrm>
          <a:prstGeom prst="rect">
            <a:avLst/>
          </a:prstGeom>
        </p:spPr>
      </p:pic>
      <p:sp>
        <p:nvSpPr>
          <p:cNvPr id="18" name="Text Placeholder 20">
            <a:extLst>
              <a:ext uri="{FF2B5EF4-FFF2-40B4-BE49-F238E27FC236}">
                <a16:creationId xmlns:a16="http://schemas.microsoft.com/office/drawing/2014/main" id="{E30589A8-38AE-3F47-8A6B-05DDB9478A67}"/>
              </a:ext>
            </a:extLst>
          </p:cNvPr>
          <p:cNvSpPr>
            <a:spLocks noGrp="1"/>
          </p:cNvSpPr>
          <p:nvPr>
            <p:ph type="body" sz="quarter" idx="13"/>
          </p:nvPr>
        </p:nvSpPr>
        <p:spPr>
          <a:xfrm>
            <a:off x="1125680" y="2729751"/>
            <a:ext cx="2720694" cy="1208586"/>
          </a:xfrm>
        </p:spPr>
        <p:txBody>
          <a:bodyPr>
            <a:noAutofit/>
          </a:bodyPr>
          <a:lstStyle>
            <a:lvl1pPr marL="0" indent="0">
              <a:buNone/>
              <a:defRPr sz="28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a:t>Click to edit Master text styles</a:t>
            </a:r>
            <a:endParaRPr lang="en-LT" dirty="0"/>
          </a:p>
        </p:txBody>
      </p:sp>
      <p:sp>
        <p:nvSpPr>
          <p:cNvPr id="19" name="Text Placeholder 20">
            <a:extLst>
              <a:ext uri="{FF2B5EF4-FFF2-40B4-BE49-F238E27FC236}">
                <a16:creationId xmlns:a16="http://schemas.microsoft.com/office/drawing/2014/main" id="{6CF09069-9540-7346-B2D1-C73CCD7A6700}"/>
              </a:ext>
            </a:extLst>
          </p:cNvPr>
          <p:cNvSpPr>
            <a:spLocks noGrp="1"/>
          </p:cNvSpPr>
          <p:nvPr>
            <p:ph type="body" sz="quarter" idx="14"/>
          </p:nvPr>
        </p:nvSpPr>
        <p:spPr>
          <a:xfrm>
            <a:off x="4898698" y="2729751"/>
            <a:ext cx="2720694" cy="1208586"/>
          </a:xfrm>
        </p:spPr>
        <p:txBody>
          <a:bodyPr>
            <a:noAutofit/>
          </a:bodyPr>
          <a:lstStyle>
            <a:lvl1pPr marL="0" indent="0">
              <a:buNone/>
              <a:defRPr sz="28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a:t>Click to edit Master text styles</a:t>
            </a:r>
            <a:endParaRPr lang="en-LT" dirty="0"/>
          </a:p>
        </p:txBody>
      </p:sp>
      <p:sp>
        <p:nvSpPr>
          <p:cNvPr id="20" name="Text Placeholder 20">
            <a:extLst>
              <a:ext uri="{FF2B5EF4-FFF2-40B4-BE49-F238E27FC236}">
                <a16:creationId xmlns:a16="http://schemas.microsoft.com/office/drawing/2014/main" id="{ED2E8D82-1D0F-F245-9A55-CD1B6AD1B57D}"/>
              </a:ext>
            </a:extLst>
          </p:cNvPr>
          <p:cNvSpPr>
            <a:spLocks noGrp="1"/>
          </p:cNvSpPr>
          <p:nvPr>
            <p:ph type="body" sz="quarter" idx="15"/>
          </p:nvPr>
        </p:nvSpPr>
        <p:spPr>
          <a:xfrm>
            <a:off x="8716099" y="2729751"/>
            <a:ext cx="2780575" cy="1208586"/>
          </a:xfrm>
        </p:spPr>
        <p:txBody>
          <a:bodyPr>
            <a:noAutofit/>
          </a:bodyPr>
          <a:lstStyle>
            <a:lvl1pPr marL="0" indent="0">
              <a:buNone/>
              <a:defRPr sz="28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a:t>Click to edit Master text styles</a:t>
            </a:r>
            <a:endParaRPr lang="en-LT" dirty="0"/>
          </a:p>
        </p:txBody>
      </p:sp>
    </p:spTree>
    <p:extLst>
      <p:ext uri="{BB962C8B-B14F-4D97-AF65-F5344CB8AC3E}">
        <p14:creationId xmlns:p14="http://schemas.microsoft.com/office/powerpoint/2010/main" val="4143161234"/>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eksta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0B243A-122F-6E4F-9BB3-D212FB86E456}"/>
              </a:ext>
            </a:extLst>
          </p:cNvPr>
          <p:cNvSpPr>
            <a:spLocks noGrp="1"/>
          </p:cNvSpPr>
          <p:nvPr>
            <p:ph type="body" idx="1"/>
          </p:nvPr>
        </p:nvSpPr>
        <p:spPr>
          <a:xfrm>
            <a:off x="695325" y="4652211"/>
            <a:ext cx="10801350" cy="1439022"/>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10" name="Text Placeholder 20">
            <a:extLst>
              <a:ext uri="{FF2B5EF4-FFF2-40B4-BE49-F238E27FC236}">
                <a16:creationId xmlns:a16="http://schemas.microsoft.com/office/drawing/2014/main" id="{02FB07CD-007C-6D40-9031-CD35CE752BF5}"/>
              </a:ext>
            </a:extLst>
          </p:cNvPr>
          <p:cNvSpPr>
            <a:spLocks noGrp="1"/>
          </p:cNvSpPr>
          <p:nvPr>
            <p:ph type="body" sz="quarter" idx="10" hasCustomPrompt="1"/>
          </p:nvPr>
        </p:nvSpPr>
        <p:spPr>
          <a:xfrm>
            <a:off x="711200" y="580280"/>
            <a:ext cx="10785474" cy="679026"/>
          </a:xfrm>
        </p:spPr>
        <p:txBody>
          <a:bodyPr>
            <a:noAutofit/>
          </a:bodyPr>
          <a:lstStyle>
            <a:lvl1pPr marL="0" indent="0">
              <a:buNone/>
              <a:defRPr sz="32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err="1"/>
              <a:t>Pavadinimas</a:t>
            </a:r>
            <a:endParaRPr lang="en-LT" dirty="0"/>
          </a:p>
        </p:txBody>
      </p:sp>
      <p:pic>
        <p:nvPicPr>
          <p:cNvPr id="11" name="Graphic 10">
            <a:extLst>
              <a:ext uri="{FF2B5EF4-FFF2-40B4-BE49-F238E27FC236}">
                <a16:creationId xmlns:a16="http://schemas.microsoft.com/office/drawing/2014/main" id="{55554D84-B39C-F743-A7CD-B637E022249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779218" y="2015877"/>
            <a:ext cx="692923" cy="1208586"/>
          </a:xfrm>
          <a:prstGeom prst="rect">
            <a:avLst/>
          </a:prstGeom>
        </p:spPr>
      </p:pic>
      <p:pic>
        <p:nvPicPr>
          <p:cNvPr id="12" name="Graphic 11">
            <a:extLst>
              <a:ext uri="{FF2B5EF4-FFF2-40B4-BE49-F238E27FC236}">
                <a16:creationId xmlns:a16="http://schemas.microsoft.com/office/drawing/2014/main" id="{407335BA-5188-9046-8471-2E42105388C4}"/>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551061" y="2015877"/>
            <a:ext cx="692923" cy="1208586"/>
          </a:xfrm>
          <a:prstGeom prst="rect">
            <a:avLst/>
          </a:prstGeom>
        </p:spPr>
      </p:pic>
      <p:pic>
        <p:nvPicPr>
          <p:cNvPr id="14" name="Graphic 13">
            <a:extLst>
              <a:ext uri="{FF2B5EF4-FFF2-40B4-BE49-F238E27FC236}">
                <a16:creationId xmlns:a16="http://schemas.microsoft.com/office/drawing/2014/main" id="{3C5C1E1B-4734-CD41-84B0-E9A1B6417AF5}"/>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368463" y="2015877"/>
            <a:ext cx="692923" cy="1208586"/>
          </a:xfrm>
          <a:prstGeom prst="rect">
            <a:avLst/>
          </a:prstGeom>
        </p:spPr>
      </p:pic>
      <p:sp>
        <p:nvSpPr>
          <p:cNvPr id="15" name="Text Placeholder 20">
            <a:extLst>
              <a:ext uri="{FF2B5EF4-FFF2-40B4-BE49-F238E27FC236}">
                <a16:creationId xmlns:a16="http://schemas.microsoft.com/office/drawing/2014/main" id="{A74806D8-AE82-914A-A699-B74AAB1AB04E}"/>
              </a:ext>
            </a:extLst>
          </p:cNvPr>
          <p:cNvSpPr>
            <a:spLocks noGrp="1"/>
          </p:cNvSpPr>
          <p:nvPr>
            <p:ph type="body" sz="quarter" idx="13"/>
          </p:nvPr>
        </p:nvSpPr>
        <p:spPr>
          <a:xfrm>
            <a:off x="1125680" y="2729751"/>
            <a:ext cx="2720694" cy="1208586"/>
          </a:xfrm>
        </p:spPr>
        <p:txBody>
          <a:bodyPr>
            <a:noAutofit/>
          </a:bodyPr>
          <a:lstStyle>
            <a:lvl1pPr marL="0" indent="0">
              <a:buNone/>
              <a:defRPr sz="28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a:t>Click to edit Master text styles</a:t>
            </a:r>
            <a:endParaRPr lang="en-LT" dirty="0"/>
          </a:p>
        </p:txBody>
      </p:sp>
      <p:sp>
        <p:nvSpPr>
          <p:cNvPr id="17" name="Text Placeholder 20">
            <a:extLst>
              <a:ext uri="{FF2B5EF4-FFF2-40B4-BE49-F238E27FC236}">
                <a16:creationId xmlns:a16="http://schemas.microsoft.com/office/drawing/2014/main" id="{0F1D0924-E304-DF42-8E18-1A7EA1C1465B}"/>
              </a:ext>
            </a:extLst>
          </p:cNvPr>
          <p:cNvSpPr>
            <a:spLocks noGrp="1"/>
          </p:cNvSpPr>
          <p:nvPr>
            <p:ph type="body" sz="quarter" idx="14"/>
          </p:nvPr>
        </p:nvSpPr>
        <p:spPr>
          <a:xfrm>
            <a:off x="4898698" y="2729751"/>
            <a:ext cx="2720694" cy="1208586"/>
          </a:xfrm>
        </p:spPr>
        <p:txBody>
          <a:bodyPr>
            <a:noAutofit/>
          </a:bodyPr>
          <a:lstStyle>
            <a:lvl1pPr marL="0" indent="0">
              <a:buNone/>
              <a:defRPr sz="28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a:t>Click to edit Master text styles</a:t>
            </a:r>
            <a:endParaRPr lang="en-LT" dirty="0"/>
          </a:p>
        </p:txBody>
      </p:sp>
      <p:sp>
        <p:nvSpPr>
          <p:cNvPr id="20" name="Text Placeholder 20">
            <a:extLst>
              <a:ext uri="{FF2B5EF4-FFF2-40B4-BE49-F238E27FC236}">
                <a16:creationId xmlns:a16="http://schemas.microsoft.com/office/drawing/2014/main" id="{377A1529-61EE-1149-BA39-245952DBA446}"/>
              </a:ext>
            </a:extLst>
          </p:cNvPr>
          <p:cNvSpPr>
            <a:spLocks noGrp="1"/>
          </p:cNvSpPr>
          <p:nvPr>
            <p:ph type="body" sz="quarter" idx="15"/>
          </p:nvPr>
        </p:nvSpPr>
        <p:spPr>
          <a:xfrm>
            <a:off x="8716099" y="2729751"/>
            <a:ext cx="2780575" cy="1208586"/>
          </a:xfrm>
        </p:spPr>
        <p:txBody>
          <a:bodyPr>
            <a:noAutofit/>
          </a:bodyPr>
          <a:lstStyle>
            <a:lvl1pPr marL="0" indent="0">
              <a:buNone/>
              <a:defRPr sz="28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a:t>Click to edit Master text styles</a:t>
            </a:r>
            <a:endParaRPr lang="en-LT" dirty="0"/>
          </a:p>
        </p:txBody>
      </p:sp>
    </p:spTree>
    <p:extLst>
      <p:ext uri="{BB962C8B-B14F-4D97-AF65-F5344CB8AC3E}">
        <p14:creationId xmlns:p14="http://schemas.microsoft.com/office/powerpoint/2010/main" val="241769097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ekstas + garfik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2F454-9677-584E-90F9-E5079D7787B1}"/>
              </a:ext>
            </a:extLst>
          </p:cNvPr>
          <p:cNvSpPr>
            <a:spLocks noGrp="1"/>
          </p:cNvSpPr>
          <p:nvPr>
            <p:ph type="title" hasCustomPrompt="1"/>
          </p:nvPr>
        </p:nvSpPr>
        <p:spPr>
          <a:xfrm>
            <a:off x="695325" y="2080216"/>
            <a:ext cx="4959351" cy="887573"/>
          </a:xfrm>
        </p:spPr>
        <p:txBody>
          <a:bodyPr anchor="t">
            <a:normAutofit/>
          </a:bodyPr>
          <a:lstStyle>
            <a:lvl1pPr>
              <a:defRPr sz="2400" b="0">
                <a:solidFill>
                  <a:schemeClr val="bg1"/>
                </a:solidFill>
                <a:latin typeface="+mn-lt"/>
              </a:defRPr>
            </a:lvl1pPr>
          </a:lstStyle>
          <a:p>
            <a:pPr lvl="0"/>
            <a:r>
              <a:rPr lang="en-GB" dirty="0" err="1"/>
              <a:t>Tekstas</a:t>
            </a:r>
            <a:endParaRPr lang="en-LT" dirty="0"/>
          </a:p>
        </p:txBody>
      </p:sp>
      <p:sp>
        <p:nvSpPr>
          <p:cNvPr id="3" name="Text Placeholder 2">
            <a:extLst>
              <a:ext uri="{FF2B5EF4-FFF2-40B4-BE49-F238E27FC236}">
                <a16:creationId xmlns:a16="http://schemas.microsoft.com/office/drawing/2014/main" id="{DB0B243A-122F-6E4F-9BB3-D212FB86E456}"/>
              </a:ext>
            </a:extLst>
          </p:cNvPr>
          <p:cNvSpPr>
            <a:spLocks noGrp="1"/>
          </p:cNvSpPr>
          <p:nvPr>
            <p:ph type="body" idx="1" hasCustomPrompt="1"/>
          </p:nvPr>
        </p:nvSpPr>
        <p:spPr>
          <a:xfrm>
            <a:off x="695325" y="3264568"/>
            <a:ext cx="4959351" cy="2566738"/>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
        <p:nvSpPr>
          <p:cNvPr id="10" name="Text Placeholder 20">
            <a:extLst>
              <a:ext uri="{FF2B5EF4-FFF2-40B4-BE49-F238E27FC236}">
                <a16:creationId xmlns:a16="http://schemas.microsoft.com/office/drawing/2014/main" id="{02FB07CD-007C-6D40-9031-CD35CE752BF5}"/>
              </a:ext>
            </a:extLst>
          </p:cNvPr>
          <p:cNvSpPr>
            <a:spLocks noGrp="1"/>
          </p:cNvSpPr>
          <p:nvPr>
            <p:ph type="body" sz="quarter" idx="10" hasCustomPrompt="1"/>
          </p:nvPr>
        </p:nvSpPr>
        <p:spPr>
          <a:xfrm>
            <a:off x="711200" y="580280"/>
            <a:ext cx="10785474" cy="679026"/>
          </a:xfrm>
        </p:spPr>
        <p:txBody>
          <a:bodyPr>
            <a:noAutofit/>
          </a:bodyPr>
          <a:lstStyle>
            <a:lvl1pPr marL="0" indent="0">
              <a:buNone/>
              <a:defRPr sz="32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err="1"/>
              <a:t>Pavadinimas</a:t>
            </a:r>
            <a:endParaRPr lang="en-LT" dirty="0"/>
          </a:p>
        </p:txBody>
      </p:sp>
      <p:sp>
        <p:nvSpPr>
          <p:cNvPr id="5" name="Chart Placeholder 4">
            <a:extLst>
              <a:ext uri="{FF2B5EF4-FFF2-40B4-BE49-F238E27FC236}">
                <a16:creationId xmlns:a16="http://schemas.microsoft.com/office/drawing/2014/main" id="{07C8967B-2C94-9242-8F3A-CF4AA71E70CF}"/>
              </a:ext>
            </a:extLst>
          </p:cNvPr>
          <p:cNvSpPr>
            <a:spLocks noGrp="1"/>
          </p:cNvSpPr>
          <p:nvPr>
            <p:ph type="chart" sz="quarter" idx="11" hasCustomPrompt="1"/>
          </p:nvPr>
        </p:nvSpPr>
        <p:spPr>
          <a:xfrm>
            <a:off x="6408487" y="2061410"/>
            <a:ext cx="5088187" cy="3769895"/>
          </a:xfrm>
          <a:solidFill>
            <a:schemeClr val="tx1">
              <a:lumMod val="95000"/>
            </a:schemeClr>
          </a:solidFill>
        </p:spPr>
        <p:txBody>
          <a:bodyPr>
            <a:normAutofit/>
          </a:bodyPr>
          <a:lstStyle>
            <a:lvl1pPr>
              <a:defRPr sz="1800"/>
            </a:lvl1pPr>
          </a:lstStyle>
          <a:p>
            <a:r>
              <a:rPr lang="en-LT" dirty="0"/>
              <a:t>Grafikas</a:t>
            </a:r>
          </a:p>
        </p:txBody>
      </p:sp>
    </p:spTree>
    <p:extLst>
      <p:ext uri="{BB962C8B-B14F-4D97-AF65-F5344CB8AC3E}">
        <p14:creationId xmlns:p14="http://schemas.microsoft.com/office/powerpoint/2010/main" val="30323241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as + garfika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0B243A-122F-6E4F-9BB3-D212FB86E456}"/>
              </a:ext>
            </a:extLst>
          </p:cNvPr>
          <p:cNvSpPr>
            <a:spLocks noGrp="1"/>
          </p:cNvSpPr>
          <p:nvPr>
            <p:ph type="body" idx="1" hasCustomPrompt="1"/>
          </p:nvPr>
        </p:nvSpPr>
        <p:spPr>
          <a:xfrm>
            <a:off x="695325" y="2080216"/>
            <a:ext cx="4997450" cy="3769895"/>
          </a:xfrm>
        </p:spPr>
        <p:txBody>
          <a:bodyPr>
            <a:noAutofit/>
          </a:bodyPr>
          <a:lstStyle>
            <a:lvl1pPr marL="0" indent="0">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err="1"/>
              <a:t>Tekstas</a:t>
            </a:r>
            <a:r>
              <a:rPr lang="en-GB" dirty="0"/>
              <a:t>, </a:t>
            </a:r>
            <a:r>
              <a:rPr lang="en-GB" dirty="0" err="1"/>
              <a:t>Pvz</a:t>
            </a:r>
            <a:r>
              <a:rPr lang="en-GB" dirty="0"/>
              <a:t>.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Proin </a:t>
            </a:r>
            <a:r>
              <a:rPr lang="en-GB" dirty="0" err="1"/>
              <a:t>sollicitudin</a:t>
            </a:r>
            <a:r>
              <a:rPr lang="en-GB" dirty="0"/>
              <a:t> </a:t>
            </a:r>
            <a:r>
              <a:rPr lang="en-GB" dirty="0" err="1"/>
              <a:t>tellus</a:t>
            </a:r>
            <a:r>
              <a:rPr lang="en-GB" dirty="0"/>
              <a:t> </a:t>
            </a:r>
            <a:r>
              <a:rPr lang="en-GB" dirty="0" err="1"/>
              <a:t>eget</a:t>
            </a:r>
            <a:r>
              <a:rPr lang="en-GB" dirty="0"/>
              <a:t> </a:t>
            </a:r>
            <a:r>
              <a:rPr lang="en-GB" dirty="0" err="1"/>
              <a:t>eros</a:t>
            </a:r>
            <a:r>
              <a:rPr lang="en-GB" dirty="0"/>
              <a:t> </a:t>
            </a:r>
            <a:r>
              <a:rPr lang="en-GB" dirty="0" err="1"/>
              <a:t>scelerisque</a:t>
            </a:r>
            <a:r>
              <a:rPr lang="en-GB" dirty="0"/>
              <a:t> </a:t>
            </a:r>
            <a:r>
              <a:rPr lang="en-GB" dirty="0" err="1"/>
              <a:t>ornare</a:t>
            </a:r>
            <a:r>
              <a:rPr lang="en-GB" dirty="0"/>
              <a:t>. </a:t>
            </a:r>
            <a:endParaRPr lang="en-LT" dirty="0"/>
          </a:p>
        </p:txBody>
      </p:sp>
      <p:sp>
        <p:nvSpPr>
          <p:cNvPr id="10" name="Text Placeholder 20">
            <a:extLst>
              <a:ext uri="{FF2B5EF4-FFF2-40B4-BE49-F238E27FC236}">
                <a16:creationId xmlns:a16="http://schemas.microsoft.com/office/drawing/2014/main" id="{02FB07CD-007C-6D40-9031-CD35CE752BF5}"/>
              </a:ext>
            </a:extLst>
          </p:cNvPr>
          <p:cNvSpPr>
            <a:spLocks noGrp="1"/>
          </p:cNvSpPr>
          <p:nvPr>
            <p:ph type="body" sz="quarter" idx="10" hasCustomPrompt="1"/>
          </p:nvPr>
        </p:nvSpPr>
        <p:spPr>
          <a:xfrm>
            <a:off x="711200" y="580280"/>
            <a:ext cx="10785475" cy="679026"/>
          </a:xfrm>
        </p:spPr>
        <p:txBody>
          <a:bodyPr>
            <a:noAutofit/>
          </a:bodyPr>
          <a:lstStyle>
            <a:lvl1pPr marL="0" indent="0">
              <a:buNone/>
              <a:defRPr sz="3200" b="1">
                <a:latin typeface="+mj-lt"/>
              </a:defRPr>
            </a:lvl1pPr>
            <a:lvl2pPr marL="457200" indent="0">
              <a:buNone/>
              <a:defRPr sz="3600" b="1">
                <a:latin typeface="+mj-lt"/>
              </a:defRPr>
            </a:lvl2pPr>
            <a:lvl3pPr marL="914400" indent="0">
              <a:buNone/>
              <a:defRPr sz="3600" b="1">
                <a:latin typeface="+mj-lt"/>
              </a:defRPr>
            </a:lvl3pPr>
            <a:lvl4pPr marL="1371600" indent="0">
              <a:buNone/>
              <a:defRPr sz="3600" b="1">
                <a:latin typeface="+mj-lt"/>
              </a:defRPr>
            </a:lvl4pPr>
            <a:lvl5pPr marL="1828800" indent="0">
              <a:buNone/>
              <a:defRPr sz="3600" b="1">
                <a:latin typeface="+mj-lt"/>
              </a:defRPr>
            </a:lvl5pPr>
          </a:lstStyle>
          <a:p>
            <a:pPr lvl="0"/>
            <a:r>
              <a:rPr lang="en-GB" dirty="0" err="1"/>
              <a:t>Pavadinimas</a:t>
            </a:r>
            <a:endParaRPr lang="en-LT" dirty="0"/>
          </a:p>
        </p:txBody>
      </p:sp>
      <p:sp>
        <p:nvSpPr>
          <p:cNvPr id="6" name="Chart Placeholder 4">
            <a:extLst>
              <a:ext uri="{FF2B5EF4-FFF2-40B4-BE49-F238E27FC236}">
                <a16:creationId xmlns:a16="http://schemas.microsoft.com/office/drawing/2014/main" id="{B2283B1C-7B04-9F43-A2B8-416C8EF614B0}"/>
              </a:ext>
            </a:extLst>
          </p:cNvPr>
          <p:cNvSpPr>
            <a:spLocks noGrp="1"/>
          </p:cNvSpPr>
          <p:nvPr>
            <p:ph type="chart" sz="quarter" idx="11" hasCustomPrompt="1"/>
          </p:nvPr>
        </p:nvSpPr>
        <p:spPr>
          <a:xfrm>
            <a:off x="6408487" y="2061410"/>
            <a:ext cx="5088187" cy="3769895"/>
          </a:xfrm>
          <a:solidFill>
            <a:schemeClr val="tx1">
              <a:lumMod val="95000"/>
            </a:schemeClr>
          </a:solidFill>
        </p:spPr>
        <p:txBody>
          <a:bodyPr>
            <a:normAutofit/>
          </a:bodyPr>
          <a:lstStyle>
            <a:lvl1pPr>
              <a:defRPr sz="1800"/>
            </a:lvl1pPr>
          </a:lstStyle>
          <a:p>
            <a:r>
              <a:rPr lang="en-LT" dirty="0"/>
              <a:t>Grafikas</a:t>
            </a:r>
          </a:p>
        </p:txBody>
      </p:sp>
    </p:spTree>
    <p:extLst>
      <p:ext uri="{BB962C8B-B14F-4D97-AF65-F5344CB8AC3E}">
        <p14:creationId xmlns:p14="http://schemas.microsoft.com/office/powerpoint/2010/main" val="3327298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222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4">
    <p:spTree>
      <p:nvGrpSpPr>
        <p:cNvPr id="1" name=""/>
        <p:cNvGrpSpPr/>
        <p:nvPr/>
      </p:nvGrpSpPr>
      <p:grpSpPr>
        <a:xfrm>
          <a:off x="0" y="0"/>
          <a:ext cx="0" cy="0"/>
          <a:chOff x="0" y="0"/>
          <a:chExt cx="0" cy="0"/>
        </a:xfrm>
      </p:grpSpPr>
      <p:sp>
        <p:nvSpPr>
          <p:cNvPr id="18" name="Picture Placeholder 7"/>
          <p:cNvSpPr>
            <a:spLocks noGrp="1"/>
          </p:cNvSpPr>
          <p:nvPr>
            <p:ph type="pic" sz="quarter" idx="10" hasCustomPrompt="1"/>
          </p:nvPr>
        </p:nvSpPr>
        <p:spPr>
          <a:xfrm>
            <a:off x="876969" y="4366346"/>
            <a:ext cx="3288633" cy="1862116"/>
          </a:xfrm>
          <a:prstGeom prst="rect">
            <a:avLst/>
          </a:prstGeom>
          <a:solidFill>
            <a:schemeClr val="accent1"/>
          </a:solidFill>
          <a:ln w="19050">
            <a:solidFill>
              <a:schemeClr val="accent1"/>
            </a:solidFill>
          </a:ln>
        </p:spPr>
        <p:txBody>
          <a:bodyPr tIns="0" bIns="182880" anchor="b"/>
          <a:lstStyle>
            <a:lvl1pPr algn="ctr">
              <a:buNone/>
              <a:defRPr sz="1600">
                <a:solidFill>
                  <a:schemeClr val="bg1"/>
                </a:solidFill>
              </a:defRPr>
            </a:lvl1pPr>
          </a:lstStyle>
          <a:p>
            <a:r>
              <a:rPr lang="en-US" dirty="0" smtClean="0"/>
              <a:t>Image Holder</a:t>
            </a:r>
            <a:endParaRPr lang="en-US" dirty="0"/>
          </a:p>
        </p:txBody>
      </p:sp>
      <p:sp>
        <p:nvSpPr>
          <p:cNvPr id="20" name="Rectangle 19"/>
          <p:cNvSpPr/>
          <p:nvPr userDrawn="1"/>
        </p:nvSpPr>
        <p:spPr>
          <a:xfrm>
            <a:off x="895686" y="1541644"/>
            <a:ext cx="10400633" cy="2660829"/>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2" name="Freeform 45"/>
          <p:cNvSpPr>
            <a:spLocks noEditPoints="1"/>
          </p:cNvSpPr>
          <p:nvPr userDrawn="1"/>
        </p:nvSpPr>
        <p:spPr bwMode="auto">
          <a:xfrm>
            <a:off x="1089056" y="226193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262626"/>
              </a:solidFill>
            </a:endParaRPr>
          </a:p>
        </p:txBody>
      </p:sp>
      <p:sp>
        <p:nvSpPr>
          <p:cNvPr id="23" name="Text Placeholder 3"/>
          <p:cNvSpPr>
            <a:spLocks noGrp="1"/>
          </p:cNvSpPr>
          <p:nvPr>
            <p:ph type="body" sz="half" idx="15"/>
          </p:nvPr>
        </p:nvSpPr>
        <p:spPr>
          <a:xfrm>
            <a:off x="1605282" y="2241681"/>
            <a:ext cx="9469119" cy="434875"/>
          </a:xfrm>
          <a:prstGeom prst="rect">
            <a:avLst/>
          </a:prstGeom>
        </p:spPr>
        <p:txBody>
          <a:bodyPr wrap="square" lIns="0" tIns="0" rIns="0" bIns="0" anchor="t">
            <a:noAutofit/>
          </a:bodyPr>
          <a:lstStyle>
            <a:lvl1pPr marL="0" indent="0" algn="l">
              <a:buNone/>
              <a:defRPr sz="1467" b="0"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24" name="Freeform 45"/>
          <p:cNvSpPr>
            <a:spLocks noEditPoints="1"/>
          </p:cNvSpPr>
          <p:nvPr userDrawn="1"/>
        </p:nvSpPr>
        <p:spPr bwMode="auto">
          <a:xfrm>
            <a:off x="1089056" y="2925407"/>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262626"/>
              </a:solidFill>
            </a:endParaRPr>
          </a:p>
        </p:txBody>
      </p:sp>
      <p:sp>
        <p:nvSpPr>
          <p:cNvPr id="25" name="Text Placeholder 3"/>
          <p:cNvSpPr>
            <a:spLocks noGrp="1"/>
          </p:cNvSpPr>
          <p:nvPr>
            <p:ph type="body" sz="half" idx="16"/>
          </p:nvPr>
        </p:nvSpPr>
        <p:spPr>
          <a:xfrm>
            <a:off x="1605283" y="2905157"/>
            <a:ext cx="9469117" cy="434875"/>
          </a:xfrm>
          <a:prstGeom prst="rect">
            <a:avLst/>
          </a:prstGeom>
        </p:spPr>
        <p:txBody>
          <a:bodyPr wrap="square" lIns="0" tIns="0" rIns="0" bIns="0" anchor="t">
            <a:noAutofit/>
          </a:bodyPr>
          <a:lstStyle>
            <a:lvl1pPr marL="0" indent="0" algn="l">
              <a:buNone/>
              <a:defRPr sz="1467" b="0"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26" name="Freeform 45"/>
          <p:cNvSpPr>
            <a:spLocks noEditPoints="1"/>
          </p:cNvSpPr>
          <p:nvPr userDrawn="1"/>
        </p:nvSpPr>
        <p:spPr bwMode="auto">
          <a:xfrm>
            <a:off x="1089056" y="3550781"/>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solidFill>
                <a:srgbClr val="262626"/>
              </a:solidFill>
            </a:endParaRPr>
          </a:p>
        </p:txBody>
      </p:sp>
      <p:sp>
        <p:nvSpPr>
          <p:cNvPr id="27" name="Text Placeholder 3"/>
          <p:cNvSpPr>
            <a:spLocks noGrp="1"/>
          </p:cNvSpPr>
          <p:nvPr>
            <p:ph type="body" sz="half" idx="17"/>
          </p:nvPr>
        </p:nvSpPr>
        <p:spPr>
          <a:xfrm>
            <a:off x="1605283" y="3530530"/>
            <a:ext cx="9469117" cy="434875"/>
          </a:xfrm>
          <a:prstGeom prst="rect">
            <a:avLst/>
          </a:prstGeom>
        </p:spPr>
        <p:txBody>
          <a:bodyPr wrap="square" lIns="0" tIns="0" rIns="0" bIns="0" anchor="t">
            <a:noAutofit/>
          </a:bodyPr>
          <a:lstStyle>
            <a:lvl1pPr marL="0" indent="0" algn="l">
              <a:buNone/>
              <a:defRPr sz="1467" b="0"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34" name="Text Placeholder 3"/>
          <p:cNvSpPr>
            <a:spLocks noGrp="1"/>
          </p:cNvSpPr>
          <p:nvPr>
            <p:ph type="body" sz="half" idx="21"/>
          </p:nvPr>
        </p:nvSpPr>
        <p:spPr>
          <a:xfrm>
            <a:off x="1166643" y="1777119"/>
            <a:ext cx="9907756" cy="257040"/>
          </a:xfrm>
          <a:prstGeom prst="rect">
            <a:avLst/>
          </a:prstGeom>
        </p:spPr>
        <p:txBody>
          <a:bodyPr wrap="none" lIns="0" tIns="0" rIns="0" bIns="0" anchor="ctr">
            <a:noAutofit/>
          </a:bodyPr>
          <a:lstStyle>
            <a:lvl1pPr marL="0" indent="0" algn="l">
              <a:buNone/>
              <a:defRPr sz="1867" b="1" baseline="0">
                <a:solidFill>
                  <a:schemeClr val="tx1">
                    <a:lumMod val="75000"/>
                    <a:lumOff val="2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endParaRPr lang="en-US" dirty="0" smtClean="0"/>
          </a:p>
        </p:txBody>
      </p:sp>
      <p:sp>
        <p:nvSpPr>
          <p:cNvPr id="40" name="Picture Placeholder 7"/>
          <p:cNvSpPr>
            <a:spLocks noGrp="1"/>
          </p:cNvSpPr>
          <p:nvPr>
            <p:ph type="pic" sz="quarter" idx="22" hasCustomPrompt="1"/>
          </p:nvPr>
        </p:nvSpPr>
        <p:spPr>
          <a:xfrm>
            <a:off x="4442328" y="4366346"/>
            <a:ext cx="3288633" cy="1862116"/>
          </a:xfrm>
          <a:prstGeom prst="rect">
            <a:avLst/>
          </a:prstGeom>
          <a:solidFill>
            <a:schemeClr val="accent2"/>
          </a:solidFill>
          <a:ln w="19050">
            <a:solidFill>
              <a:schemeClr val="accent2"/>
            </a:solidFill>
          </a:ln>
        </p:spPr>
        <p:txBody>
          <a:bodyPr tIns="0" bIns="182880" anchor="b"/>
          <a:lstStyle>
            <a:lvl1pPr algn="ctr">
              <a:buNone/>
              <a:defRPr sz="1600">
                <a:solidFill>
                  <a:schemeClr val="bg1"/>
                </a:solidFill>
              </a:defRPr>
            </a:lvl1pPr>
          </a:lstStyle>
          <a:p>
            <a:r>
              <a:rPr lang="en-US" dirty="0" smtClean="0"/>
              <a:t>Image Holder</a:t>
            </a:r>
            <a:endParaRPr lang="en-US" dirty="0"/>
          </a:p>
        </p:txBody>
      </p:sp>
      <p:sp>
        <p:nvSpPr>
          <p:cNvPr id="41" name="Picture Placeholder 7"/>
          <p:cNvSpPr>
            <a:spLocks noGrp="1"/>
          </p:cNvSpPr>
          <p:nvPr>
            <p:ph type="pic" sz="quarter" idx="23" hasCustomPrompt="1"/>
          </p:nvPr>
        </p:nvSpPr>
        <p:spPr>
          <a:xfrm>
            <a:off x="8007686" y="4366346"/>
            <a:ext cx="3288633" cy="1862116"/>
          </a:xfrm>
          <a:prstGeom prst="rect">
            <a:avLst/>
          </a:prstGeom>
          <a:solidFill>
            <a:schemeClr val="accent3"/>
          </a:solidFill>
          <a:ln w="19050">
            <a:solidFill>
              <a:schemeClr val="accent3"/>
            </a:solidFill>
          </a:ln>
        </p:spPr>
        <p:txBody>
          <a:bodyPr tIns="0" bIns="182880" anchor="b"/>
          <a:lstStyle>
            <a:lvl1pPr algn="ctr">
              <a:buNone/>
              <a:defRPr sz="1600">
                <a:solidFill>
                  <a:schemeClr val="bg1"/>
                </a:solidFill>
              </a:defRPr>
            </a:lvl1pPr>
          </a:lstStyle>
          <a:p>
            <a:r>
              <a:rPr lang="en-US" dirty="0" smtClean="0"/>
              <a:t>Image Holder</a:t>
            </a:r>
            <a:endParaRPr lang="en-US" dirty="0"/>
          </a:p>
        </p:txBody>
      </p:sp>
      <p:sp>
        <p:nvSpPr>
          <p:cNvPr id="21"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smtClean="0"/>
              <a:t>Click To Edit Master Title Style</a:t>
            </a:r>
            <a:endParaRPr lang="en-US" dirty="0"/>
          </a:p>
        </p:txBody>
      </p:sp>
      <p:sp>
        <p:nvSpPr>
          <p:cNvPr id="28" name="Text Placeholder 3"/>
          <p:cNvSpPr>
            <a:spLocks noGrp="1"/>
          </p:cNvSpPr>
          <p:nvPr>
            <p:ph type="body" sz="half" idx="2" hasCustomPrompt="1"/>
          </p:nvPr>
        </p:nvSpPr>
        <p:spPr>
          <a:xfrm>
            <a:off x="3352800" y="951923"/>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smtClean="0"/>
              <a:t>Subtext Goes Here</a:t>
            </a:r>
          </a:p>
        </p:txBody>
      </p:sp>
    </p:spTree>
    <p:extLst>
      <p:ext uri="{BB962C8B-B14F-4D97-AF65-F5344CB8AC3E}">
        <p14:creationId xmlns:p14="http://schemas.microsoft.com/office/powerpoint/2010/main" val="267795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fade">
                                      <p:cBhvr>
                                        <p:cTn id="11" dur="500"/>
                                        <p:tgtEl>
                                          <p:spTgt spid="28">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34">
                                            <p:txEl>
                                              <p:pRg st="0" end="0"/>
                                            </p:txEl>
                                          </p:spTgt>
                                        </p:tgtEl>
                                        <p:attrNameLst>
                                          <p:attrName>style.visibility</p:attrName>
                                        </p:attrNameLst>
                                      </p:cBhvr>
                                      <p:to>
                                        <p:strVal val="visible"/>
                                      </p:to>
                                    </p:set>
                                    <p:animEffect transition="in" filter="wipe(left)">
                                      <p:cBhvr>
                                        <p:cTn id="19" dur="500"/>
                                        <p:tgtEl>
                                          <p:spTgt spid="34">
                                            <p:txEl>
                                              <p:pRg st="0" end="0"/>
                                            </p:txEl>
                                          </p:spTgt>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par>
                                <p:cTn id="26" presetID="22" presetClass="entr" presetSubtype="8" fill="hold" grpId="0" nodeType="withEffect" nodePh="1">
                                  <p:stCondLst>
                                    <p:cond delay="0"/>
                                  </p:stCondLst>
                                  <p:endCondLst>
                                    <p:cond evt="begin" delay="0">
                                      <p:tn val="26"/>
                                    </p:cond>
                                  </p:endCondLst>
                                  <p:childTnLst>
                                    <p:set>
                                      <p:cBhvr>
                                        <p:cTn id="27" dur="1" fill="hold">
                                          <p:stCondLst>
                                            <p:cond delay="0"/>
                                          </p:stCondLst>
                                        </p:cTn>
                                        <p:tgtEl>
                                          <p:spTgt spid="23">
                                            <p:txEl>
                                              <p:pRg st="0" end="0"/>
                                            </p:txEl>
                                          </p:spTgt>
                                        </p:tgtEl>
                                        <p:attrNameLst>
                                          <p:attrName>style.visibility</p:attrName>
                                        </p:attrNameLst>
                                      </p:cBhvr>
                                      <p:to>
                                        <p:strVal val="visible"/>
                                      </p:to>
                                    </p:set>
                                    <p:animEffect transition="in" filter="wipe(left)">
                                      <p:cBhvr>
                                        <p:cTn id="28" dur="500"/>
                                        <p:tgtEl>
                                          <p:spTgt spid="23">
                                            <p:txEl>
                                              <p:pRg st="0" end="0"/>
                                            </p:txEl>
                                          </p:spTgt>
                                        </p:tgtEl>
                                      </p:cBhvr>
                                    </p:animEffect>
                                  </p:childTnLst>
                                </p:cTn>
                              </p:par>
                            </p:childTnLst>
                          </p:cTn>
                        </p:par>
                        <p:par>
                          <p:cTn id="29" fill="hold">
                            <p:stCondLst>
                              <p:cond delay="2500"/>
                            </p:stCondLst>
                            <p:childTnLst>
                              <p:par>
                                <p:cTn id="30" presetID="53"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22" presetClass="entr" presetSubtype="8" fill="hold" grpId="0" nodeType="withEffect" nodePh="1">
                                  <p:stCondLst>
                                    <p:cond delay="0"/>
                                  </p:stCondLst>
                                  <p:endCondLst>
                                    <p:cond evt="begin" delay="0">
                                      <p:tn val="35"/>
                                    </p:cond>
                                  </p:end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wipe(left)">
                                      <p:cBhvr>
                                        <p:cTn id="37" dur="500"/>
                                        <p:tgtEl>
                                          <p:spTgt spid="25">
                                            <p:txEl>
                                              <p:pRg st="0" end="0"/>
                                            </p:txEl>
                                          </p:spTgt>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ppt_w</p:attrName>
                                        </p:attrNameLst>
                                      </p:cBhvr>
                                      <p:tavLst>
                                        <p:tav tm="0">
                                          <p:val>
                                            <p:fltVal val="0"/>
                                          </p:val>
                                        </p:tav>
                                        <p:tav tm="100000">
                                          <p:val>
                                            <p:strVal val="#ppt_w"/>
                                          </p:val>
                                        </p:tav>
                                      </p:tavLst>
                                    </p:anim>
                                    <p:anim calcmode="lin" valueType="num">
                                      <p:cBhvr>
                                        <p:cTn id="42" dur="500" fill="hold"/>
                                        <p:tgtEl>
                                          <p:spTgt spid="26"/>
                                        </p:tgtEl>
                                        <p:attrNameLst>
                                          <p:attrName>ppt_h</p:attrName>
                                        </p:attrNameLst>
                                      </p:cBhvr>
                                      <p:tavLst>
                                        <p:tav tm="0">
                                          <p:val>
                                            <p:fltVal val="0"/>
                                          </p:val>
                                        </p:tav>
                                        <p:tav tm="100000">
                                          <p:val>
                                            <p:strVal val="#ppt_h"/>
                                          </p:val>
                                        </p:tav>
                                      </p:tavLst>
                                    </p:anim>
                                    <p:animEffect transition="in" filter="fade">
                                      <p:cBhvr>
                                        <p:cTn id="43" dur="500"/>
                                        <p:tgtEl>
                                          <p:spTgt spid="26"/>
                                        </p:tgtEl>
                                      </p:cBhvr>
                                    </p:animEffect>
                                  </p:childTnLst>
                                </p:cTn>
                              </p:par>
                              <p:par>
                                <p:cTn id="44" presetID="22" presetClass="entr" presetSubtype="8" fill="hold" grpId="0" nodeType="withEffect" nodePh="1">
                                  <p:stCondLst>
                                    <p:cond delay="0"/>
                                  </p:stCondLst>
                                  <p:endCondLst>
                                    <p:cond evt="begin" delay="0">
                                      <p:tn val="44"/>
                                    </p:cond>
                                  </p:endCondLst>
                                  <p:childTnLst>
                                    <p:set>
                                      <p:cBhvr>
                                        <p:cTn id="45" dur="1" fill="hold">
                                          <p:stCondLst>
                                            <p:cond delay="0"/>
                                          </p:stCondLst>
                                        </p:cTn>
                                        <p:tgtEl>
                                          <p:spTgt spid="27">
                                            <p:txEl>
                                              <p:pRg st="0" end="0"/>
                                            </p:txEl>
                                          </p:spTgt>
                                        </p:tgtEl>
                                        <p:attrNameLst>
                                          <p:attrName>style.visibility</p:attrName>
                                        </p:attrNameLst>
                                      </p:cBhvr>
                                      <p:to>
                                        <p:strVal val="visible"/>
                                      </p:to>
                                    </p:set>
                                    <p:animEffect transition="in" filter="wipe(left)">
                                      <p:cBhvr>
                                        <p:cTn id="46" dur="500"/>
                                        <p:tgtEl>
                                          <p:spTgt spid="27">
                                            <p:txEl>
                                              <p:pRg st="0" end="0"/>
                                            </p:txEl>
                                          </p:spTgt>
                                        </p:tgtEl>
                                      </p:cBhvr>
                                    </p:animEffect>
                                  </p:childTnLst>
                                </p:cTn>
                              </p:par>
                            </p:childTnLst>
                          </p:cTn>
                        </p:par>
                        <p:par>
                          <p:cTn id="47" fill="hold">
                            <p:stCondLst>
                              <p:cond delay="3500"/>
                            </p:stCondLst>
                            <p:childTnLst>
                              <p:par>
                                <p:cTn id="48" presetID="2" presetClass="entr" presetSubtype="4" accel="50000" decel="5000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1000" fill="hold"/>
                                        <p:tgtEl>
                                          <p:spTgt spid="18"/>
                                        </p:tgtEl>
                                        <p:attrNameLst>
                                          <p:attrName>ppt_x</p:attrName>
                                        </p:attrNameLst>
                                      </p:cBhvr>
                                      <p:tavLst>
                                        <p:tav tm="0">
                                          <p:val>
                                            <p:strVal val="#ppt_x"/>
                                          </p:val>
                                        </p:tav>
                                        <p:tav tm="100000">
                                          <p:val>
                                            <p:strVal val="#ppt_x"/>
                                          </p:val>
                                        </p:tav>
                                      </p:tavLst>
                                    </p:anim>
                                    <p:anim calcmode="lin" valueType="num">
                                      <p:cBhvr additive="base">
                                        <p:cTn id="51" dur="1000" fill="hold"/>
                                        <p:tgtEl>
                                          <p:spTgt spid="18"/>
                                        </p:tgtEl>
                                        <p:attrNameLst>
                                          <p:attrName>ppt_y</p:attrName>
                                        </p:attrNameLst>
                                      </p:cBhvr>
                                      <p:tavLst>
                                        <p:tav tm="0">
                                          <p:val>
                                            <p:strVal val="1+#ppt_h/2"/>
                                          </p:val>
                                        </p:tav>
                                        <p:tav tm="100000">
                                          <p:val>
                                            <p:strVal val="#ppt_y"/>
                                          </p:val>
                                        </p:tav>
                                      </p:tavLst>
                                    </p:anim>
                                  </p:childTnLst>
                                </p:cTn>
                              </p:par>
                            </p:childTnLst>
                          </p:cTn>
                        </p:par>
                        <p:par>
                          <p:cTn id="52" fill="hold">
                            <p:stCondLst>
                              <p:cond delay="4500"/>
                            </p:stCondLst>
                            <p:childTnLst>
                              <p:par>
                                <p:cTn id="53" presetID="2" presetClass="entr" presetSubtype="4" accel="50000" decel="50000"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1000" fill="hold"/>
                                        <p:tgtEl>
                                          <p:spTgt spid="40"/>
                                        </p:tgtEl>
                                        <p:attrNameLst>
                                          <p:attrName>ppt_x</p:attrName>
                                        </p:attrNameLst>
                                      </p:cBhvr>
                                      <p:tavLst>
                                        <p:tav tm="0">
                                          <p:val>
                                            <p:strVal val="#ppt_x"/>
                                          </p:val>
                                        </p:tav>
                                        <p:tav tm="100000">
                                          <p:val>
                                            <p:strVal val="#ppt_x"/>
                                          </p:val>
                                        </p:tav>
                                      </p:tavLst>
                                    </p:anim>
                                    <p:anim calcmode="lin" valueType="num">
                                      <p:cBhvr additive="base">
                                        <p:cTn id="56" dur="1000" fill="hold"/>
                                        <p:tgtEl>
                                          <p:spTgt spid="40"/>
                                        </p:tgtEl>
                                        <p:attrNameLst>
                                          <p:attrName>ppt_y</p:attrName>
                                        </p:attrNameLst>
                                      </p:cBhvr>
                                      <p:tavLst>
                                        <p:tav tm="0">
                                          <p:val>
                                            <p:strVal val="1+#ppt_h/2"/>
                                          </p:val>
                                        </p:tav>
                                        <p:tav tm="100000">
                                          <p:val>
                                            <p:strVal val="#ppt_y"/>
                                          </p:val>
                                        </p:tav>
                                      </p:tavLst>
                                    </p:anim>
                                  </p:childTnLst>
                                </p:cTn>
                              </p:par>
                            </p:childTnLst>
                          </p:cTn>
                        </p:par>
                        <p:par>
                          <p:cTn id="57" fill="hold">
                            <p:stCondLst>
                              <p:cond delay="5500"/>
                            </p:stCondLst>
                            <p:childTnLst>
                              <p:par>
                                <p:cTn id="58" presetID="2" presetClass="entr" presetSubtype="4" accel="50000" decel="5000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1000" fill="hold"/>
                                        <p:tgtEl>
                                          <p:spTgt spid="41"/>
                                        </p:tgtEl>
                                        <p:attrNameLst>
                                          <p:attrName>ppt_x</p:attrName>
                                        </p:attrNameLst>
                                      </p:cBhvr>
                                      <p:tavLst>
                                        <p:tav tm="0">
                                          <p:val>
                                            <p:strVal val="#ppt_x"/>
                                          </p:val>
                                        </p:tav>
                                        <p:tav tm="100000">
                                          <p:val>
                                            <p:strVal val="#ppt_x"/>
                                          </p:val>
                                        </p:tav>
                                      </p:tavLst>
                                    </p:anim>
                                    <p:anim calcmode="lin" valueType="num">
                                      <p:cBhvr additive="base">
                                        <p:cTn id="61" dur="10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23"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24" grpId="0" animBg="1"/>
      <p:bldP spid="25"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animBg="1"/>
      <p:bldP spid="27" grpId="0" build="p">
        <p:tmplLst>
          <p:tmpl lvl="1">
            <p:tnLst>
              <p:par>
                <p:cTn presetID="22" presetClass="entr" presetSubtype="8" fill="hold" nodeType="with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40" grpId="0" animBg="1"/>
      <p:bldP spid="41" grpId="0" animBg="1"/>
      <p:bldP spid="21" grpId="0"/>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ic3">
    <p:spTree>
      <p:nvGrpSpPr>
        <p:cNvPr id="1" name=""/>
        <p:cNvGrpSpPr/>
        <p:nvPr/>
      </p:nvGrpSpPr>
      <p:grpSpPr>
        <a:xfrm>
          <a:off x="0" y="0"/>
          <a:ext cx="0" cy="0"/>
          <a:chOff x="0" y="0"/>
          <a:chExt cx="0" cy="0"/>
        </a:xfrm>
      </p:grpSpPr>
      <p:sp>
        <p:nvSpPr>
          <p:cNvPr id="15" name="Rectangle 14"/>
          <p:cNvSpPr/>
          <p:nvPr userDrawn="1"/>
        </p:nvSpPr>
        <p:spPr>
          <a:xfrm>
            <a:off x="5946024" y="1549809"/>
            <a:ext cx="5369677" cy="1487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8" name="Picture Placeholder 7"/>
          <p:cNvSpPr>
            <a:spLocks noGrp="1"/>
          </p:cNvSpPr>
          <p:nvPr>
            <p:ph type="pic" sz="quarter" idx="10" hasCustomPrompt="1"/>
          </p:nvPr>
        </p:nvSpPr>
        <p:spPr>
          <a:xfrm>
            <a:off x="864269" y="1563898"/>
            <a:ext cx="4812633" cy="1473860"/>
          </a:xfrm>
          <a:prstGeom prst="rect">
            <a:avLst/>
          </a:prstGeom>
          <a:ln w="19050">
            <a:solidFill>
              <a:schemeClr val="accent1"/>
            </a:solidFill>
          </a:ln>
        </p:spPr>
        <p:txBody>
          <a:bodyPr tIns="0" bIns="182880" anchor="b"/>
          <a:lstStyle>
            <a:lvl1pPr algn="ctr">
              <a:buNone/>
              <a:defRPr sz="1600">
                <a:solidFill>
                  <a:schemeClr val="tx1">
                    <a:lumMod val="50000"/>
                    <a:lumOff val="50000"/>
                  </a:schemeClr>
                </a:solidFill>
              </a:defRPr>
            </a:lvl1pPr>
          </a:lstStyle>
          <a:p>
            <a:r>
              <a:rPr lang="en-US" dirty="0" smtClean="0"/>
              <a:t>Image Holder</a:t>
            </a:r>
            <a:endParaRPr lang="en-US" dirty="0"/>
          </a:p>
        </p:txBody>
      </p:sp>
      <p:sp>
        <p:nvSpPr>
          <p:cNvPr id="9" name="Text Placeholder 3"/>
          <p:cNvSpPr>
            <a:spLocks noGrp="1"/>
          </p:cNvSpPr>
          <p:nvPr>
            <p:ph type="body" sz="half" idx="15"/>
          </p:nvPr>
        </p:nvSpPr>
        <p:spPr>
          <a:xfrm>
            <a:off x="6146989" y="1928552"/>
            <a:ext cx="5016911" cy="1033088"/>
          </a:xfrm>
          <a:prstGeom prst="rect">
            <a:avLst/>
          </a:prstGeom>
        </p:spPr>
        <p:txBody>
          <a:bodyPr wrap="square" lIns="0" tIns="0" rIns="0" bIns="0" anchor="t">
            <a:noAutofit/>
          </a:bodyPr>
          <a:lstStyle>
            <a:lvl1pPr marL="0" indent="0" algn="l">
              <a:buNone/>
              <a:defRPr sz="1467" b="0" baseline="0">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10" name="Text Placeholder 3"/>
          <p:cNvSpPr>
            <a:spLocks noGrp="1"/>
          </p:cNvSpPr>
          <p:nvPr>
            <p:ph type="body" sz="half" idx="17"/>
          </p:nvPr>
        </p:nvSpPr>
        <p:spPr>
          <a:xfrm>
            <a:off x="6139964" y="1653949"/>
            <a:ext cx="5030957" cy="257040"/>
          </a:xfrm>
          <a:prstGeom prst="rect">
            <a:avLst/>
          </a:prstGeom>
        </p:spPr>
        <p:txBody>
          <a:bodyPr wrap="none" lIns="0" tIns="0" rIns="0" bIns="0" anchor="ctr">
            <a:noAutofit/>
          </a:bodyPr>
          <a:lstStyle>
            <a:lvl1pPr marL="0" indent="0" algn="l">
              <a:buNone/>
              <a:defRPr sz="1867" b="1" baseline="0">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endParaRPr lang="en-US" dirty="0" smtClean="0"/>
          </a:p>
        </p:txBody>
      </p:sp>
      <p:sp>
        <p:nvSpPr>
          <p:cNvPr id="16" name="Isosceles Triangle 15"/>
          <p:cNvSpPr/>
          <p:nvPr userDrawn="1"/>
        </p:nvSpPr>
        <p:spPr>
          <a:xfrm rot="5400000">
            <a:off x="5598073" y="2176456"/>
            <a:ext cx="406400" cy="2487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6" name="Rectangle 25"/>
          <p:cNvSpPr/>
          <p:nvPr userDrawn="1"/>
        </p:nvSpPr>
        <p:spPr>
          <a:xfrm>
            <a:off x="5946024" y="3175001"/>
            <a:ext cx="5369677" cy="148794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7" name="Picture Placeholder 7"/>
          <p:cNvSpPr>
            <a:spLocks noGrp="1"/>
          </p:cNvSpPr>
          <p:nvPr>
            <p:ph type="pic" sz="quarter" idx="18" hasCustomPrompt="1"/>
          </p:nvPr>
        </p:nvSpPr>
        <p:spPr>
          <a:xfrm>
            <a:off x="864269" y="3189087"/>
            <a:ext cx="4812633" cy="1473860"/>
          </a:xfrm>
          <a:prstGeom prst="rect">
            <a:avLst/>
          </a:prstGeom>
          <a:ln w="19050">
            <a:solidFill>
              <a:schemeClr val="accent2"/>
            </a:solidFill>
          </a:ln>
        </p:spPr>
        <p:txBody>
          <a:bodyPr tIns="0" bIns="182880" anchor="b"/>
          <a:lstStyle>
            <a:lvl1pPr algn="ctr">
              <a:buNone/>
              <a:defRPr sz="1600">
                <a:solidFill>
                  <a:schemeClr val="tx1">
                    <a:lumMod val="50000"/>
                    <a:lumOff val="50000"/>
                  </a:schemeClr>
                </a:solidFill>
              </a:defRPr>
            </a:lvl1pPr>
          </a:lstStyle>
          <a:p>
            <a:r>
              <a:rPr lang="en-US" dirty="0" smtClean="0"/>
              <a:t>Image Holder</a:t>
            </a:r>
            <a:endParaRPr lang="en-US" dirty="0"/>
          </a:p>
        </p:txBody>
      </p:sp>
      <p:sp>
        <p:nvSpPr>
          <p:cNvPr id="28" name="Text Placeholder 3"/>
          <p:cNvSpPr>
            <a:spLocks noGrp="1"/>
          </p:cNvSpPr>
          <p:nvPr>
            <p:ph type="body" sz="half" idx="19"/>
          </p:nvPr>
        </p:nvSpPr>
        <p:spPr>
          <a:xfrm>
            <a:off x="6146989" y="3553743"/>
            <a:ext cx="5016911" cy="1033088"/>
          </a:xfrm>
          <a:prstGeom prst="rect">
            <a:avLst/>
          </a:prstGeom>
        </p:spPr>
        <p:txBody>
          <a:bodyPr wrap="square" lIns="0" tIns="0" rIns="0" bIns="0" anchor="t">
            <a:noAutofit/>
          </a:bodyPr>
          <a:lstStyle>
            <a:lvl1pPr marL="0" indent="0" algn="l">
              <a:buNone/>
              <a:defRPr sz="1467" b="0" baseline="0">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29" name="Text Placeholder 3"/>
          <p:cNvSpPr>
            <a:spLocks noGrp="1"/>
          </p:cNvSpPr>
          <p:nvPr>
            <p:ph type="body" sz="half" idx="20"/>
          </p:nvPr>
        </p:nvSpPr>
        <p:spPr>
          <a:xfrm>
            <a:off x="6139964" y="3279140"/>
            <a:ext cx="5030957" cy="257040"/>
          </a:xfrm>
          <a:prstGeom prst="rect">
            <a:avLst/>
          </a:prstGeom>
        </p:spPr>
        <p:txBody>
          <a:bodyPr wrap="none" lIns="0" tIns="0" rIns="0" bIns="0" anchor="ctr">
            <a:noAutofit/>
          </a:bodyPr>
          <a:lstStyle>
            <a:lvl1pPr marL="0" indent="0" algn="l">
              <a:buNone/>
              <a:defRPr sz="1867" b="1" baseline="0">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endParaRPr lang="en-US" dirty="0" smtClean="0"/>
          </a:p>
        </p:txBody>
      </p:sp>
      <p:sp>
        <p:nvSpPr>
          <p:cNvPr id="30" name="Isosceles Triangle 29"/>
          <p:cNvSpPr/>
          <p:nvPr userDrawn="1"/>
        </p:nvSpPr>
        <p:spPr>
          <a:xfrm rot="5400000">
            <a:off x="5598073" y="3801646"/>
            <a:ext cx="406400" cy="24874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31" name="Rectangle 30"/>
          <p:cNvSpPr/>
          <p:nvPr userDrawn="1"/>
        </p:nvSpPr>
        <p:spPr>
          <a:xfrm>
            <a:off x="5946024" y="4787901"/>
            <a:ext cx="5369677" cy="14879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32" name="Picture Placeholder 7"/>
          <p:cNvSpPr>
            <a:spLocks noGrp="1"/>
          </p:cNvSpPr>
          <p:nvPr>
            <p:ph type="pic" sz="quarter" idx="21" hasCustomPrompt="1"/>
          </p:nvPr>
        </p:nvSpPr>
        <p:spPr>
          <a:xfrm>
            <a:off x="864269" y="4801987"/>
            <a:ext cx="4812633" cy="1473860"/>
          </a:xfrm>
          <a:prstGeom prst="rect">
            <a:avLst/>
          </a:prstGeom>
          <a:ln w="19050">
            <a:solidFill>
              <a:schemeClr val="accent3"/>
            </a:solidFill>
          </a:ln>
        </p:spPr>
        <p:txBody>
          <a:bodyPr tIns="0" bIns="182880" anchor="b"/>
          <a:lstStyle>
            <a:lvl1pPr algn="ctr">
              <a:buNone/>
              <a:defRPr sz="1600">
                <a:solidFill>
                  <a:schemeClr val="tx1">
                    <a:lumMod val="50000"/>
                    <a:lumOff val="50000"/>
                  </a:schemeClr>
                </a:solidFill>
              </a:defRPr>
            </a:lvl1pPr>
          </a:lstStyle>
          <a:p>
            <a:r>
              <a:rPr lang="en-US" dirty="0" smtClean="0"/>
              <a:t>Image Holder</a:t>
            </a:r>
            <a:endParaRPr lang="en-US" dirty="0"/>
          </a:p>
        </p:txBody>
      </p:sp>
      <p:sp>
        <p:nvSpPr>
          <p:cNvPr id="33" name="Text Placeholder 3"/>
          <p:cNvSpPr>
            <a:spLocks noGrp="1"/>
          </p:cNvSpPr>
          <p:nvPr>
            <p:ph type="body" sz="half" idx="22"/>
          </p:nvPr>
        </p:nvSpPr>
        <p:spPr>
          <a:xfrm>
            <a:off x="6146989" y="5166643"/>
            <a:ext cx="5016911" cy="1033088"/>
          </a:xfrm>
          <a:prstGeom prst="rect">
            <a:avLst/>
          </a:prstGeom>
        </p:spPr>
        <p:txBody>
          <a:bodyPr wrap="square" lIns="0" tIns="0" rIns="0" bIns="0" anchor="t">
            <a:noAutofit/>
          </a:bodyPr>
          <a:lstStyle>
            <a:lvl1pPr marL="0" indent="0" algn="l">
              <a:buNone/>
              <a:defRPr sz="1467" b="0" baseline="0">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algn="ctr"/>
            <a:endParaRPr lang="en-US" sz="1333" dirty="0">
              <a:solidFill>
                <a:schemeClr val="tx1">
                  <a:lumMod val="50000"/>
                  <a:lumOff val="50000"/>
                </a:schemeClr>
              </a:solidFill>
            </a:endParaRPr>
          </a:p>
        </p:txBody>
      </p:sp>
      <p:sp>
        <p:nvSpPr>
          <p:cNvPr id="34" name="Text Placeholder 3"/>
          <p:cNvSpPr>
            <a:spLocks noGrp="1"/>
          </p:cNvSpPr>
          <p:nvPr>
            <p:ph type="body" sz="half" idx="23"/>
          </p:nvPr>
        </p:nvSpPr>
        <p:spPr>
          <a:xfrm>
            <a:off x="6139964" y="4892040"/>
            <a:ext cx="5030957" cy="257040"/>
          </a:xfrm>
          <a:prstGeom prst="rect">
            <a:avLst/>
          </a:prstGeom>
        </p:spPr>
        <p:txBody>
          <a:bodyPr wrap="none" lIns="0" tIns="0" rIns="0" bIns="0" anchor="ctr">
            <a:noAutofit/>
          </a:bodyPr>
          <a:lstStyle>
            <a:lvl1pPr marL="0" indent="0" algn="l">
              <a:buNone/>
              <a:defRPr sz="1867" b="1" baseline="0">
                <a:solidFill>
                  <a:schemeClr val="bg1"/>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endParaRPr lang="en-US" dirty="0" smtClean="0"/>
          </a:p>
        </p:txBody>
      </p:sp>
      <p:sp>
        <p:nvSpPr>
          <p:cNvPr id="35" name="Isosceles Triangle 34"/>
          <p:cNvSpPr/>
          <p:nvPr userDrawn="1"/>
        </p:nvSpPr>
        <p:spPr>
          <a:xfrm rot="5400000">
            <a:off x="5598073" y="5414546"/>
            <a:ext cx="406400" cy="2487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23"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smtClean="0"/>
              <a:t>Click To Edit Master Title Style</a:t>
            </a:r>
            <a:endParaRPr lang="en-US" dirty="0"/>
          </a:p>
        </p:txBody>
      </p:sp>
      <p:sp>
        <p:nvSpPr>
          <p:cNvPr id="24" name="Text Placeholder 3"/>
          <p:cNvSpPr>
            <a:spLocks noGrp="1"/>
          </p:cNvSpPr>
          <p:nvPr>
            <p:ph type="body" sz="half" idx="2" hasCustomPrompt="1"/>
          </p:nvPr>
        </p:nvSpPr>
        <p:spPr>
          <a:xfrm>
            <a:off x="3352800" y="951923"/>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smtClean="0"/>
              <a:t>Subtext Goes Here</a:t>
            </a:r>
          </a:p>
        </p:txBody>
      </p:sp>
    </p:spTree>
    <p:extLst>
      <p:ext uri="{BB962C8B-B14F-4D97-AF65-F5344CB8AC3E}">
        <p14:creationId xmlns:p14="http://schemas.microsoft.com/office/powerpoint/2010/main" val="188743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xEl>
                                              <p:pRg st="0" end="0"/>
                                            </p:txEl>
                                          </p:spTgt>
                                        </p:tgtEl>
                                        <p:attrNameLst>
                                          <p:attrName>style.visibility</p:attrName>
                                        </p:attrNameLst>
                                      </p:cBhvr>
                                      <p:to>
                                        <p:strVal val="visible"/>
                                      </p:to>
                                    </p:set>
                                    <p:animEffect transition="in" filter="fade">
                                      <p:cBhvr>
                                        <p:cTn id="11" dur="500"/>
                                        <p:tgtEl>
                                          <p:spTgt spid="24">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wipe(left)">
                                      <p:cBhvr>
                                        <p:cTn id="27" dur="500"/>
                                        <p:tgtEl>
                                          <p:spTgt spid="10">
                                            <p:txEl>
                                              <p:pRg st="0" end="0"/>
                                            </p:txEl>
                                          </p:spTgt>
                                        </p:tgtEl>
                                      </p:cBhvr>
                                    </p:animEffect>
                                  </p:childTnLst>
                                </p:cTn>
                              </p:par>
                            </p:childTnLst>
                          </p:cTn>
                        </p:par>
                        <p:par>
                          <p:cTn id="28" fill="hold">
                            <p:stCondLst>
                              <p:cond delay="3000"/>
                            </p:stCondLst>
                            <p:childTnLst>
                              <p:par>
                                <p:cTn id="29" presetID="22" presetClass="entr" presetSubtype="8" fill="hold" grpId="0" nodeType="afterEffect" nodePh="1">
                                  <p:stCondLst>
                                    <p:cond delay="0"/>
                                  </p:stCondLst>
                                  <p:endCondLst>
                                    <p:cond evt="begin" delay="0">
                                      <p:tn val="29"/>
                                    </p:cond>
                                  </p:end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left)">
                                      <p:cBhvr>
                                        <p:cTn id="31" dur="500"/>
                                        <p:tgtEl>
                                          <p:spTgt spid="9">
                                            <p:txEl>
                                              <p:pRg st="0" end="0"/>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par>
                          <p:cTn id="44" fill="hold">
                            <p:stCondLst>
                              <p:cond delay="5000"/>
                            </p:stCondLst>
                            <p:childTnLst>
                              <p:par>
                                <p:cTn id="45" presetID="22" presetClass="entr" presetSubtype="8" fill="hold" grpId="0" nodeType="afterEffect" nodePh="1">
                                  <p:stCondLst>
                                    <p:cond delay="0"/>
                                  </p:stCondLst>
                                  <p:endCondLst>
                                    <p:cond evt="begin" delay="0">
                                      <p:tn val="45"/>
                                    </p:cond>
                                  </p:endCondLst>
                                  <p:childTnLst>
                                    <p:set>
                                      <p:cBhvr>
                                        <p:cTn id="46" dur="1" fill="hold">
                                          <p:stCondLst>
                                            <p:cond delay="0"/>
                                          </p:stCondLst>
                                        </p:cTn>
                                        <p:tgtEl>
                                          <p:spTgt spid="29">
                                            <p:txEl>
                                              <p:pRg st="0" end="0"/>
                                            </p:txEl>
                                          </p:spTgt>
                                        </p:tgtEl>
                                        <p:attrNameLst>
                                          <p:attrName>style.visibility</p:attrName>
                                        </p:attrNameLst>
                                      </p:cBhvr>
                                      <p:to>
                                        <p:strVal val="visible"/>
                                      </p:to>
                                    </p:set>
                                    <p:animEffect transition="in" filter="wipe(left)">
                                      <p:cBhvr>
                                        <p:cTn id="47" dur="500"/>
                                        <p:tgtEl>
                                          <p:spTgt spid="29">
                                            <p:txEl>
                                              <p:pRg st="0" end="0"/>
                                            </p:txEl>
                                          </p:spTgt>
                                        </p:tgtEl>
                                      </p:cBhvr>
                                    </p:animEffect>
                                  </p:childTnLst>
                                </p:cTn>
                              </p:par>
                            </p:childTnLst>
                          </p:cTn>
                        </p:par>
                        <p:par>
                          <p:cTn id="48" fill="hold">
                            <p:stCondLst>
                              <p:cond delay="5500"/>
                            </p:stCondLst>
                            <p:childTnLst>
                              <p:par>
                                <p:cTn id="49" presetID="22" presetClass="entr" presetSubtype="8" fill="hold" grpId="0" nodeType="afterEffect" nodePh="1">
                                  <p:stCondLst>
                                    <p:cond delay="0"/>
                                  </p:stCondLst>
                                  <p:endCondLst>
                                    <p:cond evt="begin" delay="0">
                                      <p:tn val="49"/>
                                    </p:cond>
                                  </p:endCondLst>
                                  <p:childTnLst>
                                    <p:set>
                                      <p:cBhvr>
                                        <p:cTn id="50" dur="1" fill="hold">
                                          <p:stCondLst>
                                            <p:cond delay="0"/>
                                          </p:stCondLst>
                                        </p:cTn>
                                        <p:tgtEl>
                                          <p:spTgt spid="28">
                                            <p:txEl>
                                              <p:pRg st="0" end="0"/>
                                            </p:txEl>
                                          </p:spTgt>
                                        </p:tgtEl>
                                        <p:attrNameLst>
                                          <p:attrName>style.visibility</p:attrName>
                                        </p:attrNameLst>
                                      </p:cBhvr>
                                      <p:to>
                                        <p:strVal val="visible"/>
                                      </p:to>
                                    </p:set>
                                    <p:animEffect transition="in" filter="wipe(left)">
                                      <p:cBhvr>
                                        <p:cTn id="51" dur="500"/>
                                        <p:tgtEl>
                                          <p:spTgt spid="28">
                                            <p:txEl>
                                              <p:pRg st="0" end="0"/>
                                            </p:txEl>
                                          </p:spTgt>
                                        </p:tgtEl>
                                      </p:cBhvr>
                                    </p:animEffect>
                                  </p:childTnLst>
                                </p:cTn>
                              </p:par>
                            </p:childTnLst>
                          </p:cTn>
                        </p:par>
                        <p:par>
                          <p:cTn id="52" fill="hold">
                            <p:stCondLst>
                              <p:cond delay="6000"/>
                            </p:stCondLst>
                            <p:childTnLst>
                              <p:par>
                                <p:cTn id="53" presetID="22" presetClass="entr" presetSubtype="8" fill="hold" grpId="0"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par>
                          <p:cTn id="56" fill="hold">
                            <p:stCondLst>
                              <p:cond delay="6500"/>
                            </p:stCondLst>
                            <p:childTnLst>
                              <p:par>
                                <p:cTn id="57" presetID="22" presetClass="entr" presetSubtype="8"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500"/>
                                        <p:tgtEl>
                                          <p:spTgt spid="35"/>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500"/>
                                        <p:tgtEl>
                                          <p:spTgt spid="31"/>
                                        </p:tgtEl>
                                      </p:cBhvr>
                                    </p:animEffect>
                                  </p:childTnLst>
                                </p:cTn>
                              </p:par>
                            </p:childTnLst>
                          </p:cTn>
                        </p:par>
                        <p:par>
                          <p:cTn id="64" fill="hold">
                            <p:stCondLst>
                              <p:cond delay="7500"/>
                            </p:stCondLst>
                            <p:childTnLst>
                              <p:par>
                                <p:cTn id="65" presetID="22" presetClass="entr" presetSubtype="8" fill="hold" grpId="0" nodeType="afterEffect" nodePh="1">
                                  <p:stCondLst>
                                    <p:cond delay="0"/>
                                  </p:stCondLst>
                                  <p:endCondLst>
                                    <p:cond evt="begin" delay="0">
                                      <p:tn val="65"/>
                                    </p:cond>
                                  </p:endCondLst>
                                  <p:childTnLst>
                                    <p:set>
                                      <p:cBhvr>
                                        <p:cTn id="66" dur="1" fill="hold">
                                          <p:stCondLst>
                                            <p:cond delay="0"/>
                                          </p:stCondLst>
                                        </p:cTn>
                                        <p:tgtEl>
                                          <p:spTgt spid="34">
                                            <p:txEl>
                                              <p:pRg st="0" end="0"/>
                                            </p:txEl>
                                          </p:spTgt>
                                        </p:tgtEl>
                                        <p:attrNameLst>
                                          <p:attrName>style.visibility</p:attrName>
                                        </p:attrNameLst>
                                      </p:cBhvr>
                                      <p:to>
                                        <p:strVal val="visible"/>
                                      </p:to>
                                    </p:set>
                                    <p:animEffect transition="in" filter="wipe(left)">
                                      <p:cBhvr>
                                        <p:cTn id="67" dur="500"/>
                                        <p:tgtEl>
                                          <p:spTgt spid="34">
                                            <p:txEl>
                                              <p:pRg st="0" end="0"/>
                                            </p:txEl>
                                          </p:spTgt>
                                        </p:tgtEl>
                                      </p:cBhvr>
                                    </p:animEffect>
                                  </p:childTnLst>
                                </p:cTn>
                              </p:par>
                            </p:childTnLst>
                          </p:cTn>
                        </p:par>
                        <p:par>
                          <p:cTn id="68" fill="hold">
                            <p:stCondLst>
                              <p:cond delay="8000"/>
                            </p:stCondLst>
                            <p:childTnLst>
                              <p:par>
                                <p:cTn id="69" presetID="22" presetClass="entr" presetSubtype="8" fill="hold" grpId="0" nodeType="afterEffect" nodePh="1">
                                  <p:stCondLst>
                                    <p:cond delay="0"/>
                                  </p:stCondLst>
                                  <p:endCondLst>
                                    <p:cond evt="begin" delay="0">
                                      <p:tn val="69"/>
                                    </p:cond>
                                  </p:endCondLst>
                                  <p:childTnLst>
                                    <p:set>
                                      <p:cBhvr>
                                        <p:cTn id="70" dur="1" fill="hold">
                                          <p:stCondLst>
                                            <p:cond delay="0"/>
                                          </p:stCondLst>
                                        </p:cTn>
                                        <p:tgtEl>
                                          <p:spTgt spid="33">
                                            <p:txEl>
                                              <p:pRg st="0" end="0"/>
                                            </p:txEl>
                                          </p:spTgt>
                                        </p:tgtEl>
                                        <p:attrNameLst>
                                          <p:attrName>style.visibility</p:attrName>
                                        </p:attrNameLst>
                                      </p:cBhvr>
                                      <p:to>
                                        <p:strVal val="visible"/>
                                      </p:to>
                                    </p:set>
                                    <p:animEffect transition="in" filter="wipe(left)">
                                      <p:cBhvr>
                                        <p:cTn id="71"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animBg="1"/>
      <p:bldP spid="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6" grpId="0" animBg="1"/>
      <p:bldP spid="26" grpId="0" animBg="1"/>
      <p:bldP spid="27" grpId="0" animBg="1"/>
      <p:bldP spid="2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8"/>
                        </p:tgtEl>
                        <p:attrNameLst>
                          <p:attrName>style.visibility</p:attrName>
                        </p:attrNameLst>
                      </p:cBhvr>
                      <p:to>
                        <p:strVal val="visible"/>
                      </p:to>
                    </p:set>
                    <p:animEffect transition="in" filter="wipe(left)">
                      <p:cBhvr>
                        <p:cTn dur="500"/>
                        <p:tgtEl>
                          <p:spTgt spid="28"/>
                        </p:tgtEl>
                      </p:cBhvr>
                    </p:animEffect>
                  </p:childTnLst>
                </p:cTn>
              </p:par>
            </p:tnLst>
          </p:tmpl>
        </p:tmplLst>
      </p:bldP>
      <p:bldP spid="2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animBg="1"/>
      <p:bldP spid="31" grpId="0" animBg="1"/>
      <p:bldP spid="32" grpId="0" animBg="1"/>
      <p:bldP spid="33"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animBg="1"/>
      <p:bldP spid="23" grpId="0"/>
      <p:bldP spid="24" grpId="0" build="p">
        <p:tmplLst>
          <p:tmpl lvl="1">
            <p:tnLst>
              <p:par>
                <p:cTn presetID="10" presetClass="entr" presetSubtype="0" fill="hold" nodeType="after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61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706533" y="1026695"/>
            <a:ext cx="59336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706533" y="450250"/>
            <a:ext cx="59336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1" y="8467"/>
            <a:ext cx="5556985" cy="6849533"/>
          </a:xfrm>
          <a:custGeom>
            <a:avLst/>
            <a:gdLst>
              <a:gd name="connsiteX0" fmla="*/ 0 w 4167739"/>
              <a:gd name="connsiteY0" fmla="*/ 0 h 5137150"/>
              <a:gd name="connsiteX1" fmla="*/ 4167739 w 4167739"/>
              <a:gd name="connsiteY1" fmla="*/ 0 h 5137150"/>
              <a:gd name="connsiteX2" fmla="*/ 4167739 w 4167739"/>
              <a:gd name="connsiteY2" fmla="*/ 5137150 h 5137150"/>
              <a:gd name="connsiteX3" fmla="*/ 0 w 4167739"/>
              <a:gd name="connsiteY3" fmla="*/ 5137150 h 5137150"/>
              <a:gd name="connsiteX4" fmla="*/ 0 w 4167739"/>
              <a:gd name="connsiteY4" fmla="*/ 0 h 5137150"/>
              <a:gd name="connsiteX0" fmla="*/ 0 w 4167739"/>
              <a:gd name="connsiteY0" fmla="*/ 0 h 5137150"/>
              <a:gd name="connsiteX1" fmla="*/ 4167739 w 4167739"/>
              <a:gd name="connsiteY1" fmla="*/ 0 h 5137150"/>
              <a:gd name="connsiteX2" fmla="*/ 3215239 w 4167739"/>
              <a:gd name="connsiteY2" fmla="*/ 5137150 h 5137150"/>
              <a:gd name="connsiteX3" fmla="*/ 0 w 4167739"/>
              <a:gd name="connsiteY3" fmla="*/ 5137150 h 5137150"/>
              <a:gd name="connsiteX4" fmla="*/ 0 w 4167739"/>
              <a:gd name="connsiteY4" fmla="*/ 0 h 513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39" h="5137150">
                <a:moveTo>
                  <a:pt x="0" y="0"/>
                </a:moveTo>
                <a:lnTo>
                  <a:pt x="4167739" y="0"/>
                </a:lnTo>
                <a:lnTo>
                  <a:pt x="3215239" y="5137150"/>
                </a:lnTo>
                <a:lnTo>
                  <a:pt x="0" y="5137150"/>
                </a:lnTo>
                <a:lnTo>
                  <a:pt x="0" y="0"/>
                </a:lnTo>
                <a:close/>
              </a:path>
            </a:pathLst>
          </a:custGeom>
          <a:solidFill>
            <a:schemeClr val="tx2">
              <a:lumMod val="10000"/>
              <a:lumOff val="90000"/>
            </a:schemeClr>
          </a:solidFill>
          <a:ln w="19050">
            <a:noFill/>
          </a:ln>
        </p:spPr>
        <p:txBody>
          <a:bodyPr lIns="0" tIns="91440" rIns="0" bIns="118872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20788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1_Image Layouts">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706533" y="1026695"/>
            <a:ext cx="59336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706533" y="450250"/>
            <a:ext cx="59336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
        <p:nvSpPr>
          <p:cNvPr id="9" name="Picture Placeholder 7"/>
          <p:cNvSpPr>
            <a:spLocks noGrp="1"/>
          </p:cNvSpPr>
          <p:nvPr>
            <p:ph type="pic" sz="quarter" idx="10" hasCustomPrompt="1"/>
          </p:nvPr>
        </p:nvSpPr>
        <p:spPr>
          <a:xfrm>
            <a:off x="1" y="8467"/>
            <a:ext cx="5556985" cy="6849533"/>
          </a:xfrm>
          <a:custGeom>
            <a:avLst/>
            <a:gdLst>
              <a:gd name="connsiteX0" fmla="*/ 0 w 4167739"/>
              <a:gd name="connsiteY0" fmla="*/ 0 h 5137150"/>
              <a:gd name="connsiteX1" fmla="*/ 4167739 w 4167739"/>
              <a:gd name="connsiteY1" fmla="*/ 0 h 5137150"/>
              <a:gd name="connsiteX2" fmla="*/ 4167739 w 4167739"/>
              <a:gd name="connsiteY2" fmla="*/ 5137150 h 5137150"/>
              <a:gd name="connsiteX3" fmla="*/ 0 w 4167739"/>
              <a:gd name="connsiteY3" fmla="*/ 5137150 h 5137150"/>
              <a:gd name="connsiteX4" fmla="*/ 0 w 4167739"/>
              <a:gd name="connsiteY4" fmla="*/ 0 h 5137150"/>
              <a:gd name="connsiteX0" fmla="*/ 0 w 4167739"/>
              <a:gd name="connsiteY0" fmla="*/ 0 h 5137150"/>
              <a:gd name="connsiteX1" fmla="*/ 4167739 w 4167739"/>
              <a:gd name="connsiteY1" fmla="*/ 0 h 5137150"/>
              <a:gd name="connsiteX2" fmla="*/ 3215239 w 4167739"/>
              <a:gd name="connsiteY2" fmla="*/ 5137150 h 5137150"/>
              <a:gd name="connsiteX3" fmla="*/ 0 w 4167739"/>
              <a:gd name="connsiteY3" fmla="*/ 5137150 h 5137150"/>
              <a:gd name="connsiteX4" fmla="*/ 0 w 4167739"/>
              <a:gd name="connsiteY4" fmla="*/ 0 h 513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7739" h="5137150">
                <a:moveTo>
                  <a:pt x="0" y="0"/>
                </a:moveTo>
                <a:lnTo>
                  <a:pt x="4167739" y="0"/>
                </a:lnTo>
                <a:lnTo>
                  <a:pt x="3215239" y="5137150"/>
                </a:lnTo>
                <a:lnTo>
                  <a:pt x="0" y="5137150"/>
                </a:lnTo>
                <a:lnTo>
                  <a:pt x="0" y="0"/>
                </a:lnTo>
                <a:close/>
              </a:path>
            </a:pathLst>
          </a:custGeom>
          <a:solidFill>
            <a:schemeClr val="tx2">
              <a:lumMod val="10000"/>
              <a:lumOff val="90000"/>
            </a:schemeClr>
          </a:solidFill>
          <a:ln w="19050">
            <a:noFill/>
          </a:ln>
        </p:spPr>
        <p:txBody>
          <a:bodyPr lIns="0" tIns="91440" rIns="0" bIns="1188720" anchor="b"/>
          <a:lstStyle>
            <a:lvl1pPr algn="ctr" rtl="0">
              <a:buNone/>
              <a:defRPr sz="1867">
                <a:solidFill>
                  <a:schemeClr val="tx1">
                    <a:lumMod val="75000"/>
                    <a:lumOff val="25000"/>
                  </a:schemeClr>
                </a:solidFill>
              </a:defRPr>
            </a:lvl1pPr>
          </a:lstStyle>
          <a:p>
            <a:r>
              <a:rPr lang="en-US" dirty="0" smtClean="0"/>
              <a:t>Image Holder</a:t>
            </a:r>
            <a:endParaRPr lang="en-US" dirty="0"/>
          </a:p>
        </p:txBody>
      </p:sp>
    </p:spTree>
    <p:extLst>
      <p:ext uri="{BB962C8B-B14F-4D97-AF65-F5344CB8AC3E}">
        <p14:creationId xmlns:p14="http://schemas.microsoft.com/office/powerpoint/2010/main" val="145400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41850859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Skirtukas su nuotrauka">
    <p:bg>
      <p:bgPr>
        <a:blipFill dpi="0" rotWithShape="1">
          <a:blip r:embed="rId2">
            <a:lum/>
          </a:blip>
          <a:srcRect/>
          <a:stretch>
            <a:fillRect l="12000" t="-16000" r="-28000" b="-36000"/>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B35F608-9A44-E145-95FA-B8A84A128299}"/>
              </a:ext>
            </a:extLst>
          </p:cNvPr>
          <p:cNvSpPr/>
          <p:nvPr userDrawn="1"/>
        </p:nvSpPr>
        <p:spPr>
          <a:xfrm>
            <a:off x="-10758" y="-10758"/>
            <a:ext cx="10413403" cy="6868758"/>
          </a:xfrm>
          <a:custGeom>
            <a:avLst/>
            <a:gdLst>
              <a:gd name="connsiteX0" fmla="*/ 10413403 w 10413403"/>
              <a:gd name="connsiteY0" fmla="*/ 0 h 6895652"/>
              <a:gd name="connsiteX1" fmla="*/ 3571539 w 10413403"/>
              <a:gd name="connsiteY1" fmla="*/ 6895652 h 6895652"/>
              <a:gd name="connsiteX2" fmla="*/ 0 w 10413403"/>
              <a:gd name="connsiteY2" fmla="*/ 6895652 h 6895652"/>
              <a:gd name="connsiteX3" fmla="*/ 0 w 10413403"/>
              <a:gd name="connsiteY3" fmla="*/ 10758 h 6895652"/>
              <a:gd name="connsiteX4" fmla="*/ 10413403 w 10413403"/>
              <a:gd name="connsiteY4" fmla="*/ 0 h 689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3403" h="6895652">
                <a:moveTo>
                  <a:pt x="10413403" y="0"/>
                </a:moveTo>
                <a:lnTo>
                  <a:pt x="3571539" y="6895652"/>
                </a:lnTo>
                <a:lnTo>
                  <a:pt x="0" y="6895652"/>
                </a:lnTo>
                <a:lnTo>
                  <a:pt x="0" y="10758"/>
                </a:lnTo>
                <a:lnTo>
                  <a:pt x="1041340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1600"/>
          </a:p>
        </p:txBody>
      </p:sp>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838200" y="810606"/>
            <a:ext cx="3627664" cy="1156987"/>
          </a:xfrm>
        </p:spPr>
        <p:txBody>
          <a:bodyPr anchor="t">
            <a:noAutofit/>
          </a:bodyPr>
          <a:lstStyle>
            <a:lvl1pPr>
              <a:defRPr sz="3200" b="1"/>
            </a:lvl1pPr>
          </a:lstStyle>
          <a:p>
            <a:r>
              <a:rPr lang="en-GB" dirty="0" err="1"/>
              <a:t>Skirtukas</a:t>
            </a:r>
            <a:r>
              <a:rPr lang="en-GB" dirty="0"/>
              <a:t/>
            </a:r>
            <a:br>
              <a:rPr lang="en-GB" dirty="0"/>
            </a:br>
            <a:r>
              <a:rPr lang="en-GB" dirty="0" err="1"/>
              <a:t>su</a:t>
            </a:r>
            <a:r>
              <a:rPr lang="en-GB" dirty="0"/>
              <a:t> </a:t>
            </a:r>
            <a:r>
              <a:rPr lang="en-GB" dirty="0" err="1"/>
              <a:t>nuotrauka</a:t>
            </a:r>
            <a:endParaRPr lang="en-LT" dirty="0"/>
          </a:p>
        </p:txBody>
      </p:sp>
    </p:spTree>
    <p:extLst>
      <p:ext uri="{BB962C8B-B14F-4D97-AF65-F5344CB8AC3E}">
        <p14:creationId xmlns:p14="http://schemas.microsoft.com/office/powerpoint/2010/main" val="30727716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1337123"/>
            <a:ext cx="12170443" cy="3717476"/>
          </a:xfrm>
          <a:prstGeom prst="rect">
            <a:avLst/>
          </a:prstGeom>
          <a:solidFill>
            <a:schemeClr val="tx2">
              <a:lumMod val="10000"/>
              <a:lumOff val="90000"/>
            </a:schemeClr>
          </a:solidFill>
          <a:ln>
            <a:noFill/>
          </a:ln>
        </p:spPr>
        <p:txBody>
          <a:bodyPr bIns="274320" anchor="b"/>
          <a:lstStyle>
            <a:lvl1pPr algn="ctr">
              <a:buNone/>
              <a:defRPr sz="1600">
                <a:solidFill>
                  <a:schemeClr val="tx1">
                    <a:lumMod val="50000"/>
                    <a:lumOff val="50000"/>
                  </a:schemeClr>
                </a:solidFill>
              </a:defRPr>
            </a:lvl1pPr>
          </a:lstStyle>
          <a:p>
            <a:r>
              <a:rPr lang="en-US" dirty="0" smtClean="0"/>
              <a:t>Click Icon To Add Image</a:t>
            </a:r>
            <a:endParaRPr lang="en-US" dirty="0"/>
          </a:p>
        </p:txBody>
      </p:sp>
      <p:sp>
        <p:nvSpPr>
          <p:cNvPr id="9"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smtClean="0"/>
              <a:t>Click To Edit Master Title Style</a:t>
            </a:r>
            <a:endParaRPr lang="en-US" dirty="0"/>
          </a:p>
        </p:txBody>
      </p:sp>
      <p:sp>
        <p:nvSpPr>
          <p:cNvPr id="10"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Subtext Goes Here</a:t>
            </a:r>
          </a:p>
        </p:txBody>
      </p:sp>
    </p:spTree>
    <p:extLst>
      <p:ext uri="{BB962C8B-B14F-4D97-AF65-F5344CB8AC3E}">
        <p14:creationId xmlns:p14="http://schemas.microsoft.com/office/powerpoint/2010/main" val="40114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fade">
                                      <p:cBhvr>
                                        <p:cTn id="11" dur="500"/>
                                        <p:tgtEl>
                                          <p:spTgt spid="10">
                                            <p:txEl>
                                              <p:pRg st="0" end="0"/>
                                            </p:txEl>
                                          </p:spTgt>
                                        </p:tgtEl>
                                      </p:cBhvr>
                                    </p:animEffect>
                                  </p:childTnLst>
                                </p:cTn>
                              </p:par>
                            </p:childTnLst>
                          </p:cTn>
                        </p:par>
                        <p:par>
                          <p:cTn id="12" fill="hold">
                            <p:stCondLst>
                              <p:cond delay="10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9" grpId="0"/>
      <p:bldP spid="10" grpId="0" build="p">
        <p:tmplLst>
          <p:tmpl lvl="1">
            <p:tnLst>
              <p:par>
                <p:cTn presetID="10" presetClass="entr" presetSubtype="0"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Main Title+ SubTitle+Number">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smtClean="0"/>
              <a:t>Click To Edit Master Title Style</a:t>
            </a:r>
            <a:endParaRPr lang="en-US" dirty="0"/>
          </a:p>
        </p:txBody>
      </p:sp>
      <p:sp>
        <p:nvSpPr>
          <p:cNvPr id="11"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smtClean="0"/>
              <a:t>Subtext Goes Here</a:t>
            </a:r>
          </a:p>
        </p:txBody>
      </p:sp>
    </p:spTree>
    <p:extLst>
      <p:ext uri="{BB962C8B-B14F-4D97-AF65-F5344CB8AC3E}">
        <p14:creationId xmlns:p14="http://schemas.microsoft.com/office/powerpoint/2010/main" val="423303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kirtuka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838200" y="810606"/>
            <a:ext cx="5590440" cy="2784241"/>
          </a:xfrm>
        </p:spPr>
        <p:txBody>
          <a:bodyPr anchor="t">
            <a:noAutofit/>
          </a:bodyPr>
          <a:lstStyle>
            <a:lvl1pPr>
              <a:defRPr sz="3200" b="1"/>
            </a:lvl1pPr>
          </a:lstStyle>
          <a:p>
            <a:r>
              <a:rPr lang="en-GB" dirty="0" err="1"/>
              <a:t>Skirtukas</a:t>
            </a:r>
            <a:endParaRPr lang="en-LT" dirty="0"/>
          </a:p>
        </p:txBody>
      </p:sp>
      <p:pic>
        <p:nvPicPr>
          <p:cNvPr id="10" name="Graphic 9">
            <a:extLst>
              <a:ext uri="{FF2B5EF4-FFF2-40B4-BE49-F238E27FC236}">
                <a16:creationId xmlns:a16="http://schemas.microsoft.com/office/drawing/2014/main" id="{7F8AAA72-1A76-BE42-BEC2-FFF9D56393F4}"/>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2436" r="4049" b="22045"/>
          <a:stretch/>
        </p:blipFill>
        <p:spPr>
          <a:xfrm>
            <a:off x="6428640" y="1"/>
            <a:ext cx="5763360" cy="6857998"/>
          </a:xfrm>
          <a:prstGeom prst="rect">
            <a:avLst/>
          </a:prstGeom>
        </p:spPr>
      </p:pic>
    </p:spTree>
    <p:extLst>
      <p:ext uri="{BB962C8B-B14F-4D97-AF65-F5344CB8AC3E}">
        <p14:creationId xmlns:p14="http://schemas.microsoft.com/office/powerpoint/2010/main" val="38219738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abaig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A364-4729-6E43-BE31-AD24F6D5DB69}"/>
              </a:ext>
            </a:extLst>
          </p:cNvPr>
          <p:cNvSpPr>
            <a:spLocks noGrp="1"/>
          </p:cNvSpPr>
          <p:nvPr>
            <p:ph type="ctrTitle"/>
          </p:nvPr>
        </p:nvSpPr>
        <p:spPr>
          <a:xfrm>
            <a:off x="813996" y="4754598"/>
            <a:ext cx="5780442" cy="1261091"/>
          </a:xfrm>
        </p:spPr>
        <p:txBody>
          <a:bodyPr anchor="t">
            <a:noAutofit/>
          </a:bodyPr>
          <a:lstStyle>
            <a:lvl1pPr algn="l">
              <a:defRPr sz="3600" b="1"/>
            </a:lvl1pPr>
          </a:lstStyle>
          <a:p>
            <a:r>
              <a:rPr lang="en-GB" dirty="0"/>
              <a:t>Click to edit Master title style</a:t>
            </a:r>
            <a:endParaRPr lang="en-LT" dirty="0"/>
          </a:p>
        </p:txBody>
      </p:sp>
      <p:pic>
        <p:nvPicPr>
          <p:cNvPr id="8" name="Graphic 7">
            <a:extLst>
              <a:ext uri="{FF2B5EF4-FFF2-40B4-BE49-F238E27FC236}">
                <a16:creationId xmlns:a16="http://schemas.microsoft.com/office/drawing/2014/main" id="{D2BB56F5-3CAE-D746-9A3A-4D53400D96F6}"/>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99664" y="1023981"/>
            <a:ext cx="2333837" cy="1261091"/>
          </a:xfrm>
          <a:prstGeom prst="rect">
            <a:avLst/>
          </a:prstGeom>
        </p:spPr>
      </p:pic>
      <p:pic>
        <p:nvPicPr>
          <p:cNvPr id="15" name="Graphic 14">
            <a:extLst>
              <a:ext uri="{FF2B5EF4-FFF2-40B4-BE49-F238E27FC236}">
                <a16:creationId xmlns:a16="http://schemas.microsoft.com/office/drawing/2014/main" id="{3BA123B2-436A-614A-9FE9-CCF9338075A0}"/>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2436" r="4049" b="22045"/>
          <a:stretch/>
        </p:blipFill>
        <p:spPr>
          <a:xfrm>
            <a:off x="6428640" y="1"/>
            <a:ext cx="5763360" cy="6857998"/>
          </a:xfrm>
          <a:prstGeom prst="rect">
            <a:avLst/>
          </a:prstGeom>
        </p:spPr>
      </p:pic>
    </p:spTree>
    <p:extLst>
      <p:ext uri="{BB962C8B-B14F-4D97-AF65-F5344CB8AC3E}">
        <p14:creationId xmlns:p14="http://schemas.microsoft.com/office/powerpoint/2010/main" val="6951271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abaig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A364-4729-6E43-BE31-AD24F6D5DB69}"/>
              </a:ext>
            </a:extLst>
          </p:cNvPr>
          <p:cNvSpPr>
            <a:spLocks noGrp="1"/>
          </p:cNvSpPr>
          <p:nvPr>
            <p:ph type="ctrTitle"/>
          </p:nvPr>
        </p:nvSpPr>
        <p:spPr>
          <a:xfrm>
            <a:off x="813996" y="4754598"/>
            <a:ext cx="5780442" cy="1261091"/>
          </a:xfrm>
        </p:spPr>
        <p:txBody>
          <a:bodyPr anchor="t">
            <a:noAutofit/>
          </a:bodyPr>
          <a:lstStyle>
            <a:lvl1pPr algn="l">
              <a:defRPr sz="3600" b="1"/>
            </a:lvl1pPr>
          </a:lstStyle>
          <a:p>
            <a:r>
              <a:rPr lang="en-GB" dirty="0"/>
              <a:t>Click to edit Master title style</a:t>
            </a:r>
            <a:endParaRPr lang="en-LT" dirty="0"/>
          </a:p>
        </p:txBody>
      </p:sp>
      <p:pic>
        <p:nvPicPr>
          <p:cNvPr id="8" name="Graphic 7">
            <a:extLst>
              <a:ext uri="{FF2B5EF4-FFF2-40B4-BE49-F238E27FC236}">
                <a16:creationId xmlns:a16="http://schemas.microsoft.com/office/drawing/2014/main" id="{D2BB56F5-3CAE-D746-9A3A-4D53400D96F6}"/>
              </a:ext>
            </a:extLst>
          </p:cNvPr>
          <p:cNvPicPr>
            <a:picLocks noChangeAspect="1"/>
          </p:cNvPicPr>
          <p:nvPr userDrawn="1"/>
        </p:nvPicPr>
        <p:blipFill>
          <a:blip r:embed="rId2">
            <a:extLst>
              <a:ext uri="{96DAC541-7B7A-43D3-8B79-37D633B846F1}">
                <asvg:svgBlip xmlns="" xmlns:asvg="http://schemas.microsoft.com/office/drawing/2016/SVG/main" r:embed="rId3"/>
              </a:ext>
            </a:extLst>
          </a:blip>
          <a:srcRect/>
          <a:stretch/>
        </p:blipFill>
        <p:spPr>
          <a:xfrm>
            <a:off x="902824" y="1023981"/>
            <a:ext cx="2327516" cy="1261091"/>
          </a:xfrm>
          <a:prstGeom prst="rect">
            <a:avLst/>
          </a:prstGeom>
        </p:spPr>
      </p:pic>
      <p:pic>
        <p:nvPicPr>
          <p:cNvPr id="15" name="Graphic 14">
            <a:extLst>
              <a:ext uri="{FF2B5EF4-FFF2-40B4-BE49-F238E27FC236}">
                <a16:creationId xmlns:a16="http://schemas.microsoft.com/office/drawing/2014/main" id="{3BA123B2-436A-614A-9FE9-CCF9338075A0}"/>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t="12436" r="4049" b="22045"/>
          <a:stretch/>
        </p:blipFill>
        <p:spPr>
          <a:xfrm>
            <a:off x="6428640" y="1"/>
            <a:ext cx="5763360" cy="6857998"/>
          </a:xfrm>
          <a:prstGeom prst="rect">
            <a:avLst/>
          </a:prstGeom>
        </p:spPr>
      </p:pic>
    </p:spTree>
    <p:extLst>
      <p:ext uri="{BB962C8B-B14F-4D97-AF65-F5344CB8AC3E}">
        <p14:creationId xmlns:p14="http://schemas.microsoft.com/office/powerpoint/2010/main" val="287012777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Text Placeholder 3"/>
          <p:cNvSpPr>
            <a:spLocks noGrp="1"/>
          </p:cNvSpPr>
          <p:nvPr>
            <p:ph type="body" sz="half" idx="2" hasCustomPrompt="1"/>
          </p:nvPr>
        </p:nvSpPr>
        <p:spPr>
          <a:xfrm>
            <a:off x="508000" y="1026695"/>
            <a:ext cx="11157819" cy="231007"/>
          </a:xfrm>
          <a:prstGeom prst="rect">
            <a:avLst/>
          </a:prstGeom>
        </p:spPr>
        <p:txBody>
          <a:bodyPr wrap="none" lIns="0" tIns="0" rIns="0" bIns="0" anchor="ctr">
            <a:noAutofit/>
          </a:bodyPr>
          <a:lstStyle>
            <a:lvl1pPr marL="0" indent="0" algn="l">
              <a:buNone/>
              <a:defRPr sz="2133" b="0" baseline="0">
                <a:solidFill>
                  <a:schemeClr val="bg1">
                    <a:lumMod val="75000"/>
                  </a:schemeClr>
                </a:solidFill>
                <a:latin typeface="+mj-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smtClean="0"/>
              <a:t>CLICK TO EDITE SUBTITLE</a:t>
            </a:r>
          </a:p>
        </p:txBody>
      </p:sp>
      <p:sp>
        <p:nvSpPr>
          <p:cNvPr id="15" name="Title 13"/>
          <p:cNvSpPr>
            <a:spLocks noGrp="1"/>
          </p:cNvSpPr>
          <p:nvPr>
            <p:ph type="title" hasCustomPrompt="1"/>
          </p:nvPr>
        </p:nvSpPr>
        <p:spPr>
          <a:xfrm>
            <a:off x="508000" y="450250"/>
            <a:ext cx="11157819" cy="474845"/>
          </a:xfrm>
          <a:prstGeom prst="rect">
            <a:avLst/>
          </a:prstGeom>
        </p:spPr>
        <p:txBody>
          <a:bodyPr lIns="0" anchor="ctr"/>
          <a:lstStyle>
            <a:lvl1pPr marL="0" marR="0" indent="0" algn="l" defTabSz="1219170" rtl="0" eaLnBrk="1" fontAlgn="auto" latinLnBrk="0" hangingPunct="1">
              <a:lnSpc>
                <a:spcPct val="100000"/>
              </a:lnSpc>
              <a:spcBef>
                <a:spcPct val="0"/>
              </a:spcBef>
              <a:spcAft>
                <a:spcPts val="0"/>
              </a:spcAft>
              <a:tabLst/>
              <a:defRPr sz="4267" b="0">
                <a:solidFill>
                  <a:schemeClr val="tx1">
                    <a:lumMod val="50000"/>
                    <a:lumOff val="50000"/>
                  </a:schemeClr>
                </a:solidFill>
              </a:defRPr>
            </a:lvl1pPr>
          </a:lstStyle>
          <a:p>
            <a:pPr marL="0" marR="0" lvl="0" indent="0" defTabSz="1219170" rtl="0" eaLnBrk="1" fontAlgn="auto" latinLnBrk="0" hangingPunct="1">
              <a:lnSpc>
                <a:spcPct val="100000"/>
              </a:lnSpc>
              <a:spcBef>
                <a:spcPct val="0"/>
              </a:spcBef>
              <a:spcAft>
                <a:spcPts val="0"/>
              </a:spcAft>
              <a:tabLst/>
              <a:defRPr/>
            </a:pPr>
            <a:r>
              <a:rPr kumimoji="0" lang="en-US" sz="3733" b="1" i="0" u="none" strike="noStrike" kern="1200" cap="none" spc="0" normalizeH="0" baseline="0" noProof="0" dirty="0" smtClean="0">
                <a:ln>
                  <a:noFill/>
                </a:ln>
                <a:solidFill>
                  <a:schemeClr val="tx1">
                    <a:lumMod val="50000"/>
                    <a:lumOff val="50000"/>
                  </a:schemeClr>
                </a:solidFill>
                <a:effectLst/>
                <a:uLnTx/>
                <a:uFillTx/>
                <a:latin typeface="+mj-lt"/>
                <a:ea typeface="Roboto" panose="02000000000000000000" pitchFamily="2" charset="0"/>
                <a:cs typeface="+mj-cs"/>
              </a:rPr>
              <a:t>CLICK TO EDIT MASTER TITLE STYLE</a:t>
            </a:r>
            <a:endParaRPr kumimoji="0" lang="en-US" sz="3733" b="1" i="0" u="none" strike="noStrike" kern="1200" cap="none" spc="0" normalizeH="0" baseline="0" noProof="0" dirty="0">
              <a:ln>
                <a:noFill/>
              </a:ln>
              <a:solidFill>
                <a:schemeClr val="tx1">
                  <a:lumMod val="50000"/>
                  <a:lumOff val="50000"/>
                </a:schemeClr>
              </a:solidFill>
              <a:effectLst/>
              <a:uLnTx/>
              <a:uFillTx/>
              <a:latin typeface="+mj-lt"/>
              <a:ea typeface="Roboto" panose="02000000000000000000" pitchFamily="2" charset="0"/>
              <a:cs typeface="+mj-cs"/>
            </a:endParaRPr>
          </a:p>
        </p:txBody>
      </p:sp>
    </p:spTree>
    <p:extLst>
      <p:ext uri="{BB962C8B-B14F-4D97-AF65-F5344CB8AC3E}">
        <p14:creationId xmlns:p14="http://schemas.microsoft.com/office/powerpoint/2010/main" val="2765758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kirtukas">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838200" y="810606"/>
            <a:ext cx="5590440" cy="2784241"/>
          </a:xfrm>
        </p:spPr>
        <p:txBody>
          <a:bodyPr anchor="t">
            <a:noAutofit/>
          </a:bodyPr>
          <a:lstStyle>
            <a:lvl1pPr>
              <a:defRPr sz="3200" b="1"/>
            </a:lvl1pPr>
          </a:lstStyle>
          <a:p>
            <a:r>
              <a:rPr lang="en-GB" dirty="0" err="1"/>
              <a:t>Skirtukas</a:t>
            </a:r>
            <a:endParaRPr lang="en-LT" dirty="0"/>
          </a:p>
        </p:txBody>
      </p:sp>
      <p:pic>
        <p:nvPicPr>
          <p:cNvPr id="10" name="Graphic 9">
            <a:extLst>
              <a:ext uri="{FF2B5EF4-FFF2-40B4-BE49-F238E27FC236}">
                <a16:creationId xmlns:a16="http://schemas.microsoft.com/office/drawing/2014/main" id="{7F8AAA72-1A76-BE42-BEC2-FFF9D56393F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12436" r="4049" b="22045"/>
          <a:stretch/>
        </p:blipFill>
        <p:spPr>
          <a:xfrm>
            <a:off x="6428640" y="1"/>
            <a:ext cx="5763360" cy="6857998"/>
          </a:xfrm>
          <a:prstGeom prst="rect">
            <a:avLst/>
          </a:prstGeom>
        </p:spPr>
      </p:pic>
    </p:spTree>
    <p:extLst>
      <p:ext uri="{BB962C8B-B14F-4D97-AF65-F5344CB8AC3E}">
        <p14:creationId xmlns:p14="http://schemas.microsoft.com/office/powerpoint/2010/main" val="3502035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kirtukas">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F8AAA72-1A76-BE42-BEC2-FFF9D56393F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12436" r="4049" b="22045"/>
          <a:stretch/>
        </p:blipFill>
        <p:spPr>
          <a:xfrm>
            <a:off x="6428640" y="1"/>
            <a:ext cx="5763360" cy="6857998"/>
          </a:xfrm>
          <a:prstGeom prst="rect">
            <a:avLst/>
          </a:prstGeom>
        </p:spPr>
      </p:pic>
      <p:sp>
        <p:nvSpPr>
          <p:cNvPr id="6" name="Title 1">
            <a:extLst>
              <a:ext uri="{FF2B5EF4-FFF2-40B4-BE49-F238E27FC236}">
                <a16:creationId xmlns:a16="http://schemas.microsoft.com/office/drawing/2014/main" id="{6EF2C9A2-EA99-354E-9D79-627797D2F3F9}"/>
              </a:ext>
            </a:extLst>
          </p:cNvPr>
          <p:cNvSpPr>
            <a:spLocks noGrp="1"/>
          </p:cNvSpPr>
          <p:nvPr>
            <p:ph type="title" hasCustomPrompt="1"/>
          </p:nvPr>
        </p:nvSpPr>
        <p:spPr>
          <a:xfrm>
            <a:off x="838200" y="810606"/>
            <a:ext cx="5590440" cy="2784241"/>
          </a:xfrm>
        </p:spPr>
        <p:txBody>
          <a:bodyPr anchor="t">
            <a:noAutofit/>
          </a:bodyPr>
          <a:lstStyle>
            <a:lvl1pPr>
              <a:defRPr sz="3200" b="1"/>
            </a:lvl1pPr>
          </a:lstStyle>
          <a:p>
            <a:r>
              <a:rPr lang="en-GB" dirty="0" err="1"/>
              <a:t>Skirtukas</a:t>
            </a:r>
            <a:endParaRPr lang="en-LT" dirty="0"/>
          </a:p>
        </p:txBody>
      </p:sp>
    </p:spTree>
    <p:extLst>
      <p:ext uri="{BB962C8B-B14F-4D97-AF65-F5344CB8AC3E}">
        <p14:creationId xmlns:p14="http://schemas.microsoft.com/office/powerpoint/2010/main" val="129129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kirtukas">
    <p:bg>
      <p:bgPr>
        <a:solidFill>
          <a:schemeClr val="accent3"/>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F8AAA72-1A76-BE42-BEC2-FFF9D56393F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12436" r="4049" b="22045"/>
          <a:stretch/>
        </p:blipFill>
        <p:spPr>
          <a:xfrm>
            <a:off x="6428640" y="1"/>
            <a:ext cx="5763360" cy="6857998"/>
          </a:xfrm>
          <a:prstGeom prst="rect">
            <a:avLst/>
          </a:prstGeom>
        </p:spPr>
      </p:pic>
      <p:sp>
        <p:nvSpPr>
          <p:cNvPr id="6" name="Title 1">
            <a:extLst>
              <a:ext uri="{FF2B5EF4-FFF2-40B4-BE49-F238E27FC236}">
                <a16:creationId xmlns:a16="http://schemas.microsoft.com/office/drawing/2014/main" id="{676A4EA9-AF98-B04A-8DFC-ECBDDAF5A798}"/>
              </a:ext>
            </a:extLst>
          </p:cNvPr>
          <p:cNvSpPr>
            <a:spLocks noGrp="1"/>
          </p:cNvSpPr>
          <p:nvPr>
            <p:ph type="title" hasCustomPrompt="1"/>
          </p:nvPr>
        </p:nvSpPr>
        <p:spPr>
          <a:xfrm>
            <a:off x="838200" y="810606"/>
            <a:ext cx="5590440" cy="2784241"/>
          </a:xfrm>
        </p:spPr>
        <p:txBody>
          <a:bodyPr anchor="t">
            <a:noAutofit/>
          </a:bodyPr>
          <a:lstStyle>
            <a:lvl1pPr>
              <a:defRPr sz="3200" b="1"/>
            </a:lvl1pPr>
          </a:lstStyle>
          <a:p>
            <a:r>
              <a:rPr lang="en-GB" dirty="0" err="1"/>
              <a:t>Skirtukas</a:t>
            </a:r>
            <a:endParaRPr lang="en-LT" dirty="0"/>
          </a:p>
        </p:txBody>
      </p:sp>
    </p:spTree>
    <p:extLst>
      <p:ext uri="{BB962C8B-B14F-4D97-AF65-F5344CB8AC3E}">
        <p14:creationId xmlns:p14="http://schemas.microsoft.com/office/powerpoint/2010/main" val="584344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kirtukas su nuotrauka">
    <p:bg>
      <p:bgPr>
        <a:solidFill>
          <a:schemeClr val="tx1">
            <a:lumMod val="9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CFDDB8-AADD-F64D-BDA2-54D382DDC20D}"/>
              </a:ext>
            </a:extLst>
          </p:cNvPr>
          <p:cNvSpPr>
            <a:spLocks noGrp="1"/>
          </p:cNvSpPr>
          <p:nvPr>
            <p:ph type="pic" sz="quarter" idx="10"/>
          </p:nvPr>
        </p:nvSpPr>
        <p:spPr>
          <a:xfrm>
            <a:off x="3570439" y="-18710"/>
            <a:ext cx="8621561" cy="6865951"/>
          </a:xfrm>
          <a:custGeom>
            <a:avLst/>
            <a:gdLst>
              <a:gd name="connsiteX0" fmla="*/ 0 w 9623425"/>
              <a:gd name="connsiteY0" fmla="*/ 0 h 6858000"/>
              <a:gd name="connsiteX1" fmla="*/ 9623425 w 9623425"/>
              <a:gd name="connsiteY1" fmla="*/ 0 h 6858000"/>
              <a:gd name="connsiteX2" fmla="*/ 9623425 w 9623425"/>
              <a:gd name="connsiteY2" fmla="*/ 6858000 h 6858000"/>
              <a:gd name="connsiteX3" fmla="*/ 0 w 9623425"/>
              <a:gd name="connsiteY3" fmla="*/ 6858000 h 6858000"/>
              <a:gd name="connsiteX4" fmla="*/ 0 w 9623425"/>
              <a:gd name="connsiteY4" fmla="*/ 0 h 6858000"/>
              <a:gd name="connsiteX0" fmla="*/ 7832034 w 9623425"/>
              <a:gd name="connsiteY0" fmla="*/ 0 h 6865951"/>
              <a:gd name="connsiteX1" fmla="*/ 9623425 w 9623425"/>
              <a:gd name="connsiteY1" fmla="*/ 7951 h 6865951"/>
              <a:gd name="connsiteX2" fmla="*/ 9623425 w 9623425"/>
              <a:gd name="connsiteY2" fmla="*/ 6865951 h 6865951"/>
              <a:gd name="connsiteX3" fmla="*/ 0 w 9623425"/>
              <a:gd name="connsiteY3" fmla="*/ 6865951 h 6865951"/>
              <a:gd name="connsiteX4" fmla="*/ 7832034 w 9623425"/>
              <a:gd name="connsiteY4" fmla="*/ 0 h 6865951"/>
              <a:gd name="connsiteX0" fmla="*/ 6830170 w 8621561"/>
              <a:gd name="connsiteY0" fmla="*/ 0 h 6865951"/>
              <a:gd name="connsiteX1" fmla="*/ 8621561 w 8621561"/>
              <a:gd name="connsiteY1" fmla="*/ 7951 h 6865951"/>
              <a:gd name="connsiteX2" fmla="*/ 8621561 w 8621561"/>
              <a:gd name="connsiteY2" fmla="*/ 6865951 h 6865951"/>
              <a:gd name="connsiteX3" fmla="*/ 0 w 8621561"/>
              <a:gd name="connsiteY3" fmla="*/ 6865951 h 6865951"/>
              <a:gd name="connsiteX4" fmla="*/ 6830170 w 8621561"/>
              <a:gd name="connsiteY4" fmla="*/ 0 h 686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1561" h="6865951">
                <a:moveTo>
                  <a:pt x="6830170" y="0"/>
                </a:moveTo>
                <a:lnTo>
                  <a:pt x="8621561" y="7951"/>
                </a:lnTo>
                <a:lnTo>
                  <a:pt x="8621561" y="6865951"/>
                </a:lnTo>
                <a:lnTo>
                  <a:pt x="0" y="6865951"/>
                </a:lnTo>
                <a:lnTo>
                  <a:pt x="6830170" y="0"/>
                </a:lnTo>
                <a:close/>
              </a:path>
            </a:pathLst>
          </a:custGeom>
        </p:spPr>
        <p:txBody>
          <a:bodyPr/>
          <a:lstStyle/>
          <a:p>
            <a:endParaRPr lang="en-LT" dirty="0"/>
          </a:p>
        </p:txBody>
      </p:sp>
      <p:sp>
        <p:nvSpPr>
          <p:cNvPr id="6" name="Freeform 5">
            <a:extLst>
              <a:ext uri="{FF2B5EF4-FFF2-40B4-BE49-F238E27FC236}">
                <a16:creationId xmlns:a16="http://schemas.microsoft.com/office/drawing/2014/main" id="{9B35F608-9A44-E145-95FA-B8A84A128299}"/>
              </a:ext>
            </a:extLst>
          </p:cNvPr>
          <p:cNvSpPr/>
          <p:nvPr userDrawn="1"/>
        </p:nvSpPr>
        <p:spPr>
          <a:xfrm>
            <a:off x="-10758" y="-10758"/>
            <a:ext cx="10413403" cy="6868758"/>
          </a:xfrm>
          <a:custGeom>
            <a:avLst/>
            <a:gdLst>
              <a:gd name="connsiteX0" fmla="*/ 10413403 w 10413403"/>
              <a:gd name="connsiteY0" fmla="*/ 0 h 6895652"/>
              <a:gd name="connsiteX1" fmla="*/ 3571539 w 10413403"/>
              <a:gd name="connsiteY1" fmla="*/ 6895652 h 6895652"/>
              <a:gd name="connsiteX2" fmla="*/ 0 w 10413403"/>
              <a:gd name="connsiteY2" fmla="*/ 6895652 h 6895652"/>
              <a:gd name="connsiteX3" fmla="*/ 0 w 10413403"/>
              <a:gd name="connsiteY3" fmla="*/ 10758 h 6895652"/>
              <a:gd name="connsiteX4" fmla="*/ 10413403 w 10413403"/>
              <a:gd name="connsiteY4" fmla="*/ 0 h 689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3403" h="6895652">
                <a:moveTo>
                  <a:pt x="10413403" y="0"/>
                </a:moveTo>
                <a:lnTo>
                  <a:pt x="3571539" y="6895652"/>
                </a:lnTo>
                <a:lnTo>
                  <a:pt x="0" y="6895652"/>
                </a:lnTo>
                <a:lnTo>
                  <a:pt x="0" y="10758"/>
                </a:lnTo>
                <a:lnTo>
                  <a:pt x="1041340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1600"/>
          </a:p>
        </p:txBody>
      </p:sp>
      <p:sp>
        <p:nvSpPr>
          <p:cNvPr id="5" name="Title 1">
            <a:extLst>
              <a:ext uri="{FF2B5EF4-FFF2-40B4-BE49-F238E27FC236}">
                <a16:creationId xmlns:a16="http://schemas.microsoft.com/office/drawing/2014/main" id="{8822D071-965B-3448-AF43-4A50DB79B30C}"/>
              </a:ext>
            </a:extLst>
          </p:cNvPr>
          <p:cNvSpPr>
            <a:spLocks noGrp="1"/>
          </p:cNvSpPr>
          <p:nvPr>
            <p:ph type="title" hasCustomPrompt="1"/>
          </p:nvPr>
        </p:nvSpPr>
        <p:spPr>
          <a:xfrm>
            <a:off x="838200" y="810606"/>
            <a:ext cx="5952214" cy="2784241"/>
          </a:xfrm>
        </p:spPr>
        <p:txBody>
          <a:bodyPr anchor="t">
            <a:noAutofit/>
          </a:bodyPr>
          <a:lstStyle>
            <a:lvl1pPr>
              <a:defRPr sz="3200" b="1"/>
            </a:lvl1pPr>
          </a:lstStyle>
          <a:p>
            <a:r>
              <a:rPr lang="en-GB" dirty="0" err="1"/>
              <a:t>Skirtukas</a:t>
            </a:r>
            <a:r>
              <a:rPr lang="en-GB" dirty="0"/>
              <a:t/>
            </a:r>
            <a:br>
              <a:rPr lang="en-GB" dirty="0"/>
            </a:br>
            <a:r>
              <a:rPr lang="en-GB" dirty="0" err="1"/>
              <a:t>su</a:t>
            </a:r>
            <a:r>
              <a:rPr lang="en-GB" dirty="0"/>
              <a:t> </a:t>
            </a:r>
            <a:r>
              <a:rPr lang="en-GB" dirty="0" err="1"/>
              <a:t>nuotrauka</a:t>
            </a:r>
            <a:endParaRPr lang="en-LT" dirty="0"/>
          </a:p>
        </p:txBody>
      </p:sp>
    </p:spTree>
    <p:extLst>
      <p:ext uri="{BB962C8B-B14F-4D97-AF65-F5344CB8AC3E}">
        <p14:creationId xmlns:p14="http://schemas.microsoft.com/office/powerpoint/2010/main" val="3552292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kirtukas su nuotrauka">
    <p:bg>
      <p:bgPr>
        <a:blipFill dpi="0" rotWithShape="1">
          <a:blip r:embed="rId2">
            <a:lum/>
          </a:blip>
          <a:srcRect/>
          <a:stretch>
            <a:fillRect l="12000" t="-16000" r="-28000" b="-36000"/>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9B35F608-9A44-E145-95FA-B8A84A128299}"/>
              </a:ext>
            </a:extLst>
          </p:cNvPr>
          <p:cNvSpPr/>
          <p:nvPr userDrawn="1"/>
        </p:nvSpPr>
        <p:spPr>
          <a:xfrm>
            <a:off x="-10758" y="-10758"/>
            <a:ext cx="10413403" cy="6868758"/>
          </a:xfrm>
          <a:custGeom>
            <a:avLst/>
            <a:gdLst>
              <a:gd name="connsiteX0" fmla="*/ 10413403 w 10413403"/>
              <a:gd name="connsiteY0" fmla="*/ 0 h 6895652"/>
              <a:gd name="connsiteX1" fmla="*/ 3571539 w 10413403"/>
              <a:gd name="connsiteY1" fmla="*/ 6895652 h 6895652"/>
              <a:gd name="connsiteX2" fmla="*/ 0 w 10413403"/>
              <a:gd name="connsiteY2" fmla="*/ 6895652 h 6895652"/>
              <a:gd name="connsiteX3" fmla="*/ 0 w 10413403"/>
              <a:gd name="connsiteY3" fmla="*/ 10758 h 6895652"/>
              <a:gd name="connsiteX4" fmla="*/ 10413403 w 10413403"/>
              <a:gd name="connsiteY4" fmla="*/ 0 h 689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3403" h="6895652">
                <a:moveTo>
                  <a:pt x="10413403" y="0"/>
                </a:moveTo>
                <a:lnTo>
                  <a:pt x="3571539" y="6895652"/>
                </a:lnTo>
                <a:lnTo>
                  <a:pt x="0" y="6895652"/>
                </a:lnTo>
                <a:lnTo>
                  <a:pt x="0" y="10758"/>
                </a:lnTo>
                <a:lnTo>
                  <a:pt x="1041340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sz="1600"/>
          </a:p>
        </p:txBody>
      </p:sp>
      <p:sp>
        <p:nvSpPr>
          <p:cNvPr id="2" name="Title 1">
            <a:extLst>
              <a:ext uri="{FF2B5EF4-FFF2-40B4-BE49-F238E27FC236}">
                <a16:creationId xmlns:a16="http://schemas.microsoft.com/office/drawing/2014/main" id="{8ABBCBF3-19B1-D540-BCA2-931A8DDDDDE6}"/>
              </a:ext>
            </a:extLst>
          </p:cNvPr>
          <p:cNvSpPr>
            <a:spLocks noGrp="1"/>
          </p:cNvSpPr>
          <p:nvPr>
            <p:ph type="title" hasCustomPrompt="1"/>
          </p:nvPr>
        </p:nvSpPr>
        <p:spPr>
          <a:xfrm>
            <a:off x="838200" y="810606"/>
            <a:ext cx="3627664" cy="1156987"/>
          </a:xfrm>
        </p:spPr>
        <p:txBody>
          <a:bodyPr anchor="t">
            <a:noAutofit/>
          </a:bodyPr>
          <a:lstStyle>
            <a:lvl1pPr>
              <a:defRPr sz="3200" b="1"/>
            </a:lvl1pPr>
          </a:lstStyle>
          <a:p>
            <a:r>
              <a:rPr lang="en-GB" dirty="0" err="1"/>
              <a:t>Skirtukas</a:t>
            </a:r>
            <a:r>
              <a:rPr lang="en-GB" dirty="0"/>
              <a:t/>
            </a:r>
            <a:br>
              <a:rPr lang="en-GB" dirty="0"/>
            </a:br>
            <a:r>
              <a:rPr lang="en-GB" dirty="0" err="1"/>
              <a:t>su</a:t>
            </a:r>
            <a:r>
              <a:rPr lang="en-GB" dirty="0"/>
              <a:t> </a:t>
            </a:r>
            <a:r>
              <a:rPr lang="en-GB" dirty="0" err="1"/>
              <a:t>nuotrauka</a:t>
            </a:r>
            <a:endParaRPr lang="en-LT" dirty="0"/>
          </a:p>
        </p:txBody>
      </p:sp>
    </p:spTree>
    <p:extLst>
      <p:ext uri="{BB962C8B-B14F-4D97-AF65-F5344CB8AC3E}">
        <p14:creationId xmlns:p14="http://schemas.microsoft.com/office/powerpoint/2010/main" val="41107793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12.sv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7.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theme" Target="../theme/theme4.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4F5597-411B-0C4A-AB75-98EBD5DD7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E9090066-512C-AD42-9F27-E5427B87FB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90418B43-79C3-2146-93BF-0C2AECFBC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2020</a:t>
            </a:r>
            <a:endParaRPr lang="en-LT" dirty="0"/>
          </a:p>
        </p:txBody>
      </p:sp>
      <p:sp>
        <p:nvSpPr>
          <p:cNvPr id="5" name="Footer Placeholder 4">
            <a:extLst>
              <a:ext uri="{FF2B5EF4-FFF2-40B4-BE49-F238E27FC236}">
                <a16:creationId xmlns:a16="http://schemas.microsoft.com/office/drawing/2014/main" id="{45081715-BDE1-6748-9B13-AACF1E6AF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4771C90-3630-654F-BD83-C66907538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9F0D9-EF8A-1C44-B014-281B51F62FB7}" type="slidenum">
              <a:rPr lang="en-LT" smtClean="0"/>
              <a:t>‹#›</a:t>
            </a:fld>
            <a:endParaRPr lang="en-LT"/>
          </a:p>
        </p:txBody>
      </p:sp>
    </p:spTree>
    <p:extLst>
      <p:ext uri="{BB962C8B-B14F-4D97-AF65-F5344CB8AC3E}">
        <p14:creationId xmlns:p14="http://schemas.microsoft.com/office/powerpoint/2010/main" val="3261769345"/>
      </p:ext>
    </p:extLst>
  </p:cSld>
  <p:clrMap bg1="lt1" tx1="dk1" bg2="lt2" tx2="dk2" accent1="accent1" accent2="accent2" accent3="accent3" accent4="accent4" accent5="accent5" accent6="accent6" hlink="hlink" folHlink="folHlink"/>
  <p:sldLayoutIdLst>
    <p:sldLayoutId id="2147483649" r:id="rId1"/>
    <p:sldLayoutId id="2147483699" r:id="rId2"/>
    <p:sldLayoutId id="2147483707" r:id="rId3"/>
    <p:sldLayoutId id="214748373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4F5597-411B-0C4A-AB75-98EBD5DD7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E9090066-512C-AD42-9F27-E5427B87FB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90418B43-79C3-2146-93BF-0C2AECFBC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2020</a:t>
            </a:r>
            <a:endParaRPr lang="en-LT" dirty="0"/>
          </a:p>
        </p:txBody>
      </p:sp>
      <p:sp>
        <p:nvSpPr>
          <p:cNvPr id="5" name="Footer Placeholder 4">
            <a:extLst>
              <a:ext uri="{FF2B5EF4-FFF2-40B4-BE49-F238E27FC236}">
                <a16:creationId xmlns:a16="http://schemas.microsoft.com/office/drawing/2014/main" id="{45081715-BDE1-6748-9B13-AACF1E6AF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dirty="0"/>
          </a:p>
        </p:txBody>
      </p:sp>
      <p:sp>
        <p:nvSpPr>
          <p:cNvPr id="6" name="Slide Number Placeholder 5">
            <a:extLst>
              <a:ext uri="{FF2B5EF4-FFF2-40B4-BE49-F238E27FC236}">
                <a16:creationId xmlns:a16="http://schemas.microsoft.com/office/drawing/2014/main" id="{94771C90-3630-654F-BD83-C66907538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9F0D9-EF8A-1C44-B014-281B51F62FB7}" type="slidenum">
              <a:rPr lang="en-LT" smtClean="0"/>
              <a:t>‹#›</a:t>
            </a:fld>
            <a:endParaRPr lang="en-LT"/>
          </a:p>
        </p:txBody>
      </p:sp>
    </p:spTree>
    <p:extLst>
      <p:ext uri="{BB962C8B-B14F-4D97-AF65-F5344CB8AC3E}">
        <p14:creationId xmlns:p14="http://schemas.microsoft.com/office/powerpoint/2010/main" val="234529682"/>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4F5597-411B-0C4A-AB75-98EBD5DD7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Tree>
    <p:extLst>
      <p:ext uri="{BB962C8B-B14F-4D97-AF65-F5344CB8AC3E}">
        <p14:creationId xmlns:p14="http://schemas.microsoft.com/office/powerpoint/2010/main" val="3381466376"/>
      </p:ext>
    </p:extLst>
  </p:cSld>
  <p:clrMap bg1="lt1" tx1="dk1" bg2="lt2" tx2="dk2" accent1="accent1" accent2="accent2" accent3="accent3" accent4="accent4" accent5="accent5" accent6="accent6" hlink="hlink" folHlink="folHlink"/>
  <p:sldLayoutIdLst>
    <p:sldLayoutId id="2147483687" r:id="rId1"/>
    <p:sldLayoutId id="2147483701" r:id="rId2"/>
    <p:sldLayoutId id="2147483688"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4F5597-411B-0C4A-AB75-98EBD5DD73FB}"/>
              </a:ext>
            </a:extLst>
          </p:cNvPr>
          <p:cNvSpPr>
            <a:spLocks noGrp="1"/>
          </p:cNvSpPr>
          <p:nvPr>
            <p:ph type="title"/>
          </p:nvPr>
        </p:nvSpPr>
        <p:spPr>
          <a:xfrm>
            <a:off x="695325" y="365125"/>
            <a:ext cx="10801350" cy="1325563"/>
          </a:xfrm>
          <a:prstGeom prst="rect">
            <a:avLst/>
          </a:prstGeom>
          <a:noFill/>
        </p:spPr>
        <p:txBody>
          <a:bodyPr vert="horz" lIns="91440" tIns="45720" rIns="91440" bIns="45720" rtlCol="0" anchor="ctr">
            <a:normAutofit/>
          </a:bodyPr>
          <a:lstStyle/>
          <a:p>
            <a:r>
              <a:rPr lang="en-GB" dirty="0"/>
              <a:t>Click to edit Master title style</a:t>
            </a:r>
            <a:endParaRPr lang="en-LT" dirty="0"/>
          </a:p>
        </p:txBody>
      </p:sp>
      <p:sp>
        <p:nvSpPr>
          <p:cNvPr id="3" name="Text Placeholder 2">
            <a:extLst>
              <a:ext uri="{FF2B5EF4-FFF2-40B4-BE49-F238E27FC236}">
                <a16:creationId xmlns:a16="http://schemas.microsoft.com/office/drawing/2014/main" id="{E9090066-512C-AD42-9F27-E5427B87FBCB}"/>
              </a:ext>
            </a:extLst>
          </p:cNvPr>
          <p:cNvSpPr>
            <a:spLocks noGrp="1"/>
          </p:cNvSpPr>
          <p:nvPr>
            <p:ph type="body" idx="1"/>
          </p:nvPr>
        </p:nvSpPr>
        <p:spPr>
          <a:xfrm>
            <a:off x="695325" y="1825625"/>
            <a:ext cx="1080135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7" name="Graphic 6">
            <a:extLst>
              <a:ext uri="{FF2B5EF4-FFF2-40B4-BE49-F238E27FC236}">
                <a16:creationId xmlns:a16="http://schemas.microsoft.com/office/drawing/2014/main" id="{3DAAE1B7-5AF7-164E-BA3E-6C96D787C90B}"/>
              </a:ext>
            </a:extLst>
          </p:cNvPr>
          <p:cNvPicPr>
            <a:picLocks noChangeAspect="1"/>
          </p:cNvPicPr>
          <p:nvPr userDrawn="1"/>
        </p:nvPicPr>
        <p:blipFill>
          <a:blip r:embed="rId25">
            <a:extLst>
              <a:ext uri="{96DAC541-7B7A-43D3-8B79-37D633B846F1}">
                <asvg:svgBlip xmlns="" xmlns:asvg="http://schemas.microsoft.com/office/drawing/2016/SVG/main" r:embed="rId26"/>
              </a:ext>
            </a:extLst>
          </a:blip>
          <a:stretch>
            <a:fillRect/>
          </a:stretch>
        </p:blipFill>
        <p:spPr>
          <a:xfrm>
            <a:off x="695325" y="6392598"/>
            <a:ext cx="1646928" cy="164037"/>
          </a:xfrm>
          <a:prstGeom prst="rect">
            <a:avLst/>
          </a:prstGeom>
        </p:spPr>
      </p:pic>
    </p:spTree>
    <p:extLst>
      <p:ext uri="{BB962C8B-B14F-4D97-AF65-F5344CB8AC3E}">
        <p14:creationId xmlns:p14="http://schemas.microsoft.com/office/powerpoint/2010/main" val="3269943884"/>
      </p:ext>
    </p:extLst>
  </p:cSld>
  <p:clrMap bg1="lt1" tx1="dk1" bg2="lt2" tx2="dk2" accent1="accent1" accent2="accent2" accent3="accent3" accent4="accent4" accent5="accent5" accent6="accent6" hlink="hlink" folHlink="folHlink"/>
  <p:sldLayoutIdLst>
    <p:sldLayoutId id="2147483674" r:id="rId1"/>
    <p:sldLayoutId id="2147483703" r:id="rId2"/>
    <p:sldLayoutId id="2147483691" r:id="rId3"/>
    <p:sldLayoutId id="2147483704" r:id="rId4"/>
    <p:sldLayoutId id="2147483692" r:id="rId5"/>
    <p:sldLayoutId id="2147483706" r:id="rId6"/>
    <p:sldLayoutId id="2147483693" r:id="rId7"/>
    <p:sldLayoutId id="2147483705" r:id="rId8"/>
    <p:sldLayoutId id="2147483675" r:id="rId9"/>
    <p:sldLayoutId id="2147483694" r:id="rId10"/>
    <p:sldLayoutId id="2147483695" r:id="rId11"/>
    <p:sldLayoutId id="2147483696" r:id="rId12"/>
    <p:sldLayoutId id="2147483698" r:id="rId13"/>
    <p:sldLayoutId id="2147483697" r:id="rId14"/>
    <p:sldLayoutId id="2147483678" r:id="rId15"/>
    <p:sldLayoutId id="2147483727" r:id="rId16"/>
    <p:sldLayoutId id="2147483728" r:id="rId17"/>
    <p:sldLayoutId id="2147483729" r:id="rId18"/>
    <p:sldLayoutId id="2147483730" r:id="rId19"/>
    <p:sldLayoutId id="2147483732" r:id="rId20"/>
    <p:sldLayoutId id="2147483733" r:id="rId21"/>
    <p:sldLayoutId id="2147483734" r:id="rId22"/>
    <p:sldLayoutId id="2147483735" r:id="rId23"/>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pos="724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4F5597-411B-0C4A-AB75-98EBD5DD7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E9090066-512C-AD42-9F27-E5427B87FB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90418B43-79C3-2146-93BF-0C2AECFBCE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2020</a:t>
            </a:r>
            <a:endParaRPr lang="en-LT" dirty="0"/>
          </a:p>
        </p:txBody>
      </p:sp>
      <p:sp>
        <p:nvSpPr>
          <p:cNvPr id="5" name="Footer Placeholder 4">
            <a:extLst>
              <a:ext uri="{FF2B5EF4-FFF2-40B4-BE49-F238E27FC236}">
                <a16:creationId xmlns:a16="http://schemas.microsoft.com/office/drawing/2014/main" id="{45081715-BDE1-6748-9B13-AACF1E6AF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94771C90-3630-654F-BD83-C66907538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9F0D9-EF8A-1C44-B014-281B51F62FB7}" type="slidenum">
              <a:rPr lang="en-LT" smtClean="0"/>
              <a:t>‹#›</a:t>
            </a:fld>
            <a:endParaRPr lang="en-LT"/>
          </a:p>
        </p:txBody>
      </p:sp>
    </p:spTree>
    <p:extLst>
      <p:ext uri="{BB962C8B-B14F-4D97-AF65-F5344CB8AC3E}">
        <p14:creationId xmlns:p14="http://schemas.microsoft.com/office/powerpoint/2010/main" val="3882310861"/>
      </p:ext>
    </p:extLst>
  </p:cSld>
  <p:clrMap bg1="lt1" tx1="dk1" bg2="lt2" tx2="dk2" accent1="accent1" accent2="accent2" accent3="accent3" accent4="accent4" accent5="accent5" accent6="accent6" hlink="hlink" folHlink="folHlink"/>
  <p:sldLayoutIdLst>
    <p:sldLayoutId id="2147483690" r:id="rId1"/>
    <p:sldLayoutId id="21474837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28.png"/><Relationship Id="rId5" Type="http://schemas.openxmlformats.org/officeDocument/2006/relationships/hyperlink" Target="http://apklausos.vtpsi.lt/index.php/229476?lang=lt&amp;fbclid=IwAR3szo-ysa7UMevLd5U0qJiDSIHyaiR17u324oe4Ws1I4QLr686ANHfaNL8" TargetMode="External"/><Relationship Id="rId4" Type="http://schemas.openxmlformats.org/officeDocument/2006/relationships/hyperlink" Target="http://apklausos.vtpsi.lt/index.php/518183?lang=lt&amp;fbclid=IwAR1X3oMHpuxvTOxJcg7kRlEqzJYuC34FUw8RzLYQExWSkXqevpR3OZKYYq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 Id="rId4" Type="http://schemas.openxmlformats.org/officeDocument/2006/relationships/hyperlink" Target="https://cpva.submittable.com/submi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hyperlink" Target="https://www.cpva.lt/data/public/uploads/2021/12/duk_2021-12-13.docx" TargetMode="Externa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hyperlink" Target="https://www.cpva.lt/data/public/uploads/2021/11/kvietimas-2022.docx" TargetMode="External"/><Relationship Id="rId5" Type="http://schemas.openxmlformats.org/officeDocument/2006/relationships/hyperlink" Target="https://www.srf.lt/wp-content/uploads/2020/12/Taisykles.docx" TargetMode="External"/><Relationship Id="rId4" Type="http://schemas.openxmlformats.org/officeDocument/2006/relationships/hyperlink" Target="https://www.cpva.lt/data/public/uploads/2020/12/sporto-remimo-fondo-lesomis-finansuojamu-sporto-projektu-finansavimo-tvarkos-aprasas.doc"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customXml" Target="../ink/ink4.xml"/><Relationship Id="rId18" Type="http://schemas.openxmlformats.org/officeDocument/2006/relationships/image" Target="../media/image49.png"/><Relationship Id="rId26" Type="http://schemas.openxmlformats.org/officeDocument/2006/relationships/image" Target="../media/image53.png"/><Relationship Id="rId3" Type="http://schemas.openxmlformats.org/officeDocument/2006/relationships/customXml" Target="../ink/ink1.xml"/><Relationship Id="rId21" Type="http://schemas.openxmlformats.org/officeDocument/2006/relationships/customXml" Target="../ink/ink8.xml"/><Relationship Id="rId7" Type="http://schemas.openxmlformats.org/officeDocument/2006/relationships/customXml" Target="../ink/ink2.xml"/><Relationship Id="rId17" Type="http://schemas.openxmlformats.org/officeDocument/2006/relationships/customXml" Target="../ink/ink6.xml"/><Relationship Id="rId25" Type="http://schemas.openxmlformats.org/officeDocument/2006/relationships/customXml" Target="../ink/ink10.xml"/><Relationship Id="rId2" Type="http://schemas.openxmlformats.org/officeDocument/2006/relationships/notesSlide" Target="../notesSlides/notesSlide20.xml"/><Relationship Id="rId16" Type="http://schemas.openxmlformats.org/officeDocument/2006/relationships/image" Target="../media/image48.png"/><Relationship Id="rId20" Type="http://schemas.openxmlformats.org/officeDocument/2006/relationships/image" Target="../media/image50.png"/><Relationship Id="rId1" Type="http://schemas.openxmlformats.org/officeDocument/2006/relationships/slideLayout" Target="../slideLayouts/slideLayout14.xml"/><Relationship Id="rId24" Type="http://schemas.openxmlformats.org/officeDocument/2006/relationships/image" Target="../media/image52.png"/><Relationship Id="rId15" Type="http://schemas.openxmlformats.org/officeDocument/2006/relationships/customXml" Target="../ink/ink5.xml"/><Relationship Id="rId23" Type="http://schemas.openxmlformats.org/officeDocument/2006/relationships/customXml" Target="../ink/ink9.xml"/><Relationship Id="rId10" Type="http://schemas.openxmlformats.org/officeDocument/2006/relationships/image" Target="../media/image46.png"/><Relationship Id="rId19" Type="http://schemas.openxmlformats.org/officeDocument/2006/relationships/customXml" Target="../ink/ink7.xml"/><Relationship Id="rId4" Type="http://schemas.openxmlformats.org/officeDocument/2006/relationships/image" Target="../media/image44.png"/><Relationship Id="rId9" Type="http://schemas.openxmlformats.org/officeDocument/2006/relationships/customXml" Target="../ink/ink3.xml"/><Relationship Id="rId14" Type="http://schemas.openxmlformats.org/officeDocument/2006/relationships/image" Target="../media/image47.png"/><Relationship Id="rId22" Type="http://schemas.openxmlformats.org/officeDocument/2006/relationships/image" Target="../media/image51.png"/><Relationship Id="rId27"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customXml" Target="../ink/ink11.xml"/><Relationship Id="rId1" Type="http://schemas.openxmlformats.org/officeDocument/2006/relationships/slideLayout" Target="../slideLayouts/slideLayout26.xml"/><Relationship Id="rId24" Type="http://schemas.openxmlformats.org/officeDocument/2006/relationships/image" Target="../media/image60.png"/><Relationship Id="rId23" Type="http://schemas.openxmlformats.org/officeDocument/2006/relationships/customXml" Target="../ink/ink12.xml"/><Relationship Id="rId22" Type="http://schemas.openxmlformats.org/officeDocument/2006/relationships/image" Target="../media/image470.pn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hyperlink" Target="https://www.hi.lt/uploads/pdf/tyrimai/2020/2020_vaiku_gyvensenos_rodikliu_suvestine-ataskaita.pdf" TargetMode="External"/><Relationship Id="rId3" Type="http://schemas.openxmlformats.org/officeDocument/2006/relationships/customXml" Target="../ink/ink13.xml"/><Relationship Id="rId7" Type="http://schemas.openxmlformats.org/officeDocument/2006/relationships/customXml" Target="../ink/ink14.xml"/><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470.png"/></Relationships>
</file>

<file path=ppt/slides/_rels/slide45.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image" Target="../media/image62.jpg"/><Relationship Id="rId5" Type="http://schemas.openxmlformats.org/officeDocument/2006/relationships/customXml" Target="../ink/ink16.xml"/><Relationship Id="rId4" Type="http://schemas.openxmlformats.org/officeDocument/2006/relationships/image" Target="../media/image50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hyperlink" Target="https://www.cpva.lt/data/public/uploads/2021/11/5sritis4_kvietimo_priedas_pridedamu_prie_paraiskos_priedu_sarasas.docx" TargetMode="External"/><Relationship Id="rId2" Type="http://schemas.openxmlformats.org/officeDocument/2006/relationships/notesSlide" Target="../notesSlides/notesSlide30.xml"/><Relationship Id="rId1" Type="http://schemas.openxmlformats.org/officeDocument/2006/relationships/slideLayout" Target="../slideLayouts/slideLayout26.xml"/><Relationship Id="rId4" Type="http://schemas.openxmlformats.org/officeDocument/2006/relationships/image" Target="../media/image63.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5DD53-D2FF-2B46-8732-04C3F5891CFA}"/>
              </a:ext>
            </a:extLst>
          </p:cNvPr>
          <p:cNvSpPr>
            <a:spLocks noGrp="1"/>
          </p:cNvSpPr>
          <p:nvPr>
            <p:ph type="ctrTitle"/>
          </p:nvPr>
        </p:nvSpPr>
        <p:spPr>
          <a:xfrm>
            <a:off x="813995" y="3862846"/>
            <a:ext cx="7925743" cy="1261091"/>
          </a:xfrm>
        </p:spPr>
        <p:txBody>
          <a:bodyPr/>
          <a:lstStyle/>
          <a:p>
            <a:r>
              <a:rPr lang="lt-LT" sz="2400" dirty="0" smtClean="0"/>
              <a:t>Kvietimas teikti </a:t>
            </a:r>
            <a:r>
              <a:rPr lang="lt-LT" sz="2400" dirty="0"/>
              <a:t>paraiškas </a:t>
            </a:r>
            <a:r>
              <a:rPr lang="lt-LT" sz="2400" dirty="0" smtClean="0"/>
              <a:t>2022 </a:t>
            </a:r>
            <a:r>
              <a:rPr lang="lt-LT" sz="2400" dirty="0"/>
              <a:t>m. </a:t>
            </a:r>
            <a:r>
              <a:rPr lang="lt-LT" sz="2400" dirty="0" smtClean="0"/>
              <a:t>SRF lėšomis </a:t>
            </a:r>
            <a:r>
              <a:rPr lang="lt-LT" sz="2400" dirty="0"/>
              <a:t>finansuojamiems projektams, skirtiems esamų sporto paskirties pastatų arba sporto paskirties inžinerinių statinių plėtrai, priežiūrai ir remontui, </a:t>
            </a:r>
            <a:r>
              <a:rPr lang="lt-LT" sz="2400" dirty="0" smtClean="0"/>
              <a:t>atrinkti (5 sritis) </a:t>
            </a:r>
            <a:endParaRPr lang="en-LT" sz="2400" dirty="0"/>
          </a:p>
        </p:txBody>
      </p:sp>
    </p:spTree>
    <p:extLst>
      <p:ext uri="{BB962C8B-B14F-4D97-AF65-F5344CB8AC3E}">
        <p14:creationId xmlns:p14="http://schemas.microsoft.com/office/powerpoint/2010/main" val="4178055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701" y="375164"/>
            <a:ext cx="11250595" cy="5448119"/>
          </a:xfrm>
          <a:prstGeom prst="rect">
            <a:avLst/>
          </a:prstGeom>
        </p:spPr>
      </p:pic>
      <p:sp>
        <p:nvSpPr>
          <p:cNvPr id="6" name="Rectangle 5"/>
          <p:cNvSpPr/>
          <p:nvPr/>
        </p:nvSpPr>
        <p:spPr>
          <a:xfrm>
            <a:off x="385744" y="4612169"/>
            <a:ext cx="11420508" cy="1395351"/>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Freeform 137"/>
          <p:cNvSpPr>
            <a:spLocks noEditPoints="1"/>
          </p:cNvSpPr>
          <p:nvPr/>
        </p:nvSpPr>
        <p:spPr bwMode="auto">
          <a:xfrm>
            <a:off x="612088" y="4699899"/>
            <a:ext cx="587630" cy="434891"/>
          </a:xfrm>
          <a:custGeom>
            <a:avLst/>
            <a:gdLst/>
            <a:ahLst/>
            <a:cxnLst>
              <a:cxn ang="0">
                <a:pos x="68" y="56"/>
              </a:cxn>
              <a:cxn ang="0">
                <a:pos x="68" y="60"/>
              </a:cxn>
              <a:cxn ang="0">
                <a:pos x="64" y="63"/>
              </a:cxn>
              <a:cxn ang="0">
                <a:pos x="5" y="63"/>
              </a:cxn>
              <a:cxn ang="0">
                <a:pos x="1" y="60"/>
              </a:cxn>
              <a:cxn ang="0">
                <a:pos x="1" y="56"/>
              </a:cxn>
              <a:cxn ang="0">
                <a:pos x="30" y="2"/>
              </a:cxn>
              <a:cxn ang="0">
                <a:pos x="34" y="0"/>
              </a:cxn>
              <a:cxn ang="0">
                <a:pos x="39" y="2"/>
              </a:cxn>
              <a:cxn ang="0">
                <a:pos x="68" y="56"/>
              </a:cxn>
              <a:cxn ang="0">
                <a:pos x="40" y="20"/>
              </a:cxn>
              <a:cxn ang="0">
                <a:pos x="40" y="20"/>
              </a:cxn>
              <a:cxn ang="0">
                <a:pos x="39" y="19"/>
              </a:cxn>
              <a:cxn ang="0">
                <a:pos x="30" y="19"/>
              </a:cxn>
              <a:cxn ang="0">
                <a:pos x="29" y="20"/>
              </a:cxn>
              <a:cxn ang="0">
                <a:pos x="29" y="20"/>
              </a:cxn>
              <a:cxn ang="0">
                <a:pos x="30" y="38"/>
              </a:cxn>
              <a:cxn ang="0">
                <a:pos x="31" y="39"/>
              </a:cxn>
              <a:cxn ang="0">
                <a:pos x="38" y="39"/>
              </a:cxn>
              <a:cxn ang="0">
                <a:pos x="39" y="38"/>
              </a:cxn>
              <a:cxn ang="0">
                <a:pos x="40" y="20"/>
              </a:cxn>
              <a:cxn ang="0">
                <a:pos x="39" y="45"/>
              </a:cxn>
              <a:cxn ang="0">
                <a:pos x="38" y="43"/>
              </a:cxn>
              <a:cxn ang="0">
                <a:pos x="31" y="43"/>
              </a:cxn>
              <a:cxn ang="0">
                <a:pos x="30" y="45"/>
              </a:cxn>
              <a:cxn ang="0">
                <a:pos x="30" y="52"/>
              </a:cxn>
              <a:cxn ang="0">
                <a:pos x="31" y="53"/>
              </a:cxn>
              <a:cxn ang="0">
                <a:pos x="38" y="53"/>
              </a:cxn>
              <a:cxn ang="0">
                <a:pos x="39" y="52"/>
              </a:cxn>
              <a:cxn ang="0">
                <a:pos x="39" y="45"/>
              </a:cxn>
            </a:cxnLst>
            <a:rect l="0" t="0" r="r" b="b"/>
            <a:pathLst>
              <a:path w="69" h="63">
                <a:moveTo>
                  <a:pt x="68" y="56"/>
                </a:moveTo>
                <a:cubicBezTo>
                  <a:pt x="69" y="57"/>
                  <a:pt x="69" y="59"/>
                  <a:pt x="68" y="60"/>
                </a:cubicBezTo>
                <a:cubicBezTo>
                  <a:pt x="67" y="62"/>
                  <a:pt x="65" y="63"/>
                  <a:pt x="64" y="63"/>
                </a:cubicBezTo>
                <a:cubicBezTo>
                  <a:pt x="5" y="63"/>
                  <a:pt x="5" y="63"/>
                  <a:pt x="5" y="63"/>
                </a:cubicBezTo>
                <a:cubicBezTo>
                  <a:pt x="4" y="63"/>
                  <a:pt x="2" y="62"/>
                  <a:pt x="1" y="60"/>
                </a:cubicBezTo>
                <a:cubicBezTo>
                  <a:pt x="0" y="59"/>
                  <a:pt x="0" y="57"/>
                  <a:pt x="1" y="56"/>
                </a:cubicBezTo>
                <a:cubicBezTo>
                  <a:pt x="30" y="2"/>
                  <a:pt x="30" y="2"/>
                  <a:pt x="30" y="2"/>
                </a:cubicBezTo>
                <a:cubicBezTo>
                  <a:pt x="31" y="1"/>
                  <a:pt x="33" y="0"/>
                  <a:pt x="34" y="0"/>
                </a:cubicBezTo>
                <a:cubicBezTo>
                  <a:pt x="36" y="0"/>
                  <a:pt x="38" y="1"/>
                  <a:pt x="39" y="2"/>
                </a:cubicBezTo>
                <a:lnTo>
                  <a:pt x="68" y="56"/>
                </a:lnTo>
                <a:close/>
                <a:moveTo>
                  <a:pt x="40" y="20"/>
                </a:moveTo>
                <a:cubicBezTo>
                  <a:pt x="40" y="20"/>
                  <a:pt x="40" y="20"/>
                  <a:pt x="40" y="20"/>
                </a:cubicBezTo>
                <a:cubicBezTo>
                  <a:pt x="39" y="19"/>
                  <a:pt x="39" y="19"/>
                  <a:pt x="39" y="19"/>
                </a:cubicBezTo>
                <a:cubicBezTo>
                  <a:pt x="30" y="19"/>
                  <a:pt x="30" y="19"/>
                  <a:pt x="30" y="19"/>
                </a:cubicBezTo>
                <a:cubicBezTo>
                  <a:pt x="30" y="19"/>
                  <a:pt x="30" y="19"/>
                  <a:pt x="29" y="20"/>
                </a:cubicBezTo>
                <a:cubicBezTo>
                  <a:pt x="29" y="20"/>
                  <a:pt x="29" y="20"/>
                  <a:pt x="29" y="20"/>
                </a:cubicBezTo>
                <a:cubicBezTo>
                  <a:pt x="30" y="38"/>
                  <a:pt x="30" y="38"/>
                  <a:pt x="30" y="38"/>
                </a:cubicBezTo>
                <a:cubicBezTo>
                  <a:pt x="30" y="38"/>
                  <a:pt x="30" y="39"/>
                  <a:pt x="31" y="39"/>
                </a:cubicBezTo>
                <a:cubicBezTo>
                  <a:pt x="38" y="39"/>
                  <a:pt x="38" y="39"/>
                  <a:pt x="38" y="39"/>
                </a:cubicBezTo>
                <a:cubicBezTo>
                  <a:pt x="39" y="39"/>
                  <a:pt x="39" y="38"/>
                  <a:pt x="39" y="38"/>
                </a:cubicBezTo>
                <a:lnTo>
                  <a:pt x="40" y="20"/>
                </a:lnTo>
                <a:close/>
                <a:moveTo>
                  <a:pt x="39" y="45"/>
                </a:moveTo>
                <a:cubicBezTo>
                  <a:pt x="39" y="44"/>
                  <a:pt x="39" y="43"/>
                  <a:pt x="38" y="43"/>
                </a:cubicBezTo>
                <a:cubicBezTo>
                  <a:pt x="31" y="43"/>
                  <a:pt x="31" y="43"/>
                  <a:pt x="31" y="43"/>
                </a:cubicBezTo>
                <a:cubicBezTo>
                  <a:pt x="30" y="43"/>
                  <a:pt x="30" y="44"/>
                  <a:pt x="30" y="45"/>
                </a:cubicBezTo>
                <a:cubicBezTo>
                  <a:pt x="30" y="52"/>
                  <a:pt x="30" y="52"/>
                  <a:pt x="30" y="52"/>
                </a:cubicBezTo>
                <a:cubicBezTo>
                  <a:pt x="30" y="53"/>
                  <a:pt x="30" y="53"/>
                  <a:pt x="31" y="53"/>
                </a:cubicBezTo>
                <a:cubicBezTo>
                  <a:pt x="38" y="53"/>
                  <a:pt x="38" y="53"/>
                  <a:pt x="38" y="53"/>
                </a:cubicBezTo>
                <a:cubicBezTo>
                  <a:pt x="39" y="53"/>
                  <a:pt x="39" y="53"/>
                  <a:pt x="39" y="52"/>
                </a:cubicBezTo>
                <a:lnTo>
                  <a:pt x="39" y="4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62626"/>
              </a:solidFill>
              <a:effectLst/>
              <a:uLnTx/>
              <a:uFillTx/>
              <a:latin typeface="Calibri"/>
            </a:endParaRPr>
          </a:p>
        </p:txBody>
      </p:sp>
      <p:sp>
        <p:nvSpPr>
          <p:cNvPr id="13" name="Freeform 137"/>
          <p:cNvSpPr>
            <a:spLocks noEditPoints="1"/>
          </p:cNvSpPr>
          <p:nvPr/>
        </p:nvSpPr>
        <p:spPr bwMode="auto">
          <a:xfrm>
            <a:off x="623100" y="5247399"/>
            <a:ext cx="587630" cy="434891"/>
          </a:xfrm>
          <a:custGeom>
            <a:avLst/>
            <a:gdLst/>
            <a:ahLst/>
            <a:cxnLst>
              <a:cxn ang="0">
                <a:pos x="68" y="56"/>
              </a:cxn>
              <a:cxn ang="0">
                <a:pos x="68" y="60"/>
              </a:cxn>
              <a:cxn ang="0">
                <a:pos x="64" y="63"/>
              </a:cxn>
              <a:cxn ang="0">
                <a:pos x="5" y="63"/>
              </a:cxn>
              <a:cxn ang="0">
                <a:pos x="1" y="60"/>
              </a:cxn>
              <a:cxn ang="0">
                <a:pos x="1" y="56"/>
              </a:cxn>
              <a:cxn ang="0">
                <a:pos x="30" y="2"/>
              </a:cxn>
              <a:cxn ang="0">
                <a:pos x="34" y="0"/>
              </a:cxn>
              <a:cxn ang="0">
                <a:pos x="39" y="2"/>
              </a:cxn>
              <a:cxn ang="0">
                <a:pos x="68" y="56"/>
              </a:cxn>
              <a:cxn ang="0">
                <a:pos x="40" y="20"/>
              </a:cxn>
              <a:cxn ang="0">
                <a:pos x="40" y="20"/>
              </a:cxn>
              <a:cxn ang="0">
                <a:pos x="39" y="19"/>
              </a:cxn>
              <a:cxn ang="0">
                <a:pos x="30" y="19"/>
              </a:cxn>
              <a:cxn ang="0">
                <a:pos x="29" y="20"/>
              </a:cxn>
              <a:cxn ang="0">
                <a:pos x="29" y="20"/>
              </a:cxn>
              <a:cxn ang="0">
                <a:pos x="30" y="38"/>
              </a:cxn>
              <a:cxn ang="0">
                <a:pos x="31" y="39"/>
              </a:cxn>
              <a:cxn ang="0">
                <a:pos x="38" y="39"/>
              </a:cxn>
              <a:cxn ang="0">
                <a:pos x="39" y="38"/>
              </a:cxn>
              <a:cxn ang="0">
                <a:pos x="40" y="20"/>
              </a:cxn>
              <a:cxn ang="0">
                <a:pos x="39" y="45"/>
              </a:cxn>
              <a:cxn ang="0">
                <a:pos x="38" y="43"/>
              </a:cxn>
              <a:cxn ang="0">
                <a:pos x="31" y="43"/>
              </a:cxn>
              <a:cxn ang="0">
                <a:pos x="30" y="45"/>
              </a:cxn>
              <a:cxn ang="0">
                <a:pos x="30" y="52"/>
              </a:cxn>
              <a:cxn ang="0">
                <a:pos x="31" y="53"/>
              </a:cxn>
              <a:cxn ang="0">
                <a:pos x="38" y="53"/>
              </a:cxn>
              <a:cxn ang="0">
                <a:pos x="39" y="52"/>
              </a:cxn>
              <a:cxn ang="0">
                <a:pos x="39" y="45"/>
              </a:cxn>
            </a:cxnLst>
            <a:rect l="0" t="0" r="r" b="b"/>
            <a:pathLst>
              <a:path w="69" h="63">
                <a:moveTo>
                  <a:pt x="68" y="56"/>
                </a:moveTo>
                <a:cubicBezTo>
                  <a:pt x="69" y="57"/>
                  <a:pt x="69" y="59"/>
                  <a:pt x="68" y="60"/>
                </a:cubicBezTo>
                <a:cubicBezTo>
                  <a:pt x="67" y="62"/>
                  <a:pt x="65" y="63"/>
                  <a:pt x="64" y="63"/>
                </a:cubicBezTo>
                <a:cubicBezTo>
                  <a:pt x="5" y="63"/>
                  <a:pt x="5" y="63"/>
                  <a:pt x="5" y="63"/>
                </a:cubicBezTo>
                <a:cubicBezTo>
                  <a:pt x="4" y="63"/>
                  <a:pt x="2" y="62"/>
                  <a:pt x="1" y="60"/>
                </a:cubicBezTo>
                <a:cubicBezTo>
                  <a:pt x="0" y="59"/>
                  <a:pt x="0" y="57"/>
                  <a:pt x="1" y="56"/>
                </a:cubicBezTo>
                <a:cubicBezTo>
                  <a:pt x="30" y="2"/>
                  <a:pt x="30" y="2"/>
                  <a:pt x="30" y="2"/>
                </a:cubicBezTo>
                <a:cubicBezTo>
                  <a:pt x="31" y="1"/>
                  <a:pt x="33" y="0"/>
                  <a:pt x="34" y="0"/>
                </a:cubicBezTo>
                <a:cubicBezTo>
                  <a:pt x="36" y="0"/>
                  <a:pt x="38" y="1"/>
                  <a:pt x="39" y="2"/>
                </a:cubicBezTo>
                <a:lnTo>
                  <a:pt x="68" y="56"/>
                </a:lnTo>
                <a:close/>
                <a:moveTo>
                  <a:pt x="40" y="20"/>
                </a:moveTo>
                <a:cubicBezTo>
                  <a:pt x="40" y="20"/>
                  <a:pt x="40" y="20"/>
                  <a:pt x="40" y="20"/>
                </a:cubicBezTo>
                <a:cubicBezTo>
                  <a:pt x="39" y="19"/>
                  <a:pt x="39" y="19"/>
                  <a:pt x="39" y="19"/>
                </a:cubicBezTo>
                <a:cubicBezTo>
                  <a:pt x="30" y="19"/>
                  <a:pt x="30" y="19"/>
                  <a:pt x="30" y="19"/>
                </a:cubicBezTo>
                <a:cubicBezTo>
                  <a:pt x="30" y="19"/>
                  <a:pt x="30" y="19"/>
                  <a:pt x="29" y="20"/>
                </a:cubicBezTo>
                <a:cubicBezTo>
                  <a:pt x="29" y="20"/>
                  <a:pt x="29" y="20"/>
                  <a:pt x="29" y="20"/>
                </a:cubicBezTo>
                <a:cubicBezTo>
                  <a:pt x="30" y="38"/>
                  <a:pt x="30" y="38"/>
                  <a:pt x="30" y="38"/>
                </a:cubicBezTo>
                <a:cubicBezTo>
                  <a:pt x="30" y="38"/>
                  <a:pt x="30" y="39"/>
                  <a:pt x="31" y="39"/>
                </a:cubicBezTo>
                <a:cubicBezTo>
                  <a:pt x="38" y="39"/>
                  <a:pt x="38" y="39"/>
                  <a:pt x="38" y="39"/>
                </a:cubicBezTo>
                <a:cubicBezTo>
                  <a:pt x="39" y="39"/>
                  <a:pt x="39" y="38"/>
                  <a:pt x="39" y="38"/>
                </a:cubicBezTo>
                <a:lnTo>
                  <a:pt x="40" y="20"/>
                </a:lnTo>
                <a:close/>
                <a:moveTo>
                  <a:pt x="39" y="45"/>
                </a:moveTo>
                <a:cubicBezTo>
                  <a:pt x="39" y="44"/>
                  <a:pt x="39" y="43"/>
                  <a:pt x="38" y="43"/>
                </a:cubicBezTo>
                <a:cubicBezTo>
                  <a:pt x="31" y="43"/>
                  <a:pt x="31" y="43"/>
                  <a:pt x="31" y="43"/>
                </a:cubicBezTo>
                <a:cubicBezTo>
                  <a:pt x="30" y="43"/>
                  <a:pt x="30" y="44"/>
                  <a:pt x="30" y="45"/>
                </a:cubicBezTo>
                <a:cubicBezTo>
                  <a:pt x="30" y="52"/>
                  <a:pt x="30" y="52"/>
                  <a:pt x="30" y="52"/>
                </a:cubicBezTo>
                <a:cubicBezTo>
                  <a:pt x="30" y="53"/>
                  <a:pt x="30" y="53"/>
                  <a:pt x="31" y="53"/>
                </a:cubicBezTo>
                <a:cubicBezTo>
                  <a:pt x="38" y="53"/>
                  <a:pt x="38" y="53"/>
                  <a:pt x="38" y="53"/>
                </a:cubicBezTo>
                <a:cubicBezTo>
                  <a:pt x="39" y="53"/>
                  <a:pt x="39" y="53"/>
                  <a:pt x="39" y="52"/>
                </a:cubicBezTo>
                <a:lnTo>
                  <a:pt x="39" y="4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62626"/>
              </a:solidFill>
              <a:effectLst/>
              <a:uLnTx/>
              <a:uFillTx/>
              <a:latin typeface="Calibri"/>
            </a:endParaRPr>
          </a:p>
        </p:txBody>
      </p:sp>
      <p:sp>
        <p:nvSpPr>
          <p:cNvPr id="14" name="Rounded Rectangle 13"/>
          <p:cNvSpPr/>
          <p:nvPr/>
        </p:nvSpPr>
        <p:spPr>
          <a:xfrm>
            <a:off x="7014411" y="1335505"/>
            <a:ext cx="3296652" cy="565484"/>
          </a:xfrm>
          <a:prstGeom prst="roundRect">
            <a:avLst/>
          </a:prstGeom>
          <a:noFill/>
          <a:ln w="57150"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02624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328" r="21328"/>
          <a:stretch>
            <a:fillRect/>
          </a:stretch>
        </p:blipFill>
        <p:spPr/>
      </p:pic>
      <p:sp>
        <p:nvSpPr>
          <p:cNvPr id="4" name="Text Placeholder 3"/>
          <p:cNvSpPr>
            <a:spLocks noGrp="1"/>
          </p:cNvSpPr>
          <p:nvPr>
            <p:ph type="body" sz="quarter" idx="11"/>
          </p:nvPr>
        </p:nvSpPr>
        <p:spPr>
          <a:xfrm>
            <a:off x="529391" y="1407695"/>
            <a:ext cx="5566610" cy="4870026"/>
          </a:xfrm>
        </p:spPr>
        <p:txBody>
          <a:bodyPr/>
          <a:lstStyle/>
          <a:p>
            <a:pPr algn="just"/>
            <a:r>
              <a:rPr lang="lt-LT" dirty="0"/>
              <a:t>Fondo lėšomis gali būti gerinami tik tie statiniai ir kartu jiems plėsti pritaikomi tinkamos paskirties žemės sklypai </a:t>
            </a:r>
            <a:r>
              <a:rPr lang="lt-LT" dirty="0" smtClean="0"/>
              <a:t>(turtas</a:t>
            </a:r>
            <a:r>
              <a:rPr lang="lt-LT" dirty="0"/>
              <a:t>), kurie pareiškėjui </a:t>
            </a:r>
            <a:r>
              <a:rPr lang="lt-LT" b="1" u="sng" dirty="0"/>
              <a:t>priklauso nuosavybės teise arba yra perduoti valdyti panaudos, patikėjimo ar nuomos pagrindais</a:t>
            </a:r>
            <a:r>
              <a:rPr lang="lt-LT" dirty="0"/>
              <a:t>.</a:t>
            </a:r>
          </a:p>
          <a:p>
            <a:endParaRPr lang="lt-LT" dirty="0"/>
          </a:p>
        </p:txBody>
      </p:sp>
      <p:sp>
        <p:nvSpPr>
          <p:cNvPr id="5" name="TextBox 4"/>
          <p:cNvSpPr txBox="1"/>
          <p:nvPr/>
        </p:nvSpPr>
        <p:spPr>
          <a:xfrm>
            <a:off x="529390" y="498340"/>
            <a:ext cx="5566609" cy="461665"/>
          </a:xfrm>
          <a:prstGeom prst="rect">
            <a:avLst/>
          </a:prstGeom>
          <a:noFill/>
        </p:spPr>
        <p:txBody>
          <a:bodyPr wrap="square" rtlCol="0">
            <a:spAutoFit/>
          </a:bodyPr>
          <a:lstStyle/>
          <a:p>
            <a:r>
              <a:rPr lang="lt-LT" sz="2400" b="1" dirty="0" smtClean="0">
                <a:solidFill>
                  <a:schemeClr val="accent4">
                    <a:lumMod val="90000"/>
                  </a:schemeClr>
                </a:solidFill>
              </a:rPr>
              <a:t>Teisė disponuoti esama sporto baze</a:t>
            </a:r>
            <a:endParaRPr lang="lt-LT" sz="2400" b="1" dirty="0">
              <a:solidFill>
                <a:schemeClr val="accent4">
                  <a:lumMod val="90000"/>
                </a:schemeClr>
              </a:solidFill>
            </a:endParaRPr>
          </a:p>
        </p:txBody>
      </p:sp>
      <p:sp>
        <p:nvSpPr>
          <p:cNvPr id="7" name="Flowchart: Alternate Process 6"/>
          <p:cNvSpPr/>
          <p:nvPr/>
        </p:nvSpPr>
        <p:spPr>
          <a:xfrm>
            <a:off x="429127" y="3958389"/>
            <a:ext cx="5666874" cy="2406316"/>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a:solidFill>
                  <a:srgbClr val="FFFFFF"/>
                </a:solidFill>
                <a:latin typeface="Calibri"/>
              </a:rPr>
              <a:t>Teisė (nuosavybės, panaudos, patikėjimo ar disponavimo) į turtą turi būti </a:t>
            </a:r>
            <a:r>
              <a:rPr lang="lt-LT" sz="2400" u="sng" dirty="0">
                <a:solidFill>
                  <a:srgbClr val="FFFFFF"/>
                </a:solidFill>
                <a:latin typeface="Calibri"/>
              </a:rPr>
              <a:t>įgyta iki paraiškų pateikimo termino </a:t>
            </a:r>
            <a:r>
              <a:rPr lang="lt-LT" sz="2400" u="sng" dirty="0" smtClean="0">
                <a:solidFill>
                  <a:srgbClr val="FFFFFF"/>
                </a:solidFill>
                <a:latin typeface="Calibri"/>
              </a:rPr>
              <a:t>pabaigos (2022-03-01) </a:t>
            </a:r>
            <a:r>
              <a:rPr lang="lt-LT" sz="2400" dirty="0" smtClean="0">
                <a:solidFill>
                  <a:srgbClr val="FFFFFF"/>
                </a:solidFill>
                <a:latin typeface="Calibri"/>
              </a:rPr>
              <a:t>ir </a:t>
            </a:r>
            <a:r>
              <a:rPr lang="lt-LT" sz="2400" dirty="0">
                <a:solidFill>
                  <a:srgbClr val="FFFFFF"/>
                </a:solidFill>
                <a:latin typeface="Calibri"/>
              </a:rPr>
              <a:t>turi galioti visą projekto įgyvendinimo laikotarpį ir 3 metus nuo projekto įgyvendinimo </a:t>
            </a:r>
            <a:r>
              <a:rPr lang="lt-LT" sz="2400" dirty="0" smtClean="0">
                <a:solidFill>
                  <a:srgbClr val="FFFFFF"/>
                </a:solidFill>
                <a:latin typeface="Calibri"/>
              </a:rPr>
              <a:t>pabaigos</a:t>
            </a:r>
            <a:endParaRPr lang="lt-LT" sz="2400" dirty="0">
              <a:solidFill>
                <a:srgbClr val="FFFFFF"/>
              </a:solidFill>
              <a:latin typeface="Calibri"/>
            </a:endParaRPr>
          </a:p>
        </p:txBody>
      </p:sp>
    </p:spTree>
    <p:extLst>
      <p:ext uri="{BB962C8B-B14F-4D97-AF65-F5344CB8AC3E}">
        <p14:creationId xmlns:p14="http://schemas.microsoft.com/office/powerpoint/2010/main" val="3710339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half" idx="15"/>
          </p:nvPr>
        </p:nvSpPr>
        <p:spPr>
          <a:xfrm>
            <a:off x="1605281" y="2245106"/>
            <a:ext cx="9580040" cy="430297"/>
          </a:xfrm>
        </p:spPr>
        <p:txBody>
          <a:bodyPr/>
          <a:lstStyle/>
          <a:p>
            <a:pPr algn="just"/>
            <a:r>
              <a:rPr lang="lt-LT" sz="2133" dirty="0">
                <a:solidFill>
                  <a:schemeClr val="bg1"/>
                </a:solidFill>
              </a:rPr>
              <a:t>Patikėjimo teisę suteikiančio dokumento kopija, panaudos ar nuomos* sutarties kopija;</a:t>
            </a:r>
            <a:endParaRPr lang="en-US" sz="2133" dirty="0">
              <a:solidFill>
                <a:schemeClr val="bg1"/>
              </a:solidFill>
            </a:endParaRPr>
          </a:p>
        </p:txBody>
      </p:sp>
      <p:sp>
        <p:nvSpPr>
          <p:cNvPr id="19" name="Text Placeholder 18"/>
          <p:cNvSpPr>
            <a:spLocks noGrp="1"/>
          </p:cNvSpPr>
          <p:nvPr>
            <p:ph type="body" sz="half" idx="16"/>
          </p:nvPr>
        </p:nvSpPr>
        <p:spPr>
          <a:xfrm>
            <a:off x="1605282" y="2816747"/>
            <a:ext cx="9469117" cy="625443"/>
          </a:xfrm>
        </p:spPr>
        <p:txBody>
          <a:bodyPr/>
          <a:lstStyle/>
          <a:p>
            <a:pPr algn="just"/>
            <a:r>
              <a:rPr lang="lt-LT" sz="2133" b="1" dirty="0">
                <a:solidFill>
                  <a:schemeClr val="bg1"/>
                </a:solidFill>
              </a:rPr>
              <a:t>Registrų centro </a:t>
            </a:r>
            <a:r>
              <a:rPr lang="lt-LT" sz="2133" dirty="0">
                <a:solidFill>
                  <a:schemeClr val="bg1"/>
                </a:solidFill>
              </a:rPr>
              <a:t>išduotas Nekilnojamojo turto registro centrinio duomenų banko </a:t>
            </a:r>
            <a:r>
              <a:rPr lang="lt-LT" sz="2133" b="1" dirty="0">
                <a:solidFill>
                  <a:schemeClr val="bg1"/>
                </a:solidFill>
              </a:rPr>
              <a:t>išrašas </a:t>
            </a:r>
            <a:r>
              <a:rPr lang="lt-LT" sz="2133" dirty="0">
                <a:solidFill>
                  <a:schemeClr val="bg1"/>
                </a:solidFill>
              </a:rPr>
              <a:t>(toliau – RC išrašas), patvirtinantis turto disponavimo faktą;</a:t>
            </a:r>
            <a:endParaRPr lang="en-US" sz="2133" dirty="0">
              <a:solidFill>
                <a:schemeClr val="bg1"/>
              </a:solidFill>
            </a:endParaRPr>
          </a:p>
        </p:txBody>
      </p:sp>
      <p:sp>
        <p:nvSpPr>
          <p:cNvPr id="21" name="Text Placeholder 20"/>
          <p:cNvSpPr>
            <a:spLocks noGrp="1"/>
          </p:cNvSpPr>
          <p:nvPr>
            <p:ph type="body" sz="half" idx="17"/>
          </p:nvPr>
        </p:nvSpPr>
        <p:spPr>
          <a:xfrm>
            <a:off x="1605281" y="3583533"/>
            <a:ext cx="9580040" cy="437331"/>
          </a:xfrm>
        </p:spPr>
        <p:txBody>
          <a:bodyPr/>
          <a:lstStyle/>
          <a:p>
            <a:pPr algn="just"/>
            <a:r>
              <a:rPr lang="lt-LT" sz="2133" dirty="0">
                <a:solidFill>
                  <a:schemeClr val="bg1"/>
                </a:solidFill>
              </a:rPr>
              <a:t>Kai žemės sklypas nesuformuotas, turi būti gautas Nacionalinės žemės tarnybos prie Žemės ūkio ministerijos sutikimas planuojamai veiklai vykdyti. </a:t>
            </a:r>
            <a:endParaRPr lang="en-US" sz="2133" dirty="0">
              <a:solidFill>
                <a:schemeClr val="bg1"/>
              </a:solidFill>
            </a:endParaRPr>
          </a:p>
        </p:txBody>
      </p:sp>
      <p:sp>
        <p:nvSpPr>
          <p:cNvPr id="45" name="Text Placeholder 44"/>
          <p:cNvSpPr>
            <a:spLocks noGrp="1"/>
          </p:cNvSpPr>
          <p:nvPr>
            <p:ph type="body" sz="half" idx="21"/>
          </p:nvPr>
        </p:nvSpPr>
        <p:spPr>
          <a:xfrm>
            <a:off x="609600" y="573151"/>
            <a:ext cx="9907756" cy="257040"/>
          </a:xfrm>
        </p:spPr>
        <p:txBody>
          <a:bodyPr/>
          <a:lstStyle/>
          <a:p>
            <a:r>
              <a:rPr lang="lt-LT" sz="2667" dirty="0">
                <a:solidFill>
                  <a:schemeClr val="accent4">
                    <a:lumMod val="90000"/>
                  </a:schemeClr>
                </a:solidFill>
              </a:rPr>
              <a:t>Teisę disponuoti turtu pagrindžiantys </a:t>
            </a:r>
            <a:r>
              <a:rPr lang="lt-LT" sz="2667" dirty="0" smtClean="0">
                <a:solidFill>
                  <a:schemeClr val="accent4">
                    <a:lumMod val="90000"/>
                  </a:schemeClr>
                </a:solidFill>
              </a:rPr>
              <a:t>dokumentai:</a:t>
            </a:r>
            <a:endParaRPr lang="en-US" sz="2667" dirty="0">
              <a:solidFill>
                <a:schemeClr val="accent4">
                  <a:lumMod val="90000"/>
                </a:schemeClr>
              </a:solidFill>
            </a:endParaRPr>
          </a:p>
        </p:txBody>
      </p:sp>
      <p:sp>
        <p:nvSpPr>
          <p:cNvPr id="9" name="Horizontal Scroll 8"/>
          <p:cNvSpPr/>
          <p:nvPr/>
        </p:nvSpPr>
        <p:spPr>
          <a:xfrm>
            <a:off x="609600" y="4304809"/>
            <a:ext cx="10972800" cy="2032000"/>
          </a:xfrm>
          <a:prstGeom prst="horizontalScroll">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smtClean="0">
                <a:solidFill>
                  <a:schemeClr val="tx1"/>
                </a:solidFill>
              </a:rPr>
              <a:t> </a:t>
            </a:r>
            <a:r>
              <a:rPr lang="lt-LT" sz="2400" dirty="0">
                <a:solidFill>
                  <a:schemeClr val="tx1"/>
                </a:solidFill>
              </a:rPr>
              <a:t>*</a:t>
            </a:r>
            <a:r>
              <a:rPr lang="lt-LT" sz="2400" dirty="0" smtClean="0">
                <a:solidFill>
                  <a:schemeClr val="tx1"/>
                </a:solidFill>
              </a:rPr>
              <a:t>Nuomos </a:t>
            </a:r>
            <a:r>
              <a:rPr lang="lt-LT" sz="2400" dirty="0">
                <a:solidFill>
                  <a:schemeClr val="tx1"/>
                </a:solidFill>
              </a:rPr>
              <a:t>sutartyje turi būti aptarta sąlyga, kad šalys negali nutraukti sutarties prieš terminą, išskyrus atvejį, kai nuomotojas nusprendžia nuosavybėn perleisti sklypą ir (ar) pastatą, ir (ar) patalpas nuomininkui.</a:t>
            </a:r>
          </a:p>
        </p:txBody>
      </p:sp>
    </p:spTree>
    <p:extLst>
      <p:ext uri="{BB962C8B-B14F-4D97-AF65-F5344CB8AC3E}">
        <p14:creationId xmlns:p14="http://schemas.microsoft.com/office/powerpoint/2010/main" val="428979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half" idx="15"/>
          </p:nvPr>
        </p:nvSpPr>
        <p:spPr>
          <a:xfrm>
            <a:off x="6014491" y="1563897"/>
            <a:ext cx="5219572" cy="1259840"/>
          </a:xfrm>
        </p:spPr>
        <p:txBody>
          <a:bodyPr/>
          <a:lstStyle/>
          <a:p>
            <a:pPr algn="just"/>
            <a:r>
              <a:rPr lang="lt-LT" sz="2400" dirty="0" smtClean="0">
                <a:solidFill>
                  <a:schemeClr val="tx1"/>
                </a:solidFill>
              </a:rPr>
              <a:t>Pareiškėjui nuomos </a:t>
            </a:r>
            <a:r>
              <a:rPr lang="lt-LT" sz="2400" dirty="0">
                <a:solidFill>
                  <a:schemeClr val="tx1"/>
                </a:solidFill>
              </a:rPr>
              <a:t>teise priklausantis aikštynas (sporto paskirties inžinerinis statinys), kuriame nuo 2019 m. vyko fizinio aktyvumo veiklos.</a:t>
            </a:r>
            <a:endParaRPr lang="en-US" sz="2400" dirty="0">
              <a:solidFill>
                <a:schemeClr val="tx1"/>
              </a:solidFill>
            </a:endParaRPr>
          </a:p>
        </p:txBody>
      </p:sp>
      <p:sp>
        <p:nvSpPr>
          <p:cNvPr id="14" name="Text Placeholder 13"/>
          <p:cNvSpPr>
            <a:spLocks noGrp="1"/>
          </p:cNvSpPr>
          <p:nvPr>
            <p:ph type="body" sz="half" idx="19"/>
          </p:nvPr>
        </p:nvSpPr>
        <p:spPr>
          <a:xfrm>
            <a:off x="5971959" y="3189816"/>
            <a:ext cx="5304637" cy="1033088"/>
          </a:xfrm>
        </p:spPr>
        <p:txBody>
          <a:bodyPr/>
          <a:lstStyle/>
          <a:p>
            <a:pPr algn="just"/>
            <a:r>
              <a:rPr lang="lt-LT" sz="2400" dirty="0" smtClean="0">
                <a:solidFill>
                  <a:schemeClr val="tx1"/>
                </a:solidFill>
              </a:rPr>
              <a:t>Žemės </a:t>
            </a:r>
            <a:r>
              <a:rPr lang="lt-LT" sz="2400" dirty="0">
                <a:solidFill>
                  <a:schemeClr val="tx1"/>
                </a:solidFill>
              </a:rPr>
              <a:t>sklype, kuriame yra krepšinio aikštelė, o nuosavybės teise priklausantis pareiškėjui, tačiau išnuomotas projekto partneriui.</a:t>
            </a:r>
            <a:endParaRPr lang="en-US" sz="2400" dirty="0">
              <a:solidFill>
                <a:schemeClr val="tx1"/>
              </a:solidFill>
            </a:endParaRPr>
          </a:p>
        </p:txBody>
      </p:sp>
      <p:sp>
        <p:nvSpPr>
          <p:cNvPr id="17" name="Text Placeholder 16"/>
          <p:cNvSpPr>
            <a:spLocks noGrp="1"/>
          </p:cNvSpPr>
          <p:nvPr>
            <p:ph type="body" sz="half" idx="22"/>
          </p:nvPr>
        </p:nvSpPr>
        <p:spPr>
          <a:xfrm>
            <a:off x="6057024" y="4801987"/>
            <a:ext cx="5075712" cy="1473860"/>
          </a:xfrm>
        </p:spPr>
        <p:txBody>
          <a:bodyPr/>
          <a:lstStyle/>
          <a:p>
            <a:pPr algn="just"/>
            <a:r>
              <a:rPr lang="lt-LT" sz="2400" dirty="0" smtClean="0">
                <a:solidFill>
                  <a:schemeClr val="tx1"/>
                </a:solidFill>
              </a:rPr>
              <a:t>RC </a:t>
            </a:r>
            <a:r>
              <a:rPr lang="lt-LT" sz="2400" dirty="0">
                <a:solidFill>
                  <a:schemeClr val="tx1"/>
                </a:solidFill>
              </a:rPr>
              <a:t>išraše tinklinio aikštelė įregistruota kaip </a:t>
            </a:r>
            <a:r>
              <a:rPr lang="lt-LT" sz="2400" b="1" dirty="0">
                <a:solidFill>
                  <a:schemeClr val="tx1"/>
                </a:solidFill>
              </a:rPr>
              <a:t>kitas inžinerinis statinys</a:t>
            </a:r>
            <a:r>
              <a:rPr lang="lt-LT" sz="2400" dirty="0">
                <a:solidFill>
                  <a:schemeClr val="tx1"/>
                </a:solidFill>
              </a:rPr>
              <a:t>, o pavadinime nurodyta, kad tai sporto aikštelė.</a:t>
            </a:r>
            <a:endParaRPr lang="en-US" sz="2400" dirty="0">
              <a:solidFill>
                <a:schemeClr val="tx1"/>
              </a:solidFill>
            </a:endParaRPr>
          </a:p>
        </p:txBody>
      </p:sp>
      <p:sp>
        <p:nvSpPr>
          <p:cNvPr id="42" name="Title 41"/>
          <p:cNvSpPr>
            <a:spLocks noGrp="1"/>
          </p:cNvSpPr>
          <p:nvPr>
            <p:ph type="title"/>
          </p:nvPr>
        </p:nvSpPr>
        <p:spPr/>
        <p:txBody>
          <a:bodyPr/>
          <a:lstStyle/>
          <a:p>
            <a:r>
              <a:rPr lang="lt-LT" dirty="0" smtClean="0">
                <a:solidFill>
                  <a:schemeClr val="accent4">
                    <a:lumMod val="90000"/>
                  </a:schemeClr>
                </a:solidFill>
              </a:rPr>
              <a:t>Tinkamų </a:t>
            </a:r>
            <a:r>
              <a:rPr lang="lt-LT" dirty="0">
                <a:solidFill>
                  <a:schemeClr val="accent4">
                    <a:lumMod val="90000"/>
                  </a:schemeClr>
                </a:solidFill>
              </a:rPr>
              <a:t>sporto </a:t>
            </a:r>
            <a:r>
              <a:rPr lang="lt-LT" dirty="0" smtClean="0">
                <a:solidFill>
                  <a:schemeClr val="accent4">
                    <a:lumMod val="90000"/>
                  </a:schemeClr>
                </a:solidFill>
              </a:rPr>
              <a:t>bazių pavyzdžiai</a:t>
            </a:r>
            <a:endParaRPr lang="lt-LT" dirty="0">
              <a:solidFill>
                <a:schemeClr val="accent4">
                  <a:lumMod val="90000"/>
                </a:schemeClr>
              </a:solidFill>
            </a:endParaRPr>
          </a:p>
        </p:txBody>
      </p:sp>
      <p:pic>
        <p:nvPicPr>
          <p:cNvPr id="16" name="Picture Placeholder 15"/>
          <p:cNvPicPr>
            <a:picLocks noGrp="1" noChangeAspect="1"/>
          </p:cNvPicPr>
          <p:nvPr>
            <p:ph type="pic" sz="quarter" idx="21"/>
          </p:nvPr>
        </p:nvPicPr>
        <p:blipFill rotWithShape="1">
          <a:blip r:embed="rId2" cstate="print">
            <a:extLst>
              <a:ext uri="{28A0092B-C50C-407E-A947-70E740481C1C}">
                <a14:useLocalDpi xmlns:a14="http://schemas.microsoft.com/office/drawing/2010/main" val="0"/>
              </a:ext>
            </a:extLst>
          </a:blip>
          <a:srcRect t="22383" b="22383"/>
          <a:stretch/>
        </p:blipFill>
        <p:spPr>
          <a:xfrm>
            <a:off x="864000" y="4801985"/>
            <a:ext cx="4848000" cy="1484691"/>
          </a:xfrm>
        </p:spPr>
      </p:pic>
      <p:pic>
        <p:nvPicPr>
          <p:cNvPr id="21" name="Picture Placeholder 20"/>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l="26414" r="26414"/>
          <a:stretch>
            <a:fillRect/>
          </a:stretch>
        </p:blipFill>
        <p:spPr>
          <a:xfrm rot="5400000">
            <a:off x="2533651" y="1519767"/>
            <a:ext cx="1473200" cy="4813300"/>
          </a:xfrm>
        </p:spPr>
      </p:pic>
      <p:pic>
        <p:nvPicPr>
          <p:cNvPr id="23" name="Picture Placeholder 22"/>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29582" b="29582"/>
          <a:stretch>
            <a:fillRect/>
          </a:stretch>
        </p:blipFill>
        <p:spPr/>
      </p:pic>
    </p:spTree>
    <p:extLst>
      <p:ext uri="{BB962C8B-B14F-4D97-AF65-F5344CB8AC3E}">
        <p14:creationId xmlns:p14="http://schemas.microsoft.com/office/powerpoint/2010/main" val="363402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half" idx="15"/>
          </p:nvPr>
        </p:nvSpPr>
        <p:spPr>
          <a:xfrm>
            <a:off x="5995332" y="1701800"/>
            <a:ext cx="5282269" cy="1033088"/>
          </a:xfrm>
        </p:spPr>
        <p:txBody>
          <a:bodyPr/>
          <a:lstStyle/>
          <a:p>
            <a:pPr algn="just"/>
            <a:r>
              <a:rPr lang="lt-LT" sz="2400" b="1" u="sng" dirty="0" smtClean="0">
                <a:solidFill>
                  <a:schemeClr val="tx1"/>
                </a:solidFill>
              </a:rPr>
              <a:t>Mokslo </a:t>
            </a:r>
            <a:r>
              <a:rPr lang="lt-LT" sz="2400" b="1" u="sng" dirty="0">
                <a:solidFill>
                  <a:schemeClr val="tx1"/>
                </a:solidFill>
              </a:rPr>
              <a:t>paskirties pastate </a:t>
            </a:r>
            <a:r>
              <a:rPr lang="lt-LT" sz="2400" dirty="0">
                <a:solidFill>
                  <a:schemeClr val="tx1"/>
                </a:solidFill>
              </a:rPr>
              <a:t>esanti sporto salė, kurioje sportinės veiklos vyko nuo 2019 m.</a:t>
            </a:r>
            <a:endParaRPr lang="en-US" sz="2400" dirty="0">
              <a:solidFill>
                <a:schemeClr val="tx1"/>
              </a:solidFill>
            </a:endParaRPr>
          </a:p>
        </p:txBody>
      </p:sp>
      <p:sp>
        <p:nvSpPr>
          <p:cNvPr id="14" name="Text Placeholder 13"/>
          <p:cNvSpPr>
            <a:spLocks noGrp="1"/>
          </p:cNvSpPr>
          <p:nvPr>
            <p:ph type="body" sz="half" idx="19"/>
          </p:nvPr>
        </p:nvSpPr>
        <p:spPr>
          <a:xfrm>
            <a:off x="5994401" y="3189087"/>
            <a:ext cx="5283200" cy="1473860"/>
          </a:xfrm>
        </p:spPr>
        <p:txBody>
          <a:bodyPr/>
          <a:lstStyle/>
          <a:p>
            <a:pPr algn="just"/>
            <a:r>
              <a:rPr lang="lt-LT" sz="2400" dirty="0" smtClean="0">
                <a:solidFill>
                  <a:schemeClr val="tx1"/>
                </a:solidFill>
              </a:rPr>
              <a:t>Jeigu </a:t>
            </a:r>
            <a:r>
              <a:rPr lang="lt-LT" sz="2400" dirty="0">
                <a:solidFill>
                  <a:schemeClr val="tx1"/>
                </a:solidFill>
              </a:rPr>
              <a:t>RC išraše objekto pavadinimas </a:t>
            </a:r>
            <a:r>
              <a:rPr lang="lt-LT" sz="2400" b="1" u="sng" dirty="0">
                <a:solidFill>
                  <a:schemeClr val="tx1"/>
                </a:solidFill>
              </a:rPr>
              <a:t>kiemo aikštelė</a:t>
            </a:r>
            <a:r>
              <a:rPr lang="lt-LT" sz="2400" dirty="0">
                <a:solidFill>
                  <a:schemeClr val="tx1"/>
                </a:solidFill>
              </a:rPr>
              <a:t>, o paskirtis kiti inžineriniai statiniai, kuriame nuo 2019 m. vyko sportinės veiklos. </a:t>
            </a:r>
            <a:endParaRPr lang="en-US" sz="2400" dirty="0">
              <a:solidFill>
                <a:schemeClr val="tx1"/>
              </a:solidFill>
            </a:endParaRPr>
          </a:p>
        </p:txBody>
      </p:sp>
      <p:sp>
        <p:nvSpPr>
          <p:cNvPr id="17" name="Text Placeholder 16"/>
          <p:cNvSpPr>
            <a:spLocks noGrp="1"/>
          </p:cNvSpPr>
          <p:nvPr>
            <p:ph type="body" sz="half" idx="22"/>
          </p:nvPr>
        </p:nvSpPr>
        <p:spPr>
          <a:xfrm>
            <a:off x="5994400" y="4801987"/>
            <a:ext cx="5169499" cy="1473860"/>
          </a:xfrm>
        </p:spPr>
        <p:txBody>
          <a:bodyPr/>
          <a:lstStyle/>
          <a:p>
            <a:pPr algn="just"/>
            <a:r>
              <a:rPr lang="lt-LT" sz="2400" b="1" u="sng" dirty="0" smtClean="0">
                <a:solidFill>
                  <a:schemeClr val="tx1"/>
                </a:solidFill>
              </a:rPr>
              <a:t>Naujose</a:t>
            </a:r>
            <a:r>
              <a:rPr lang="lt-LT" sz="2400" dirty="0" smtClean="0">
                <a:solidFill>
                  <a:schemeClr val="tx1"/>
                </a:solidFill>
              </a:rPr>
              <a:t> </a:t>
            </a:r>
            <a:r>
              <a:rPr lang="lt-LT" sz="2400" dirty="0">
                <a:solidFill>
                  <a:schemeClr val="tx1"/>
                </a:solidFill>
              </a:rPr>
              <a:t>projekto pareiškėjui/partneriui priklausančiose patalpose sporto paskirties pastate planuojama naujai įrengti sporto bazė.</a:t>
            </a:r>
            <a:endParaRPr lang="en-US" sz="2400" dirty="0">
              <a:solidFill>
                <a:schemeClr val="tx1"/>
              </a:solidFill>
            </a:endParaRPr>
          </a:p>
        </p:txBody>
      </p:sp>
      <p:sp>
        <p:nvSpPr>
          <p:cNvPr id="42" name="Title 41"/>
          <p:cNvSpPr>
            <a:spLocks noGrp="1"/>
          </p:cNvSpPr>
          <p:nvPr>
            <p:ph type="title"/>
          </p:nvPr>
        </p:nvSpPr>
        <p:spPr/>
        <p:txBody>
          <a:bodyPr/>
          <a:lstStyle/>
          <a:p>
            <a:r>
              <a:rPr lang="lt-LT" dirty="0" smtClean="0">
                <a:solidFill>
                  <a:schemeClr val="accent4">
                    <a:lumMod val="90000"/>
                  </a:schemeClr>
                </a:solidFill>
              </a:rPr>
              <a:t>Netinkamų projekto objektų pavyzdžiai</a:t>
            </a:r>
            <a:endParaRPr lang="lt-LT" dirty="0">
              <a:solidFill>
                <a:schemeClr val="accent4">
                  <a:lumMod val="90000"/>
                </a:schemeClr>
              </a:solidFill>
            </a:endParaRPr>
          </a:p>
        </p:txBody>
      </p:sp>
      <p:pic>
        <p:nvPicPr>
          <p:cNvPr id="7" name="Picture Placeholder 6"/>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27022" b="27022"/>
          <a:stretch>
            <a:fillRect/>
          </a:stretch>
        </p:blipFill>
        <p:spPr/>
      </p:pic>
      <p:pic>
        <p:nvPicPr>
          <p:cNvPr id="20" name="Picture Placeholder 19"/>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27045" b="27045"/>
          <a:stretch>
            <a:fillRect/>
          </a:stretch>
        </p:blipFill>
        <p:spPr/>
      </p:pic>
      <p:pic>
        <p:nvPicPr>
          <p:cNvPr id="21" name="Picture Placeholder 20"/>
          <p:cNvPicPr>
            <a:picLocks noGrp="1" noChangeAspect="1"/>
          </p:cNvPicPr>
          <p:nvPr>
            <p:ph type="pic" sz="quarter" idx="21"/>
          </p:nvPr>
        </p:nvPicPr>
        <p:blipFill rotWithShape="1">
          <a:blip r:embed="rId5" cstate="print">
            <a:extLst>
              <a:ext uri="{28A0092B-C50C-407E-A947-70E740481C1C}">
                <a14:useLocalDpi xmlns:a14="http://schemas.microsoft.com/office/drawing/2010/main" val="0"/>
              </a:ext>
            </a:extLst>
          </a:blip>
          <a:srcRect l="364" t="24832" r="626" b="24832"/>
          <a:stretch/>
        </p:blipFill>
        <p:spPr>
          <a:xfrm>
            <a:off x="864268" y="4801987"/>
            <a:ext cx="4800000" cy="1473860"/>
          </a:xfrm>
        </p:spPr>
      </p:pic>
    </p:spTree>
    <p:extLst>
      <p:ext uri="{BB962C8B-B14F-4D97-AF65-F5344CB8AC3E}">
        <p14:creationId xmlns:p14="http://schemas.microsoft.com/office/powerpoint/2010/main" val="6537668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96612" y="3765724"/>
            <a:ext cx="11614652" cy="2201939"/>
          </a:xfrm>
          <a:prstGeom prst="rect">
            <a:avLst/>
          </a:prstGeom>
        </p:spPr>
      </p:pic>
      <p:sp>
        <p:nvSpPr>
          <p:cNvPr id="8" name="Rectangle 7"/>
          <p:cNvSpPr/>
          <p:nvPr/>
        </p:nvSpPr>
        <p:spPr>
          <a:xfrm>
            <a:off x="296611" y="462674"/>
            <a:ext cx="11614652" cy="3046988"/>
          </a:xfrm>
          <a:prstGeom prst="rect">
            <a:avLst/>
          </a:prstGeom>
          <a:solidFill>
            <a:schemeClr val="accent4">
              <a:lumMod val="90000"/>
            </a:schemeClr>
          </a:solidFill>
        </p:spPr>
        <p:txBody>
          <a:bodyPr wrap="square">
            <a:spAutoFit/>
          </a:bodyPr>
          <a:lstStyle/>
          <a:p>
            <a:pPr marL="285750" indent="-285750" algn="just">
              <a:buFont typeface="Wingdings" panose="05000000000000000000" pitchFamily="2" charset="2"/>
              <a:buChar char="q"/>
            </a:pPr>
            <a:r>
              <a:rPr lang="lt-LT" sz="2400" dirty="0">
                <a:solidFill>
                  <a:schemeClr val="bg1"/>
                </a:solidFill>
              </a:rPr>
              <a:t>Projekto įgyvendinimo laikotarpis turi būti </a:t>
            </a:r>
            <a:r>
              <a:rPr lang="lt-LT" sz="2400" b="1" u="sng" dirty="0">
                <a:solidFill>
                  <a:schemeClr val="bg1"/>
                </a:solidFill>
              </a:rPr>
              <a:t>ne ilgesnis kaip 4 metai</a:t>
            </a:r>
            <a:r>
              <a:rPr lang="lt-LT" sz="2400" dirty="0">
                <a:solidFill>
                  <a:schemeClr val="bg1"/>
                </a:solidFill>
              </a:rPr>
              <a:t>.</a:t>
            </a:r>
          </a:p>
          <a:p>
            <a:pPr marL="285750" indent="-285750" algn="just">
              <a:buFont typeface="Wingdings" panose="05000000000000000000" pitchFamily="2" charset="2"/>
              <a:buChar char="q"/>
            </a:pPr>
            <a:r>
              <a:rPr lang="lt-LT" sz="2400" dirty="0">
                <a:solidFill>
                  <a:schemeClr val="bg1"/>
                </a:solidFill>
              </a:rPr>
              <a:t>Sporto projekto įgyvendinimo laikotarpis turi prasidėti nuo projekto įgyvendinimo sutartyje </a:t>
            </a:r>
            <a:r>
              <a:rPr lang="lt-LT" sz="2400" dirty="0" smtClean="0">
                <a:solidFill>
                  <a:schemeClr val="bg1"/>
                </a:solidFill>
              </a:rPr>
              <a:t>(sutartis</a:t>
            </a:r>
            <a:r>
              <a:rPr lang="lt-LT" sz="2400" dirty="0">
                <a:solidFill>
                  <a:schemeClr val="bg1"/>
                </a:solidFill>
              </a:rPr>
              <a:t>) nurodyto termino (kuris negali būti ankstesnis nei sutarties pasirašymo data) ir tęstis iki sporto projekto veiklų įgyvendinimo pabaigos, nurodytos sutartyje. </a:t>
            </a:r>
          </a:p>
          <a:p>
            <a:pPr marL="285750" indent="-285750" algn="just">
              <a:buFont typeface="Wingdings" panose="05000000000000000000" pitchFamily="2" charset="2"/>
              <a:buChar char="q"/>
            </a:pPr>
            <a:r>
              <a:rPr lang="lt-LT" sz="2400" dirty="0">
                <a:solidFill>
                  <a:schemeClr val="bg1"/>
                </a:solidFill>
              </a:rPr>
              <a:t>Planuojant veiklas, rekomenduojama projekto įgyvendinimo laikotarpio pradžią paraiškoje numatyti ne ankstesnę kaip 4 mėnesiai nuo paraiškų pateikimo termino pabaigos.</a:t>
            </a:r>
          </a:p>
        </p:txBody>
      </p:sp>
    </p:spTree>
    <p:extLst>
      <p:ext uri="{BB962C8B-B14F-4D97-AF65-F5344CB8AC3E}">
        <p14:creationId xmlns:p14="http://schemas.microsoft.com/office/powerpoint/2010/main" val="2764269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0701" y="375164"/>
            <a:ext cx="11250595" cy="5448119"/>
          </a:xfrm>
          <a:prstGeom prst="rect">
            <a:avLst/>
          </a:prstGeom>
        </p:spPr>
      </p:pic>
      <p:sp>
        <p:nvSpPr>
          <p:cNvPr id="6" name="Rectangle 5"/>
          <p:cNvSpPr/>
          <p:nvPr/>
        </p:nvSpPr>
        <p:spPr>
          <a:xfrm>
            <a:off x="300790" y="3404936"/>
            <a:ext cx="11420508" cy="733927"/>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9" name="Freeform 137"/>
          <p:cNvSpPr>
            <a:spLocks noEditPoints="1"/>
          </p:cNvSpPr>
          <p:nvPr/>
        </p:nvSpPr>
        <p:spPr bwMode="auto">
          <a:xfrm>
            <a:off x="626635" y="4177279"/>
            <a:ext cx="587630" cy="434891"/>
          </a:xfrm>
          <a:custGeom>
            <a:avLst/>
            <a:gdLst/>
            <a:ahLst/>
            <a:cxnLst>
              <a:cxn ang="0">
                <a:pos x="68" y="56"/>
              </a:cxn>
              <a:cxn ang="0">
                <a:pos x="68" y="60"/>
              </a:cxn>
              <a:cxn ang="0">
                <a:pos x="64" y="63"/>
              </a:cxn>
              <a:cxn ang="0">
                <a:pos x="5" y="63"/>
              </a:cxn>
              <a:cxn ang="0">
                <a:pos x="1" y="60"/>
              </a:cxn>
              <a:cxn ang="0">
                <a:pos x="1" y="56"/>
              </a:cxn>
              <a:cxn ang="0">
                <a:pos x="30" y="2"/>
              </a:cxn>
              <a:cxn ang="0">
                <a:pos x="34" y="0"/>
              </a:cxn>
              <a:cxn ang="0">
                <a:pos x="39" y="2"/>
              </a:cxn>
              <a:cxn ang="0">
                <a:pos x="68" y="56"/>
              </a:cxn>
              <a:cxn ang="0">
                <a:pos x="40" y="20"/>
              </a:cxn>
              <a:cxn ang="0">
                <a:pos x="40" y="20"/>
              </a:cxn>
              <a:cxn ang="0">
                <a:pos x="39" y="19"/>
              </a:cxn>
              <a:cxn ang="0">
                <a:pos x="30" y="19"/>
              </a:cxn>
              <a:cxn ang="0">
                <a:pos x="29" y="20"/>
              </a:cxn>
              <a:cxn ang="0">
                <a:pos x="29" y="20"/>
              </a:cxn>
              <a:cxn ang="0">
                <a:pos x="30" y="38"/>
              </a:cxn>
              <a:cxn ang="0">
                <a:pos x="31" y="39"/>
              </a:cxn>
              <a:cxn ang="0">
                <a:pos x="38" y="39"/>
              </a:cxn>
              <a:cxn ang="0">
                <a:pos x="39" y="38"/>
              </a:cxn>
              <a:cxn ang="0">
                <a:pos x="40" y="20"/>
              </a:cxn>
              <a:cxn ang="0">
                <a:pos x="39" y="45"/>
              </a:cxn>
              <a:cxn ang="0">
                <a:pos x="38" y="43"/>
              </a:cxn>
              <a:cxn ang="0">
                <a:pos x="31" y="43"/>
              </a:cxn>
              <a:cxn ang="0">
                <a:pos x="30" y="45"/>
              </a:cxn>
              <a:cxn ang="0">
                <a:pos x="30" y="52"/>
              </a:cxn>
              <a:cxn ang="0">
                <a:pos x="31" y="53"/>
              </a:cxn>
              <a:cxn ang="0">
                <a:pos x="38" y="53"/>
              </a:cxn>
              <a:cxn ang="0">
                <a:pos x="39" y="52"/>
              </a:cxn>
              <a:cxn ang="0">
                <a:pos x="39" y="45"/>
              </a:cxn>
            </a:cxnLst>
            <a:rect l="0" t="0" r="r" b="b"/>
            <a:pathLst>
              <a:path w="69" h="63">
                <a:moveTo>
                  <a:pt x="68" y="56"/>
                </a:moveTo>
                <a:cubicBezTo>
                  <a:pt x="69" y="57"/>
                  <a:pt x="69" y="59"/>
                  <a:pt x="68" y="60"/>
                </a:cubicBezTo>
                <a:cubicBezTo>
                  <a:pt x="67" y="62"/>
                  <a:pt x="65" y="63"/>
                  <a:pt x="64" y="63"/>
                </a:cubicBezTo>
                <a:cubicBezTo>
                  <a:pt x="5" y="63"/>
                  <a:pt x="5" y="63"/>
                  <a:pt x="5" y="63"/>
                </a:cubicBezTo>
                <a:cubicBezTo>
                  <a:pt x="4" y="63"/>
                  <a:pt x="2" y="62"/>
                  <a:pt x="1" y="60"/>
                </a:cubicBezTo>
                <a:cubicBezTo>
                  <a:pt x="0" y="59"/>
                  <a:pt x="0" y="57"/>
                  <a:pt x="1" y="56"/>
                </a:cubicBezTo>
                <a:cubicBezTo>
                  <a:pt x="30" y="2"/>
                  <a:pt x="30" y="2"/>
                  <a:pt x="30" y="2"/>
                </a:cubicBezTo>
                <a:cubicBezTo>
                  <a:pt x="31" y="1"/>
                  <a:pt x="33" y="0"/>
                  <a:pt x="34" y="0"/>
                </a:cubicBezTo>
                <a:cubicBezTo>
                  <a:pt x="36" y="0"/>
                  <a:pt x="38" y="1"/>
                  <a:pt x="39" y="2"/>
                </a:cubicBezTo>
                <a:lnTo>
                  <a:pt x="68" y="56"/>
                </a:lnTo>
                <a:close/>
                <a:moveTo>
                  <a:pt x="40" y="20"/>
                </a:moveTo>
                <a:cubicBezTo>
                  <a:pt x="40" y="20"/>
                  <a:pt x="40" y="20"/>
                  <a:pt x="40" y="20"/>
                </a:cubicBezTo>
                <a:cubicBezTo>
                  <a:pt x="39" y="19"/>
                  <a:pt x="39" y="19"/>
                  <a:pt x="39" y="19"/>
                </a:cubicBezTo>
                <a:cubicBezTo>
                  <a:pt x="30" y="19"/>
                  <a:pt x="30" y="19"/>
                  <a:pt x="30" y="19"/>
                </a:cubicBezTo>
                <a:cubicBezTo>
                  <a:pt x="30" y="19"/>
                  <a:pt x="30" y="19"/>
                  <a:pt x="29" y="20"/>
                </a:cubicBezTo>
                <a:cubicBezTo>
                  <a:pt x="29" y="20"/>
                  <a:pt x="29" y="20"/>
                  <a:pt x="29" y="20"/>
                </a:cubicBezTo>
                <a:cubicBezTo>
                  <a:pt x="30" y="38"/>
                  <a:pt x="30" y="38"/>
                  <a:pt x="30" y="38"/>
                </a:cubicBezTo>
                <a:cubicBezTo>
                  <a:pt x="30" y="38"/>
                  <a:pt x="30" y="39"/>
                  <a:pt x="31" y="39"/>
                </a:cubicBezTo>
                <a:cubicBezTo>
                  <a:pt x="38" y="39"/>
                  <a:pt x="38" y="39"/>
                  <a:pt x="38" y="39"/>
                </a:cubicBezTo>
                <a:cubicBezTo>
                  <a:pt x="39" y="39"/>
                  <a:pt x="39" y="38"/>
                  <a:pt x="39" y="38"/>
                </a:cubicBezTo>
                <a:lnTo>
                  <a:pt x="40" y="20"/>
                </a:lnTo>
                <a:close/>
                <a:moveTo>
                  <a:pt x="39" y="45"/>
                </a:moveTo>
                <a:cubicBezTo>
                  <a:pt x="39" y="44"/>
                  <a:pt x="39" y="43"/>
                  <a:pt x="38" y="43"/>
                </a:cubicBezTo>
                <a:cubicBezTo>
                  <a:pt x="31" y="43"/>
                  <a:pt x="31" y="43"/>
                  <a:pt x="31" y="43"/>
                </a:cubicBezTo>
                <a:cubicBezTo>
                  <a:pt x="30" y="43"/>
                  <a:pt x="30" y="44"/>
                  <a:pt x="30" y="45"/>
                </a:cubicBezTo>
                <a:cubicBezTo>
                  <a:pt x="30" y="52"/>
                  <a:pt x="30" y="52"/>
                  <a:pt x="30" y="52"/>
                </a:cubicBezTo>
                <a:cubicBezTo>
                  <a:pt x="30" y="53"/>
                  <a:pt x="30" y="53"/>
                  <a:pt x="31" y="53"/>
                </a:cubicBezTo>
                <a:cubicBezTo>
                  <a:pt x="38" y="53"/>
                  <a:pt x="38" y="53"/>
                  <a:pt x="38" y="53"/>
                </a:cubicBezTo>
                <a:cubicBezTo>
                  <a:pt x="39" y="53"/>
                  <a:pt x="39" y="53"/>
                  <a:pt x="39" y="52"/>
                </a:cubicBezTo>
                <a:lnTo>
                  <a:pt x="39" y="4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62626"/>
              </a:solidFill>
              <a:effectLst/>
              <a:uLnTx/>
              <a:uFillTx/>
              <a:latin typeface="Calibri"/>
            </a:endParaRPr>
          </a:p>
        </p:txBody>
      </p:sp>
      <p:sp>
        <p:nvSpPr>
          <p:cNvPr id="11" name="Freeform 137"/>
          <p:cNvSpPr>
            <a:spLocks noEditPoints="1"/>
          </p:cNvSpPr>
          <p:nvPr/>
        </p:nvSpPr>
        <p:spPr bwMode="auto">
          <a:xfrm>
            <a:off x="623100" y="3558150"/>
            <a:ext cx="587630" cy="434891"/>
          </a:xfrm>
          <a:custGeom>
            <a:avLst/>
            <a:gdLst/>
            <a:ahLst/>
            <a:cxnLst>
              <a:cxn ang="0">
                <a:pos x="68" y="56"/>
              </a:cxn>
              <a:cxn ang="0">
                <a:pos x="68" y="60"/>
              </a:cxn>
              <a:cxn ang="0">
                <a:pos x="64" y="63"/>
              </a:cxn>
              <a:cxn ang="0">
                <a:pos x="5" y="63"/>
              </a:cxn>
              <a:cxn ang="0">
                <a:pos x="1" y="60"/>
              </a:cxn>
              <a:cxn ang="0">
                <a:pos x="1" y="56"/>
              </a:cxn>
              <a:cxn ang="0">
                <a:pos x="30" y="2"/>
              </a:cxn>
              <a:cxn ang="0">
                <a:pos x="34" y="0"/>
              </a:cxn>
              <a:cxn ang="0">
                <a:pos x="39" y="2"/>
              </a:cxn>
              <a:cxn ang="0">
                <a:pos x="68" y="56"/>
              </a:cxn>
              <a:cxn ang="0">
                <a:pos x="40" y="20"/>
              </a:cxn>
              <a:cxn ang="0">
                <a:pos x="40" y="20"/>
              </a:cxn>
              <a:cxn ang="0">
                <a:pos x="39" y="19"/>
              </a:cxn>
              <a:cxn ang="0">
                <a:pos x="30" y="19"/>
              </a:cxn>
              <a:cxn ang="0">
                <a:pos x="29" y="20"/>
              </a:cxn>
              <a:cxn ang="0">
                <a:pos x="29" y="20"/>
              </a:cxn>
              <a:cxn ang="0">
                <a:pos x="30" y="38"/>
              </a:cxn>
              <a:cxn ang="0">
                <a:pos x="31" y="39"/>
              </a:cxn>
              <a:cxn ang="0">
                <a:pos x="38" y="39"/>
              </a:cxn>
              <a:cxn ang="0">
                <a:pos x="39" y="38"/>
              </a:cxn>
              <a:cxn ang="0">
                <a:pos x="40" y="20"/>
              </a:cxn>
              <a:cxn ang="0">
                <a:pos x="39" y="45"/>
              </a:cxn>
              <a:cxn ang="0">
                <a:pos x="38" y="43"/>
              </a:cxn>
              <a:cxn ang="0">
                <a:pos x="31" y="43"/>
              </a:cxn>
              <a:cxn ang="0">
                <a:pos x="30" y="45"/>
              </a:cxn>
              <a:cxn ang="0">
                <a:pos x="30" y="52"/>
              </a:cxn>
              <a:cxn ang="0">
                <a:pos x="31" y="53"/>
              </a:cxn>
              <a:cxn ang="0">
                <a:pos x="38" y="53"/>
              </a:cxn>
              <a:cxn ang="0">
                <a:pos x="39" y="52"/>
              </a:cxn>
              <a:cxn ang="0">
                <a:pos x="39" y="45"/>
              </a:cxn>
            </a:cxnLst>
            <a:rect l="0" t="0" r="r" b="b"/>
            <a:pathLst>
              <a:path w="69" h="63">
                <a:moveTo>
                  <a:pt x="68" y="56"/>
                </a:moveTo>
                <a:cubicBezTo>
                  <a:pt x="69" y="57"/>
                  <a:pt x="69" y="59"/>
                  <a:pt x="68" y="60"/>
                </a:cubicBezTo>
                <a:cubicBezTo>
                  <a:pt x="67" y="62"/>
                  <a:pt x="65" y="63"/>
                  <a:pt x="64" y="63"/>
                </a:cubicBezTo>
                <a:cubicBezTo>
                  <a:pt x="5" y="63"/>
                  <a:pt x="5" y="63"/>
                  <a:pt x="5" y="63"/>
                </a:cubicBezTo>
                <a:cubicBezTo>
                  <a:pt x="4" y="63"/>
                  <a:pt x="2" y="62"/>
                  <a:pt x="1" y="60"/>
                </a:cubicBezTo>
                <a:cubicBezTo>
                  <a:pt x="0" y="59"/>
                  <a:pt x="0" y="57"/>
                  <a:pt x="1" y="56"/>
                </a:cubicBezTo>
                <a:cubicBezTo>
                  <a:pt x="30" y="2"/>
                  <a:pt x="30" y="2"/>
                  <a:pt x="30" y="2"/>
                </a:cubicBezTo>
                <a:cubicBezTo>
                  <a:pt x="31" y="1"/>
                  <a:pt x="33" y="0"/>
                  <a:pt x="34" y="0"/>
                </a:cubicBezTo>
                <a:cubicBezTo>
                  <a:pt x="36" y="0"/>
                  <a:pt x="38" y="1"/>
                  <a:pt x="39" y="2"/>
                </a:cubicBezTo>
                <a:lnTo>
                  <a:pt x="68" y="56"/>
                </a:lnTo>
                <a:close/>
                <a:moveTo>
                  <a:pt x="40" y="20"/>
                </a:moveTo>
                <a:cubicBezTo>
                  <a:pt x="40" y="20"/>
                  <a:pt x="40" y="20"/>
                  <a:pt x="40" y="20"/>
                </a:cubicBezTo>
                <a:cubicBezTo>
                  <a:pt x="39" y="19"/>
                  <a:pt x="39" y="19"/>
                  <a:pt x="39" y="19"/>
                </a:cubicBezTo>
                <a:cubicBezTo>
                  <a:pt x="30" y="19"/>
                  <a:pt x="30" y="19"/>
                  <a:pt x="30" y="19"/>
                </a:cubicBezTo>
                <a:cubicBezTo>
                  <a:pt x="30" y="19"/>
                  <a:pt x="30" y="19"/>
                  <a:pt x="29" y="20"/>
                </a:cubicBezTo>
                <a:cubicBezTo>
                  <a:pt x="29" y="20"/>
                  <a:pt x="29" y="20"/>
                  <a:pt x="29" y="20"/>
                </a:cubicBezTo>
                <a:cubicBezTo>
                  <a:pt x="30" y="38"/>
                  <a:pt x="30" y="38"/>
                  <a:pt x="30" y="38"/>
                </a:cubicBezTo>
                <a:cubicBezTo>
                  <a:pt x="30" y="38"/>
                  <a:pt x="30" y="39"/>
                  <a:pt x="31" y="39"/>
                </a:cubicBezTo>
                <a:cubicBezTo>
                  <a:pt x="38" y="39"/>
                  <a:pt x="38" y="39"/>
                  <a:pt x="38" y="39"/>
                </a:cubicBezTo>
                <a:cubicBezTo>
                  <a:pt x="39" y="39"/>
                  <a:pt x="39" y="38"/>
                  <a:pt x="39" y="38"/>
                </a:cubicBezTo>
                <a:lnTo>
                  <a:pt x="40" y="20"/>
                </a:lnTo>
                <a:close/>
                <a:moveTo>
                  <a:pt x="39" y="45"/>
                </a:moveTo>
                <a:cubicBezTo>
                  <a:pt x="39" y="44"/>
                  <a:pt x="39" y="43"/>
                  <a:pt x="38" y="43"/>
                </a:cubicBezTo>
                <a:cubicBezTo>
                  <a:pt x="31" y="43"/>
                  <a:pt x="31" y="43"/>
                  <a:pt x="31" y="43"/>
                </a:cubicBezTo>
                <a:cubicBezTo>
                  <a:pt x="30" y="43"/>
                  <a:pt x="30" y="44"/>
                  <a:pt x="30" y="45"/>
                </a:cubicBezTo>
                <a:cubicBezTo>
                  <a:pt x="30" y="52"/>
                  <a:pt x="30" y="52"/>
                  <a:pt x="30" y="52"/>
                </a:cubicBezTo>
                <a:cubicBezTo>
                  <a:pt x="30" y="53"/>
                  <a:pt x="30" y="53"/>
                  <a:pt x="31" y="53"/>
                </a:cubicBezTo>
                <a:cubicBezTo>
                  <a:pt x="38" y="53"/>
                  <a:pt x="38" y="53"/>
                  <a:pt x="38" y="53"/>
                </a:cubicBezTo>
                <a:cubicBezTo>
                  <a:pt x="39" y="53"/>
                  <a:pt x="39" y="53"/>
                  <a:pt x="39" y="52"/>
                </a:cubicBezTo>
                <a:lnTo>
                  <a:pt x="39" y="4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62626"/>
              </a:solidFill>
              <a:effectLst/>
              <a:uLnTx/>
              <a:uFillTx/>
              <a:latin typeface="Calibri"/>
            </a:endParaRPr>
          </a:p>
        </p:txBody>
      </p:sp>
      <p:sp>
        <p:nvSpPr>
          <p:cNvPr id="12" name="Freeform 137"/>
          <p:cNvSpPr>
            <a:spLocks noEditPoints="1"/>
          </p:cNvSpPr>
          <p:nvPr/>
        </p:nvSpPr>
        <p:spPr bwMode="auto">
          <a:xfrm>
            <a:off x="612088" y="4699899"/>
            <a:ext cx="587630" cy="434891"/>
          </a:xfrm>
          <a:custGeom>
            <a:avLst/>
            <a:gdLst/>
            <a:ahLst/>
            <a:cxnLst>
              <a:cxn ang="0">
                <a:pos x="68" y="56"/>
              </a:cxn>
              <a:cxn ang="0">
                <a:pos x="68" y="60"/>
              </a:cxn>
              <a:cxn ang="0">
                <a:pos x="64" y="63"/>
              </a:cxn>
              <a:cxn ang="0">
                <a:pos x="5" y="63"/>
              </a:cxn>
              <a:cxn ang="0">
                <a:pos x="1" y="60"/>
              </a:cxn>
              <a:cxn ang="0">
                <a:pos x="1" y="56"/>
              </a:cxn>
              <a:cxn ang="0">
                <a:pos x="30" y="2"/>
              </a:cxn>
              <a:cxn ang="0">
                <a:pos x="34" y="0"/>
              </a:cxn>
              <a:cxn ang="0">
                <a:pos x="39" y="2"/>
              </a:cxn>
              <a:cxn ang="0">
                <a:pos x="68" y="56"/>
              </a:cxn>
              <a:cxn ang="0">
                <a:pos x="40" y="20"/>
              </a:cxn>
              <a:cxn ang="0">
                <a:pos x="40" y="20"/>
              </a:cxn>
              <a:cxn ang="0">
                <a:pos x="39" y="19"/>
              </a:cxn>
              <a:cxn ang="0">
                <a:pos x="30" y="19"/>
              </a:cxn>
              <a:cxn ang="0">
                <a:pos x="29" y="20"/>
              </a:cxn>
              <a:cxn ang="0">
                <a:pos x="29" y="20"/>
              </a:cxn>
              <a:cxn ang="0">
                <a:pos x="30" y="38"/>
              </a:cxn>
              <a:cxn ang="0">
                <a:pos x="31" y="39"/>
              </a:cxn>
              <a:cxn ang="0">
                <a:pos x="38" y="39"/>
              </a:cxn>
              <a:cxn ang="0">
                <a:pos x="39" y="38"/>
              </a:cxn>
              <a:cxn ang="0">
                <a:pos x="40" y="20"/>
              </a:cxn>
              <a:cxn ang="0">
                <a:pos x="39" y="45"/>
              </a:cxn>
              <a:cxn ang="0">
                <a:pos x="38" y="43"/>
              </a:cxn>
              <a:cxn ang="0">
                <a:pos x="31" y="43"/>
              </a:cxn>
              <a:cxn ang="0">
                <a:pos x="30" y="45"/>
              </a:cxn>
              <a:cxn ang="0">
                <a:pos x="30" y="52"/>
              </a:cxn>
              <a:cxn ang="0">
                <a:pos x="31" y="53"/>
              </a:cxn>
              <a:cxn ang="0">
                <a:pos x="38" y="53"/>
              </a:cxn>
              <a:cxn ang="0">
                <a:pos x="39" y="52"/>
              </a:cxn>
              <a:cxn ang="0">
                <a:pos x="39" y="45"/>
              </a:cxn>
            </a:cxnLst>
            <a:rect l="0" t="0" r="r" b="b"/>
            <a:pathLst>
              <a:path w="69" h="63">
                <a:moveTo>
                  <a:pt x="68" y="56"/>
                </a:moveTo>
                <a:cubicBezTo>
                  <a:pt x="69" y="57"/>
                  <a:pt x="69" y="59"/>
                  <a:pt x="68" y="60"/>
                </a:cubicBezTo>
                <a:cubicBezTo>
                  <a:pt x="67" y="62"/>
                  <a:pt x="65" y="63"/>
                  <a:pt x="64" y="63"/>
                </a:cubicBezTo>
                <a:cubicBezTo>
                  <a:pt x="5" y="63"/>
                  <a:pt x="5" y="63"/>
                  <a:pt x="5" y="63"/>
                </a:cubicBezTo>
                <a:cubicBezTo>
                  <a:pt x="4" y="63"/>
                  <a:pt x="2" y="62"/>
                  <a:pt x="1" y="60"/>
                </a:cubicBezTo>
                <a:cubicBezTo>
                  <a:pt x="0" y="59"/>
                  <a:pt x="0" y="57"/>
                  <a:pt x="1" y="56"/>
                </a:cubicBezTo>
                <a:cubicBezTo>
                  <a:pt x="30" y="2"/>
                  <a:pt x="30" y="2"/>
                  <a:pt x="30" y="2"/>
                </a:cubicBezTo>
                <a:cubicBezTo>
                  <a:pt x="31" y="1"/>
                  <a:pt x="33" y="0"/>
                  <a:pt x="34" y="0"/>
                </a:cubicBezTo>
                <a:cubicBezTo>
                  <a:pt x="36" y="0"/>
                  <a:pt x="38" y="1"/>
                  <a:pt x="39" y="2"/>
                </a:cubicBezTo>
                <a:lnTo>
                  <a:pt x="68" y="56"/>
                </a:lnTo>
                <a:close/>
                <a:moveTo>
                  <a:pt x="40" y="20"/>
                </a:moveTo>
                <a:cubicBezTo>
                  <a:pt x="40" y="20"/>
                  <a:pt x="40" y="20"/>
                  <a:pt x="40" y="20"/>
                </a:cubicBezTo>
                <a:cubicBezTo>
                  <a:pt x="39" y="19"/>
                  <a:pt x="39" y="19"/>
                  <a:pt x="39" y="19"/>
                </a:cubicBezTo>
                <a:cubicBezTo>
                  <a:pt x="30" y="19"/>
                  <a:pt x="30" y="19"/>
                  <a:pt x="30" y="19"/>
                </a:cubicBezTo>
                <a:cubicBezTo>
                  <a:pt x="30" y="19"/>
                  <a:pt x="30" y="19"/>
                  <a:pt x="29" y="20"/>
                </a:cubicBezTo>
                <a:cubicBezTo>
                  <a:pt x="29" y="20"/>
                  <a:pt x="29" y="20"/>
                  <a:pt x="29" y="20"/>
                </a:cubicBezTo>
                <a:cubicBezTo>
                  <a:pt x="30" y="38"/>
                  <a:pt x="30" y="38"/>
                  <a:pt x="30" y="38"/>
                </a:cubicBezTo>
                <a:cubicBezTo>
                  <a:pt x="30" y="38"/>
                  <a:pt x="30" y="39"/>
                  <a:pt x="31" y="39"/>
                </a:cubicBezTo>
                <a:cubicBezTo>
                  <a:pt x="38" y="39"/>
                  <a:pt x="38" y="39"/>
                  <a:pt x="38" y="39"/>
                </a:cubicBezTo>
                <a:cubicBezTo>
                  <a:pt x="39" y="39"/>
                  <a:pt x="39" y="38"/>
                  <a:pt x="39" y="38"/>
                </a:cubicBezTo>
                <a:lnTo>
                  <a:pt x="40" y="20"/>
                </a:lnTo>
                <a:close/>
                <a:moveTo>
                  <a:pt x="39" y="45"/>
                </a:moveTo>
                <a:cubicBezTo>
                  <a:pt x="39" y="44"/>
                  <a:pt x="39" y="43"/>
                  <a:pt x="38" y="43"/>
                </a:cubicBezTo>
                <a:cubicBezTo>
                  <a:pt x="31" y="43"/>
                  <a:pt x="31" y="43"/>
                  <a:pt x="31" y="43"/>
                </a:cubicBezTo>
                <a:cubicBezTo>
                  <a:pt x="30" y="43"/>
                  <a:pt x="30" y="44"/>
                  <a:pt x="30" y="45"/>
                </a:cubicBezTo>
                <a:cubicBezTo>
                  <a:pt x="30" y="52"/>
                  <a:pt x="30" y="52"/>
                  <a:pt x="30" y="52"/>
                </a:cubicBezTo>
                <a:cubicBezTo>
                  <a:pt x="30" y="53"/>
                  <a:pt x="30" y="53"/>
                  <a:pt x="31" y="53"/>
                </a:cubicBezTo>
                <a:cubicBezTo>
                  <a:pt x="38" y="53"/>
                  <a:pt x="38" y="53"/>
                  <a:pt x="38" y="53"/>
                </a:cubicBezTo>
                <a:cubicBezTo>
                  <a:pt x="39" y="53"/>
                  <a:pt x="39" y="53"/>
                  <a:pt x="39" y="52"/>
                </a:cubicBezTo>
                <a:lnTo>
                  <a:pt x="39" y="4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62626"/>
              </a:solidFill>
              <a:effectLst/>
              <a:uLnTx/>
              <a:uFillTx/>
              <a:latin typeface="Calibri"/>
            </a:endParaRPr>
          </a:p>
        </p:txBody>
      </p:sp>
      <p:sp>
        <p:nvSpPr>
          <p:cNvPr id="13" name="Freeform 137"/>
          <p:cNvSpPr>
            <a:spLocks noEditPoints="1"/>
          </p:cNvSpPr>
          <p:nvPr/>
        </p:nvSpPr>
        <p:spPr bwMode="auto">
          <a:xfrm>
            <a:off x="623100" y="5247399"/>
            <a:ext cx="587630" cy="434891"/>
          </a:xfrm>
          <a:custGeom>
            <a:avLst/>
            <a:gdLst/>
            <a:ahLst/>
            <a:cxnLst>
              <a:cxn ang="0">
                <a:pos x="68" y="56"/>
              </a:cxn>
              <a:cxn ang="0">
                <a:pos x="68" y="60"/>
              </a:cxn>
              <a:cxn ang="0">
                <a:pos x="64" y="63"/>
              </a:cxn>
              <a:cxn ang="0">
                <a:pos x="5" y="63"/>
              </a:cxn>
              <a:cxn ang="0">
                <a:pos x="1" y="60"/>
              </a:cxn>
              <a:cxn ang="0">
                <a:pos x="1" y="56"/>
              </a:cxn>
              <a:cxn ang="0">
                <a:pos x="30" y="2"/>
              </a:cxn>
              <a:cxn ang="0">
                <a:pos x="34" y="0"/>
              </a:cxn>
              <a:cxn ang="0">
                <a:pos x="39" y="2"/>
              </a:cxn>
              <a:cxn ang="0">
                <a:pos x="68" y="56"/>
              </a:cxn>
              <a:cxn ang="0">
                <a:pos x="40" y="20"/>
              </a:cxn>
              <a:cxn ang="0">
                <a:pos x="40" y="20"/>
              </a:cxn>
              <a:cxn ang="0">
                <a:pos x="39" y="19"/>
              </a:cxn>
              <a:cxn ang="0">
                <a:pos x="30" y="19"/>
              </a:cxn>
              <a:cxn ang="0">
                <a:pos x="29" y="20"/>
              </a:cxn>
              <a:cxn ang="0">
                <a:pos x="29" y="20"/>
              </a:cxn>
              <a:cxn ang="0">
                <a:pos x="30" y="38"/>
              </a:cxn>
              <a:cxn ang="0">
                <a:pos x="31" y="39"/>
              </a:cxn>
              <a:cxn ang="0">
                <a:pos x="38" y="39"/>
              </a:cxn>
              <a:cxn ang="0">
                <a:pos x="39" y="38"/>
              </a:cxn>
              <a:cxn ang="0">
                <a:pos x="40" y="20"/>
              </a:cxn>
              <a:cxn ang="0">
                <a:pos x="39" y="45"/>
              </a:cxn>
              <a:cxn ang="0">
                <a:pos x="38" y="43"/>
              </a:cxn>
              <a:cxn ang="0">
                <a:pos x="31" y="43"/>
              </a:cxn>
              <a:cxn ang="0">
                <a:pos x="30" y="45"/>
              </a:cxn>
              <a:cxn ang="0">
                <a:pos x="30" y="52"/>
              </a:cxn>
              <a:cxn ang="0">
                <a:pos x="31" y="53"/>
              </a:cxn>
              <a:cxn ang="0">
                <a:pos x="38" y="53"/>
              </a:cxn>
              <a:cxn ang="0">
                <a:pos x="39" y="52"/>
              </a:cxn>
              <a:cxn ang="0">
                <a:pos x="39" y="45"/>
              </a:cxn>
            </a:cxnLst>
            <a:rect l="0" t="0" r="r" b="b"/>
            <a:pathLst>
              <a:path w="69" h="63">
                <a:moveTo>
                  <a:pt x="68" y="56"/>
                </a:moveTo>
                <a:cubicBezTo>
                  <a:pt x="69" y="57"/>
                  <a:pt x="69" y="59"/>
                  <a:pt x="68" y="60"/>
                </a:cubicBezTo>
                <a:cubicBezTo>
                  <a:pt x="67" y="62"/>
                  <a:pt x="65" y="63"/>
                  <a:pt x="64" y="63"/>
                </a:cubicBezTo>
                <a:cubicBezTo>
                  <a:pt x="5" y="63"/>
                  <a:pt x="5" y="63"/>
                  <a:pt x="5" y="63"/>
                </a:cubicBezTo>
                <a:cubicBezTo>
                  <a:pt x="4" y="63"/>
                  <a:pt x="2" y="62"/>
                  <a:pt x="1" y="60"/>
                </a:cubicBezTo>
                <a:cubicBezTo>
                  <a:pt x="0" y="59"/>
                  <a:pt x="0" y="57"/>
                  <a:pt x="1" y="56"/>
                </a:cubicBezTo>
                <a:cubicBezTo>
                  <a:pt x="30" y="2"/>
                  <a:pt x="30" y="2"/>
                  <a:pt x="30" y="2"/>
                </a:cubicBezTo>
                <a:cubicBezTo>
                  <a:pt x="31" y="1"/>
                  <a:pt x="33" y="0"/>
                  <a:pt x="34" y="0"/>
                </a:cubicBezTo>
                <a:cubicBezTo>
                  <a:pt x="36" y="0"/>
                  <a:pt x="38" y="1"/>
                  <a:pt x="39" y="2"/>
                </a:cubicBezTo>
                <a:lnTo>
                  <a:pt x="68" y="56"/>
                </a:lnTo>
                <a:close/>
                <a:moveTo>
                  <a:pt x="40" y="20"/>
                </a:moveTo>
                <a:cubicBezTo>
                  <a:pt x="40" y="20"/>
                  <a:pt x="40" y="20"/>
                  <a:pt x="40" y="20"/>
                </a:cubicBezTo>
                <a:cubicBezTo>
                  <a:pt x="39" y="19"/>
                  <a:pt x="39" y="19"/>
                  <a:pt x="39" y="19"/>
                </a:cubicBezTo>
                <a:cubicBezTo>
                  <a:pt x="30" y="19"/>
                  <a:pt x="30" y="19"/>
                  <a:pt x="30" y="19"/>
                </a:cubicBezTo>
                <a:cubicBezTo>
                  <a:pt x="30" y="19"/>
                  <a:pt x="30" y="19"/>
                  <a:pt x="29" y="20"/>
                </a:cubicBezTo>
                <a:cubicBezTo>
                  <a:pt x="29" y="20"/>
                  <a:pt x="29" y="20"/>
                  <a:pt x="29" y="20"/>
                </a:cubicBezTo>
                <a:cubicBezTo>
                  <a:pt x="30" y="38"/>
                  <a:pt x="30" y="38"/>
                  <a:pt x="30" y="38"/>
                </a:cubicBezTo>
                <a:cubicBezTo>
                  <a:pt x="30" y="38"/>
                  <a:pt x="30" y="39"/>
                  <a:pt x="31" y="39"/>
                </a:cubicBezTo>
                <a:cubicBezTo>
                  <a:pt x="38" y="39"/>
                  <a:pt x="38" y="39"/>
                  <a:pt x="38" y="39"/>
                </a:cubicBezTo>
                <a:cubicBezTo>
                  <a:pt x="39" y="39"/>
                  <a:pt x="39" y="38"/>
                  <a:pt x="39" y="38"/>
                </a:cubicBezTo>
                <a:lnTo>
                  <a:pt x="40" y="20"/>
                </a:lnTo>
                <a:close/>
                <a:moveTo>
                  <a:pt x="39" y="45"/>
                </a:moveTo>
                <a:cubicBezTo>
                  <a:pt x="39" y="44"/>
                  <a:pt x="39" y="43"/>
                  <a:pt x="38" y="43"/>
                </a:cubicBezTo>
                <a:cubicBezTo>
                  <a:pt x="31" y="43"/>
                  <a:pt x="31" y="43"/>
                  <a:pt x="31" y="43"/>
                </a:cubicBezTo>
                <a:cubicBezTo>
                  <a:pt x="30" y="43"/>
                  <a:pt x="30" y="44"/>
                  <a:pt x="30" y="45"/>
                </a:cubicBezTo>
                <a:cubicBezTo>
                  <a:pt x="30" y="52"/>
                  <a:pt x="30" y="52"/>
                  <a:pt x="30" y="52"/>
                </a:cubicBezTo>
                <a:cubicBezTo>
                  <a:pt x="30" y="53"/>
                  <a:pt x="30" y="53"/>
                  <a:pt x="31" y="53"/>
                </a:cubicBezTo>
                <a:cubicBezTo>
                  <a:pt x="38" y="53"/>
                  <a:pt x="38" y="53"/>
                  <a:pt x="38" y="53"/>
                </a:cubicBezTo>
                <a:cubicBezTo>
                  <a:pt x="39" y="53"/>
                  <a:pt x="39" y="53"/>
                  <a:pt x="39" y="52"/>
                </a:cubicBezTo>
                <a:lnTo>
                  <a:pt x="39" y="45"/>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262626"/>
              </a:solidFill>
              <a:effectLst/>
              <a:uLnTx/>
              <a:uFillTx/>
              <a:latin typeface="Calibri"/>
            </a:endParaRPr>
          </a:p>
        </p:txBody>
      </p:sp>
      <p:sp>
        <p:nvSpPr>
          <p:cNvPr id="14" name="Rounded Rectangle 13"/>
          <p:cNvSpPr/>
          <p:nvPr/>
        </p:nvSpPr>
        <p:spPr>
          <a:xfrm>
            <a:off x="7014411" y="1335505"/>
            <a:ext cx="3296652" cy="565484"/>
          </a:xfrm>
          <a:prstGeom prst="roundRect">
            <a:avLst/>
          </a:prstGeom>
          <a:noFill/>
          <a:ln w="57150"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2" name="Rounded Rectangle 1"/>
          <p:cNvSpPr/>
          <p:nvPr/>
        </p:nvSpPr>
        <p:spPr>
          <a:xfrm>
            <a:off x="9901989" y="226969"/>
            <a:ext cx="2045369" cy="467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NAUJA!</a:t>
            </a:r>
            <a:endParaRPr lang="lt-LT" dirty="0"/>
          </a:p>
        </p:txBody>
      </p:sp>
    </p:spTree>
    <p:extLst>
      <p:ext uri="{BB962C8B-B14F-4D97-AF65-F5344CB8AC3E}">
        <p14:creationId xmlns:p14="http://schemas.microsoft.com/office/powerpoint/2010/main" val="5874810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24864" y="398226"/>
            <a:ext cx="6063915" cy="4515150"/>
          </a:xfrm>
          <a:prstGeom prst="rect">
            <a:avLst/>
          </a:prstGeom>
        </p:spPr>
      </p:pic>
      <p:sp>
        <p:nvSpPr>
          <p:cNvPr id="3" name="Rectangle 2"/>
          <p:cNvSpPr/>
          <p:nvPr/>
        </p:nvSpPr>
        <p:spPr>
          <a:xfrm>
            <a:off x="180474" y="198682"/>
            <a:ext cx="6087979" cy="3162404"/>
          </a:xfrm>
          <a:prstGeom prst="rect">
            <a:avLst/>
          </a:prstGeom>
        </p:spPr>
        <p:txBody>
          <a:bodyPr wrap="square">
            <a:spAutoFit/>
          </a:bodyPr>
          <a:lstStyle/>
          <a:p>
            <a:pPr algn="just">
              <a:lnSpc>
                <a:spcPct val="107000"/>
              </a:lnSpc>
              <a:spcAft>
                <a:spcPts val="800"/>
              </a:spcAft>
            </a:pPr>
            <a:r>
              <a:rPr lang="lt-LT" sz="2400" b="1" dirty="0">
                <a:solidFill>
                  <a:schemeClr val="accent4"/>
                </a:solidFill>
                <a:latin typeface="+mj-lt"/>
                <a:ea typeface="Calibri" panose="020F0502020204030204" pitchFamily="34" charset="0"/>
                <a:cs typeface="Times New Roman" panose="02020603050405020304" pitchFamily="18" charset="0"/>
              </a:rPr>
              <a:t>Atvejus kai statybą leidžiantis dokumentas privalomas </a:t>
            </a:r>
            <a:r>
              <a:rPr lang="lt-LT" sz="2400" b="1" dirty="0" smtClean="0">
                <a:solidFill>
                  <a:schemeClr val="accent4"/>
                </a:solidFill>
                <a:latin typeface="+mj-lt"/>
                <a:ea typeface="Calibri" panose="020F0502020204030204" pitchFamily="34" charset="0"/>
                <a:cs typeface="Times New Roman" panose="02020603050405020304" pitchFamily="18" charset="0"/>
              </a:rPr>
              <a:t>apibrėžia:</a:t>
            </a:r>
          </a:p>
          <a:p>
            <a:pPr marL="457200" indent="-457200" algn="just">
              <a:lnSpc>
                <a:spcPct val="107000"/>
              </a:lnSpc>
              <a:spcAft>
                <a:spcPts val="800"/>
              </a:spcAft>
              <a:buFont typeface="Arial" panose="020B0604020202020204" pitchFamily="34" charset="0"/>
              <a:buChar char="•"/>
            </a:pPr>
            <a:r>
              <a:rPr lang="lt-LT" dirty="0" smtClean="0">
                <a:solidFill>
                  <a:schemeClr val="accent1"/>
                </a:solidFill>
                <a:ea typeface="Calibri" panose="020F0502020204030204" pitchFamily="34" charset="0"/>
                <a:cs typeface="Times New Roman" panose="02020603050405020304" pitchFamily="18" charset="0"/>
              </a:rPr>
              <a:t>LR </a:t>
            </a:r>
            <a:r>
              <a:rPr lang="lt-LT" dirty="0">
                <a:solidFill>
                  <a:schemeClr val="accent1"/>
                </a:solidFill>
                <a:ea typeface="Calibri" panose="020F0502020204030204" pitchFamily="34" charset="0"/>
                <a:cs typeface="Times New Roman" panose="02020603050405020304" pitchFamily="18" charset="0"/>
              </a:rPr>
              <a:t>statybos </a:t>
            </a:r>
            <a:r>
              <a:rPr lang="lt-LT" dirty="0" smtClean="0">
                <a:solidFill>
                  <a:schemeClr val="accent1"/>
                </a:solidFill>
                <a:ea typeface="Calibri" panose="020F0502020204030204" pitchFamily="34" charset="0"/>
                <a:cs typeface="Times New Roman" panose="02020603050405020304" pitchFamily="18" charset="0"/>
              </a:rPr>
              <a:t>įstatymas;</a:t>
            </a:r>
          </a:p>
          <a:p>
            <a:pPr marL="457200" indent="-457200" algn="just">
              <a:lnSpc>
                <a:spcPct val="107000"/>
              </a:lnSpc>
              <a:spcAft>
                <a:spcPts val="800"/>
              </a:spcAft>
              <a:buFont typeface="Arial" panose="020B0604020202020204" pitchFamily="34" charset="0"/>
              <a:buChar char="•"/>
            </a:pPr>
            <a:r>
              <a:rPr lang="lt-LT" dirty="0" smtClean="0">
                <a:solidFill>
                  <a:schemeClr val="accent1"/>
                </a:solidFill>
                <a:ea typeface="Calibri" panose="020F0502020204030204" pitchFamily="34" charset="0"/>
                <a:cs typeface="Times New Roman" panose="02020603050405020304" pitchFamily="18" charset="0"/>
              </a:rPr>
              <a:t>Statybos techninis </a:t>
            </a:r>
            <a:r>
              <a:rPr lang="lt-LT" dirty="0">
                <a:solidFill>
                  <a:schemeClr val="accent1"/>
                </a:solidFill>
                <a:ea typeface="Calibri" panose="020F0502020204030204" pitchFamily="34" charset="0"/>
                <a:cs typeface="Times New Roman" panose="02020603050405020304" pitchFamily="18" charset="0"/>
              </a:rPr>
              <a:t>reglamentas STR 1.05.01:2017 „Statybą leidžiantys dokumentai. Statybos užbaigimas. Statybos sustabdymas. Savavališkos statybos padarinių šalinimas. Statybos pagal neteisėtai išduotą statybą leidžiantį dokumentą padarinių šalinimas</a:t>
            </a:r>
            <a:r>
              <a:rPr lang="lt-LT" dirty="0" smtClean="0">
                <a:solidFill>
                  <a:schemeClr val="accent1"/>
                </a:solidFill>
                <a:ea typeface="Calibri" panose="020F0502020204030204" pitchFamily="34" charset="0"/>
                <a:cs typeface="Times New Roman" panose="02020603050405020304" pitchFamily="18" charset="0"/>
              </a:rPr>
              <a:t>“.</a:t>
            </a:r>
            <a:endParaRPr lang="lt-LT" dirty="0">
              <a:solidFill>
                <a:schemeClr val="accent1"/>
              </a:solidFill>
              <a:ea typeface="Calibri" panose="020F0502020204030204" pitchFamily="34" charset="0"/>
              <a:cs typeface="Times New Roman" panose="02020603050405020304" pitchFamily="18" charset="0"/>
            </a:endParaRPr>
          </a:p>
        </p:txBody>
      </p:sp>
      <p:sp>
        <p:nvSpPr>
          <p:cNvPr id="4" name="Rectangle 3"/>
          <p:cNvSpPr/>
          <p:nvPr/>
        </p:nvSpPr>
        <p:spPr>
          <a:xfrm>
            <a:off x="180474" y="3361086"/>
            <a:ext cx="6087979" cy="1754326"/>
          </a:xfrm>
          <a:prstGeom prst="rect">
            <a:avLst/>
          </a:prstGeom>
          <a:ln>
            <a:solidFill>
              <a:schemeClr val="accent1"/>
            </a:solidFill>
          </a:ln>
        </p:spPr>
        <p:txBody>
          <a:bodyPr wrap="square">
            <a:spAutoFit/>
          </a:bodyPr>
          <a:lstStyle/>
          <a:p>
            <a:pPr algn="just"/>
            <a:r>
              <a:rPr lang="lt-LT" dirty="0">
                <a:solidFill>
                  <a:schemeClr val="accent2"/>
                </a:solidFill>
              </a:rPr>
              <a:t>Daliai </a:t>
            </a:r>
            <a:r>
              <a:rPr lang="lt-LT" dirty="0" smtClean="0">
                <a:solidFill>
                  <a:schemeClr val="accent2"/>
                </a:solidFill>
              </a:rPr>
              <a:t>atvejų </a:t>
            </a:r>
            <a:r>
              <a:rPr lang="lt-LT" dirty="0">
                <a:solidFill>
                  <a:schemeClr val="accent2"/>
                </a:solidFill>
              </a:rPr>
              <a:t>ar statybą leidžiantis dokumentas yra privalomas galima pasitikrinti čia:</a:t>
            </a:r>
          </a:p>
          <a:p>
            <a:pPr algn="just"/>
            <a:r>
              <a:rPr lang="lt-LT" u="sng" dirty="0">
                <a:hlinkClick r:id="rId4"/>
              </a:rPr>
              <a:t>Statybą leidžiančių dokumentų privalomumas statant naujus statinius</a:t>
            </a:r>
            <a:endParaRPr lang="lt-LT" dirty="0"/>
          </a:p>
          <a:p>
            <a:pPr algn="just"/>
            <a:r>
              <a:rPr lang="lt-LT" u="sng" dirty="0">
                <a:hlinkClick r:id="rId5"/>
              </a:rPr>
              <a:t>Statybą leidžiančių dokumentų privalomumas rekonstravimui</a:t>
            </a:r>
            <a:endParaRPr lang="lt-LT" dirty="0">
              <a:solidFill>
                <a:schemeClr val="accent2"/>
              </a:solidFill>
            </a:endParaRPr>
          </a:p>
        </p:txBody>
      </p:sp>
      <p:pic>
        <p:nvPicPr>
          <p:cNvPr id="6" name="Picture 5"/>
          <p:cNvPicPr>
            <a:picLocks noChangeAspect="1"/>
          </p:cNvPicPr>
          <p:nvPr/>
        </p:nvPicPr>
        <p:blipFill>
          <a:blip r:embed="rId6"/>
          <a:stretch>
            <a:fillRect/>
          </a:stretch>
        </p:blipFill>
        <p:spPr>
          <a:xfrm>
            <a:off x="4282926" y="4913376"/>
            <a:ext cx="7631410" cy="1914563"/>
          </a:xfrm>
          <a:prstGeom prst="rect">
            <a:avLst/>
          </a:prstGeom>
        </p:spPr>
      </p:pic>
    </p:spTree>
    <p:extLst>
      <p:ext uri="{BB962C8B-B14F-4D97-AF65-F5344CB8AC3E}">
        <p14:creationId xmlns:p14="http://schemas.microsoft.com/office/powerpoint/2010/main" val="17316431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60761" y="2240058"/>
            <a:ext cx="9337478" cy="4521689"/>
          </a:xfrm>
          <a:prstGeom prst="rect">
            <a:avLst/>
          </a:prstGeom>
        </p:spPr>
      </p:pic>
      <p:sp>
        <p:nvSpPr>
          <p:cNvPr id="6" name="Rectangle 5"/>
          <p:cNvSpPr/>
          <p:nvPr/>
        </p:nvSpPr>
        <p:spPr>
          <a:xfrm>
            <a:off x="2571115" y="5118309"/>
            <a:ext cx="9716769" cy="733927"/>
          </a:xfrm>
          <a:prstGeom prst="rect">
            <a:avLst/>
          </a:prstGeom>
          <a:noFill/>
          <a:ln w="571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4" name="Rounded Rectangle 13"/>
          <p:cNvSpPr/>
          <p:nvPr/>
        </p:nvSpPr>
        <p:spPr>
          <a:xfrm>
            <a:off x="5895474" y="1191126"/>
            <a:ext cx="3068052" cy="565484"/>
          </a:xfrm>
          <a:prstGeom prst="roundRect">
            <a:avLst/>
          </a:prstGeom>
          <a:noFill/>
          <a:ln w="57150" cmpd="db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3" name="Picture 2"/>
          <p:cNvPicPr>
            <a:picLocks noChangeAspect="1"/>
          </p:cNvPicPr>
          <p:nvPr/>
        </p:nvPicPr>
        <p:blipFill>
          <a:blip r:embed="rId4"/>
          <a:stretch>
            <a:fillRect/>
          </a:stretch>
        </p:blipFill>
        <p:spPr>
          <a:xfrm>
            <a:off x="96252" y="152960"/>
            <a:ext cx="10964133" cy="2818840"/>
          </a:xfrm>
          <a:prstGeom prst="rect">
            <a:avLst/>
          </a:prstGeom>
          <a:ln>
            <a:solidFill>
              <a:schemeClr val="accent1"/>
            </a:solidFill>
          </a:ln>
        </p:spPr>
      </p:pic>
      <p:sp>
        <p:nvSpPr>
          <p:cNvPr id="2" name="Rounded Rectangle 1"/>
          <p:cNvSpPr/>
          <p:nvPr/>
        </p:nvSpPr>
        <p:spPr>
          <a:xfrm>
            <a:off x="10052870" y="460492"/>
            <a:ext cx="2045369" cy="4670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dirty="0" smtClean="0"/>
              <a:t>NAUJA!</a:t>
            </a:r>
            <a:endParaRPr lang="lt-LT" dirty="0"/>
          </a:p>
        </p:txBody>
      </p:sp>
    </p:spTree>
    <p:extLst>
      <p:ext uri="{BB962C8B-B14F-4D97-AF65-F5344CB8AC3E}">
        <p14:creationId xmlns:p14="http://schemas.microsoft.com/office/powerpoint/2010/main" val="25169372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Išlaidų tinkamumas</a:t>
            </a:r>
            <a:endParaRPr lang="lt-LT" dirty="0"/>
          </a:p>
        </p:txBody>
      </p:sp>
    </p:spTree>
    <p:extLst>
      <p:ext uri="{BB962C8B-B14F-4D97-AF65-F5344CB8AC3E}">
        <p14:creationId xmlns:p14="http://schemas.microsoft.com/office/powerpoint/2010/main" val="3886638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solidFill>
                  <a:schemeClr val="accent4"/>
                </a:solidFill>
              </a:rPr>
              <a:t>Turinys</a:t>
            </a:r>
            <a:endParaRPr lang="en-US" dirty="0">
              <a:solidFill>
                <a:schemeClr val="accent4"/>
              </a:solidFill>
            </a:endParaRPr>
          </a:p>
        </p:txBody>
      </p:sp>
      <p:sp>
        <p:nvSpPr>
          <p:cNvPr id="68" name="Flowchart: Decision 67"/>
          <p:cNvSpPr/>
          <p:nvPr/>
        </p:nvSpPr>
        <p:spPr>
          <a:xfrm>
            <a:off x="4879895" y="5028366"/>
            <a:ext cx="2466911" cy="581812"/>
          </a:xfrm>
          <a:prstGeom prst="flowChartDecision">
            <a:avLst/>
          </a:prstGeom>
          <a:solidFill>
            <a:schemeClr val="accent1">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67" name="Flowchart: Decision 66"/>
          <p:cNvSpPr/>
          <p:nvPr/>
        </p:nvSpPr>
        <p:spPr>
          <a:xfrm>
            <a:off x="4580875" y="4656589"/>
            <a:ext cx="3064951" cy="581812"/>
          </a:xfrm>
          <a:prstGeom prst="flowChartDecision">
            <a:avLst/>
          </a:prstGeom>
          <a:solidFill>
            <a:schemeClr val="accent2">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5" name="Flowchart: Decision 64"/>
          <p:cNvSpPr/>
          <p:nvPr/>
        </p:nvSpPr>
        <p:spPr>
          <a:xfrm>
            <a:off x="4431365" y="4284815"/>
            <a:ext cx="3363968" cy="581812"/>
          </a:xfrm>
          <a:prstGeom prst="flowChartDecision">
            <a:avLst/>
          </a:prstGeom>
          <a:solidFill>
            <a:schemeClr val="accent3">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6" name="Flowchart: Decision 65"/>
          <p:cNvSpPr/>
          <p:nvPr/>
        </p:nvSpPr>
        <p:spPr>
          <a:xfrm>
            <a:off x="4281855" y="3913043"/>
            <a:ext cx="3662988" cy="581812"/>
          </a:xfrm>
          <a:prstGeom prst="flowChartDecision">
            <a:avLst/>
          </a:prstGeom>
          <a:solidFill>
            <a:schemeClr val="accent4">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4" name="Flowchart: Decision 63"/>
          <p:cNvSpPr/>
          <p:nvPr/>
        </p:nvSpPr>
        <p:spPr>
          <a:xfrm>
            <a:off x="4132345" y="3541270"/>
            <a:ext cx="3962008" cy="581812"/>
          </a:xfrm>
          <a:prstGeom prst="flowChartDecision">
            <a:avLst/>
          </a:prstGeom>
          <a:solidFill>
            <a:schemeClr val="accent5">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3" name="Flowchart: Decision 62"/>
          <p:cNvSpPr/>
          <p:nvPr/>
        </p:nvSpPr>
        <p:spPr>
          <a:xfrm>
            <a:off x="4281855" y="3169497"/>
            <a:ext cx="3662988" cy="581812"/>
          </a:xfrm>
          <a:prstGeom prst="flowChartDecision">
            <a:avLst/>
          </a:prstGeom>
          <a:solidFill>
            <a:schemeClr val="accent4">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62" name="Flowchart: Decision 61"/>
          <p:cNvSpPr/>
          <p:nvPr/>
        </p:nvSpPr>
        <p:spPr>
          <a:xfrm>
            <a:off x="4431365" y="2797723"/>
            <a:ext cx="3363968" cy="581812"/>
          </a:xfrm>
          <a:prstGeom prst="flowChartDecision">
            <a:avLst/>
          </a:prstGeom>
          <a:solidFill>
            <a:schemeClr val="accent3">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59" name="Flowchart: Decision 58"/>
          <p:cNvSpPr/>
          <p:nvPr/>
        </p:nvSpPr>
        <p:spPr>
          <a:xfrm>
            <a:off x="4580875" y="2425951"/>
            <a:ext cx="3064951" cy="581812"/>
          </a:xfrm>
          <a:prstGeom prst="flowChartDecision">
            <a:avLst/>
          </a:prstGeom>
          <a:solidFill>
            <a:schemeClr val="accent2">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47" name="Flowchart: Decision 46"/>
          <p:cNvSpPr/>
          <p:nvPr/>
        </p:nvSpPr>
        <p:spPr>
          <a:xfrm>
            <a:off x="4879895" y="2054178"/>
            <a:ext cx="2466911" cy="581812"/>
          </a:xfrm>
          <a:prstGeom prst="flowChartDecision">
            <a:avLst/>
          </a:prstGeom>
          <a:solidFill>
            <a:schemeClr val="accent1">
              <a:alpha val="80000"/>
            </a:schemeClr>
          </a:solidFill>
          <a:ln>
            <a:noFill/>
          </a:ln>
          <a:scene3d>
            <a:camera prst="orthographicFront"/>
            <a:lightRig rig="threePt" dir="t"/>
          </a:scene3d>
          <a:sp3d prstMaterial="matte">
            <a:bevelT w="139700" prst="cross"/>
            <a:contourClr>
              <a:schemeClr val="accent1">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71" name="Arc 70"/>
          <p:cNvSpPr/>
          <p:nvPr/>
        </p:nvSpPr>
        <p:spPr>
          <a:xfrm rot="2700000">
            <a:off x="3908516" y="1643185"/>
            <a:ext cx="4622656" cy="4622656"/>
          </a:xfrm>
          <a:prstGeom prst="arc">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rgbClr val="262626"/>
              </a:solidFill>
            </a:endParaRPr>
          </a:p>
        </p:txBody>
      </p:sp>
      <p:sp>
        <p:nvSpPr>
          <p:cNvPr id="72" name="Arc 71"/>
          <p:cNvSpPr/>
          <p:nvPr/>
        </p:nvSpPr>
        <p:spPr>
          <a:xfrm rot="18900000" flipH="1">
            <a:off x="3537140" y="1622448"/>
            <a:ext cx="4622656" cy="4622656"/>
          </a:xfrm>
          <a:prstGeom prst="arc">
            <a:avLst/>
          </a:prstGeom>
          <a:ln w="127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solidFill>
                <a:srgbClr val="262626"/>
              </a:solidFill>
            </a:endParaRPr>
          </a:p>
        </p:txBody>
      </p:sp>
      <p:sp>
        <p:nvSpPr>
          <p:cNvPr id="73" name="Oval 72"/>
          <p:cNvSpPr/>
          <p:nvPr/>
        </p:nvSpPr>
        <p:spPr>
          <a:xfrm>
            <a:off x="3687564" y="2661163"/>
            <a:ext cx="314592" cy="3145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74" name="Oval 73"/>
          <p:cNvSpPr/>
          <p:nvPr/>
        </p:nvSpPr>
        <p:spPr>
          <a:xfrm>
            <a:off x="3392556" y="3457452"/>
            <a:ext cx="314592" cy="3145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75" name="Oval 74"/>
          <p:cNvSpPr/>
          <p:nvPr/>
        </p:nvSpPr>
        <p:spPr>
          <a:xfrm>
            <a:off x="3398372" y="4200999"/>
            <a:ext cx="314592" cy="3145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76" name="Oval 75"/>
          <p:cNvSpPr/>
          <p:nvPr/>
        </p:nvSpPr>
        <p:spPr>
          <a:xfrm>
            <a:off x="3687564" y="4944544"/>
            <a:ext cx="314592" cy="3145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77" name="Oval 76"/>
          <p:cNvSpPr/>
          <p:nvPr/>
        </p:nvSpPr>
        <p:spPr>
          <a:xfrm>
            <a:off x="8094353" y="2661163"/>
            <a:ext cx="314592" cy="3145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78" name="Oval 77"/>
          <p:cNvSpPr/>
          <p:nvPr/>
        </p:nvSpPr>
        <p:spPr>
          <a:xfrm>
            <a:off x="8337825" y="3457452"/>
            <a:ext cx="314592" cy="3145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79" name="Oval 78"/>
          <p:cNvSpPr/>
          <p:nvPr/>
        </p:nvSpPr>
        <p:spPr>
          <a:xfrm>
            <a:off x="8337825" y="4200999"/>
            <a:ext cx="314592" cy="3145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FFFFFF"/>
              </a:solidFill>
            </a:endParaRPr>
          </a:p>
        </p:txBody>
      </p:sp>
      <p:sp>
        <p:nvSpPr>
          <p:cNvPr id="80" name="Oval 79"/>
          <p:cNvSpPr/>
          <p:nvPr/>
        </p:nvSpPr>
        <p:spPr>
          <a:xfrm>
            <a:off x="8094353" y="4944544"/>
            <a:ext cx="314592" cy="31459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95" name="Rectangle 94"/>
          <p:cNvSpPr/>
          <p:nvPr/>
        </p:nvSpPr>
        <p:spPr>
          <a:xfrm>
            <a:off x="8554123" y="2489946"/>
            <a:ext cx="2018373" cy="307777"/>
          </a:xfrm>
          <a:prstGeom prst="rect">
            <a:avLst/>
          </a:prstGeom>
        </p:spPr>
        <p:txBody>
          <a:bodyPr wrap="none" lIns="0" tIns="0" rIns="0" bIns="0">
            <a:spAutoFit/>
          </a:bodyPr>
          <a:lstStyle/>
          <a:p>
            <a:r>
              <a:rPr lang="lt-LT" sz="2000" b="1" dirty="0" smtClean="0">
                <a:solidFill>
                  <a:schemeClr val="accent1"/>
                </a:solidFill>
              </a:rPr>
              <a:t>Tikslinės grupės</a:t>
            </a:r>
            <a:endParaRPr lang="lt-LT" sz="2000" b="1" dirty="0">
              <a:solidFill>
                <a:schemeClr val="accent1"/>
              </a:solidFill>
            </a:endParaRPr>
          </a:p>
        </p:txBody>
      </p:sp>
      <p:sp>
        <p:nvSpPr>
          <p:cNvPr id="98" name="Rectangle 97"/>
          <p:cNvSpPr/>
          <p:nvPr/>
        </p:nvSpPr>
        <p:spPr>
          <a:xfrm>
            <a:off x="8662366" y="5078584"/>
            <a:ext cx="2491067" cy="615553"/>
          </a:xfrm>
          <a:prstGeom prst="rect">
            <a:avLst/>
          </a:prstGeom>
        </p:spPr>
        <p:txBody>
          <a:bodyPr wrap="none" lIns="0" tIns="0" rIns="0" bIns="0">
            <a:spAutoFit/>
          </a:bodyPr>
          <a:lstStyle/>
          <a:p>
            <a:r>
              <a:rPr lang="pt-BR" sz="2000" b="1" dirty="0">
                <a:solidFill>
                  <a:schemeClr val="accent4">
                    <a:lumMod val="90000"/>
                  </a:schemeClr>
                </a:solidFill>
              </a:rPr>
              <a:t>Paraiškų vertinimas </a:t>
            </a:r>
            <a:endParaRPr lang="lt-LT" sz="2000" b="1" dirty="0" smtClean="0">
              <a:solidFill>
                <a:schemeClr val="accent4">
                  <a:lumMod val="90000"/>
                </a:schemeClr>
              </a:solidFill>
            </a:endParaRPr>
          </a:p>
          <a:p>
            <a:r>
              <a:rPr lang="pt-BR" sz="2000" b="1" dirty="0" smtClean="0">
                <a:solidFill>
                  <a:schemeClr val="accent4">
                    <a:lumMod val="90000"/>
                  </a:schemeClr>
                </a:solidFill>
              </a:rPr>
              <a:t>ir atrankos</a:t>
            </a:r>
            <a:r>
              <a:rPr lang="lt-LT" sz="2000" b="1" dirty="0" smtClean="0">
                <a:solidFill>
                  <a:schemeClr val="accent4">
                    <a:lumMod val="90000"/>
                  </a:schemeClr>
                </a:solidFill>
              </a:rPr>
              <a:t> </a:t>
            </a:r>
            <a:r>
              <a:rPr lang="pt-BR" sz="2000" b="1" dirty="0" smtClean="0">
                <a:solidFill>
                  <a:schemeClr val="accent4">
                    <a:lumMod val="90000"/>
                  </a:schemeClr>
                </a:solidFill>
              </a:rPr>
              <a:t> </a:t>
            </a:r>
            <a:r>
              <a:rPr lang="pt-BR" sz="2000" b="1" dirty="0">
                <a:solidFill>
                  <a:schemeClr val="accent4">
                    <a:lumMod val="90000"/>
                  </a:schemeClr>
                </a:solidFill>
              </a:rPr>
              <a:t>tvarka</a:t>
            </a:r>
          </a:p>
        </p:txBody>
      </p:sp>
      <p:sp>
        <p:nvSpPr>
          <p:cNvPr id="101" name="Rectangle 100"/>
          <p:cNvSpPr/>
          <p:nvPr/>
        </p:nvSpPr>
        <p:spPr>
          <a:xfrm>
            <a:off x="8868972" y="3416344"/>
            <a:ext cx="2332370" cy="307777"/>
          </a:xfrm>
          <a:prstGeom prst="rect">
            <a:avLst/>
          </a:prstGeom>
        </p:spPr>
        <p:txBody>
          <a:bodyPr wrap="none" lIns="0" tIns="0" rIns="0" bIns="0">
            <a:spAutoFit/>
          </a:bodyPr>
          <a:lstStyle/>
          <a:p>
            <a:r>
              <a:rPr lang="lt-LT" sz="2000" b="1" dirty="0" smtClean="0">
                <a:solidFill>
                  <a:schemeClr val="accent2"/>
                </a:solidFill>
              </a:rPr>
              <a:t>Kvietimo prioritetai</a:t>
            </a:r>
            <a:endParaRPr lang="en-US" sz="2000" b="1" dirty="0">
              <a:solidFill>
                <a:schemeClr val="accent2"/>
              </a:solidFill>
            </a:endParaRPr>
          </a:p>
        </p:txBody>
      </p:sp>
      <p:sp>
        <p:nvSpPr>
          <p:cNvPr id="104" name="Rectangle 103"/>
          <p:cNvSpPr/>
          <p:nvPr/>
        </p:nvSpPr>
        <p:spPr>
          <a:xfrm>
            <a:off x="8934827" y="4247464"/>
            <a:ext cx="2077492" cy="307777"/>
          </a:xfrm>
          <a:prstGeom prst="rect">
            <a:avLst/>
          </a:prstGeom>
        </p:spPr>
        <p:txBody>
          <a:bodyPr wrap="none" lIns="0" tIns="0" rIns="0" bIns="0">
            <a:spAutoFit/>
          </a:bodyPr>
          <a:lstStyle/>
          <a:p>
            <a:r>
              <a:rPr lang="lt-LT" sz="2000" b="1" dirty="0" smtClean="0">
                <a:solidFill>
                  <a:schemeClr val="accent3"/>
                </a:solidFill>
              </a:rPr>
              <a:t>Projekto rodikliai</a:t>
            </a:r>
            <a:endParaRPr lang="en-US" sz="2000" b="1" dirty="0">
              <a:solidFill>
                <a:schemeClr val="accent3"/>
              </a:solidFill>
            </a:endParaRPr>
          </a:p>
        </p:txBody>
      </p:sp>
      <p:sp>
        <p:nvSpPr>
          <p:cNvPr id="48" name="Rectangle 47"/>
          <p:cNvSpPr/>
          <p:nvPr/>
        </p:nvSpPr>
        <p:spPr>
          <a:xfrm>
            <a:off x="1231367" y="2128315"/>
            <a:ext cx="2290691" cy="923330"/>
          </a:xfrm>
          <a:prstGeom prst="rect">
            <a:avLst/>
          </a:prstGeom>
        </p:spPr>
        <p:txBody>
          <a:bodyPr wrap="none" lIns="0" tIns="0" rIns="0" bIns="0">
            <a:spAutoFit/>
          </a:bodyPr>
          <a:lstStyle/>
          <a:p>
            <a:pPr algn="r"/>
            <a:r>
              <a:rPr lang="lt-LT" sz="2000" b="1" dirty="0" smtClean="0">
                <a:solidFill>
                  <a:schemeClr val="accent1"/>
                </a:solidFill>
              </a:rPr>
              <a:t>Kvietimo tikslas, </a:t>
            </a:r>
          </a:p>
          <a:p>
            <a:pPr algn="r"/>
            <a:r>
              <a:rPr lang="lt-LT" sz="2000" b="1" dirty="0" smtClean="0">
                <a:solidFill>
                  <a:schemeClr val="accent1"/>
                </a:solidFill>
              </a:rPr>
              <a:t>tinkami pareiškėjai</a:t>
            </a:r>
          </a:p>
          <a:p>
            <a:pPr algn="r"/>
            <a:r>
              <a:rPr lang="lt-LT" sz="2000" b="1" dirty="0" smtClean="0">
                <a:solidFill>
                  <a:schemeClr val="accent1"/>
                </a:solidFill>
              </a:rPr>
              <a:t> ir partneriai </a:t>
            </a:r>
            <a:endParaRPr lang="lt-LT" sz="2000" b="1" dirty="0">
              <a:solidFill>
                <a:schemeClr val="accent1"/>
              </a:solidFill>
            </a:endParaRPr>
          </a:p>
        </p:txBody>
      </p:sp>
      <p:sp>
        <p:nvSpPr>
          <p:cNvPr id="49" name="Rectangle 48"/>
          <p:cNvSpPr/>
          <p:nvPr/>
        </p:nvSpPr>
        <p:spPr>
          <a:xfrm>
            <a:off x="1251405" y="5084512"/>
            <a:ext cx="2250616" cy="307777"/>
          </a:xfrm>
          <a:prstGeom prst="rect">
            <a:avLst/>
          </a:prstGeom>
        </p:spPr>
        <p:txBody>
          <a:bodyPr wrap="none" lIns="0" tIns="0" rIns="0" bIns="0">
            <a:spAutoFit/>
          </a:bodyPr>
          <a:lstStyle/>
          <a:p>
            <a:r>
              <a:rPr lang="pt-BR" sz="2000" b="1" dirty="0">
                <a:solidFill>
                  <a:schemeClr val="accent4">
                    <a:lumMod val="90000"/>
                  </a:schemeClr>
                </a:solidFill>
              </a:rPr>
              <a:t>Paraiškų </a:t>
            </a:r>
            <a:r>
              <a:rPr lang="lt-LT" sz="2000" b="1" dirty="0" smtClean="0">
                <a:solidFill>
                  <a:schemeClr val="accent4">
                    <a:lumMod val="90000"/>
                  </a:schemeClr>
                </a:solidFill>
              </a:rPr>
              <a:t>pildymas</a:t>
            </a:r>
            <a:endParaRPr lang="pt-BR" sz="2000" b="1" dirty="0">
              <a:solidFill>
                <a:schemeClr val="accent4">
                  <a:lumMod val="90000"/>
                </a:schemeClr>
              </a:solidFill>
            </a:endParaRPr>
          </a:p>
        </p:txBody>
      </p:sp>
      <p:sp>
        <p:nvSpPr>
          <p:cNvPr id="50" name="Rectangle 49"/>
          <p:cNvSpPr/>
          <p:nvPr/>
        </p:nvSpPr>
        <p:spPr>
          <a:xfrm>
            <a:off x="360883" y="3266122"/>
            <a:ext cx="2986587" cy="615553"/>
          </a:xfrm>
          <a:prstGeom prst="rect">
            <a:avLst/>
          </a:prstGeom>
        </p:spPr>
        <p:txBody>
          <a:bodyPr wrap="none" lIns="0" tIns="0" rIns="0" bIns="0">
            <a:spAutoFit/>
          </a:bodyPr>
          <a:lstStyle/>
          <a:p>
            <a:pPr algn="r"/>
            <a:r>
              <a:rPr lang="lt-LT" sz="2000" b="1" dirty="0">
                <a:solidFill>
                  <a:schemeClr val="accent2"/>
                </a:solidFill>
              </a:rPr>
              <a:t>Tinkamos sporto bazės, </a:t>
            </a:r>
            <a:endParaRPr lang="lt-LT" sz="2000" b="1" dirty="0" smtClean="0">
              <a:solidFill>
                <a:schemeClr val="accent2"/>
              </a:solidFill>
            </a:endParaRPr>
          </a:p>
          <a:p>
            <a:pPr algn="r"/>
            <a:r>
              <a:rPr lang="lt-LT" sz="2000" b="1" dirty="0" smtClean="0">
                <a:solidFill>
                  <a:schemeClr val="accent2"/>
                </a:solidFill>
              </a:rPr>
              <a:t>kiti reikalavimai</a:t>
            </a:r>
            <a:endParaRPr lang="lt-LT" sz="2000" b="1" dirty="0">
              <a:solidFill>
                <a:schemeClr val="accent2"/>
              </a:solidFill>
            </a:endParaRPr>
          </a:p>
        </p:txBody>
      </p:sp>
      <p:sp>
        <p:nvSpPr>
          <p:cNvPr id="52" name="Rectangle 51"/>
          <p:cNvSpPr/>
          <p:nvPr/>
        </p:nvSpPr>
        <p:spPr>
          <a:xfrm>
            <a:off x="870973" y="4291052"/>
            <a:ext cx="2377254" cy="307777"/>
          </a:xfrm>
          <a:prstGeom prst="rect">
            <a:avLst/>
          </a:prstGeom>
        </p:spPr>
        <p:txBody>
          <a:bodyPr wrap="none" lIns="0" tIns="0" rIns="0" bIns="0">
            <a:spAutoFit/>
          </a:bodyPr>
          <a:lstStyle/>
          <a:p>
            <a:pPr algn="r"/>
            <a:r>
              <a:rPr lang="lt-LT" sz="2000" b="1" dirty="0" smtClean="0">
                <a:solidFill>
                  <a:schemeClr val="accent3"/>
                </a:solidFill>
              </a:rPr>
              <a:t>Išlaidų tinkamumas</a:t>
            </a:r>
          </a:p>
        </p:txBody>
      </p:sp>
    </p:spTree>
    <p:extLst>
      <p:ext uri="{BB962C8B-B14F-4D97-AF65-F5344CB8AC3E}">
        <p14:creationId xmlns:p14="http://schemas.microsoft.com/office/powerpoint/2010/main" val="335599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2960" r="22960"/>
          <a:stretch>
            <a:fillRect/>
          </a:stretch>
        </p:blipFill>
        <p:spPr/>
      </p:pic>
      <p:sp>
        <p:nvSpPr>
          <p:cNvPr id="5" name="Rectangle 4"/>
          <p:cNvSpPr/>
          <p:nvPr/>
        </p:nvSpPr>
        <p:spPr>
          <a:xfrm>
            <a:off x="5556986" y="1279359"/>
            <a:ext cx="6414881" cy="4607095"/>
          </a:xfrm>
          <a:prstGeom prst="rect">
            <a:avLst/>
          </a:prstGeom>
        </p:spPr>
        <p:txBody>
          <a:bodyPr wrap="square">
            <a:spAutoFit/>
          </a:bodyPr>
          <a:lstStyle/>
          <a:p>
            <a:pPr algn="just"/>
            <a:r>
              <a:rPr lang="lt-LT" sz="2667" dirty="0">
                <a:solidFill>
                  <a:schemeClr val="bg1"/>
                </a:solidFill>
              </a:rPr>
              <a:t>Esamų sporto bazių plėtros, priežiūros ir remonto srities projektų tinkamomis gali būti pripažintos </a:t>
            </a:r>
            <a:r>
              <a:rPr lang="lt-LT" sz="2667" b="1" u="sng" dirty="0">
                <a:solidFill>
                  <a:schemeClr val="bg1"/>
                </a:solidFill>
              </a:rPr>
              <a:t>tik nuo projekto įgyvendinimo pradžios patirtos išlaidos</a:t>
            </a:r>
            <a:r>
              <a:rPr lang="lt-LT" sz="2667" dirty="0">
                <a:solidFill>
                  <a:schemeClr val="bg1"/>
                </a:solidFill>
              </a:rPr>
              <a:t>. </a:t>
            </a:r>
          </a:p>
          <a:p>
            <a:pPr algn="just"/>
            <a:endParaRPr lang="lt-LT" sz="2667" dirty="0"/>
          </a:p>
          <a:p>
            <a:pPr algn="just"/>
            <a:r>
              <a:rPr lang="lt-LT" sz="2667" dirty="0">
                <a:solidFill>
                  <a:schemeClr val="bg1"/>
                </a:solidFill>
              </a:rPr>
              <a:t>Projekto įgyvendinimo laikotarpis turi prasidėti nuo projekto įgyvendinimo sutartyje nurodyto termino (kuris negali būti ankstesnis nei sutarties pasirašymo data). </a:t>
            </a:r>
            <a:endParaRPr lang="en-US" sz="2667" dirty="0">
              <a:solidFill>
                <a:schemeClr val="bg1"/>
              </a:solidFill>
            </a:endParaRPr>
          </a:p>
        </p:txBody>
      </p:sp>
      <p:sp>
        <p:nvSpPr>
          <p:cNvPr id="6" name="Title 1"/>
          <p:cNvSpPr>
            <a:spLocks noGrp="1"/>
          </p:cNvSpPr>
          <p:nvPr>
            <p:ph type="title"/>
          </p:nvPr>
        </p:nvSpPr>
        <p:spPr>
          <a:xfrm>
            <a:off x="5689332" y="224237"/>
            <a:ext cx="5933619" cy="474845"/>
          </a:xfrm>
        </p:spPr>
        <p:txBody>
          <a:bodyPr>
            <a:noAutofit/>
          </a:bodyPr>
          <a:lstStyle/>
          <a:p>
            <a:r>
              <a:rPr lang="lt-LT" sz="2800" b="1" dirty="0">
                <a:solidFill>
                  <a:schemeClr val="accent4">
                    <a:lumMod val="90000"/>
                  </a:schemeClr>
                </a:solidFill>
              </a:rPr>
              <a:t>I</a:t>
            </a:r>
            <a:r>
              <a:rPr lang="lt-LT" sz="2800" b="1" dirty="0" smtClean="0">
                <a:solidFill>
                  <a:schemeClr val="accent4">
                    <a:lumMod val="90000"/>
                  </a:schemeClr>
                </a:solidFill>
              </a:rPr>
              <a:t>šlaidų tinkamumas</a:t>
            </a:r>
            <a:endParaRPr lang="en-US" sz="2800" b="1" dirty="0">
              <a:solidFill>
                <a:schemeClr val="accent4">
                  <a:lumMod val="90000"/>
                </a:schemeClr>
              </a:solidFill>
            </a:endParaRPr>
          </a:p>
        </p:txBody>
      </p:sp>
    </p:spTree>
    <p:extLst>
      <p:ext uri="{BB962C8B-B14F-4D97-AF65-F5344CB8AC3E}">
        <p14:creationId xmlns:p14="http://schemas.microsoft.com/office/powerpoint/2010/main" val="302561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p:cNvGrpSpPr/>
          <p:nvPr/>
        </p:nvGrpSpPr>
        <p:grpSpPr>
          <a:xfrm>
            <a:off x="6249466" y="147734"/>
            <a:ext cx="5794146" cy="813330"/>
            <a:chOff x="580937" y="1067766"/>
            <a:chExt cx="3591014" cy="734730"/>
          </a:xfrm>
        </p:grpSpPr>
        <p:sp>
          <p:nvSpPr>
            <p:cNvPr id="67" name="Rectangle 7"/>
            <p:cNvSpPr>
              <a:spLocks noChangeArrowheads="1"/>
            </p:cNvSpPr>
            <p:nvPr/>
          </p:nvSpPr>
          <p:spPr bwMode="auto">
            <a:xfrm>
              <a:off x="580937" y="1067766"/>
              <a:ext cx="3568700" cy="638175"/>
            </a:xfrm>
            <a:prstGeom prst="rect">
              <a:avLst/>
            </a:prstGeom>
            <a:solidFill>
              <a:schemeClr val="accent2"/>
            </a:solidFill>
            <a:ln w="9525">
              <a:noFill/>
              <a:miter lim="800000"/>
              <a:headEnd/>
              <a:tailEnd/>
            </a:ln>
          </p:spPr>
          <p:txBody>
            <a:bodyPr vert="horz" wrap="square" lIns="121920" tIns="60960" rIns="121920" bIns="60960" numCol="1" anchor="ctr" anchorCtr="0" compatLnSpc="1">
              <a:prstTxWarp prst="textNoShape">
                <a:avLst/>
              </a:prstTxWarp>
            </a:bodyPr>
            <a:lstStyle/>
            <a:p>
              <a:pPr algn="ctr"/>
              <a:r>
                <a:rPr lang="lt-LT" sz="2400" b="1" dirty="0"/>
                <a:t>Netinkamos išlaidos:</a:t>
              </a:r>
              <a:endParaRPr lang="en-US" sz="2400" dirty="0"/>
            </a:p>
          </p:txBody>
        </p:sp>
        <p:sp>
          <p:nvSpPr>
            <p:cNvPr id="68" name="Freeform 9"/>
            <p:cNvSpPr>
              <a:spLocks/>
            </p:cNvSpPr>
            <p:nvPr/>
          </p:nvSpPr>
          <p:spPr bwMode="auto">
            <a:xfrm>
              <a:off x="580937" y="1704072"/>
              <a:ext cx="227013" cy="98424"/>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2">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1867"/>
            </a:p>
          </p:txBody>
        </p:sp>
        <p:sp>
          <p:nvSpPr>
            <p:cNvPr id="69" name="Freeform 10"/>
            <p:cNvSpPr>
              <a:spLocks/>
            </p:cNvSpPr>
            <p:nvPr/>
          </p:nvSpPr>
          <p:spPr bwMode="auto">
            <a:xfrm>
              <a:off x="3944938" y="1687570"/>
              <a:ext cx="227013" cy="98424"/>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2">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1867"/>
            </a:p>
          </p:txBody>
        </p:sp>
      </p:grpSp>
      <p:sp>
        <p:nvSpPr>
          <p:cNvPr id="2056" name="Rectangle 8"/>
          <p:cNvSpPr>
            <a:spLocks noChangeArrowheads="1"/>
          </p:cNvSpPr>
          <p:nvPr/>
        </p:nvSpPr>
        <p:spPr bwMode="auto">
          <a:xfrm>
            <a:off x="113813" y="785451"/>
            <a:ext cx="5422303" cy="5566735"/>
          </a:xfrm>
          <a:prstGeom prst="rect">
            <a:avLst/>
          </a:prstGeom>
          <a:gradFill flip="none" rotWithShape="1">
            <a:gsLst>
              <a:gs pos="0">
                <a:schemeClr val="tx2">
                  <a:lumMod val="25000"/>
                  <a:lumOff val="75000"/>
                  <a:tint val="66000"/>
                  <a:satMod val="160000"/>
                </a:schemeClr>
              </a:gs>
              <a:gs pos="50000">
                <a:schemeClr val="tx2">
                  <a:lumMod val="25000"/>
                  <a:lumOff val="75000"/>
                  <a:tint val="44500"/>
                  <a:satMod val="160000"/>
                </a:schemeClr>
              </a:gs>
              <a:gs pos="100000">
                <a:schemeClr val="tx2">
                  <a:lumMod val="25000"/>
                  <a:lumOff val="75000"/>
                  <a:tint val="23500"/>
                  <a:satMod val="160000"/>
                </a:schemeClr>
              </a:gs>
            </a:gsLst>
            <a:lin ang="16200000" scaled="1"/>
            <a:tileRect/>
          </a:gra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a:p>
        </p:txBody>
      </p:sp>
      <p:grpSp>
        <p:nvGrpSpPr>
          <p:cNvPr id="2" name="Group 14"/>
          <p:cNvGrpSpPr/>
          <p:nvPr/>
        </p:nvGrpSpPr>
        <p:grpSpPr>
          <a:xfrm>
            <a:off x="194255" y="147734"/>
            <a:ext cx="5587910" cy="815399"/>
            <a:chOff x="588963" y="1122363"/>
            <a:chExt cx="3568700" cy="736600"/>
          </a:xfrm>
        </p:grpSpPr>
        <p:sp>
          <p:nvSpPr>
            <p:cNvPr id="2055" name="Rectangle 7"/>
            <p:cNvSpPr>
              <a:spLocks noChangeArrowheads="1"/>
            </p:cNvSpPr>
            <p:nvPr/>
          </p:nvSpPr>
          <p:spPr bwMode="auto">
            <a:xfrm>
              <a:off x="588963" y="1122363"/>
              <a:ext cx="3568700" cy="638175"/>
            </a:xfrm>
            <a:prstGeom prst="rect">
              <a:avLst/>
            </a:prstGeom>
            <a:solidFill>
              <a:schemeClr val="accent1"/>
            </a:solidFill>
            <a:ln w="9525">
              <a:noFill/>
              <a:miter lim="800000"/>
              <a:headEnd/>
              <a:tailEnd/>
            </a:ln>
          </p:spPr>
          <p:txBody>
            <a:bodyPr vert="horz" wrap="square" lIns="121920" tIns="60960" rIns="121920" bIns="60960" numCol="1" anchor="ctr" anchorCtr="0" compatLnSpc="1">
              <a:prstTxWarp prst="textNoShape">
                <a:avLst/>
              </a:prstTxWarp>
            </a:bodyPr>
            <a:lstStyle/>
            <a:p>
              <a:pPr algn="ctr"/>
              <a:r>
                <a:rPr lang="lt-LT" sz="2400" b="1" dirty="0"/>
                <a:t>Tinkamos išlaidos:</a:t>
              </a:r>
              <a:endParaRPr lang="en-US" sz="2400" dirty="0"/>
            </a:p>
          </p:txBody>
        </p:sp>
        <p:sp>
          <p:nvSpPr>
            <p:cNvPr id="2057" name="Freeform 9"/>
            <p:cNvSpPr>
              <a:spLocks/>
            </p:cNvSpPr>
            <p:nvPr/>
          </p:nvSpPr>
          <p:spPr bwMode="auto">
            <a:xfrm>
              <a:off x="592138" y="1760538"/>
              <a:ext cx="227013" cy="98425"/>
            </a:xfrm>
            <a:custGeom>
              <a:avLst/>
              <a:gdLst/>
              <a:ahLst/>
              <a:cxnLst>
                <a:cxn ang="0">
                  <a:pos x="0" y="0"/>
                </a:cxn>
                <a:cxn ang="0">
                  <a:pos x="143" y="0"/>
                </a:cxn>
                <a:cxn ang="0">
                  <a:pos x="143" y="62"/>
                </a:cxn>
                <a:cxn ang="0">
                  <a:pos x="0" y="0"/>
                </a:cxn>
              </a:cxnLst>
              <a:rect l="0" t="0" r="r" b="b"/>
              <a:pathLst>
                <a:path w="143" h="62">
                  <a:moveTo>
                    <a:pt x="0" y="0"/>
                  </a:moveTo>
                  <a:lnTo>
                    <a:pt x="143" y="0"/>
                  </a:lnTo>
                  <a:lnTo>
                    <a:pt x="143" y="62"/>
                  </a:lnTo>
                  <a:lnTo>
                    <a:pt x="0" y="0"/>
                  </a:lnTo>
                  <a:close/>
                </a:path>
              </a:pathLst>
            </a:custGeom>
            <a:solidFill>
              <a:schemeClr val="accent1">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1867"/>
            </a:p>
          </p:txBody>
        </p:sp>
        <p:sp>
          <p:nvSpPr>
            <p:cNvPr id="2058" name="Freeform 10"/>
            <p:cNvSpPr>
              <a:spLocks/>
            </p:cNvSpPr>
            <p:nvPr/>
          </p:nvSpPr>
          <p:spPr bwMode="auto">
            <a:xfrm>
              <a:off x="3930650" y="1760538"/>
              <a:ext cx="227013" cy="98425"/>
            </a:xfrm>
            <a:custGeom>
              <a:avLst/>
              <a:gdLst/>
              <a:ahLst/>
              <a:cxnLst>
                <a:cxn ang="0">
                  <a:pos x="143" y="0"/>
                </a:cxn>
                <a:cxn ang="0">
                  <a:pos x="0" y="0"/>
                </a:cxn>
                <a:cxn ang="0">
                  <a:pos x="0" y="62"/>
                </a:cxn>
                <a:cxn ang="0">
                  <a:pos x="143" y="0"/>
                </a:cxn>
              </a:cxnLst>
              <a:rect l="0" t="0" r="r" b="b"/>
              <a:pathLst>
                <a:path w="143" h="62">
                  <a:moveTo>
                    <a:pt x="143" y="0"/>
                  </a:moveTo>
                  <a:lnTo>
                    <a:pt x="0" y="0"/>
                  </a:lnTo>
                  <a:lnTo>
                    <a:pt x="0" y="62"/>
                  </a:lnTo>
                  <a:lnTo>
                    <a:pt x="143" y="0"/>
                  </a:lnTo>
                  <a:close/>
                </a:path>
              </a:pathLst>
            </a:custGeom>
            <a:solidFill>
              <a:schemeClr val="accent1">
                <a:lumMod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1867"/>
            </a:p>
          </p:txBody>
        </p:sp>
      </p:grpSp>
      <p:sp>
        <p:nvSpPr>
          <p:cNvPr id="14" name="Rectangle 13"/>
          <p:cNvSpPr/>
          <p:nvPr/>
        </p:nvSpPr>
        <p:spPr>
          <a:xfrm>
            <a:off x="194255" y="854179"/>
            <a:ext cx="5587910" cy="4769704"/>
          </a:xfrm>
          <a:prstGeom prst="rect">
            <a:avLst/>
          </a:prstGeom>
          <a:solidFill>
            <a:schemeClr val="accent5">
              <a:lumMod val="95000"/>
            </a:schemeClr>
          </a:solidFill>
        </p:spPr>
        <p:txBody>
          <a:bodyPr wrap="square">
            <a:spAutoFit/>
          </a:bodyPr>
          <a:lstStyle/>
          <a:p>
            <a:pPr marL="457189" indent="-457189" algn="just">
              <a:spcAft>
                <a:spcPts val="400"/>
              </a:spcAft>
              <a:buFont typeface="+mj-lt"/>
              <a:buAutoNum type="arabicPeriod"/>
            </a:pPr>
            <a:r>
              <a:rPr lang="lt-LT" sz="2133" u="sng" dirty="0">
                <a:solidFill>
                  <a:schemeClr val="bg1"/>
                </a:solidFill>
              </a:rPr>
              <a:t>Projekto vykdymo išlaidos:</a:t>
            </a:r>
          </a:p>
          <a:p>
            <a:pPr marL="380990" indent="-380990" algn="just">
              <a:spcAft>
                <a:spcPts val="400"/>
              </a:spcAft>
              <a:buFont typeface="Wingdings" panose="05000000000000000000" pitchFamily="2" charset="2"/>
              <a:buChar char="q"/>
            </a:pPr>
            <a:r>
              <a:rPr lang="lt-LT" sz="2133" b="1" dirty="0">
                <a:solidFill>
                  <a:schemeClr val="bg1"/>
                </a:solidFill>
              </a:rPr>
              <a:t>Statybos </a:t>
            </a:r>
            <a:r>
              <a:rPr lang="lt-LT" sz="2133" b="1" dirty="0" smtClean="0">
                <a:solidFill>
                  <a:schemeClr val="bg1"/>
                </a:solidFill>
              </a:rPr>
              <a:t>darbai</a:t>
            </a:r>
            <a:r>
              <a:rPr lang="lt-LT" sz="2133" dirty="0" smtClean="0">
                <a:solidFill>
                  <a:schemeClr val="bg1"/>
                </a:solidFill>
              </a:rPr>
              <a:t>;</a:t>
            </a:r>
            <a:endParaRPr lang="lt-LT" sz="2133" dirty="0">
              <a:solidFill>
                <a:schemeClr val="bg1"/>
              </a:solidFill>
            </a:endParaRPr>
          </a:p>
          <a:p>
            <a:pPr marL="457189" indent="-457189" algn="just">
              <a:spcAft>
                <a:spcPts val="400"/>
              </a:spcAft>
              <a:buFont typeface="Wingdings" panose="05000000000000000000" pitchFamily="2" charset="2"/>
              <a:buChar char="q"/>
            </a:pPr>
            <a:r>
              <a:rPr lang="lt-LT" sz="2133" dirty="0">
                <a:solidFill>
                  <a:schemeClr val="accent1"/>
                </a:solidFill>
              </a:rPr>
              <a:t>Inžinerinės </a:t>
            </a:r>
            <a:r>
              <a:rPr lang="lt-LT" sz="2133" dirty="0" smtClean="0">
                <a:solidFill>
                  <a:schemeClr val="accent1"/>
                </a:solidFill>
              </a:rPr>
              <a:t>veiklos (projekto vykdymo ir </a:t>
            </a:r>
            <a:r>
              <a:rPr lang="lt-LT" sz="2133" dirty="0" err="1" smtClean="0">
                <a:solidFill>
                  <a:schemeClr val="accent1"/>
                </a:solidFill>
              </a:rPr>
              <a:t>tech</a:t>
            </a:r>
            <a:r>
              <a:rPr lang="lt-LT" sz="2133" dirty="0" smtClean="0">
                <a:solidFill>
                  <a:schemeClr val="accent1"/>
                </a:solidFill>
              </a:rPr>
              <a:t>. </a:t>
            </a:r>
            <a:r>
              <a:rPr lang="lt-LT" sz="2133" dirty="0">
                <a:solidFill>
                  <a:schemeClr val="accent1"/>
                </a:solidFill>
              </a:rPr>
              <a:t>p</a:t>
            </a:r>
            <a:r>
              <a:rPr lang="lt-LT" sz="2133" dirty="0" smtClean="0">
                <a:solidFill>
                  <a:schemeClr val="accent1"/>
                </a:solidFill>
              </a:rPr>
              <a:t>riežiūra);</a:t>
            </a:r>
            <a:endParaRPr lang="lt-LT" sz="2133" dirty="0">
              <a:solidFill>
                <a:schemeClr val="accent1"/>
              </a:solidFill>
            </a:endParaRPr>
          </a:p>
          <a:p>
            <a:pPr marL="457189" indent="-457189" algn="just">
              <a:spcAft>
                <a:spcPts val="400"/>
              </a:spcAft>
              <a:buFont typeface="Wingdings" panose="05000000000000000000" pitchFamily="2" charset="2"/>
              <a:buChar char="q"/>
            </a:pPr>
            <a:r>
              <a:rPr lang="lt-LT" sz="2133" dirty="0">
                <a:solidFill>
                  <a:schemeClr val="bg1"/>
                </a:solidFill>
              </a:rPr>
              <a:t>Įranga</a:t>
            </a:r>
            <a:r>
              <a:rPr lang="en-US" sz="2133" dirty="0">
                <a:solidFill>
                  <a:schemeClr val="bg1"/>
                </a:solidFill>
              </a:rPr>
              <a:t>, </a:t>
            </a:r>
            <a:r>
              <a:rPr lang="en-US" sz="2133" dirty="0" err="1">
                <a:solidFill>
                  <a:schemeClr val="bg1"/>
                </a:solidFill>
              </a:rPr>
              <a:t>kuri</a:t>
            </a:r>
            <a:r>
              <a:rPr lang="lt-LT" sz="2133" dirty="0">
                <a:solidFill>
                  <a:schemeClr val="bg1"/>
                </a:solidFill>
              </a:rPr>
              <a:t> būtina atnaujinamos sporto bazės funkcionavimui;</a:t>
            </a:r>
          </a:p>
          <a:p>
            <a:pPr marL="457189" indent="-457189" algn="just">
              <a:spcAft>
                <a:spcPts val="400"/>
              </a:spcAft>
              <a:buFont typeface="Wingdings" panose="05000000000000000000" pitchFamily="2" charset="2"/>
              <a:buChar char="q"/>
            </a:pPr>
            <a:r>
              <a:rPr lang="lt-LT" sz="2133" dirty="0">
                <a:solidFill>
                  <a:schemeClr val="bg1"/>
                </a:solidFill>
              </a:rPr>
              <a:t>Viešinimas (projekto ir sportinių veiklų);</a:t>
            </a:r>
          </a:p>
          <a:p>
            <a:pPr marL="457189" indent="-457189" algn="just">
              <a:spcAft>
                <a:spcPts val="400"/>
              </a:spcAft>
              <a:buFont typeface="Wingdings" panose="05000000000000000000" pitchFamily="2" charset="2"/>
              <a:buChar char="q"/>
            </a:pPr>
            <a:r>
              <a:rPr lang="lt-LT" sz="2133" dirty="0">
                <a:solidFill>
                  <a:schemeClr val="bg1"/>
                </a:solidFill>
              </a:rPr>
              <a:t>Kitos būtinos išlaidos.</a:t>
            </a:r>
          </a:p>
          <a:p>
            <a:pPr marL="457189" indent="-457189" algn="just">
              <a:spcAft>
                <a:spcPts val="400"/>
              </a:spcAft>
              <a:buFont typeface="+mj-lt"/>
              <a:buAutoNum type="arabicPeriod" startAt="2"/>
            </a:pPr>
            <a:r>
              <a:rPr lang="lt-LT" sz="2133" u="sng" dirty="0">
                <a:solidFill>
                  <a:schemeClr val="bg1"/>
                </a:solidFill>
              </a:rPr>
              <a:t>Administravimo išlaidos (≤10 proc.):</a:t>
            </a:r>
          </a:p>
          <a:p>
            <a:pPr marL="380990" indent="-380990" algn="just">
              <a:spcAft>
                <a:spcPts val="400"/>
              </a:spcAft>
              <a:buFont typeface="Wingdings" panose="05000000000000000000" pitchFamily="2" charset="2"/>
              <a:buChar char="q"/>
            </a:pPr>
            <a:r>
              <a:rPr lang="lt-LT" sz="2133" dirty="0">
                <a:solidFill>
                  <a:schemeClr val="bg1"/>
                </a:solidFill>
              </a:rPr>
              <a:t>Darbo užmokestis ir netiesioginės išlaidos arba;</a:t>
            </a:r>
          </a:p>
          <a:p>
            <a:pPr marL="380990" indent="-380990" algn="just">
              <a:spcAft>
                <a:spcPts val="400"/>
              </a:spcAft>
              <a:buFont typeface="Wingdings" panose="05000000000000000000" pitchFamily="2" charset="2"/>
              <a:buChar char="q"/>
            </a:pPr>
            <a:r>
              <a:rPr lang="lt-LT" sz="2133" dirty="0">
                <a:solidFill>
                  <a:schemeClr val="bg1"/>
                </a:solidFill>
              </a:rPr>
              <a:t>Projekto administravimo paslaugų išlaidos.</a:t>
            </a:r>
          </a:p>
        </p:txBody>
      </p:sp>
      <p:sp>
        <p:nvSpPr>
          <p:cNvPr id="40" name="Rectangle 39"/>
          <p:cNvSpPr/>
          <p:nvPr/>
        </p:nvSpPr>
        <p:spPr>
          <a:xfrm>
            <a:off x="6249466" y="833843"/>
            <a:ext cx="5758142" cy="5344027"/>
          </a:xfrm>
          <a:prstGeom prst="rect">
            <a:avLst/>
          </a:prstGeom>
          <a:solidFill>
            <a:schemeClr val="accent5">
              <a:lumMod val="95000"/>
            </a:schemeClr>
          </a:solidFill>
        </p:spPr>
        <p:txBody>
          <a:bodyPr wrap="square">
            <a:spAutoFit/>
          </a:bodyPr>
          <a:lstStyle/>
          <a:p>
            <a:pPr marL="380990" indent="-380990" algn="just">
              <a:buFont typeface="Wingdings" panose="05000000000000000000" pitchFamily="2" charset="2"/>
              <a:buChar char="q"/>
            </a:pPr>
            <a:r>
              <a:rPr lang="lt-LT" sz="2133" dirty="0">
                <a:solidFill>
                  <a:schemeClr val="bg1"/>
                </a:solidFill>
              </a:rPr>
              <a:t>Sporto inventorius</a:t>
            </a:r>
            <a:r>
              <a:rPr lang="lt-LT" sz="2133" dirty="0" smtClean="0">
                <a:solidFill>
                  <a:schemeClr val="bg1"/>
                </a:solidFill>
              </a:rPr>
              <a:t>;</a:t>
            </a:r>
          </a:p>
          <a:p>
            <a:pPr marL="380990" indent="-380990" algn="just">
              <a:buFont typeface="Wingdings" panose="05000000000000000000" pitchFamily="2" charset="2"/>
              <a:buChar char="q"/>
            </a:pPr>
            <a:r>
              <a:rPr lang="lt-LT" sz="2133" dirty="0" smtClean="0">
                <a:solidFill>
                  <a:schemeClr val="accent1"/>
                </a:solidFill>
              </a:rPr>
              <a:t>Inžinerinės veiklos (projektavimas ir ekspertizė);</a:t>
            </a:r>
            <a:endParaRPr lang="lt-LT" sz="2133" dirty="0">
              <a:solidFill>
                <a:schemeClr val="accent1"/>
              </a:solidFill>
            </a:endParaRPr>
          </a:p>
          <a:p>
            <a:pPr marL="380990" indent="-380990" algn="just">
              <a:buFont typeface="Wingdings" panose="05000000000000000000" pitchFamily="2" charset="2"/>
              <a:buChar char="q"/>
            </a:pPr>
            <a:r>
              <a:rPr lang="lt-LT" sz="2133" dirty="0">
                <a:solidFill>
                  <a:schemeClr val="bg1"/>
                </a:solidFill>
              </a:rPr>
              <a:t>Susigrąžinamas arba atskaitomas PVM;</a:t>
            </a:r>
          </a:p>
          <a:p>
            <a:pPr marL="380990" indent="-380990" algn="just">
              <a:buFont typeface="Wingdings" panose="05000000000000000000" pitchFamily="2" charset="2"/>
              <a:buChar char="q"/>
            </a:pPr>
            <a:r>
              <a:rPr lang="lt-LT" sz="2133" dirty="0">
                <a:solidFill>
                  <a:schemeClr val="bg1"/>
                </a:solidFill>
              </a:rPr>
              <a:t>Iš kitų </a:t>
            </a:r>
            <a:r>
              <a:rPr lang="lt-LT" sz="2133" dirty="0" err="1" smtClean="0">
                <a:solidFill>
                  <a:schemeClr val="bg1"/>
                </a:solidFill>
              </a:rPr>
              <a:t>fin</a:t>
            </a:r>
            <a:r>
              <a:rPr lang="lt-LT" sz="2133" dirty="0" smtClean="0">
                <a:solidFill>
                  <a:schemeClr val="bg1"/>
                </a:solidFill>
              </a:rPr>
              <a:t>. </a:t>
            </a:r>
            <a:r>
              <a:rPr lang="lt-LT" sz="2133" dirty="0">
                <a:solidFill>
                  <a:schemeClr val="bg1"/>
                </a:solidFill>
              </a:rPr>
              <a:t>šaltinių apmokėtos išlaidos;</a:t>
            </a:r>
          </a:p>
          <a:p>
            <a:pPr marL="380990" indent="-380990" algn="just">
              <a:buFont typeface="Wingdings" panose="05000000000000000000" pitchFamily="2" charset="2"/>
              <a:buChar char="q"/>
            </a:pPr>
            <a:r>
              <a:rPr lang="lt-LT" sz="2133" dirty="0" smtClean="0">
                <a:solidFill>
                  <a:schemeClr val="bg1"/>
                </a:solidFill>
              </a:rPr>
              <a:t>(Ne)materialus turtas </a:t>
            </a:r>
            <a:r>
              <a:rPr lang="lt-LT" sz="2133" dirty="0">
                <a:solidFill>
                  <a:schemeClr val="bg1"/>
                </a:solidFill>
              </a:rPr>
              <a:t>tiesiogiai nesusijęs su projektu;</a:t>
            </a:r>
          </a:p>
          <a:p>
            <a:pPr marL="380990" indent="-380990" algn="just">
              <a:buFont typeface="Wingdings" panose="05000000000000000000" pitchFamily="2" charset="2"/>
              <a:buChar char="q"/>
            </a:pPr>
            <a:r>
              <a:rPr lang="lt-LT" sz="2133" dirty="0">
                <a:solidFill>
                  <a:schemeClr val="bg1"/>
                </a:solidFill>
              </a:rPr>
              <a:t>Nekilnojamo turto įsigijimas ir jo nuoma;</a:t>
            </a:r>
          </a:p>
          <a:p>
            <a:pPr marL="380990" indent="-380990" algn="just">
              <a:buFont typeface="Wingdings" panose="05000000000000000000" pitchFamily="2" charset="2"/>
              <a:buChar char="q"/>
            </a:pPr>
            <a:r>
              <a:rPr lang="lt-LT" sz="2133" dirty="0">
                <a:solidFill>
                  <a:schemeClr val="bg1"/>
                </a:solidFill>
              </a:rPr>
              <a:t>Kasdienės išlaidos nesusijusios su projektu;</a:t>
            </a:r>
          </a:p>
          <a:p>
            <a:pPr marL="380990" indent="-380990" algn="just">
              <a:buFont typeface="Wingdings" panose="05000000000000000000" pitchFamily="2" charset="2"/>
              <a:buChar char="q"/>
            </a:pPr>
            <a:r>
              <a:rPr lang="lt-LT" sz="2133" b="1" dirty="0">
                <a:solidFill>
                  <a:schemeClr val="bg1"/>
                </a:solidFill>
              </a:rPr>
              <a:t>Naujos infrastruktūros </a:t>
            </a:r>
            <a:r>
              <a:rPr lang="lt-LT" sz="2133" b="1" dirty="0" smtClean="0">
                <a:solidFill>
                  <a:schemeClr val="bg1"/>
                </a:solidFill>
              </a:rPr>
              <a:t>statyba</a:t>
            </a:r>
            <a:r>
              <a:rPr lang="lt-LT" sz="2133" b="1" dirty="0">
                <a:solidFill>
                  <a:schemeClr val="bg1"/>
                </a:solidFill>
              </a:rPr>
              <a:t>;</a:t>
            </a:r>
          </a:p>
          <a:p>
            <a:pPr marL="380990" indent="-380990" algn="just">
              <a:buFont typeface="Wingdings" panose="05000000000000000000" pitchFamily="2" charset="2"/>
              <a:buChar char="q"/>
            </a:pPr>
            <a:r>
              <a:rPr lang="lt-LT" sz="2133" b="1" dirty="0">
                <a:solidFill>
                  <a:schemeClr val="bg1"/>
                </a:solidFill>
              </a:rPr>
              <a:t>Veiklų, kurios yra bendrojo ugdymo, profesinio mokymo ar aukštojo mokslo studijų programų dalis, išlaidos</a:t>
            </a:r>
            <a:r>
              <a:rPr lang="lt-LT" sz="2133" dirty="0">
                <a:solidFill>
                  <a:schemeClr val="bg1"/>
                </a:solidFill>
              </a:rPr>
              <a:t>;</a:t>
            </a:r>
          </a:p>
          <a:p>
            <a:pPr marL="380990" indent="-380990" algn="just">
              <a:buFont typeface="Wingdings" panose="05000000000000000000" pitchFamily="2" charset="2"/>
              <a:buChar char="q"/>
            </a:pPr>
            <a:r>
              <a:rPr lang="lt-LT" sz="2133" dirty="0">
                <a:solidFill>
                  <a:schemeClr val="bg1"/>
                </a:solidFill>
              </a:rPr>
              <a:t>naudotam turtui </a:t>
            </a:r>
            <a:r>
              <a:rPr lang="lt-LT" sz="2133" dirty="0" smtClean="0">
                <a:solidFill>
                  <a:schemeClr val="bg1"/>
                </a:solidFill>
              </a:rPr>
              <a:t>įsigyti;</a:t>
            </a:r>
            <a:endParaRPr lang="lt-LT" sz="2133" dirty="0">
              <a:solidFill>
                <a:schemeClr val="bg1"/>
              </a:solidFill>
            </a:endParaRPr>
          </a:p>
          <a:p>
            <a:pPr marL="342900" indent="-342900" algn="just">
              <a:buFont typeface="Wingdings" panose="05000000000000000000" pitchFamily="2" charset="2"/>
              <a:buChar char="q"/>
            </a:pPr>
            <a:r>
              <a:rPr lang="lt-LT" sz="2133" dirty="0">
                <a:solidFill>
                  <a:schemeClr val="bg1"/>
                </a:solidFill>
              </a:rPr>
              <a:t>Kitos Aprašo 68 p. nurodytos išlaidos.</a:t>
            </a:r>
          </a:p>
        </p:txBody>
      </p:sp>
    </p:spTree>
    <p:extLst>
      <p:ext uri="{BB962C8B-B14F-4D97-AF65-F5344CB8AC3E}">
        <p14:creationId xmlns:p14="http://schemas.microsoft.com/office/powerpoint/2010/main" val="2103052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0000" decel="6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2056"/>
                                        </p:tgtEl>
                                        <p:attrNameLst>
                                          <p:attrName>style.visibility</p:attrName>
                                        </p:attrNameLst>
                                      </p:cBhvr>
                                      <p:to>
                                        <p:strVal val="visible"/>
                                      </p:to>
                                    </p:set>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left)">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animBg="1"/>
      <p:bldP spid="14"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4222" y="96253"/>
            <a:ext cx="9426342" cy="5053263"/>
          </a:xfrm>
          <a:prstGeom prst="rect">
            <a:avLst/>
          </a:prstGeom>
        </p:spPr>
      </p:pic>
      <p:sp>
        <p:nvSpPr>
          <p:cNvPr id="5" name="Rectangle 4"/>
          <p:cNvSpPr/>
          <p:nvPr/>
        </p:nvSpPr>
        <p:spPr>
          <a:xfrm>
            <a:off x="2518611" y="5039614"/>
            <a:ext cx="9673389" cy="1692771"/>
          </a:xfrm>
          <a:prstGeom prst="rect">
            <a:avLst/>
          </a:prstGeom>
          <a:solidFill>
            <a:schemeClr val="tx1"/>
          </a:solidFill>
          <a:ln>
            <a:solidFill>
              <a:schemeClr val="accent1"/>
            </a:solidFill>
          </a:ln>
        </p:spPr>
        <p:txBody>
          <a:bodyPr wrap="square">
            <a:spAutoFit/>
          </a:bodyPr>
          <a:lstStyle/>
          <a:p>
            <a:pPr algn="ctr">
              <a:lnSpc>
                <a:spcPct val="150000"/>
              </a:lnSpc>
              <a:tabLst>
                <a:tab pos="630555" algn="l"/>
              </a:tabLst>
            </a:pPr>
            <a:r>
              <a:rPr lang="lt-LT" b="1" dirty="0" smtClean="0">
                <a:solidFill>
                  <a:schemeClr val="accent1"/>
                </a:solidFill>
                <a:ea typeface="Calibri" panose="020F0502020204030204" pitchFamily="34" charset="0"/>
                <a:cs typeface="Times New Roman" panose="02020603050405020304" pitchFamily="18" charset="0"/>
              </a:rPr>
              <a:t>PILDANT SĄMATĄ SVARBU NEPAMIRŠTI</a:t>
            </a:r>
            <a:endParaRPr lang="lt-LT" dirty="0" smtClean="0">
              <a:solidFill>
                <a:schemeClr val="accent1"/>
              </a:solidFill>
              <a:ea typeface="Calibri" panose="020F0502020204030204" pitchFamily="34" charset="0"/>
            </a:endParaRPr>
          </a:p>
          <a:p>
            <a:pPr algn="just">
              <a:spcBef>
                <a:spcPts val="600"/>
              </a:spcBef>
              <a:spcAft>
                <a:spcPts val="600"/>
              </a:spcAft>
              <a:buClr>
                <a:srgbClr val="176490"/>
              </a:buClr>
              <a:tabLst>
                <a:tab pos="630555" algn="l"/>
              </a:tabLst>
            </a:pPr>
            <a:r>
              <a:rPr lang="lt-LT" dirty="0" smtClean="0">
                <a:solidFill>
                  <a:srgbClr val="262626"/>
                </a:solidFill>
                <a:ea typeface="Calibri" panose="020F0502020204030204" pitchFamily="34" charset="0"/>
              </a:rPr>
              <a:t>Jei </a:t>
            </a:r>
            <a:r>
              <a:rPr lang="lt-LT" dirty="0">
                <a:solidFill>
                  <a:srgbClr val="262626"/>
                </a:solidFill>
                <a:ea typeface="Calibri" panose="020F0502020204030204" pitchFamily="34" charset="0"/>
              </a:rPr>
              <a:t>atsakinga institucija galutinio MP tikrinimo metu nustato, kad projekto įgyvendinimo metu iš sporto projekto veiklų (įskaitant ir sporto projekto apimtyje įsigytos </a:t>
            </a:r>
            <a:r>
              <a:rPr lang="lt-LT" dirty="0" smtClean="0">
                <a:solidFill>
                  <a:srgbClr val="262626"/>
                </a:solidFill>
                <a:ea typeface="Calibri" panose="020F0502020204030204" pitchFamily="34" charset="0"/>
              </a:rPr>
              <a:t>įrangos) </a:t>
            </a:r>
            <a:r>
              <a:rPr lang="lt-LT" dirty="0">
                <a:solidFill>
                  <a:srgbClr val="262626"/>
                </a:solidFill>
                <a:ea typeface="Calibri" panose="020F0502020204030204" pitchFamily="34" charset="0"/>
              </a:rPr>
              <a:t>projekto vykdytojas ir (ar) partneris </a:t>
            </a:r>
            <a:r>
              <a:rPr lang="lt-LT" b="1" u="sng" dirty="0">
                <a:solidFill>
                  <a:srgbClr val="262626"/>
                </a:solidFill>
                <a:ea typeface="Calibri" panose="020F0502020204030204" pitchFamily="34" charset="0"/>
              </a:rPr>
              <a:t>gavo pelną</a:t>
            </a:r>
            <a:r>
              <a:rPr lang="lt-LT" dirty="0">
                <a:solidFill>
                  <a:srgbClr val="262626"/>
                </a:solidFill>
                <a:ea typeface="Calibri" panose="020F0502020204030204" pitchFamily="34" charset="0"/>
              </a:rPr>
              <a:t>, šia dalimi </a:t>
            </a:r>
            <a:r>
              <a:rPr lang="lt-LT" b="1" u="sng" dirty="0">
                <a:solidFill>
                  <a:srgbClr val="262626"/>
                </a:solidFill>
                <a:ea typeface="Calibri" panose="020F0502020204030204" pitchFamily="34" charset="0"/>
              </a:rPr>
              <a:t>mažinama</a:t>
            </a:r>
            <a:r>
              <a:rPr lang="lt-LT" dirty="0">
                <a:solidFill>
                  <a:srgbClr val="262626"/>
                </a:solidFill>
                <a:ea typeface="Calibri" panose="020F0502020204030204" pitchFamily="34" charset="0"/>
              </a:rPr>
              <a:t> sporto projektui išmokama Sporto rėmimo fondo lėšų suma</a:t>
            </a:r>
            <a:r>
              <a:rPr lang="lt-LT" dirty="0" smtClean="0">
                <a:solidFill>
                  <a:srgbClr val="262626"/>
                </a:solidFill>
                <a:ea typeface="Calibri" panose="020F0502020204030204" pitchFamily="34" charset="0"/>
              </a:rPr>
              <a:t>.</a:t>
            </a:r>
            <a:endParaRPr lang="lt-LT" dirty="0">
              <a:solidFill>
                <a:srgbClr val="262626"/>
              </a:solidFill>
              <a:ea typeface="Calibri" panose="020F0502020204030204" pitchFamily="34" charset="0"/>
            </a:endParaRPr>
          </a:p>
        </p:txBody>
      </p:sp>
    </p:spTree>
    <p:extLst>
      <p:ext uri="{BB962C8B-B14F-4D97-AF65-F5344CB8AC3E}">
        <p14:creationId xmlns:p14="http://schemas.microsoft.com/office/powerpoint/2010/main" val="34755663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icture Placeholder 37"/>
          <p:cNvSpPr>
            <a:spLocks noGrp="1"/>
          </p:cNvSpPr>
          <p:nvPr>
            <p:ph type="pic" sz="quarter" idx="15"/>
          </p:nvPr>
        </p:nvSpPr>
        <p:spPr>
          <a:xfrm>
            <a:off x="21557" y="583212"/>
            <a:ext cx="12170443" cy="2809694"/>
          </a:xfrm>
        </p:spPr>
      </p:sp>
      <p:sp>
        <p:nvSpPr>
          <p:cNvPr id="27" name="Title 26"/>
          <p:cNvSpPr>
            <a:spLocks noGrp="1"/>
          </p:cNvSpPr>
          <p:nvPr>
            <p:ph type="title"/>
          </p:nvPr>
        </p:nvSpPr>
        <p:spPr>
          <a:xfrm>
            <a:off x="2347578" y="123925"/>
            <a:ext cx="7518400" cy="471365"/>
          </a:xfrm>
        </p:spPr>
        <p:txBody>
          <a:bodyPr/>
          <a:lstStyle/>
          <a:p>
            <a:r>
              <a:rPr lang="lt-LT" dirty="0" smtClean="0">
                <a:solidFill>
                  <a:schemeClr val="accent4"/>
                </a:solidFill>
              </a:rPr>
              <a:t>Finansavimo intensyvumas</a:t>
            </a:r>
            <a:endParaRPr lang="en-US" dirty="0">
              <a:solidFill>
                <a:schemeClr val="accent4"/>
              </a:solidFill>
            </a:endParaRPr>
          </a:p>
        </p:txBody>
      </p:sp>
      <p:sp>
        <p:nvSpPr>
          <p:cNvPr id="29" name="Footer Text"/>
          <p:cNvSpPr txBox="1"/>
          <p:nvPr/>
        </p:nvSpPr>
        <p:spPr>
          <a:xfrm>
            <a:off x="270473" y="3558112"/>
            <a:ext cx="11694167" cy="2769989"/>
          </a:xfrm>
          <a:prstGeom prst="rect">
            <a:avLst/>
          </a:prstGeom>
          <a:noFill/>
        </p:spPr>
        <p:txBody>
          <a:bodyPr wrap="square" lIns="0" tIns="0" rIns="0" bIns="0" rtlCol="0">
            <a:spAutoFit/>
          </a:bodyPr>
          <a:lstStyle/>
          <a:p>
            <a:pPr marL="342900" indent="-342900" algn="just">
              <a:buFont typeface="Arial" panose="020B0604020202020204" pitchFamily="34" charset="0"/>
              <a:buChar char="•"/>
            </a:pPr>
            <a:r>
              <a:rPr lang="lt-LT" sz="2000" dirty="0">
                <a:solidFill>
                  <a:srgbClr val="262626">
                    <a:lumMod val="50000"/>
                    <a:lumOff val="50000"/>
                  </a:srgbClr>
                </a:solidFill>
              </a:rPr>
              <a:t>Patvirtinus paraišką, visos išlaidos apmokamos vienodu intensyvumu (paraiškos vertinimo metu nustatytu nuosavų ir </a:t>
            </a:r>
            <a:r>
              <a:rPr lang="lt-LT" sz="2000" dirty="0" smtClean="0">
                <a:solidFill>
                  <a:srgbClr val="262626">
                    <a:lumMod val="50000"/>
                    <a:lumOff val="50000"/>
                  </a:srgbClr>
                </a:solidFill>
              </a:rPr>
              <a:t>SRF </a:t>
            </a:r>
            <a:r>
              <a:rPr lang="lt-LT" sz="2000" dirty="0">
                <a:solidFill>
                  <a:srgbClr val="262626">
                    <a:lumMod val="50000"/>
                    <a:lumOff val="50000"/>
                  </a:srgbClr>
                </a:solidFill>
              </a:rPr>
              <a:t>lėšų santykiu</a:t>
            </a:r>
            <a:r>
              <a:rPr lang="lt-LT" sz="2000" dirty="0" smtClean="0">
                <a:solidFill>
                  <a:srgbClr val="262626">
                    <a:lumMod val="50000"/>
                    <a:lumOff val="50000"/>
                  </a:srgbClr>
                </a:solidFill>
              </a:rPr>
              <a:t>);</a:t>
            </a:r>
          </a:p>
          <a:p>
            <a:pPr marL="342900" indent="-342900" algn="just">
              <a:buFont typeface="Arial" panose="020B0604020202020204" pitchFamily="34" charset="0"/>
              <a:buChar char="•"/>
            </a:pPr>
            <a:r>
              <a:rPr lang="lt-LT" sz="2000" dirty="0" smtClean="0">
                <a:solidFill>
                  <a:srgbClr val="262626">
                    <a:lumMod val="50000"/>
                    <a:lumOff val="50000"/>
                  </a:srgbClr>
                </a:solidFill>
              </a:rPr>
              <a:t>NI pagrįsti reikia pateikti </a:t>
            </a:r>
            <a:r>
              <a:rPr lang="lt-LT" sz="2000" dirty="0">
                <a:solidFill>
                  <a:srgbClr val="262626">
                    <a:lumMod val="50000"/>
                    <a:lumOff val="50000"/>
                  </a:srgbClr>
                </a:solidFill>
              </a:rPr>
              <a:t>laisvos formos įsipareigojimą dėl konkretaus projekto finansavimo nuosavomis lėšomis ir (arba), jei yra planuojama gauti kitų šaltinių lėšas nuosavų lėšų įsipareigojimams padengti, – </a:t>
            </a:r>
            <a:r>
              <a:rPr lang="lt-LT" sz="2000" u="sng" dirty="0">
                <a:solidFill>
                  <a:srgbClr val="262626">
                    <a:lumMod val="50000"/>
                    <a:lumOff val="50000"/>
                  </a:srgbClr>
                </a:solidFill>
              </a:rPr>
              <a:t>tokių įsipareigojimų įrodymus</a:t>
            </a:r>
            <a:r>
              <a:rPr lang="lt-LT" sz="2000" dirty="0">
                <a:solidFill>
                  <a:srgbClr val="262626">
                    <a:lumMod val="50000"/>
                    <a:lumOff val="50000"/>
                  </a:srgbClr>
                </a:solidFill>
              </a:rPr>
              <a:t>. </a:t>
            </a:r>
            <a:endParaRPr lang="lt-LT" sz="2000" dirty="0" smtClean="0">
              <a:solidFill>
                <a:srgbClr val="262626">
                  <a:lumMod val="50000"/>
                  <a:lumOff val="50000"/>
                </a:srgbClr>
              </a:solidFill>
            </a:endParaRPr>
          </a:p>
          <a:p>
            <a:pPr marL="342900" indent="-342900" algn="just">
              <a:buFont typeface="Arial" panose="020B0604020202020204" pitchFamily="34" charset="0"/>
              <a:buChar char="•"/>
            </a:pPr>
            <a:r>
              <a:rPr lang="lt-LT" sz="2000" dirty="0" smtClean="0">
                <a:solidFill>
                  <a:srgbClr val="262626">
                    <a:lumMod val="50000"/>
                    <a:lumOff val="50000"/>
                  </a:srgbClr>
                </a:solidFill>
              </a:rPr>
              <a:t>Tais </a:t>
            </a:r>
            <a:r>
              <a:rPr lang="lt-LT" sz="2000" dirty="0">
                <a:solidFill>
                  <a:srgbClr val="262626">
                    <a:lumMod val="50000"/>
                    <a:lumOff val="50000"/>
                  </a:srgbClr>
                </a:solidFill>
              </a:rPr>
              <a:t>atvejais, </a:t>
            </a:r>
            <a:r>
              <a:rPr lang="lt-LT" sz="2000" dirty="0" smtClean="0">
                <a:solidFill>
                  <a:srgbClr val="262626">
                    <a:lumMod val="50000"/>
                    <a:lumOff val="50000"/>
                  </a:srgbClr>
                </a:solidFill>
              </a:rPr>
              <a:t>kai NI </a:t>
            </a:r>
            <a:r>
              <a:rPr lang="lt-LT" sz="2000" dirty="0">
                <a:solidFill>
                  <a:srgbClr val="262626">
                    <a:lumMod val="50000"/>
                    <a:lumOff val="50000"/>
                  </a:srgbClr>
                </a:solidFill>
              </a:rPr>
              <a:t>lėšas planuoja skirti savivaldybės, turi būti pateikiamas savivaldybės tarybos sprendimas dėl konkretaus projekto finansavimo. </a:t>
            </a:r>
            <a:r>
              <a:rPr lang="lt-LT" sz="2000" u="sng" dirty="0">
                <a:solidFill>
                  <a:srgbClr val="262626">
                    <a:lumMod val="50000"/>
                    <a:lumOff val="50000"/>
                  </a:srgbClr>
                </a:solidFill>
              </a:rPr>
              <a:t>Tarybos sprendimą prašoma pateikti iki projekto įgyvendinimo sutarties sudarymo dienos tik siūlomų finansuoti projektų paraiškų.</a:t>
            </a:r>
            <a:endParaRPr lang="lt-LT" sz="2000" u="sng" dirty="0" smtClean="0">
              <a:solidFill>
                <a:srgbClr val="262626">
                  <a:lumMod val="50000"/>
                  <a:lumOff val="50000"/>
                </a:srgbClr>
              </a:solidFill>
            </a:endParaRPr>
          </a:p>
          <a:p>
            <a:pPr marL="342900" indent="-342900" algn="just">
              <a:buFont typeface="Arial" panose="020B0604020202020204" pitchFamily="34" charset="0"/>
              <a:buChar char="•"/>
            </a:pPr>
            <a:endParaRPr lang="en-US" sz="2000" dirty="0">
              <a:solidFill>
                <a:srgbClr val="262626">
                  <a:lumMod val="50000"/>
                  <a:lumOff val="50000"/>
                </a:srgbClr>
              </a:solidFill>
            </a:endParaRPr>
          </a:p>
        </p:txBody>
      </p:sp>
      <p:sp>
        <p:nvSpPr>
          <p:cNvPr id="19" name="Rounded Rectangle 18"/>
          <p:cNvSpPr/>
          <p:nvPr/>
        </p:nvSpPr>
        <p:spPr bwMode="auto">
          <a:xfrm>
            <a:off x="514151" y="1330392"/>
            <a:ext cx="3556000" cy="1828800"/>
          </a:xfrm>
          <a:prstGeom prst="roundRect">
            <a:avLst>
              <a:gd name="adj" fmla="val 7654"/>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rgbClr val="FFFFFF"/>
              </a:solidFill>
            </a:endParaRPr>
          </a:p>
        </p:txBody>
      </p:sp>
      <p:sp>
        <p:nvSpPr>
          <p:cNvPr id="20" name="Rounded Rectangle 19"/>
          <p:cNvSpPr/>
          <p:nvPr/>
        </p:nvSpPr>
        <p:spPr bwMode="auto">
          <a:xfrm>
            <a:off x="4339557" y="1399210"/>
            <a:ext cx="3556000" cy="1828800"/>
          </a:xfrm>
          <a:prstGeom prst="roundRect">
            <a:avLst>
              <a:gd name="adj" fmla="val 7654"/>
            </a:avLst>
          </a:prstGeom>
          <a:solidFill>
            <a:schemeClr val="accent2"/>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solidFill>
                <a:srgbClr val="262626"/>
              </a:solidFill>
            </a:endParaRPr>
          </a:p>
        </p:txBody>
      </p:sp>
      <p:sp>
        <p:nvSpPr>
          <p:cNvPr id="22" name="Rounded Rectangle 21"/>
          <p:cNvSpPr/>
          <p:nvPr/>
        </p:nvSpPr>
        <p:spPr bwMode="auto">
          <a:xfrm>
            <a:off x="8037178" y="1399210"/>
            <a:ext cx="3556000" cy="1828800"/>
          </a:xfrm>
          <a:prstGeom prst="roundRect">
            <a:avLst>
              <a:gd name="adj" fmla="val 7654"/>
            </a:avLst>
          </a:prstGeom>
          <a:solidFill>
            <a:schemeClr val="accent3"/>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solidFill>
                <a:srgbClr val="262626"/>
              </a:solidFill>
            </a:endParaRPr>
          </a:p>
        </p:txBody>
      </p:sp>
      <p:grpSp>
        <p:nvGrpSpPr>
          <p:cNvPr id="5" name="Group 53"/>
          <p:cNvGrpSpPr/>
          <p:nvPr/>
        </p:nvGrpSpPr>
        <p:grpSpPr>
          <a:xfrm>
            <a:off x="637674" y="1475097"/>
            <a:ext cx="3381559" cy="1174166"/>
            <a:chOff x="4571697" y="2791747"/>
            <a:chExt cx="1998264" cy="880624"/>
          </a:xfrm>
        </p:grpSpPr>
        <p:sp>
          <p:nvSpPr>
            <p:cNvPr id="37" name="TextBox 36"/>
            <p:cNvSpPr txBox="1"/>
            <p:nvPr/>
          </p:nvSpPr>
          <p:spPr>
            <a:xfrm>
              <a:off x="4571697" y="2791747"/>
              <a:ext cx="1887650" cy="184666"/>
            </a:xfrm>
            <a:prstGeom prst="rect">
              <a:avLst/>
            </a:prstGeom>
            <a:noFill/>
          </p:spPr>
          <p:txBody>
            <a:bodyPr wrap="square" lIns="0" tIns="0" rIns="0" bIns="0" rtlCol="0" anchor="t">
              <a:spAutoFit/>
            </a:bodyPr>
            <a:lstStyle/>
            <a:p>
              <a:pPr algn="ctr"/>
              <a:r>
                <a:rPr lang="lt-LT" sz="1600" b="1" dirty="0" smtClean="0">
                  <a:solidFill>
                    <a:srgbClr val="FFFFFF"/>
                  </a:solidFill>
                </a:rPr>
                <a:t>Mažiausia prašoma SRF suma</a:t>
              </a:r>
              <a:endParaRPr lang="en-US" sz="1600" b="1" dirty="0">
                <a:solidFill>
                  <a:srgbClr val="FFFFFF"/>
                </a:solidFill>
              </a:endParaRPr>
            </a:p>
          </p:txBody>
        </p:sp>
        <p:sp>
          <p:nvSpPr>
            <p:cNvPr id="46" name="TextBox 45"/>
            <p:cNvSpPr txBox="1"/>
            <p:nvPr/>
          </p:nvSpPr>
          <p:spPr>
            <a:xfrm>
              <a:off x="4634978" y="3164540"/>
              <a:ext cx="1934983" cy="507831"/>
            </a:xfrm>
            <a:prstGeom prst="rect">
              <a:avLst/>
            </a:prstGeom>
            <a:noFill/>
          </p:spPr>
          <p:txBody>
            <a:bodyPr wrap="square" lIns="0" tIns="0" rIns="0" bIns="0" rtlCol="0" anchor="t">
              <a:spAutoFit/>
            </a:bodyPr>
            <a:lstStyle/>
            <a:p>
              <a:pPr algn="ctr">
                <a:spcBef>
                  <a:spcPct val="20000"/>
                </a:spcBef>
                <a:defRPr/>
              </a:pPr>
              <a:r>
                <a:rPr lang="lt-LT" sz="4400" b="1" dirty="0" smtClean="0">
                  <a:solidFill>
                    <a:srgbClr val="FFFFFF"/>
                  </a:solidFill>
                </a:rPr>
                <a:t>8 000 Eur</a:t>
              </a:r>
              <a:endParaRPr lang="en-US" sz="4400" b="1" dirty="0">
                <a:solidFill>
                  <a:srgbClr val="FFFFFF"/>
                </a:solidFill>
              </a:endParaRPr>
            </a:p>
          </p:txBody>
        </p:sp>
      </p:grpSp>
      <p:grpSp>
        <p:nvGrpSpPr>
          <p:cNvPr id="28" name="Group 53"/>
          <p:cNvGrpSpPr/>
          <p:nvPr/>
        </p:nvGrpSpPr>
        <p:grpSpPr>
          <a:xfrm>
            <a:off x="4565952" y="1494998"/>
            <a:ext cx="3228005" cy="1918592"/>
            <a:chOff x="4597685" y="2770470"/>
            <a:chExt cx="1934983" cy="1438943"/>
          </a:xfrm>
        </p:grpSpPr>
        <p:sp>
          <p:nvSpPr>
            <p:cNvPr id="33" name="TextBox 32"/>
            <p:cNvSpPr txBox="1"/>
            <p:nvPr/>
          </p:nvSpPr>
          <p:spPr>
            <a:xfrm>
              <a:off x="4645018" y="2770470"/>
              <a:ext cx="1887650" cy="184666"/>
            </a:xfrm>
            <a:prstGeom prst="rect">
              <a:avLst/>
            </a:prstGeom>
            <a:noFill/>
          </p:spPr>
          <p:txBody>
            <a:bodyPr wrap="square" lIns="0" tIns="0" rIns="0" bIns="0" rtlCol="0" anchor="t">
              <a:spAutoFit/>
            </a:bodyPr>
            <a:lstStyle/>
            <a:p>
              <a:r>
                <a:rPr lang="lt-LT" sz="1600" b="1" dirty="0" smtClean="0">
                  <a:solidFill>
                    <a:srgbClr val="FFFFFF"/>
                  </a:solidFill>
                </a:rPr>
                <a:t>Didžiausia prašoma SRF suma</a:t>
              </a:r>
              <a:endParaRPr lang="en-US" sz="1600" b="1" dirty="0">
                <a:solidFill>
                  <a:srgbClr val="FFFFFF"/>
                </a:solidFill>
              </a:endParaRPr>
            </a:p>
          </p:txBody>
        </p:sp>
        <p:sp>
          <p:nvSpPr>
            <p:cNvPr id="36" name="TextBox 35"/>
            <p:cNvSpPr txBox="1"/>
            <p:nvPr/>
          </p:nvSpPr>
          <p:spPr>
            <a:xfrm>
              <a:off x="4597685" y="3193751"/>
              <a:ext cx="1934983" cy="1015662"/>
            </a:xfrm>
            <a:prstGeom prst="rect">
              <a:avLst/>
            </a:prstGeom>
            <a:noFill/>
          </p:spPr>
          <p:txBody>
            <a:bodyPr wrap="square" lIns="0" tIns="0" rIns="0" bIns="0" rtlCol="0" anchor="t">
              <a:spAutoFit/>
            </a:bodyPr>
            <a:lstStyle/>
            <a:p>
              <a:pPr>
                <a:spcBef>
                  <a:spcPct val="20000"/>
                </a:spcBef>
                <a:defRPr/>
              </a:pPr>
              <a:r>
                <a:rPr lang="lt-LT" sz="4400" b="1" dirty="0" smtClean="0">
                  <a:solidFill>
                    <a:srgbClr val="FFFFFF"/>
                  </a:solidFill>
                </a:rPr>
                <a:t>450 000 Eur</a:t>
              </a:r>
              <a:endParaRPr lang="en-US" sz="4400" b="1" dirty="0">
                <a:solidFill>
                  <a:srgbClr val="FFFFFF"/>
                </a:solidFill>
              </a:endParaRPr>
            </a:p>
          </p:txBody>
        </p:sp>
      </p:grpSp>
      <p:grpSp>
        <p:nvGrpSpPr>
          <p:cNvPr id="40" name="Group 53"/>
          <p:cNvGrpSpPr/>
          <p:nvPr/>
        </p:nvGrpSpPr>
        <p:grpSpPr>
          <a:xfrm>
            <a:off x="8815399" y="1491225"/>
            <a:ext cx="2579977" cy="1269966"/>
            <a:chOff x="4859372" y="2725927"/>
            <a:chExt cx="1934983" cy="952474"/>
          </a:xfrm>
        </p:grpSpPr>
        <p:sp>
          <p:nvSpPr>
            <p:cNvPr id="41" name="TextBox 40"/>
            <p:cNvSpPr txBox="1"/>
            <p:nvPr/>
          </p:nvSpPr>
          <p:spPr>
            <a:xfrm>
              <a:off x="4859372" y="2725927"/>
              <a:ext cx="1887650" cy="184666"/>
            </a:xfrm>
            <a:prstGeom prst="rect">
              <a:avLst/>
            </a:prstGeom>
            <a:noFill/>
          </p:spPr>
          <p:txBody>
            <a:bodyPr wrap="square" lIns="0" tIns="0" rIns="0" bIns="0" rtlCol="0" anchor="t">
              <a:spAutoFit/>
            </a:bodyPr>
            <a:lstStyle/>
            <a:p>
              <a:r>
                <a:rPr lang="lt-LT" sz="1600" b="1" dirty="0" smtClean="0">
                  <a:solidFill>
                    <a:srgbClr val="FFFFFF"/>
                  </a:solidFill>
                </a:rPr>
                <a:t>Nuosavas indėlis (NI)</a:t>
              </a:r>
              <a:endParaRPr lang="en-US" sz="1600" b="1" dirty="0">
                <a:solidFill>
                  <a:srgbClr val="FFFFFF"/>
                </a:solidFill>
              </a:endParaRPr>
            </a:p>
          </p:txBody>
        </p:sp>
        <p:sp>
          <p:nvSpPr>
            <p:cNvPr id="42" name="TextBox 41"/>
            <p:cNvSpPr txBox="1"/>
            <p:nvPr/>
          </p:nvSpPr>
          <p:spPr>
            <a:xfrm>
              <a:off x="4859372" y="3170570"/>
              <a:ext cx="1934983" cy="507831"/>
            </a:xfrm>
            <a:prstGeom prst="rect">
              <a:avLst/>
            </a:prstGeom>
            <a:noFill/>
          </p:spPr>
          <p:txBody>
            <a:bodyPr wrap="square" lIns="0" tIns="0" rIns="0" bIns="0" rtlCol="0" anchor="t">
              <a:spAutoFit/>
            </a:bodyPr>
            <a:lstStyle/>
            <a:p>
              <a:pPr>
                <a:spcBef>
                  <a:spcPct val="20000"/>
                </a:spcBef>
                <a:defRPr/>
              </a:pPr>
              <a:r>
                <a:rPr lang="lt-LT" sz="4400" b="1" dirty="0" smtClean="0">
                  <a:solidFill>
                    <a:srgbClr val="FFFFFF"/>
                  </a:solidFill>
                </a:rPr>
                <a:t> ≥ 10 %</a:t>
              </a:r>
              <a:endParaRPr lang="en-US" sz="4400" b="1" dirty="0">
                <a:solidFill>
                  <a:srgbClr val="FFFFFF"/>
                </a:solidFill>
              </a:endParaRPr>
            </a:p>
          </p:txBody>
        </p:sp>
      </p:grpSp>
    </p:spTree>
    <p:extLst>
      <p:ext uri="{BB962C8B-B14F-4D97-AF65-F5344CB8AC3E}">
        <p14:creationId xmlns:p14="http://schemas.microsoft.com/office/powerpoint/2010/main" val="708796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4" accel="50000" decel="5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1500"/>
                            </p:stCondLst>
                            <p:childTnLst>
                              <p:par>
                                <p:cTn id="14" presetID="2" presetClass="entr" presetSubtype="4" accel="50000" decel="5000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childTnLst>
                          </p:cTn>
                        </p:par>
                        <p:par>
                          <p:cTn id="22" fill="hold">
                            <p:stCondLst>
                              <p:cond delay="2500"/>
                            </p:stCondLst>
                            <p:childTnLst>
                              <p:par>
                                <p:cTn id="23" presetID="2" presetClass="entr" presetSubtype="4" accel="50000" decel="5000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wipe(down)">
                                      <p:cBhvr>
                                        <p:cTn id="30" dur="500"/>
                                        <p:tgtEl>
                                          <p:spTgt spid="40"/>
                                        </p:tgtEl>
                                      </p:cBhvr>
                                    </p:animEffect>
                                  </p:childTnLst>
                                </p:cTn>
                              </p:par>
                            </p:childTnLst>
                          </p:cTn>
                        </p:par>
                        <p:par>
                          <p:cTn id="31" fill="hold">
                            <p:stCondLst>
                              <p:cond delay="3500"/>
                            </p:stCondLst>
                            <p:childTnLst>
                              <p:par>
                                <p:cTn id="32" presetID="10"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9" grpId="0" animBg="1"/>
      <p:bldP spid="20"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79241" y="4042597"/>
            <a:ext cx="10050278" cy="2712461"/>
          </a:xfrm>
          <a:prstGeom prst="rect">
            <a:avLst/>
          </a:prstGeom>
        </p:spPr>
      </p:pic>
      <p:sp>
        <p:nvSpPr>
          <p:cNvPr id="6" name="Title 5"/>
          <p:cNvSpPr>
            <a:spLocks noGrp="1"/>
          </p:cNvSpPr>
          <p:nvPr>
            <p:ph type="title"/>
          </p:nvPr>
        </p:nvSpPr>
        <p:spPr>
          <a:xfrm>
            <a:off x="338358" y="2284"/>
            <a:ext cx="11157819" cy="133951"/>
          </a:xfrm>
        </p:spPr>
        <p:txBody>
          <a:bodyPr>
            <a:normAutofit fontScale="90000"/>
          </a:bodyPr>
          <a:lstStyle/>
          <a:p>
            <a:r>
              <a:rPr lang="lt-LT" dirty="0" smtClean="0">
                <a:solidFill>
                  <a:schemeClr val="accent4"/>
                </a:solidFill>
              </a:rPr>
              <a:t/>
            </a:r>
            <a:br>
              <a:rPr lang="lt-LT" dirty="0" smtClean="0">
                <a:solidFill>
                  <a:schemeClr val="accent4"/>
                </a:solidFill>
              </a:rPr>
            </a:br>
            <a:r>
              <a:rPr lang="lt-LT" sz="3733" b="1" dirty="0">
                <a:solidFill>
                  <a:schemeClr val="accent4"/>
                </a:solidFill>
              </a:rPr>
              <a:t>Kaip skaičiuojamos administravimo išlaidos?</a:t>
            </a:r>
            <a:endParaRPr lang="en-US" sz="3733" b="1" dirty="0">
              <a:solidFill>
                <a:schemeClr val="accent4"/>
              </a:solidFill>
            </a:endParaRPr>
          </a:p>
        </p:txBody>
      </p:sp>
      <p:sp>
        <p:nvSpPr>
          <p:cNvPr id="7" name="Rounded Rectangle 6"/>
          <p:cNvSpPr/>
          <p:nvPr/>
        </p:nvSpPr>
        <p:spPr>
          <a:xfrm>
            <a:off x="252802" y="2244859"/>
            <a:ext cx="2053702" cy="766979"/>
          </a:xfrm>
          <a:prstGeom prst="round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867" b="1" dirty="0">
                <a:solidFill>
                  <a:schemeClr val="tx1"/>
                </a:solidFill>
              </a:rPr>
              <a:t>Administravimo išlaidos</a:t>
            </a:r>
            <a:endParaRPr lang="en-US" sz="1867" dirty="0">
              <a:solidFill>
                <a:schemeClr val="tx1"/>
              </a:solidFill>
            </a:endParaRPr>
          </a:p>
        </p:txBody>
      </p:sp>
      <p:sp>
        <p:nvSpPr>
          <p:cNvPr id="13" name="Rounded Rectangle 12"/>
          <p:cNvSpPr/>
          <p:nvPr/>
        </p:nvSpPr>
        <p:spPr>
          <a:xfrm>
            <a:off x="3163837" y="1191739"/>
            <a:ext cx="2228387" cy="1352927"/>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867" b="1" dirty="0">
                <a:solidFill>
                  <a:schemeClr val="tx1"/>
                </a:solidFill>
              </a:rPr>
              <a:t>Darbo užmokestis ir susijusios išlaidos</a:t>
            </a:r>
            <a:endParaRPr lang="en-US" sz="1867" dirty="0">
              <a:solidFill>
                <a:schemeClr val="tx1"/>
              </a:solidFill>
            </a:endParaRPr>
          </a:p>
        </p:txBody>
      </p:sp>
      <p:sp>
        <p:nvSpPr>
          <p:cNvPr id="16" name="Rounded Rectangle 15"/>
          <p:cNvSpPr/>
          <p:nvPr/>
        </p:nvSpPr>
        <p:spPr>
          <a:xfrm>
            <a:off x="3240247" y="3011838"/>
            <a:ext cx="2143156" cy="847214"/>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867" b="1" dirty="0">
                <a:solidFill>
                  <a:schemeClr val="tx1"/>
                </a:solidFill>
              </a:rPr>
              <a:t>Administravimo</a:t>
            </a:r>
            <a:r>
              <a:rPr lang="en-US" sz="1867" b="1" dirty="0">
                <a:solidFill>
                  <a:schemeClr val="tx1"/>
                </a:solidFill>
              </a:rPr>
              <a:t> </a:t>
            </a:r>
            <a:r>
              <a:rPr lang="lt-LT" sz="1867" b="1" dirty="0">
                <a:solidFill>
                  <a:schemeClr val="tx1"/>
                </a:solidFill>
              </a:rPr>
              <a:t> paslaugos</a:t>
            </a:r>
            <a:endParaRPr lang="en-US" sz="1867" dirty="0">
              <a:solidFill>
                <a:schemeClr val="tx1"/>
              </a:solidFill>
            </a:endParaRPr>
          </a:p>
        </p:txBody>
      </p:sp>
      <p:sp>
        <p:nvSpPr>
          <p:cNvPr id="18" name="Rounded Rectangle 17"/>
          <p:cNvSpPr/>
          <p:nvPr/>
        </p:nvSpPr>
        <p:spPr>
          <a:xfrm>
            <a:off x="6137580" y="1311237"/>
            <a:ext cx="2133600" cy="1049544"/>
          </a:xfrm>
          <a:prstGeom prst="round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1867" b="1" dirty="0">
                <a:solidFill>
                  <a:schemeClr val="tx1"/>
                </a:solidFill>
              </a:rPr>
              <a:t>Netiesioginės (15</a:t>
            </a:r>
            <a:r>
              <a:rPr lang="en-US" sz="1867" b="1" dirty="0">
                <a:solidFill>
                  <a:schemeClr val="tx1"/>
                </a:solidFill>
              </a:rPr>
              <a:t>% </a:t>
            </a:r>
            <a:r>
              <a:rPr lang="en-US" sz="1867" b="1" dirty="0" err="1">
                <a:solidFill>
                  <a:schemeClr val="tx1"/>
                </a:solidFill>
              </a:rPr>
              <a:t>nuo</a:t>
            </a:r>
            <a:r>
              <a:rPr lang="en-US" sz="1867" b="1" dirty="0">
                <a:solidFill>
                  <a:schemeClr val="tx1"/>
                </a:solidFill>
              </a:rPr>
              <a:t> </a:t>
            </a:r>
            <a:r>
              <a:rPr lang="en-US" sz="1867" b="1" dirty="0" err="1">
                <a:solidFill>
                  <a:schemeClr val="tx1"/>
                </a:solidFill>
              </a:rPr>
              <a:t>darbo</a:t>
            </a:r>
            <a:r>
              <a:rPr lang="en-US" sz="1867" b="1" dirty="0">
                <a:solidFill>
                  <a:schemeClr val="tx1"/>
                </a:solidFill>
              </a:rPr>
              <a:t> u</a:t>
            </a:r>
            <a:r>
              <a:rPr lang="lt-LT" sz="1867" b="1" dirty="0" err="1">
                <a:solidFill>
                  <a:schemeClr val="tx1"/>
                </a:solidFill>
              </a:rPr>
              <a:t>žmokesčio</a:t>
            </a:r>
            <a:r>
              <a:rPr lang="lt-LT" sz="1867" b="1" dirty="0">
                <a:solidFill>
                  <a:schemeClr val="tx1"/>
                </a:solidFill>
              </a:rPr>
              <a:t>)</a:t>
            </a:r>
            <a:endParaRPr lang="en-US" sz="1867" dirty="0">
              <a:solidFill>
                <a:schemeClr val="tx1"/>
              </a:solidFill>
            </a:endParaRPr>
          </a:p>
        </p:txBody>
      </p:sp>
      <p:cxnSp>
        <p:nvCxnSpPr>
          <p:cNvPr id="26" name="Straight Arrow Connector 25"/>
          <p:cNvCxnSpPr>
            <a:endCxn id="13" idx="1"/>
          </p:cNvCxnSpPr>
          <p:nvPr/>
        </p:nvCxnSpPr>
        <p:spPr>
          <a:xfrm flipV="1">
            <a:off x="2339858" y="1868203"/>
            <a:ext cx="823979" cy="86034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331036" y="2582816"/>
            <a:ext cx="884677" cy="762019"/>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Footer Text"/>
          <p:cNvSpPr txBox="1"/>
          <p:nvPr/>
        </p:nvSpPr>
        <p:spPr>
          <a:xfrm>
            <a:off x="9181519" y="1310440"/>
            <a:ext cx="3048000" cy="2215991"/>
          </a:xfrm>
          <a:prstGeom prst="rect">
            <a:avLst/>
          </a:prstGeom>
          <a:noFill/>
        </p:spPr>
        <p:txBody>
          <a:bodyPr wrap="square" lIns="0" tIns="0" rIns="0" bIns="0" rtlCol="0">
            <a:spAutoFit/>
          </a:bodyPr>
          <a:lstStyle/>
          <a:p>
            <a:pPr>
              <a:spcAft>
                <a:spcPts val="333"/>
              </a:spcAft>
            </a:pPr>
            <a:r>
              <a:rPr lang="lt-LT" sz="2400" b="1" dirty="0">
                <a:solidFill>
                  <a:schemeClr val="accent1"/>
                </a:solidFill>
              </a:rPr>
              <a:t>Administravimo išlaidoms gali būti numatyta ne daugiau kaip 10 </a:t>
            </a:r>
            <a:r>
              <a:rPr lang="lt-LT" sz="2400" b="1" dirty="0" smtClean="0">
                <a:solidFill>
                  <a:schemeClr val="accent1"/>
                </a:solidFill>
              </a:rPr>
              <a:t>% projektui </a:t>
            </a:r>
            <a:r>
              <a:rPr lang="lt-LT" sz="2400" b="1" dirty="0">
                <a:solidFill>
                  <a:schemeClr val="accent1"/>
                </a:solidFill>
              </a:rPr>
              <a:t>prašomų skirti </a:t>
            </a:r>
            <a:r>
              <a:rPr lang="lt-LT" sz="2400" b="1" dirty="0" smtClean="0">
                <a:solidFill>
                  <a:schemeClr val="accent1"/>
                </a:solidFill>
              </a:rPr>
              <a:t>SRF lėšų</a:t>
            </a:r>
            <a:endParaRPr lang="lt-LT" sz="2400" b="1" dirty="0">
              <a:solidFill>
                <a:schemeClr val="accent1"/>
              </a:solidFill>
            </a:endParaRPr>
          </a:p>
        </p:txBody>
      </p:sp>
      <p:sp>
        <p:nvSpPr>
          <p:cNvPr id="2" name="Plus 1"/>
          <p:cNvSpPr/>
          <p:nvPr/>
        </p:nvSpPr>
        <p:spPr>
          <a:xfrm>
            <a:off x="5510868" y="1634166"/>
            <a:ext cx="406400" cy="403687"/>
          </a:xfrm>
          <a:prstGeom prst="math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Block Arc 11"/>
          <p:cNvSpPr/>
          <p:nvPr/>
        </p:nvSpPr>
        <p:spPr>
          <a:xfrm rot="5400000">
            <a:off x="7221491" y="2064007"/>
            <a:ext cx="2540000" cy="1050089"/>
          </a:xfrm>
          <a:prstGeom prst="blockArc">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2357549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500" fill="hold"/>
                                        <p:tgtEl>
                                          <p:spTgt spid="13"/>
                                        </p:tgtEl>
                                        <p:attrNameLst>
                                          <p:attrName>ppt_w</p:attrName>
                                        </p:attrNameLst>
                                      </p:cBhvr>
                                      <p:tavLst>
                                        <p:tav tm="0">
                                          <p:val>
                                            <p:fltVal val="0"/>
                                          </p:val>
                                        </p:tav>
                                        <p:tav tm="100000">
                                          <p:val>
                                            <p:strVal val="#ppt_w"/>
                                          </p:val>
                                        </p:tav>
                                      </p:tavLst>
                                    </p:anim>
                                    <p:anim calcmode="lin" valueType="num">
                                      <p:cBhvr>
                                        <p:cTn id="17" dur="500" fill="hold"/>
                                        <p:tgtEl>
                                          <p:spTgt spid="13"/>
                                        </p:tgtEl>
                                        <p:attrNameLst>
                                          <p:attrName>ppt_h</p:attrName>
                                        </p:attrNameLst>
                                      </p:cBhvr>
                                      <p:tavLst>
                                        <p:tav tm="0">
                                          <p:val>
                                            <p:fltVal val="0"/>
                                          </p:val>
                                        </p:tav>
                                        <p:tav tm="100000">
                                          <p:val>
                                            <p:strVal val="#ppt_h"/>
                                          </p:val>
                                        </p:tav>
                                      </p:tavLst>
                                    </p:anim>
                                    <p:animEffect transition="in" filter="fade">
                                      <p:cBhvr>
                                        <p:cTn id="18" dur="500"/>
                                        <p:tgtEl>
                                          <p:spTgt spid="13"/>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fill="hold"/>
                                        <p:tgtEl>
                                          <p:spTgt spid="18"/>
                                        </p:tgtEl>
                                        <p:attrNameLst>
                                          <p:attrName>ppt_w</p:attrName>
                                        </p:attrNameLst>
                                      </p:cBhvr>
                                      <p:tavLst>
                                        <p:tav tm="0">
                                          <p:val>
                                            <p:fltVal val="0"/>
                                          </p:val>
                                        </p:tav>
                                        <p:tav tm="100000">
                                          <p:val>
                                            <p:strVal val="#ppt_w"/>
                                          </p:val>
                                        </p:tav>
                                      </p:tavLst>
                                    </p:anim>
                                    <p:anim calcmode="lin" valueType="num">
                                      <p:cBhvr>
                                        <p:cTn id="31" dur="500" fill="hold"/>
                                        <p:tgtEl>
                                          <p:spTgt spid="18"/>
                                        </p:tgtEl>
                                        <p:attrNameLst>
                                          <p:attrName>ppt_h</p:attrName>
                                        </p:attrNameLst>
                                      </p:cBhvr>
                                      <p:tavLst>
                                        <p:tav tm="0">
                                          <p:val>
                                            <p:fltVal val="0"/>
                                          </p:val>
                                        </p:tav>
                                        <p:tav tm="100000">
                                          <p:val>
                                            <p:strVal val="#ppt_h"/>
                                          </p:val>
                                        </p:tav>
                                      </p:tavLst>
                                    </p:anim>
                                    <p:animEffect transition="in" filter="fade">
                                      <p:cBhvr>
                                        <p:cTn id="32" dur="500"/>
                                        <p:tgtEl>
                                          <p:spTgt spid="18"/>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par>
                          <p:cTn id="35" fill="hold">
                            <p:stCondLst>
                              <p:cond delay="1500"/>
                            </p:stCondLst>
                            <p:childTnLst>
                              <p:par>
                                <p:cTn id="36" presetID="1"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left)">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6" grpId="0" animBg="1"/>
      <p:bldP spid="18" grpId="0" animBg="1"/>
      <p:bldP spid="40" grpId="0"/>
      <p:bldP spid="2"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dirty="0" smtClean="0"/>
              <a:t>Paraiškų pildymas</a:t>
            </a:r>
            <a:endParaRPr lang="lt-LT" dirty="0"/>
          </a:p>
        </p:txBody>
      </p:sp>
    </p:spTree>
    <p:extLst>
      <p:ext uri="{BB962C8B-B14F-4D97-AF65-F5344CB8AC3E}">
        <p14:creationId xmlns:p14="http://schemas.microsoft.com/office/powerpoint/2010/main" val="27416021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91364" y="1118937"/>
            <a:ext cx="4584067" cy="5546558"/>
          </a:xfrm>
          <a:prstGeom prst="rect">
            <a:avLst/>
          </a:prstGeom>
          <a:ln>
            <a:solidFill>
              <a:schemeClr val="accent1"/>
            </a:solidFill>
          </a:ln>
        </p:spPr>
      </p:pic>
      <p:pic>
        <p:nvPicPr>
          <p:cNvPr id="5" name="Picture 4"/>
          <p:cNvPicPr>
            <a:picLocks noChangeAspect="1"/>
          </p:cNvPicPr>
          <p:nvPr/>
        </p:nvPicPr>
        <p:blipFill>
          <a:blip r:embed="rId3"/>
          <a:stretch>
            <a:fillRect/>
          </a:stretch>
        </p:blipFill>
        <p:spPr>
          <a:xfrm>
            <a:off x="0" y="108284"/>
            <a:ext cx="7278116" cy="3486637"/>
          </a:xfrm>
          <a:prstGeom prst="rect">
            <a:avLst/>
          </a:prstGeom>
          <a:ln>
            <a:solidFill>
              <a:schemeClr val="accent1"/>
            </a:solidFill>
          </a:ln>
        </p:spPr>
      </p:pic>
      <p:sp>
        <p:nvSpPr>
          <p:cNvPr id="6" name="Rounded Rectangle 5"/>
          <p:cNvSpPr/>
          <p:nvPr/>
        </p:nvSpPr>
        <p:spPr>
          <a:xfrm>
            <a:off x="294773" y="3783932"/>
            <a:ext cx="6442911" cy="2462526"/>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lt-LT" sz="2400" dirty="0" smtClean="0">
                <a:solidFill>
                  <a:schemeClr val="bg1"/>
                </a:solidFill>
              </a:rPr>
              <a:t>Paraiškos pildomos internetu:</a:t>
            </a:r>
            <a:endParaRPr lang="lt-LT" sz="2400" dirty="0" smtClean="0">
              <a:solidFill>
                <a:schemeClr val="bg1"/>
              </a:solidFill>
              <a:hlinkClick r:id="rId4"/>
            </a:endParaRPr>
          </a:p>
          <a:p>
            <a:pPr algn="just"/>
            <a:r>
              <a:rPr lang="lt-LT" sz="2400" dirty="0" smtClean="0">
                <a:solidFill>
                  <a:schemeClr val="bg1"/>
                </a:solidFill>
                <a:hlinkClick r:id="rId4"/>
              </a:rPr>
              <a:t>https</a:t>
            </a:r>
            <a:r>
              <a:rPr lang="lt-LT" sz="2400" dirty="0">
                <a:solidFill>
                  <a:schemeClr val="bg1"/>
                </a:solidFill>
                <a:hlinkClick r:id="rId4"/>
              </a:rPr>
              <a:t>://</a:t>
            </a:r>
            <a:r>
              <a:rPr lang="lt-LT" sz="2400" dirty="0" smtClean="0">
                <a:solidFill>
                  <a:schemeClr val="bg1"/>
                </a:solidFill>
                <a:hlinkClick r:id="rId4"/>
              </a:rPr>
              <a:t>cpva.submittable.com/submit</a:t>
            </a:r>
            <a:endParaRPr lang="lt-LT" sz="2400" dirty="0" smtClean="0">
              <a:solidFill>
                <a:schemeClr val="bg1"/>
              </a:solidFill>
            </a:endParaRPr>
          </a:p>
          <a:p>
            <a:pPr algn="just"/>
            <a:endParaRPr lang="lt-LT" sz="2400" dirty="0" smtClean="0">
              <a:solidFill>
                <a:schemeClr val="bg1"/>
              </a:solidFill>
            </a:endParaRPr>
          </a:p>
          <a:p>
            <a:pPr algn="just"/>
            <a:r>
              <a:rPr lang="lt-LT" sz="2400" dirty="0" smtClean="0">
                <a:solidFill>
                  <a:schemeClr val="bg1"/>
                </a:solidFill>
              </a:rPr>
              <a:t>Norėdami </a:t>
            </a:r>
            <a:r>
              <a:rPr lang="lt-LT" sz="2400" dirty="0">
                <a:solidFill>
                  <a:schemeClr val="bg1"/>
                </a:solidFill>
              </a:rPr>
              <a:t>pradėti pildyti paraiškos formą, susikurkite savo paskyrą.</a:t>
            </a:r>
          </a:p>
        </p:txBody>
      </p:sp>
    </p:spTree>
    <p:extLst>
      <p:ext uri="{BB962C8B-B14F-4D97-AF65-F5344CB8AC3E}">
        <p14:creationId xmlns:p14="http://schemas.microsoft.com/office/powerpoint/2010/main" val="38151884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9643" y="299202"/>
            <a:ext cx="8932147" cy="3190959"/>
          </a:xfrm>
          <a:prstGeom prst="rect">
            <a:avLst/>
          </a:prstGeom>
        </p:spPr>
      </p:pic>
      <p:pic>
        <p:nvPicPr>
          <p:cNvPr id="3" name="Picture 2"/>
          <p:cNvPicPr>
            <a:picLocks noChangeAspect="1"/>
          </p:cNvPicPr>
          <p:nvPr/>
        </p:nvPicPr>
        <p:blipFill>
          <a:blip r:embed="rId3"/>
          <a:stretch>
            <a:fillRect/>
          </a:stretch>
        </p:blipFill>
        <p:spPr>
          <a:xfrm>
            <a:off x="5554763" y="2521620"/>
            <a:ext cx="6883566" cy="4131845"/>
          </a:xfrm>
          <a:prstGeom prst="rect">
            <a:avLst/>
          </a:prstGeom>
          <a:ln>
            <a:solidFill>
              <a:srgbClr val="FF0000"/>
            </a:solidFill>
          </a:ln>
        </p:spPr>
      </p:pic>
      <p:sp>
        <p:nvSpPr>
          <p:cNvPr id="4" name="Rounded Rectangle 3"/>
          <p:cNvSpPr/>
          <p:nvPr/>
        </p:nvSpPr>
        <p:spPr>
          <a:xfrm>
            <a:off x="532464" y="4195510"/>
            <a:ext cx="4376420" cy="16157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000" b="1" dirty="0" smtClean="0">
                <a:solidFill>
                  <a:schemeClr val="tx1"/>
                </a:solidFill>
              </a:rPr>
              <a:t>Nuorodoje esantis dokumentas turi būti užpildomas ir įkeliamas tam skirtoje vietoje</a:t>
            </a:r>
            <a:endParaRPr lang="en-US" sz="2000" b="1" dirty="0">
              <a:solidFill>
                <a:schemeClr val="tx1"/>
              </a:solidFill>
            </a:endParaRPr>
          </a:p>
        </p:txBody>
      </p:sp>
      <p:sp>
        <p:nvSpPr>
          <p:cNvPr id="5" name="Rectangle 4"/>
          <p:cNvSpPr/>
          <p:nvPr/>
        </p:nvSpPr>
        <p:spPr>
          <a:xfrm>
            <a:off x="3886200" y="2286000"/>
            <a:ext cx="1443789" cy="75798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Rectangle 5"/>
          <p:cNvSpPr/>
          <p:nvPr/>
        </p:nvSpPr>
        <p:spPr>
          <a:xfrm>
            <a:off x="219643" y="870284"/>
            <a:ext cx="7191810" cy="37698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extBox 6"/>
          <p:cNvSpPr txBox="1"/>
          <p:nvPr/>
        </p:nvSpPr>
        <p:spPr>
          <a:xfrm rot="20313725">
            <a:off x="5735237" y="3997978"/>
            <a:ext cx="3926122" cy="707886"/>
          </a:xfrm>
          <a:prstGeom prst="rect">
            <a:avLst/>
          </a:prstGeom>
          <a:noFill/>
        </p:spPr>
        <p:txBody>
          <a:bodyPr wrap="square" rtlCol="0">
            <a:spAutoFit/>
          </a:bodyPr>
          <a:lstStyle/>
          <a:p>
            <a:r>
              <a:rPr lang="lt-LT" sz="4000" b="1" dirty="0" smtClean="0">
                <a:solidFill>
                  <a:schemeClr val="accent1"/>
                </a:solidFill>
              </a:rPr>
              <a:t>PAVYZDYS</a:t>
            </a:r>
            <a:endParaRPr lang="lt-LT" sz="4000" b="1" dirty="0">
              <a:solidFill>
                <a:schemeClr val="accent1"/>
              </a:solidFill>
            </a:endParaRPr>
          </a:p>
        </p:txBody>
      </p:sp>
    </p:spTree>
    <p:extLst>
      <p:ext uri="{BB962C8B-B14F-4D97-AF65-F5344CB8AC3E}">
        <p14:creationId xmlns:p14="http://schemas.microsoft.com/office/powerpoint/2010/main" val="1364924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1659510" cy="4091056"/>
          </a:xfrm>
          <a:prstGeom prst="rect">
            <a:avLst/>
          </a:prstGeom>
          <a:ln>
            <a:solidFill>
              <a:schemeClr val="accent1"/>
            </a:solidFill>
          </a:ln>
        </p:spPr>
      </p:pic>
      <p:sp>
        <p:nvSpPr>
          <p:cNvPr id="4" name="Rectangular Callout 3"/>
          <p:cNvSpPr/>
          <p:nvPr/>
        </p:nvSpPr>
        <p:spPr>
          <a:xfrm>
            <a:off x="7097240" y="2538664"/>
            <a:ext cx="4848727" cy="1251284"/>
          </a:xfrm>
          <a:prstGeom prst="wedgeRectCallout">
            <a:avLst>
              <a:gd name="adj1" fmla="val -69468"/>
              <a:gd name="adj2" fmla="val -278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smtClean="0">
                <a:solidFill>
                  <a:schemeClr val="tx1"/>
                </a:solidFill>
              </a:rPr>
              <a:t>Vadovaukitės instrukcijomis</a:t>
            </a:r>
            <a:endParaRPr lang="lt-LT" sz="2400" dirty="0">
              <a:solidFill>
                <a:schemeClr val="tx1"/>
              </a:solidFill>
            </a:endParaRPr>
          </a:p>
        </p:txBody>
      </p:sp>
      <p:cxnSp>
        <p:nvCxnSpPr>
          <p:cNvPr id="6" name="Straight Connector 5"/>
          <p:cNvCxnSpPr/>
          <p:nvPr/>
        </p:nvCxnSpPr>
        <p:spPr>
          <a:xfrm flipV="1">
            <a:off x="204537" y="3946358"/>
            <a:ext cx="6292516" cy="36095"/>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3037197" y="4391033"/>
            <a:ext cx="9154803" cy="2238687"/>
          </a:xfrm>
          <a:prstGeom prst="rect">
            <a:avLst/>
          </a:prstGeom>
          <a:ln>
            <a:solidFill>
              <a:schemeClr val="accent1"/>
            </a:solidFill>
          </a:ln>
        </p:spPr>
      </p:pic>
      <p:sp>
        <p:nvSpPr>
          <p:cNvPr id="8" name="Rectangular Callout 7"/>
          <p:cNvSpPr/>
          <p:nvPr/>
        </p:nvSpPr>
        <p:spPr>
          <a:xfrm>
            <a:off x="53365" y="4408501"/>
            <a:ext cx="2605614" cy="1251284"/>
          </a:xfrm>
          <a:prstGeom prst="wedgeRectCallout">
            <a:avLst>
              <a:gd name="adj1" fmla="val 69986"/>
              <a:gd name="adj2" fmla="val 3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t-LT" sz="2400" dirty="0" smtClean="0">
                <a:solidFill>
                  <a:schemeClr val="tx1"/>
                </a:solidFill>
              </a:rPr>
              <a:t>Pasirinkite ir pažymėkite</a:t>
            </a:r>
            <a:endParaRPr lang="lt-LT" sz="2400" dirty="0">
              <a:solidFill>
                <a:schemeClr val="tx1"/>
              </a:solidFill>
            </a:endParaRPr>
          </a:p>
        </p:txBody>
      </p:sp>
    </p:spTree>
    <p:extLst>
      <p:ext uri="{BB962C8B-B14F-4D97-AF65-F5344CB8AC3E}">
        <p14:creationId xmlns:p14="http://schemas.microsoft.com/office/powerpoint/2010/main" val="18966198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09601" y="176249"/>
            <a:ext cx="10477500" cy="6211851"/>
          </a:xfrm>
          <a:prstGeom prst="rect">
            <a:avLst/>
          </a:prstGeom>
        </p:spPr>
      </p:pic>
      <p:sp>
        <p:nvSpPr>
          <p:cNvPr id="7" name="Down Arrow 6"/>
          <p:cNvSpPr/>
          <p:nvPr/>
        </p:nvSpPr>
        <p:spPr>
          <a:xfrm>
            <a:off x="2044031" y="4133516"/>
            <a:ext cx="711200" cy="9144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Up Arrow 7"/>
          <p:cNvSpPr/>
          <p:nvPr/>
        </p:nvSpPr>
        <p:spPr>
          <a:xfrm>
            <a:off x="5542882" y="5867400"/>
            <a:ext cx="610937" cy="7874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8064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lt-LT" b="1" dirty="0" smtClean="0">
                <a:solidFill>
                  <a:schemeClr val="accent1"/>
                </a:solidFill>
              </a:rPr>
              <a:t>Aktualūs dokumentai:</a:t>
            </a:r>
            <a:endParaRPr lang="en-US" b="1" dirty="0">
              <a:solidFill>
                <a:schemeClr val="accent1"/>
              </a:solidFill>
            </a:endParaRPr>
          </a:p>
        </p:txBody>
      </p:sp>
      <p:pic>
        <p:nvPicPr>
          <p:cNvPr id="9" name="Picture Placeholder 8"/>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8905" b="8905"/>
          <a:stretch>
            <a:fillRect/>
          </a:stretch>
        </p:blipFill>
        <p:spPr/>
      </p:pic>
      <p:sp>
        <p:nvSpPr>
          <p:cNvPr id="6" name="TextBox 5"/>
          <p:cNvSpPr txBox="1"/>
          <p:nvPr/>
        </p:nvSpPr>
        <p:spPr>
          <a:xfrm>
            <a:off x="5283200" y="1458311"/>
            <a:ext cx="6908800" cy="4093428"/>
          </a:xfrm>
          <a:prstGeom prst="rect">
            <a:avLst/>
          </a:prstGeom>
          <a:noFill/>
        </p:spPr>
        <p:txBody>
          <a:bodyPr wrap="square" rtlCol="0">
            <a:spAutoFit/>
          </a:bodyPr>
          <a:lstStyle/>
          <a:p>
            <a:pPr marL="457189" indent="-457189">
              <a:buFont typeface="Wingdings" panose="05000000000000000000" pitchFamily="2" charset="2"/>
              <a:buChar char="§"/>
            </a:pPr>
            <a:r>
              <a:rPr lang="lt-LT" sz="2000" dirty="0">
                <a:solidFill>
                  <a:schemeClr val="accent1"/>
                </a:solidFill>
              </a:rPr>
              <a:t>Lietuvos Respublikos sporto įstatymas;</a:t>
            </a:r>
          </a:p>
          <a:p>
            <a:pPr marL="457189" indent="-457189">
              <a:buFont typeface="Wingdings" panose="05000000000000000000" pitchFamily="2" charset="2"/>
              <a:buChar char="§"/>
            </a:pPr>
            <a:r>
              <a:rPr lang="lt-LT" sz="2000" dirty="0">
                <a:solidFill>
                  <a:schemeClr val="accent1"/>
                </a:solidFill>
              </a:rPr>
              <a:t>Sporto rėmimo fondo </a:t>
            </a:r>
            <a:r>
              <a:rPr lang="lt-LT" sz="2000" dirty="0" smtClean="0">
                <a:solidFill>
                  <a:schemeClr val="accent1"/>
                </a:solidFill>
              </a:rPr>
              <a:t>(SRF</a:t>
            </a:r>
            <a:r>
              <a:rPr lang="lt-LT" sz="2000" dirty="0">
                <a:solidFill>
                  <a:schemeClr val="accent1"/>
                </a:solidFill>
              </a:rPr>
              <a:t>) lėšomis finansuojamų sporto projektų finansavimo tvarkos aprašas </a:t>
            </a:r>
            <a:r>
              <a:rPr lang="lt-LT" sz="2000" dirty="0" smtClean="0">
                <a:solidFill>
                  <a:schemeClr val="accent1"/>
                </a:solidFill>
              </a:rPr>
              <a:t>(</a:t>
            </a:r>
            <a:r>
              <a:rPr lang="lt-LT" sz="2000" dirty="0" smtClean="0">
                <a:solidFill>
                  <a:schemeClr val="accent1"/>
                </a:solidFill>
                <a:hlinkClick r:id="rId4"/>
              </a:rPr>
              <a:t>Aprašas</a:t>
            </a:r>
            <a:r>
              <a:rPr lang="lt-LT" sz="2000" dirty="0">
                <a:solidFill>
                  <a:schemeClr val="accent1"/>
                </a:solidFill>
              </a:rPr>
              <a:t>);</a:t>
            </a:r>
          </a:p>
          <a:p>
            <a:pPr marL="457189" indent="-457189">
              <a:buFont typeface="Wingdings" panose="05000000000000000000" pitchFamily="2" charset="2"/>
              <a:buChar char="§"/>
            </a:pPr>
            <a:r>
              <a:rPr lang="lt-LT" sz="2000" dirty="0">
                <a:solidFill>
                  <a:schemeClr val="accent1"/>
                </a:solidFill>
              </a:rPr>
              <a:t>SRF lėšomis finansuojamų  projektų, skirtų esamų paskirties pastatų ir sporto paskirties inžinerinių statinių plėtrai, priežiūrai ir remontui, finansavimo ir  administravimo taisyklės </a:t>
            </a:r>
            <a:r>
              <a:rPr lang="lt-LT" sz="2000" dirty="0" smtClean="0">
                <a:solidFill>
                  <a:schemeClr val="accent1"/>
                </a:solidFill>
              </a:rPr>
              <a:t>(</a:t>
            </a:r>
            <a:r>
              <a:rPr lang="lt-LT" sz="2000" dirty="0" smtClean="0">
                <a:solidFill>
                  <a:schemeClr val="accent1"/>
                </a:solidFill>
                <a:hlinkClick r:id="rId5"/>
              </a:rPr>
              <a:t>Taisyklės</a:t>
            </a:r>
            <a:r>
              <a:rPr lang="lt-LT" sz="2000" dirty="0">
                <a:solidFill>
                  <a:schemeClr val="accent1"/>
                </a:solidFill>
              </a:rPr>
              <a:t>);</a:t>
            </a:r>
          </a:p>
          <a:p>
            <a:pPr marL="457189" indent="-457189">
              <a:buFont typeface="Wingdings" panose="05000000000000000000" pitchFamily="2" charset="2"/>
              <a:buChar char="§"/>
            </a:pPr>
            <a:r>
              <a:rPr lang="lt-LT" sz="2000" dirty="0">
                <a:solidFill>
                  <a:schemeClr val="accent1"/>
                </a:solidFill>
              </a:rPr>
              <a:t>Kvietimas teikti paraiškas 2021 metų SRF lėšomis finansuojamiems projektams, skirtiems esamų sporto paskirties pastatų arba sporto paskirties inžinerinių statinių plėtrai, priežiūrai ir remontui, atrinkti </a:t>
            </a:r>
            <a:r>
              <a:rPr lang="lt-LT" sz="2000" dirty="0" smtClean="0">
                <a:solidFill>
                  <a:schemeClr val="accent1"/>
                </a:solidFill>
              </a:rPr>
              <a:t>(</a:t>
            </a:r>
            <a:r>
              <a:rPr lang="lt-LT" sz="2000" dirty="0" smtClean="0">
                <a:solidFill>
                  <a:schemeClr val="accent1"/>
                </a:solidFill>
                <a:hlinkClick r:id="rId6"/>
              </a:rPr>
              <a:t>Kvietimas</a:t>
            </a:r>
            <a:r>
              <a:rPr lang="lt-LT" sz="2000" dirty="0" smtClean="0">
                <a:solidFill>
                  <a:schemeClr val="accent1"/>
                </a:solidFill>
              </a:rPr>
              <a:t>);</a:t>
            </a:r>
          </a:p>
          <a:p>
            <a:pPr marL="457189" indent="-457189">
              <a:buFont typeface="Wingdings" panose="05000000000000000000" pitchFamily="2" charset="2"/>
              <a:buChar char="§"/>
            </a:pPr>
            <a:r>
              <a:rPr lang="lt-LT" sz="2000" dirty="0" smtClean="0">
                <a:solidFill>
                  <a:schemeClr val="accent1"/>
                </a:solidFill>
                <a:hlinkClick r:id="rId7"/>
              </a:rPr>
              <a:t>Dažnai užduodamų klausimų sąrašas</a:t>
            </a:r>
            <a:r>
              <a:rPr lang="lt-LT" sz="2000" dirty="0" smtClean="0">
                <a:solidFill>
                  <a:schemeClr val="accent1"/>
                </a:solidFill>
              </a:rPr>
              <a:t>.</a:t>
            </a:r>
            <a:endParaRPr lang="lt-LT" sz="2000" dirty="0">
              <a:solidFill>
                <a:schemeClr val="accent1"/>
              </a:solidFill>
            </a:endParaRPr>
          </a:p>
        </p:txBody>
      </p:sp>
    </p:spTree>
    <p:extLst>
      <p:ext uri="{BB962C8B-B14F-4D97-AF65-F5344CB8AC3E}">
        <p14:creationId xmlns:p14="http://schemas.microsoft.com/office/powerpoint/2010/main" val="3023698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17600" y="4550037"/>
            <a:ext cx="10286760" cy="1266563"/>
          </a:xfrm>
          <a:prstGeom prst="rect">
            <a:avLst/>
          </a:prstGeom>
          <a:ln>
            <a:solidFill>
              <a:schemeClr val="tx1"/>
            </a:solidFill>
          </a:ln>
        </p:spPr>
      </p:pic>
      <p:pic>
        <p:nvPicPr>
          <p:cNvPr id="8" name="Picture 7"/>
          <p:cNvPicPr>
            <a:picLocks noChangeAspect="1"/>
          </p:cNvPicPr>
          <p:nvPr/>
        </p:nvPicPr>
        <p:blipFill>
          <a:blip r:embed="rId3"/>
          <a:stretch>
            <a:fillRect/>
          </a:stretch>
        </p:blipFill>
        <p:spPr>
          <a:xfrm>
            <a:off x="508001" y="136072"/>
            <a:ext cx="11097265" cy="4302717"/>
          </a:xfrm>
          <a:prstGeom prst="rect">
            <a:avLst/>
          </a:prstGeom>
        </p:spPr>
      </p:pic>
      <p:sp>
        <p:nvSpPr>
          <p:cNvPr id="5" name="Up Arrow 4"/>
          <p:cNvSpPr/>
          <p:nvPr/>
        </p:nvSpPr>
        <p:spPr>
          <a:xfrm>
            <a:off x="9855200" y="5664200"/>
            <a:ext cx="609600" cy="1016000"/>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Down Arrow 5"/>
          <p:cNvSpPr/>
          <p:nvPr/>
        </p:nvSpPr>
        <p:spPr>
          <a:xfrm>
            <a:off x="8128000" y="3853826"/>
            <a:ext cx="508000" cy="77687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Down Arrow 9"/>
          <p:cNvSpPr/>
          <p:nvPr/>
        </p:nvSpPr>
        <p:spPr>
          <a:xfrm>
            <a:off x="1727200" y="3853826"/>
            <a:ext cx="508000" cy="77687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16012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71BCE-D2DB-CD4C-AC38-0AA540E9608E}"/>
              </a:ext>
            </a:extLst>
          </p:cNvPr>
          <p:cNvSpPr>
            <a:spLocks noGrp="1"/>
          </p:cNvSpPr>
          <p:nvPr>
            <p:ph type="title"/>
          </p:nvPr>
        </p:nvSpPr>
        <p:spPr>
          <a:xfrm>
            <a:off x="0" y="3277475"/>
            <a:ext cx="8629649" cy="4080623"/>
          </a:xfrm>
        </p:spPr>
        <p:txBody>
          <a:bodyPr/>
          <a:lstStyle/>
          <a:p>
            <a:pPr algn="ctr"/>
            <a:r>
              <a:rPr lang="lt-LT" sz="3200" b="1" dirty="0">
                <a:solidFill>
                  <a:schemeClr val="accent5"/>
                </a:solidFill>
              </a:rPr>
              <a:t>PRIORITETAI, RODIKLIAI, TIKSLINĖ GRUPĖ, SPECIALIEJI KRITERIJAI</a:t>
            </a:r>
            <a:endParaRPr lang="en-LT" b="0" dirty="0">
              <a:cs typeface="Calibri" panose="020F0502020204030204" pitchFamily="34" charset="0"/>
            </a:endParaRPr>
          </a:p>
        </p:txBody>
      </p:sp>
    </p:spTree>
    <p:extLst>
      <p:ext uri="{BB962C8B-B14F-4D97-AF65-F5344CB8AC3E}">
        <p14:creationId xmlns:p14="http://schemas.microsoft.com/office/powerpoint/2010/main" val="3044213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FB03637-A1B7-7242-B8E4-5E47A7A1F0E7}"/>
              </a:ext>
            </a:extLst>
          </p:cNvPr>
          <p:cNvSpPr>
            <a:spLocks noGrp="1"/>
          </p:cNvSpPr>
          <p:nvPr>
            <p:ph type="body" idx="1"/>
          </p:nvPr>
        </p:nvSpPr>
        <p:spPr>
          <a:xfrm>
            <a:off x="695324" y="5077969"/>
            <a:ext cx="10801350" cy="948491"/>
          </a:xfrm>
        </p:spPr>
        <p:txBody>
          <a:bodyPr/>
          <a:lstStyle/>
          <a:p>
            <a:r>
              <a:rPr lang="lt-LT" b="1" dirty="0">
                <a:effectLst/>
                <a:ea typeface="Times New Roman" panose="02020603050405020304" pitchFamily="18" charset="0"/>
              </a:rPr>
              <a:t>Svarbu</a:t>
            </a:r>
            <a:r>
              <a:rPr lang="lt-LT" b="0" dirty="0">
                <a:effectLst/>
                <a:ea typeface="Times New Roman" panose="02020603050405020304" pitchFamily="18" charset="0"/>
              </a:rPr>
              <a:t>: ar tikslinė grupė yra tinkama Kvietimo sąlygas.</a:t>
            </a:r>
            <a:r>
              <a:rPr lang="lt-LT" sz="2800" b="0" dirty="0">
                <a:effectLst/>
                <a:ea typeface="Times New Roman" panose="02020603050405020304" pitchFamily="18" charset="0"/>
              </a:rPr>
              <a:t/>
            </a:r>
            <a:br>
              <a:rPr lang="lt-LT" sz="2800" b="0" dirty="0">
                <a:effectLst/>
                <a:ea typeface="Times New Roman" panose="02020603050405020304" pitchFamily="18" charset="0"/>
              </a:rPr>
            </a:br>
            <a:r>
              <a:rPr lang="lt-LT" sz="2000" b="0" dirty="0">
                <a:solidFill>
                  <a:schemeClr val="accent6"/>
                </a:solidFill>
                <a:effectLst/>
                <a:ea typeface="Times New Roman" panose="02020603050405020304" pitchFamily="18" charset="0"/>
              </a:rPr>
              <a:t>Į tikslinę grupę </a:t>
            </a:r>
            <a:r>
              <a:rPr lang="lt-LT" sz="2000" b="1" u="sng" dirty="0">
                <a:solidFill>
                  <a:schemeClr val="accent6"/>
                </a:solidFill>
                <a:effectLst/>
                <a:ea typeface="Times New Roman" panose="02020603050405020304" pitchFamily="18" charset="0"/>
              </a:rPr>
              <a:t>negali būti </a:t>
            </a:r>
            <a:r>
              <a:rPr lang="lt-LT" sz="2000" b="0" dirty="0">
                <a:solidFill>
                  <a:schemeClr val="accent6"/>
                </a:solidFill>
                <a:effectLst/>
                <a:ea typeface="Times New Roman" panose="02020603050405020304" pitchFamily="18" charset="0"/>
              </a:rPr>
              <a:t>įtraukti bendrojo ugdymo dalyviai: mokiniai, studentai, nebent tai yra užklasinė veikla, būreliai ir pan. bei aukšto meistriškumo sportininkai</a:t>
            </a:r>
            <a:r>
              <a:rPr lang="lt-LT" sz="2800" i="1" dirty="0">
                <a:effectLst/>
                <a:latin typeface="Times New Roman" panose="02020603050405020304" pitchFamily="18" charset="0"/>
                <a:ea typeface="Times New Roman" panose="02020603050405020304" pitchFamily="18" charset="0"/>
              </a:rPr>
              <a:t/>
            </a:r>
            <a:br>
              <a:rPr lang="lt-LT" sz="2800" i="1" dirty="0">
                <a:effectLst/>
                <a:latin typeface="Times New Roman" panose="02020603050405020304" pitchFamily="18" charset="0"/>
                <a:ea typeface="Times New Roman" panose="02020603050405020304" pitchFamily="18" charset="0"/>
              </a:rPr>
            </a:br>
            <a:endParaRPr lang="en-LT" dirty="0"/>
          </a:p>
        </p:txBody>
      </p:sp>
      <p:sp>
        <p:nvSpPr>
          <p:cNvPr id="8" name="Text Placeholder 7">
            <a:extLst>
              <a:ext uri="{FF2B5EF4-FFF2-40B4-BE49-F238E27FC236}">
                <a16:creationId xmlns:a16="http://schemas.microsoft.com/office/drawing/2014/main" id="{5B66C6B6-1948-904B-AB95-2747E42E2FAE}"/>
              </a:ext>
            </a:extLst>
          </p:cNvPr>
          <p:cNvSpPr>
            <a:spLocks noGrp="1"/>
          </p:cNvSpPr>
          <p:nvPr>
            <p:ph type="body" sz="quarter" idx="10"/>
          </p:nvPr>
        </p:nvSpPr>
        <p:spPr/>
        <p:txBody>
          <a:bodyPr/>
          <a:lstStyle/>
          <a:p>
            <a:pPr algn="ctr"/>
            <a:r>
              <a:rPr lang="lt-LT" dirty="0">
                <a:effectLst/>
                <a:ea typeface="Times New Roman" panose="02020603050405020304" pitchFamily="18" charset="0"/>
              </a:rPr>
              <a:t>Paraiškos 4.3. p. „Projekto tikslinė (-ės) grupė (-ės)“, reikia nurodyti:</a:t>
            </a:r>
            <a:endParaRPr lang="en-LT" dirty="0"/>
          </a:p>
        </p:txBody>
      </p:sp>
      <p:sp>
        <p:nvSpPr>
          <p:cNvPr id="9" name="Text Placeholder 8">
            <a:extLst>
              <a:ext uri="{FF2B5EF4-FFF2-40B4-BE49-F238E27FC236}">
                <a16:creationId xmlns:a16="http://schemas.microsoft.com/office/drawing/2014/main" id="{FB26F3A9-104D-A34F-B845-AA55A2662B3C}"/>
              </a:ext>
            </a:extLst>
          </p:cNvPr>
          <p:cNvSpPr>
            <a:spLocks noGrp="1"/>
          </p:cNvSpPr>
          <p:nvPr>
            <p:ph type="body" sz="quarter" idx="13"/>
          </p:nvPr>
        </p:nvSpPr>
        <p:spPr/>
        <p:txBody>
          <a:bodyPr/>
          <a:lstStyle/>
          <a:p>
            <a:r>
              <a:rPr lang="lt-LT" sz="2400" dirty="0">
                <a:solidFill>
                  <a:schemeClr val="accent6"/>
                </a:solidFill>
                <a:effectLst/>
                <a:ea typeface="Times New Roman" panose="02020603050405020304" pitchFamily="18" charset="0"/>
              </a:rPr>
              <a:t>Kas sudaro tikslines grupes</a:t>
            </a:r>
            <a:endParaRPr lang="en-LT" sz="2400" dirty="0"/>
          </a:p>
        </p:txBody>
      </p:sp>
      <p:sp>
        <p:nvSpPr>
          <p:cNvPr id="10" name="Text Placeholder 9">
            <a:extLst>
              <a:ext uri="{FF2B5EF4-FFF2-40B4-BE49-F238E27FC236}">
                <a16:creationId xmlns:a16="http://schemas.microsoft.com/office/drawing/2014/main" id="{A5FCB164-40A3-DE40-A25D-7CF120FC6BE5}"/>
              </a:ext>
            </a:extLst>
          </p:cNvPr>
          <p:cNvSpPr>
            <a:spLocks noGrp="1"/>
          </p:cNvSpPr>
          <p:nvPr>
            <p:ph type="body" sz="quarter" idx="14"/>
          </p:nvPr>
        </p:nvSpPr>
        <p:spPr/>
        <p:txBody>
          <a:bodyPr/>
          <a:lstStyle/>
          <a:p>
            <a:r>
              <a:rPr lang="lt-LT" sz="2400" dirty="0">
                <a:solidFill>
                  <a:schemeClr val="accent6"/>
                </a:solidFill>
              </a:rPr>
              <a:t>Koks tikslinių grupių dydis (kuo remiantis)</a:t>
            </a:r>
            <a:endParaRPr lang="en-LT" sz="2400" dirty="0">
              <a:solidFill>
                <a:schemeClr val="accent6"/>
              </a:solidFill>
            </a:endParaRPr>
          </a:p>
        </p:txBody>
      </p:sp>
      <p:sp>
        <p:nvSpPr>
          <p:cNvPr id="11" name="Text Placeholder 10">
            <a:extLst>
              <a:ext uri="{FF2B5EF4-FFF2-40B4-BE49-F238E27FC236}">
                <a16:creationId xmlns:a16="http://schemas.microsoft.com/office/drawing/2014/main" id="{DFE672F3-EF72-4C4C-B321-D18472D1A75F}"/>
              </a:ext>
            </a:extLst>
          </p:cNvPr>
          <p:cNvSpPr>
            <a:spLocks noGrp="1"/>
          </p:cNvSpPr>
          <p:nvPr>
            <p:ph type="body" sz="quarter" idx="15"/>
          </p:nvPr>
        </p:nvSpPr>
        <p:spPr/>
        <p:txBody>
          <a:bodyPr/>
          <a:lstStyle/>
          <a:p>
            <a:r>
              <a:rPr lang="lt-LT" sz="2400" dirty="0">
                <a:solidFill>
                  <a:schemeClr val="accent6"/>
                </a:solidFill>
              </a:rPr>
              <a:t>Koks tikslinių grupių dydis bus pasiektas per 3 m. po projekto įgyvendinimo (kuo remiantis)</a:t>
            </a:r>
            <a:endParaRPr lang="en-LT" sz="2400" dirty="0">
              <a:solidFill>
                <a:schemeClr val="accent6"/>
              </a:solidFill>
            </a:endParaRPr>
          </a:p>
        </p:txBody>
      </p:sp>
    </p:spTree>
    <p:extLst>
      <p:ext uri="{BB962C8B-B14F-4D97-AF65-F5344CB8AC3E}">
        <p14:creationId xmlns:p14="http://schemas.microsoft.com/office/powerpoint/2010/main" val="14029998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468F0-50D8-445A-8901-8F45A939B70A}"/>
              </a:ext>
            </a:extLst>
          </p:cNvPr>
          <p:cNvPicPr>
            <a:picLocks noChangeAspect="1"/>
          </p:cNvPicPr>
          <p:nvPr/>
        </p:nvPicPr>
        <p:blipFill>
          <a:blip r:embed="rId3"/>
          <a:stretch>
            <a:fillRect/>
          </a:stretch>
        </p:blipFill>
        <p:spPr>
          <a:xfrm>
            <a:off x="4388" y="899160"/>
            <a:ext cx="11928047" cy="4625447"/>
          </a:xfrm>
          <a:prstGeom prst="rect">
            <a:avLst/>
          </a:prstGeom>
        </p:spPr>
      </p:pic>
    </p:spTree>
    <p:extLst>
      <p:ext uri="{BB962C8B-B14F-4D97-AF65-F5344CB8AC3E}">
        <p14:creationId xmlns:p14="http://schemas.microsoft.com/office/powerpoint/2010/main" val="2557563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60FBAA79-A82F-429D-9DED-28F30A68F7AD}"/>
              </a:ext>
            </a:extLst>
          </p:cNvPr>
          <p:cNvSpPr txBox="1">
            <a:spLocks/>
          </p:cNvSpPr>
          <p:nvPr/>
        </p:nvSpPr>
        <p:spPr>
          <a:xfrm>
            <a:off x="3091180" y="395418"/>
            <a:ext cx="6009639" cy="1248521"/>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lt-LT" sz="3200" b="1" dirty="0">
                <a:latin typeface="+mj-lt"/>
                <a:ea typeface="+mj-ea"/>
                <a:cs typeface="+mj-cs"/>
              </a:rPr>
              <a:t>Prioritetai (paraiškos 4.5 p.):</a:t>
            </a:r>
            <a:endParaRPr lang="en-LT" sz="3200" b="1" dirty="0">
              <a:latin typeface="+mj-lt"/>
              <a:ea typeface="+mj-ea"/>
              <a:cs typeface="+mj-cs"/>
            </a:endParaRPr>
          </a:p>
        </p:txBody>
      </p:sp>
      <p:sp>
        <p:nvSpPr>
          <p:cNvPr id="9" name="Text Placeholder 3">
            <a:extLst>
              <a:ext uri="{FF2B5EF4-FFF2-40B4-BE49-F238E27FC236}">
                <a16:creationId xmlns:a16="http://schemas.microsoft.com/office/drawing/2014/main" id="{061FC380-8B80-4974-AC1A-47C787362FE5}"/>
              </a:ext>
            </a:extLst>
          </p:cNvPr>
          <p:cNvSpPr>
            <a:spLocks noGrp="1"/>
          </p:cNvSpPr>
          <p:nvPr>
            <p:ph type="body" sz="quarter" idx="11"/>
          </p:nvPr>
        </p:nvSpPr>
        <p:spPr>
          <a:xfrm>
            <a:off x="695325" y="1550183"/>
            <a:ext cx="5400675" cy="4178898"/>
          </a:xfrm>
        </p:spPr>
        <p:txBody>
          <a:bodyPr vert="horz" lIns="91440" tIns="45720" rIns="91440" bIns="45720" rtlCol="0" anchor="t">
            <a:normAutofit fontScale="85000" lnSpcReduction="20000"/>
          </a:bodyPr>
          <a:lstStyle/>
          <a:p>
            <a:r>
              <a:rPr lang="lt-LT" sz="2200" dirty="0">
                <a:solidFill>
                  <a:schemeClr val="accent6"/>
                </a:solidFill>
                <a:highlight>
                  <a:srgbClr val="FF0000"/>
                </a:highlight>
              </a:rPr>
              <a:t>NAUJA</a:t>
            </a:r>
            <a:r>
              <a:rPr lang="en-US" sz="2200" dirty="0">
                <a:solidFill>
                  <a:schemeClr val="accent6"/>
                </a:solidFill>
                <a:highlight>
                  <a:srgbClr val="FF0000"/>
                </a:highlight>
              </a:rPr>
              <a:t>!</a:t>
            </a:r>
            <a:r>
              <a:rPr lang="en-US" sz="2200" dirty="0">
                <a:solidFill>
                  <a:schemeClr val="accent6"/>
                </a:solidFill>
              </a:rPr>
              <a:t> </a:t>
            </a:r>
            <a:r>
              <a:rPr lang="lt-LT" sz="2200" dirty="0">
                <a:solidFill>
                  <a:schemeClr val="accent6"/>
                </a:solidFill>
              </a:rPr>
              <a:t> Kvietime – 3 prioritetai:</a:t>
            </a:r>
            <a:endParaRPr lang="en-US" sz="2200" dirty="0">
              <a:solidFill>
                <a:schemeClr val="accent6"/>
              </a:solidFill>
            </a:endParaRPr>
          </a:p>
          <a:p>
            <a:endParaRPr lang="en-US" sz="2200" dirty="0">
              <a:solidFill>
                <a:schemeClr val="accent6"/>
              </a:solidFill>
            </a:endParaRPr>
          </a:p>
          <a:p>
            <a:pPr marL="457200" indent="-457200">
              <a:buFont typeface="+mj-lt"/>
              <a:buAutoNum type="arabicPeriod"/>
            </a:pPr>
            <a:r>
              <a:rPr lang="en-US" sz="2800" dirty="0">
                <a:solidFill>
                  <a:schemeClr val="accent6"/>
                </a:solidFill>
              </a:rPr>
              <a:t>I </a:t>
            </a:r>
            <a:r>
              <a:rPr lang="lt-LT" sz="2800" dirty="0">
                <a:solidFill>
                  <a:schemeClr val="accent6"/>
                </a:solidFill>
              </a:rPr>
              <a:t>Projektu skatinama neįgaliųjų sporto plėtra</a:t>
            </a:r>
          </a:p>
          <a:p>
            <a:pPr marL="457200" indent="-457200">
              <a:buFont typeface="+mj-lt"/>
              <a:buAutoNum type="arabicPeriod"/>
            </a:pPr>
            <a:endParaRPr lang="en-US" sz="2800" dirty="0">
              <a:solidFill>
                <a:schemeClr val="accent6"/>
              </a:solidFill>
            </a:endParaRPr>
          </a:p>
          <a:p>
            <a:pPr marL="457200" indent="-457200">
              <a:buFont typeface="+mj-lt"/>
              <a:buAutoNum type="arabicPeriod"/>
            </a:pPr>
            <a:r>
              <a:rPr lang="en-US" sz="2800" dirty="0">
                <a:solidFill>
                  <a:schemeClr val="accent6"/>
                </a:solidFill>
              </a:rPr>
              <a:t>II </a:t>
            </a:r>
            <a:r>
              <a:rPr lang="lt-LT" sz="2800" dirty="0">
                <a:solidFill>
                  <a:schemeClr val="accent6"/>
                </a:solidFill>
              </a:rPr>
              <a:t>Projektas prisideda prie gyvenamosios vietovės bendruomenės asmenų įtraukimo į sporto projektų veiklas</a:t>
            </a:r>
          </a:p>
          <a:p>
            <a:pPr marL="457200" indent="-457200">
              <a:buFont typeface="+mj-lt"/>
              <a:buAutoNum type="arabicPeriod"/>
            </a:pPr>
            <a:endParaRPr lang="en-US" sz="2800" dirty="0">
              <a:solidFill>
                <a:schemeClr val="accent6"/>
              </a:solidFill>
            </a:endParaRPr>
          </a:p>
          <a:p>
            <a:pPr marL="457200" indent="-457200">
              <a:buFont typeface="+mj-lt"/>
              <a:buAutoNum type="arabicPeriod"/>
            </a:pPr>
            <a:r>
              <a:rPr lang="en-US" sz="2800" dirty="0">
                <a:solidFill>
                  <a:schemeClr val="accent6"/>
                </a:solidFill>
              </a:rPr>
              <a:t>III </a:t>
            </a:r>
            <a:r>
              <a:rPr lang="lt-LT" sz="2800" dirty="0">
                <a:solidFill>
                  <a:schemeClr val="accent6"/>
                </a:solidFill>
              </a:rPr>
              <a:t>Projektu skatinamas  vaikų ir (arba) jaunimo fizinis aktyvumas</a:t>
            </a:r>
            <a:endParaRPr lang="en-US" sz="2800" dirty="0">
              <a:solidFill>
                <a:schemeClr val="accent6"/>
              </a:solidFill>
            </a:endParaRPr>
          </a:p>
          <a:p>
            <a:endParaRPr lang="en-US" sz="2200" dirty="0"/>
          </a:p>
        </p:txBody>
      </p:sp>
      <p:sp>
        <p:nvSpPr>
          <p:cNvPr id="5" name="Text Placeholder 6">
            <a:extLst>
              <a:ext uri="{FF2B5EF4-FFF2-40B4-BE49-F238E27FC236}">
                <a16:creationId xmlns:a16="http://schemas.microsoft.com/office/drawing/2014/main" id="{A1DBB017-682A-4FEC-BFA5-08C6FF37A48A}"/>
              </a:ext>
            </a:extLst>
          </p:cNvPr>
          <p:cNvSpPr txBox="1">
            <a:spLocks/>
          </p:cNvSpPr>
          <p:nvPr/>
        </p:nvSpPr>
        <p:spPr>
          <a:xfrm>
            <a:off x="6720839" y="4675516"/>
            <a:ext cx="5172077" cy="9484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800" b="0" i="0" dirty="0">
                <a:solidFill>
                  <a:srgbClr val="212529"/>
                </a:solidFill>
                <a:effectLst/>
                <a:latin typeface="+mj-lt"/>
              </a:rPr>
              <a:t>Kupiškio rajono Alizavos pagrindinės mokyklos įgyvendintas projektas „Alizavos mokyklos stadiono rekonstrukcija“</a:t>
            </a:r>
            <a:endParaRPr lang="en-LT" sz="1800" dirty="0">
              <a:latin typeface="+mj-lt"/>
            </a:endParaRPr>
          </a:p>
        </p:txBody>
      </p:sp>
      <p:pic>
        <p:nvPicPr>
          <p:cNvPr id="4" name="Picture 3" descr="A picture containing grass, outdoor&#10;&#10;Description automatically generated">
            <a:extLst>
              <a:ext uri="{FF2B5EF4-FFF2-40B4-BE49-F238E27FC236}">
                <a16:creationId xmlns:a16="http://schemas.microsoft.com/office/drawing/2014/main" id="{69E03439-DFA5-4511-B1C7-D6D5F06BF510}"/>
              </a:ext>
            </a:extLst>
          </p:cNvPr>
          <p:cNvPicPr>
            <a:picLocks noChangeAspect="1"/>
          </p:cNvPicPr>
          <p:nvPr/>
        </p:nvPicPr>
        <p:blipFill>
          <a:blip r:embed="rId3"/>
          <a:stretch>
            <a:fillRect/>
          </a:stretch>
        </p:blipFill>
        <p:spPr>
          <a:xfrm rot="10800000">
            <a:off x="6223352" y="1414554"/>
            <a:ext cx="5790846" cy="3257351"/>
          </a:xfrm>
          <a:prstGeom prst="rect">
            <a:avLst/>
          </a:prstGeom>
        </p:spPr>
      </p:pic>
    </p:spTree>
    <p:extLst>
      <p:ext uri="{BB962C8B-B14F-4D97-AF65-F5344CB8AC3E}">
        <p14:creationId xmlns:p14="http://schemas.microsoft.com/office/powerpoint/2010/main" val="32946758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0F3A29F1-2638-462B-9E86-9B1D20FC7EE3}"/>
              </a:ext>
            </a:extLst>
          </p:cNvPr>
          <p:cNvSpPr>
            <a:spLocks noGrp="1"/>
          </p:cNvSpPr>
          <p:nvPr>
            <p:ph type="body" sz="quarter" idx="11"/>
          </p:nvPr>
        </p:nvSpPr>
        <p:spPr>
          <a:xfrm>
            <a:off x="695325" y="1471239"/>
            <a:ext cx="11130915" cy="3915521"/>
          </a:xfrm>
        </p:spPr>
        <p:txBody>
          <a:bodyPr vert="horz" lIns="91440" tIns="45720" rIns="91440" bIns="45720" rtlCol="0" anchor="t">
            <a:normAutofit/>
          </a:bodyPr>
          <a:lstStyle/>
          <a:p>
            <a:pPr marL="457200" indent="-457200">
              <a:buFont typeface="+mj-lt"/>
              <a:buAutoNum type="arabicPeriod"/>
            </a:pPr>
            <a:r>
              <a:rPr lang="lt-LT" sz="2200" dirty="0">
                <a:solidFill>
                  <a:schemeClr val="accent6"/>
                </a:solidFill>
              </a:rPr>
              <a:t>100 proc. skatinti neįgaliųjų sporto plėtrą; </a:t>
            </a:r>
          </a:p>
          <a:p>
            <a:pPr marL="457200" indent="-457200">
              <a:buFont typeface="+mj-lt"/>
              <a:buAutoNum type="arabicPeriod"/>
            </a:pPr>
            <a:r>
              <a:rPr lang="lt-LT" sz="2200" dirty="0">
                <a:solidFill>
                  <a:schemeClr val="accent6"/>
                </a:solidFill>
              </a:rPr>
              <a:t>Iš dalies skatinanti neįgaliųjų sporto plėtrą;</a:t>
            </a:r>
          </a:p>
          <a:p>
            <a:pPr marL="457200" indent="-457200">
              <a:buFont typeface="+mj-lt"/>
              <a:buAutoNum type="arabicPeriod"/>
            </a:pPr>
            <a:r>
              <a:rPr lang="lt-LT" sz="2200" dirty="0">
                <a:solidFill>
                  <a:schemeClr val="accent6"/>
                </a:solidFill>
              </a:rPr>
              <a:t>Gali nesiekti I prioriteto, tačiau tokiu atveju surenkamas mažesnis balų skaičius.</a:t>
            </a:r>
          </a:p>
          <a:p>
            <a:pPr marL="457200" indent="-457200">
              <a:buFont typeface="+mj-lt"/>
              <a:buAutoNum type="arabicPeriod"/>
            </a:pPr>
            <a:endParaRPr lang="lt-LT" sz="2200" dirty="0">
              <a:solidFill>
                <a:schemeClr val="accent6"/>
              </a:solidFill>
            </a:endParaRPr>
          </a:p>
          <a:p>
            <a:r>
              <a:rPr lang="lt-LT" sz="2200" b="1" u="sng" dirty="0">
                <a:solidFill>
                  <a:schemeClr val="accent6"/>
                </a:solidFill>
              </a:rPr>
              <a:t>I prioritetas užskaitomas tik tuo atveju, kai:</a:t>
            </a:r>
          </a:p>
          <a:p>
            <a:r>
              <a:rPr lang="lt-LT" sz="2200" dirty="0">
                <a:solidFill>
                  <a:schemeClr val="accent6"/>
                </a:solidFill>
              </a:rPr>
              <a:t>Pareiškėjas turi patirties organizuojant neįgaliųjų fizinio aktyvumo užsiėmimus, sporto pratybas, treniruotes, varžybas ir/ar kitus sporto renginius. </a:t>
            </a:r>
          </a:p>
          <a:p>
            <a:r>
              <a:rPr lang="lt-LT" sz="2200" dirty="0">
                <a:solidFill>
                  <a:schemeClr val="accent6"/>
                </a:solidFill>
              </a:rPr>
              <a:t>Jei šią patirtį turi partneris, aprašoma partnerio patirtis ir privalo būti pateiktas partnerio įsipareigojimas ar sutikimas sporto bazėje vykdyti paminėtas veiklas ne trumpiau nei 3 metus po projekto įgyvendinimo.</a:t>
            </a:r>
          </a:p>
          <a:p>
            <a:endParaRPr lang="en-US" sz="2200" dirty="0">
              <a:solidFill>
                <a:schemeClr val="accent6"/>
              </a:solidFill>
            </a:endParaRPr>
          </a:p>
        </p:txBody>
      </p:sp>
      <p:sp>
        <p:nvSpPr>
          <p:cNvPr id="10" name="Text Placeholder 3">
            <a:extLst>
              <a:ext uri="{FF2B5EF4-FFF2-40B4-BE49-F238E27FC236}">
                <a16:creationId xmlns:a16="http://schemas.microsoft.com/office/drawing/2014/main" id="{3E1BFA2D-EAFC-4261-8FAB-2E0EEBA88B19}"/>
              </a:ext>
            </a:extLst>
          </p:cNvPr>
          <p:cNvSpPr txBox="1">
            <a:spLocks/>
          </p:cNvSpPr>
          <p:nvPr/>
        </p:nvSpPr>
        <p:spPr>
          <a:xfrm>
            <a:off x="513080" y="580278"/>
            <a:ext cx="10505439" cy="1248521"/>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lt-LT" sz="3200" b="1" dirty="0">
                <a:latin typeface="+mj-lt"/>
                <a:ea typeface="+mj-ea"/>
                <a:cs typeface="+mj-cs"/>
              </a:rPr>
              <a:t>Pareiškėjas gali:</a:t>
            </a:r>
            <a:endParaRPr lang="en-LT" sz="3200" b="1" dirty="0">
              <a:latin typeface="+mj-lt"/>
              <a:ea typeface="+mj-ea"/>
              <a:cs typeface="+mj-cs"/>
            </a:endParaRPr>
          </a:p>
        </p:txBody>
      </p:sp>
    </p:spTree>
    <p:extLst>
      <p:ext uri="{BB962C8B-B14F-4D97-AF65-F5344CB8AC3E}">
        <p14:creationId xmlns:p14="http://schemas.microsoft.com/office/powerpoint/2010/main" val="2615495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8FA454-2753-4378-B0BF-644752286BFB}"/>
              </a:ext>
            </a:extLst>
          </p:cNvPr>
          <p:cNvSpPr>
            <a:spLocks noGrp="1"/>
          </p:cNvSpPr>
          <p:nvPr>
            <p:ph type="body" sz="quarter" idx="11"/>
          </p:nvPr>
        </p:nvSpPr>
        <p:spPr>
          <a:xfrm>
            <a:off x="283287" y="1217012"/>
            <a:ext cx="5919033" cy="4831468"/>
          </a:xfrm>
        </p:spPr>
        <p:txBody>
          <a:bodyPr vert="horz" lIns="91440" tIns="45720" rIns="91440" bIns="45720" rtlCol="0" anchor="t">
            <a:normAutofit fontScale="55000" lnSpcReduction="20000"/>
          </a:bodyPr>
          <a:lstStyle/>
          <a:p>
            <a:r>
              <a:rPr lang="lt-LT" sz="5100" b="1" dirty="0">
                <a:solidFill>
                  <a:schemeClr val="accent6"/>
                </a:solidFill>
                <a:latin typeface="+mj-lt"/>
              </a:rPr>
              <a:t>Svarbiausi aspektai, siekiant šio prioriteto neužmiršti:</a:t>
            </a:r>
          </a:p>
          <a:p>
            <a:pPr marL="571500" indent="-571500">
              <a:buFont typeface="Wingdings" panose="05000000000000000000" pitchFamily="2" charset="2"/>
              <a:buChar char="v"/>
            </a:pPr>
            <a:r>
              <a:rPr lang="lt-LT" sz="3600" dirty="0">
                <a:solidFill>
                  <a:schemeClr val="accent6"/>
                </a:solidFill>
                <a:latin typeface="+mj-lt"/>
              </a:rPr>
              <a:t>1 rodiklis užskaitomas tik tuo atveju, kai sporto bazėje</a:t>
            </a:r>
            <a:r>
              <a:rPr lang="lt-LT" sz="3600" b="1" dirty="0">
                <a:solidFill>
                  <a:schemeClr val="accent6"/>
                </a:solidFill>
                <a:latin typeface="+mj-lt"/>
              </a:rPr>
              <a:t> pritaikomi visi 4 elementai</a:t>
            </a:r>
            <a:r>
              <a:rPr lang="lt-LT" sz="3600" dirty="0">
                <a:solidFill>
                  <a:schemeClr val="accent6"/>
                </a:solidFill>
                <a:latin typeface="+mj-lt"/>
              </a:rPr>
              <a:t>:</a:t>
            </a:r>
          </a:p>
          <a:p>
            <a:pPr marL="457200" indent="-457200">
              <a:spcBef>
                <a:spcPts val="0"/>
              </a:spcBef>
              <a:buFont typeface="+mj-lt"/>
              <a:buAutoNum type="arabicPeriod"/>
            </a:pPr>
            <a:r>
              <a:rPr lang="lt-LT" sz="3600" dirty="0">
                <a:solidFill>
                  <a:schemeClr val="accent6"/>
                </a:solidFill>
                <a:effectLst/>
                <a:latin typeface="+mj-lt"/>
                <a:ea typeface="Times New Roman" panose="02020603050405020304" pitchFamily="18" charset="0"/>
              </a:rPr>
              <a:t>ne mažiau kaip viena patalpa arba lauko erdvė fizinio aktyvumo užsiėmimams;</a:t>
            </a:r>
          </a:p>
          <a:p>
            <a:pPr marL="457200" indent="-457200">
              <a:spcBef>
                <a:spcPts val="0"/>
              </a:spcBef>
              <a:buFont typeface="+mj-lt"/>
              <a:buAutoNum type="arabicPeriod"/>
            </a:pPr>
            <a:r>
              <a:rPr lang="lt-LT" sz="3600" dirty="0">
                <a:solidFill>
                  <a:schemeClr val="accent6"/>
                </a:solidFill>
                <a:latin typeface="+mj-lt"/>
                <a:ea typeface="Times New Roman" panose="02020603050405020304" pitchFamily="18" charset="0"/>
              </a:rPr>
              <a:t>t</a:t>
            </a:r>
            <a:r>
              <a:rPr lang="lt-LT" sz="3600" dirty="0">
                <a:solidFill>
                  <a:schemeClr val="accent6"/>
                </a:solidFill>
                <a:effectLst/>
                <a:latin typeface="+mj-lt"/>
                <a:ea typeface="Times New Roman" panose="02020603050405020304" pitchFamily="18" charset="0"/>
              </a:rPr>
              <a:t>ualetas</a:t>
            </a:r>
            <a:r>
              <a:rPr lang="lt-LT" sz="3600" dirty="0">
                <a:solidFill>
                  <a:schemeClr val="accent6"/>
                </a:solidFill>
                <a:latin typeface="+mj-lt"/>
                <a:ea typeface="Times New Roman" panose="02020603050405020304" pitchFamily="18" charset="0"/>
              </a:rPr>
              <a:t>;</a:t>
            </a:r>
          </a:p>
          <a:p>
            <a:pPr marL="457200" indent="-457200">
              <a:spcBef>
                <a:spcPts val="0"/>
              </a:spcBef>
              <a:buFont typeface="+mj-lt"/>
              <a:buAutoNum type="arabicPeriod"/>
            </a:pPr>
            <a:r>
              <a:rPr lang="lt-LT" sz="3600" dirty="0">
                <a:solidFill>
                  <a:schemeClr val="accent6"/>
                </a:solidFill>
                <a:latin typeface="+mj-lt"/>
              </a:rPr>
              <a:t>dušas;</a:t>
            </a:r>
          </a:p>
          <a:p>
            <a:pPr marL="457200" indent="-457200">
              <a:spcBef>
                <a:spcPts val="0"/>
              </a:spcBef>
              <a:buFont typeface="+mj-lt"/>
              <a:buAutoNum type="arabicPeriod"/>
            </a:pPr>
            <a:r>
              <a:rPr lang="lt-LT" sz="3600" dirty="0">
                <a:solidFill>
                  <a:schemeClr val="accent6"/>
                </a:solidFill>
                <a:effectLst/>
                <a:latin typeface="+mj-lt"/>
                <a:ea typeface="Times New Roman" panose="02020603050405020304" pitchFamily="18" charset="0"/>
              </a:rPr>
              <a:t>galimybė savarankiškai patekti ir judėti šiose patalpose neįgaliojo vėžimėliu.</a:t>
            </a:r>
            <a:endParaRPr lang="en-US" sz="3600" dirty="0">
              <a:solidFill>
                <a:schemeClr val="accent6"/>
              </a:solidFill>
              <a:effectLst/>
              <a:latin typeface="+mj-lt"/>
              <a:ea typeface="Times New Roman" panose="02020603050405020304" pitchFamily="18" charset="0"/>
            </a:endParaRPr>
          </a:p>
          <a:p>
            <a:pPr>
              <a:spcBef>
                <a:spcPts val="0"/>
              </a:spcBef>
            </a:pPr>
            <a:r>
              <a:rPr lang="en-US" sz="3600" dirty="0">
                <a:solidFill>
                  <a:srgbClr val="FF0000"/>
                </a:solidFill>
                <a:latin typeface="+mj-lt"/>
                <a:ea typeface="Times New Roman" panose="02020603050405020304" pitchFamily="18" charset="0"/>
              </a:rPr>
              <a:t>!</a:t>
            </a:r>
            <a:r>
              <a:rPr lang="lt-LT" sz="3600" dirty="0">
                <a:solidFill>
                  <a:srgbClr val="FF0000"/>
                </a:solidFill>
                <a:latin typeface="+mj-lt"/>
                <a:ea typeface="Times New Roman" panose="02020603050405020304" pitchFamily="18" charset="0"/>
              </a:rPr>
              <a:t> </a:t>
            </a:r>
            <a:r>
              <a:rPr lang="lt-LT" sz="3600" b="1" dirty="0">
                <a:solidFill>
                  <a:schemeClr val="accent6"/>
                </a:solidFill>
                <a:latin typeface="+mj-lt"/>
                <a:ea typeface="Times New Roman" panose="02020603050405020304" pitchFamily="18" charset="0"/>
              </a:rPr>
              <a:t>Svarbu:</a:t>
            </a:r>
            <a:r>
              <a:rPr lang="lt-LT" sz="3600" dirty="0">
                <a:solidFill>
                  <a:schemeClr val="accent6"/>
                </a:solidFill>
                <a:latin typeface="+mj-lt"/>
                <a:ea typeface="Times New Roman" panose="02020603050405020304" pitchFamily="18" charset="0"/>
              </a:rPr>
              <a:t> turi būti priklausinys (jei lauko infrastruktūra).</a:t>
            </a:r>
            <a:endParaRPr lang="lt-LT" sz="3600" dirty="0">
              <a:solidFill>
                <a:schemeClr val="accent6"/>
              </a:solidFill>
              <a:effectLst/>
              <a:latin typeface="+mj-lt"/>
              <a:ea typeface="Times New Roman" panose="02020603050405020304" pitchFamily="18" charset="0"/>
            </a:endParaRPr>
          </a:p>
          <a:p>
            <a:pPr>
              <a:spcBef>
                <a:spcPts val="0"/>
              </a:spcBef>
            </a:pPr>
            <a:endParaRPr lang="lt-LT" sz="3600" dirty="0">
              <a:solidFill>
                <a:schemeClr val="accent6"/>
              </a:solidFill>
              <a:latin typeface="+mj-lt"/>
            </a:endParaRPr>
          </a:p>
          <a:p>
            <a:pPr marL="571500" indent="-571500">
              <a:buFont typeface="Wingdings" panose="05000000000000000000" pitchFamily="2" charset="2"/>
              <a:buChar char="v"/>
            </a:pPr>
            <a:r>
              <a:rPr lang="lt-LT" sz="3600" dirty="0">
                <a:solidFill>
                  <a:schemeClr val="accent6"/>
                </a:solidFill>
                <a:latin typeface="+mj-lt"/>
              </a:rPr>
              <a:t>2 rodiklis:</a:t>
            </a:r>
          </a:p>
          <a:p>
            <a:r>
              <a:rPr lang="lt-LT" sz="3600" dirty="0">
                <a:solidFill>
                  <a:schemeClr val="accent6"/>
                </a:solidFill>
                <a:latin typeface="+mj-lt"/>
              </a:rPr>
              <a:t>Reikia nurodyti kiek šiuo metu reguliariai sportuoja (rekomenduojame naudoti Kvietimo 5 priedą) ir koks skaičius bus pasiektas per 3 metus.</a:t>
            </a:r>
          </a:p>
          <a:p>
            <a:pPr>
              <a:spcBef>
                <a:spcPts val="0"/>
              </a:spcBef>
            </a:pPr>
            <a:endParaRPr lang="lt-LT" sz="2000" dirty="0">
              <a:solidFill>
                <a:schemeClr val="accent6"/>
              </a:solidFill>
              <a:latin typeface="+mj-lt"/>
            </a:endParaRPr>
          </a:p>
          <a:p>
            <a:endParaRPr lang="lt-LT" sz="2200" dirty="0">
              <a:solidFill>
                <a:schemeClr val="accent6"/>
              </a:solidFill>
              <a:latin typeface="+mj-lt"/>
            </a:endParaRPr>
          </a:p>
          <a:p>
            <a:endParaRPr lang="en-US" sz="2200" dirty="0">
              <a:solidFill>
                <a:schemeClr val="accent6"/>
              </a:solidFill>
            </a:endParaRPr>
          </a:p>
        </p:txBody>
      </p:sp>
      <mc:AlternateContent xmlns:mc="http://schemas.openxmlformats.org/markup-compatibility/2006">
        <mc:Choice xmlns:p14="http://schemas.microsoft.com/office/powerpoint/2010/main" xmlns:aink="http://schemas.microsoft.com/office/drawing/2016/ink" xmlns="" Requires="p14 aink">
          <p:contentPart p14:bwMode="auto" r:id="rId3">
            <p14:nvContentPartPr>
              <p14:cNvPr id="11" name="Ink 10">
                <a:extLst>
                  <a:ext uri="{FF2B5EF4-FFF2-40B4-BE49-F238E27FC236}">
                    <a16:creationId xmlns:a16="http://schemas.microsoft.com/office/drawing/2014/main" id="{2A62C80E-779F-437A-816F-65FA58F588AD}"/>
                  </a:ext>
                </a:extLst>
              </p14:cNvPr>
              <p14:cNvContentPartPr/>
              <p14:nvPr/>
            </p14:nvContentPartPr>
            <p14:xfrm>
              <a:off x="13701116" y="2787209"/>
              <a:ext cx="360" cy="360"/>
            </p14:xfrm>
          </p:contentPart>
        </mc:Choice>
        <mc:Fallback>
          <p:pic>
            <p:nvPicPr>
              <p:cNvPr id="11" name="Ink 10">
                <a:extLst>
                  <a:ext uri="{FF2B5EF4-FFF2-40B4-BE49-F238E27FC236}">
                    <a16:creationId xmlns:a16="http://schemas.microsoft.com/office/drawing/2014/main" id="{2A62C80E-779F-437A-816F-65FA58F588AD}"/>
                  </a:ext>
                </a:extLst>
              </p:cNvPr>
              <p:cNvPicPr/>
              <p:nvPr/>
            </p:nvPicPr>
            <p:blipFill>
              <a:blip r:embed="rId4"/>
              <a:stretch>
                <a:fillRect/>
              </a:stretch>
            </p:blipFill>
            <p:spPr>
              <a:xfrm>
                <a:off x="13692476" y="2778569"/>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7">
            <p14:nvContentPartPr>
              <p14:cNvPr id="12" name="Ink 11">
                <a:extLst>
                  <a:ext uri="{FF2B5EF4-FFF2-40B4-BE49-F238E27FC236}">
                    <a16:creationId xmlns:a16="http://schemas.microsoft.com/office/drawing/2014/main" id="{FA2C7B5F-490D-4F77-9839-6B2AA5FD421A}"/>
                  </a:ext>
                </a:extLst>
              </p14:cNvPr>
              <p14:cNvContentPartPr/>
              <p14:nvPr/>
            </p14:nvContentPartPr>
            <p14:xfrm>
              <a:off x="14276" y="3915809"/>
              <a:ext cx="360" cy="360"/>
            </p14:xfrm>
          </p:contentPart>
        </mc:Choice>
        <mc:Fallback>
          <p:pic>
            <p:nvPicPr>
              <p:cNvPr id="12" name="Ink 11">
                <a:extLst>
                  <a:ext uri="{FF2B5EF4-FFF2-40B4-BE49-F238E27FC236}">
                    <a16:creationId xmlns:a16="http://schemas.microsoft.com/office/drawing/2014/main" id="{FA2C7B5F-490D-4F77-9839-6B2AA5FD421A}"/>
                  </a:ext>
                </a:extLst>
              </p:cNvPr>
              <p:cNvPicPr/>
              <p:nvPr/>
            </p:nvPicPr>
            <p:blipFill>
              <a:blip r:embed="rId8"/>
              <a:stretch>
                <a:fillRect/>
              </a:stretch>
            </p:blipFill>
            <p:spPr>
              <a:xfrm>
                <a:off x="5636" y="3906809"/>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9">
            <p14:nvContentPartPr>
              <p14:cNvPr id="14" name="Ink 13">
                <a:extLst>
                  <a:ext uri="{FF2B5EF4-FFF2-40B4-BE49-F238E27FC236}">
                    <a16:creationId xmlns:a16="http://schemas.microsoft.com/office/drawing/2014/main" id="{C3C0A1B8-DF46-4BD3-9541-69C20FF99AD5}"/>
                  </a:ext>
                </a:extLst>
              </p14:cNvPr>
              <p14:cNvContentPartPr/>
              <p14:nvPr/>
            </p14:nvContentPartPr>
            <p14:xfrm>
              <a:off x="-3628204" y="5035769"/>
              <a:ext cx="360" cy="360"/>
            </p14:xfrm>
          </p:contentPart>
        </mc:Choice>
        <mc:Fallback>
          <p:pic>
            <p:nvPicPr>
              <p:cNvPr id="14" name="Ink 13">
                <a:extLst>
                  <a:ext uri="{FF2B5EF4-FFF2-40B4-BE49-F238E27FC236}">
                    <a16:creationId xmlns:a16="http://schemas.microsoft.com/office/drawing/2014/main" id="{C3C0A1B8-DF46-4BD3-9541-69C20FF99AD5}"/>
                  </a:ext>
                </a:extLst>
              </p:cNvPr>
              <p:cNvPicPr/>
              <p:nvPr/>
            </p:nvPicPr>
            <p:blipFill>
              <a:blip r:embed="rId10"/>
              <a:stretch>
                <a:fillRect/>
              </a:stretch>
            </p:blipFill>
            <p:spPr>
              <a:xfrm>
                <a:off x="-3636844" y="5027129"/>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3">
            <p14:nvContentPartPr>
              <p14:cNvPr id="15" name="Ink 14">
                <a:extLst>
                  <a:ext uri="{FF2B5EF4-FFF2-40B4-BE49-F238E27FC236}">
                    <a16:creationId xmlns:a16="http://schemas.microsoft.com/office/drawing/2014/main" id="{1D512726-490F-43C7-A079-6B56C3BA885B}"/>
                  </a:ext>
                </a:extLst>
              </p14:cNvPr>
              <p14:cNvContentPartPr/>
              <p14:nvPr/>
            </p14:nvContentPartPr>
            <p14:xfrm>
              <a:off x="59276" y="1022489"/>
              <a:ext cx="360" cy="360"/>
            </p14:xfrm>
          </p:contentPart>
        </mc:Choice>
        <mc:Fallback>
          <p:pic>
            <p:nvPicPr>
              <p:cNvPr id="15" name="Ink 14">
                <a:extLst>
                  <a:ext uri="{FF2B5EF4-FFF2-40B4-BE49-F238E27FC236}">
                    <a16:creationId xmlns:a16="http://schemas.microsoft.com/office/drawing/2014/main" id="{1D512726-490F-43C7-A079-6B56C3BA885B}"/>
                  </a:ext>
                </a:extLst>
              </p:cNvPr>
              <p:cNvPicPr/>
              <p:nvPr/>
            </p:nvPicPr>
            <p:blipFill>
              <a:blip r:embed="rId14"/>
              <a:stretch>
                <a:fillRect/>
              </a:stretch>
            </p:blipFill>
            <p:spPr>
              <a:xfrm>
                <a:off x="50636" y="1013849"/>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5">
            <p14:nvContentPartPr>
              <p14:cNvPr id="17" name="Ink 16">
                <a:extLst>
                  <a:ext uri="{FF2B5EF4-FFF2-40B4-BE49-F238E27FC236}">
                    <a16:creationId xmlns:a16="http://schemas.microsoft.com/office/drawing/2014/main" id="{132723B5-C0C3-4781-8318-3E3D8525D203}"/>
                  </a:ext>
                </a:extLst>
              </p14:cNvPr>
              <p14:cNvContentPartPr/>
              <p14:nvPr/>
            </p14:nvContentPartPr>
            <p14:xfrm>
              <a:off x="7071000" y="1904400"/>
              <a:ext cx="360" cy="360"/>
            </p14:xfrm>
          </p:contentPart>
        </mc:Choice>
        <mc:Fallback>
          <p:pic>
            <p:nvPicPr>
              <p:cNvPr id="17" name="Ink 16">
                <a:extLst>
                  <a:ext uri="{FF2B5EF4-FFF2-40B4-BE49-F238E27FC236}">
                    <a16:creationId xmlns:a16="http://schemas.microsoft.com/office/drawing/2014/main" id="{132723B5-C0C3-4781-8318-3E3D8525D203}"/>
                  </a:ext>
                </a:extLst>
              </p:cNvPr>
              <p:cNvPicPr/>
              <p:nvPr/>
            </p:nvPicPr>
            <p:blipFill>
              <a:blip r:embed="rId16"/>
              <a:stretch>
                <a:fillRect/>
              </a:stretch>
            </p:blipFill>
            <p:spPr>
              <a:xfrm>
                <a:off x="7062360" y="189576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7">
            <p14:nvContentPartPr>
              <p14:cNvPr id="18" name="Ink 17">
                <a:extLst>
                  <a:ext uri="{FF2B5EF4-FFF2-40B4-BE49-F238E27FC236}">
                    <a16:creationId xmlns:a16="http://schemas.microsoft.com/office/drawing/2014/main" id="{9497616D-2949-454F-8F08-3F9F908DFF4E}"/>
                  </a:ext>
                </a:extLst>
              </p14:cNvPr>
              <p14:cNvContentPartPr/>
              <p14:nvPr/>
            </p14:nvContentPartPr>
            <p14:xfrm>
              <a:off x="6766080" y="1447200"/>
              <a:ext cx="360" cy="360"/>
            </p14:xfrm>
          </p:contentPart>
        </mc:Choice>
        <mc:Fallback>
          <p:pic>
            <p:nvPicPr>
              <p:cNvPr id="18" name="Ink 17">
                <a:extLst>
                  <a:ext uri="{FF2B5EF4-FFF2-40B4-BE49-F238E27FC236}">
                    <a16:creationId xmlns:a16="http://schemas.microsoft.com/office/drawing/2014/main" id="{9497616D-2949-454F-8F08-3F9F908DFF4E}"/>
                  </a:ext>
                </a:extLst>
              </p:cNvPr>
              <p:cNvPicPr/>
              <p:nvPr/>
            </p:nvPicPr>
            <p:blipFill>
              <a:blip r:embed="rId18"/>
              <a:stretch>
                <a:fillRect/>
              </a:stretch>
            </p:blipFill>
            <p:spPr>
              <a:xfrm>
                <a:off x="6757440" y="143856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9">
            <p14:nvContentPartPr>
              <p14:cNvPr id="19" name="Ink 18">
                <a:extLst>
                  <a:ext uri="{FF2B5EF4-FFF2-40B4-BE49-F238E27FC236}">
                    <a16:creationId xmlns:a16="http://schemas.microsoft.com/office/drawing/2014/main" id="{234F9E72-132E-4A50-8EAE-E7F5417E07D2}"/>
                  </a:ext>
                </a:extLst>
              </p14:cNvPr>
              <p14:cNvContentPartPr/>
              <p14:nvPr/>
            </p14:nvContentPartPr>
            <p14:xfrm>
              <a:off x="15133200" y="3153600"/>
              <a:ext cx="360" cy="360"/>
            </p14:xfrm>
          </p:contentPart>
        </mc:Choice>
        <mc:Fallback>
          <p:pic>
            <p:nvPicPr>
              <p:cNvPr id="19" name="Ink 18">
                <a:extLst>
                  <a:ext uri="{FF2B5EF4-FFF2-40B4-BE49-F238E27FC236}">
                    <a16:creationId xmlns:a16="http://schemas.microsoft.com/office/drawing/2014/main" id="{234F9E72-132E-4A50-8EAE-E7F5417E07D2}"/>
                  </a:ext>
                </a:extLst>
              </p:cNvPr>
              <p:cNvPicPr/>
              <p:nvPr/>
            </p:nvPicPr>
            <p:blipFill>
              <a:blip r:embed="rId20"/>
              <a:stretch>
                <a:fillRect/>
              </a:stretch>
            </p:blipFill>
            <p:spPr>
              <a:xfrm>
                <a:off x="15124560" y="314496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1">
            <p14:nvContentPartPr>
              <p14:cNvPr id="20" name="Ink 19">
                <a:extLst>
                  <a:ext uri="{FF2B5EF4-FFF2-40B4-BE49-F238E27FC236}">
                    <a16:creationId xmlns:a16="http://schemas.microsoft.com/office/drawing/2014/main" id="{BB1B096D-DCC9-403B-BB87-A3DAE8DAC152}"/>
                  </a:ext>
                </a:extLst>
              </p14:cNvPr>
              <p14:cNvContentPartPr/>
              <p14:nvPr/>
            </p14:nvContentPartPr>
            <p14:xfrm>
              <a:off x="10484880" y="1401480"/>
              <a:ext cx="360" cy="360"/>
            </p14:xfrm>
          </p:contentPart>
        </mc:Choice>
        <mc:Fallback>
          <p:pic>
            <p:nvPicPr>
              <p:cNvPr id="20" name="Ink 19">
                <a:extLst>
                  <a:ext uri="{FF2B5EF4-FFF2-40B4-BE49-F238E27FC236}">
                    <a16:creationId xmlns:a16="http://schemas.microsoft.com/office/drawing/2014/main" id="{BB1B096D-DCC9-403B-BB87-A3DAE8DAC152}"/>
                  </a:ext>
                </a:extLst>
              </p:cNvPr>
              <p:cNvPicPr/>
              <p:nvPr/>
            </p:nvPicPr>
            <p:blipFill>
              <a:blip r:embed="rId22"/>
              <a:stretch>
                <a:fillRect/>
              </a:stretch>
            </p:blipFill>
            <p:spPr>
              <a:xfrm>
                <a:off x="10476240" y="139284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3">
            <p14:nvContentPartPr>
              <p14:cNvPr id="21" name="Ink 20">
                <a:extLst>
                  <a:ext uri="{FF2B5EF4-FFF2-40B4-BE49-F238E27FC236}">
                    <a16:creationId xmlns:a16="http://schemas.microsoft.com/office/drawing/2014/main" id="{2F3A620A-4C13-4236-87C6-3610EF61AD83}"/>
                  </a:ext>
                </a:extLst>
              </p14:cNvPr>
              <p14:cNvContentPartPr/>
              <p14:nvPr/>
            </p14:nvContentPartPr>
            <p14:xfrm>
              <a:off x="10043520" y="1096560"/>
              <a:ext cx="360" cy="360"/>
            </p14:xfrm>
          </p:contentPart>
        </mc:Choice>
        <mc:Fallback>
          <p:pic>
            <p:nvPicPr>
              <p:cNvPr id="21" name="Ink 20">
                <a:extLst>
                  <a:ext uri="{FF2B5EF4-FFF2-40B4-BE49-F238E27FC236}">
                    <a16:creationId xmlns:a16="http://schemas.microsoft.com/office/drawing/2014/main" id="{2F3A620A-4C13-4236-87C6-3610EF61AD83}"/>
                  </a:ext>
                </a:extLst>
              </p:cNvPr>
              <p:cNvPicPr/>
              <p:nvPr/>
            </p:nvPicPr>
            <p:blipFill>
              <a:blip r:embed="rId24"/>
              <a:stretch>
                <a:fillRect/>
              </a:stretch>
            </p:blipFill>
            <p:spPr>
              <a:xfrm>
                <a:off x="10034520" y="108792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5">
            <p14:nvContentPartPr>
              <p14:cNvPr id="22" name="Ink 21">
                <a:extLst>
                  <a:ext uri="{FF2B5EF4-FFF2-40B4-BE49-F238E27FC236}">
                    <a16:creationId xmlns:a16="http://schemas.microsoft.com/office/drawing/2014/main" id="{0F1F403B-ACCE-442B-ADDD-6A2C32E20C13}"/>
                  </a:ext>
                </a:extLst>
              </p14:cNvPr>
              <p14:cNvContentPartPr/>
              <p14:nvPr/>
            </p14:nvContentPartPr>
            <p14:xfrm>
              <a:off x="10043520" y="1096560"/>
              <a:ext cx="360" cy="360"/>
            </p14:xfrm>
          </p:contentPart>
        </mc:Choice>
        <mc:Fallback>
          <p:pic>
            <p:nvPicPr>
              <p:cNvPr id="22" name="Ink 21">
                <a:extLst>
                  <a:ext uri="{FF2B5EF4-FFF2-40B4-BE49-F238E27FC236}">
                    <a16:creationId xmlns:a16="http://schemas.microsoft.com/office/drawing/2014/main" id="{0F1F403B-ACCE-442B-ADDD-6A2C32E20C13}"/>
                  </a:ext>
                </a:extLst>
              </p:cNvPr>
              <p:cNvPicPr/>
              <p:nvPr/>
            </p:nvPicPr>
            <p:blipFill>
              <a:blip r:embed="rId26"/>
              <a:stretch>
                <a:fillRect/>
              </a:stretch>
            </p:blipFill>
            <p:spPr>
              <a:xfrm>
                <a:off x="10034520" y="1087920"/>
                <a:ext cx="18000" cy="18000"/>
              </a:xfrm>
              <a:prstGeom prst="rect">
                <a:avLst/>
              </a:prstGeom>
            </p:spPr>
          </p:pic>
        </mc:Fallback>
      </mc:AlternateContent>
      <p:sp>
        <p:nvSpPr>
          <p:cNvPr id="23" name="TextBox 22">
            <a:extLst>
              <a:ext uri="{FF2B5EF4-FFF2-40B4-BE49-F238E27FC236}">
                <a16:creationId xmlns:a16="http://schemas.microsoft.com/office/drawing/2014/main" id="{916CB8F6-E001-4602-A6D1-502E9EAAF213}"/>
              </a:ext>
            </a:extLst>
          </p:cNvPr>
          <p:cNvSpPr txBox="1"/>
          <p:nvPr/>
        </p:nvSpPr>
        <p:spPr>
          <a:xfrm>
            <a:off x="2706784" y="193986"/>
            <a:ext cx="9425940" cy="1077218"/>
          </a:xfrm>
          <a:prstGeom prst="rect">
            <a:avLst/>
          </a:prstGeom>
          <a:noFill/>
        </p:spPr>
        <p:txBody>
          <a:bodyPr wrap="square">
            <a:spAutoFit/>
          </a:bodyPr>
          <a:lstStyle/>
          <a:p>
            <a:r>
              <a:rPr lang="lt-LT" sz="3200" b="1" dirty="0">
                <a:solidFill>
                  <a:schemeClr val="bg1"/>
                </a:solidFill>
                <a:cs typeface="Calibri" panose="020F0502020204030204" pitchFamily="34" charset="0"/>
              </a:rPr>
              <a:t>Paraiškos 4.5.1 p. I prioritetas:</a:t>
            </a:r>
            <a:r>
              <a:rPr lang="lt-LT" sz="3200" b="1" dirty="0">
                <a:solidFill>
                  <a:schemeClr val="bg1"/>
                </a:solidFill>
                <a:effectLst/>
                <a:cs typeface="Calibri" panose="020F0502020204030204" pitchFamily="34" charset="0"/>
              </a:rPr>
              <a:t/>
            </a:r>
            <a:br>
              <a:rPr lang="lt-LT" sz="3200" b="1" dirty="0">
                <a:solidFill>
                  <a:schemeClr val="bg1"/>
                </a:solidFill>
                <a:effectLst/>
                <a:cs typeface="Calibri" panose="020F0502020204030204" pitchFamily="34" charset="0"/>
              </a:rPr>
            </a:br>
            <a:endParaRPr lang="lt-LT" sz="3200" dirty="0"/>
          </a:p>
        </p:txBody>
      </p:sp>
      <p:pic>
        <p:nvPicPr>
          <p:cNvPr id="3" name="Picture 2">
            <a:extLst>
              <a:ext uri="{FF2B5EF4-FFF2-40B4-BE49-F238E27FC236}">
                <a16:creationId xmlns:a16="http://schemas.microsoft.com/office/drawing/2014/main" id="{B693D179-02DE-4D61-817F-B7CB0926AB0C}"/>
              </a:ext>
            </a:extLst>
          </p:cNvPr>
          <p:cNvPicPr>
            <a:picLocks noChangeAspect="1"/>
          </p:cNvPicPr>
          <p:nvPr/>
        </p:nvPicPr>
        <p:blipFill>
          <a:blip r:embed="rId27"/>
          <a:stretch>
            <a:fillRect/>
          </a:stretch>
        </p:blipFill>
        <p:spPr>
          <a:xfrm>
            <a:off x="6443724" y="1525776"/>
            <a:ext cx="5549172" cy="4213940"/>
          </a:xfrm>
          <a:prstGeom prst="rect">
            <a:avLst/>
          </a:prstGeom>
        </p:spPr>
      </p:pic>
    </p:spTree>
    <p:extLst>
      <p:ext uri="{BB962C8B-B14F-4D97-AF65-F5344CB8AC3E}">
        <p14:creationId xmlns:p14="http://schemas.microsoft.com/office/powerpoint/2010/main" val="1676559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996B8-8CC8-41D2-AC63-DB1CE8DD82C6}"/>
              </a:ext>
            </a:extLst>
          </p:cNvPr>
          <p:cNvSpPr>
            <a:spLocks noGrp="1"/>
          </p:cNvSpPr>
          <p:nvPr>
            <p:ph type="title"/>
          </p:nvPr>
        </p:nvSpPr>
        <p:spPr>
          <a:xfrm>
            <a:off x="833864" y="580278"/>
            <a:ext cx="10874916" cy="1248521"/>
          </a:xfrm>
        </p:spPr>
        <p:txBody>
          <a:bodyPr/>
          <a:lstStyle/>
          <a:p>
            <a:pPr algn="ctr"/>
            <a:r>
              <a:rPr lang="lt-LT" dirty="0"/>
              <a:t>Naujas dokumentas:</a:t>
            </a:r>
          </a:p>
        </p:txBody>
      </p:sp>
      <p:pic>
        <p:nvPicPr>
          <p:cNvPr id="6" name="Picture 5">
            <a:extLst>
              <a:ext uri="{FF2B5EF4-FFF2-40B4-BE49-F238E27FC236}">
                <a16:creationId xmlns:a16="http://schemas.microsoft.com/office/drawing/2014/main" id="{D22556A4-1D1E-4FDC-963D-3E9D381A1F29}"/>
              </a:ext>
            </a:extLst>
          </p:cNvPr>
          <p:cNvPicPr>
            <a:picLocks noChangeAspect="1"/>
          </p:cNvPicPr>
          <p:nvPr/>
        </p:nvPicPr>
        <p:blipFill>
          <a:blip r:embed="rId3"/>
          <a:stretch>
            <a:fillRect/>
          </a:stretch>
        </p:blipFill>
        <p:spPr>
          <a:xfrm>
            <a:off x="1616927" y="1144604"/>
            <a:ext cx="9131759" cy="5236695"/>
          </a:xfrm>
          <a:prstGeom prst="rect">
            <a:avLst/>
          </a:prstGeom>
        </p:spPr>
      </p:pic>
    </p:spTree>
    <p:extLst>
      <p:ext uri="{BB962C8B-B14F-4D97-AF65-F5344CB8AC3E}">
        <p14:creationId xmlns:p14="http://schemas.microsoft.com/office/powerpoint/2010/main" val="804600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DC5FB1B-8828-4D61-A88E-355C7EEF1C03}"/>
              </a:ext>
            </a:extLst>
          </p:cNvPr>
          <p:cNvSpPr>
            <a:spLocks noGrp="1"/>
          </p:cNvSpPr>
          <p:nvPr>
            <p:ph type="title"/>
          </p:nvPr>
        </p:nvSpPr>
        <p:spPr>
          <a:xfrm>
            <a:off x="132080" y="233260"/>
            <a:ext cx="6863079" cy="998837"/>
          </a:xfrm>
        </p:spPr>
        <p:txBody>
          <a:bodyPr/>
          <a:lstStyle/>
          <a:p>
            <a:pPr algn="ctr"/>
            <a:r>
              <a:rPr lang="lt-LT" sz="2800" b="1" dirty="0">
                <a:solidFill>
                  <a:schemeClr val="bg1"/>
                </a:solidFill>
                <a:latin typeface="Calibri" panose="020F0502020204030204" pitchFamily="34" charset="0"/>
                <a:cs typeface="Calibri" panose="020F0502020204030204" pitchFamily="34" charset="0"/>
              </a:rPr>
              <a:t>I prioritetas: </a:t>
            </a:r>
            <a:r>
              <a:rPr lang="lt-LT" sz="2800" dirty="0">
                <a:latin typeface="Calibri" panose="020F0502020204030204" pitchFamily="34" charset="0"/>
                <a:cs typeface="Calibri" panose="020F0502020204030204" pitchFamily="34" charset="0"/>
              </a:rPr>
              <a:t>d</a:t>
            </a:r>
            <a:r>
              <a:rPr lang="lt-LT" sz="2800" b="1" dirty="0">
                <a:solidFill>
                  <a:schemeClr val="bg1"/>
                </a:solidFill>
                <a:latin typeface="Calibri" panose="020F0502020204030204" pitchFamily="34" charset="0"/>
                <a:cs typeface="Calibri" panose="020F0502020204030204" pitchFamily="34" charset="0"/>
              </a:rPr>
              <a:t>ažniausiai pasitaikančios klaidos:</a:t>
            </a:r>
            <a:endParaRPr lang="en-US" dirty="0"/>
          </a:p>
        </p:txBody>
      </p:sp>
      <p:sp>
        <p:nvSpPr>
          <p:cNvPr id="22" name="TextBox 21">
            <a:extLst>
              <a:ext uri="{FF2B5EF4-FFF2-40B4-BE49-F238E27FC236}">
                <a16:creationId xmlns:a16="http://schemas.microsoft.com/office/drawing/2014/main" id="{E8CFBFC9-6322-4DA4-909A-9A97D00CDCC6}"/>
              </a:ext>
            </a:extLst>
          </p:cNvPr>
          <p:cNvSpPr txBox="1"/>
          <p:nvPr/>
        </p:nvSpPr>
        <p:spPr>
          <a:xfrm>
            <a:off x="132080" y="1214515"/>
            <a:ext cx="6863079" cy="5198024"/>
          </a:xfrm>
          <a:prstGeom prst="rect">
            <a:avLst/>
          </a:prstGeom>
        </p:spPr>
        <p:txBody>
          <a:bodyPr vert="horz" lIns="91440" tIns="45720" rIns="91440" bIns="45720" rtlCol="0" anchor="t">
            <a:normAutofit fontScale="92500"/>
          </a:bodyPr>
          <a:lstStyle/>
          <a:p>
            <a:pPr>
              <a:lnSpc>
                <a:spcPct val="90000"/>
              </a:lnSpc>
              <a:spcBef>
                <a:spcPts val="1000"/>
              </a:spcBef>
              <a:defRPr/>
            </a:pPr>
            <a:r>
              <a:rPr lang="lt-LT" sz="2600" b="1" dirty="0">
                <a:solidFill>
                  <a:schemeClr val="accent6"/>
                </a:solidFill>
                <a:latin typeface="Calibri" panose="020F0502020204030204" pitchFamily="34" charset="0"/>
                <a:cs typeface="Calibri" panose="020F0502020204030204" pitchFamily="34" charset="0"/>
              </a:rPr>
              <a:t>Pareiškėjas nurodo, jog siekia šio prioriteto, bet:</a:t>
            </a:r>
          </a:p>
          <a:p>
            <a:pPr marL="285750" indent="-285750">
              <a:lnSpc>
                <a:spcPct val="90000"/>
              </a:lnSpc>
              <a:spcBef>
                <a:spcPts val="1000"/>
              </a:spcBef>
              <a:buFont typeface="Arial" panose="020B0604020202020204" pitchFamily="34" charset="0"/>
              <a:buChar char="•"/>
              <a:defRPr/>
            </a:pPr>
            <a:r>
              <a:rPr lang="lt-LT" sz="2600" b="1" dirty="0">
                <a:solidFill>
                  <a:schemeClr val="accent6"/>
                </a:solidFill>
                <a:latin typeface="Calibri" panose="020F0502020204030204" pitchFamily="34" charset="0"/>
                <a:cs typeface="Calibri" panose="020F0502020204030204" pitchFamily="34" charset="0"/>
              </a:rPr>
              <a:t>Nepritaiko bazės neįgaliesiems (1 rodiklis) </a:t>
            </a:r>
            <a:r>
              <a:rPr lang="lt-LT" sz="2600" dirty="0">
                <a:solidFill>
                  <a:schemeClr val="accent6"/>
                </a:solidFill>
                <a:effectLst/>
                <a:latin typeface="Calibri" panose="020F0502020204030204" pitchFamily="34" charset="0"/>
                <a:cs typeface="Calibri" panose="020F0502020204030204" pitchFamily="34" charset="0"/>
              </a:rPr>
              <a:t>pritaiko ne visus 4 elementus, o tik 3, 2 ar 1, todėl rodiklis neužskaitomas; arba nėra priklausinys;</a:t>
            </a:r>
          </a:p>
          <a:p>
            <a:pPr marL="285750" indent="-285750">
              <a:lnSpc>
                <a:spcPct val="90000"/>
              </a:lnSpc>
              <a:spcBef>
                <a:spcPts val="1000"/>
              </a:spcBef>
              <a:buFont typeface="Arial" panose="020B0604020202020204" pitchFamily="34" charset="0"/>
              <a:buChar char="•"/>
              <a:defRPr/>
            </a:pPr>
            <a:r>
              <a:rPr lang="lt-LT" sz="2600" dirty="0">
                <a:solidFill>
                  <a:schemeClr val="accent6"/>
                </a:solidFill>
                <a:effectLst/>
                <a:latin typeface="Calibri" panose="020F0502020204030204" pitchFamily="34" charset="0"/>
                <a:cs typeface="Calibri" panose="020F0502020204030204" pitchFamily="34" charset="0"/>
              </a:rPr>
              <a:t>Biudžete nenumato lėšų tualeto, dušo įrengimams;</a:t>
            </a:r>
          </a:p>
          <a:p>
            <a:pPr marL="285750" indent="-285750">
              <a:lnSpc>
                <a:spcPct val="90000"/>
              </a:lnSpc>
              <a:spcBef>
                <a:spcPts val="1000"/>
              </a:spcBef>
              <a:buFont typeface="Arial" panose="020B0604020202020204" pitchFamily="34" charset="0"/>
              <a:buChar char="•"/>
              <a:defRPr/>
            </a:pPr>
            <a:r>
              <a:rPr lang="lt-LT" sz="2600" b="1" dirty="0">
                <a:solidFill>
                  <a:schemeClr val="accent6"/>
                </a:solidFill>
                <a:latin typeface="Calibri" panose="020F0502020204030204" pitchFamily="34" charset="0"/>
                <a:cs typeface="Calibri" panose="020F0502020204030204" pitchFamily="34" charset="0"/>
              </a:rPr>
              <a:t>Pareiškėjas ar partneris neįrodo, jog turi </a:t>
            </a:r>
            <a:r>
              <a:rPr lang="lt-LT" sz="2600" b="1" dirty="0">
                <a:solidFill>
                  <a:schemeClr val="accent6"/>
                </a:solidFill>
                <a:effectLst/>
                <a:latin typeface="Calibri" panose="020F0502020204030204" pitchFamily="34" charset="0"/>
                <a:cs typeface="Calibri" panose="020F0502020204030204" pitchFamily="34" charset="0"/>
              </a:rPr>
              <a:t>patirties;</a:t>
            </a:r>
            <a:endParaRPr lang="lt-LT" sz="2600" dirty="0">
              <a:solidFill>
                <a:schemeClr val="accent6"/>
              </a:solidFill>
              <a:latin typeface="Calibri" panose="020F0502020204030204" pitchFamily="34" charset="0"/>
              <a:cs typeface="Calibri" panose="020F0502020204030204" pitchFamily="34" charset="0"/>
            </a:endParaRPr>
          </a:p>
          <a:p>
            <a:pPr marL="285750" indent="-285750">
              <a:lnSpc>
                <a:spcPct val="90000"/>
              </a:lnSpc>
              <a:spcBef>
                <a:spcPts val="1000"/>
              </a:spcBef>
              <a:buFont typeface="Arial" panose="020B0604020202020204" pitchFamily="34" charset="0"/>
              <a:buChar char="•"/>
              <a:defRPr/>
            </a:pPr>
            <a:r>
              <a:rPr lang="lt-LT" sz="2600" dirty="0">
                <a:solidFill>
                  <a:schemeClr val="accent6"/>
                </a:solidFill>
                <a:latin typeface="Calibri" panose="020F0502020204030204" pitchFamily="34" charset="0"/>
                <a:cs typeface="Calibri" panose="020F0502020204030204" pitchFamily="34" charset="0"/>
              </a:rPr>
              <a:t>Nepagrindžia sportuojančiųjų ar sportuosiančiųjų skaičiaus.</a:t>
            </a:r>
          </a:p>
          <a:p>
            <a:pPr>
              <a:lnSpc>
                <a:spcPct val="90000"/>
              </a:lnSpc>
              <a:spcBef>
                <a:spcPts val="1000"/>
              </a:spcBef>
              <a:defRPr/>
            </a:pPr>
            <a:endParaRPr lang="lt-LT" sz="1600" dirty="0">
              <a:solidFill>
                <a:schemeClr val="bg1"/>
              </a:solidFill>
              <a:effectLst/>
              <a:latin typeface="Calibri" panose="020F0502020204030204" pitchFamily="34" charset="0"/>
              <a:cs typeface="Calibri" panose="020F0502020204030204" pitchFamily="34" charset="0"/>
            </a:endParaRPr>
          </a:p>
          <a:p>
            <a:pPr>
              <a:lnSpc>
                <a:spcPct val="90000"/>
              </a:lnSpc>
              <a:spcBef>
                <a:spcPts val="1000"/>
              </a:spcBef>
              <a:defRPr/>
            </a:pPr>
            <a:r>
              <a:rPr lang="lt-LT" sz="2000" b="1" dirty="0">
                <a:solidFill>
                  <a:schemeClr val="bg1"/>
                </a:solidFill>
                <a:effectLst/>
                <a:latin typeface="Calibri" panose="020F0502020204030204" pitchFamily="34" charset="0"/>
                <a:cs typeface="Calibri" panose="020F0502020204030204" pitchFamily="34" charset="0"/>
              </a:rPr>
              <a:t>SVARBU:</a:t>
            </a:r>
            <a:r>
              <a:rPr lang="lt-LT" sz="2000" dirty="0">
                <a:solidFill>
                  <a:schemeClr val="bg1"/>
                </a:solidFill>
                <a:effectLst/>
                <a:latin typeface="Calibri" panose="020F0502020204030204" pitchFamily="34" charset="0"/>
                <a:cs typeface="Calibri" panose="020F0502020204030204" pitchFamily="34" charset="0"/>
              </a:rPr>
              <a:t> jei pateikiamas įsipareigojimas, kad subjektas x ves reguliarius užsiėmimus neįgaliesiems ir taip pritrauks sportuojančiųjų skaičių, turi būti nurodytas ir skaičius, kiek nurodytas subjektas įsipareigoja pritraukti.</a:t>
            </a:r>
          </a:p>
          <a:p>
            <a:pPr>
              <a:lnSpc>
                <a:spcPct val="90000"/>
              </a:lnSpc>
              <a:spcBef>
                <a:spcPts val="1000"/>
              </a:spcBef>
              <a:defRPr/>
            </a:pPr>
            <a:endParaRPr lang="lt-LT" sz="1300" b="1" dirty="0">
              <a:solidFill>
                <a:schemeClr val="bg1"/>
              </a:solidFill>
            </a:endParaRPr>
          </a:p>
        </p:txBody>
      </p:sp>
      <p:pic>
        <p:nvPicPr>
          <p:cNvPr id="6" name="Picture 5" descr="A picture containing indoor, floor, ceiling&#10;&#10;Description automatically generated">
            <a:extLst>
              <a:ext uri="{FF2B5EF4-FFF2-40B4-BE49-F238E27FC236}">
                <a16:creationId xmlns:a16="http://schemas.microsoft.com/office/drawing/2014/main" id="{0CF689D2-0557-4A06-B34A-3C1CB17539ED}"/>
              </a:ext>
            </a:extLst>
          </p:cNvPr>
          <p:cNvPicPr>
            <a:picLocks noChangeAspect="1"/>
          </p:cNvPicPr>
          <p:nvPr/>
        </p:nvPicPr>
        <p:blipFill>
          <a:blip r:embed="rId3"/>
          <a:stretch>
            <a:fillRect/>
          </a:stretch>
        </p:blipFill>
        <p:spPr>
          <a:xfrm>
            <a:off x="7711439" y="233260"/>
            <a:ext cx="4107179" cy="5476239"/>
          </a:xfrm>
          <a:prstGeom prst="rect">
            <a:avLst/>
          </a:prstGeom>
        </p:spPr>
      </p:pic>
      <p:sp>
        <p:nvSpPr>
          <p:cNvPr id="5" name="Text Placeholder 6">
            <a:extLst>
              <a:ext uri="{FF2B5EF4-FFF2-40B4-BE49-F238E27FC236}">
                <a16:creationId xmlns:a16="http://schemas.microsoft.com/office/drawing/2014/main" id="{E9D242D7-B46C-482F-BF93-77F9800D6034}"/>
              </a:ext>
            </a:extLst>
          </p:cNvPr>
          <p:cNvSpPr txBox="1">
            <a:spLocks/>
          </p:cNvSpPr>
          <p:nvPr/>
        </p:nvSpPr>
        <p:spPr>
          <a:xfrm>
            <a:off x="7767158" y="5739980"/>
            <a:ext cx="3995740" cy="742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800" b="0" i="0" dirty="0">
                <a:solidFill>
                  <a:srgbClr val="212529"/>
                </a:solidFill>
                <a:effectLst/>
                <a:latin typeface="+mj-lt"/>
              </a:rPr>
              <a:t>Alytaus medicininės reabilitacijos ir sporto centro </a:t>
            </a:r>
            <a:r>
              <a:rPr lang="lt-LT" sz="1800" dirty="0">
                <a:solidFill>
                  <a:srgbClr val="212529"/>
                </a:solidFill>
                <a:latin typeface="+mj-lt"/>
              </a:rPr>
              <a:t>į</a:t>
            </a:r>
            <a:r>
              <a:rPr lang="lt-LT" sz="1800" b="0" i="0" dirty="0">
                <a:solidFill>
                  <a:srgbClr val="212529"/>
                </a:solidFill>
                <a:effectLst/>
                <a:latin typeface="+mj-lt"/>
              </a:rPr>
              <a:t>gyvendintas projektas „Sportuoti gali visi “</a:t>
            </a:r>
            <a:endParaRPr lang="en-LT" sz="1800" dirty="0">
              <a:latin typeface="+mj-lt"/>
            </a:endParaRPr>
          </a:p>
        </p:txBody>
      </p:sp>
    </p:spTree>
    <p:extLst>
      <p:ext uri="{BB962C8B-B14F-4D97-AF65-F5344CB8AC3E}">
        <p14:creationId xmlns:p14="http://schemas.microsoft.com/office/powerpoint/2010/main" val="3594831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ED3FE2C-8D92-4FE6-8275-FCF6DF8F6BC1}"/>
              </a:ext>
            </a:extLst>
          </p:cNvPr>
          <p:cNvSpPr>
            <a:spLocks noGrp="1"/>
          </p:cNvSpPr>
          <p:nvPr>
            <p:ph type="title"/>
          </p:nvPr>
        </p:nvSpPr>
        <p:spPr>
          <a:xfrm>
            <a:off x="3266757" y="295532"/>
            <a:ext cx="5674359" cy="1248521"/>
          </a:xfrm>
        </p:spPr>
        <p:txBody>
          <a:bodyPr/>
          <a:lstStyle/>
          <a:p>
            <a:pPr algn="ctr"/>
            <a:r>
              <a:rPr lang="lt-LT" sz="2800" b="1" dirty="0">
                <a:solidFill>
                  <a:schemeClr val="bg1"/>
                </a:solidFill>
                <a:cs typeface="Calibri" panose="020F0502020204030204" pitchFamily="34" charset="0"/>
              </a:rPr>
              <a:t>Paraiškos 4.5.2 p. II prioritetas:</a:t>
            </a:r>
            <a:r>
              <a:rPr lang="lt-LT" sz="2800" b="1" dirty="0">
                <a:solidFill>
                  <a:schemeClr val="bg1"/>
                </a:solidFill>
                <a:effectLst/>
                <a:cs typeface="Calibri" panose="020F0502020204030204" pitchFamily="34" charset="0"/>
              </a:rPr>
              <a:t/>
            </a:r>
            <a:br>
              <a:rPr lang="lt-LT" sz="2800" b="1" dirty="0">
                <a:solidFill>
                  <a:schemeClr val="bg1"/>
                </a:solidFill>
                <a:effectLst/>
                <a:cs typeface="Calibri" panose="020F0502020204030204" pitchFamily="34" charset="0"/>
              </a:rPr>
            </a:br>
            <a:endParaRPr lang="en-US" sz="2800" dirty="0">
              <a:cs typeface="Calibri" panose="020F0502020204030204" pitchFamily="34" charset="0"/>
            </a:endParaRPr>
          </a:p>
        </p:txBody>
      </p:sp>
      <p:sp>
        <p:nvSpPr>
          <p:cNvPr id="22" name="TextBox 21">
            <a:extLst>
              <a:ext uri="{FF2B5EF4-FFF2-40B4-BE49-F238E27FC236}">
                <a16:creationId xmlns:a16="http://schemas.microsoft.com/office/drawing/2014/main" id="{E8CFBFC9-6322-4DA4-909A-9A97D00CDCC6}"/>
              </a:ext>
            </a:extLst>
          </p:cNvPr>
          <p:cNvSpPr txBox="1"/>
          <p:nvPr/>
        </p:nvSpPr>
        <p:spPr>
          <a:xfrm>
            <a:off x="695325" y="1324499"/>
            <a:ext cx="4912995" cy="4344781"/>
          </a:xfrm>
          <a:prstGeom prst="rect">
            <a:avLst/>
          </a:prstGeom>
        </p:spPr>
        <p:txBody>
          <a:bodyPr vert="horz" lIns="91440" tIns="45720" rIns="91440" bIns="45720" rtlCol="0" anchor="t">
            <a:normAutofit/>
          </a:bodyPr>
          <a:lstStyle/>
          <a:p>
            <a:pPr>
              <a:lnSpc>
                <a:spcPct val="90000"/>
              </a:lnSpc>
              <a:spcBef>
                <a:spcPts val="1000"/>
              </a:spcBef>
              <a:defRPr/>
            </a:pPr>
            <a:r>
              <a:rPr lang="lt-LT" sz="2400" b="1" dirty="0">
                <a:solidFill>
                  <a:schemeClr val="accent6"/>
                </a:solidFill>
                <a:latin typeface="+mj-lt"/>
              </a:rPr>
              <a:t>Svarbiausi aspektai, siekiant šio prioriteto neužmiršti:</a:t>
            </a:r>
          </a:p>
          <a:p>
            <a:pPr>
              <a:lnSpc>
                <a:spcPct val="90000"/>
              </a:lnSpc>
              <a:spcBef>
                <a:spcPts val="1000"/>
              </a:spcBef>
              <a:defRPr/>
            </a:pPr>
            <a:endParaRPr lang="lt-LT" sz="1400" b="1" dirty="0">
              <a:solidFill>
                <a:schemeClr val="accent6"/>
              </a:solidFill>
              <a:latin typeface="+mj-lt"/>
            </a:endParaRPr>
          </a:p>
          <a:p>
            <a:pPr marL="342900" indent="-342900">
              <a:lnSpc>
                <a:spcPct val="90000"/>
              </a:lnSpc>
              <a:spcBef>
                <a:spcPts val="1000"/>
              </a:spcBef>
              <a:buAutoNum type="arabicPeriod"/>
              <a:defRPr/>
            </a:pPr>
            <a:r>
              <a:rPr lang="lt-LT" sz="2400" dirty="0">
                <a:solidFill>
                  <a:schemeClr val="accent6"/>
                </a:solidFill>
                <a:effectLst/>
                <a:latin typeface="+mj-lt"/>
                <a:ea typeface="Times New Roman" panose="02020603050405020304" pitchFamily="18" charset="0"/>
              </a:rPr>
              <a:t>Paraiškos 4.3 p. apibrėžti </a:t>
            </a:r>
            <a:r>
              <a:rPr lang="lt-LT" sz="2400" b="1" dirty="0">
                <a:solidFill>
                  <a:schemeClr val="accent6"/>
                </a:solidFill>
                <a:effectLst/>
                <a:latin typeface="+mj-lt"/>
                <a:ea typeface="Times New Roman" panose="02020603050405020304" pitchFamily="18" charset="0"/>
              </a:rPr>
              <a:t>vietos bendruomenę </a:t>
            </a:r>
            <a:r>
              <a:rPr lang="lt-LT" sz="2400" dirty="0">
                <a:solidFill>
                  <a:schemeClr val="accent6"/>
                </a:solidFill>
                <a:effectLst/>
                <a:latin typeface="+mj-lt"/>
                <a:ea typeface="Times New Roman" panose="02020603050405020304" pitchFamily="18" charset="0"/>
              </a:rPr>
              <a:t>(nurodyti, kas ją sudaro) </a:t>
            </a:r>
            <a:r>
              <a:rPr lang="lt-LT" sz="2400" b="1" dirty="0">
                <a:solidFill>
                  <a:schemeClr val="accent6"/>
                </a:solidFill>
                <a:effectLst/>
                <a:latin typeface="+mj-lt"/>
                <a:ea typeface="Times New Roman" panose="02020603050405020304" pitchFamily="18" charset="0"/>
              </a:rPr>
              <a:t>kaip tikslinė grupė</a:t>
            </a:r>
            <a:r>
              <a:rPr lang="lt-LT" sz="2400" b="1" dirty="0">
                <a:solidFill>
                  <a:schemeClr val="accent6"/>
                </a:solidFill>
                <a:latin typeface="+mj-lt"/>
                <a:ea typeface="Times New Roman" panose="02020603050405020304" pitchFamily="18" charset="0"/>
              </a:rPr>
              <a:t>;</a:t>
            </a:r>
          </a:p>
          <a:p>
            <a:pPr marL="342900" indent="-342900">
              <a:lnSpc>
                <a:spcPct val="90000"/>
              </a:lnSpc>
              <a:spcBef>
                <a:spcPts val="1000"/>
              </a:spcBef>
              <a:buAutoNum type="arabicPeriod"/>
              <a:defRPr/>
            </a:pPr>
            <a:r>
              <a:rPr lang="lt-LT" sz="2400" dirty="0">
                <a:solidFill>
                  <a:schemeClr val="accent6"/>
                </a:solidFill>
                <a:latin typeface="+mj-lt"/>
                <a:ea typeface="Times New Roman" panose="02020603050405020304" pitchFamily="18" charset="0"/>
              </a:rPr>
              <a:t>P</a:t>
            </a:r>
            <a:r>
              <a:rPr lang="lt-LT" sz="2400" dirty="0">
                <a:solidFill>
                  <a:schemeClr val="accent6"/>
                </a:solidFill>
                <a:effectLst/>
                <a:latin typeface="+mj-lt"/>
                <a:ea typeface="Times New Roman" panose="02020603050405020304" pitchFamily="18" charset="0"/>
              </a:rPr>
              <a:t>araiškos 4.2 ir 4.4 p. pagrįsti fizinio aktyvumo veiklų, skirtų vietos bendruomenės nariams, poreikį</a:t>
            </a:r>
            <a:endParaRPr lang="lt-LT" sz="2400" b="1" dirty="0">
              <a:solidFill>
                <a:schemeClr val="accent6"/>
              </a:solidFill>
              <a:latin typeface="+mj-lt"/>
            </a:endParaRPr>
          </a:p>
        </p:txBody>
      </p:sp>
      <p:sp>
        <p:nvSpPr>
          <p:cNvPr id="2" name="Text Placeholder 3">
            <a:extLst>
              <a:ext uri="{FF2B5EF4-FFF2-40B4-BE49-F238E27FC236}">
                <a16:creationId xmlns:a16="http://schemas.microsoft.com/office/drawing/2014/main" id="{60FBAA79-A82F-429D-9DED-28F30A68F7AD}"/>
              </a:ext>
            </a:extLst>
          </p:cNvPr>
          <p:cNvSpPr txBox="1">
            <a:spLocks/>
          </p:cNvSpPr>
          <p:nvPr/>
        </p:nvSpPr>
        <p:spPr>
          <a:xfrm>
            <a:off x="711200" y="580280"/>
            <a:ext cx="10785475" cy="679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LT" b="1" dirty="0">
              <a:solidFill>
                <a:schemeClr val="accent6"/>
              </a:solidFill>
            </a:endParaRPr>
          </a:p>
        </p:txBody>
      </p:sp>
      <p:pic>
        <p:nvPicPr>
          <p:cNvPr id="5" name="Picture 4">
            <a:extLst>
              <a:ext uri="{FF2B5EF4-FFF2-40B4-BE49-F238E27FC236}">
                <a16:creationId xmlns:a16="http://schemas.microsoft.com/office/drawing/2014/main" id="{0F61F3C0-E69D-49CE-8227-2EC88A578C0A}"/>
              </a:ext>
            </a:extLst>
          </p:cNvPr>
          <p:cNvPicPr>
            <a:picLocks noChangeAspect="1"/>
          </p:cNvPicPr>
          <p:nvPr/>
        </p:nvPicPr>
        <p:blipFill>
          <a:blip r:embed="rId3"/>
          <a:stretch>
            <a:fillRect/>
          </a:stretch>
        </p:blipFill>
        <p:spPr>
          <a:xfrm>
            <a:off x="6096000" y="1324499"/>
            <a:ext cx="5852154" cy="4344781"/>
          </a:xfrm>
          <a:prstGeom prst="rect">
            <a:avLst/>
          </a:prstGeom>
        </p:spPr>
      </p:pic>
    </p:spTree>
    <p:extLst>
      <p:ext uri="{BB962C8B-B14F-4D97-AF65-F5344CB8AC3E}">
        <p14:creationId xmlns:p14="http://schemas.microsoft.com/office/powerpoint/2010/main" val="4704925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49442" y="2876494"/>
            <a:ext cx="6428874" cy="2784241"/>
          </a:xfrm>
        </p:spPr>
        <p:txBody>
          <a:bodyPr/>
          <a:lstStyle/>
          <a:p>
            <a:pPr algn="ctr"/>
            <a:r>
              <a:rPr lang="lt-LT" dirty="0">
                <a:solidFill>
                  <a:schemeClr val="tx1"/>
                </a:solidFill>
              </a:rPr>
              <a:t>Kvietimo tikslas</a:t>
            </a:r>
            <a:r>
              <a:rPr lang="lt-LT" dirty="0" smtClean="0">
                <a:solidFill>
                  <a:schemeClr val="tx1"/>
                </a:solidFill>
              </a:rPr>
              <a:t>,</a:t>
            </a:r>
            <a:br>
              <a:rPr lang="lt-LT" dirty="0" smtClean="0">
                <a:solidFill>
                  <a:schemeClr val="tx1"/>
                </a:solidFill>
              </a:rPr>
            </a:br>
            <a:r>
              <a:rPr lang="lt-LT" dirty="0" smtClean="0">
                <a:solidFill>
                  <a:schemeClr val="tx1"/>
                </a:solidFill>
              </a:rPr>
              <a:t> </a:t>
            </a:r>
            <a:r>
              <a:rPr lang="lt-LT" dirty="0">
                <a:solidFill>
                  <a:schemeClr val="tx1"/>
                </a:solidFill>
              </a:rPr>
              <a:t>galimi pareiškėjai </a:t>
            </a:r>
            <a:r>
              <a:rPr lang="lt-LT" dirty="0" smtClean="0">
                <a:solidFill>
                  <a:schemeClr val="tx1"/>
                </a:solidFill>
              </a:rPr>
              <a:t>ir partneriai</a:t>
            </a:r>
            <a:endParaRPr lang="lt-LT" dirty="0">
              <a:solidFill>
                <a:schemeClr val="tx1"/>
              </a:solidFill>
            </a:endParaRPr>
          </a:p>
        </p:txBody>
      </p:sp>
    </p:spTree>
    <p:extLst>
      <p:ext uri="{BB962C8B-B14F-4D97-AF65-F5344CB8AC3E}">
        <p14:creationId xmlns:p14="http://schemas.microsoft.com/office/powerpoint/2010/main" val="15990222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F824CF-2CB9-46EB-A493-EDC4079CB896}"/>
              </a:ext>
            </a:extLst>
          </p:cNvPr>
          <p:cNvPicPr>
            <a:picLocks noChangeAspect="1"/>
          </p:cNvPicPr>
          <p:nvPr/>
        </p:nvPicPr>
        <p:blipFill>
          <a:blip r:embed="rId3"/>
          <a:stretch>
            <a:fillRect/>
          </a:stretch>
        </p:blipFill>
        <p:spPr>
          <a:xfrm>
            <a:off x="0" y="199374"/>
            <a:ext cx="12716925" cy="4539012"/>
          </a:xfrm>
          <a:prstGeom prst="rect">
            <a:avLst/>
          </a:prstGeom>
        </p:spPr>
      </p:pic>
      <p:sp>
        <p:nvSpPr>
          <p:cNvPr id="9" name="TextBox 8">
            <a:extLst>
              <a:ext uri="{FF2B5EF4-FFF2-40B4-BE49-F238E27FC236}">
                <a16:creationId xmlns:a16="http://schemas.microsoft.com/office/drawing/2014/main" id="{8F082197-E91D-4999-A26C-1F6BFEE1ED95}"/>
              </a:ext>
            </a:extLst>
          </p:cNvPr>
          <p:cNvSpPr txBox="1"/>
          <p:nvPr/>
        </p:nvSpPr>
        <p:spPr>
          <a:xfrm>
            <a:off x="381001" y="5195586"/>
            <a:ext cx="10896600" cy="1461786"/>
          </a:xfrm>
          <a:prstGeom prst="rect">
            <a:avLst/>
          </a:prstGeom>
        </p:spPr>
        <p:txBody>
          <a:bodyPr vert="horz" lIns="91440" tIns="45720" rIns="91440" bIns="45720" rtlCol="0" anchor="t">
            <a:normAutofit/>
          </a:bodyPr>
          <a:lstStyle/>
          <a:p>
            <a:pPr>
              <a:lnSpc>
                <a:spcPct val="90000"/>
              </a:lnSpc>
              <a:spcBef>
                <a:spcPts val="1000"/>
              </a:spcBef>
              <a:defRPr/>
            </a:pPr>
            <a:r>
              <a:rPr lang="en-US" sz="2400" b="1" dirty="0">
                <a:solidFill>
                  <a:srgbClr val="FF0000"/>
                </a:solidFill>
                <a:latin typeface="+mj-lt"/>
              </a:rPr>
              <a:t>! </a:t>
            </a:r>
            <a:r>
              <a:rPr lang="lt-LT" sz="2400" b="1" dirty="0">
                <a:solidFill>
                  <a:srgbClr val="FF0000"/>
                </a:solidFill>
                <a:latin typeface="+mj-lt"/>
              </a:rPr>
              <a:t>Naujas </a:t>
            </a:r>
            <a:r>
              <a:rPr lang="en-US" sz="2400" b="1" dirty="0">
                <a:solidFill>
                  <a:schemeClr val="accent6"/>
                </a:solidFill>
                <a:latin typeface="+mj-lt"/>
              </a:rPr>
              <a:t>II </a:t>
            </a:r>
            <a:r>
              <a:rPr lang="en-US" sz="2400" b="1" dirty="0" err="1">
                <a:solidFill>
                  <a:schemeClr val="accent6"/>
                </a:solidFill>
                <a:latin typeface="+mj-lt"/>
              </a:rPr>
              <a:t>prioriteto</a:t>
            </a:r>
            <a:r>
              <a:rPr lang="en-US" sz="2400" b="1" dirty="0">
                <a:solidFill>
                  <a:schemeClr val="accent6"/>
                </a:solidFill>
                <a:latin typeface="+mj-lt"/>
              </a:rPr>
              <a:t> 2 </a:t>
            </a:r>
            <a:r>
              <a:rPr lang="lt-LT" sz="2400" b="1" dirty="0">
                <a:solidFill>
                  <a:schemeClr val="accent6"/>
                </a:solidFill>
                <a:latin typeface="+mj-lt"/>
              </a:rPr>
              <a:t>rodiklis.</a:t>
            </a:r>
          </a:p>
        </p:txBody>
      </p:sp>
    </p:spTree>
    <p:extLst>
      <p:ext uri="{BB962C8B-B14F-4D97-AF65-F5344CB8AC3E}">
        <p14:creationId xmlns:p14="http://schemas.microsoft.com/office/powerpoint/2010/main" val="3902153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ED3FE2C-8D92-4FE6-8275-FCF6DF8F6BC1}"/>
              </a:ext>
            </a:extLst>
          </p:cNvPr>
          <p:cNvSpPr>
            <a:spLocks noGrp="1"/>
          </p:cNvSpPr>
          <p:nvPr>
            <p:ph type="title"/>
          </p:nvPr>
        </p:nvSpPr>
        <p:spPr>
          <a:xfrm>
            <a:off x="3266757" y="295532"/>
            <a:ext cx="5674359" cy="1248521"/>
          </a:xfrm>
        </p:spPr>
        <p:txBody>
          <a:bodyPr/>
          <a:lstStyle/>
          <a:p>
            <a:pPr algn="ctr"/>
            <a:r>
              <a:rPr lang="lt-LT" sz="2800" b="1" dirty="0">
                <a:solidFill>
                  <a:schemeClr val="bg1"/>
                </a:solidFill>
                <a:cs typeface="Calibri" panose="020F0502020204030204" pitchFamily="34" charset="0"/>
              </a:rPr>
              <a:t>Paraiškos 4.5.3 p. III prioritetas:</a:t>
            </a:r>
            <a:r>
              <a:rPr lang="lt-LT" sz="2800" b="1" dirty="0">
                <a:solidFill>
                  <a:schemeClr val="bg1"/>
                </a:solidFill>
                <a:effectLst/>
                <a:cs typeface="Calibri" panose="020F0502020204030204" pitchFamily="34" charset="0"/>
              </a:rPr>
              <a:t/>
            </a:r>
            <a:br>
              <a:rPr lang="lt-LT" sz="2800" b="1" dirty="0">
                <a:solidFill>
                  <a:schemeClr val="bg1"/>
                </a:solidFill>
                <a:effectLst/>
                <a:cs typeface="Calibri" panose="020F0502020204030204" pitchFamily="34" charset="0"/>
              </a:rPr>
            </a:br>
            <a:endParaRPr lang="en-US" sz="2800" dirty="0">
              <a:cs typeface="Calibri" panose="020F0502020204030204" pitchFamily="34" charset="0"/>
            </a:endParaRPr>
          </a:p>
        </p:txBody>
      </p:sp>
      <p:sp>
        <p:nvSpPr>
          <p:cNvPr id="22" name="TextBox 21">
            <a:extLst>
              <a:ext uri="{FF2B5EF4-FFF2-40B4-BE49-F238E27FC236}">
                <a16:creationId xmlns:a16="http://schemas.microsoft.com/office/drawing/2014/main" id="{E8CFBFC9-6322-4DA4-909A-9A97D00CDCC6}"/>
              </a:ext>
            </a:extLst>
          </p:cNvPr>
          <p:cNvSpPr txBox="1"/>
          <p:nvPr/>
        </p:nvSpPr>
        <p:spPr>
          <a:xfrm>
            <a:off x="695325" y="1324499"/>
            <a:ext cx="4912995" cy="4344781"/>
          </a:xfrm>
          <a:prstGeom prst="rect">
            <a:avLst/>
          </a:prstGeom>
        </p:spPr>
        <p:txBody>
          <a:bodyPr vert="horz" lIns="91440" tIns="45720" rIns="91440" bIns="45720" rtlCol="0" anchor="t">
            <a:normAutofit/>
          </a:bodyPr>
          <a:lstStyle/>
          <a:p>
            <a:pPr>
              <a:lnSpc>
                <a:spcPct val="90000"/>
              </a:lnSpc>
              <a:spcBef>
                <a:spcPts val="1000"/>
              </a:spcBef>
              <a:defRPr/>
            </a:pPr>
            <a:r>
              <a:rPr lang="lt-LT" sz="2400" b="1" dirty="0">
                <a:solidFill>
                  <a:schemeClr val="accent6"/>
                </a:solidFill>
                <a:latin typeface="+mj-lt"/>
              </a:rPr>
              <a:t>Svarbiausi aspektai, siekiant šio prioriteto neužmiršti:</a:t>
            </a:r>
          </a:p>
          <a:p>
            <a:pPr>
              <a:lnSpc>
                <a:spcPct val="90000"/>
              </a:lnSpc>
              <a:spcBef>
                <a:spcPts val="1000"/>
              </a:spcBef>
              <a:defRPr/>
            </a:pPr>
            <a:endParaRPr lang="lt-LT" sz="1400" b="1" dirty="0">
              <a:solidFill>
                <a:schemeClr val="accent6"/>
              </a:solidFill>
              <a:latin typeface="+mj-lt"/>
            </a:endParaRPr>
          </a:p>
          <a:p>
            <a:pPr marL="342900" indent="-342900">
              <a:lnSpc>
                <a:spcPct val="90000"/>
              </a:lnSpc>
              <a:spcBef>
                <a:spcPts val="1000"/>
              </a:spcBef>
              <a:buAutoNum type="arabicPeriod"/>
              <a:defRPr/>
            </a:pPr>
            <a:r>
              <a:rPr lang="lt-LT" sz="2400" dirty="0">
                <a:solidFill>
                  <a:schemeClr val="accent6"/>
                </a:solidFill>
                <a:effectLst/>
                <a:latin typeface="+mj-lt"/>
                <a:ea typeface="Times New Roman" panose="02020603050405020304" pitchFamily="18" charset="0"/>
              </a:rPr>
              <a:t>Paraiškos 4.3 p. apibrėžti </a:t>
            </a:r>
            <a:r>
              <a:rPr lang="lt-LT" sz="2400" b="1" dirty="0">
                <a:solidFill>
                  <a:schemeClr val="accent6"/>
                </a:solidFill>
                <a:effectLst/>
                <a:latin typeface="+mj-lt"/>
                <a:ea typeface="Times New Roman" panose="02020603050405020304" pitchFamily="18" charset="0"/>
              </a:rPr>
              <a:t>vaikus ir jaunimą iki 29 m. </a:t>
            </a:r>
            <a:r>
              <a:rPr lang="lt-LT" sz="2400" dirty="0">
                <a:solidFill>
                  <a:schemeClr val="accent6"/>
                </a:solidFill>
                <a:effectLst/>
                <a:latin typeface="+mj-lt"/>
                <a:ea typeface="Times New Roman" panose="02020603050405020304" pitchFamily="18" charset="0"/>
              </a:rPr>
              <a:t>(nurodyti, kas ją sudaro) </a:t>
            </a:r>
            <a:r>
              <a:rPr lang="lt-LT" sz="2400" b="1" dirty="0">
                <a:solidFill>
                  <a:schemeClr val="accent6"/>
                </a:solidFill>
                <a:effectLst/>
                <a:latin typeface="+mj-lt"/>
                <a:ea typeface="Times New Roman" panose="02020603050405020304" pitchFamily="18" charset="0"/>
              </a:rPr>
              <a:t>kaip tikslinę grupę</a:t>
            </a:r>
            <a:r>
              <a:rPr lang="lt-LT" sz="2400" b="1" dirty="0">
                <a:solidFill>
                  <a:schemeClr val="accent6"/>
                </a:solidFill>
                <a:latin typeface="+mj-lt"/>
                <a:ea typeface="Times New Roman" panose="02020603050405020304" pitchFamily="18" charset="0"/>
              </a:rPr>
              <a:t>;</a:t>
            </a:r>
          </a:p>
          <a:p>
            <a:pPr marL="342900" indent="-342900">
              <a:lnSpc>
                <a:spcPct val="90000"/>
              </a:lnSpc>
              <a:spcBef>
                <a:spcPts val="1000"/>
              </a:spcBef>
              <a:buAutoNum type="arabicPeriod"/>
              <a:defRPr/>
            </a:pPr>
            <a:r>
              <a:rPr lang="lt-LT" sz="2400" dirty="0">
                <a:solidFill>
                  <a:schemeClr val="accent6"/>
                </a:solidFill>
                <a:latin typeface="+mj-lt"/>
                <a:ea typeface="Times New Roman" panose="02020603050405020304" pitchFamily="18" charset="0"/>
              </a:rPr>
              <a:t>P</a:t>
            </a:r>
            <a:r>
              <a:rPr lang="lt-LT" sz="2400" dirty="0">
                <a:solidFill>
                  <a:schemeClr val="accent6"/>
                </a:solidFill>
                <a:effectLst/>
                <a:latin typeface="+mj-lt"/>
                <a:ea typeface="Times New Roman" panose="02020603050405020304" pitchFamily="18" charset="0"/>
              </a:rPr>
              <a:t>araiškos 4.2 ir 4.4 p. pagrįsti fizinio aktyvumo veiklų, skirtų vaikams ir jaunimui iki 29 m., poreikį</a:t>
            </a:r>
            <a:endParaRPr lang="lt-LT" sz="2400" b="1" dirty="0">
              <a:solidFill>
                <a:schemeClr val="accent6"/>
              </a:solidFill>
              <a:latin typeface="+mj-lt"/>
            </a:endParaRPr>
          </a:p>
        </p:txBody>
      </p:sp>
      <p:sp>
        <p:nvSpPr>
          <p:cNvPr id="2" name="Text Placeholder 3">
            <a:extLst>
              <a:ext uri="{FF2B5EF4-FFF2-40B4-BE49-F238E27FC236}">
                <a16:creationId xmlns:a16="http://schemas.microsoft.com/office/drawing/2014/main" id="{60FBAA79-A82F-429D-9DED-28F30A68F7AD}"/>
              </a:ext>
            </a:extLst>
          </p:cNvPr>
          <p:cNvSpPr txBox="1">
            <a:spLocks/>
          </p:cNvSpPr>
          <p:nvPr/>
        </p:nvSpPr>
        <p:spPr>
          <a:xfrm>
            <a:off x="711200" y="580280"/>
            <a:ext cx="10785475" cy="679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LT" b="1" dirty="0">
              <a:solidFill>
                <a:schemeClr val="accent6"/>
              </a:solidFill>
            </a:endParaRPr>
          </a:p>
        </p:txBody>
      </p:sp>
      <p:pic>
        <p:nvPicPr>
          <p:cNvPr id="4" name="Picture 3">
            <a:extLst>
              <a:ext uri="{FF2B5EF4-FFF2-40B4-BE49-F238E27FC236}">
                <a16:creationId xmlns:a16="http://schemas.microsoft.com/office/drawing/2014/main" id="{0C05304F-447F-444E-A2AB-641E5F6259BD}"/>
              </a:ext>
            </a:extLst>
          </p:cNvPr>
          <p:cNvPicPr>
            <a:picLocks noChangeAspect="1"/>
          </p:cNvPicPr>
          <p:nvPr/>
        </p:nvPicPr>
        <p:blipFill>
          <a:blip r:embed="rId3"/>
          <a:stretch>
            <a:fillRect/>
          </a:stretch>
        </p:blipFill>
        <p:spPr>
          <a:xfrm>
            <a:off x="5911176" y="1188720"/>
            <a:ext cx="6059880" cy="5096108"/>
          </a:xfrm>
          <a:prstGeom prst="rect">
            <a:avLst/>
          </a:prstGeom>
        </p:spPr>
      </p:pic>
    </p:spTree>
    <p:extLst>
      <p:ext uri="{BB962C8B-B14F-4D97-AF65-F5344CB8AC3E}">
        <p14:creationId xmlns:p14="http://schemas.microsoft.com/office/powerpoint/2010/main" val="3904583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26" name="Ink 25">
                <a:extLst>
                  <a:ext uri="{FF2B5EF4-FFF2-40B4-BE49-F238E27FC236}">
                    <a16:creationId xmlns:a16="http://schemas.microsoft.com/office/drawing/2014/main" id="{9CF58D18-32A8-4A4E-B683-2C42CBE66564}"/>
                  </a:ext>
                </a:extLst>
              </p14:cNvPr>
              <p14:cNvContentPartPr/>
              <p14:nvPr/>
            </p14:nvContentPartPr>
            <p14:xfrm>
              <a:off x="-3630207" y="5499578"/>
              <a:ext cx="360" cy="360"/>
            </p14:xfrm>
          </p:contentPart>
        </mc:Choice>
        <mc:Fallback xmlns="">
          <p:pic>
            <p:nvPicPr>
              <p:cNvPr id="26" name="Ink 25">
                <a:extLst>
                  <a:ext uri="{FF2B5EF4-FFF2-40B4-BE49-F238E27FC236}">
                    <a16:creationId xmlns:a16="http://schemas.microsoft.com/office/drawing/2014/main" id="{9CF58D18-32A8-4A4E-B683-2C42CBE66564}"/>
                  </a:ext>
                </a:extLst>
              </p:cNvPr>
              <p:cNvPicPr/>
              <p:nvPr/>
            </p:nvPicPr>
            <p:blipFill>
              <a:blip r:embed="rId22"/>
              <a:stretch>
                <a:fillRect/>
              </a:stretch>
            </p:blipFill>
            <p:spPr>
              <a:xfrm>
                <a:off x="-3638847" y="549093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35" name="Ink 34">
                <a:extLst>
                  <a:ext uri="{FF2B5EF4-FFF2-40B4-BE49-F238E27FC236}">
                    <a16:creationId xmlns:a16="http://schemas.microsoft.com/office/drawing/2014/main" id="{851406C9-5FAD-4997-AF92-F508FB9BDCD7}"/>
                  </a:ext>
                </a:extLst>
              </p14:cNvPr>
              <p14:cNvContentPartPr/>
              <p14:nvPr/>
            </p14:nvContentPartPr>
            <p14:xfrm>
              <a:off x="-1472321" y="2196079"/>
              <a:ext cx="360" cy="360"/>
            </p14:xfrm>
          </p:contentPart>
        </mc:Choice>
        <mc:Fallback xmlns="">
          <p:pic>
            <p:nvPicPr>
              <p:cNvPr id="35" name="Ink 34">
                <a:extLst>
                  <a:ext uri="{FF2B5EF4-FFF2-40B4-BE49-F238E27FC236}">
                    <a16:creationId xmlns:a16="http://schemas.microsoft.com/office/drawing/2014/main" id="{851406C9-5FAD-4997-AF92-F508FB9BDCD7}"/>
                  </a:ext>
                </a:extLst>
              </p:cNvPr>
              <p:cNvPicPr/>
              <p:nvPr/>
            </p:nvPicPr>
            <p:blipFill>
              <a:blip r:embed="rId22"/>
              <a:stretch>
                <a:fillRect/>
              </a:stretch>
            </p:blipFill>
            <p:spPr>
              <a:xfrm>
                <a:off x="-1481321" y="2187079"/>
                <a:ext cx="18000" cy="18000"/>
              </a:xfrm>
              <a:prstGeom prst="rect">
                <a:avLst/>
              </a:prstGeom>
            </p:spPr>
          </p:pic>
        </mc:Fallback>
      </mc:AlternateContent>
      <p:pic>
        <p:nvPicPr>
          <p:cNvPr id="3" name="Picture 2">
            <a:extLst>
              <a:ext uri="{FF2B5EF4-FFF2-40B4-BE49-F238E27FC236}">
                <a16:creationId xmlns:a16="http://schemas.microsoft.com/office/drawing/2014/main" id="{6191A883-B60E-484D-BBFF-19B71E1351B7}"/>
              </a:ext>
            </a:extLst>
          </p:cNvPr>
          <p:cNvPicPr>
            <a:picLocks noChangeAspect="1"/>
          </p:cNvPicPr>
          <p:nvPr/>
        </p:nvPicPr>
        <p:blipFill>
          <a:blip r:embed="rId24"/>
          <a:stretch>
            <a:fillRect/>
          </a:stretch>
        </p:blipFill>
        <p:spPr>
          <a:xfrm>
            <a:off x="-169044" y="1309922"/>
            <a:ext cx="12360684" cy="4238155"/>
          </a:xfrm>
          <a:prstGeom prst="rect">
            <a:avLst/>
          </a:prstGeom>
        </p:spPr>
      </p:pic>
    </p:spTree>
    <p:extLst>
      <p:ext uri="{BB962C8B-B14F-4D97-AF65-F5344CB8AC3E}">
        <p14:creationId xmlns:p14="http://schemas.microsoft.com/office/powerpoint/2010/main" val="3437416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9ED3FE2C-8D92-4FE6-8275-FCF6DF8F6BC1}"/>
              </a:ext>
            </a:extLst>
          </p:cNvPr>
          <p:cNvSpPr>
            <a:spLocks noGrp="1"/>
          </p:cNvSpPr>
          <p:nvPr>
            <p:ph type="title"/>
          </p:nvPr>
        </p:nvSpPr>
        <p:spPr>
          <a:xfrm>
            <a:off x="695325" y="295532"/>
            <a:ext cx="6153150" cy="1248521"/>
          </a:xfrm>
        </p:spPr>
        <p:txBody>
          <a:bodyPr/>
          <a:lstStyle/>
          <a:p>
            <a:r>
              <a:rPr lang="lt-LT" b="1" dirty="0">
                <a:solidFill>
                  <a:schemeClr val="bg1"/>
                </a:solidFill>
                <a:latin typeface="Calibri" panose="020F0502020204030204" pitchFamily="34" charset="0"/>
                <a:cs typeface="Calibri" panose="020F0502020204030204" pitchFamily="34" charset="0"/>
              </a:rPr>
              <a:t>Dažniausiai pasitaikančios klaidos:</a:t>
            </a:r>
            <a:r>
              <a:rPr lang="lt-LT" b="1" dirty="0">
                <a:solidFill>
                  <a:schemeClr val="bg1"/>
                </a:solidFill>
                <a:effectLst/>
                <a:latin typeface="Calibri" panose="020F0502020204030204" pitchFamily="34" charset="0"/>
                <a:cs typeface="Calibri" panose="020F0502020204030204" pitchFamily="34" charset="0"/>
              </a:rPr>
              <a:t/>
            </a:r>
            <a:br>
              <a:rPr lang="lt-LT" b="1" dirty="0">
                <a:solidFill>
                  <a:schemeClr val="bg1"/>
                </a:solidFill>
                <a:effectLst/>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8CFBFC9-6322-4DA4-909A-9A97D00CDCC6}"/>
              </a:ext>
            </a:extLst>
          </p:cNvPr>
          <p:cNvSpPr txBox="1"/>
          <p:nvPr/>
        </p:nvSpPr>
        <p:spPr>
          <a:xfrm>
            <a:off x="806767" y="919792"/>
            <a:ext cx="5930265" cy="4329729"/>
          </a:xfrm>
          <a:prstGeom prst="rect">
            <a:avLst/>
          </a:prstGeom>
        </p:spPr>
        <p:txBody>
          <a:bodyPr vert="horz" lIns="91440" tIns="45720" rIns="91440" bIns="45720" rtlCol="0" anchor="t">
            <a:normAutofit fontScale="62500" lnSpcReduction="20000"/>
          </a:bodyPr>
          <a:lstStyle/>
          <a:p>
            <a:pPr>
              <a:lnSpc>
                <a:spcPct val="90000"/>
              </a:lnSpc>
              <a:spcBef>
                <a:spcPts val="1000"/>
              </a:spcBef>
              <a:defRPr/>
            </a:pPr>
            <a:endParaRPr lang="lt-LT" sz="1700" b="1" dirty="0">
              <a:solidFill>
                <a:schemeClr val="bg1"/>
              </a:solidFill>
            </a:endParaRPr>
          </a:p>
          <a:p>
            <a:pPr>
              <a:lnSpc>
                <a:spcPct val="90000"/>
              </a:lnSpc>
              <a:spcBef>
                <a:spcPts val="1000"/>
              </a:spcBef>
              <a:defRPr/>
            </a:pPr>
            <a:r>
              <a:rPr lang="lt-LT" sz="3800" b="1" dirty="0">
                <a:solidFill>
                  <a:schemeClr val="accent6"/>
                </a:solidFill>
                <a:latin typeface="Calibri" panose="020F0502020204030204" pitchFamily="34" charset="0"/>
                <a:cs typeface="Calibri" panose="020F0502020204030204" pitchFamily="34" charset="0"/>
              </a:rPr>
              <a:t>Pareiškėjas nurodo, jog siekia šio prioriteto, bet:</a:t>
            </a:r>
          </a:p>
          <a:p>
            <a:pPr marL="457200" indent="-457200">
              <a:lnSpc>
                <a:spcPct val="90000"/>
              </a:lnSpc>
              <a:spcBef>
                <a:spcPts val="1000"/>
              </a:spcBef>
              <a:buFont typeface="+mj-lt"/>
              <a:buAutoNum type="arabicPeriod"/>
              <a:defRPr/>
            </a:pPr>
            <a:r>
              <a:rPr lang="lt-LT" sz="3800" dirty="0">
                <a:solidFill>
                  <a:schemeClr val="accent6"/>
                </a:solidFill>
                <a:latin typeface="Calibri" panose="020F0502020204030204" pitchFamily="34" charset="0"/>
                <a:cs typeface="Calibri" panose="020F0502020204030204" pitchFamily="34" charset="0"/>
              </a:rPr>
              <a:t>Nenurodoma kokie užsiėmimai vykdomi ir kokie bus organizuojami, nepateikiamas jų intensyvumas; </a:t>
            </a:r>
          </a:p>
          <a:p>
            <a:pPr marL="457200" indent="-457200">
              <a:lnSpc>
                <a:spcPct val="90000"/>
              </a:lnSpc>
              <a:spcBef>
                <a:spcPts val="1000"/>
              </a:spcBef>
              <a:buFont typeface="+mj-lt"/>
              <a:buAutoNum type="arabicPeriod"/>
              <a:defRPr/>
            </a:pPr>
            <a:r>
              <a:rPr lang="lt-LT" sz="3800" dirty="0">
                <a:solidFill>
                  <a:schemeClr val="accent6"/>
                </a:solidFill>
                <a:latin typeface="Calibri" panose="020F0502020204030204" pitchFamily="34" charset="0"/>
                <a:cs typeface="Calibri" panose="020F0502020204030204" pitchFamily="34" charset="0"/>
              </a:rPr>
              <a:t>Nenurodo arba nepagrindžia </a:t>
            </a:r>
            <a:r>
              <a:rPr lang="lt-LT" sz="3800" dirty="0">
                <a:solidFill>
                  <a:schemeClr val="accent6"/>
                </a:solidFill>
                <a:effectLst/>
                <a:latin typeface="Calibri" panose="020F0502020204030204" pitchFamily="34" charset="0"/>
                <a:cs typeface="Calibri" panose="020F0502020204030204" pitchFamily="34" charset="0"/>
              </a:rPr>
              <a:t>kiek šiuo metu reguliariai sportuoja vaikų ir kiek sportuos po projekto įgyvendinimo.</a:t>
            </a:r>
          </a:p>
          <a:p>
            <a:pPr marL="457200" indent="-457200">
              <a:lnSpc>
                <a:spcPct val="90000"/>
              </a:lnSpc>
              <a:spcBef>
                <a:spcPts val="1000"/>
              </a:spcBef>
              <a:buFont typeface="+mj-lt"/>
              <a:buAutoNum type="arabicPeriod"/>
              <a:defRPr/>
            </a:pPr>
            <a:r>
              <a:rPr lang="lt-LT" sz="3800" dirty="0">
                <a:solidFill>
                  <a:schemeClr val="accent6"/>
                </a:solidFill>
                <a:latin typeface="Calibri" panose="020F0502020204030204" pitchFamily="34" charset="0"/>
                <a:cs typeface="Calibri" panose="020F0502020204030204" pitchFamily="34" charset="0"/>
              </a:rPr>
              <a:t>Kartojama ta pati informacija.</a:t>
            </a:r>
          </a:p>
          <a:p>
            <a:pPr marL="457200" indent="-457200">
              <a:lnSpc>
                <a:spcPct val="90000"/>
              </a:lnSpc>
              <a:spcBef>
                <a:spcPts val="1000"/>
              </a:spcBef>
              <a:buFont typeface="+mj-lt"/>
              <a:buAutoNum type="arabicPeriod"/>
              <a:defRPr/>
            </a:pPr>
            <a:r>
              <a:rPr lang="lt-LT" sz="3800" dirty="0">
                <a:solidFill>
                  <a:schemeClr val="accent6"/>
                </a:solidFill>
                <a:effectLst/>
                <a:latin typeface="Calibri" panose="020F0502020204030204" pitchFamily="34" charset="0"/>
                <a:cs typeface="Calibri" panose="020F0502020204030204" pitchFamily="34" charset="0"/>
              </a:rPr>
              <a:t>Neatsakoma į klausimą.</a:t>
            </a:r>
          </a:p>
          <a:p>
            <a:pPr marL="457200" indent="-457200">
              <a:lnSpc>
                <a:spcPct val="90000"/>
              </a:lnSpc>
              <a:spcBef>
                <a:spcPts val="1000"/>
              </a:spcBef>
              <a:buFont typeface="+mj-lt"/>
              <a:buAutoNum type="arabicPeriod"/>
              <a:defRPr/>
            </a:pPr>
            <a:r>
              <a:rPr lang="lt-LT" sz="3800" dirty="0">
                <a:solidFill>
                  <a:schemeClr val="accent6"/>
                </a:solidFill>
                <a:latin typeface="Calibri" panose="020F0502020204030204" pitchFamily="34" charset="0"/>
                <a:cs typeface="Calibri" panose="020F0502020204030204" pitchFamily="34" charset="0"/>
              </a:rPr>
              <a:t>Atnaujinama sporto bazė – stadionas, į rodiklius įtraukiami sportuojantys pastate.</a:t>
            </a:r>
            <a:endParaRPr lang="lt-LT" sz="3800" dirty="0">
              <a:solidFill>
                <a:schemeClr val="accent6"/>
              </a:solidFill>
              <a:effectLst/>
              <a:latin typeface="Calibri" panose="020F0502020204030204" pitchFamily="34" charset="0"/>
              <a:cs typeface="Calibri" panose="020F0502020204030204" pitchFamily="34" charset="0"/>
            </a:endParaRPr>
          </a:p>
        </p:txBody>
      </p:sp>
      <p:sp>
        <p:nvSpPr>
          <p:cNvPr id="2" name="Text Placeholder 3">
            <a:extLst>
              <a:ext uri="{FF2B5EF4-FFF2-40B4-BE49-F238E27FC236}">
                <a16:creationId xmlns:a16="http://schemas.microsoft.com/office/drawing/2014/main" id="{60FBAA79-A82F-429D-9DED-28F30A68F7AD}"/>
              </a:ext>
            </a:extLst>
          </p:cNvPr>
          <p:cNvSpPr txBox="1">
            <a:spLocks/>
          </p:cNvSpPr>
          <p:nvPr/>
        </p:nvSpPr>
        <p:spPr>
          <a:xfrm>
            <a:off x="711200" y="580280"/>
            <a:ext cx="10785475" cy="6790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LT" b="1" dirty="0">
              <a:solidFill>
                <a:schemeClr val="accent6"/>
              </a:solidFill>
            </a:endParaRPr>
          </a:p>
        </p:txBody>
      </p:sp>
      <p:pic>
        <p:nvPicPr>
          <p:cNvPr id="4" name="Picture 3" descr="A picture containing text&#10;&#10;Description automatically generated">
            <a:extLst>
              <a:ext uri="{FF2B5EF4-FFF2-40B4-BE49-F238E27FC236}">
                <a16:creationId xmlns:a16="http://schemas.microsoft.com/office/drawing/2014/main" id="{903485AA-0835-401E-B1F2-A9C6E6346D48}"/>
              </a:ext>
            </a:extLst>
          </p:cNvPr>
          <p:cNvPicPr>
            <a:picLocks noChangeAspect="1"/>
          </p:cNvPicPr>
          <p:nvPr/>
        </p:nvPicPr>
        <p:blipFill>
          <a:blip r:embed="rId3"/>
          <a:stretch>
            <a:fillRect/>
          </a:stretch>
        </p:blipFill>
        <p:spPr>
          <a:xfrm rot="5400000">
            <a:off x="6370955" y="1003835"/>
            <a:ext cx="5603240" cy="4202430"/>
          </a:xfrm>
          <a:prstGeom prst="rect">
            <a:avLst/>
          </a:prstGeom>
        </p:spPr>
      </p:pic>
      <p:sp>
        <p:nvSpPr>
          <p:cNvPr id="6" name="Text Placeholder 6">
            <a:extLst>
              <a:ext uri="{FF2B5EF4-FFF2-40B4-BE49-F238E27FC236}">
                <a16:creationId xmlns:a16="http://schemas.microsoft.com/office/drawing/2014/main" id="{4B5153E5-0931-4401-A83D-242294007BD6}"/>
              </a:ext>
            </a:extLst>
          </p:cNvPr>
          <p:cNvSpPr txBox="1">
            <a:spLocks/>
          </p:cNvSpPr>
          <p:nvPr/>
        </p:nvSpPr>
        <p:spPr>
          <a:xfrm>
            <a:off x="7174705" y="5906670"/>
            <a:ext cx="4321970" cy="742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800" b="0" i="0" dirty="0">
                <a:solidFill>
                  <a:srgbClr val="212529"/>
                </a:solidFill>
                <a:effectLst/>
                <a:latin typeface="+mj-lt"/>
              </a:rPr>
              <a:t>Anykščių rajono savivaldybės administracijos </a:t>
            </a:r>
            <a:r>
              <a:rPr lang="lt-LT" sz="1800" dirty="0">
                <a:solidFill>
                  <a:srgbClr val="212529"/>
                </a:solidFill>
                <a:latin typeface="+mj-lt"/>
              </a:rPr>
              <a:t>į</a:t>
            </a:r>
            <a:r>
              <a:rPr lang="lt-LT" sz="1800" b="0" i="0" dirty="0">
                <a:solidFill>
                  <a:srgbClr val="212529"/>
                </a:solidFill>
                <a:effectLst/>
                <a:latin typeface="+mj-lt"/>
              </a:rPr>
              <a:t>gyvendintas projektas „</a:t>
            </a:r>
            <a:r>
              <a:rPr lang="sv-SE" sz="1800" b="0" i="0" dirty="0">
                <a:solidFill>
                  <a:srgbClr val="212529"/>
                </a:solidFill>
                <a:effectLst/>
                <a:latin typeface="+mj-lt"/>
              </a:rPr>
              <a:t>Sportas man, tau ir kaimynui </a:t>
            </a:r>
            <a:r>
              <a:rPr lang="lt-LT" sz="1800" b="0" i="0" dirty="0">
                <a:solidFill>
                  <a:srgbClr val="212529"/>
                </a:solidFill>
                <a:effectLst/>
                <a:latin typeface="+mj-lt"/>
              </a:rPr>
              <a:t>“</a:t>
            </a:r>
            <a:endParaRPr lang="en-LT" sz="1800" dirty="0">
              <a:latin typeface="+mj-lt"/>
            </a:endParaRPr>
          </a:p>
        </p:txBody>
      </p:sp>
    </p:spTree>
    <p:extLst>
      <p:ext uri="{BB962C8B-B14F-4D97-AF65-F5344CB8AC3E}">
        <p14:creationId xmlns:p14="http://schemas.microsoft.com/office/powerpoint/2010/main" val="3268880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1AEC7C8-50E9-4D22-9977-04DB9961C802}"/>
              </a:ext>
            </a:extLst>
          </p:cNvPr>
          <p:cNvSpPr txBox="1"/>
          <p:nvPr/>
        </p:nvSpPr>
        <p:spPr>
          <a:xfrm>
            <a:off x="2380073" y="511616"/>
            <a:ext cx="7431854" cy="861774"/>
          </a:xfrm>
          <a:prstGeom prst="rect">
            <a:avLst/>
          </a:prstGeom>
          <a:noFill/>
        </p:spPr>
        <p:txBody>
          <a:bodyPr wrap="square" rtlCol="0">
            <a:spAutoFit/>
          </a:bodyPr>
          <a:lstStyle/>
          <a:p>
            <a:pPr algn="ctr" defTabSz="1219170">
              <a:defRPr/>
            </a:pPr>
            <a:r>
              <a:rPr lang="lt-LT" sz="3200" b="1" dirty="0">
                <a:solidFill>
                  <a:schemeClr val="bg1"/>
                </a:solidFill>
                <a:latin typeface="+mj-lt"/>
                <a:ea typeface="Times New Roman" panose="02020603050405020304" pitchFamily="18" charset="0"/>
                <a:cs typeface="Calibri" panose="020F0502020204030204" pitchFamily="34" charset="0"/>
              </a:rPr>
              <a:t>Specialieji kriterijai (paraiškos 6 p.):</a:t>
            </a:r>
            <a:endParaRPr lang="lt-LT" sz="3200" dirty="0">
              <a:solidFill>
                <a:schemeClr val="bg1"/>
              </a:solidFill>
              <a:effectLst/>
              <a:latin typeface="+mj-lt"/>
              <a:ea typeface="Times New Roman" panose="02020603050405020304" pitchFamily="18" charset="0"/>
              <a:cs typeface="Calibri" panose="020F0502020204030204" pitchFamily="34" charset="0"/>
            </a:endParaRPr>
          </a:p>
          <a:p>
            <a:pPr defTabSz="1219170">
              <a:defRPr/>
            </a:pPr>
            <a:endParaRPr lang="lt-LT" b="1" dirty="0">
              <a:solidFill>
                <a:schemeClr val="accent6"/>
              </a:solidFill>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9CF58D18-32A8-4A4E-B683-2C42CBE66564}"/>
                  </a:ext>
                </a:extLst>
              </p14:cNvPr>
              <p14:cNvContentPartPr/>
              <p14:nvPr/>
            </p14:nvContentPartPr>
            <p14:xfrm>
              <a:off x="-3630207" y="5499578"/>
              <a:ext cx="360" cy="360"/>
            </p14:xfrm>
          </p:contentPart>
        </mc:Choice>
        <mc:Fallback xmlns="">
          <p:pic>
            <p:nvPicPr>
              <p:cNvPr id="26" name="Ink 25">
                <a:extLst>
                  <a:ext uri="{FF2B5EF4-FFF2-40B4-BE49-F238E27FC236}">
                    <a16:creationId xmlns:a16="http://schemas.microsoft.com/office/drawing/2014/main" id="{9CF58D18-32A8-4A4E-B683-2C42CBE66564}"/>
                  </a:ext>
                </a:extLst>
              </p:cNvPr>
              <p:cNvPicPr/>
              <p:nvPr/>
            </p:nvPicPr>
            <p:blipFill>
              <a:blip r:embed="rId6"/>
              <a:stretch>
                <a:fillRect/>
              </a:stretch>
            </p:blipFill>
            <p:spPr>
              <a:xfrm>
                <a:off x="-3639207" y="54905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5" name="Ink 34">
                <a:extLst>
                  <a:ext uri="{FF2B5EF4-FFF2-40B4-BE49-F238E27FC236}">
                    <a16:creationId xmlns:a16="http://schemas.microsoft.com/office/drawing/2014/main" id="{851406C9-5FAD-4997-AF92-F508FB9BDCD7}"/>
                  </a:ext>
                </a:extLst>
              </p14:cNvPr>
              <p14:cNvContentPartPr/>
              <p14:nvPr/>
            </p14:nvContentPartPr>
            <p14:xfrm>
              <a:off x="-1472321" y="2196079"/>
              <a:ext cx="360" cy="360"/>
            </p14:xfrm>
          </p:contentPart>
        </mc:Choice>
        <mc:Fallback xmlns="">
          <p:pic>
            <p:nvPicPr>
              <p:cNvPr id="35" name="Ink 34">
                <a:extLst>
                  <a:ext uri="{FF2B5EF4-FFF2-40B4-BE49-F238E27FC236}">
                    <a16:creationId xmlns:a16="http://schemas.microsoft.com/office/drawing/2014/main" id="{851406C9-5FAD-4997-AF92-F508FB9BDCD7}"/>
                  </a:ext>
                </a:extLst>
              </p:cNvPr>
              <p:cNvPicPr/>
              <p:nvPr/>
            </p:nvPicPr>
            <p:blipFill>
              <a:blip r:embed="rId6"/>
              <a:stretch>
                <a:fillRect/>
              </a:stretch>
            </p:blipFill>
            <p:spPr>
              <a:xfrm>
                <a:off x="-1481321" y="2187079"/>
                <a:ext cx="18000" cy="18000"/>
              </a:xfrm>
              <a:prstGeom prst="rect">
                <a:avLst/>
              </a:prstGeom>
            </p:spPr>
          </p:pic>
        </mc:Fallback>
      </mc:AlternateContent>
      <p:sp>
        <p:nvSpPr>
          <p:cNvPr id="19" name="TextBox 18">
            <a:extLst>
              <a:ext uri="{FF2B5EF4-FFF2-40B4-BE49-F238E27FC236}">
                <a16:creationId xmlns:a16="http://schemas.microsoft.com/office/drawing/2014/main" id="{88476B6D-C3B7-4456-ADAF-95404462FAA6}"/>
              </a:ext>
            </a:extLst>
          </p:cNvPr>
          <p:cNvSpPr txBox="1"/>
          <p:nvPr/>
        </p:nvSpPr>
        <p:spPr>
          <a:xfrm>
            <a:off x="640080" y="1553975"/>
            <a:ext cx="10774320" cy="4755148"/>
          </a:xfrm>
          <a:prstGeom prst="rect">
            <a:avLst/>
          </a:prstGeom>
          <a:noFill/>
        </p:spPr>
        <p:txBody>
          <a:bodyPr wrap="square" rtlCol="0">
            <a:spAutoFit/>
          </a:bodyPr>
          <a:lstStyle/>
          <a:p>
            <a:pPr marL="457200" indent="-457200" algn="just">
              <a:spcBef>
                <a:spcPts val="600"/>
              </a:spcBef>
              <a:spcAft>
                <a:spcPts val="600"/>
              </a:spcAft>
              <a:buFont typeface="+mj-lt"/>
              <a:buAutoNum type="arabicPeriod"/>
            </a:pPr>
            <a:r>
              <a:rPr lang="en-US" sz="2000" dirty="0" err="1">
                <a:solidFill>
                  <a:schemeClr val="accent6"/>
                </a:solidFill>
                <a:effectLst/>
                <a:latin typeface="+mj-lt"/>
                <a:ea typeface="Times New Roman" panose="02020603050405020304" pitchFamily="18" charset="0"/>
                <a:cs typeface="Calibri" panose="020F0502020204030204" pitchFamily="34" charset="0"/>
              </a:rPr>
              <a:t>Parai</a:t>
            </a:r>
            <a:r>
              <a:rPr lang="lt-LT" sz="2000" dirty="0" err="1">
                <a:solidFill>
                  <a:schemeClr val="accent6"/>
                </a:solidFill>
                <a:effectLst/>
                <a:latin typeface="+mj-lt"/>
                <a:ea typeface="Times New Roman" panose="02020603050405020304" pitchFamily="18" charset="0"/>
                <a:cs typeface="Calibri" panose="020F0502020204030204" pitchFamily="34" charset="0"/>
              </a:rPr>
              <a:t>škos</a:t>
            </a:r>
            <a:r>
              <a:rPr lang="lt-LT" sz="2000" dirty="0">
                <a:solidFill>
                  <a:schemeClr val="accent6"/>
                </a:solidFill>
                <a:effectLst/>
                <a:latin typeface="+mj-lt"/>
                <a:ea typeface="Times New Roman" panose="02020603050405020304" pitchFamily="18" charset="0"/>
                <a:cs typeface="Calibri" panose="020F0502020204030204" pitchFamily="34" charset="0"/>
              </a:rPr>
              <a:t> 6.1 p.: keičiasi reguliariai sportuojančiųjų imtis – norint gauti 5 </a:t>
            </a:r>
            <a:r>
              <a:rPr lang="lt-LT" sz="2000" dirty="0">
                <a:solidFill>
                  <a:schemeClr val="accent6"/>
                </a:solidFill>
                <a:latin typeface="+mj-lt"/>
                <a:ea typeface="Times New Roman" panose="02020603050405020304" pitchFamily="18" charset="0"/>
                <a:cs typeface="Calibri" panose="020F0502020204030204" pitchFamily="34" charset="0"/>
              </a:rPr>
              <a:t>balus  – sporto bazėje turi reguliariai sportuoti daugiau kaip 700 asmenų.</a:t>
            </a:r>
            <a:endParaRPr lang="en-US" sz="2000" dirty="0">
              <a:solidFill>
                <a:schemeClr val="accent6"/>
              </a:solidFill>
              <a:latin typeface="+mj-lt"/>
              <a:ea typeface="Times New Roman" panose="02020603050405020304" pitchFamily="18" charset="0"/>
              <a:cs typeface="Calibri" panose="020F0502020204030204" pitchFamily="34" charset="0"/>
            </a:endParaRPr>
          </a:p>
          <a:p>
            <a:pPr marL="457200" indent="-457200" algn="just">
              <a:spcBef>
                <a:spcPts val="600"/>
              </a:spcBef>
              <a:spcAft>
                <a:spcPts val="600"/>
              </a:spcAft>
              <a:buFont typeface="+mj-lt"/>
              <a:buAutoNum type="arabicPeriod"/>
            </a:pPr>
            <a:r>
              <a:rPr lang="lt-LT" sz="2000" dirty="0">
                <a:solidFill>
                  <a:schemeClr val="accent6"/>
                </a:solidFill>
                <a:latin typeface="+mj-lt"/>
                <a:ea typeface="Times New Roman" panose="02020603050405020304" pitchFamily="18" charset="0"/>
                <a:cs typeface="Calibri" panose="020F0502020204030204" pitchFamily="34" charset="0"/>
              </a:rPr>
              <a:t>S</a:t>
            </a:r>
            <a:r>
              <a:rPr lang="lt-LT" sz="2000" dirty="0">
                <a:solidFill>
                  <a:schemeClr val="accent6"/>
                </a:solidFill>
                <a:effectLst/>
                <a:latin typeface="+mj-lt"/>
                <a:ea typeface="Times New Roman" panose="02020603050405020304" pitchFamily="18" charset="0"/>
                <a:cs typeface="Calibri" panose="020F0502020204030204" pitchFamily="34" charset="0"/>
              </a:rPr>
              <a:t>porto bazė yra savivaldybėje, kurioje yra mažas mokyklinio amžiaus vaikų fizinis aktyvumas - </a:t>
            </a:r>
            <a:r>
              <a:rPr lang="lt-LT" sz="2000" u="sng" dirty="0">
                <a:solidFill>
                  <a:srgbClr val="0563C1"/>
                </a:solidFill>
                <a:effectLst/>
                <a:latin typeface="+mj-lt"/>
                <a:ea typeface="Times New Roman" panose="02020603050405020304" pitchFamily="18" charset="0"/>
                <a:cs typeface="Calibri" panose="020F0502020204030204" pitchFamily="34" charset="0"/>
                <a:hlinkClick r:id="rId8"/>
              </a:rPr>
              <a:t>Mokyklinio amžiaus vaikų gyvensenos tyrimas 2020 m. rodiklių suvestinė-ataskaita</a:t>
            </a:r>
            <a:endParaRPr lang="en-US" sz="2000" u="sng" dirty="0">
              <a:solidFill>
                <a:srgbClr val="0563C1"/>
              </a:solidFill>
              <a:effectLst/>
              <a:latin typeface="+mj-lt"/>
              <a:ea typeface="Times New Roman" panose="02020603050405020304" pitchFamily="18" charset="0"/>
              <a:cs typeface="Calibri" panose="020F0502020204030204" pitchFamily="34" charset="0"/>
            </a:endParaRPr>
          </a:p>
          <a:p>
            <a:pPr marL="441325" indent="-441325" algn="just">
              <a:spcBef>
                <a:spcPts val="600"/>
              </a:spcBef>
              <a:spcAft>
                <a:spcPts val="600"/>
              </a:spcAft>
              <a:buFont typeface="+mj-lt"/>
              <a:buAutoNum type="arabicPeriod"/>
            </a:pPr>
            <a:r>
              <a:rPr lang="lt-LT" sz="2000" dirty="0">
                <a:solidFill>
                  <a:schemeClr val="accent6"/>
                </a:solidFill>
                <a:latin typeface="+mj-lt"/>
                <a:ea typeface="Times New Roman" panose="02020603050405020304" pitchFamily="18" charset="0"/>
                <a:cs typeface="Calibri" panose="020F0502020204030204" pitchFamily="34" charset="0"/>
              </a:rPr>
              <a:t>P</a:t>
            </a:r>
            <a:r>
              <a:rPr lang="lt-LT" sz="2000" dirty="0">
                <a:solidFill>
                  <a:schemeClr val="accent6"/>
                </a:solidFill>
                <a:effectLst/>
                <a:latin typeface="+mj-lt"/>
                <a:ea typeface="Times New Roman" panose="02020603050405020304" pitchFamily="18" charset="0"/>
                <a:cs typeface="Calibri" panose="020F0502020204030204" pitchFamily="34" charset="0"/>
              </a:rPr>
              <a:t>rojektas prisideda prie sporto infrastruktūros tolygaus plėtojimo Lietuvos regionuose. </a:t>
            </a:r>
            <a:r>
              <a:rPr lang="lt-LT" sz="2000" dirty="0">
                <a:solidFill>
                  <a:schemeClr val="accent6"/>
                </a:solidFill>
                <a:effectLst/>
                <a:latin typeface="+mj-lt"/>
                <a:ea typeface="Times New Roman" panose="02020603050405020304" pitchFamily="18" charset="0"/>
              </a:rPr>
              <a:t>Savivaldybės, kuriose yra objektai gavę Sporto rėmimo fondo (įgyvendinant 5 sritį) finansavimą: </a:t>
            </a:r>
            <a:r>
              <a:rPr lang="lt-LT" sz="2000" u="sng" dirty="0">
                <a:solidFill>
                  <a:schemeClr val="accent6"/>
                </a:solidFill>
                <a:effectLst/>
                <a:latin typeface="+mj-lt"/>
                <a:ea typeface="Times New Roman" panose="02020603050405020304" pitchFamily="18" charset="0"/>
              </a:rPr>
              <a:t>Alytaus miesto, Anykščių rajono, Elektrėnų, Joniškio rajono, Jurbarko rajono, Kauno miesto, Kauno rajono, Kretingos rajono, Kupiškio rajono, Pakruojo rajono, Panevėžio miesto, Raseinių rajono, Rokiškio rajono, Šiaulių miesto, Švenčionių rajono, Telšių rajono, Trakų rajono, Ukmergės rajono, Vilniaus miesto, Vilniaus rajono, Visagino.</a:t>
            </a:r>
            <a:endParaRPr lang="en-US" sz="2000" u="sng" dirty="0">
              <a:solidFill>
                <a:schemeClr val="accent6"/>
              </a:solidFill>
              <a:latin typeface="+mj-lt"/>
              <a:ea typeface="Times New Roman" panose="02020603050405020304" pitchFamily="18" charset="0"/>
              <a:cs typeface="Calibri" panose="020F0502020204030204" pitchFamily="34" charset="0"/>
            </a:endParaRPr>
          </a:p>
          <a:p>
            <a:pPr algn="just"/>
            <a:endParaRPr lang="en-US" sz="2000" u="sng" dirty="0">
              <a:effectLst/>
              <a:latin typeface="+mj-lt"/>
              <a:ea typeface="Times New Roman" panose="02020603050405020304" pitchFamily="18" charset="0"/>
            </a:endParaRPr>
          </a:p>
          <a:p>
            <a:pPr marL="457200" indent="-457200" algn="just">
              <a:buFont typeface="+mj-lt"/>
              <a:buAutoNum type="arabicPeriod"/>
            </a:pPr>
            <a:r>
              <a:rPr lang="lt-LT" sz="2000" dirty="0">
                <a:effectLst/>
                <a:latin typeface="+mj-lt"/>
                <a:ea typeface="Times New Roman" panose="02020603050405020304" pitchFamily="18" charset="0"/>
              </a:rPr>
              <a:t>10 </a:t>
            </a:r>
            <a:r>
              <a:rPr lang="lt-LT" sz="1800" dirty="0">
                <a:effectLst/>
                <a:latin typeface="Times New Roman" panose="02020603050405020304" pitchFamily="18" charset="0"/>
                <a:ea typeface="Times New Roman" panose="02020603050405020304" pitchFamily="18" charset="0"/>
              </a:rPr>
              <a:t>psl.)</a:t>
            </a:r>
            <a:endParaRPr lang="lt-LT" sz="1800" dirty="0">
              <a:solidFill>
                <a:schemeClr val="accent6"/>
              </a:solidFill>
              <a:effectLst/>
              <a:latin typeface="Times New Roman" panose="02020603050405020304" pitchFamily="18" charset="0"/>
              <a:ea typeface="Times New Roman" panose="02020603050405020304" pitchFamily="18" charset="0"/>
            </a:endParaRPr>
          </a:p>
          <a:p>
            <a:pPr defTabSz="1219170">
              <a:defRPr/>
            </a:pPr>
            <a:endParaRPr lang="lt-LT" b="1" dirty="0">
              <a:solidFill>
                <a:schemeClr val="accent6"/>
              </a:solidFill>
              <a:latin typeface="Times New Roman" panose="02020603050405020304" pitchFamily="18" charset="0"/>
            </a:endParaRPr>
          </a:p>
        </p:txBody>
      </p:sp>
    </p:spTree>
    <p:extLst>
      <p:ext uri="{BB962C8B-B14F-4D97-AF65-F5344CB8AC3E}">
        <p14:creationId xmlns:p14="http://schemas.microsoft.com/office/powerpoint/2010/main" val="926632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26" name="Ink 25">
                <a:extLst>
                  <a:ext uri="{FF2B5EF4-FFF2-40B4-BE49-F238E27FC236}">
                    <a16:creationId xmlns:a16="http://schemas.microsoft.com/office/drawing/2014/main" id="{9CF58D18-32A8-4A4E-B683-2C42CBE66564}"/>
                  </a:ext>
                </a:extLst>
              </p14:cNvPr>
              <p14:cNvContentPartPr/>
              <p14:nvPr/>
            </p14:nvContentPartPr>
            <p14:xfrm>
              <a:off x="-3630207" y="5499578"/>
              <a:ext cx="360" cy="360"/>
            </p14:xfrm>
          </p:contentPart>
        </mc:Choice>
        <mc:Fallback xmlns="">
          <p:pic>
            <p:nvPicPr>
              <p:cNvPr id="26" name="Ink 25">
                <a:extLst>
                  <a:ext uri="{FF2B5EF4-FFF2-40B4-BE49-F238E27FC236}">
                    <a16:creationId xmlns:a16="http://schemas.microsoft.com/office/drawing/2014/main" id="{9CF58D18-32A8-4A4E-B683-2C42CBE66564}"/>
                  </a:ext>
                </a:extLst>
              </p:cNvPr>
              <p:cNvPicPr/>
              <p:nvPr/>
            </p:nvPicPr>
            <p:blipFill>
              <a:blip r:embed="rId4"/>
              <a:stretch>
                <a:fillRect/>
              </a:stretch>
            </p:blipFill>
            <p:spPr>
              <a:xfrm>
                <a:off x="-3639207" y="549057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851406C9-5FAD-4997-AF92-F508FB9BDCD7}"/>
                  </a:ext>
                </a:extLst>
              </p14:cNvPr>
              <p14:cNvContentPartPr/>
              <p14:nvPr/>
            </p14:nvContentPartPr>
            <p14:xfrm>
              <a:off x="-1472321" y="2196079"/>
              <a:ext cx="360" cy="360"/>
            </p14:xfrm>
          </p:contentPart>
        </mc:Choice>
        <mc:Fallback xmlns="">
          <p:pic>
            <p:nvPicPr>
              <p:cNvPr id="35" name="Ink 34">
                <a:extLst>
                  <a:ext uri="{FF2B5EF4-FFF2-40B4-BE49-F238E27FC236}">
                    <a16:creationId xmlns:a16="http://schemas.microsoft.com/office/drawing/2014/main" id="{851406C9-5FAD-4997-AF92-F508FB9BDCD7}"/>
                  </a:ext>
                </a:extLst>
              </p:cNvPr>
              <p:cNvPicPr/>
              <p:nvPr/>
            </p:nvPicPr>
            <p:blipFill>
              <a:blip r:embed="rId4"/>
              <a:stretch>
                <a:fillRect/>
              </a:stretch>
            </p:blipFill>
            <p:spPr>
              <a:xfrm>
                <a:off x="-1481321" y="2187079"/>
                <a:ext cx="18000" cy="18000"/>
              </a:xfrm>
              <a:prstGeom prst="rect">
                <a:avLst/>
              </a:prstGeom>
            </p:spPr>
          </p:pic>
        </mc:Fallback>
      </mc:AlternateContent>
      <p:sp>
        <p:nvSpPr>
          <p:cNvPr id="19" name="TextBox 18">
            <a:extLst>
              <a:ext uri="{FF2B5EF4-FFF2-40B4-BE49-F238E27FC236}">
                <a16:creationId xmlns:a16="http://schemas.microsoft.com/office/drawing/2014/main" id="{88476B6D-C3B7-4456-ADAF-95404462FAA6}"/>
              </a:ext>
            </a:extLst>
          </p:cNvPr>
          <p:cNvSpPr txBox="1"/>
          <p:nvPr/>
        </p:nvSpPr>
        <p:spPr>
          <a:xfrm>
            <a:off x="132947" y="597793"/>
            <a:ext cx="4500014" cy="2244969"/>
          </a:xfrm>
          <a:prstGeom prst="rect">
            <a:avLst/>
          </a:prstGeom>
          <a:noFill/>
        </p:spPr>
        <p:txBody>
          <a:bodyPr wrap="square" rtlCol="0">
            <a:spAutoFit/>
          </a:bodyPr>
          <a:lstStyle/>
          <a:p>
            <a:pPr algn="just"/>
            <a:r>
              <a:rPr lang="lt-LT" sz="2800" dirty="0">
                <a:solidFill>
                  <a:schemeClr val="accent6"/>
                </a:solidFill>
                <a:effectLst/>
                <a:latin typeface="+mj-lt"/>
                <a:ea typeface="Times New Roman" panose="02020603050405020304" pitchFamily="18" charset="0"/>
                <a:cs typeface="Calibri" panose="020F0502020204030204" pitchFamily="34" charset="0"/>
              </a:rPr>
              <a:t>Paraiškos 6.3 p.: Projektu sudaromos sąlygos kompleksinei sporto plėtrai tam tikrame regione ar sporto srityje.</a:t>
            </a:r>
            <a:endParaRPr lang="lt-LT" sz="2800" b="1" dirty="0">
              <a:solidFill>
                <a:schemeClr val="accent6"/>
              </a:solidFill>
              <a:latin typeface="+mj-lt"/>
            </a:endParaRPr>
          </a:p>
        </p:txBody>
      </p:sp>
      <p:pic>
        <p:nvPicPr>
          <p:cNvPr id="6" name="Picture 5" descr="A picture containing indoor, floor, ceiling&#10;&#10;Description automatically generated">
            <a:extLst>
              <a:ext uri="{FF2B5EF4-FFF2-40B4-BE49-F238E27FC236}">
                <a16:creationId xmlns:a16="http://schemas.microsoft.com/office/drawing/2014/main" id="{DDBE2775-26E2-4A37-90ED-24BA8F352E0A}"/>
              </a:ext>
            </a:extLst>
          </p:cNvPr>
          <p:cNvPicPr>
            <a:picLocks noChangeAspect="1"/>
          </p:cNvPicPr>
          <p:nvPr/>
        </p:nvPicPr>
        <p:blipFill>
          <a:blip r:embed="rId6"/>
          <a:stretch>
            <a:fillRect/>
          </a:stretch>
        </p:blipFill>
        <p:spPr>
          <a:xfrm>
            <a:off x="5239505" y="595598"/>
            <a:ext cx="6539121" cy="4904340"/>
          </a:xfrm>
          <a:prstGeom prst="rect">
            <a:avLst/>
          </a:prstGeom>
        </p:spPr>
      </p:pic>
      <p:sp>
        <p:nvSpPr>
          <p:cNvPr id="16" name="TextBox 15">
            <a:extLst>
              <a:ext uri="{FF2B5EF4-FFF2-40B4-BE49-F238E27FC236}">
                <a16:creationId xmlns:a16="http://schemas.microsoft.com/office/drawing/2014/main" id="{95506F5F-8B8C-48D9-A9AB-8F0221C22C0E}"/>
              </a:ext>
            </a:extLst>
          </p:cNvPr>
          <p:cNvSpPr txBox="1"/>
          <p:nvPr/>
        </p:nvSpPr>
        <p:spPr>
          <a:xfrm>
            <a:off x="132947" y="3714928"/>
            <a:ext cx="4500013" cy="2554545"/>
          </a:xfrm>
          <a:prstGeom prst="rect">
            <a:avLst/>
          </a:prstGeom>
          <a:noFill/>
        </p:spPr>
        <p:txBody>
          <a:bodyPr wrap="square" rtlCol="0">
            <a:spAutoFit/>
          </a:bodyPr>
          <a:lstStyle/>
          <a:p>
            <a:pPr algn="just"/>
            <a:r>
              <a:rPr lang="en-US" sz="2400" b="1" dirty="0">
                <a:solidFill>
                  <a:srgbClr val="FF0000"/>
                </a:solidFill>
                <a:latin typeface="+mj-lt"/>
              </a:rPr>
              <a:t>! </a:t>
            </a:r>
            <a:r>
              <a:rPr lang="lt-LT" sz="2400" b="1" dirty="0">
                <a:solidFill>
                  <a:schemeClr val="accent6"/>
                </a:solidFill>
                <a:latin typeface="+mj-lt"/>
              </a:rPr>
              <a:t>Šis punktas aktualus tik tiems pareiškėjams, kurie ketina projektu atnaujinti daugiau nei 1 sporto bazę.</a:t>
            </a:r>
          </a:p>
          <a:p>
            <a:pPr algn="just"/>
            <a:endParaRPr lang="lt-LT" sz="2400" b="1" dirty="0">
              <a:solidFill>
                <a:schemeClr val="accent6"/>
              </a:solidFill>
              <a:latin typeface="+mj-lt"/>
            </a:endParaRPr>
          </a:p>
          <a:p>
            <a:pPr algn="just"/>
            <a:r>
              <a:rPr lang="lt-LT" sz="2000" b="1" dirty="0">
                <a:solidFill>
                  <a:schemeClr val="accent6"/>
                </a:solidFill>
                <a:latin typeface="+mj-lt"/>
              </a:rPr>
              <a:t>Jei daugiau nei viena bazė – vertintojas ima visų bazių vidurkį.</a:t>
            </a:r>
          </a:p>
        </p:txBody>
      </p:sp>
      <p:sp>
        <p:nvSpPr>
          <p:cNvPr id="7" name="Text Placeholder 6">
            <a:extLst>
              <a:ext uri="{FF2B5EF4-FFF2-40B4-BE49-F238E27FC236}">
                <a16:creationId xmlns:a16="http://schemas.microsoft.com/office/drawing/2014/main" id="{6079CF19-3DD9-477D-A7CE-D05CDDEB112D}"/>
              </a:ext>
            </a:extLst>
          </p:cNvPr>
          <p:cNvSpPr txBox="1">
            <a:spLocks/>
          </p:cNvSpPr>
          <p:nvPr/>
        </p:nvSpPr>
        <p:spPr>
          <a:xfrm>
            <a:off x="5654800" y="5529092"/>
            <a:ext cx="5708530" cy="742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800" b="0" i="0" dirty="0">
                <a:solidFill>
                  <a:srgbClr val="212529"/>
                </a:solidFill>
                <a:effectLst/>
                <a:latin typeface="+mj-lt"/>
              </a:rPr>
              <a:t>Lietuvos policijos mokyklos </a:t>
            </a:r>
            <a:r>
              <a:rPr lang="lt-LT" sz="1800" dirty="0">
                <a:solidFill>
                  <a:srgbClr val="212529"/>
                </a:solidFill>
                <a:latin typeface="+mj-lt"/>
              </a:rPr>
              <a:t>į</a:t>
            </a:r>
            <a:r>
              <a:rPr lang="lt-LT" sz="1800" b="0" i="0" dirty="0">
                <a:solidFill>
                  <a:srgbClr val="212529"/>
                </a:solidFill>
                <a:effectLst/>
                <a:latin typeface="+mj-lt"/>
              </a:rPr>
              <a:t>gyvendintas projektas „Lietuvos policijos mokyklos sporto salės remontas “</a:t>
            </a:r>
            <a:endParaRPr lang="en-LT" sz="1800" dirty="0">
              <a:latin typeface="+mj-lt"/>
            </a:endParaRPr>
          </a:p>
        </p:txBody>
      </p:sp>
    </p:spTree>
    <p:extLst>
      <p:ext uri="{BB962C8B-B14F-4D97-AF65-F5344CB8AC3E}">
        <p14:creationId xmlns:p14="http://schemas.microsoft.com/office/powerpoint/2010/main" val="1724660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CD0F-87DF-4717-AE56-406A4BCECFA8}"/>
              </a:ext>
            </a:extLst>
          </p:cNvPr>
          <p:cNvSpPr>
            <a:spLocks noGrp="1"/>
          </p:cNvSpPr>
          <p:nvPr>
            <p:ph type="title"/>
          </p:nvPr>
        </p:nvSpPr>
        <p:spPr>
          <a:xfrm>
            <a:off x="914400" y="3157566"/>
            <a:ext cx="6263640" cy="2784241"/>
          </a:xfrm>
        </p:spPr>
        <p:txBody>
          <a:bodyPr/>
          <a:lstStyle/>
          <a:p>
            <a:r>
              <a:rPr lang="lt-LT" dirty="0">
                <a:solidFill>
                  <a:schemeClr val="accent5"/>
                </a:solidFill>
              </a:rPr>
              <a:t>PARAIŠKŲ VERTINIMAS IR ATRANKOS TVARKA</a:t>
            </a:r>
            <a:r>
              <a:rPr lang="lt-LT" sz="3200" dirty="0">
                <a:solidFill>
                  <a:schemeClr val="bg1"/>
                </a:solidFill>
              </a:rPr>
              <a:t/>
            </a:r>
            <a:br>
              <a:rPr lang="lt-LT" sz="3200" dirty="0">
                <a:solidFill>
                  <a:schemeClr val="bg1"/>
                </a:solidFill>
              </a:rPr>
            </a:br>
            <a:endParaRPr lang="lt-LT" dirty="0"/>
          </a:p>
        </p:txBody>
      </p:sp>
    </p:spTree>
    <p:extLst>
      <p:ext uri="{BB962C8B-B14F-4D97-AF65-F5344CB8AC3E}">
        <p14:creationId xmlns:p14="http://schemas.microsoft.com/office/powerpoint/2010/main" val="2260620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33573BB-938E-4405-B2D2-CCAFF1C350CC}"/>
              </a:ext>
            </a:extLst>
          </p:cNvPr>
          <p:cNvGraphicFramePr>
            <a:graphicFrameLocks noGrp="1"/>
          </p:cNvGraphicFramePr>
          <p:nvPr>
            <p:extLst/>
          </p:nvPr>
        </p:nvGraphicFramePr>
        <p:xfrm>
          <a:off x="213360" y="259080"/>
          <a:ext cx="11719560" cy="6101777"/>
        </p:xfrm>
        <a:graphic>
          <a:graphicData uri="http://schemas.openxmlformats.org/drawingml/2006/table">
            <a:tbl>
              <a:tblPr firstRow="1" bandRow="1">
                <a:tableStyleId>{5C22544A-7EE6-4342-B048-85BDC9FD1C3A}</a:tableStyleId>
              </a:tblPr>
              <a:tblGrid>
                <a:gridCol w="5664454">
                  <a:extLst>
                    <a:ext uri="{9D8B030D-6E8A-4147-A177-3AD203B41FA5}">
                      <a16:colId xmlns:a16="http://schemas.microsoft.com/office/drawing/2014/main" val="4259775720"/>
                    </a:ext>
                  </a:extLst>
                </a:gridCol>
                <a:gridCol w="6055106">
                  <a:extLst>
                    <a:ext uri="{9D8B030D-6E8A-4147-A177-3AD203B41FA5}">
                      <a16:colId xmlns:a16="http://schemas.microsoft.com/office/drawing/2014/main" val="25392439"/>
                    </a:ext>
                  </a:extLst>
                </a:gridCol>
              </a:tblGrid>
              <a:tr h="4462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b="1" kern="1200" dirty="0">
                          <a:solidFill>
                            <a:schemeClr val="lt1"/>
                          </a:solidFill>
                          <a:effectLst/>
                          <a:latin typeface="+mn-lt"/>
                          <a:ea typeface="+mn-ea"/>
                          <a:cs typeface="+mn-cs"/>
                        </a:rPr>
                        <a:t>Procedūra</a:t>
                      </a:r>
                      <a:endParaRPr lang="lt-LT" sz="2800" dirty="0"/>
                    </a:p>
                  </a:txBody>
                  <a:tcPr/>
                </a:tc>
                <a:tc>
                  <a:txBody>
                    <a:bodyPr/>
                    <a:lstStyle/>
                    <a:p>
                      <a:r>
                        <a:rPr lang="en-US" sz="2800" dirty="0" err="1"/>
                        <a:t>Terminas</a:t>
                      </a:r>
                      <a:endParaRPr lang="lt-LT" sz="2800" dirty="0"/>
                    </a:p>
                  </a:txBody>
                  <a:tcPr/>
                </a:tc>
                <a:extLst>
                  <a:ext uri="{0D108BD9-81ED-4DB2-BD59-A6C34878D82A}">
                    <a16:rowId xmlns:a16="http://schemas.microsoft.com/office/drawing/2014/main" val="3468234544"/>
                  </a:ext>
                </a:extLst>
              </a:tr>
              <a:tr h="446287">
                <a:tc>
                  <a:txBody>
                    <a:bodyPr/>
                    <a:lstStyle/>
                    <a:p>
                      <a:r>
                        <a:rPr lang="lt-LT" sz="2000" b="1" kern="1200" dirty="0">
                          <a:solidFill>
                            <a:schemeClr val="accent6"/>
                          </a:solidFill>
                          <a:effectLst/>
                          <a:latin typeface="+mn-lt"/>
                          <a:ea typeface="+mn-ea"/>
                          <a:cs typeface="+mn-cs"/>
                        </a:rPr>
                        <a:t>Paraiškų teikimas</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 </a:t>
                      </a:r>
                      <a:r>
                        <a:rPr lang="en-US" sz="2000" kern="1200" dirty="0" err="1">
                          <a:solidFill>
                            <a:schemeClr val="accent6"/>
                          </a:solidFill>
                          <a:effectLst/>
                          <a:latin typeface="+mn-lt"/>
                          <a:ea typeface="+mn-ea"/>
                          <a:cs typeface="+mn-cs"/>
                        </a:rPr>
                        <a:t>kovo</a:t>
                      </a:r>
                      <a:r>
                        <a:rPr lang="en-US" sz="2000" kern="1200" dirty="0">
                          <a:solidFill>
                            <a:schemeClr val="accent6"/>
                          </a:solidFill>
                          <a:effectLst/>
                          <a:latin typeface="+mn-lt"/>
                          <a:ea typeface="+mn-ea"/>
                          <a:cs typeface="+mn-cs"/>
                        </a:rPr>
                        <a:t> 1 </a:t>
                      </a:r>
                      <a:r>
                        <a:rPr lang="lt-LT" sz="2000" kern="1200" dirty="0">
                          <a:solidFill>
                            <a:schemeClr val="accent6"/>
                          </a:solidFill>
                          <a:effectLst/>
                          <a:latin typeface="+mn-lt"/>
                          <a:ea typeface="+mn-ea"/>
                          <a:cs typeface="+mn-cs"/>
                        </a:rPr>
                        <a:t>d. </a:t>
                      </a:r>
                      <a:r>
                        <a:rPr lang="en-US" sz="2000" kern="1200" dirty="0">
                          <a:solidFill>
                            <a:schemeClr val="accent6"/>
                          </a:solidFill>
                          <a:effectLst/>
                          <a:latin typeface="+mn-lt"/>
                          <a:ea typeface="+mn-ea"/>
                          <a:cs typeface="+mn-cs"/>
                        </a:rPr>
                        <a:t>17</a:t>
                      </a:r>
                      <a:r>
                        <a:rPr lang="lt-LT" sz="2000" kern="1200" dirty="0">
                          <a:solidFill>
                            <a:schemeClr val="accent6"/>
                          </a:solidFill>
                          <a:effectLst/>
                          <a:latin typeface="+mn-lt"/>
                          <a:ea typeface="+mn-ea"/>
                          <a:cs typeface="+mn-cs"/>
                        </a:rPr>
                        <a:t>:00 val.</a:t>
                      </a:r>
                      <a:endParaRPr lang="lt-LT" sz="2000" dirty="0">
                        <a:solidFill>
                          <a:schemeClr val="accent6"/>
                        </a:solidFill>
                      </a:endParaRPr>
                    </a:p>
                  </a:txBody>
                  <a:tcPr/>
                </a:tc>
                <a:extLst>
                  <a:ext uri="{0D108BD9-81ED-4DB2-BD59-A6C34878D82A}">
                    <a16:rowId xmlns:a16="http://schemas.microsoft.com/office/drawing/2014/main" val="1217432624"/>
                  </a:ext>
                </a:extLst>
              </a:tr>
              <a:tr h="776440">
                <a:tc>
                  <a:txBody>
                    <a:bodyPr/>
                    <a:lstStyle/>
                    <a:p>
                      <a:r>
                        <a:rPr lang="en-US" sz="2000" b="1" kern="1200" dirty="0">
                          <a:solidFill>
                            <a:schemeClr val="accent6"/>
                          </a:solidFill>
                          <a:effectLst/>
                          <a:latin typeface="+mn-lt"/>
                          <a:ea typeface="+mn-ea"/>
                          <a:cs typeface="+mn-cs"/>
                        </a:rPr>
                        <a:t>P</a:t>
                      </a:r>
                      <a:r>
                        <a:rPr lang="lt-LT" sz="2000" b="1" kern="1200" dirty="0" err="1">
                          <a:solidFill>
                            <a:schemeClr val="accent6"/>
                          </a:solidFill>
                          <a:effectLst/>
                          <a:latin typeface="+mn-lt"/>
                          <a:ea typeface="+mn-ea"/>
                          <a:cs typeface="+mn-cs"/>
                        </a:rPr>
                        <a:t>ateiktų</a:t>
                      </a:r>
                      <a:r>
                        <a:rPr lang="lt-LT" sz="2000" b="1" kern="1200" dirty="0">
                          <a:solidFill>
                            <a:schemeClr val="accent6"/>
                          </a:solidFill>
                          <a:effectLst/>
                          <a:latin typeface="+mn-lt"/>
                          <a:ea typeface="+mn-ea"/>
                          <a:cs typeface="+mn-cs"/>
                        </a:rPr>
                        <a:t> ir užregistruotų paraiškų </a:t>
                      </a:r>
                      <a:r>
                        <a:rPr lang="en-US" sz="2000" b="1" kern="1200" dirty="0">
                          <a:solidFill>
                            <a:schemeClr val="accent6"/>
                          </a:solidFill>
                          <a:effectLst/>
                          <a:latin typeface="+mn-lt"/>
                          <a:ea typeface="+mn-ea"/>
                          <a:cs typeface="+mn-cs"/>
                        </a:rPr>
                        <a:t>vie</a:t>
                      </a:r>
                      <a:r>
                        <a:rPr lang="lt-LT" sz="2000" b="1" kern="1200" dirty="0" err="1">
                          <a:solidFill>
                            <a:schemeClr val="accent6"/>
                          </a:solidFill>
                          <a:effectLst/>
                          <a:latin typeface="+mn-lt"/>
                          <a:ea typeface="+mn-ea"/>
                          <a:cs typeface="+mn-cs"/>
                        </a:rPr>
                        <a:t>šinimas</a:t>
                      </a:r>
                      <a:r>
                        <a:rPr lang="lt-LT" sz="2000" b="1" kern="1200" dirty="0">
                          <a:solidFill>
                            <a:schemeClr val="accent6"/>
                          </a:solidFill>
                          <a:effectLst/>
                          <a:latin typeface="+mn-lt"/>
                          <a:ea typeface="+mn-ea"/>
                          <a:cs typeface="+mn-cs"/>
                        </a:rPr>
                        <a:t> </a:t>
                      </a:r>
                      <a:r>
                        <a:rPr lang="lt-LT" sz="2000" b="1" u="sng" kern="1200" dirty="0">
                          <a:solidFill>
                            <a:schemeClr val="accent6"/>
                          </a:solidFill>
                          <a:effectLst/>
                          <a:latin typeface="+mn-lt"/>
                          <a:ea typeface="+mn-ea"/>
                          <a:cs typeface="+mn-cs"/>
                        </a:rPr>
                        <a:t>www.cpva.lt</a:t>
                      </a:r>
                      <a:r>
                        <a:rPr lang="lt-LT" sz="2000" b="1" kern="1200" dirty="0">
                          <a:solidFill>
                            <a:schemeClr val="accent6"/>
                          </a:solidFill>
                          <a:effectLst/>
                          <a:latin typeface="+mn-lt"/>
                          <a:ea typeface="+mn-ea"/>
                          <a:cs typeface="+mn-cs"/>
                        </a:rPr>
                        <a:t> </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Ik</a:t>
                      </a:r>
                      <a:r>
                        <a:rPr lang="en-US" sz="2000" kern="1200" dirty="0" err="1">
                          <a:solidFill>
                            <a:schemeClr val="accent6"/>
                          </a:solidFill>
                          <a:effectLst/>
                          <a:latin typeface="+mn-lt"/>
                          <a:ea typeface="+mn-ea"/>
                          <a:cs typeface="+mn-cs"/>
                        </a:rPr>
                        <a:t>i</a:t>
                      </a:r>
                      <a:r>
                        <a:rPr lang="lt-LT" sz="2000" kern="1200" dirty="0">
                          <a:solidFill>
                            <a:schemeClr val="accent6"/>
                          </a:solidFill>
                          <a:effectLst/>
                          <a:latin typeface="+mn-lt"/>
                          <a:ea typeface="+mn-ea"/>
                          <a:cs typeface="+mn-cs"/>
                        </a:rPr>
                        <a:t> 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 </a:t>
                      </a:r>
                      <a:r>
                        <a:rPr lang="en-US" sz="2000" kern="1200" dirty="0" err="1">
                          <a:solidFill>
                            <a:schemeClr val="accent6"/>
                          </a:solidFill>
                          <a:effectLst/>
                          <a:latin typeface="+mn-lt"/>
                          <a:ea typeface="+mn-ea"/>
                          <a:cs typeface="+mn-cs"/>
                        </a:rPr>
                        <a:t>kovo</a:t>
                      </a:r>
                      <a:r>
                        <a:rPr lang="lt-LT" sz="2000" kern="1200" dirty="0">
                          <a:solidFill>
                            <a:schemeClr val="accent6"/>
                          </a:solidFill>
                          <a:effectLst/>
                          <a:latin typeface="+mn-lt"/>
                          <a:ea typeface="+mn-ea"/>
                          <a:cs typeface="+mn-cs"/>
                        </a:rPr>
                        <a:t> </a:t>
                      </a:r>
                      <a:r>
                        <a:rPr lang="en-US" sz="2000" kern="1200" dirty="0">
                          <a:solidFill>
                            <a:schemeClr val="accent6"/>
                          </a:solidFill>
                          <a:effectLst/>
                          <a:latin typeface="+mn-lt"/>
                          <a:ea typeface="+mn-ea"/>
                          <a:cs typeface="+mn-cs"/>
                        </a:rPr>
                        <a:t>23</a:t>
                      </a:r>
                      <a:r>
                        <a:rPr lang="lt-LT" sz="2000" kern="1200" dirty="0">
                          <a:solidFill>
                            <a:schemeClr val="accent6"/>
                          </a:solidFill>
                          <a:effectLst/>
                          <a:latin typeface="+mn-lt"/>
                          <a:ea typeface="+mn-ea"/>
                          <a:cs typeface="+mn-cs"/>
                        </a:rPr>
                        <a:t> d. (pasibaigus paraiškų teikimo terminui, ne vėliau kaip per 15 d. d.)</a:t>
                      </a:r>
                      <a:endParaRPr lang="lt-LT" sz="2000" dirty="0">
                        <a:solidFill>
                          <a:schemeClr val="accent6"/>
                        </a:solidFill>
                      </a:endParaRPr>
                    </a:p>
                  </a:txBody>
                  <a:tcPr/>
                </a:tc>
                <a:extLst>
                  <a:ext uri="{0D108BD9-81ED-4DB2-BD59-A6C34878D82A}">
                    <a16:rowId xmlns:a16="http://schemas.microsoft.com/office/drawing/2014/main" val="3144304423"/>
                  </a:ext>
                </a:extLst>
              </a:tr>
              <a:tr h="446287">
                <a:tc>
                  <a:txBody>
                    <a:bodyPr/>
                    <a:lstStyle/>
                    <a:p>
                      <a:r>
                        <a:rPr lang="en-US" sz="2000" b="1" kern="1200" dirty="0" err="1">
                          <a:solidFill>
                            <a:schemeClr val="accent6"/>
                          </a:solidFill>
                          <a:effectLst/>
                          <a:latin typeface="+mn-lt"/>
                          <a:ea typeface="+mn-ea"/>
                          <a:cs typeface="+mn-cs"/>
                        </a:rPr>
                        <a:t>Parai</a:t>
                      </a:r>
                      <a:r>
                        <a:rPr lang="lt-LT" sz="2000" b="1" kern="1200" dirty="0" err="1">
                          <a:solidFill>
                            <a:schemeClr val="accent6"/>
                          </a:solidFill>
                          <a:effectLst/>
                          <a:latin typeface="+mn-lt"/>
                          <a:ea typeface="+mn-ea"/>
                          <a:cs typeface="+mn-cs"/>
                        </a:rPr>
                        <a:t>škų</a:t>
                      </a:r>
                      <a:r>
                        <a:rPr lang="lt-LT" sz="2000" b="1" kern="1200" dirty="0">
                          <a:solidFill>
                            <a:schemeClr val="accent6"/>
                          </a:solidFill>
                          <a:effectLst/>
                          <a:latin typeface="+mn-lt"/>
                          <a:ea typeface="+mn-ea"/>
                          <a:cs typeface="+mn-cs"/>
                        </a:rPr>
                        <a:t> vertinimas</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Iki 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 </a:t>
                      </a:r>
                      <a:r>
                        <a:rPr lang="en-US" sz="2000" kern="1200" dirty="0" err="1">
                          <a:solidFill>
                            <a:schemeClr val="accent6"/>
                          </a:solidFill>
                          <a:effectLst/>
                          <a:latin typeface="+mn-lt"/>
                          <a:ea typeface="+mn-ea"/>
                          <a:cs typeface="+mn-cs"/>
                        </a:rPr>
                        <a:t>baland</a:t>
                      </a:r>
                      <a:r>
                        <a:rPr lang="lt-LT" sz="2000" kern="1200" dirty="0" err="1">
                          <a:solidFill>
                            <a:schemeClr val="accent6"/>
                          </a:solidFill>
                          <a:effectLst/>
                          <a:latin typeface="+mn-lt"/>
                          <a:ea typeface="+mn-ea"/>
                          <a:cs typeface="+mn-cs"/>
                        </a:rPr>
                        <a:t>žio</a:t>
                      </a:r>
                      <a:r>
                        <a:rPr lang="lt-LT" sz="2000" kern="1200" dirty="0">
                          <a:solidFill>
                            <a:schemeClr val="accent6"/>
                          </a:solidFill>
                          <a:effectLst/>
                          <a:latin typeface="+mn-lt"/>
                          <a:ea typeface="+mn-ea"/>
                          <a:cs typeface="+mn-cs"/>
                        </a:rPr>
                        <a:t> 27 d.</a:t>
                      </a:r>
                      <a:r>
                        <a:rPr lang="en-US" sz="2000" kern="1200" dirty="0">
                          <a:solidFill>
                            <a:schemeClr val="accent6"/>
                          </a:solidFill>
                          <a:effectLst/>
                          <a:latin typeface="+mn-lt"/>
                          <a:ea typeface="+mn-ea"/>
                          <a:cs typeface="+mn-cs"/>
                        </a:rPr>
                        <a:t> (per 40</a:t>
                      </a:r>
                      <a:r>
                        <a:rPr lang="en-US" sz="2000" kern="1200" baseline="0" dirty="0">
                          <a:solidFill>
                            <a:schemeClr val="accent6"/>
                          </a:solidFill>
                          <a:effectLst/>
                          <a:latin typeface="+mn-lt"/>
                          <a:ea typeface="+mn-ea"/>
                          <a:cs typeface="+mn-cs"/>
                        </a:rPr>
                        <a:t> </a:t>
                      </a:r>
                      <a:r>
                        <a:rPr lang="en-US" sz="2000" kern="1200" baseline="0" dirty="0" err="1">
                          <a:solidFill>
                            <a:schemeClr val="accent6"/>
                          </a:solidFill>
                          <a:effectLst/>
                          <a:latin typeface="+mn-lt"/>
                          <a:ea typeface="+mn-ea"/>
                          <a:cs typeface="+mn-cs"/>
                        </a:rPr>
                        <a:t>d.d</a:t>
                      </a:r>
                      <a:r>
                        <a:rPr lang="en-US" sz="2000" kern="1200" baseline="0" dirty="0">
                          <a:solidFill>
                            <a:schemeClr val="accent6"/>
                          </a:solidFill>
                          <a:effectLst/>
                          <a:latin typeface="+mn-lt"/>
                          <a:ea typeface="+mn-ea"/>
                          <a:cs typeface="+mn-cs"/>
                        </a:rPr>
                        <a:t>.)</a:t>
                      </a:r>
                      <a:endParaRPr lang="lt-LT" sz="2000" dirty="0">
                        <a:solidFill>
                          <a:schemeClr val="accent6"/>
                        </a:solidFill>
                      </a:endParaRPr>
                    </a:p>
                  </a:txBody>
                  <a:tcPr/>
                </a:tc>
                <a:extLst>
                  <a:ext uri="{0D108BD9-81ED-4DB2-BD59-A6C34878D82A}">
                    <a16:rowId xmlns:a16="http://schemas.microsoft.com/office/drawing/2014/main" val="3474153785"/>
                  </a:ext>
                </a:extLst>
              </a:tr>
              <a:tr h="409403">
                <a:tc>
                  <a:txBody>
                    <a:bodyPr/>
                    <a:lstStyle/>
                    <a:p>
                      <a:r>
                        <a:rPr lang="lt-LT" sz="2000" b="1" kern="1200" dirty="0">
                          <a:solidFill>
                            <a:schemeClr val="accent6"/>
                          </a:solidFill>
                          <a:effectLst/>
                          <a:latin typeface="+mn-lt"/>
                          <a:ea typeface="+mn-ea"/>
                          <a:cs typeface="+mn-cs"/>
                        </a:rPr>
                        <a:t>Pareiškėjai tikslina duomenis (jei taikoma)</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per 5 d. d. nuo CPVA</a:t>
                      </a:r>
                      <a:r>
                        <a:rPr lang="lt-LT" sz="2000" kern="1200" baseline="0" dirty="0">
                          <a:solidFill>
                            <a:schemeClr val="accent6"/>
                          </a:solidFill>
                          <a:effectLst/>
                          <a:latin typeface="+mn-lt"/>
                          <a:ea typeface="+mn-ea"/>
                          <a:cs typeface="+mn-cs"/>
                        </a:rPr>
                        <a:t> </a:t>
                      </a:r>
                      <a:r>
                        <a:rPr lang="lt-LT" sz="2000" kern="1200" dirty="0">
                          <a:solidFill>
                            <a:schemeClr val="accent6"/>
                          </a:solidFill>
                          <a:effectLst/>
                          <a:latin typeface="+mn-lt"/>
                          <a:ea typeface="+mn-ea"/>
                          <a:cs typeface="+mn-cs"/>
                        </a:rPr>
                        <a:t>kreipimosi</a:t>
                      </a:r>
                      <a:endParaRPr lang="lt-LT" sz="2000" dirty="0">
                        <a:solidFill>
                          <a:schemeClr val="accent6"/>
                        </a:solidFill>
                      </a:endParaRPr>
                    </a:p>
                  </a:txBody>
                  <a:tcPr/>
                </a:tc>
                <a:extLst>
                  <a:ext uri="{0D108BD9-81ED-4DB2-BD59-A6C34878D82A}">
                    <a16:rowId xmlns:a16="http://schemas.microsoft.com/office/drawing/2014/main" val="758163803"/>
                  </a:ext>
                </a:extLst>
              </a:tr>
              <a:tr h="668164">
                <a:tc>
                  <a:txBody>
                    <a:bodyPr/>
                    <a:lstStyle/>
                    <a:p>
                      <a:r>
                        <a:rPr lang="lt-LT" sz="2000" b="1" kern="1200" dirty="0">
                          <a:solidFill>
                            <a:schemeClr val="accent6"/>
                          </a:solidFill>
                          <a:effectLst/>
                          <a:latin typeface="+mn-lt"/>
                          <a:ea typeface="+mn-ea"/>
                          <a:cs typeface="+mn-cs"/>
                        </a:rPr>
                        <a:t>Tinkami finansuoti projektai pateikiami Komisija</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Iki 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a:t>
                      </a:r>
                      <a:r>
                        <a:rPr lang="en-US" sz="2000" kern="1200" dirty="0">
                          <a:solidFill>
                            <a:schemeClr val="accent6"/>
                          </a:solidFill>
                          <a:effectLst/>
                          <a:latin typeface="+mn-lt"/>
                          <a:ea typeface="+mn-ea"/>
                          <a:cs typeface="+mn-cs"/>
                        </a:rPr>
                        <a:t> </a:t>
                      </a:r>
                      <a:r>
                        <a:rPr lang="en-US" sz="2000" kern="1200" dirty="0" err="1">
                          <a:solidFill>
                            <a:schemeClr val="accent6"/>
                          </a:solidFill>
                          <a:effectLst/>
                          <a:latin typeface="+mn-lt"/>
                          <a:ea typeface="+mn-ea"/>
                          <a:cs typeface="+mn-cs"/>
                        </a:rPr>
                        <a:t>gegu</a:t>
                      </a:r>
                      <a:r>
                        <a:rPr lang="lt-LT" sz="2000" kern="1200" dirty="0" err="1">
                          <a:solidFill>
                            <a:schemeClr val="accent6"/>
                          </a:solidFill>
                          <a:effectLst/>
                          <a:latin typeface="+mn-lt"/>
                          <a:ea typeface="+mn-ea"/>
                          <a:cs typeface="+mn-cs"/>
                        </a:rPr>
                        <a:t>žės</a:t>
                      </a:r>
                      <a:r>
                        <a:rPr lang="lt-LT" sz="2000" kern="1200" baseline="0" dirty="0">
                          <a:solidFill>
                            <a:schemeClr val="accent6"/>
                          </a:solidFill>
                          <a:effectLst/>
                          <a:latin typeface="+mn-lt"/>
                          <a:ea typeface="+mn-ea"/>
                          <a:cs typeface="+mn-cs"/>
                        </a:rPr>
                        <a:t> 4</a:t>
                      </a:r>
                      <a:r>
                        <a:rPr lang="en-US" sz="2000" kern="1200" baseline="0" dirty="0">
                          <a:solidFill>
                            <a:schemeClr val="accent6"/>
                          </a:solidFill>
                          <a:effectLst/>
                          <a:latin typeface="+mn-lt"/>
                          <a:ea typeface="+mn-ea"/>
                          <a:cs typeface="+mn-cs"/>
                        </a:rPr>
                        <a:t> d</a:t>
                      </a:r>
                      <a:r>
                        <a:rPr lang="lt-LT" sz="2000" kern="1200" dirty="0">
                          <a:solidFill>
                            <a:schemeClr val="accent6"/>
                          </a:solidFill>
                          <a:effectLst/>
                          <a:latin typeface="+mn-lt"/>
                          <a:ea typeface="+mn-ea"/>
                          <a:cs typeface="+mn-cs"/>
                        </a:rPr>
                        <a:t>. (pabaigus vertinimą per </a:t>
                      </a:r>
                      <a:r>
                        <a:rPr lang="en-US" sz="2000" kern="1200" dirty="0">
                          <a:solidFill>
                            <a:schemeClr val="accent6"/>
                          </a:solidFill>
                          <a:effectLst/>
                          <a:latin typeface="+mn-lt"/>
                          <a:ea typeface="+mn-ea"/>
                          <a:cs typeface="+mn-cs"/>
                        </a:rPr>
                        <a:t>5</a:t>
                      </a:r>
                      <a:r>
                        <a:rPr lang="lt-LT" sz="2000" kern="1200" dirty="0">
                          <a:solidFill>
                            <a:schemeClr val="accent6"/>
                          </a:solidFill>
                          <a:effectLst/>
                          <a:latin typeface="+mn-lt"/>
                          <a:ea typeface="+mn-ea"/>
                          <a:cs typeface="+mn-cs"/>
                        </a:rPr>
                        <a:t> d. d.)</a:t>
                      </a:r>
                      <a:endParaRPr lang="lt-LT" sz="2000" dirty="0">
                        <a:solidFill>
                          <a:schemeClr val="accent6"/>
                        </a:solidFill>
                      </a:endParaRPr>
                    </a:p>
                  </a:txBody>
                  <a:tcPr/>
                </a:tc>
                <a:extLst>
                  <a:ext uri="{0D108BD9-81ED-4DB2-BD59-A6C34878D82A}">
                    <a16:rowId xmlns:a16="http://schemas.microsoft.com/office/drawing/2014/main" val="3033475277"/>
                  </a:ext>
                </a:extLst>
              </a:tr>
              <a:tr h="668164">
                <a:tc>
                  <a:txBody>
                    <a:bodyPr/>
                    <a:lstStyle/>
                    <a:p>
                      <a:r>
                        <a:rPr lang="lt-LT" sz="2000" b="1" kern="1200" dirty="0">
                          <a:solidFill>
                            <a:schemeClr val="accent6"/>
                          </a:solidFill>
                          <a:effectLst/>
                          <a:latin typeface="+mn-lt"/>
                          <a:ea typeface="+mn-ea"/>
                          <a:cs typeface="+mn-cs"/>
                        </a:rPr>
                        <a:t>Komisija teikia siūlymą dėl finansuojamų projektų</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Iki 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 </a:t>
                      </a:r>
                      <a:r>
                        <a:rPr lang="en-US" sz="2000" kern="1200" dirty="0" err="1">
                          <a:solidFill>
                            <a:schemeClr val="accent6"/>
                          </a:solidFill>
                          <a:effectLst/>
                          <a:latin typeface="+mn-lt"/>
                          <a:ea typeface="+mn-ea"/>
                          <a:cs typeface="+mn-cs"/>
                        </a:rPr>
                        <a:t>bir</a:t>
                      </a:r>
                      <a:r>
                        <a:rPr lang="lt-LT" sz="2000" kern="1200" dirty="0" err="1">
                          <a:solidFill>
                            <a:schemeClr val="accent6"/>
                          </a:solidFill>
                          <a:effectLst/>
                          <a:latin typeface="+mn-lt"/>
                          <a:ea typeface="+mn-ea"/>
                          <a:cs typeface="+mn-cs"/>
                        </a:rPr>
                        <a:t>želio</a:t>
                      </a:r>
                      <a:r>
                        <a:rPr lang="en-US" sz="2000" kern="1200" baseline="0" dirty="0">
                          <a:solidFill>
                            <a:schemeClr val="accent6"/>
                          </a:solidFill>
                          <a:effectLst/>
                          <a:latin typeface="+mn-lt"/>
                          <a:ea typeface="+mn-ea"/>
                          <a:cs typeface="+mn-cs"/>
                        </a:rPr>
                        <a:t> </a:t>
                      </a:r>
                      <a:r>
                        <a:rPr lang="lt-LT" sz="2000" kern="1200" baseline="0" dirty="0">
                          <a:solidFill>
                            <a:schemeClr val="accent6"/>
                          </a:solidFill>
                          <a:effectLst/>
                          <a:latin typeface="+mn-lt"/>
                          <a:ea typeface="+mn-ea"/>
                          <a:cs typeface="+mn-cs"/>
                        </a:rPr>
                        <a:t>1</a:t>
                      </a:r>
                      <a:r>
                        <a:rPr lang="en-US" sz="2000" kern="1200" baseline="0" dirty="0">
                          <a:solidFill>
                            <a:schemeClr val="accent6"/>
                          </a:solidFill>
                          <a:effectLst/>
                          <a:latin typeface="+mn-lt"/>
                          <a:ea typeface="+mn-ea"/>
                          <a:cs typeface="+mn-cs"/>
                        </a:rPr>
                        <a:t> </a:t>
                      </a:r>
                      <a:r>
                        <a:rPr lang="lt-LT" sz="2000" kern="1200" dirty="0">
                          <a:solidFill>
                            <a:schemeClr val="accent6"/>
                          </a:solidFill>
                          <a:effectLst/>
                          <a:latin typeface="+mn-lt"/>
                          <a:ea typeface="+mn-ea"/>
                          <a:cs typeface="+mn-cs"/>
                        </a:rPr>
                        <a:t>d. (per 20 d. d. nuo dokumentų gavimo)</a:t>
                      </a:r>
                      <a:endParaRPr lang="lt-LT" sz="2000" dirty="0">
                        <a:solidFill>
                          <a:schemeClr val="accent6"/>
                        </a:solidFill>
                      </a:endParaRPr>
                    </a:p>
                  </a:txBody>
                  <a:tcPr/>
                </a:tc>
                <a:extLst>
                  <a:ext uri="{0D108BD9-81ED-4DB2-BD59-A6C34878D82A}">
                    <a16:rowId xmlns:a16="http://schemas.microsoft.com/office/drawing/2014/main" val="3129636823"/>
                  </a:ext>
                </a:extLst>
              </a:tr>
              <a:tr h="668164">
                <a:tc>
                  <a:txBody>
                    <a:bodyPr/>
                    <a:lstStyle/>
                    <a:p>
                      <a:r>
                        <a:rPr lang="lt-LT" sz="2000" b="1" kern="1200" dirty="0">
                          <a:solidFill>
                            <a:schemeClr val="accent6"/>
                          </a:solidFill>
                          <a:effectLst/>
                          <a:latin typeface="+mn-lt"/>
                          <a:ea typeface="+mn-ea"/>
                          <a:cs typeface="+mn-cs"/>
                        </a:rPr>
                        <a:t>LR ŠMS ministras priima sprendimą</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Iki 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 birželio </a:t>
                      </a:r>
                      <a:r>
                        <a:rPr lang="en-US" sz="2000" kern="1200" dirty="0">
                          <a:solidFill>
                            <a:schemeClr val="accent6"/>
                          </a:solidFill>
                          <a:effectLst/>
                          <a:latin typeface="+mn-lt"/>
                          <a:ea typeface="+mn-ea"/>
                          <a:cs typeface="+mn-cs"/>
                        </a:rPr>
                        <a:t>m</a:t>
                      </a:r>
                      <a:r>
                        <a:rPr lang="lt-LT" sz="2000" kern="1200" dirty="0" err="1">
                          <a:solidFill>
                            <a:schemeClr val="accent6"/>
                          </a:solidFill>
                          <a:effectLst/>
                          <a:latin typeface="+mn-lt"/>
                          <a:ea typeface="+mn-ea"/>
                          <a:cs typeface="+mn-cs"/>
                        </a:rPr>
                        <a:t>ėn</a:t>
                      </a:r>
                      <a:r>
                        <a:rPr lang="lt-LT" sz="2000" kern="1200" dirty="0">
                          <a:solidFill>
                            <a:schemeClr val="accent6"/>
                          </a:solidFill>
                          <a:effectLst/>
                          <a:latin typeface="+mn-lt"/>
                          <a:ea typeface="+mn-ea"/>
                          <a:cs typeface="+mn-cs"/>
                        </a:rPr>
                        <a:t>.</a:t>
                      </a:r>
                      <a:r>
                        <a:rPr lang="lt-LT" sz="2000" kern="1200" baseline="0" dirty="0">
                          <a:solidFill>
                            <a:schemeClr val="accent6"/>
                          </a:solidFill>
                          <a:effectLst/>
                          <a:latin typeface="+mn-lt"/>
                          <a:ea typeface="+mn-ea"/>
                          <a:cs typeface="+mn-cs"/>
                        </a:rPr>
                        <a:t> </a:t>
                      </a:r>
                      <a:r>
                        <a:rPr lang="lt-LT" sz="2000" kern="1200" baseline="0" dirty="0" err="1">
                          <a:solidFill>
                            <a:schemeClr val="accent6"/>
                          </a:solidFill>
                          <a:effectLst/>
                          <a:latin typeface="+mn-lt"/>
                          <a:ea typeface="+mn-ea"/>
                          <a:cs typeface="+mn-cs"/>
                        </a:rPr>
                        <a:t>pab</a:t>
                      </a:r>
                      <a:r>
                        <a:rPr lang="lt-LT" sz="2000" kern="1200" baseline="0" dirty="0">
                          <a:solidFill>
                            <a:schemeClr val="accent6"/>
                          </a:solidFill>
                          <a:effectLst/>
                          <a:latin typeface="+mn-lt"/>
                          <a:ea typeface="+mn-ea"/>
                          <a:cs typeface="+mn-cs"/>
                        </a:rPr>
                        <a:t>.</a:t>
                      </a:r>
                      <a:r>
                        <a:rPr lang="en-US" sz="2000" kern="1200" dirty="0">
                          <a:solidFill>
                            <a:schemeClr val="accent6"/>
                          </a:solidFill>
                          <a:effectLst/>
                          <a:latin typeface="+mn-lt"/>
                          <a:ea typeface="+mn-ea"/>
                          <a:cs typeface="+mn-cs"/>
                        </a:rPr>
                        <a:t> (</a:t>
                      </a:r>
                      <a:r>
                        <a:rPr lang="en-US" sz="2000" kern="1200" dirty="0" err="1">
                          <a:solidFill>
                            <a:schemeClr val="accent6"/>
                          </a:solidFill>
                          <a:effectLst/>
                          <a:latin typeface="+mn-lt"/>
                          <a:ea typeface="+mn-ea"/>
                          <a:cs typeface="+mn-cs"/>
                        </a:rPr>
                        <a:t>terminas</a:t>
                      </a:r>
                      <a:r>
                        <a:rPr lang="en-US" sz="2000" kern="1200" dirty="0">
                          <a:solidFill>
                            <a:schemeClr val="accent6"/>
                          </a:solidFill>
                          <a:effectLst/>
                          <a:latin typeface="+mn-lt"/>
                          <a:ea typeface="+mn-ea"/>
                          <a:cs typeface="+mn-cs"/>
                        </a:rPr>
                        <a:t> n</a:t>
                      </a:r>
                      <a:r>
                        <a:rPr lang="lt-LT" sz="2000" kern="1200" dirty="0" err="1">
                          <a:solidFill>
                            <a:schemeClr val="accent6"/>
                          </a:solidFill>
                          <a:effectLst/>
                          <a:latin typeface="+mn-lt"/>
                          <a:ea typeface="+mn-ea"/>
                          <a:cs typeface="+mn-cs"/>
                        </a:rPr>
                        <a:t>ėra</a:t>
                      </a:r>
                      <a:r>
                        <a:rPr lang="lt-LT" sz="2000" kern="1200" baseline="0" dirty="0">
                          <a:solidFill>
                            <a:schemeClr val="accent6"/>
                          </a:solidFill>
                          <a:effectLst/>
                          <a:latin typeface="+mn-lt"/>
                          <a:ea typeface="+mn-ea"/>
                          <a:cs typeface="+mn-cs"/>
                        </a:rPr>
                        <a:t> nustatytas</a:t>
                      </a:r>
                      <a:r>
                        <a:rPr lang="en-US" sz="2000" kern="1200" dirty="0">
                          <a:solidFill>
                            <a:schemeClr val="accent6"/>
                          </a:solidFill>
                          <a:effectLst/>
                          <a:latin typeface="+mn-lt"/>
                          <a:ea typeface="+mn-ea"/>
                          <a:cs typeface="+mn-cs"/>
                        </a:rPr>
                        <a:t>)</a:t>
                      </a:r>
                      <a:endParaRPr lang="lt-LT" sz="2000" dirty="0">
                        <a:solidFill>
                          <a:schemeClr val="accent6"/>
                        </a:solidFill>
                      </a:endParaRPr>
                    </a:p>
                  </a:txBody>
                  <a:tcPr/>
                </a:tc>
                <a:extLst>
                  <a:ext uri="{0D108BD9-81ED-4DB2-BD59-A6C34878D82A}">
                    <a16:rowId xmlns:a16="http://schemas.microsoft.com/office/drawing/2014/main" val="1923681341"/>
                  </a:ext>
                </a:extLst>
              </a:tr>
              <a:tr h="668164">
                <a:tc>
                  <a:txBody>
                    <a:bodyPr/>
                    <a:lstStyle/>
                    <a:p>
                      <a:r>
                        <a:rPr lang="lt-LT" sz="2000" b="1" kern="1200" dirty="0">
                          <a:solidFill>
                            <a:schemeClr val="accent6"/>
                          </a:solidFill>
                          <a:effectLst/>
                          <a:latin typeface="+mn-lt"/>
                          <a:ea typeface="+mn-ea"/>
                          <a:cs typeface="+mn-cs"/>
                        </a:rPr>
                        <a:t>Pareiškėjai informuojami apie sprendimą</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Iki 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 birželio-liepos</a:t>
                      </a:r>
                      <a:r>
                        <a:rPr lang="lt-LT" sz="2000" kern="1200" baseline="0" dirty="0">
                          <a:solidFill>
                            <a:schemeClr val="accent6"/>
                          </a:solidFill>
                          <a:effectLst/>
                          <a:latin typeface="+mn-lt"/>
                          <a:ea typeface="+mn-ea"/>
                          <a:cs typeface="+mn-cs"/>
                        </a:rPr>
                        <a:t> mėn.</a:t>
                      </a:r>
                      <a:r>
                        <a:rPr lang="lt-LT" sz="2000" kern="1200" dirty="0">
                          <a:solidFill>
                            <a:schemeClr val="accent6"/>
                          </a:solidFill>
                          <a:effectLst/>
                          <a:latin typeface="+mn-lt"/>
                          <a:ea typeface="+mn-ea"/>
                          <a:cs typeface="+mn-cs"/>
                        </a:rPr>
                        <a:t> (per 3 d. d. nuo sprendimo)</a:t>
                      </a:r>
                      <a:endParaRPr lang="lt-LT" sz="2000" dirty="0">
                        <a:solidFill>
                          <a:schemeClr val="accent6"/>
                        </a:solidFill>
                      </a:endParaRPr>
                    </a:p>
                  </a:txBody>
                  <a:tcPr/>
                </a:tc>
                <a:extLst>
                  <a:ext uri="{0D108BD9-81ED-4DB2-BD59-A6C34878D82A}">
                    <a16:rowId xmlns:a16="http://schemas.microsoft.com/office/drawing/2014/main" val="1800179582"/>
                  </a:ext>
                </a:extLst>
              </a:tr>
              <a:tr h="685278">
                <a:tc>
                  <a:txBody>
                    <a:bodyPr/>
                    <a:lstStyle/>
                    <a:p>
                      <a:r>
                        <a:rPr lang="lt-LT" sz="2000" b="1" kern="1200" dirty="0">
                          <a:solidFill>
                            <a:schemeClr val="accent6"/>
                          </a:solidFill>
                          <a:effectLst/>
                          <a:latin typeface="+mn-lt"/>
                          <a:ea typeface="+mn-ea"/>
                          <a:cs typeface="+mn-cs"/>
                        </a:rPr>
                        <a:t>Sutarčių su pareiškėjais sudarymas</a:t>
                      </a:r>
                      <a:endParaRPr lang="lt-LT" sz="2000" dirty="0">
                        <a:solidFill>
                          <a:schemeClr val="accent6"/>
                        </a:solidFill>
                      </a:endParaRPr>
                    </a:p>
                  </a:txBody>
                  <a:tcPr/>
                </a:tc>
                <a:tc>
                  <a:txBody>
                    <a:bodyPr/>
                    <a:lstStyle/>
                    <a:p>
                      <a:r>
                        <a:rPr lang="lt-LT" sz="2000" kern="1200" dirty="0">
                          <a:solidFill>
                            <a:schemeClr val="accent6"/>
                          </a:solidFill>
                          <a:effectLst/>
                          <a:latin typeface="+mn-lt"/>
                          <a:ea typeface="+mn-ea"/>
                          <a:cs typeface="+mn-cs"/>
                        </a:rPr>
                        <a:t>Iki 20</a:t>
                      </a:r>
                      <a:r>
                        <a:rPr lang="en-US" sz="2000" kern="1200" dirty="0">
                          <a:solidFill>
                            <a:schemeClr val="accent6"/>
                          </a:solidFill>
                          <a:effectLst/>
                          <a:latin typeface="+mn-lt"/>
                          <a:ea typeface="+mn-ea"/>
                          <a:cs typeface="+mn-cs"/>
                        </a:rPr>
                        <a:t>2</a:t>
                      </a:r>
                      <a:r>
                        <a:rPr lang="lt-LT" sz="2000" kern="1200" dirty="0">
                          <a:solidFill>
                            <a:schemeClr val="accent6"/>
                          </a:solidFill>
                          <a:effectLst/>
                          <a:latin typeface="+mn-lt"/>
                          <a:ea typeface="+mn-ea"/>
                          <a:cs typeface="+mn-cs"/>
                        </a:rPr>
                        <a:t>2 rugpjūčio-rugsėjo</a:t>
                      </a:r>
                      <a:r>
                        <a:rPr lang="lt-LT" sz="2000" kern="1200" baseline="0" dirty="0">
                          <a:solidFill>
                            <a:schemeClr val="accent6"/>
                          </a:solidFill>
                          <a:effectLst/>
                          <a:latin typeface="+mn-lt"/>
                          <a:ea typeface="+mn-ea"/>
                          <a:cs typeface="+mn-cs"/>
                        </a:rPr>
                        <a:t> mėn.</a:t>
                      </a:r>
                      <a:r>
                        <a:rPr lang="lt-LT" sz="2000" kern="1200" dirty="0">
                          <a:solidFill>
                            <a:schemeClr val="accent6"/>
                          </a:solidFill>
                          <a:effectLst/>
                          <a:latin typeface="+mn-lt"/>
                          <a:ea typeface="+mn-ea"/>
                          <a:cs typeface="+mn-cs"/>
                        </a:rPr>
                        <a:t> (per 10 d. d. nuo sprendimo CPVA parengia Sutarties dokumentus)</a:t>
                      </a:r>
                      <a:endParaRPr lang="lt-LT" sz="2000" dirty="0">
                        <a:solidFill>
                          <a:schemeClr val="accent6"/>
                        </a:solidFill>
                      </a:endParaRPr>
                    </a:p>
                  </a:txBody>
                  <a:tcPr/>
                </a:tc>
                <a:extLst>
                  <a:ext uri="{0D108BD9-81ED-4DB2-BD59-A6C34878D82A}">
                    <a16:rowId xmlns:a16="http://schemas.microsoft.com/office/drawing/2014/main" val="2728180972"/>
                  </a:ext>
                </a:extLst>
              </a:tr>
            </a:tbl>
          </a:graphicData>
        </a:graphic>
      </p:graphicFrame>
    </p:spTree>
    <p:extLst>
      <p:ext uri="{BB962C8B-B14F-4D97-AF65-F5344CB8AC3E}">
        <p14:creationId xmlns:p14="http://schemas.microsoft.com/office/powerpoint/2010/main" val="3175226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5784C-229C-4F8B-85F3-34CD4680D66E}"/>
              </a:ext>
            </a:extLst>
          </p:cNvPr>
          <p:cNvSpPr txBox="1"/>
          <p:nvPr/>
        </p:nvSpPr>
        <p:spPr>
          <a:xfrm>
            <a:off x="228600" y="874351"/>
            <a:ext cx="7010400" cy="5493812"/>
          </a:xfrm>
          <a:prstGeom prst="rect">
            <a:avLst/>
          </a:prstGeom>
          <a:noFill/>
        </p:spPr>
        <p:txBody>
          <a:bodyPr wrap="square">
            <a:spAutoFit/>
          </a:bodyPr>
          <a:lstStyle/>
          <a:p>
            <a:pPr marL="285750" lvl="0" indent="-285750" algn="just">
              <a:spcBef>
                <a:spcPts val="600"/>
              </a:spcBef>
              <a:spcAft>
                <a:spcPts val="600"/>
              </a:spcAft>
              <a:buClr>
                <a:schemeClr val="accent1"/>
              </a:buClr>
              <a:buFont typeface="Wingdings" panose="05000000000000000000" pitchFamily="2" charset="2"/>
              <a:buChar char="§"/>
              <a:tabLst>
                <a:tab pos="630555" algn="l"/>
              </a:tabLst>
            </a:pPr>
            <a:r>
              <a:rPr lang="lt-LT" dirty="0">
                <a:solidFill>
                  <a:schemeClr val="accent6"/>
                </a:solidFill>
                <a:ea typeface="Calibri" panose="020F0502020204030204" pitchFamily="34" charset="0"/>
              </a:rPr>
              <a:t>Jei pareiškėjas nepateikia privalomų priedų (žr. </a:t>
            </a:r>
            <a:r>
              <a:rPr lang="lt-LT" dirty="0">
                <a:solidFill>
                  <a:schemeClr val="accent6"/>
                </a:solidFill>
                <a:ea typeface="Calibri" panose="020F0502020204030204" pitchFamily="34" charset="0"/>
                <a:hlinkClick r:id="rId3">
                  <a:extLst>
                    <a:ext uri="{A12FA001-AC4F-418D-AE19-62706E023703}">
                      <ahyp:hlinkClr xmlns:ahyp="http://schemas.microsoft.com/office/drawing/2018/hyperlinkcolor" xmlns="" val="tx"/>
                    </a:ext>
                  </a:extLst>
                </a:hlinkClick>
              </a:rPr>
              <a:t>Pridedamų dokumentų sąrašas</a:t>
            </a:r>
            <a:r>
              <a:rPr lang="lt-LT" dirty="0">
                <a:solidFill>
                  <a:schemeClr val="accent6"/>
                </a:solidFill>
                <a:ea typeface="Calibri" panose="020F0502020204030204" pitchFamily="34" charset="0"/>
              </a:rPr>
              <a:t>) – paraiška iš karto atmetama;</a:t>
            </a:r>
          </a:p>
          <a:p>
            <a:pPr marL="285750" lvl="0" indent="-285750" algn="just">
              <a:spcBef>
                <a:spcPts val="600"/>
              </a:spcBef>
              <a:spcAft>
                <a:spcPts val="600"/>
              </a:spcAft>
              <a:buClr>
                <a:schemeClr val="accent1"/>
              </a:buClr>
              <a:buFont typeface="Wingdings" panose="05000000000000000000" pitchFamily="2" charset="2"/>
              <a:buChar char="§"/>
              <a:tabLst>
                <a:tab pos="630555" algn="l"/>
              </a:tabLst>
            </a:pPr>
            <a:r>
              <a:rPr lang="lt-LT" dirty="0">
                <a:solidFill>
                  <a:schemeClr val="accent6"/>
                </a:solidFill>
              </a:rPr>
              <a:t>Projekto administracinis ir turinio vertinimas vyksta kartu. Nesurinkus turinio vertinime pereinamojo balo, pareiškėjo nebeprašoma pateikti trūkstamų dokumentų, nes paraiška – atmetama. </a:t>
            </a:r>
            <a:endParaRPr lang="lt-LT" dirty="0">
              <a:solidFill>
                <a:schemeClr val="accent6"/>
              </a:solidFill>
              <a:ea typeface="Calibri" panose="020F0502020204030204" pitchFamily="34" charset="0"/>
            </a:endParaRPr>
          </a:p>
          <a:p>
            <a:pPr marL="285750" lvl="0" indent="-285750" algn="just">
              <a:spcBef>
                <a:spcPts val="600"/>
              </a:spcBef>
              <a:spcAft>
                <a:spcPts val="600"/>
              </a:spcAft>
              <a:buClr>
                <a:schemeClr val="accent1"/>
              </a:buClr>
              <a:buFont typeface="Wingdings" panose="05000000000000000000" pitchFamily="2" charset="2"/>
              <a:buChar char="§"/>
              <a:tabLst>
                <a:tab pos="630555" algn="l"/>
              </a:tabLst>
            </a:pPr>
            <a:r>
              <a:rPr lang="lt-LT" dirty="0">
                <a:solidFill>
                  <a:schemeClr val="accent6"/>
                </a:solidFill>
                <a:ea typeface="Calibri" panose="020F0502020204030204" pitchFamily="34" charset="0"/>
              </a:rPr>
              <a:t>Paraiškos turinio ir išlaidų pagrįstumo vertinimą atlieka:</a:t>
            </a:r>
            <a:endParaRPr lang="en-US" dirty="0">
              <a:solidFill>
                <a:schemeClr val="accent6"/>
              </a:solidFill>
              <a:ea typeface="Calibri" panose="020F0502020204030204" pitchFamily="34" charset="0"/>
            </a:endParaRPr>
          </a:p>
          <a:p>
            <a:pPr lvl="1" indent="-285750">
              <a:buFontTx/>
              <a:buChar char="-"/>
            </a:pPr>
            <a:r>
              <a:rPr lang="lt-LT" dirty="0">
                <a:solidFill>
                  <a:schemeClr val="accent6"/>
                </a:solidFill>
                <a:ea typeface="Times New Roman" panose="02020603050405020304" pitchFamily="18" charset="0"/>
              </a:rPr>
              <a:t>vienas vertintojas, kai prašoma Fondo lėšų suma mažesnė nei 60 000 Eur;</a:t>
            </a:r>
            <a:endParaRPr lang="en-US" dirty="0">
              <a:solidFill>
                <a:schemeClr val="accent6"/>
              </a:solidFill>
              <a:ea typeface="Times New Roman" panose="02020603050405020304" pitchFamily="18" charset="0"/>
            </a:endParaRPr>
          </a:p>
          <a:p>
            <a:pPr lvl="1" indent="-285750">
              <a:spcAft>
                <a:spcPts val="600"/>
              </a:spcAft>
              <a:buFontTx/>
              <a:buChar char="-"/>
            </a:pPr>
            <a:r>
              <a:rPr lang="lt-LT" dirty="0">
                <a:solidFill>
                  <a:schemeClr val="accent6"/>
                </a:solidFill>
                <a:ea typeface="Times New Roman" panose="02020603050405020304" pitchFamily="18" charset="0"/>
              </a:rPr>
              <a:t>du vertintojai, kai prašoma Fondo lėšų suma lygi arba yra didesnė nei 60 000 Eur.</a:t>
            </a:r>
          </a:p>
          <a:p>
            <a:pPr marL="285750" lvl="1" indent="-285750" algn="just">
              <a:spcBef>
                <a:spcPts val="600"/>
              </a:spcBef>
              <a:spcAft>
                <a:spcPts val="600"/>
              </a:spcAft>
              <a:buClr>
                <a:schemeClr val="accent1"/>
              </a:buClr>
              <a:buFont typeface="Wingdings" panose="05000000000000000000" pitchFamily="2" charset="2"/>
              <a:buChar char="§"/>
              <a:tabLst>
                <a:tab pos="630555" algn="l"/>
              </a:tabLst>
            </a:pPr>
            <a:r>
              <a:rPr lang="lt-LT" dirty="0">
                <a:solidFill>
                  <a:schemeClr val="accent6"/>
                </a:solidFill>
                <a:ea typeface="Calibri" panose="020F0502020204030204" pitchFamily="34" charset="0"/>
              </a:rPr>
              <a:t>Bendras paraiškai skiriamas balas paskaičiuojamas išvedant dviejų vertintojų balų vidurkį. </a:t>
            </a:r>
            <a:endParaRPr lang="en-US" dirty="0">
              <a:solidFill>
                <a:schemeClr val="accent6"/>
              </a:solidFill>
              <a:ea typeface="Calibri" panose="020F0502020204030204" pitchFamily="34" charset="0"/>
            </a:endParaRPr>
          </a:p>
          <a:p>
            <a:pPr marL="285750" lvl="1" indent="-285750" algn="just">
              <a:spcBef>
                <a:spcPts val="600"/>
              </a:spcBef>
              <a:spcAft>
                <a:spcPts val="600"/>
              </a:spcAft>
              <a:buClr>
                <a:schemeClr val="accent1"/>
              </a:buClr>
              <a:buFont typeface="Wingdings" panose="05000000000000000000" pitchFamily="2" charset="2"/>
              <a:buChar char="§"/>
              <a:tabLst>
                <a:tab pos="630555" algn="l"/>
              </a:tabLst>
            </a:pPr>
            <a:r>
              <a:rPr lang="lt-LT" dirty="0">
                <a:solidFill>
                  <a:schemeClr val="accent6"/>
                </a:solidFill>
                <a:ea typeface="Calibri" panose="020F0502020204030204" pitchFamily="34" charset="0"/>
              </a:rPr>
              <a:t>Kai vertintojų </a:t>
            </a:r>
            <a:r>
              <a:rPr lang="lt-LT" dirty="0" err="1">
                <a:solidFill>
                  <a:schemeClr val="accent6"/>
                </a:solidFill>
                <a:ea typeface="Calibri" panose="020F0502020204030204" pitchFamily="34" charset="0"/>
              </a:rPr>
              <a:t>vertinim</a:t>
            </a:r>
            <a:r>
              <a:rPr lang="en-US" dirty="0">
                <a:solidFill>
                  <a:schemeClr val="accent6"/>
                </a:solidFill>
                <a:ea typeface="Calibri" panose="020F0502020204030204" pitchFamily="34" charset="0"/>
              </a:rPr>
              <a:t>as</a:t>
            </a:r>
            <a:r>
              <a:rPr lang="lt-LT" dirty="0">
                <a:solidFill>
                  <a:schemeClr val="accent6"/>
                </a:solidFill>
                <a:ea typeface="Calibri" panose="020F0502020204030204" pitchFamily="34" charset="0"/>
              </a:rPr>
              <a:t> skiriasi daugiau nei 20 balų, skiriamas trečias vertintojas. </a:t>
            </a:r>
            <a:r>
              <a:rPr lang="en-US" dirty="0">
                <a:solidFill>
                  <a:schemeClr val="accent6"/>
                </a:solidFill>
                <a:ea typeface="Calibri" panose="020F0502020204030204" pitchFamily="34" charset="0"/>
              </a:rPr>
              <a:t>S</a:t>
            </a:r>
            <a:r>
              <a:rPr lang="lt-LT" dirty="0" err="1">
                <a:solidFill>
                  <a:schemeClr val="accent6"/>
                </a:solidFill>
                <a:ea typeface="Calibri" panose="020F0502020204030204" pitchFamily="34" charset="0"/>
              </a:rPr>
              <a:t>kiriamas</a:t>
            </a:r>
            <a:r>
              <a:rPr lang="lt-LT" dirty="0">
                <a:solidFill>
                  <a:schemeClr val="accent6"/>
                </a:solidFill>
                <a:ea typeface="Calibri" panose="020F0502020204030204" pitchFamily="34" charset="0"/>
              </a:rPr>
              <a:t> balas nustatomas išvedus aritmetinį vidurkį iš dviejų vertintojų, kurių vertinimo rezultatai yra artimiausi. </a:t>
            </a:r>
            <a:endParaRPr lang="en-US" dirty="0">
              <a:solidFill>
                <a:schemeClr val="accent6"/>
              </a:solidFill>
              <a:ea typeface="Calibri" panose="020F0502020204030204" pitchFamily="34" charset="0"/>
            </a:endParaRPr>
          </a:p>
        </p:txBody>
      </p:sp>
      <p:sp>
        <p:nvSpPr>
          <p:cNvPr id="4" name="TextBox 3">
            <a:extLst>
              <a:ext uri="{FF2B5EF4-FFF2-40B4-BE49-F238E27FC236}">
                <a16:creationId xmlns:a16="http://schemas.microsoft.com/office/drawing/2014/main" id="{B01A9F83-4B9A-429B-A943-EFE015748116}"/>
              </a:ext>
            </a:extLst>
          </p:cNvPr>
          <p:cNvSpPr txBox="1"/>
          <p:nvPr/>
        </p:nvSpPr>
        <p:spPr>
          <a:xfrm>
            <a:off x="17873" y="131134"/>
            <a:ext cx="7431854" cy="861774"/>
          </a:xfrm>
          <a:prstGeom prst="rect">
            <a:avLst/>
          </a:prstGeom>
          <a:noFill/>
        </p:spPr>
        <p:txBody>
          <a:bodyPr wrap="square" rtlCol="0">
            <a:spAutoFit/>
          </a:bodyPr>
          <a:lstStyle/>
          <a:p>
            <a:pPr algn="ctr" defTabSz="1219170">
              <a:defRPr/>
            </a:pPr>
            <a:r>
              <a:rPr lang="lt-LT" sz="3200" b="1" dirty="0">
                <a:solidFill>
                  <a:schemeClr val="bg1"/>
                </a:solidFill>
                <a:latin typeface="+mj-lt"/>
                <a:ea typeface="Times New Roman" panose="02020603050405020304" pitchFamily="18" charset="0"/>
                <a:cs typeface="Calibri" panose="020F0502020204030204" pitchFamily="34" charset="0"/>
              </a:rPr>
              <a:t>Paraiškų vertinimas:</a:t>
            </a:r>
            <a:endParaRPr lang="lt-LT" sz="3200" dirty="0">
              <a:solidFill>
                <a:schemeClr val="bg1"/>
              </a:solidFill>
              <a:effectLst/>
              <a:latin typeface="+mj-lt"/>
              <a:ea typeface="Times New Roman" panose="02020603050405020304" pitchFamily="18" charset="0"/>
              <a:cs typeface="Calibri" panose="020F0502020204030204" pitchFamily="34" charset="0"/>
            </a:endParaRPr>
          </a:p>
          <a:p>
            <a:pPr defTabSz="1219170">
              <a:defRPr/>
            </a:pPr>
            <a:endParaRPr lang="lt-LT" b="1" dirty="0">
              <a:solidFill>
                <a:schemeClr val="accent6"/>
              </a:solidFill>
              <a:latin typeface="Times New Roman" panose="02020603050405020304" pitchFamily="18" charset="0"/>
            </a:endParaRPr>
          </a:p>
        </p:txBody>
      </p:sp>
      <p:pic>
        <p:nvPicPr>
          <p:cNvPr id="5" name="Picture Placeholder 6" descr="A picture containing building&#10;&#10;Description automatically generated">
            <a:extLst>
              <a:ext uri="{FF2B5EF4-FFF2-40B4-BE49-F238E27FC236}">
                <a16:creationId xmlns:a16="http://schemas.microsoft.com/office/drawing/2014/main" id="{C1817610-8362-42F2-A121-45901D6F2782}"/>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a:fillRect/>
          </a:stretch>
        </p:blipFill>
        <p:spPr>
          <a:xfrm>
            <a:off x="7510460" y="131134"/>
            <a:ext cx="4321970" cy="5610250"/>
          </a:xfrm>
          <a:custGeom>
            <a:avLst/>
            <a:gdLst>
              <a:gd name="connsiteX0" fmla="*/ 0 w 1421516"/>
              <a:gd name="connsiteY0" fmla="*/ 0 h 1421092"/>
              <a:gd name="connsiteX1" fmla="*/ 1421516 w 1421516"/>
              <a:gd name="connsiteY1" fmla="*/ 0 h 1421092"/>
              <a:gd name="connsiteX2" fmla="*/ 1421516 w 1421516"/>
              <a:gd name="connsiteY2" fmla="*/ 1421092 h 1421092"/>
              <a:gd name="connsiteX3" fmla="*/ 0 w 1421516"/>
              <a:gd name="connsiteY3" fmla="*/ 1421092 h 1421092"/>
              <a:gd name="connsiteX4" fmla="*/ 0 w 1421516"/>
              <a:gd name="connsiteY4" fmla="*/ 0 h 142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1516" h="1421092">
                <a:moveTo>
                  <a:pt x="0" y="0"/>
                </a:moveTo>
                <a:lnTo>
                  <a:pt x="1421516" y="0"/>
                </a:lnTo>
                <a:lnTo>
                  <a:pt x="1421516" y="1421092"/>
                </a:lnTo>
                <a:lnTo>
                  <a:pt x="0" y="1421092"/>
                </a:lnTo>
                <a:lnTo>
                  <a:pt x="0" y="0"/>
                </a:lnTo>
                <a:close/>
              </a:path>
            </a:pathLst>
          </a:custGeom>
        </p:spPr>
      </p:pic>
      <p:sp>
        <p:nvSpPr>
          <p:cNvPr id="6" name="Text Placeholder 6">
            <a:extLst>
              <a:ext uri="{FF2B5EF4-FFF2-40B4-BE49-F238E27FC236}">
                <a16:creationId xmlns:a16="http://schemas.microsoft.com/office/drawing/2014/main" id="{A231EFB2-4D1C-46AF-861C-E6326EC9E17D}"/>
              </a:ext>
            </a:extLst>
          </p:cNvPr>
          <p:cNvSpPr txBox="1">
            <a:spLocks/>
          </p:cNvSpPr>
          <p:nvPr/>
        </p:nvSpPr>
        <p:spPr>
          <a:xfrm>
            <a:off x="7690245" y="5859480"/>
            <a:ext cx="4321970" cy="742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600" b="0" i="0" dirty="0">
                <a:solidFill>
                  <a:srgbClr val="212529"/>
                </a:solidFill>
                <a:effectLst/>
                <a:latin typeface="+mj-lt"/>
              </a:rPr>
              <a:t>Rokiškio rajono kūno kultūros ir sporto centro </a:t>
            </a:r>
            <a:r>
              <a:rPr lang="lt-LT" sz="1600" dirty="0">
                <a:solidFill>
                  <a:srgbClr val="212529"/>
                </a:solidFill>
                <a:latin typeface="+mj-lt"/>
              </a:rPr>
              <a:t>į</a:t>
            </a:r>
            <a:r>
              <a:rPr lang="lt-LT" sz="1600" b="0" i="0" dirty="0">
                <a:solidFill>
                  <a:srgbClr val="212529"/>
                </a:solidFill>
                <a:effectLst/>
                <a:latin typeface="+mj-lt"/>
              </a:rPr>
              <a:t>gyvendintas projektas „Stoginės ledo ritulio aikštelei Rokiškio mieste įrengimas “</a:t>
            </a:r>
            <a:endParaRPr lang="en-LT" sz="1600" dirty="0">
              <a:latin typeface="+mj-lt"/>
            </a:endParaRPr>
          </a:p>
        </p:txBody>
      </p:sp>
    </p:spTree>
    <p:extLst>
      <p:ext uri="{BB962C8B-B14F-4D97-AF65-F5344CB8AC3E}">
        <p14:creationId xmlns:p14="http://schemas.microsoft.com/office/powerpoint/2010/main" val="1343564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9CCB2A6-67D5-4EE0-97A2-D75390EF426C}"/>
              </a:ext>
            </a:extLst>
          </p:cNvPr>
          <p:cNvGraphicFramePr>
            <a:graphicFrameLocks noGrp="1"/>
          </p:cNvGraphicFramePr>
          <p:nvPr>
            <p:extLst/>
          </p:nvPr>
        </p:nvGraphicFramePr>
        <p:xfrm>
          <a:off x="1082040" y="320041"/>
          <a:ext cx="9753600" cy="5757371"/>
        </p:xfrm>
        <a:graphic>
          <a:graphicData uri="http://schemas.openxmlformats.org/drawingml/2006/table">
            <a:tbl>
              <a:tblPr firstRow="1" bandRow="1">
                <a:tableStyleId>{5C22544A-7EE6-4342-B048-85BDC9FD1C3A}</a:tableStyleId>
              </a:tblPr>
              <a:tblGrid>
                <a:gridCol w="6351396">
                  <a:extLst>
                    <a:ext uri="{9D8B030D-6E8A-4147-A177-3AD203B41FA5}">
                      <a16:colId xmlns:a16="http://schemas.microsoft.com/office/drawing/2014/main" val="1939686785"/>
                    </a:ext>
                  </a:extLst>
                </a:gridCol>
                <a:gridCol w="1102581">
                  <a:extLst>
                    <a:ext uri="{9D8B030D-6E8A-4147-A177-3AD203B41FA5}">
                      <a16:colId xmlns:a16="http://schemas.microsoft.com/office/drawing/2014/main" val="444979560"/>
                    </a:ext>
                  </a:extLst>
                </a:gridCol>
                <a:gridCol w="2299623">
                  <a:extLst>
                    <a:ext uri="{9D8B030D-6E8A-4147-A177-3AD203B41FA5}">
                      <a16:colId xmlns:a16="http://schemas.microsoft.com/office/drawing/2014/main" val="2422449148"/>
                    </a:ext>
                  </a:extLst>
                </a:gridCol>
              </a:tblGrid>
              <a:tr h="1055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800" dirty="0">
                          <a:solidFill>
                            <a:schemeClr val="tx1"/>
                          </a:solidFill>
                          <a:effectLst/>
                          <a:latin typeface="+mj-lt"/>
                        </a:rPr>
                        <a:t>Projektų vertinimo kriterijai </a:t>
                      </a:r>
                      <a:endParaRPr lang="lt-LT" sz="2800" dirty="0">
                        <a:solidFill>
                          <a:schemeClr val="tx1"/>
                        </a:solidFill>
                        <a:effectLst/>
                        <a:latin typeface="+mj-lt"/>
                        <a:ea typeface="Calibri" panose="020F0502020204030204" pitchFamily="34" charset="0"/>
                        <a:cs typeface="Times New Roman" panose="02020603050405020304" pitchFamily="18" charset="0"/>
                      </a:endParaRPr>
                    </a:p>
                    <a:p>
                      <a:endParaRPr lang="lt-LT" sz="2000" dirty="0">
                        <a:solidFill>
                          <a:schemeClr val="tx1"/>
                        </a:solidFill>
                        <a:latin typeface="+mj-lt"/>
                      </a:endParaRPr>
                    </a:p>
                  </a:txBody>
                  <a:tcPr/>
                </a:tc>
                <a:tc>
                  <a:txBody>
                    <a:bodyPr/>
                    <a:lstStyle/>
                    <a:p>
                      <a:r>
                        <a:rPr lang="en-US" sz="2800" dirty="0" err="1">
                          <a:solidFill>
                            <a:schemeClr val="tx1"/>
                          </a:solidFill>
                          <a:latin typeface="+mj-lt"/>
                        </a:rPr>
                        <a:t>Balai</a:t>
                      </a:r>
                      <a:endParaRPr lang="lt-LT" sz="2800" dirty="0">
                        <a:solidFill>
                          <a:schemeClr val="tx1"/>
                        </a:solidFill>
                        <a:latin typeface="+mj-lt"/>
                      </a:endParaRPr>
                    </a:p>
                  </a:txBody>
                  <a:tcPr/>
                </a:tc>
                <a:tc>
                  <a:txBody>
                    <a:bodyPr/>
                    <a:lstStyle/>
                    <a:p>
                      <a:r>
                        <a:rPr lang="lt-LT" sz="2400" b="1" kern="1200" dirty="0">
                          <a:solidFill>
                            <a:schemeClr val="tx1"/>
                          </a:solidFill>
                          <a:effectLst/>
                          <a:latin typeface="+mj-lt"/>
                          <a:ea typeface="+mn-ea"/>
                          <a:cs typeface="+mn-cs"/>
                        </a:rPr>
                        <a:t>Pereinamasis balas</a:t>
                      </a:r>
                      <a:endParaRPr lang="lt-LT" sz="2400" dirty="0">
                        <a:solidFill>
                          <a:schemeClr val="tx1"/>
                        </a:solidFill>
                        <a:latin typeface="+mj-lt"/>
                      </a:endParaRPr>
                    </a:p>
                  </a:txBody>
                  <a:tcPr/>
                </a:tc>
                <a:extLst>
                  <a:ext uri="{0D108BD9-81ED-4DB2-BD59-A6C34878D82A}">
                    <a16:rowId xmlns:a16="http://schemas.microsoft.com/office/drawing/2014/main" val="1455640653"/>
                  </a:ext>
                </a:extLst>
              </a:tr>
              <a:tr h="611275">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400" b="1" dirty="0">
                          <a:solidFill>
                            <a:schemeClr val="accent6"/>
                          </a:solidFill>
                          <a:effectLst/>
                        </a:rPr>
                        <a:t>Bendrieji projektų vertinimo kriterijai</a:t>
                      </a:r>
                      <a:endParaRPr lang="lt-LT" sz="2400" b="1"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hMerge="1">
                  <a:txBody>
                    <a:bodyPr/>
                    <a:lstStyle/>
                    <a:p>
                      <a:endParaRPr lang="lt-LT" dirty="0"/>
                    </a:p>
                  </a:txBody>
                  <a:tcPr/>
                </a:tc>
                <a:tc hMerge="1">
                  <a:txBody>
                    <a:bodyPr/>
                    <a:lstStyle/>
                    <a:p>
                      <a:endParaRPr lang="lt-LT" dirty="0"/>
                    </a:p>
                  </a:txBody>
                  <a:tcPr/>
                </a:tc>
                <a:extLst>
                  <a:ext uri="{0D108BD9-81ED-4DB2-BD59-A6C34878D82A}">
                    <a16:rowId xmlns:a16="http://schemas.microsoft.com/office/drawing/2014/main" val="2686835695"/>
                  </a:ext>
                </a:extLst>
              </a:tr>
              <a:tr h="61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effectLst/>
                        </a:rPr>
                        <a:t>1. </a:t>
                      </a:r>
                      <a:r>
                        <a:rPr lang="lt-LT" sz="2400" dirty="0">
                          <a:solidFill>
                            <a:schemeClr val="accent6"/>
                          </a:solidFill>
                          <a:effectLst/>
                        </a:rPr>
                        <a:t>Projekto aktualumas ir svarba</a:t>
                      </a:r>
                      <a:endParaRPr lang="lt-LT" sz="24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sz="2400" dirty="0">
                          <a:solidFill>
                            <a:schemeClr val="accent6"/>
                          </a:solidFill>
                        </a:rPr>
                        <a:t>25</a:t>
                      </a:r>
                      <a:endParaRPr lang="lt-LT" sz="2400" dirty="0">
                        <a:solidFill>
                          <a:schemeClr val="accent6"/>
                        </a:solidFill>
                      </a:endParaRPr>
                    </a:p>
                  </a:txBody>
                  <a:tcPr/>
                </a:tc>
                <a:tc>
                  <a:txBody>
                    <a:bodyPr/>
                    <a:lstStyle/>
                    <a:p>
                      <a:r>
                        <a:rPr lang="en-US" sz="2400" dirty="0">
                          <a:solidFill>
                            <a:schemeClr val="accent6"/>
                          </a:solidFill>
                        </a:rPr>
                        <a:t>15</a:t>
                      </a:r>
                      <a:endParaRPr lang="lt-LT" sz="2400" dirty="0">
                        <a:solidFill>
                          <a:schemeClr val="accent6"/>
                        </a:solidFill>
                      </a:endParaRPr>
                    </a:p>
                  </a:txBody>
                  <a:tcPr/>
                </a:tc>
                <a:extLst>
                  <a:ext uri="{0D108BD9-81ED-4DB2-BD59-A6C34878D82A}">
                    <a16:rowId xmlns:a16="http://schemas.microsoft.com/office/drawing/2014/main" val="2471921775"/>
                  </a:ext>
                </a:extLst>
              </a:tr>
              <a:tr h="61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effectLst/>
                        </a:rPr>
                        <a:t>2. </a:t>
                      </a:r>
                      <a:r>
                        <a:rPr lang="lt-LT" sz="2400" dirty="0">
                          <a:solidFill>
                            <a:schemeClr val="accent6"/>
                          </a:solidFill>
                          <a:effectLst/>
                        </a:rPr>
                        <a:t>Projekto veiksmingumas, poveikis, tęstinumas</a:t>
                      </a:r>
                      <a:endParaRPr lang="lt-LT" sz="24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sz="2400" dirty="0">
                          <a:solidFill>
                            <a:schemeClr val="accent6"/>
                          </a:solidFill>
                        </a:rPr>
                        <a:t>25</a:t>
                      </a:r>
                      <a:endParaRPr lang="lt-LT" sz="2400" dirty="0">
                        <a:solidFill>
                          <a:schemeClr val="accent6"/>
                        </a:solidFill>
                      </a:endParaRPr>
                    </a:p>
                  </a:txBody>
                  <a:tcPr/>
                </a:tc>
                <a:tc>
                  <a:txBody>
                    <a:bodyPr/>
                    <a:lstStyle/>
                    <a:p>
                      <a:r>
                        <a:rPr lang="en-US" sz="2400" dirty="0">
                          <a:solidFill>
                            <a:schemeClr val="accent6"/>
                          </a:solidFill>
                        </a:rPr>
                        <a:t>13</a:t>
                      </a:r>
                      <a:endParaRPr lang="lt-LT" sz="2400" dirty="0">
                        <a:solidFill>
                          <a:schemeClr val="accent6"/>
                        </a:solidFill>
                      </a:endParaRPr>
                    </a:p>
                  </a:txBody>
                  <a:tcPr/>
                </a:tc>
                <a:extLst>
                  <a:ext uri="{0D108BD9-81ED-4DB2-BD59-A6C34878D82A}">
                    <a16:rowId xmlns:a16="http://schemas.microsoft.com/office/drawing/2014/main" val="1486856726"/>
                  </a:ext>
                </a:extLst>
              </a:tr>
              <a:tr h="61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effectLst/>
                        </a:rPr>
                        <a:t>3. </a:t>
                      </a:r>
                      <a:r>
                        <a:rPr lang="lt-LT" sz="2400" dirty="0">
                          <a:solidFill>
                            <a:schemeClr val="accent6"/>
                          </a:solidFill>
                          <a:effectLst/>
                        </a:rPr>
                        <a:t>Projekto finansinis ir ekonominis pagrindimas</a:t>
                      </a:r>
                      <a:endParaRPr lang="lt-LT" sz="24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sz="2400" dirty="0">
                          <a:solidFill>
                            <a:schemeClr val="accent6"/>
                          </a:solidFill>
                        </a:rPr>
                        <a:t>20</a:t>
                      </a:r>
                      <a:endParaRPr lang="lt-LT" sz="2400" dirty="0">
                        <a:solidFill>
                          <a:schemeClr val="accent6"/>
                        </a:solidFill>
                      </a:endParaRPr>
                    </a:p>
                  </a:txBody>
                  <a:tcPr/>
                </a:tc>
                <a:tc>
                  <a:txBody>
                    <a:bodyPr/>
                    <a:lstStyle/>
                    <a:p>
                      <a:r>
                        <a:rPr lang="en-US" sz="2400" dirty="0">
                          <a:solidFill>
                            <a:schemeClr val="accent6"/>
                          </a:solidFill>
                        </a:rPr>
                        <a:t>10</a:t>
                      </a:r>
                      <a:endParaRPr lang="lt-LT" sz="2400" dirty="0">
                        <a:solidFill>
                          <a:schemeClr val="accent6"/>
                        </a:solidFill>
                      </a:endParaRPr>
                    </a:p>
                  </a:txBody>
                  <a:tcPr/>
                </a:tc>
                <a:extLst>
                  <a:ext uri="{0D108BD9-81ED-4DB2-BD59-A6C34878D82A}">
                    <a16:rowId xmlns:a16="http://schemas.microsoft.com/office/drawing/2014/main" val="1959136317"/>
                  </a:ext>
                </a:extLst>
              </a:tr>
              <a:tr h="61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accent6"/>
                          </a:solidFill>
                          <a:effectLst/>
                        </a:rPr>
                        <a:t>4. </a:t>
                      </a:r>
                      <a:r>
                        <a:rPr lang="lt-LT" sz="2400" dirty="0">
                          <a:solidFill>
                            <a:schemeClr val="accent6"/>
                          </a:solidFill>
                          <a:effectLst/>
                        </a:rPr>
                        <a:t>Projekto valdymas</a:t>
                      </a:r>
                      <a:endParaRPr lang="lt-LT" sz="240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sz="2400" dirty="0">
                          <a:solidFill>
                            <a:schemeClr val="accent6"/>
                          </a:solidFill>
                        </a:rPr>
                        <a:t>15</a:t>
                      </a:r>
                      <a:endParaRPr lang="lt-LT" sz="2400" dirty="0">
                        <a:solidFill>
                          <a:schemeClr val="accent6"/>
                        </a:solidFill>
                      </a:endParaRPr>
                    </a:p>
                  </a:txBody>
                  <a:tcPr/>
                </a:tc>
                <a:tc>
                  <a:txBody>
                    <a:bodyPr/>
                    <a:lstStyle/>
                    <a:p>
                      <a:r>
                        <a:rPr lang="en-US" sz="2400" dirty="0">
                          <a:solidFill>
                            <a:schemeClr val="accent6"/>
                          </a:solidFill>
                        </a:rPr>
                        <a:t>10</a:t>
                      </a:r>
                      <a:endParaRPr lang="lt-LT" sz="2400" dirty="0">
                        <a:solidFill>
                          <a:schemeClr val="accent6"/>
                        </a:solidFill>
                      </a:endParaRPr>
                    </a:p>
                  </a:txBody>
                  <a:tcPr/>
                </a:tc>
                <a:extLst>
                  <a:ext uri="{0D108BD9-81ED-4DB2-BD59-A6C34878D82A}">
                    <a16:rowId xmlns:a16="http://schemas.microsoft.com/office/drawing/2014/main" val="2144038859"/>
                  </a:ext>
                </a:extLst>
              </a:tr>
              <a:tr h="6112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dirty="0">
                          <a:solidFill>
                            <a:schemeClr val="accent6"/>
                          </a:solidFill>
                          <a:effectLst/>
                        </a:rPr>
                        <a:t>5. </a:t>
                      </a:r>
                      <a:r>
                        <a:rPr lang="lt-LT" sz="2400" b="0" dirty="0">
                          <a:solidFill>
                            <a:schemeClr val="accent6"/>
                          </a:solidFill>
                          <a:effectLst/>
                        </a:rPr>
                        <a:t>Specialieji projektų vertinimo kriterijai</a:t>
                      </a:r>
                      <a:endParaRPr lang="lt-LT" sz="2400" b="0" dirty="0">
                        <a:solidFill>
                          <a:schemeClr val="accent6"/>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tc>
                <a:tc>
                  <a:txBody>
                    <a:bodyPr/>
                    <a:lstStyle/>
                    <a:p>
                      <a:r>
                        <a:rPr lang="en-US" sz="2400" dirty="0">
                          <a:solidFill>
                            <a:schemeClr val="accent6"/>
                          </a:solidFill>
                        </a:rPr>
                        <a:t>15</a:t>
                      </a:r>
                      <a:endParaRPr lang="lt-LT" sz="2400" dirty="0">
                        <a:solidFill>
                          <a:schemeClr val="accent6"/>
                        </a:solidFill>
                      </a:endParaRPr>
                    </a:p>
                  </a:txBody>
                  <a:tcPr/>
                </a:tc>
                <a:tc>
                  <a:txBody>
                    <a:bodyPr/>
                    <a:lstStyle/>
                    <a:p>
                      <a:r>
                        <a:rPr lang="en-US" sz="2400" dirty="0">
                          <a:solidFill>
                            <a:schemeClr val="accent6"/>
                          </a:solidFill>
                        </a:rPr>
                        <a:t>8</a:t>
                      </a:r>
                      <a:endParaRPr lang="lt-LT" sz="2400" dirty="0">
                        <a:solidFill>
                          <a:schemeClr val="accent6"/>
                        </a:solidFill>
                      </a:endParaRPr>
                    </a:p>
                  </a:txBody>
                  <a:tcPr/>
                </a:tc>
                <a:extLst>
                  <a:ext uri="{0D108BD9-81ED-4DB2-BD59-A6C34878D82A}">
                    <a16:rowId xmlns:a16="http://schemas.microsoft.com/office/drawing/2014/main" val="3611586892"/>
                  </a:ext>
                </a:extLst>
              </a:tr>
              <a:tr h="611275">
                <a:tc>
                  <a:txBody>
                    <a:bodyPr/>
                    <a:lstStyle/>
                    <a:p>
                      <a:r>
                        <a:rPr lang="en-US" sz="2400" b="1" dirty="0">
                          <a:solidFill>
                            <a:schemeClr val="accent6"/>
                          </a:solidFill>
                        </a:rPr>
                        <a:t>I</a:t>
                      </a:r>
                      <a:r>
                        <a:rPr lang="lt-LT" sz="2400" b="1" dirty="0">
                          <a:solidFill>
                            <a:schemeClr val="accent6"/>
                          </a:solidFill>
                        </a:rPr>
                        <a:t>š</a:t>
                      </a:r>
                      <a:r>
                        <a:rPr lang="lt-LT" sz="2400" b="1" baseline="0" dirty="0">
                          <a:solidFill>
                            <a:schemeClr val="accent6"/>
                          </a:solidFill>
                        </a:rPr>
                        <a:t> viso:</a:t>
                      </a:r>
                      <a:endParaRPr lang="lt-LT" sz="2400" b="1" dirty="0">
                        <a:solidFill>
                          <a:schemeClr val="accent6"/>
                        </a:solidFill>
                      </a:endParaRPr>
                    </a:p>
                  </a:txBody>
                  <a:tcPr/>
                </a:tc>
                <a:tc>
                  <a:txBody>
                    <a:bodyPr/>
                    <a:lstStyle/>
                    <a:p>
                      <a:r>
                        <a:rPr lang="en-US" sz="2400" b="1" dirty="0">
                          <a:solidFill>
                            <a:schemeClr val="accent6"/>
                          </a:solidFill>
                        </a:rPr>
                        <a:t>100</a:t>
                      </a:r>
                      <a:endParaRPr lang="lt-LT" sz="2400" b="1" dirty="0">
                        <a:solidFill>
                          <a:schemeClr val="accent6"/>
                        </a:solidFill>
                      </a:endParaRPr>
                    </a:p>
                  </a:txBody>
                  <a:tcPr/>
                </a:tc>
                <a:tc>
                  <a:txBody>
                    <a:bodyPr/>
                    <a:lstStyle/>
                    <a:p>
                      <a:r>
                        <a:rPr lang="en-US" sz="2400" b="1" dirty="0">
                          <a:solidFill>
                            <a:schemeClr val="accent6"/>
                          </a:solidFill>
                        </a:rPr>
                        <a:t>56</a:t>
                      </a:r>
                      <a:endParaRPr lang="lt-LT" sz="2400" b="1" dirty="0">
                        <a:solidFill>
                          <a:schemeClr val="accent6"/>
                        </a:solidFill>
                      </a:endParaRPr>
                    </a:p>
                  </a:txBody>
                  <a:tcPr/>
                </a:tc>
                <a:extLst>
                  <a:ext uri="{0D108BD9-81ED-4DB2-BD59-A6C34878D82A}">
                    <a16:rowId xmlns:a16="http://schemas.microsoft.com/office/drawing/2014/main" val="2865961934"/>
                  </a:ext>
                </a:extLst>
              </a:tr>
            </a:tbl>
          </a:graphicData>
        </a:graphic>
      </p:graphicFrame>
    </p:spTree>
    <p:extLst>
      <p:ext uri="{BB962C8B-B14F-4D97-AF65-F5344CB8AC3E}">
        <p14:creationId xmlns:p14="http://schemas.microsoft.com/office/powerpoint/2010/main" val="351206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081753" y="340678"/>
            <a:ext cx="7110247" cy="4671369"/>
          </a:xfrm>
          <a:prstGeom prst="rect">
            <a:avLst/>
          </a:prstGeom>
        </p:spPr>
      </p:pic>
      <p:sp>
        <p:nvSpPr>
          <p:cNvPr id="4" name="Rectangle 3"/>
          <p:cNvSpPr/>
          <p:nvPr/>
        </p:nvSpPr>
        <p:spPr>
          <a:xfrm>
            <a:off x="216569" y="1175177"/>
            <a:ext cx="5053533" cy="4524315"/>
          </a:xfrm>
          <a:prstGeom prst="rect">
            <a:avLst/>
          </a:prstGeom>
        </p:spPr>
        <p:txBody>
          <a:bodyPr wrap="square">
            <a:spAutoFit/>
          </a:bodyPr>
          <a:lstStyle/>
          <a:p>
            <a:pPr algn="just"/>
            <a:r>
              <a:rPr lang="lt-LT" sz="2400" u="sng" dirty="0">
                <a:solidFill>
                  <a:srgbClr val="262626"/>
                </a:solidFill>
                <a:latin typeface="Calibri"/>
              </a:rPr>
              <a:t>Kvietimo tikslas</a:t>
            </a:r>
            <a:r>
              <a:rPr lang="lt-LT" sz="2400" dirty="0">
                <a:solidFill>
                  <a:srgbClr val="262626"/>
                </a:solidFill>
                <a:latin typeface="Calibri"/>
              </a:rPr>
              <a:t> - atrinkti ir finansuoti projektus, gerinančius sąlygas ugdyti fiziškai aktyvią visuomenę remontuojant, atnaujinant (modernizuojant) ir (</a:t>
            </a:r>
            <a:r>
              <a:rPr lang="lt-LT" sz="2400" dirty="0" smtClean="0">
                <a:solidFill>
                  <a:srgbClr val="262626"/>
                </a:solidFill>
                <a:latin typeface="Calibri"/>
              </a:rPr>
              <a:t>arba) </a:t>
            </a:r>
            <a:r>
              <a:rPr lang="lt-LT" sz="2400" dirty="0">
                <a:solidFill>
                  <a:srgbClr val="262626"/>
                </a:solidFill>
                <a:latin typeface="Calibri"/>
              </a:rPr>
              <a:t>rekonstruojant esamų sporto paskirties pastatų ir sporto paskirties inžinerinių statinių </a:t>
            </a:r>
            <a:r>
              <a:rPr lang="lt-LT" sz="2400" dirty="0" smtClean="0">
                <a:solidFill>
                  <a:srgbClr val="262626"/>
                </a:solidFill>
                <a:latin typeface="Calibri"/>
              </a:rPr>
              <a:t>(esamų </a:t>
            </a:r>
            <a:r>
              <a:rPr lang="lt-LT" sz="2400" dirty="0">
                <a:solidFill>
                  <a:srgbClr val="262626"/>
                </a:solidFill>
                <a:latin typeface="Calibri"/>
              </a:rPr>
              <a:t>sporto </a:t>
            </a:r>
            <a:r>
              <a:rPr lang="lt-LT" sz="2400" dirty="0" smtClean="0">
                <a:solidFill>
                  <a:srgbClr val="262626"/>
                </a:solidFill>
                <a:latin typeface="Calibri"/>
              </a:rPr>
              <a:t>bazių) </a:t>
            </a:r>
            <a:r>
              <a:rPr lang="lt-LT" sz="2400" dirty="0">
                <a:solidFill>
                  <a:srgbClr val="262626"/>
                </a:solidFill>
                <a:latin typeface="Calibri"/>
              </a:rPr>
              <a:t>infrastruktūrą.</a:t>
            </a:r>
          </a:p>
          <a:p>
            <a:pPr algn="just"/>
            <a:endParaRPr lang="lt-LT" sz="2400" dirty="0">
              <a:solidFill>
                <a:srgbClr val="262626"/>
              </a:solidFill>
              <a:latin typeface="Calibri"/>
            </a:endParaRPr>
          </a:p>
          <a:p>
            <a:pPr algn="just"/>
            <a:r>
              <a:rPr lang="lt-LT" sz="2400" u="sng" dirty="0">
                <a:solidFill>
                  <a:srgbClr val="262626"/>
                </a:solidFill>
                <a:latin typeface="Calibri"/>
              </a:rPr>
              <a:t>Paskirstoma SRF lėšų suma</a:t>
            </a:r>
            <a:r>
              <a:rPr lang="lt-LT" sz="2400" b="1" u="sng" dirty="0">
                <a:solidFill>
                  <a:srgbClr val="FF0000"/>
                </a:solidFill>
                <a:latin typeface="Calibri"/>
              </a:rPr>
              <a:t> ~</a:t>
            </a:r>
            <a:r>
              <a:rPr lang="lt-LT" sz="2400" b="1" u="sng" dirty="0" smtClean="0">
                <a:solidFill>
                  <a:srgbClr val="FF0000"/>
                </a:solidFill>
                <a:latin typeface="Calibri"/>
              </a:rPr>
              <a:t>2 mln. </a:t>
            </a:r>
            <a:r>
              <a:rPr lang="lt-LT" sz="2400" u="sng" dirty="0">
                <a:solidFill>
                  <a:srgbClr val="262626"/>
                </a:solidFill>
                <a:latin typeface="Calibri"/>
              </a:rPr>
              <a:t>Eur.</a:t>
            </a:r>
            <a:r>
              <a:rPr lang="lt-LT" sz="2400" dirty="0">
                <a:solidFill>
                  <a:srgbClr val="262626"/>
                </a:solidFill>
                <a:latin typeface="Calibri"/>
              </a:rPr>
              <a:t> </a:t>
            </a:r>
          </a:p>
          <a:p>
            <a:pPr algn="just"/>
            <a:endParaRPr lang="lt-LT" sz="2400" dirty="0">
              <a:solidFill>
                <a:srgbClr val="262626"/>
              </a:solidFill>
              <a:latin typeface="Calibri"/>
            </a:endParaRPr>
          </a:p>
        </p:txBody>
      </p:sp>
      <p:sp>
        <p:nvSpPr>
          <p:cNvPr id="5" name="Text Placeholder 3"/>
          <p:cNvSpPr>
            <a:spLocks noGrp="1"/>
          </p:cNvSpPr>
          <p:nvPr>
            <p:ph type="body" sz="half" idx="4294967295"/>
          </p:nvPr>
        </p:nvSpPr>
        <p:spPr>
          <a:xfrm>
            <a:off x="132348" y="108903"/>
            <a:ext cx="7010400" cy="231775"/>
          </a:xfrm>
          <a:prstGeom prst="rect">
            <a:avLst/>
          </a:prstGeom>
        </p:spPr>
        <p:txBody>
          <a:bodyPr>
            <a:noAutofit/>
          </a:bodyPr>
          <a:lstStyle/>
          <a:p>
            <a:pPr marL="0" indent="0">
              <a:buNone/>
            </a:pPr>
            <a:r>
              <a:rPr lang="lt-LT" b="1" dirty="0">
                <a:solidFill>
                  <a:schemeClr val="accent4">
                    <a:lumMod val="90000"/>
                  </a:schemeClr>
                </a:solidFill>
              </a:rPr>
              <a:t>Kvietimo </a:t>
            </a:r>
            <a:r>
              <a:rPr lang="lt-LT" b="1" dirty="0" smtClean="0">
                <a:solidFill>
                  <a:schemeClr val="accent4">
                    <a:lumMod val="90000"/>
                  </a:schemeClr>
                </a:solidFill>
              </a:rPr>
              <a:t>tikslas</a:t>
            </a:r>
            <a:endParaRPr lang="lt-LT" b="1" dirty="0">
              <a:solidFill>
                <a:schemeClr val="accent4">
                  <a:lumMod val="90000"/>
                </a:schemeClr>
              </a:solidFill>
            </a:endParaRPr>
          </a:p>
        </p:txBody>
      </p:sp>
      <p:sp>
        <p:nvSpPr>
          <p:cNvPr id="3" name="Rectangle 2"/>
          <p:cNvSpPr/>
          <p:nvPr/>
        </p:nvSpPr>
        <p:spPr>
          <a:xfrm>
            <a:off x="342899" y="5519820"/>
            <a:ext cx="11676648" cy="707886"/>
          </a:xfrm>
          <a:prstGeom prst="rect">
            <a:avLst/>
          </a:prstGeom>
          <a:ln>
            <a:solidFill>
              <a:schemeClr val="accent1"/>
            </a:solidFill>
          </a:ln>
        </p:spPr>
        <p:txBody>
          <a:bodyPr wrap="square">
            <a:spAutoFit/>
          </a:bodyPr>
          <a:lstStyle/>
          <a:p>
            <a:pPr algn="just"/>
            <a:r>
              <a:rPr lang="lt-LT" sz="2000" dirty="0">
                <a:solidFill>
                  <a:schemeClr val="accent6"/>
                </a:solidFill>
              </a:rPr>
              <a:t>Teikiami projektai turi prisidėti prie sporto bazių prieinamumo didinimo, sąlygų įvairaus amžiaus ir poreikių asmenų fiziniam aktyvumui gerinimo ir organizuotai sportuojančių asmenų skaičiaus didėjimo. </a:t>
            </a:r>
          </a:p>
        </p:txBody>
      </p:sp>
    </p:spTree>
    <p:extLst>
      <p:ext uri="{BB962C8B-B14F-4D97-AF65-F5344CB8AC3E}">
        <p14:creationId xmlns:p14="http://schemas.microsoft.com/office/powerpoint/2010/main" val="25219597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6392A6-DB2B-4B59-B2E3-772AF3CE5B42}"/>
              </a:ext>
            </a:extLst>
          </p:cNvPr>
          <p:cNvSpPr txBox="1"/>
          <p:nvPr/>
        </p:nvSpPr>
        <p:spPr>
          <a:xfrm>
            <a:off x="144249" y="1043731"/>
            <a:ext cx="6553200" cy="4770537"/>
          </a:xfrm>
          <a:prstGeom prst="rect">
            <a:avLst/>
          </a:prstGeom>
          <a:noFill/>
        </p:spPr>
        <p:txBody>
          <a:bodyPr wrap="square">
            <a:spAutoFit/>
          </a:bodyPr>
          <a:lstStyle/>
          <a:p>
            <a:pPr lvl="0" algn="just">
              <a:spcBef>
                <a:spcPts val="600"/>
              </a:spcBef>
              <a:spcAft>
                <a:spcPts val="600"/>
              </a:spcAft>
              <a:buClr>
                <a:schemeClr val="accent1"/>
              </a:buClr>
              <a:tabLst>
                <a:tab pos="630555" algn="l"/>
              </a:tabLst>
            </a:pPr>
            <a:r>
              <a:rPr lang="lt-LT" sz="2200" b="1" dirty="0">
                <a:solidFill>
                  <a:schemeClr val="accent6"/>
                </a:solidFill>
              </a:rPr>
              <a:t>I. Paraiškų, kurioms rekomenduojama skirti finansavimą, sąrašas </a:t>
            </a:r>
            <a:endParaRPr lang="en-US" sz="2200" b="1" dirty="0">
              <a:solidFill>
                <a:schemeClr val="accent6"/>
              </a:solidFill>
            </a:endParaRPr>
          </a:p>
          <a:p>
            <a:pPr marL="285750" indent="-285750" algn="just">
              <a:spcBef>
                <a:spcPts val="600"/>
              </a:spcBef>
              <a:spcAft>
                <a:spcPts val="600"/>
              </a:spcAft>
              <a:buClr>
                <a:schemeClr val="accent1"/>
              </a:buClr>
              <a:buFont typeface="Wingdings" panose="05000000000000000000" pitchFamily="2" charset="2"/>
              <a:buChar char="§"/>
              <a:tabLst>
                <a:tab pos="630555" algn="l"/>
              </a:tabLst>
            </a:pPr>
            <a:r>
              <a:rPr lang="lt-LT" sz="2200" dirty="0">
                <a:solidFill>
                  <a:schemeClr val="accent6"/>
                </a:solidFill>
                <a:ea typeface="Calibri" panose="020F0502020204030204" pitchFamily="34" charset="0"/>
              </a:rPr>
              <a:t>Į sąrašą įrašomos siūlomos finansuoti paraiškos, kurioms užtenka kvietime nurodyto biudžeto</a:t>
            </a:r>
            <a:r>
              <a:rPr lang="en-US" sz="2200" dirty="0">
                <a:solidFill>
                  <a:schemeClr val="accent6"/>
                </a:solidFill>
                <a:ea typeface="Calibri" panose="020F0502020204030204" pitchFamily="34" charset="0"/>
              </a:rPr>
              <a:t>;</a:t>
            </a:r>
            <a:endParaRPr lang="lt-LT" sz="2200" dirty="0">
              <a:solidFill>
                <a:schemeClr val="accent6"/>
              </a:solidFill>
              <a:ea typeface="Calibri" panose="020F0502020204030204" pitchFamily="34" charset="0"/>
            </a:endParaRPr>
          </a:p>
          <a:p>
            <a:pPr algn="just">
              <a:spcBef>
                <a:spcPts val="600"/>
              </a:spcBef>
              <a:spcAft>
                <a:spcPts val="600"/>
              </a:spcAft>
              <a:buClr>
                <a:schemeClr val="accent1"/>
              </a:buClr>
              <a:tabLst>
                <a:tab pos="630555" algn="l"/>
              </a:tabLst>
            </a:pPr>
            <a:r>
              <a:rPr lang="en-US" sz="2200" dirty="0">
                <a:solidFill>
                  <a:srgbClr val="FF0000"/>
                </a:solidFill>
                <a:ea typeface="Calibri" panose="020F0502020204030204" pitchFamily="34" charset="0"/>
              </a:rPr>
              <a:t>!</a:t>
            </a:r>
            <a:r>
              <a:rPr lang="lt-LT" sz="2200" dirty="0">
                <a:solidFill>
                  <a:srgbClr val="FF0000"/>
                </a:solidFill>
                <a:ea typeface="Calibri" panose="020F0502020204030204" pitchFamily="34" charset="0"/>
              </a:rPr>
              <a:t> SVARBU:</a:t>
            </a:r>
            <a:r>
              <a:rPr lang="en-US" sz="2200" dirty="0">
                <a:solidFill>
                  <a:schemeClr val="accent6"/>
                </a:solidFill>
                <a:ea typeface="Calibri" panose="020F0502020204030204" pitchFamily="34" charset="0"/>
              </a:rPr>
              <a:t> </a:t>
            </a:r>
            <a:r>
              <a:rPr lang="lt-LT" sz="2200" dirty="0">
                <a:solidFill>
                  <a:schemeClr val="accent6"/>
                </a:solidFill>
                <a:ea typeface="Calibri" panose="020F0502020204030204" pitchFamily="34" charset="0"/>
              </a:rPr>
              <a:t>išskirtinai neįgaliųjų projektai keliami į sąrašo viršų, jei paraiška nėra atmetama (10 proc. lėšų).</a:t>
            </a:r>
          </a:p>
          <a:p>
            <a:pPr algn="just">
              <a:spcBef>
                <a:spcPts val="600"/>
              </a:spcBef>
              <a:spcAft>
                <a:spcPts val="600"/>
              </a:spcAft>
              <a:buClr>
                <a:schemeClr val="accent1"/>
              </a:buClr>
              <a:tabLst>
                <a:tab pos="630555" algn="l"/>
              </a:tabLst>
            </a:pPr>
            <a:r>
              <a:rPr lang="lt-LT" sz="2200" b="1" dirty="0">
                <a:solidFill>
                  <a:schemeClr val="accent6"/>
                </a:solidFill>
              </a:rPr>
              <a:t>II. Paraiškų, kurioms nerekomenduojama skirti finansavimą, sąrašą. </a:t>
            </a:r>
          </a:p>
          <a:p>
            <a:pPr marL="285750" lvl="1" indent="-285750" algn="just">
              <a:spcBef>
                <a:spcPts val="600"/>
              </a:spcBef>
              <a:spcAft>
                <a:spcPts val="600"/>
              </a:spcAft>
              <a:buClr>
                <a:schemeClr val="accent1"/>
              </a:buClr>
              <a:buFont typeface="Wingdings" panose="05000000000000000000" pitchFamily="2" charset="2"/>
              <a:buChar char="§"/>
              <a:tabLst>
                <a:tab pos="630555" algn="l"/>
              </a:tabLst>
            </a:pPr>
            <a:r>
              <a:rPr lang="lt-LT" sz="2200" dirty="0">
                <a:solidFill>
                  <a:schemeClr val="accent6"/>
                </a:solidFill>
                <a:ea typeface="Calibri" panose="020F0502020204030204" pitchFamily="34" charset="0"/>
              </a:rPr>
              <a:t>Į šį sąrašą įrašomos paraiškos, kurioms Fondo lėšų nepakanka, ir (arba) paraiškos, kurios buvo atmestos.</a:t>
            </a:r>
            <a:endParaRPr lang="en-US" sz="2200" dirty="0">
              <a:solidFill>
                <a:schemeClr val="accent6"/>
              </a:solidFill>
              <a:ea typeface="Calibri" panose="020F0502020204030204" pitchFamily="34" charset="0"/>
            </a:endParaRPr>
          </a:p>
        </p:txBody>
      </p:sp>
      <p:sp>
        <p:nvSpPr>
          <p:cNvPr id="4" name="TextBox 3">
            <a:extLst>
              <a:ext uri="{FF2B5EF4-FFF2-40B4-BE49-F238E27FC236}">
                <a16:creationId xmlns:a16="http://schemas.microsoft.com/office/drawing/2014/main" id="{1770C3CB-C58C-435B-A870-6C084F9A7356}"/>
              </a:ext>
            </a:extLst>
          </p:cNvPr>
          <p:cNvSpPr txBox="1"/>
          <p:nvPr/>
        </p:nvSpPr>
        <p:spPr>
          <a:xfrm>
            <a:off x="33113" y="283090"/>
            <a:ext cx="7431854" cy="861774"/>
          </a:xfrm>
          <a:prstGeom prst="rect">
            <a:avLst/>
          </a:prstGeom>
          <a:noFill/>
        </p:spPr>
        <p:txBody>
          <a:bodyPr wrap="square" rtlCol="0">
            <a:spAutoFit/>
          </a:bodyPr>
          <a:lstStyle/>
          <a:p>
            <a:pPr algn="ctr" defTabSz="1219170">
              <a:defRPr/>
            </a:pPr>
            <a:r>
              <a:rPr lang="lt-LT" sz="3200" b="1" dirty="0">
                <a:solidFill>
                  <a:schemeClr val="bg1"/>
                </a:solidFill>
                <a:effectLst/>
                <a:latin typeface="+mj-lt"/>
                <a:ea typeface="Times New Roman" panose="02020603050405020304" pitchFamily="18" charset="0"/>
                <a:cs typeface="Calibri" panose="020F0502020204030204" pitchFamily="34" charset="0"/>
              </a:rPr>
              <a:t>Eilės sudarymas:</a:t>
            </a:r>
            <a:endParaRPr lang="lt-LT" sz="3200" dirty="0">
              <a:solidFill>
                <a:schemeClr val="bg1"/>
              </a:solidFill>
              <a:effectLst/>
              <a:latin typeface="+mj-lt"/>
              <a:ea typeface="Times New Roman" panose="02020603050405020304" pitchFamily="18" charset="0"/>
              <a:cs typeface="Calibri" panose="020F0502020204030204" pitchFamily="34" charset="0"/>
            </a:endParaRPr>
          </a:p>
          <a:p>
            <a:pPr defTabSz="1219170">
              <a:defRPr/>
            </a:pPr>
            <a:endParaRPr lang="lt-LT" b="1" dirty="0">
              <a:solidFill>
                <a:schemeClr val="accent6"/>
              </a:solidFill>
              <a:latin typeface="Times New Roman" panose="02020603050405020304" pitchFamily="18" charset="0"/>
            </a:endParaRPr>
          </a:p>
        </p:txBody>
      </p:sp>
      <p:pic>
        <p:nvPicPr>
          <p:cNvPr id="5" name="Picture 4" descr="A picture containing floor, indoor, athletic game, sport&#10;&#10;Description automatically generated">
            <a:extLst>
              <a:ext uri="{FF2B5EF4-FFF2-40B4-BE49-F238E27FC236}">
                <a16:creationId xmlns:a16="http://schemas.microsoft.com/office/drawing/2014/main" id="{E8FED96E-C04A-4430-9FF7-D85616A83BC4}"/>
              </a:ext>
            </a:extLst>
          </p:cNvPr>
          <p:cNvPicPr>
            <a:picLocks noChangeAspect="1"/>
          </p:cNvPicPr>
          <p:nvPr/>
        </p:nvPicPr>
        <p:blipFill>
          <a:blip r:embed="rId3"/>
          <a:stretch>
            <a:fillRect/>
          </a:stretch>
        </p:blipFill>
        <p:spPr>
          <a:xfrm>
            <a:off x="7025640" y="1043731"/>
            <a:ext cx="5022111" cy="3766583"/>
          </a:xfrm>
          <a:prstGeom prst="rect">
            <a:avLst/>
          </a:prstGeom>
        </p:spPr>
      </p:pic>
      <p:sp>
        <p:nvSpPr>
          <p:cNvPr id="6" name="Text Placeholder 6">
            <a:extLst>
              <a:ext uri="{FF2B5EF4-FFF2-40B4-BE49-F238E27FC236}">
                <a16:creationId xmlns:a16="http://schemas.microsoft.com/office/drawing/2014/main" id="{403B9FDF-5537-4E0B-82C6-FFD8AFDA9017}"/>
              </a:ext>
            </a:extLst>
          </p:cNvPr>
          <p:cNvSpPr txBox="1">
            <a:spLocks/>
          </p:cNvSpPr>
          <p:nvPr/>
        </p:nvSpPr>
        <p:spPr>
          <a:xfrm>
            <a:off x="7375710" y="4850133"/>
            <a:ext cx="4321970" cy="742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sz="1800" b="0" i="0" dirty="0">
                <a:solidFill>
                  <a:srgbClr val="212529"/>
                </a:solidFill>
                <a:effectLst/>
                <a:latin typeface="+mj-lt"/>
              </a:rPr>
              <a:t>Prezidento Jono Žemaičio gimnazijos </a:t>
            </a:r>
            <a:r>
              <a:rPr lang="lt-LT" sz="1800" dirty="0">
                <a:solidFill>
                  <a:srgbClr val="212529"/>
                </a:solidFill>
                <a:latin typeface="+mj-lt"/>
              </a:rPr>
              <a:t>į</a:t>
            </a:r>
            <a:r>
              <a:rPr lang="lt-LT" sz="1800" b="0" i="0" dirty="0">
                <a:solidFill>
                  <a:srgbClr val="212529"/>
                </a:solidFill>
                <a:effectLst/>
                <a:latin typeface="+mj-lt"/>
              </a:rPr>
              <a:t>gyvendintas projektas „Prezidento Jono Žemaičio gimnazijos sporto salės atnaujinimas “</a:t>
            </a:r>
            <a:endParaRPr lang="en-LT" sz="1800" dirty="0">
              <a:latin typeface="+mj-lt"/>
            </a:endParaRPr>
          </a:p>
        </p:txBody>
      </p:sp>
    </p:spTree>
    <p:extLst>
      <p:ext uri="{BB962C8B-B14F-4D97-AF65-F5344CB8AC3E}">
        <p14:creationId xmlns:p14="http://schemas.microsoft.com/office/powerpoint/2010/main" val="3480497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p:cNvSpPr/>
          <p:nvPr/>
        </p:nvSpPr>
        <p:spPr>
          <a:xfrm>
            <a:off x="317165" y="2345078"/>
            <a:ext cx="5818940" cy="306805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18" name="Picture Placeholder 17"/>
          <p:cNvPicPr>
            <a:picLocks noGrp="1" noChangeAspect="1"/>
          </p:cNvPicPr>
          <p:nvPr>
            <p:ph type="chart" sz="quarter" idx="11"/>
          </p:nvPr>
        </p:nvPicPr>
        <p:blipFill>
          <a:blip r:embed="rId3">
            <a:extLst>
              <a:ext uri="{28A0092B-C50C-407E-A947-70E740481C1C}">
                <a14:useLocalDpi xmlns:a14="http://schemas.microsoft.com/office/drawing/2010/main" val="0"/>
              </a:ext>
            </a:extLst>
          </a:blip>
          <a:stretch>
            <a:fillRect/>
          </a:stretch>
        </p:blipFill>
        <p:spPr>
          <a:xfrm>
            <a:off x="6408738" y="2250546"/>
            <a:ext cx="5087937" cy="3391958"/>
          </a:xfrm>
        </p:spPr>
      </p:pic>
      <p:sp>
        <p:nvSpPr>
          <p:cNvPr id="5" name="Rectangle 4"/>
          <p:cNvSpPr/>
          <p:nvPr/>
        </p:nvSpPr>
        <p:spPr>
          <a:xfrm>
            <a:off x="317165" y="1023845"/>
            <a:ext cx="10824077" cy="861774"/>
          </a:xfrm>
          <a:prstGeom prst="rect">
            <a:avLst/>
          </a:prstGeom>
        </p:spPr>
        <p:txBody>
          <a:bodyPr wrap="square" lIns="0" tIns="0" rIns="0" bIns="0">
            <a:spAutoFit/>
          </a:bodyPr>
          <a:lstStyle/>
          <a:p>
            <a:pPr algn="just"/>
            <a:r>
              <a:rPr lang="lt-LT" sz="2800" dirty="0">
                <a:solidFill>
                  <a:schemeClr val="bg1"/>
                </a:solidFill>
              </a:rPr>
              <a:t>Sporto projekto paraišką teikti (būti pareiškėju) gali </a:t>
            </a:r>
            <a:r>
              <a:rPr lang="lt-LT" sz="2800" b="1" dirty="0">
                <a:solidFill>
                  <a:schemeClr val="bg1"/>
                </a:solidFill>
              </a:rPr>
              <a:t>juridinis asmuo </a:t>
            </a:r>
            <a:r>
              <a:rPr lang="lt-LT" sz="2800" dirty="0">
                <a:solidFill>
                  <a:schemeClr val="bg1"/>
                </a:solidFill>
              </a:rPr>
              <a:t>arba juridinių asmenų grupė (partneriai</a:t>
            </a:r>
            <a:r>
              <a:rPr lang="lt-LT" sz="2800" dirty="0" smtClean="0">
                <a:solidFill>
                  <a:schemeClr val="bg1"/>
                </a:solidFill>
              </a:rPr>
              <a:t>).</a:t>
            </a:r>
            <a:endParaRPr lang="lt-LT" sz="2800" dirty="0">
              <a:solidFill>
                <a:schemeClr val="bg1"/>
              </a:solidFill>
            </a:endParaRPr>
          </a:p>
        </p:txBody>
      </p:sp>
      <p:sp>
        <p:nvSpPr>
          <p:cNvPr id="11" name="Rectangle 10"/>
          <p:cNvSpPr/>
          <p:nvPr/>
        </p:nvSpPr>
        <p:spPr>
          <a:xfrm>
            <a:off x="439660" y="2633601"/>
            <a:ext cx="4721888" cy="2625847"/>
          </a:xfrm>
          <a:prstGeom prst="rect">
            <a:avLst/>
          </a:prstGeom>
        </p:spPr>
        <p:txBody>
          <a:bodyPr wrap="square" lIns="0" tIns="0" rIns="0" bIns="0">
            <a:spAutoFit/>
          </a:bodyPr>
          <a:lstStyle/>
          <a:p>
            <a:r>
              <a:rPr lang="lt-LT" sz="2133" b="1" dirty="0"/>
              <a:t>Vienas </a:t>
            </a:r>
            <a:r>
              <a:rPr lang="lt-LT" sz="2133" b="1" dirty="0" smtClean="0"/>
              <a:t>pareiškėjas </a:t>
            </a:r>
            <a:r>
              <a:rPr lang="lt-LT" sz="2133" b="1" dirty="0"/>
              <a:t>gali teikti </a:t>
            </a:r>
            <a:endParaRPr lang="lt-LT" sz="2133" b="1" dirty="0" smtClean="0"/>
          </a:p>
          <a:p>
            <a:r>
              <a:rPr lang="lt-LT" sz="2133" b="1" dirty="0" smtClean="0"/>
              <a:t>tik 1 paraišką.</a:t>
            </a:r>
          </a:p>
          <a:p>
            <a:endParaRPr lang="lt-LT" sz="2133" b="1" dirty="0"/>
          </a:p>
          <a:p>
            <a:r>
              <a:rPr lang="lt-LT" sz="2133" b="1" dirty="0" smtClean="0"/>
              <a:t>Tas </a:t>
            </a:r>
            <a:r>
              <a:rPr lang="lt-LT" sz="2133" b="1" dirty="0"/>
              <a:t>pats pareiškėjas negali teikti </a:t>
            </a:r>
            <a:endParaRPr lang="lt-LT" sz="2133" b="1" dirty="0" smtClean="0"/>
          </a:p>
          <a:p>
            <a:r>
              <a:rPr lang="lt-LT" sz="2133" b="1" dirty="0" smtClean="0"/>
              <a:t>paraiškų </a:t>
            </a:r>
            <a:r>
              <a:rPr lang="lt-LT" sz="2133" b="1" dirty="0"/>
              <a:t>kaip jungtinės veiklos </a:t>
            </a:r>
            <a:r>
              <a:rPr lang="lt-LT" sz="2133" b="1" dirty="0" smtClean="0"/>
              <a:t>grupės narys </a:t>
            </a:r>
            <a:r>
              <a:rPr lang="lt-LT" sz="2133" b="1" dirty="0"/>
              <a:t>ar </a:t>
            </a:r>
            <a:r>
              <a:rPr lang="lt-LT" sz="2133" b="1" dirty="0" smtClean="0"/>
              <a:t>kitu </a:t>
            </a:r>
            <a:r>
              <a:rPr lang="lt-LT" sz="2133" b="1" dirty="0"/>
              <a:t>teisiniu </a:t>
            </a:r>
            <a:r>
              <a:rPr lang="lt-LT" sz="2133" b="1" dirty="0" smtClean="0"/>
              <a:t>pagrindu veikiantis sporto </a:t>
            </a:r>
            <a:r>
              <a:rPr lang="lt-LT" sz="2133" b="1" dirty="0"/>
              <a:t>projekto partneris. </a:t>
            </a:r>
          </a:p>
        </p:txBody>
      </p:sp>
      <p:sp>
        <p:nvSpPr>
          <p:cNvPr id="16" name="Text Placeholder 3"/>
          <p:cNvSpPr txBox="1">
            <a:spLocks/>
          </p:cNvSpPr>
          <p:nvPr/>
        </p:nvSpPr>
        <p:spPr>
          <a:xfrm>
            <a:off x="203200" y="279401"/>
            <a:ext cx="7010400" cy="2310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t-LT" b="1" dirty="0" smtClean="0">
                <a:solidFill>
                  <a:schemeClr val="accent4">
                    <a:lumMod val="90000"/>
                  </a:schemeClr>
                </a:solidFill>
              </a:rPr>
              <a:t>Galimi pareiškėjai ir partneriai</a:t>
            </a:r>
            <a:endParaRPr lang="lt-LT" b="1" dirty="0">
              <a:solidFill>
                <a:schemeClr val="accent4">
                  <a:lumMod val="90000"/>
                </a:schemeClr>
              </a:solidFill>
            </a:endParaRPr>
          </a:p>
        </p:txBody>
      </p:sp>
    </p:spTree>
    <p:extLst>
      <p:ext uri="{BB962C8B-B14F-4D97-AF65-F5344CB8AC3E}">
        <p14:creationId xmlns:p14="http://schemas.microsoft.com/office/powerpoint/2010/main" val="424116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2"/>
          <p:cNvSpPr txBox="1">
            <a:spLocks/>
          </p:cNvSpPr>
          <p:nvPr/>
        </p:nvSpPr>
        <p:spPr>
          <a:xfrm>
            <a:off x="101600" y="189297"/>
            <a:ext cx="11157819" cy="231007"/>
          </a:xfrm>
          <a:prstGeom prst="rect">
            <a:avLst/>
          </a:prstGeom>
        </p:spPr>
        <p:txBody>
          <a:bodyPr wrap="none" lIns="0" tIns="0" rIns="0" bIns="0" anchor="ctr">
            <a:noAutofit/>
          </a:bodyPr>
          <a:lstStyle>
            <a:lvl1pPr marL="0" indent="0" algn="l" defTabSz="1219170" rtl="0" eaLnBrk="1" latinLnBrk="0" hangingPunct="1">
              <a:spcBef>
                <a:spcPct val="20000"/>
              </a:spcBef>
              <a:buFont typeface="Arial" pitchFamily="34" charset="0"/>
              <a:buNone/>
              <a:defRPr sz="2133" b="0" kern="1200" baseline="0">
                <a:solidFill>
                  <a:schemeClr val="bg1">
                    <a:lumMod val="75000"/>
                  </a:schemeClr>
                </a:solidFill>
                <a:latin typeface="+mj-lt"/>
                <a:ea typeface="Roboto" panose="02000000000000000000" pitchFamily="2" charset="0"/>
                <a:cs typeface="+mn-cs"/>
              </a:defRPr>
            </a:lvl1pPr>
            <a:lvl2pPr marL="609570" indent="0" algn="l" defTabSz="1219170" rtl="0" eaLnBrk="1" latinLnBrk="0" hangingPunct="1">
              <a:spcBef>
                <a:spcPct val="20000"/>
              </a:spcBef>
              <a:buFont typeface="Arial" pitchFamily="34" charset="0"/>
              <a:buNone/>
              <a:defRPr sz="1600" kern="1200">
                <a:solidFill>
                  <a:schemeClr val="tx1"/>
                </a:solidFill>
                <a:latin typeface="+mn-lt"/>
                <a:ea typeface="+mn-ea"/>
                <a:cs typeface="+mn-cs"/>
              </a:defRPr>
            </a:lvl2pPr>
            <a:lvl3pPr marL="1219139" indent="0" algn="l" defTabSz="1219170" rtl="0" eaLnBrk="1" latinLnBrk="0" hangingPunct="1">
              <a:spcBef>
                <a:spcPct val="20000"/>
              </a:spcBef>
              <a:buFont typeface="Arial" pitchFamily="34" charset="0"/>
              <a:buNone/>
              <a:defRPr sz="1333" kern="1200">
                <a:solidFill>
                  <a:schemeClr val="tx1"/>
                </a:solidFill>
                <a:latin typeface="+mn-lt"/>
                <a:ea typeface="+mn-ea"/>
                <a:cs typeface="+mn-cs"/>
              </a:defRPr>
            </a:lvl3pPr>
            <a:lvl4pPr marL="1828709" indent="0" algn="l" defTabSz="1219170" rtl="0" eaLnBrk="1" latinLnBrk="0" hangingPunct="1">
              <a:spcBef>
                <a:spcPct val="20000"/>
              </a:spcBef>
              <a:buFont typeface="Arial" pitchFamily="34" charset="0"/>
              <a:buNone/>
              <a:defRPr sz="1200" kern="1200">
                <a:solidFill>
                  <a:schemeClr val="tx1"/>
                </a:solidFill>
                <a:latin typeface="+mn-lt"/>
                <a:ea typeface="+mn-ea"/>
                <a:cs typeface="+mn-cs"/>
              </a:defRPr>
            </a:lvl4pPr>
            <a:lvl5pPr marL="2438278" indent="0" algn="l" defTabSz="1219170" rtl="0" eaLnBrk="1" latinLnBrk="0" hangingPunct="1">
              <a:spcBef>
                <a:spcPct val="20000"/>
              </a:spcBef>
              <a:buFont typeface="Arial" pitchFamily="34" charset="0"/>
              <a:buNone/>
              <a:defRPr sz="1200" kern="1200">
                <a:solidFill>
                  <a:schemeClr val="tx1"/>
                </a:solidFill>
                <a:latin typeface="+mn-lt"/>
                <a:ea typeface="+mn-ea"/>
                <a:cs typeface="+mn-cs"/>
              </a:defRPr>
            </a:lvl5pPr>
            <a:lvl6pPr marL="3047848" indent="0" algn="l" defTabSz="1219170" rtl="0" eaLnBrk="1" latinLnBrk="0" hangingPunct="1">
              <a:spcBef>
                <a:spcPct val="20000"/>
              </a:spcBef>
              <a:buFont typeface="Arial" pitchFamily="34" charset="0"/>
              <a:buNone/>
              <a:defRPr sz="1200" kern="1200">
                <a:solidFill>
                  <a:schemeClr val="tx1"/>
                </a:solidFill>
                <a:latin typeface="+mn-lt"/>
                <a:ea typeface="+mn-ea"/>
                <a:cs typeface="+mn-cs"/>
              </a:defRPr>
            </a:lvl6pPr>
            <a:lvl7pPr marL="3657417" indent="0" algn="l" defTabSz="1219170" rtl="0" eaLnBrk="1" latinLnBrk="0" hangingPunct="1">
              <a:spcBef>
                <a:spcPct val="20000"/>
              </a:spcBef>
              <a:buFont typeface="Arial" pitchFamily="34" charset="0"/>
              <a:buNone/>
              <a:defRPr sz="1200" kern="1200">
                <a:solidFill>
                  <a:schemeClr val="tx1"/>
                </a:solidFill>
                <a:latin typeface="+mn-lt"/>
                <a:ea typeface="+mn-ea"/>
                <a:cs typeface="+mn-cs"/>
              </a:defRPr>
            </a:lvl7pPr>
            <a:lvl8pPr marL="4266987" indent="0" algn="l" defTabSz="1219170" rtl="0" eaLnBrk="1" latinLnBrk="0" hangingPunct="1">
              <a:spcBef>
                <a:spcPct val="20000"/>
              </a:spcBef>
              <a:buFont typeface="Arial" pitchFamily="34" charset="0"/>
              <a:buNone/>
              <a:defRPr sz="1200" kern="1200">
                <a:solidFill>
                  <a:schemeClr val="tx1"/>
                </a:solidFill>
                <a:latin typeface="+mn-lt"/>
                <a:ea typeface="+mn-ea"/>
                <a:cs typeface="+mn-cs"/>
              </a:defRPr>
            </a:lvl8pPr>
            <a:lvl9pPr marL="4876557" indent="0" algn="l" defTabSz="1219170" rtl="0" eaLnBrk="1" latinLnBrk="0" hangingPunct="1">
              <a:spcBef>
                <a:spcPct val="20000"/>
              </a:spcBef>
              <a:buFont typeface="Arial" pitchFamily="34" charset="0"/>
              <a:buNone/>
              <a:defRPr sz="12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pitchFamily="34" charset="0"/>
              <a:buNone/>
              <a:tabLst/>
              <a:defRPr/>
            </a:pPr>
            <a:r>
              <a:rPr kumimoji="0" lang="lt-LT" sz="2667" b="0" i="0" u="none" strike="noStrike" kern="1200" cap="none" spc="0" normalizeH="0" baseline="0" noProof="0" dirty="0" smtClean="0">
                <a:ln>
                  <a:noFill/>
                </a:ln>
                <a:solidFill>
                  <a:srgbClr val="262626">
                    <a:lumMod val="50000"/>
                    <a:lumOff val="50000"/>
                  </a:srgbClr>
                </a:solidFill>
                <a:effectLst/>
                <a:uLnTx/>
                <a:uFillTx/>
                <a:latin typeface="Calibri"/>
                <a:cs typeface="+mn-cs"/>
              </a:rPr>
              <a:t>SRF lėšos </a:t>
            </a:r>
            <a:r>
              <a:rPr kumimoji="0" lang="lt-LT" sz="2667" b="1" i="0" u="none" strike="noStrike" kern="1200" cap="none" spc="0" normalizeH="0" baseline="0" noProof="0" dirty="0" smtClean="0">
                <a:ln>
                  <a:noFill/>
                </a:ln>
                <a:solidFill>
                  <a:srgbClr val="262626">
                    <a:lumMod val="50000"/>
                    <a:lumOff val="50000"/>
                  </a:srgbClr>
                </a:solidFill>
                <a:effectLst/>
                <a:uLnTx/>
                <a:uFillTx/>
                <a:latin typeface="Calibri"/>
                <a:cs typeface="+mn-cs"/>
              </a:rPr>
              <a:t>negali</a:t>
            </a:r>
            <a:r>
              <a:rPr kumimoji="0" lang="lt-LT" sz="2667" b="0" i="0" u="none" strike="noStrike" kern="1200" cap="none" spc="0" normalizeH="0" baseline="0" noProof="0" dirty="0" smtClean="0">
                <a:ln>
                  <a:noFill/>
                </a:ln>
                <a:solidFill>
                  <a:srgbClr val="262626">
                    <a:lumMod val="50000"/>
                    <a:lumOff val="50000"/>
                  </a:srgbClr>
                </a:solidFill>
                <a:effectLst/>
                <a:uLnTx/>
                <a:uFillTx/>
                <a:latin typeface="Calibri"/>
                <a:cs typeface="+mn-cs"/>
              </a:rPr>
              <a:t> būti skiriamos, jeigu pareiškėjas ir (ar) partneris:</a:t>
            </a:r>
            <a:endParaRPr kumimoji="0" lang="lt-LT" sz="2667" b="0" i="0" u="none" strike="noStrike" kern="1200" cap="none" spc="0" normalizeH="0" baseline="0" noProof="0" dirty="0">
              <a:ln>
                <a:noFill/>
              </a:ln>
              <a:solidFill>
                <a:srgbClr val="262626">
                  <a:lumMod val="50000"/>
                  <a:lumOff val="50000"/>
                </a:srgbClr>
              </a:solidFill>
              <a:effectLst/>
              <a:uLnTx/>
              <a:uFillTx/>
              <a:latin typeface="Calibri"/>
              <a:cs typeface="+mn-cs"/>
            </a:endParaRPr>
          </a:p>
        </p:txBody>
      </p:sp>
      <p:sp>
        <p:nvSpPr>
          <p:cNvPr id="15" name="TextBox 14"/>
          <p:cNvSpPr txBox="1"/>
          <p:nvPr/>
        </p:nvSpPr>
        <p:spPr>
          <a:xfrm>
            <a:off x="101600" y="675244"/>
            <a:ext cx="11887200" cy="5262979"/>
          </a:xfrm>
          <a:prstGeom prst="rect">
            <a:avLst/>
          </a:prstGeom>
          <a:noFill/>
          <a:ln>
            <a:solidFill>
              <a:schemeClr val="accent1">
                <a:lumMod val="20000"/>
                <a:lumOff val="80000"/>
              </a:schemeClr>
            </a:solidFill>
          </a:ln>
        </p:spPr>
        <p:txBody>
          <a:bodyPr wrap="square" rtlCol="0">
            <a:spAutoFit/>
          </a:bodyPr>
          <a:lstStyle/>
          <a:p>
            <a:pPr marL="228594" indent="-228594" algn="just">
              <a:buFont typeface="Arial" panose="020B0604020202020204" pitchFamily="34" charset="0"/>
              <a:buChar char="•"/>
            </a:pPr>
            <a:r>
              <a:rPr lang="lt-LT" sz="2400" dirty="0">
                <a:solidFill>
                  <a:srgbClr val="262626"/>
                </a:solidFill>
                <a:latin typeface="Calibri"/>
              </a:rPr>
              <a:t>yra </a:t>
            </a:r>
            <a:r>
              <a:rPr lang="lt-LT" sz="2400" b="1" dirty="0">
                <a:solidFill>
                  <a:srgbClr val="262626"/>
                </a:solidFill>
                <a:latin typeface="Calibri"/>
              </a:rPr>
              <a:t>sustabdęs ar apribojęs savo veiklą</a:t>
            </a:r>
            <a:r>
              <a:rPr lang="lt-LT" sz="2400" dirty="0">
                <a:solidFill>
                  <a:srgbClr val="262626"/>
                </a:solidFill>
                <a:latin typeface="Calibri"/>
              </a:rPr>
              <a:t>;</a:t>
            </a:r>
          </a:p>
          <a:p>
            <a:pPr marL="228594" indent="-228594" algn="just">
              <a:buFont typeface="Arial" panose="020B0604020202020204" pitchFamily="34" charset="0"/>
              <a:buChar char="•"/>
            </a:pPr>
            <a:r>
              <a:rPr lang="lt-LT" sz="2400" b="1" dirty="0">
                <a:solidFill>
                  <a:schemeClr val="accent1">
                    <a:lumMod val="60000"/>
                    <a:lumOff val="40000"/>
                  </a:schemeClr>
                </a:solidFill>
                <a:latin typeface="Calibri"/>
              </a:rPr>
              <a:t>nėra</a:t>
            </a:r>
            <a:r>
              <a:rPr lang="lt-LT" sz="2400" dirty="0">
                <a:solidFill>
                  <a:schemeClr val="accent1">
                    <a:lumMod val="60000"/>
                    <a:lumOff val="40000"/>
                  </a:schemeClr>
                </a:solidFill>
                <a:latin typeface="Calibri"/>
              </a:rPr>
              <a:t> </a:t>
            </a:r>
            <a:r>
              <a:rPr lang="lt-LT" sz="2400" b="1" dirty="0">
                <a:solidFill>
                  <a:schemeClr val="accent1">
                    <a:lumMod val="60000"/>
                    <a:lumOff val="40000"/>
                  </a:schemeClr>
                </a:solidFill>
                <a:latin typeface="Calibri"/>
              </a:rPr>
              <a:t>įvykdęs įsipareigojimų, susijusių su mokesčių mokėjimu* </a:t>
            </a:r>
            <a:endParaRPr lang="lt-LT" sz="2400" dirty="0">
              <a:solidFill>
                <a:schemeClr val="accent1">
                  <a:lumMod val="60000"/>
                  <a:lumOff val="40000"/>
                </a:schemeClr>
              </a:solidFill>
              <a:latin typeface="Calibri"/>
            </a:endParaRPr>
          </a:p>
          <a:p>
            <a:pPr marL="228594" indent="-228594" algn="just">
              <a:buFont typeface="Arial" panose="020B0604020202020204" pitchFamily="34" charset="0"/>
              <a:buChar char="•"/>
            </a:pPr>
            <a:r>
              <a:rPr lang="lt-LT" sz="2400" dirty="0">
                <a:solidFill>
                  <a:srgbClr val="262626"/>
                </a:solidFill>
                <a:latin typeface="Calibri"/>
              </a:rPr>
              <a:t>paraiškoje arba papildomuose dokumentuose </a:t>
            </a:r>
            <a:r>
              <a:rPr lang="lt-LT" sz="2400" b="1" dirty="0">
                <a:solidFill>
                  <a:srgbClr val="262626"/>
                </a:solidFill>
                <a:latin typeface="Calibri"/>
              </a:rPr>
              <a:t>pateikė tikrovės neatitinkančius duomenis </a:t>
            </a:r>
            <a:r>
              <a:rPr lang="lt-LT" sz="2400" dirty="0">
                <a:solidFill>
                  <a:srgbClr val="262626"/>
                </a:solidFill>
                <a:latin typeface="Calibri"/>
              </a:rPr>
              <a:t>arba pateikė suklastotus dokumentus;</a:t>
            </a:r>
          </a:p>
          <a:p>
            <a:pPr marL="228594" indent="-228594" algn="just">
              <a:buFont typeface="Arial" panose="020B0604020202020204" pitchFamily="34" charset="0"/>
              <a:buChar char="•"/>
            </a:pPr>
            <a:r>
              <a:rPr lang="lt-LT" sz="2400" dirty="0">
                <a:solidFill>
                  <a:srgbClr val="262626"/>
                </a:solidFill>
                <a:latin typeface="Calibri"/>
              </a:rPr>
              <a:t>yra neatsiskaitęs už ankstesniais metais iš SRF gautų lėšų projektui panaudojimą arba gautas </a:t>
            </a:r>
            <a:r>
              <a:rPr lang="lt-LT" sz="2400" b="1" dirty="0">
                <a:solidFill>
                  <a:srgbClr val="262626"/>
                </a:solidFill>
                <a:latin typeface="Calibri"/>
              </a:rPr>
              <a:t>SRF lėšas panaudojo ne pagal tikslinę paskirtį</a:t>
            </a:r>
            <a:r>
              <a:rPr lang="lt-LT" sz="2400" dirty="0">
                <a:solidFill>
                  <a:srgbClr val="262626"/>
                </a:solidFill>
                <a:latin typeface="Calibri"/>
              </a:rPr>
              <a:t>;</a:t>
            </a:r>
          </a:p>
          <a:p>
            <a:pPr marL="228594" indent="-228594" algn="just">
              <a:buFont typeface="Arial" panose="020B0604020202020204" pitchFamily="34" charset="0"/>
              <a:buChar char="•"/>
            </a:pPr>
            <a:r>
              <a:rPr lang="lt-LT" sz="2400" dirty="0">
                <a:solidFill>
                  <a:srgbClr val="262626"/>
                </a:solidFill>
                <a:latin typeface="Calibri"/>
              </a:rPr>
              <a:t>atžvilgiu </a:t>
            </a:r>
            <a:r>
              <a:rPr lang="lt-LT" sz="2400" b="1" dirty="0">
                <a:solidFill>
                  <a:srgbClr val="262626"/>
                </a:solidFill>
                <a:latin typeface="Calibri"/>
              </a:rPr>
              <a:t>pradėtos bankroto ar likvidavimo procedūros;</a:t>
            </a:r>
          </a:p>
          <a:p>
            <a:pPr marL="228594" indent="-228594" algn="just">
              <a:buFont typeface="Arial" panose="020B0604020202020204" pitchFamily="34" charset="0"/>
              <a:buChar char="•"/>
            </a:pPr>
            <a:r>
              <a:rPr lang="lt-LT" sz="2400" dirty="0">
                <a:solidFill>
                  <a:schemeClr val="accent1">
                    <a:lumMod val="60000"/>
                    <a:lumOff val="40000"/>
                  </a:schemeClr>
                </a:solidFill>
                <a:latin typeface="Calibri"/>
              </a:rPr>
              <a:t>turintis teisę juridinio asmens vardu sudaryti sandorį, ar buhalteris (buhalteriai) ar kitas (kiti) asmuo (asmenys), turintis (turintys) teisę surašyti ir pasirašyti pareiškėjo apskaitos dokumentus, </a:t>
            </a:r>
            <a:r>
              <a:rPr lang="lt-LT" sz="2400" b="1" dirty="0">
                <a:solidFill>
                  <a:schemeClr val="accent1">
                    <a:lumMod val="60000"/>
                    <a:lumOff val="40000"/>
                  </a:schemeClr>
                </a:solidFill>
                <a:latin typeface="Calibri"/>
              </a:rPr>
              <a:t>turi neišnykusį ar nepanaikintą teistumą už sunkius ar labai sunkius nusikaltimus arba nusikaltimus nuosavybei, turtinėms teisėms ir turtiniams interesams, ekonomikai ir verslo tvarkai arba finansų sistemai;</a:t>
            </a:r>
          </a:p>
          <a:p>
            <a:pPr marL="228594" indent="-228594" algn="just">
              <a:buFont typeface="Arial" panose="020B0604020202020204" pitchFamily="34" charset="0"/>
              <a:buChar char="•"/>
            </a:pPr>
            <a:r>
              <a:rPr lang="lt-LT" sz="2400" b="1" dirty="0">
                <a:solidFill>
                  <a:schemeClr val="accent1">
                    <a:lumMod val="60000"/>
                    <a:lumOff val="40000"/>
                  </a:schemeClr>
                </a:solidFill>
                <a:latin typeface="Calibri"/>
              </a:rPr>
              <a:t>buvo patrauktas baudžiamojon atsakomybėn ir nepraėjo 10 metų nuo nuosprendžio įsigaliojimo dienos. </a:t>
            </a:r>
          </a:p>
        </p:txBody>
      </p:sp>
      <p:sp>
        <p:nvSpPr>
          <p:cNvPr id="16" name="Rectangle 15"/>
          <p:cNvSpPr/>
          <p:nvPr/>
        </p:nvSpPr>
        <p:spPr>
          <a:xfrm>
            <a:off x="9456532" y="0"/>
            <a:ext cx="2730809" cy="609600"/>
          </a:xfrm>
          <a:prstGeom prst="rect">
            <a:avLst/>
          </a:prstGeom>
          <a:solidFill>
            <a:schemeClr val="accent1">
              <a:lumMod val="20000"/>
              <a:lumOff val="8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lt-LT" sz="2667" b="1" i="0" u="none" strike="noStrike" kern="0" cap="none" spc="0" normalizeH="0" baseline="0" noProof="0" dirty="0" smtClean="0">
                <a:ln>
                  <a:noFill/>
                </a:ln>
                <a:solidFill>
                  <a:srgbClr val="FFFFFF"/>
                </a:solidFill>
                <a:effectLst/>
                <a:uLnTx/>
                <a:uFillTx/>
                <a:latin typeface="Calibri"/>
                <a:ea typeface="+mn-ea"/>
                <a:cs typeface="+mn-cs"/>
              </a:rPr>
              <a:t>Taisyklių 15</a:t>
            </a:r>
            <a:r>
              <a:rPr kumimoji="0" lang="lt-LT" sz="2667" b="1" i="0" u="none" strike="noStrike" kern="0" cap="none" spc="0" normalizeH="0" baseline="0" noProof="0" dirty="0" smtClean="0">
                <a:ln>
                  <a:noFill/>
                </a:ln>
                <a:solidFill>
                  <a:srgbClr val="FF0000"/>
                </a:solidFill>
                <a:effectLst/>
                <a:uLnTx/>
                <a:uFillTx/>
                <a:latin typeface="Calibri"/>
                <a:ea typeface="+mn-ea"/>
                <a:cs typeface="+mn-cs"/>
              </a:rPr>
              <a:t> </a:t>
            </a:r>
            <a:r>
              <a:rPr kumimoji="0" lang="lt-LT" sz="2667" b="1" i="0" u="none" strike="noStrike" kern="0" cap="none" spc="0" normalizeH="0" baseline="0" noProof="0" dirty="0" smtClean="0">
                <a:ln>
                  <a:noFill/>
                </a:ln>
                <a:solidFill>
                  <a:srgbClr val="FFFFFF"/>
                </a:solidFill>
                <a:effectLst/>
                <a:uLnTx/>
                <a:uFillTx/>
                <a:latin typeface="Calibri"/>
                <a:ea typeface="+mn-ea"/>
                <a:cs typeface="+mn-cs"/>
              </a:rPr>
              <a:t>p.</a:t>
            </a:r>
            <a:endParaRPr kumimoji="0" lang="en-US" sz="2667" b="1" i="0" u="none" strike="noStrike" kern="0" cap="none" spc="0" normalizeH="0" baseline="0" noProof="0" dirty="0" smtClean="0">
              <a:ln>
                <a:noFill/>
              </a:ln>
              <a:solidFill>
                <a:srgbClr val="FFFFFF"/>
              </a:solidFill>
              <a:effectLst/>
              <a:uLnTx/>
              <a:uFillTx/>
              <a:latin typeface="Calibri"/>
              <a:ea typeface="+mn-ea"/>
              <a:cs typeface="+mn-cs"/>
            </a:endParaRPr>
          </a:p>
        </p:txBody>
      </p:sp>
      <p:sp>
        <p:nvSpPr>
          <p:cNvPr id="17" name="TextBox 16"/>
          <p:cNvSpPr txBox="1"/>
          <p:nvPr/>
        </p:nvSpPr>
        <p:spPr>
          <a:xfrm>
            <a:off x="2700420" y="5938223"/>
            <a:ext cx="9288380" cy="1200329"/>
          </a:xfrm>
          <a:prstGeom prst="rect">
            <a:avLst/>
          </a:prstGeom>
          <a:noFill/>
        </p:spPr>
        <p:txBody>
          <a:bodyPr wrap="square" rtlCol="0">
            <a:spAutoFit/>
          </a:bodyPr>
          <a:lstStyle/>
          <a:p>
            <a:pPr algn="just"/>
            <a:r>
              <a:rPr lang="lt-LT" sz="1600" dirty="0">
                <a:solidFill>
                  <a:srgbClr val="262626"/>
                </a:solidFill>
                <a:latin typeface="Calibri"/>
              </a:rPr>
              <a:t>*(išskyrus atvejus, kai įsiskolinimo suma neviršija 50 Eur ir (ar) mokesčių administratoriaus sprendimu mokestinės nepriemokos mokėjimas yra atidėtas arba išdėstytas ir šio sprendimo pagrindu sudaryta pareiškėjo ir mokesčių administratoriaus mokestinės paskolos sutartis);</a:t>
            </a:r>
          </a:p>
          <a:p>
            <a:pPr algn="just"/>
            <a:endParaRPr lang="lt-LT" sz="2400" dirty="0">
              <a:solidFill>
                <a:srgbClr val="262626"/>
              </a:solidFill>
              <a:latin typeface="Calibri"/>
            </a:endParaRPr>
          </a:p>
        </p:txBody>
      </p:sp>
    </p:spTree>
    <p:extLst>
      <p:ext uri="{BB962C8B-B14F-4D97-AF65-F5344CB8AC3E}">
        <p14:creationId xmlns:p14="http://schemas.microsoft.com/office/powerpoint/2010/main" val="2525282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lnSpc>
                <a:spcPct val="100000"/>
              </a:lnSpc>
              <a:spcBef>
                <a:spcPts val="0"/>
              </a:spcBef>
            </a:pPr>
            <a:r>
              <a:rPr lang="lt-LT" sz="4000" dirty="0">
                <a:solidFill>
                  <a:srgbClr val="FFFFFF"/>
                </a:solidFill>
                <a:latin typeface="Calibri"/>
                <a:ea typeface="+mn-ea"/>
                <a:cs typeface="+mn-cs"/>
              </a:rPr>
              <a:t>Tinkamos sporto bazės, </a:t>
            </a:r>
            <a:r>
              <a:rPr lang="lt-LT" sz="4000" dirty="0" smtClean="0">
                <a:solidFill>
                  <a:srgbClr val="FFFFFF"/>
                </a:solidFill>
                <a:latin typeface="Calibri"/>
                <a:ea typeface="+mn-ea"/>
                <a:cs typeface="+mn-cs"/>
              </a:rPr>
              <a:t>kiti reikalavimai</a:t>
            </a:r>
            <a:r>
              <a:rPr lang="lt-LT" sz="4000" dirty="0">
                <a:solidFill>
                  <a:srgbClr val="FFFFFF"/>
                </a:solidFill>
                <a:latin typeface="Calibri"/>
                <a:ea typeface="+mn-ea"/>
                <a:cs typeface="+mn-cs"/>
              </a:rPr>
              <a:t/>
            </a:r>
            <a:br>
              <a:rPr lang="lt-LT" sz="4000" dirty="0">
                <a:solidFill>
                  <a:srgbClr val="FFFFFF"/>
                </a:solidFill>
                <a:latin typeface="Calibri"/>
                <a:ea typeface="+mn-ea"/>
                <a:cs typeface="+mn-cs"/>
              </a:rPr>
            </a:br>
            <a:endParaRPr lang="lt-LT" sz="4000" dirty="0"/>
          </a:p>
        </p:txBody>
      </p:sp>
    </p:spTree>
    <p:extLst>
      <p:ext uri="{BB962C8B-B14F-4D97-AF65-F5344CB8AC3E}">
        <p14:creationId xmlns:p14="http://schemas.microsoft.com/office/powerpoint/2010/main" val="39281520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40804" y="793580"/>
            <a:ext cx="11362175" cy="2227570"/>
          </a:xfrm>
          <a:prstGeom prst="rect">
            <a:avLst/>
          </a:prstGeom>
          <a:ln>
            <a:solidFill>
              <a:schemeClr val="accent1"/>
            </a:solidFill>
          </a:ln>
        </p:spPr>
      </p:pic>
      <p:pic>
        <p:nvPicPr>
          <p:cNvPr id="7" name="Picture 6"/>
          <p:cNvPicPr>
            <a:picLocks noChangeAspect="1"/>
          </p:cNvPicPr>
          <p:nvPr/>
        </p:nvPicPr>
        <p:blipFill>
          <a:blip r:embed="rId3"/>
          <a:stretch>
            <a:fillRect/>
          </a:stretch>
        </p:blipFill>
        <p:spPr>
          <a:xfrm>
            <a:off x="1282445" y="3263450"/>
            <a:ext cx="8889175" cy="2418793"/>
          </a:xfrm>
          <a:prstGeom prst="rect">
            <a:avLst/>
          </a:prstGeom>
          <a:ln>
            <a:solidFill>
              <a:schemeClr val="accent1"/>
            </a:solidFill>
          </a:ln>
        </p:spPr>
      </p:pic>
      <p:sp>
        <p:nvSpPr>
          <p:cNvPr id="2" name="TextBox 1"/>
          <p:cNvSpPr txBox="1"/>
          <p:nvPr/>
        </p:nvSpPr>
        <p:spPr>
          <a:xfrm>
            <a:off x="529391" y="267508"/>
            <a:ext cx="5197642" cy="461665"/>
          </a:xfrm>
          <a:prstGeom prst="rect">
            <a:avLst/>
          </a:prstGeom>
          <a:noFill/>
        </p:spPr>
        <p:txBody>
          <a:bodyPr wrap="square" rtlCol="0">
            <a:spAutoFit/>
          </a:bodyPr>
          <a:lstStyle/>
          <a:p>
            <a:r>
              <a:rPr lang="lt-LT" sz="2400" b="1" dirty="0" smtClean="0">
                <a:solidFill>
                  <a:schemeClr val="accent4">
                    <a:lumMod val="90000"/>
                  </a:schemeClr>
                </a:solidFill>
              </a:rPr>
              <a:t>Esamos sporto bazės apibrėžimas</a:t>
            </a:r>
            <a:endParaRPr lang="lt-LT" sz="2400" b="1" dirty="0">
              <a:solidFill>
                <a:schemeClr val="accent4">
                  <a:lumMod val="90000"/>
                </a:schemeClr>
              </a:solidFill>
            </a:endParaRPr>
          </a:p>
        </p:txBody>
      </p:sp>
      <p:sp>
        <p:nvSpPr>
          <p:cNvPr id="3" name="Rectangle 2"/>
          <p:cNvSpPr/>
          <p:nvPr/>
        </p:nvSpPr>
        <p:spPr>
          <a:xfrm>
            <a:off x="7158789" y="1428970"/>
            <a:ext cx="4644190" cy="3128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Rectangle 7"/>
          <p:cNvSpPr/>
          <p:nvPr/>
        </p:nvSpPr>
        <p:spPr>
          <a:xfrm>
            <a:off x="625643" y="1741791"/>
            <a:ext cx="3404936" cy="312821"/>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TextBox 3"/>
          <p:cNvSpPr txBox="1"/>
          <p:nvPr/>
        </p:nvSpPr>
        <p:spPr>
          <a:xfrm>
            <a:off x="8542421" y="1995205"/>
            <a:ext cx="3056021" cy="337066"/>
          </a:xfrm>
          <a:prstGeom prst="rect">
            <a:avLst/>
          </a:prstGeom>
          <a:noFill/>
          <a:ln w="57150">
            <a:solidFill>
              <a:schemeClr val="bg1"/>
            </a:solidFill>
          </a:ln>
        </p:spPr>
        <p:txBody>
          <a:bodyPr wrap="square" rtlCol="0">
            <a:spAutoFit/>
          </a:bodyPr>
          <a:lstStyle/>
          <a:p>
            <a:endParaRPr lang="lt-LT" dirty="0"/>
          </a:p>
        </p:txBody>
      </p:sp>
      <p:sp>
        <p:nvSpPr>
          <p:cNvPr id="9" name="TextBox 8"/>
          <p:cNvSpPr txBox="1"/>
          <p:nvPr/>
        </p:nvSpPr>
        <p:spPr>
          <a:xfrm>
            <a:off x="4696148" y="2332271"/>
            <a:ext cx="4772705" cy="369332"/>
          </a:xfrm>
          <a:prstGeom prst="rect">
            <a:avLst/>
          </a:prstGeom>
          <a:noFill/>
          <a:ln w="57150">
            <a:solidFill>
              <a:schemeClr val="bg1"/>
            </a:solidFill>
          </a:ln>
        </p:spPr>
        <p:txBody>
          <a:bodyPr wrap="square" rtlCol="0">
            <a:spAutoFit/>
          </a:bodyPr>
          <a:lstStyle/>
          <a:p>
            <a:endParaRPr lang="lt-LT" dirty="0"/>
          </a:p>
        </p:txBody>
      </p:sp>
      <p:pic>
        <p:nvPicPr>
          <p:cNvPr id="5" name="Picture 4"/>
          <p:cNvPicPr>
            <a:picLocks noChangeAspect="1"/>
          </p:cNvPicPr>
          <p:nvPr/>
        </p:nvPicPr>
        <p:blipFill>
          <a:blip r:embed="rId4"/>
          <a:stretch>
            <a:fillRect/>
          </a:stretch>
        </p:blipFill>
        <p:spPr>
          <a:xfrm>
            <a:off x="2552407" y="5722644"/>
            <a:ext cx="9250572" cy="1039103"/>
          </a:xfrm>
          <a:prstGeom prst="rect">
            <a:avLst/>
          </a:prstGeom>
          <a:ln>
            <a:solidFill>
              <a:schemeClr val="accent1"/>
            </a:solidFill>
          </a:ln>
        </p:spPr>
      </p:pic>
    </p:spTree>
    <p:extLst>
      <p:ext uri="{BB962C8B-B14F-4D97-AF65-F5344CB8AC3E}">
        <p14:creationId xmlns:p14="http://schemas.microsoft.com/office/powerpoint/2010/main" val="32762808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porto RF">
      <a:dk1>
        <a:srgbClr val="FFFFFF"/>
      </a:dk1>
      <a:lt1>
        <a:srgbClr val="3A20D1"/>
      </a:lt1>
      <a:dk2>
        <a:srgbClr val="FFFFFF"/>
      </a:dk2>
      <a:lt2>
        <a:srgbClr val="3A20D1"/>
      </a:lt2>
      <a:accent1>
        <a:srgbClr val="DE1060"/>
      </a:accent1>
      <a:accent2>
        <a:srgbClr val="3A20D1"/>
      </a:accent2>
      <a:accent3>
        <a:srgbClr val="3F61EB"/>
      </a:accent3>
      <a:accent4>
        <a:srgbClr val="D0D0D3"/>
      </a:accent4>
      <a:accent5>
        <a:srgbClr val="FFFFFF"/>
      </a:accent5>
      <a:accent6>
        <a:srgbClr val="000000"/>
      </a:accent6>
      <a:hlink>
        <a:srgbClr val="DE1060"/>
      </a:hlink>
      <a:folHlink>
        <a:srgbClr val="D0D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48D7B42-AE34-224E-900E-3AA650D12A79}" vid="{4EFAAD96-E9F8-2340-92A9-082D8A5D1DF9}"/>
    </a:ext>
  </a:extLst>
</a:theme>
</file>

<file path=ppt/theme/theme2.xml><?xml version="1.0" encoding="utf-8"?>
<a:theme xmlns:a="http://schemas.openxmlformats.org/drawingml/2006/main" name="1_Office Theme">
  <a:themeElements>
    <a:clrScheme name="Sporto RF">
      <a:dk1>
        <a:srgbClr val="FFFFFF"/>
      </a:dk1>
      <a:lt1>
        <a:srgbClr val="3A20D1"/>
      </a:lt1>
      <a:dk2>
        <a:srgbClr val="FFFFFF"/>
      </a:dk2>
      <a:lt2>
        <a:srgbClr val="3A20D1"/>
      </a:lt2>
      <a:accent1>
        <a:srgbClr val="DE1060"/>
      </a:accent1>
      <a:accent2>
        <a:srgbClr val="3A20D1"/>
      </a:accent2>
      <a:accent3>
        <a:srgbClr val="3F61EB"/>
      </a:accent3>
      <a:accent4>
        <a:srgbClr val="D0D0D3"/>
      </a:accent4>
      <a:accent5>
        <a:srgbClr val="FFFFFF"/>
      </a:accent5>
      <a:accent6>
        <a:srgbClr val="000000"/>
      </a:accent6>
      <a:hlink>
        <a:srgbClr val="DE1060"/>
      </a:hlink>
      <a:folHlink>
        <a:srgbClr val="D0D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48D7B42-AE34-224E-900E-3AA650D12A79}" vid="{DA47F822-850D-5B49-ABBF-3698895FD5C5}"/>
    </a:ext>
  </a:extLst>
</a:theme>
</file>

<file path=ppt/theme/theme3.xml><?xml version="1.0" encoding="utf-8"?>
<a:theme xmlns:a="http://schemas.openxmlformats.org/drawingml/2006/main" name="3_Office Theme">
  <a:themeElements>
    <a:clrScheme name="Sporto RF">
      <a:dk1>
        <a:srgbClr val="FFFFFF"/>
      </a:dk1>
      <a:lt1>
        <a:srgbClr val="3A20D1"/>
      </a:lt1>
      <a:dk2>
        <a:srgbClr val="FFFFFF"/>
      </a:dk2>
      <a:lt2>
        <a:srgbClr val="3A20D1"/>
      </a:lt2>
      <a:accent1>
        <a:srgbClr val="DE1060"/>
      </a:accent1>
      <a:accent2>
        <a:srgbClr val="3A20D1"/>
      </a:accent2>
      <a:accent3>
        <a:srgbClr val="3F61EB"/>
      </a:accent3>
      <a:accent4>
        <a:srgbClr val="D0D0D3"/>
      </a:accent4>
      <a:accent5>
        <a:srgbClr val="FFFFFF"/>
      </a:accent5>
      <a:accent6>
        <a:srgbClr val="000000"/>
      </a:accent6>
      <a:hlink>
        <a:srgbClr val="DE1060"/>
      </a:hlink>
      <a:folHlink>
        <a:srgbClr val="D0D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48D7B42-AE34-224E-900E-3AA650D12A79}" vid="{D716BD0A-5755-8041-B460-CF5A2FA8DFFF}"/>
    </a:ext>
  </a:extLst>
</a:theme>
</file>

<file path=ppt/theme/theme4.xml><?xml version="1.0" encoding="utf-8"?>
<a:theme xmlns:a="http://schemas.openxmlformats.org/drawingml/2006/main" name="2_Office Theme">
  <a:themeElements>
    <a:clrScheme name="Sporto RF">
      <a:dk1>
        <a:srgbClr val="FFFFFF"/>
      </a:dk1>
      <a:lt1>
        <a:srgbClr val="3A20D1"/>
      </a:lt1>
      <a:dk2>
        <a:srgbClr val="FFFFFF"/>
      </a:dk2>
      <a:lt2>
        <a:srgbClr val="3A20D1"/>
      </a:lt2>
      <a:accent1>
        <a:srgbClr val="DE1060"/>
      </a:accent1>
      <a:accent2>
        <a:srgbClr val="3A20D1"/>
      </a:accent2>
      <a:accent3>
        <a:srgbClr val="3F61EB"/>
      </a:accent3>
      <a:accent4>
        <a:srgbClr val="D0D0D3"/>
      </a:accent4>
      <a:accent5>
        <a:srgbClr val="FFFFFF"/>
      </a:accent5>
      <a:accent6>
        <a:srgbClr val="000000"/>
      </a:accent6>
      <a:hlink>
        <a:srgbClr val="DE1060"/>
      </a:hlink>
      <a:folHlink>
        <a:srgbClr val="D0D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48D7B42-AE34-224E-900E-3AA650D12A79}" vid="{639AB064-44BC-FB49-9C1D-AAD81224728D}"/>
    </a:ext>
  </a:extLst>
</a:theme>
</file>

<file path=ppt/theme/theme5.xml><?xml version="1.0" encoding="utf-8"?>
<a:theme xmlns:a="http://schemas.openxmlformats.org/drawingml/2006/main" name="4_Office Theme">
  <a:themeElements>
    <a:clrScheme name="Sporto RF">
      <a:dk1>
        <a:srgbClr val="FFFFFF"/>
      </a:dk1>
      <a:lt1>
        <a:srgbClr val="3A20D1"/>
      </a:lt1>
      <a:dk2>
        <a:srgbClr val="FFFFFF"/>
      </a:dk2>
      <a:lt2>
        <a:srgbClr val="3A20D1"/>
      </a:lt2>
      <a:accent1>
        <a:srgbClr val="DE1060"/>
      </a:accent1>
      <a:accent2>
        <a:srgbClr val="3A20D1"/>
      </a:accent2>
      <a:accent3>
        <a:srgbClr val="3F61EB"/>
      </a:accent3>
      <a:accent4>
        <a:srgbClr val="D0D0D3"/>
      </a:accent4>
      <a:accent5>
        <a:srgbClr val="FFFFFF"/>
      </a:accent5>
      <a:accent6>
        <a:srgbClr val="000000"/>
      </a:accent6>
      <a:hlink>
        <a:srgbClr val="DE1060"/>
      </a:hlink>
      <a:folHlink>
        <a:srgbClr val="D0D0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48D7B42-AE34-224E-900E-3AA650D12A79}" vid="{45634349-BD64-514D-AC74-D876DB4021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1472</TotalTime>
  <Words>3494</Words>
  <Application>Microsoft Office PowerPoint</Application>
  <PresentationFormat>Widescreen</PresentationFormat>
  <Paragraphs>329</Paragraphs>
  <Slides>50</Slides>
  <Notes>32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50</vt:i4>
      </vt:variant>
    </vt:vector>
  </HeadingPairs>
  <TitlesOfParts>
    <vt:vector size="61" baseType="lpstr">
      <vt:lpstr>Arial</vt:lpstr>
      <vt:lpstr>Calibri</vt:lpstr>
      <vt:lpstr>Calibri Light</vt:lpstr>
      <vt:lpstr>Roboto</vt:lpstr>
      <vt:lpstr>Times New Roman</vt:lpstr>
      <vt:lpstr>Wingdings</vt:lpstr>
      <vt:lpstr>Office Theme</vt:lpstr>
      <vt:lpstr>1_Office Theme</vt:lpstr>
      <vt:lpstr>3_Office Theme</vt:lpstr>
      <vt:lpstr>2_Office Theme</vt:lpstr>
      <vt:lpstr>4_Office Theme</vt:lpstr>
      <vt:lpstr>Kvietimas teikti paraiškas 2022 m. SRF lėšomis finansuojamiems projektams, skirtiems esamų sporto paskirties pastatų arba sporto paskirties inžinerinių statinių plėtrai, priežiūrai ir remontui, atrinkti (5 sritis) </vt:lpstr>
      <vt:lpstr>Turinys</vt:lpstr>
      <vt:lpstr>Aktualūs dokumentai:</vt:lpstr>
      <vt:lpstr>Kvietimo tikslas,  galimi pareiškėjai ir partneriai</vt:lpstr>
      <vt:lpstr>PowerPoint Presentation</vt:lpstr>
      <vt:lpstr>PowerPoint Presentation</vt:lpstr>
      <vt:lpstr>PowerPoint Presentation</vt:lpstr>
      <vt:lpstr>Tinkamos sporto bazės, kiti reikalavimai </vt:lpstr>
      <vt:lpstr>PowerPoint Presentation</vt:lpstr>
      <vt:lpstr>PowerPoint Presentation</vt:lpstr>
      <vt:lpstr>PowerPoint Presentation</vt:lpstr>
      <vt:lpstr>PowerPoint Presentation</vt:lpstr>
      <vt:lpstr>Tinkamų sporto bazių pavyzdžiai</vt:lpstr>
      <vt:lpstr>Netinkamų projekto objektų pavyzdžiai</vt:lpstr>
      <vt:lpstr>PowerPoint Presentation</vt:lpstr>
      <vt:lpstr>PowerPoint Presentation</vt:lpstr>
      <vt:lpstr>PowerPoint Presentation</vt:lpstr>
      <vt:lpstr>PowerPoint Presentation</vt:lpstr>
      <vt:lpstr>Išlaidų tinkamumas</vt:lpstr>
      <vt:lpstr>Išlaidų tinkamumas</vt:lpstr>
      <vt:lpstr>PowerPoint Presentation</vt:lpstr>
      <vt:lpstr>PowerPoint Presentation</vt:lpstr>
      <vt:lpstr>Finansavimo intensyvumas</vt:lpstr>
      <vt:lpstr> Kaip skaičiuojamos administravimo išlaidos?</vt:lpstr>
      <vt:lpstr>Paraiškų pildymas</vt:lpstr>
      <vt:lpstr>PowerPoint Presentation</vt:lpstr>
      <vt:lpstr>PowerPoint Presentation</vt:lpstr>
      <vt:lpstr>PowerPoint Presentation</vt:lpstr>
      <vt:lpstr>PowerPoint Presentation</vt:lpstr>
      <vt:lpstr>PowerPoint Presentation</vt:lpstr>
      <vt:lpstr>PRIORITETAI, RODIKLIAI, TIKSLINĖ GRUPĖ, SPECIALIEJI KRITERIJAI</vt:lpstr>
      <vt:lpstr>PowerPoint Presentation</vt:lpstr>
      <vt:lpstr>PowerPoint Presentation</vt:lpstr>
      <vt:lpstr>PowerPoint Presentation</vt:lpstr>
      <vt:lpstr>PowerPoint Presentation</vt:lpstr>
      <vt:lpstr>PowerPoint Presentation</vt:lpstr>
      <vt:lpstr>Naujas dokumentas:</vt:lpstr>
      <vt:lpstr>I prioritetas: dažniausiai pasitaikančios klaidos:</vt:lpstr>
      <vt:lpstr>Paraiškos 4.5.2 p. II prioritetas: </vt:lpstr>
      <vt:lpstr>PowerPoint Presentation</vt:lpstr>
      <vt:lpstr>Paraiškos 4.5.3 p. III prioritetas: </vt:lpstr>
      <vt:lpstr>PowerPoint Presentation</vt:lpstr>
      <vt:lpstr>Dažniausiai pasitaikančios klaidos: </vt:lpstr>
      <vt:lpstr>PowerPoint Presentation</vt:lpstr>
      <vt:lpstr>PowerPoint Presentation</vt:lpstr>
      <vt:lpstr>PARAIŠKŲ VERTINIMAS IR ATRANKOS TVARKA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Agnė Alesiūtė</dc:creator>
  <cp:lastModifiedBy>Rima Liškutė</cp:lastModifiedBy>
  <cp:revision>126</cp:revision>
  <dcterms:created xsi:type="dcterms:W3CDTF">2020-08-11T09:08:13Z</dcterms:created>
  <dcterms:modified xsi:type="dcterms:W3CDTF">2022-01-12T11:31:06Z</dcterms:modified>
</cp:coreProperties>
</file>