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412" r:id="rId4"/>
    <p:sldId id="413" r:id="rId5"/>
    <p:sldId id="414" r:id="rId6"/>
    <p:sldId id="419" r:id="rId7"/>
    <p:sldId id="410" r:id="rId8"/>
  </p:sldIdLst>
  <p:sldSz cx="9144000" cy="5143500" type="screen16x9"/>
  <p:notesSz cx="6858000" cy="9144000"/>
  <p:defaultTextStyle>
    <a:defPPr>
      <a:defRPr lang="lt-L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2982" autoAdjust="0"/>
  </p:normalViewPr>
  <p:slideViewPr>
    <p:cSldViewPr>
      <p:cViewPr varScale="1">
        <p:scale>
          <a:sx n="82" d="100"/>
          <a:sy n="82" d="100"/>
        </p:scale>
        <p:origin x="572"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E4519-2906-48CE-985C-43E9F2D9EFEA}" type="datetimeFigureOut">
              <a:rPr lang="lt-LT" smtClean="0"/>
              <a:t>2021-11-11</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3</a:t>
            </a:fld>
            <a:endParaRPr lang="lt-LT"/>
          </a:p>
        </p:txBody>
      </p:sp>
    </p:spTree>
    <p:extLst>
      <p:ext uri="{BB962C8B-B14F-4D97-AF65-F5344CB8AC3E}">
        <p14:creationId xmlns:p14="http://schemas.microsoft.com/office/powerpoint/2010/main" val="302917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209626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5</a:t>
            </a:fld>
            <a:endParaRPr lang="lt-LT"/>
          </a:p>
        </p:txBody>
      </p:sp>
    </p:spTree>
    <p:extLst>
      <p:ext uri="{BB962C8B-B14F-4D97-AF65-F5344CB8AC3E}">
        <p14:creationId xmlns:p14="http://schemas.microsoft.com/office/powerpoint/2010/main" val="325379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6</a:t>
            </a:fld>
            <a:endParaRPr lang="lt-LT"/>
          </a:p>
        </p:txBody>
      </p:sp>
    </p:spTree>
    <p:extLst>
      <p:ext uri="{BB962C8B-B14F-4D97-AF65-F5344CB8AC3E}">
        <p14:creationId xmlns:p14="http://schemas.microsoft.com/office/powerpoint/2010/main" val="20038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7</a:t>
            </a:fld>
            <a:endParaRPr lang="lt-LT"/>
          </a:p>
        </p:txBody>
      </p:sp>
    </p:spTree>
    <p:extLst>
      <p:ext uri="{BB962C8B-B14F-4D97-AF65-F5344CB8AC3E}">
        <p14:creationId xmlns:p14="http://schemas.microsoft.com/office/powerpoint/2010/main" val="27808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20"/>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2021-11-11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2021-11-11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2021-11-11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2021-11-11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2021-11-11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2021-11-11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7"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2021-11-11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2021-11-11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2021-11-11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2"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1"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2" y="1076327"/>
            <a:ext cx="3008313" cy="351829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2021-11-11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1"/>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lt-LT"/>
          </a:p>
        </p:txBody>
      </p:sp>
      <p:sp>
        <p:nvSpPr>
          <p:cNvPr id="4" name="Teksto vietos rezervavimo ženklas 3"/>
          <p:cNvSpPr>
            <a:spLocks noGrp="1"/>
          </p:cNvSpPr>
          <p:nvPr>
            <p:ph type="body" sz="half" idx="2"/>
          </p:nvPr>
        </p:nvSpPr>
        <p:spPr>
          <a:xfrm>
            <a:off x="1792288" y="4025504"/>
            <a:ext cx="5486400" cy="603647"/>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2021-11-11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30" tIns="45715" rIns="91430" bIns="45715"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30" tIns="45715" rIns="91430" bIns="45715"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4"/>
            <a:ext cx="21336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fld id="{214EF6DB-CA04-4B55-9157-6E35C793C94C}" type="datetimeFigureOut">
              <a:rPr lang="lt-LT" smtClean="0"/>
              <a:t>2021-11-11</a:t>
            </a:fld>
            <a:endParaRPr lang="lt-LT"/>
          </a:p>
        </p:txBody>
      </p:sp>
      <p:sp>
        <p:nvSpPr>
          <p:cNvPr id="5" name="Poraštės vietos rezervavimo ženklas 4"/>
          <p:cNvSpPr>
            <a:spLocks noGrp="1"/>
          </p:cNvSpPr>
          <p:nvPr>
            <p:ph type="ftr" sz="quarter" idx="3"/>
          </p:nvPr>
        </p:nvSpPr>
        <p:spPr>
          <a:xfrm>
            <a:off x="3124200" y="4767264"/>
            <a:ext cx="28956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4"/>
            <a:ext cx="21336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6"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4"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4"/>
            <a:ext cx="9144000" cy="4048125"/>
          </a:xfrm>
          <a:prstGeom prst="rect">
            <a:avLst/>
          </a:prstGeom>
        </p:spPr>
      </p:pic>
      <p:sp>
        <p:nvSpPr>
          <p:cNvPr id="3" name="TextBox 2"/>
          <p:cNvSpPr txBox="1"/>
          <p:nvPr/>
        </p:nvSpPr>
        <p:spPr>
          <a:xfrm>
            <a:off x="395536" y="1332230"/>
            <a:ext cx="5976664" cy="830987"/>
          </a:xfrm>
          <a:prstGeom prst="rect">
            <a:avLst/>
          </a:prstGeom>
          <a:noFill/>
        </p:spPr>
        <p:txBody>
          <a:bodyPr wrap="square" lIns="91430" tIns="45715" rIns="91430" bIns="45715" rtlCol="0">
            <a:spAutoFit/>
          </a:bodyPr>
          <a:lstStyle/>
          <a:p>
            <a:r>
              <a:rPr lang="lt-LT" sz="2400" b="1" dirty="0">
                <a:solidFill>
                  <a:schemeClr val="bg1"/>
                </a:solidFill>
              </a:rPr>
              <a:t>Socialinės apsaugos ir darbo ministerija: regioninė pažangos priemonė</a:t>
            </a:r>
          </a:p>
        </p:txBody>
      </p:sp>
      <p:sp>
        <p:nvSpPr>
          <p:cNvPr id="5" name="TextBox 4"/>
          <p:cNvSpPr txBox="1"/>
          <p:nvPr/>
        </p:nvSpPr>
        <p:spPr>
          <a:xfrm>
            <a:off x="1528984" y="3493947"/>
            <a:ext cx="5307205" cy="338544"/>
          </a:xfrm>
          <a:prstGeom prst="rect">
            <a:avLst/>
          </a:prstGeom>
          <a:noFill/>
        </p:spPr>
        <p:txBody>
          <a:bodyPr wrap="square" lIns="91430" tIns="45715" rIns="91430" bIns="45715" rtlCol="0">
            <a:spAutoFit/>
          </a:bodyPr>
          <a:lstStyle/>
          <a:p>
            <a:pPr algn="ctr"/>
            <a:r>
              <a:rPr lang="en-US" sz="1600" b="1" dirty="0">
                <a:solidFill>
                  <a:schemeClr val="accent5"/>
                </a:solidFill>
              </a:rPr>
              <a:t>2021 </a:t>
            </a:r>
            <a:r>
              <a:rPr lang="lt-LT" sz="1600" b="1" dirty="0">
                <a:solidFill>
                  <a:schemeClr val="accent5"/>
                </a:solidFill>
              </a:rPr>
              <a:t>11 11 </a:t>
            </a:r>
          </a:p>
        </p:txBody>
      </p:sp>
      <p:pic>
        <p:nvPicPr>
          <p:cNvPr id="8" name="Paveikslėlis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54394"/>
            <a:ext cx="1690833" cy="519932"/>
          </a:xfrm>
          <a:prstGeom prst="rect">
            <a:avLst/>
          </a:prstGeom>
        </p:spPr>
      </p:pic>
    </p:spTree>
    <p:extLst>
      <p:ext uri="{BB962C8B-B14F-4D97-AF65-F5344CB8AC3E}">
        <p14:creationId xmlns:p14="http://schemas.microsoft.com/office/powerpoint/2010/main" val="267381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Regionin</a:t>
            </a:r>
            <a:r>
              <a:rPr lang="lt-LT" b="1" dirty="0"/>
              <a:t>ė pažangos priemonė  </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2442307180"/>
              </p:ext>
            </p:extLst>
          </p:nvPr>
        </p:nvGraphicFramePr>
        <p:xfrm>
          <a:off x="184582" y="915566"/>
          <a:ext cx="8640961" cy="3096344"/>
        </p:xfrm>
        <a:graphic>
          <a:graphicData uri="http://schemas.openxmlformats.org/drawingml/2006/table">
            <a:tbl>
              <a:tblPr firstRow="1" bandRow="1">
                <a:tableStyleId>{21E4AEA4-8DFA-4A89-87EB-49C32662AFE0}</a:tableStyleId>
              </a:tblPr>
              <a:tblGrid>
                <a:gridCol w="1800200">
                  <a:extLst>
                    <a:ext uri="{9D8B030D-6E8A-4147-A177-3AD203B41FA5}">
                      <a16:colId xmlns:a16="http://schemas.microsoft.com/office/drawing/2014/main" val="2612377367"/>
                    </a:ext>
                  </a:extLst>
                </a:gridCol>
                <a:gridCol w="1008112">
                  <a:extLst>
                    <a:ext uri="{9D8B030D-6E8A-4147-A177-3AD203B41FA5}">
                      <a16:colId xmlns:a16="http://schemas.microsoft.com/office/drawing/2014/main" val="3931673713"/>
                    </a:ext>
                  </a:extLst>
                </a:gridCol>
                <a:gridCol w="1512168">
                  <a:extLst>
                    <a:ext uri="{9D8B030D-6E8A-4147-A177-3AD203B41FA5}">
                      <a16:colId xmlns:a16="http://schemas.microsoft.com/office/drawing/2014/main" val="1502072238"/>
                    </a:ext>
                  </a:extLst>
                </a:gridCol>
                <a:gridCol w="2376265">
                  <a:extLst>
                    <a:ext uri="{9D8B030D-6E8A-4147-A177-3AD203B41FA5}">
                      <a16:colId xmlns:a16="http://schemas.microsoft.com/office/drawing/2014/main" val="443384120"/>
                    </a:ext>
                  </a:extLst>
                </a:gridCol>
                <a:gridCol w="992246">
                  <a:extLst>
                    <a:ext uri="{9D8B030D-6E8A-4147-A177-3AD203B41FA5}">
                      <a16:colId xmlns:a16="http://schemas.microsoft.com/office/drawing/2014/main" val="3734124024"/>
                    </a:ext>
                  </a:extLst>
                </a:gridCol>
                <a:gridCol w="951970">
                  <a:extLst>
                    <a:ext uri="{9D8B030D-6E8A-4147-A177-3AD203B41FA5}">
                      <a16:colId xmlns:a16="http://schemas.microsoft.com/office/drawing/2014/main" val="1700582097"/>
                    </a:ext>
                  </a:extLst>
                </a:gridCol>
              </a:tblGrid>
              <a:tr h="629537">
                <a:tc rowSpan="2">
                  <a:txBody>
                    <a:bodyPr/>
                    <a:lstStyle/>
                    <a:p>
                      <a:pPr algn="ctr"/>
                      <a:r>
                        <a:rPr lang="lt-LT" sz="1200" dirty="0">
                          <a:solidFill>
                            <a:schemeClr val="tx1"/>
                          </a:solidFill>
                          <a:latin typeface="Arial" panose="020B0604020202020204" pitchFamily="34" charset="0"/>
                          <a:cs typeface="Arial" panose="020B0604020202020204" pitchFamily="34" charset="0"/>
                        </a:rPr>
                        <a:t>Regioninė pažangos priemonė </a:t>
                      </a:r>
                    </a:p>
                  </a:txBody>
                  <a:tcPr anchor="ctr">
                    <a:solidFill>
                      <a:schemeClr val="accent4">
                        <a:lumMod val="20000"/>
                        <a:lumOff val="80000"/>
                      </a:schemeClr>
                    </a:solidFill>
                  </a:tcPr>
                </a:tc>
                <a:tc rowSpan="2">
                  <a:txBody>
                    <a:bodyPr/>
                    <a:lstStyle/>
                    <a:p>
                      <a:pPr algn="ctr"/>
                      <a:r>
                        <a:rPr lang="lt-LT" sz="1200" dirty="0">
                          <a:solidFill>
                            <a:schemeClr val="tx1"/>
                          </a:solidFill>
                          <a:latin typeface="Arial" panose="020B0604020202020204" pitchFamily="34" charset="0"/>
                          <a:cs typeface="Arial" panose="020B0604020202020204" pitchFamily="34" charset="0"/>
                        </a:rPr>
                        <a:t>Plėtros programa </a:t>
                      </a:r>
                    </a:p>
                  </a:txBody>
                  <a:tcPr anchor="ctr">
                    <a:solidFill>
                      <a:schemeClr val="accent5">
                        <a:lumMod val="20000"/>
                        <a:lumOff val="80000"/>
                      </a:schemeClr>
                    </a:solidFill>
                  </a:tcPr>
                </a:tc>
                <a:tc rowSpan="2">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Arial" panose="020B0604020202020204" pitchFamily="34" charset="0"/>
                          <a:cs typeface="Arial" panose="020B0604020202020204" pitchFamily="34" charset="0"/>
                        </a:rPr>
                        <a:t>NPP uždavinys</a:t>
                      </a:r>
                    </a:p>
                    <a:p>
                      <a:pPr algn="ctr"/>
                      <a:endParaRPr lang="lt-LT" sz="12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rowSpan="2">
                  <a:txBody>
                    <a:bodyPr/>
                    <a:lstStyle/>
                    <a:p>
                      <a:pPr algn="ctr"/>
                      <a:r>
                        <a:rPr lang="lt-L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Pažangos priemonės rezultato rodiklis</a:t>
                      </a:r>
                      <a:endParaRPr lang="lt-LT"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gridSpan="2">
                  <a:txBody>
                    <a:bodyPr/>
                    <a:lstStyle/>
                    <a:p>
                      <a:pPr algn="ctr"/>
                      <a:r>
                        <a:rPr lang="lt-L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Pažangos priemonės rezultato rodiklio reikšmės</a:t>
                      </a:r>
                      <a:endParaRPr lang="lt-LT"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hMerge="1">
                  <a:txBody>
                    <a:bodyPr/>
                    <a:lstStyle/>
                    <a:p>
                      <a:endParaRPr lang="lt-LT"/>
                    </a:p>
                  </a:txBody>
                  <a:tcPr/>
                </a:tc>
                <a:extLst>
                  <a:ext uri="{0D108BD9-81ED-4DB2-BD59-A6C34878D82A}">
                    <a16:rowId xmlns:a16="http://schemas.microsoft.com/office/drawing/2014/main" val="2917575275"/>
                  </a:ext>
                </a:extLst>
              </a:tr>
              <a:tr h="184751">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r>
                        <a:rPr lang="lt-L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Pradinė</a:t>
                      </a:r>
                      <a:endParaRPr lang="lt-LT"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algn="ctr"/>
                      <a:r>
                        <a:rPr lang="lt-LT"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2030 m.</a:t>
                      </a:r>
                      <a:endParaRPr lang="lt-LT" sz="1200" dirty="0">
                        <a:latin typeface="Arial" panose="020B060402020202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846194476"/>
                  </a:ext>
                </a:extLst>
              </a:tr>
              <a:tr h="1259073">
                <a:tc rowSpan="2">
                  <a:txBody>
                    <a:bodyPr/>
                    <a:lstStyle/>
                    <a:p>
                      <a:pPr algn="l"/>
                      <a:r>
                        <a:rPr lang="lt-LT" sz="1600" b="1" kern="1200" dirty="0">
                          <a:solidFill>
                            <a:schemeClr val="dk1"/>
                          </a:solidFill>
                          <a:effectLst/>
                          <a:latin typeface="Arial" panose="020B0604020202020204" pitchFamily="34" charset="0"/>
                          <a:ea typeface="+mn-ea"/>
                          <a:cs typeface="Arial" panose="020B0604020202020204" pitchFamily="34" charset="0"/>
                        </a:rPr>
                        <a:t>Sumažinti pažeidžiamų visuomenės grupių gerovės teritorinius skirtumus</a:t>
                      </a:r>
                      <a:endParaRPr lang="lt-LT" sz="1600" b="1" dirty="0">
                        <a:solidFill>
                          <a:schemeClr val="tx1"/>
                        </a:solidFill>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rowSpan="2">
                  <a:txBody>
                    <a:bodyPr/>
                    <a:lstStyle/>
                    <a:p>
                      <a:r>
                        <a:rPr lang="lt-LT" sz="1400" b="0" dirty="0">
                          <a:latin typeface="Arial" panose="020B0604020202020204" pitchFamily="34" charset="0"/>
                          <a:cs typeface="Arial" panose="020B0604020202020204" pitchFamily="34" charset="0"/>
                        </a:rPr>
                        <a:t>Socialinės </a:t>
                      </a:r>
                      <a:r>
                        <a:rPr lang="lt-LT" sz="1400" b="0" dirty="0" err="1">
                          <a:latin typeface="Arial" panose="020B0604020202020204" pitchFamily="34" charset="0"/>
                          <a:cs typeface="Arial" panose="020B0604020202020204" pitchFamily="34" charset="0"/>
                        </a:rPr>
                        <a:t>sutelkties</a:t>
                      </a:r>
                      <a:r>
                        <a:rPr lang="lt-LT" sz="1400" b="0" dirty="0">
                          <a:latin typeface="Arial" panose="020B0604020202020204" pitchFamily="34" charset="0"/>
                          <a:cs typeface="Arial" panose="020B0604020202020204" pitchFamily="34" charset="0"/>
                        </a:rPr>
                        <a:t> </a:t>
                      </a:r>
                      <a:endParaRPr lang="lt-LT" sz="1400" b="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rowSpan="2">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Arial" panose="020B0604020202020204" pitchFamily="34" charset="0"/>
                          <a:ea typeface="+mn-ea"/>
                          <a:cs typeface="Arial" panose="020B0604020202020204" pitchFamily="34" charset="0"/>
                        </a:rPr>
                        <a:t>2.2. Didinti neįgaliųjų ir jų šeimų, senyvo amžiaus žmonių bei kitų pažeidžiamų ir socialinėje atskirtyje esančių grupių gerovę</a:t>
                      </a:r>
                      <a:endParaRPr lang="lt-LT" sz="1200" dirty="0">
                        <a:solidFill>
                          <a:schemeClr val="tx1"/>
                        </a:solidFill>
                        <a:latin typeface="Arial" panose="020B0604020202020204" pitchFamily="34" charset="0"/>
                        <a:cs typeface="Arial" panose="020B0604020202020204" pitchFamily="34" charset="0"/>
                      </a:endParaRPr>
                    </a:p>
                    <a:p>
                      <a:endParaRPr lang="lt-LT" sz="12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r>
                        <a:rPr lang="lt-LT" sz="1200" dirty="0">
                          <a:effectLst/>
                          <a:latin typeface="Arial" panose="020B0604020202020204" pitchFamily="34" charset="0"/>
                          <a:ea typeface="Times New Roman" panose="02020603050405020304" pitchFamily="18" charset="0"/>
                          <a:cs typeface="Arial" panose="020B0604020202020204" pitchFamily="34" charset="0"/>
                        </a:rPr>
                        <a:t>Socialines paslaugas gaunančių tikslinės grupės asmenų dalis nuo bendro su skurdo rizika ar socialine atskirtimi susiduriančių gyventojų skaičiaus (proc.)</a:t>
                      </a:r>
                    </a:p>
                    <a:p>
                      <a:endParaRPr lang="lt-LT"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r>
                        <a:rPr lang="lt-LT" sz="1200" dirty="0">
                          <a:effectLst/>
                          <a:latin typeface="Arial" panose="020B0604020202020204" pitchFamily="34" charset="0"/>
                          <a:ea typeface="Times New Roman" panose="02020603050405020304" pitchFamily="18" charset="0"/>
                          <a:cs typeface="Arial" panose="020B0604020202020204" pitchFamily="34" charset="0"/>
                        </a:rPr>
                        <a:t>15,8</a:t>
                      </a:r>
                    </a:p>
                    <a:p>
                      <a:pPr algn="ctr"/>
                      <a:r>
                        <a:rPr lang="lt-LT" sz="1200" dirty="0">
                          <a:effectLst/>
                          <a:latin typeface="Arial" panose="020B0604020202020204" pitchFamily="34" charset="0"/>
                          <a:ea typeface="Times New Roman" panose="02020603050405020304" pitchFamily="18" charset="0"/>
                          <a:cs typeface="Arial" panose="020B0604020202020204" pitchFamily="34" charset="0"/>
                        </a:rPr>
                        <a:t>(2019)</a:t>
                      </a:r>
                    </a:p>
                  </a:txBody>
                  <a:tcPr marL="68580" marR="68580" marT="0" marB="0" anchor="ctr">
                    <a:solidFill>
                      <a:schemeClr val="accent5">
                        <a:lumMod val="20000"/>
                        <a:lumOff val="80000"/>
                      </a:schemeClr>
                    </a:solidFill>
                  </a:tcPr>
                </a:tc>
                <a:tc>
                  <a:txBody>
                    <a:bodyPr/>
                    <a:lstStyle/>
                    <a:p>
                      <a:pPr algn="ctr"/>
                      <a:r>
                        <a:rPr lang="lt-LT" sz="1200" dirty="0">
                          <a:effectLst/>
                          <a:latin typeface="Arial" panose="020B0604020202020204" pitchFamily="34" charset="0"/>
                          <a:ea typeface="Times New Roman" panose="02020603050405020304" pitchFamily="18" charset="0"/>
                          <a:cs typeface="Arial" panose="020B0604020202020204" pitchFamily="34" charset="0"/>
                        </a:rPr>
                        <a:t>25</a:t>
                      </a:r>
                    </a:p>
                  </a:txBody>
                  <a:tcPr marL="68580" marR="68580" marT="0" marB="0" anchor="ctr">
                    <a:solidFill>
                      <a:schemeClr val="accent5">
                        <a:lumMod val="20000"/>
                        <a:lumOff val="80000"/>
                      </a:schemeClr>
                    </a:solidFill>
                  </a:tcPr>
                </a:tc>
                <a:extLst>
                  <a:ext uri="{0D108BD9-81ED-4DB2-BD59-A6C34878D82A}">
                    <a16:rowId xmlns:a16="http://schemas.microsoft.com/office/drawing/2014/main" val="1250186561"/>
                  </a:ext>
                </a:extLst>
              </a:tr>
              <a:tr h="1022983">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spcAft>
                          <a:spcPts val="800"/>
                        </a:spcAft>
                      </a:pPr>
                      <a:r>
                        <a:rPr lang="lt-LT" sz="1200" dirty="0">
                          <a:effectLst/>
                          <a:latin typeface="Arial" panose="020B0604020202020204" pitchFamily="34" charset="0"/>
                          <a:ea typeface="Times New Roman" panose="02020603050405020304" pitchFamily="18" charset="0"/>
                          <a:cs typeface="Arial" panose="020B0604020202020204" pitchFamily="34" charset="0"/>
                        </a:rPr>
                        <a:t>Socialinio būsto poreikio patenkinimas nuo jo laukiančiųjų asmenų (šeimų) skaičiaus (proc.)</a:t>
                      </a:r>
                    </a:p>
                  </a:txBody>
                  <a:tcPr marL="68580" marR="68580" marT="0" marB="0" anchor="ctr">
                    <a:solidFill>
                      <a:schemeClr val="accent5">
                        <a:lumMod val="20000"/>
                        <a:lumOff val="80000"/>
                      </a:schemeClr>
                    </a:solidFill>
                  </a:tcPr>
                </a:tc>
                <a:tc>
                  <a:txBody>
                    <a:bodyPr/>
                    <a:lstStyle/>
                    <a:p>
                      <a:pPr algn="ctr"/>
                      <a:r>
                        <a:rPr lang="lt-LT" sz="1200" dirty="0">
                          <a:effectLst/>
                          <a:latin typeface="Arial" panose="020B0604020202020204" pitchFamily="34" charset="0"/>
                          <a:ea typeface="Calibri" panose="020F0502020204030204" pitchFamily="34" charset="0"/>
                          <a:cs typeface="Arial" panose="020B0604020202020204" pitchFamily="34" charset="0"/>
                        </a:rPr>
                        <a:t>7,9</a:t>
                      </a:r>
                      <a:endParaRPr lang="lt-LT" sz="12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lt-LT" sz="1200" dirty="0">
                          <a:effectLst/>
                          <a:latin typeface="Arial" panose="020B0604020202020204" pitchFamily="34" charset="0"/>
                          <a:ea typeface="Calibri" panose="020F0502020204030204" pitchFamily="34" charset="0"/>
                          <a:cs typeface="Arial" panose="020B0604020202020204" pitchFamily="34" charset="0"/>
                        </a:rPr>
                        <a:t>(2020)</a:t>
                      </a:r>
                      <a:endParaRPr lang="lt-LT"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r>
                        <a:rPr lang="lt-LT" sz="1200" dirty="0">
                          <a:effectLst/>
                          <a:latin typeface="Arial" panose="020B0604020202020204" pitchFamily="34" charset="0"/>
                          <a:ea typeface="Times New Roman" panose="02020603050405020304" pitchFamily="18" charset="0"/>
                          <a:cs typeface="Arial" panose="020B0604020202020204" pitchFamily="34" charset="0"/>
                        </a:rPr>
                        <a:t>88</a:t>
                      </a:r>
                    </a:p>
                  </a:txBody>
                  <a:tcPr marL="68580" marR="68580" marT="0" marB="0" anchor="ctr">
                    <a:solidFill>
                      <a:schemeClr val="accent5">
                        <a:lumMod val="20000"/>
                        <a:lumOff val="80000"/>
                      </a:schemeClr>
                    </a:solidFill>
                  </a:tcPr>
                </a:tc>
                <a:extLst>
                  <a:ext uri="{0D108BD9-81ED-4DB2-BD59-A6C34878D82A}">
                    <a16:rowId xmlns:a16="http://schemas.microsoft.com/office/drawing/2014/main" val="3397992048"/>
                  </a:ext>
                </a:extLst>
              </a:tr>
            </a:tbl>
          </a:graphicData>
        </a:graphic>
      </p:graphicFrame>
      <p:graphicFrame>
        <p:nvGraphicFramePr>
          <p:cNvPr id="6" name="Lentelė 5">
            <a:extLst>
              <a:ext uri="{FF2B5EF4-FFF2-40B4-BE49-F238E27FC236}">
                <a16:creationId xmlns:a16="http://schemas.microsoft.com/office/drawing/2014/main" id="{742F1837-20D7-4EBE-98E5-144625147B4B}"/>
              </a:ext>
            </a:extLst>
          </p:cNvPr>
          <p:cNvGraphicFramePr>
            <a:graphicFrameLocks noGrp="1"/>
          </p:cNvGraphicFramePr>
          <p:nvPr>
            <p:extLst>
              <p:ext uri="{D42A27DB-BD31-4B8C-83A1-F6EECF244321}">
                <p14:modId xmlns:p14="http://schemas.microsoft.com/office/powerpoint/2010/main" val="1966259583"/>
              </p:ext>
            </p:extLst>
          </p:nvPr>
        </p:nvGraphicFramePr>
        <p:xfrm>
          <a:off x="179511" y="4319639"/>
          <a:ext cx="8640960" cy="609600"/>
        </p:xfrm>
        <a:graphic>
          <a:graphicData uri="http://schemas.openxmlformats.org/drawingml/2006/table">
            <a:tbl>
              <a:tblPr firstRow="1" bandRow="1">
                <a:tableStyleId>{21E4AEA4-8DFA-4A89-87EB-49C32662AFE0}</a:tableStyleId>
              </a:tblPr>
              <a:tblGrid>
                <a:gridCol w="3744417">
                  <a:extLst>
                    <a:ext uri="{9D8B030D-6E8A-4147-A177-3AD203B41FA5}">
                      <a16:colId xmlns:a16="http://schemas.microsoft.com/office/drawing/2014/main" val="4183032355"/>
                    </a:ext>
                  </a:extLst>
                </a:gridCol>
                <a:gridCol w="936104">
                  <a:extLst>
                    <a:ext uri="{9D8B030D-6E8A-4147-A177-3AD203B41FA5}">
                      <a16:colId xmlns:a16="http://schemas.microsoft.com/office/drawing/2014/main" val="2890052802"/>
                    </a:ext>
                  </a:extLst>
                </a:gridCol>
                <a:gridCol w="3960439">
                  <a:extLst>
                    <a:ext uri="{9D8B030D-6E8A-4147-A177-3AD203B41FA5}">
                      <a16:colId xmlns:a16="http://schemas.microsoft.com/office/drawing/2014/main" val="2492094286"/>
                    </a:ext>
                  </a:extLst>
                </a:gridCol>
              </a:tblGrid>
              <a:tr h="0">
                <a:tc>
                  <a:txBody>
                    <a:bodyPr/>
                    <a:lstStyle/>
                    <a:p>
                      <a:pPr algn="ctr"/>
                      <a:r>
                        <a:rPr lang="lt-LT" sz="1400" dirty="0">
                          <a:solidFill>
                            <a:schemeClr val="tx1"/>
                          </a:solidFill>
                          <a:latin typeface="Arial" panose="020B0604020202020204" pitchFamily="34" charset="0"/>
                          <a:cs typeface="Arial" panose="020B0604020202020204" pitchFamily="34" charset="0"/>
                        </a:rPr>
                        <a:t>Finansavimo šaltinis </a:t>
                      </a:r>
                    </a:p>
                  </a:txBody>
                  <a:tcPr anchor="ctr">
                    <a:solidFill>
                      <a:schemeClr val="accent5">
                        <a:lumMod val="20000"/>
                        <a:lumOff val="80000"/>
                      </a:schemeClr>
                    </a:solidFill>
                  </a:tcPr>
                </a:tc>
                <a:tc>
                  <a:txBody>
                    <a:bodyPr/>
                    <a:lstStyle/>
                    <a:p>
                      <a:pPr algn="ctr"/>
                      <a:r>
                        <a:rPr lang="lt-LT" sz="1400" dirty="0">
                          <a:solidFill>
                            <a:schemeClr val="tx1"/>
                          </a:solidFill>
                          <a:latin typeface="Arial" panose="020B0604020202020204" pitchFamily="34" charset="0"/>
                          <a:cs typeface="Arial" panose="020B0604020202020204" pitchFamily="34" charset="0"/>
                        </a:rPr>
                        <a:t>Fondas</a:t>
                      </a:r>
                    </a:p>
                  </a:txBody>
                  <a:tcPr anchor="ct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400" dirty="0">
                          <a:solidFill>
                            <a:schemeClr val="tx1"/>
                          </a:solidFill>
                          <a:latin typeface="Arial" panose="020B0604020202020204" pitchFamily="34" charset="0"/>
                          <a:cs typeface="Arial" panose="020B0604020202020204" pitchFamily="34" charset="0"/>
                        </a:rPr>
                        <a:t>Numatytos lėšos</a:t>
                      </a:r>
                    </a:p>
                  </a:txBody>
                  <a:tcPr anchor="ctr">
                    <a:solidFill>
                      <a:schemeClr val="accent5">
                        <a:lumMod val="20000"/>
                        <a:lumOff val="80000"/>
                      </a:schemeClr>
                    </a:solidFill>
                  </a:tcPr>
                </a:tc>
                <a:extLst>
                  <a:ext uri="{0D108BD9-81ED-4DB2-BD59-A6C34878D82A}">
                    <a16:rowId xmlns:a16="http://schemas.microsoft.com/office/drawing/2014/main" val="3543770919"/>
                  </a:ext>
                </a:extLst>
              </a:tr>
              <a:tr h="294817">
                <a:tc>
                  <a:txBody>
                    <a:bodyPr/>
                    <a:lstStyle/>
                    <a:p>
                      <a:pPr algn="ctr"/>
                      <a:r>
                        <a:rPr lang="lt-LT" sz="1400" b="0" dirty="0">
                          <a:solidFill>
                            <a:schemeClr val="tx1"/>
                          </a:solidFill>
                          <a:latin typeface="Arial" panose="020B0604020202020204" pitchFamily="34" charset="0"/>
                          <a:cs typeface="Arial" panose="020B0604020202020204" pitchFamily="34" charset="0"/>
                        </a:rPr>
                        <a:t>2021-2027 m. ES fondų investicijų programa</a:t>
                      </a:r>
                    </a:p>
                  </a:txBody>
                  <a:tcPr anchor="ctr">
                    <a:solidFill>
                      <a:schemeClr val="accent5">
                        <a:lumMod val="20000"/>
                        <a:lumOff val="80000"/>
                      </a:schemeClr>
                    </a:solidFill>
                  </a:tcPr>
                </a:tc>
                <a:tc>
                  <a:txBody>
                    <a:bodyPr/>
                    <a:lstStyle/>
                    <a:p>
                      <a:pPr algn="ctr"/>
                      <a:r>
                        <a:rPr lang="lt-LT" sz="1400" dirty="0">
                          <a:solidFill>
                            <a:schemeClr val="tx1"/>
                          </a:solidFill>
                          <a:latin typeface="Arial" panose="020B0604020202020204" pitchFamily="34" charset="0"/>
                          <a:cs typeface="Arial" panose="020B0604020202020204" pitchFamily="34" charset="0"/>
                        </a:rPr>
                        <a:t>ERPF</a:t>
                      </a:r>
                    </a:p>
                  </a:txBody>
                  <a:tcPr anchor="ct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400" dirty="0">
                          <a:solidFill>
                            <a:schemeClr val="tx1"/>
                          </a:solidFill>
                          <a:latin typeface="Arial" panose="020B0604020202020204" pitchFamily="34" charset="0"/>
                          <a:cs typeface="Arial" panose="020B0604020202020204" pitchFamily="34" charset="0"/>
                        </a:rPr>
                        <a:t>332,5 mln. eurų, iš jų ES lėšų – 260,2 mln. eurų</a:t>
                      </a:r>
                    </a:p>
                  </a:txBody>
                  <a:tcPr anchor="ctr">
                    <a:solidFill>
                      <a:schemeClr val="accent5">
                        <a:lumMod val="20000"/>
                        <a:lumOff val="80000"/>
                      </a:schemeClr>
                    </a:solidFill>
                  </a:tcPr>
                </a:tc>
                <a:extLst>
                  <a:ext uri="{0D108BD9-81ED-4DB2-BD59-A6C34878D82A}">
                    <a16:rowId xmlns:a16="http://schemas.microsoft.com/office/drawing/2014/main" val="3362351500"/>
                  </a:ext>
                </a:extLst>
              </a:tr>
            </a:tbl>
          </a:graphicData>
        </a:graphic>
      </p:graphicFrame>
    </p:spTree>
    <p:extLst>
      <p:ext uri="{BB962C8B-B14F-4D97-AF65-F5344CB8AC3E}">
        <p14:creationId xmlns:p14="http://schemas.microsoft.com/office/powerpoint/2010/main" val="422061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pažangos priemonė ir 2021-2027 m. </a:t>
            </a:r>
            <a:r>
              <a:rPr lang="lt-LT" sz="1600" b="1" dirty="0"/>
              <a:t>ES fondų investicijų programa   </a:t>
            </a:r>
            <a:endParaRPr lang="lt-LT" b="1" dirty="0"/>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3313067653"/>
              </p:ext>
            </p:extLst>
          </p:nvPr>
        </p:nvGraphicFramePr>
        <p:xfrm>
          <a:off x="179512" y="771551"/>
          <a:ext cx="8784977" cy="4215587"/>
        </p:xfrm>
        <a:graphic>
          <a:graphicData uri="http://schemas.openxmlformats.org/drawingml/2006/table">
            <a:tbl>
              <a:tblPr firstRow="1" bandRow="1">
                <a:tableStyleId>{21E4AEA4-8DFA-4A89-87EB-49C32662AFE0}</a:tableStyleId>
              </a:tblPr>
              <a:tblGrid>
                <a:gridCol w="1368152">
                  <a:extLst>
                    <a:ext uri="{9D8B030D-6E8A-4147-A177-3AD203B41FA5}">
                      <a16:colId xmlns:a16="http://schemas.microsoft.com/office/drawing/2014/main" val="2612377367"/>
                    </a:ext>
                  </a:extLst>
                </a:gridCol>
                <a:gridCol w="2304256">
                  <a:extLst>
                    <a:ext uri="{9D8B030D-6E8A-4147-A177-3AD203B41FA5}">
                      <a16:colId xmlns:a16="http://schemas.microsoft.com/office/drawing/2014/main" val="3931673713"/>
                    </a:ext>
                  </a:extLst>
                </a:gridCol>
                <a:gridCol w="2934475">
                  <a:extLst>
                    <a:ext uri="{9D8B030D-6E8A-4147-A177-3AD203B41FA5}">
                      <a16:colId xmlns:a16="http://schemas.microsoft.com/office/drawing/2014/main" val="1502072238"/>
                    </a:ext>
                  </a:extLst>
                </a:gridCol>
                <a:gridCol w="2178094">
                  <a:extLst>
                    <a:ext uri="{9D8B030D-6E8A-4147-A177-3AD203B41FA5}">
                      <a16:colId xmlns:a16="http://schemas.microsoft.com/office/drawing/2014/main" val="2043776463"/>
                    </a:ext>
                  </a:extLst>
                </a:gridCol>
              </a:tblGrid>
              <a:tr h="250608">
                <a:tc rowSpan="2">
                  <a:txBody>
                    <a:bodyPr/>
                    <a:lstStyle/>
                    <a:p>
                      <a:pPr algn="ctr"/>
                      <a:r>
                        <a:rPr lang="lt-LT" sz="1100" dirty="0">
                          <a:solidFill>
                            <a:schemeClr val="tx1"/>
                          </a:solidFill>
                          <a:latin typeface="Arial" panose="020B0604020202020204" pitchFamily="34" charset="0"/>
                          <a:cs typeface="Arial" panose="020B0604020202020204" pitchFamily="34" charset="0"/>
                        </a:rPr>
                        <a:t>Socialinės </a:t>
                      </a:r>
                      <a:r>
                        <a:rPr lang="lt-LT" sz="1100" dirty="0" err="1">
                          <a:solidFill>
                            <a:schemeClr val="tx1"/>
                          </a:solidFill>
                          <a:latin typeface="Arial" panose="020B0604020202020204" pitchFamily="34" charset="0"/>
                          <a:cs typeface="Arial" panose="020B0604020202020204" pitchFamily="34" charset="0"/>
                        </a:rPr>
                        <a:t>sutelkties</a:t>
                      </a:r>
                      <a:r>
                        <a:rPr lang="lt-LT" sz="1100" dirty="0">
                          <a:solidFill>
                            <a:schemeClr val="tx1"/>
                          </a:solidFill>
                          <a:latin typeface="Arial" panose="020B0604020202020204" pitchFamily="34" charset="0"/>
                          <a:cs typeface="Arial" panose="020B0604020202020204" pitchFamily="34" charset="0"/>
                        </a:rPr>
                        <a:t> PP </a:t>
                      </a:r>
                    </a:p>
                  </a:txBody>
                  <a:tcPr>
                    <a:solidFill>
                      <a:schemeClr val="accent4">
                        <a:lumMod val="20000"/>
                        <a:lumOff val="80000"/>
                      </a:schemeClr>
                    </a:solidFill>
                  </a:tcPr>
                </a:tc>
                <a:tc gridSpan="3">
                  <a:txBody>
                    <a:bodyPr/>
                    <a:lstStyle/>
                    <a:p>
                      <a:pPr algn="ctr"/>
                      <a:r>
                        <a:rPr lang="lt-LT" sz="1100" dirty="0">
                          <a:solidFill>
                            <a:schemeClr val="tx1"/>
                          </a:solidFill>
                          <a:latin typeface="Arial" panose="020B0604020202020204" pitchFamily="34" charset="0"/>
                          <a:cs typeface="Arial" panose="020B0604020202020204" pitchFamily="34" charset="0"/>
                        </a:rPr>
                        <a:t>2021-2027 m. ES fondų investicijų programa, 4.9 ir 4.10 uždaviniai</a:t>
                      </a:r>
                    </a:p>
                  </a:txBody>
                  <a:tcPr>
                    <a:solidFill>
                      <a:schemeClr val="accent5">
                        <a:lumMod val="20000"/>
                        <a:lumOff val="80000"/>
                      </a:schemeClr>
                    </a:solidFill>
                  </a:tcPr>
                </a:tc>
                <a:tc hMerge="1">
                  <a:txBody>
                    <a:bodyPr/>
                    <a:lstStyle/>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917575275"/>
                  </a:ext>
                </a:extLst>
              </a:tr>
              <a:tr h="250608">
                <a:tc vMerge="1">
                  <a:txBody>
                    <a:bodyPr/>
                    <a:lstStyle/>
                    <a:p>
                      <a:endParaRPr lang="lt-LT"/>
                    </a:p>
                  </a:txBody>
                  <a:tcPr/>
                </a:tc>
                <a:tc>
                  <a:txBody>
                    <a:bodyPr/>
                    <a:lstStyle/>
                    <a:p>
                      <a:pPr algn="ctr"/>
                      <a:r>
                        <a:rPr lang="lt-LT" sz="1100" b="1" dirty="0">
                          <a:solidFill>
                            <a:schemeClr val="tx1"/>
                          </a:solidFill>
                          <a:latin typeface="Arial" panose="020B0604020202020204" pitchFamily="34" charset="0"/>
                          <a:cs typeface="Arial" panose="020B0604020202020204" pitchFamily="34" charset="0"/>
                        </a:rPr>
                        <a:t>Investavimo kryptis </a:t>
                      </a:r>
                    </a:p>
                  </a:txBody>
                  <a:tcPr>
                    <a:solidFill>
                      <a:schemeClr val="accent5">
                        <a:lumMod val="20000"/>
                        <a:lumOff val="80000"/>
                      </a:schemeClr>
                    </a:solidFill>
                  </a:tcPr>
                </a:tc>
                <a:tc>
                  <a:txBody>
                    <a:bodyPr/>
                    <a:lstStyle/>
                    <a:p>
                      <a:pPr algn="ctr"/>
                      <a:r>
                        <a:rPr lang="lt-LT" sz="1100" b="1" dirty="0">
                          <a:latin typeface="Arial" panose="020B0604020202020204" pitchFamily="34" charset="0"/>
                          <a:cs typeface="Arial" panose="020B0604020202020204" pitchFamily="34" charset="0"/>
                        </a:rPr>
                        <a:t>Rezultato rodikliai </a:t>
                      </a:r>
                    </a:p>
                  </a:txBody>
                  <a:tcPr>
                    <a:solidFill>
                      <a:schemeClr val="accent5">
                        <a:lumMod val="20000"/>
                        <a:lumOff val="80000"/>
                      </a:schemeClr>
                    </a:solidFill>
                  </a:tcPr>
                </a:tc>
                <a:tc>
                  <a:txBody>
                    <a:bodyPr/>
                    <a:lstStyle/>
                    <a:p>
                      <a:pPr algn="ctr"/>
                      <a:r>
                        <a:rPr lang="lt-LT" sz="1100" b="1" dirty="0">
                          <a:solidFill>
                            <a:schemeClr val="tx1"/>
                          </a:solidFill>
                          <a:latin typeface="Arial" panose="020B0604020202020204" pitchFamily="34" charset="0"/>
                          <a:cs typeface="Arial" panose="020B0604020202020204" pitchFamily="34" charset="0"/>
                        </a:rPr>
                        <a:t>Produkto rodikliai </a:t>
                      </a:r>
                    </a:p>
                  </a:txBody>
                  <a:tcPr>
                    <a:solidFill>
                      <a:schemeClr val="accent5">
                        <a:lumMod val="20000"/>
                        <a:lumOff val="80000"/>
                      </a:schemeClr>
                    </a:solidFill>
                  </a:tcPr>
                </a:tc>
                <a:extLst>
                  <a:ext uri="{0D108BD9-81ED-4DB2-BD59-A6C34878D82A}">
                    <a16:rowId xmlns:a16="http://schemas.microsoft.com/office/drawing/2014/main" val="2496709999"/>
                  </a:ext>
                </a:extLst>
              </a:tr>
              <a:tr h="574924">
                <a:tc rowSpan="5">
                  <a:txBody>
                    <a:bodyPr/>
                    <a:lstStyle/>
                    <a:p>
                      <a:r>
                        <a:rPr lang="lt-LT" sz="1400" b="0" kern="1200" dirty="0">
                          <a:solidFill>
                            <a:schemeClr val="dk1"/>
                          </a:solidFill>
                          <a:effectLst/>
                          <a:latin typeface="Arial" panose="020B0604020202020204" pitchFamily="34" charset="0"/>
                          <a:ea typeface="+mn-ea"/>
                          <a:cs typeface="Arial" panose="020B0604020202020204" pitchFamily="34" charset="0"/>
                        </a:rPr>
                        <a:t>Sumažinti pažeidžiamų visuomenės grupių gerovės teritorinius skirtumus</a:t>
                      </a:r>
                      <a:endParaRPr lang="lt-LT" sz="1400" b="0" dirty="0">
                        <a:solidFill>
                          <a:schemeClr val="tx1"/>
                        </a:solidFill>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socialinio būsto fondą </a:t>
                      </a:r>
                      <a:r>
                        <a:rPr lang="lt-LT" sz="1100" b="0" kern="1200" dirty="0">
                          <a:solidFill>
                            <a:schemeClr val="dk1"/>
                          </a:solidFill>
                          <a:effectLst/>
                          <a:latin typeface="Arial" panose="020B0604020202020204" pitchFamily="34" charset="0"/>
                          <a:ea typeface="+mn-ea"/>
                          <a:cs typeface="Arial" panose="020B0604020202020204" pitchFamily="34" charset="0"/>
                        </a:rPr>
                        <a:t>(neįgalieji, gausios šeimos) </a:t>
                      </a:r>
                      <a:r>
                        <a:rPr lang="lt-LT" sz="1100" b="0" i="1" kern="1200" dirty="0">
                          <a:solidFill>
                            <a:schemeClr val="dk1"/>
                          </a:solidFill>
                          <a:effectLst/>
                          <a:latin typeface="Arial" panose="020B0604020202020204" pitchFamily="34" charset="0"/>
                          <a:ea typeface="+mn-ea"/>
                          <a:cs typeface="Arial" panose="020B0604020202020204" pitchFamily="34" charset="0"/>
                        </a:rPr>
                        <a:t>(4.9)</a:t>
                      </a: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Naujų arba modernizuotų socialinių būstų naudotojų skaičius per metus</a:t>
                      </a:r>
                      <a:endParaRPr lang="lt-LT" sz="11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Naujų arba modernizuotų socialinių būstų talpumas</a:t>
                      </a:r>
                      <a:endParaRPr lang="lt-LT" sz="1100" dirty="0">
                        <a:latin typeface="Arial" panose="020B060402020202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250186561"/>
                  </a:ext>
                </a:extLst>
              </a:tr>
              <a:tr h="737083">
                <a:tc vMerge="1">
                  <a:txBody>
                    <a:bodyPr/>
                    <a:lstStyle/>
                    <a:p>
                      <a:endParaRPr lang="lt-LT"/>
                    </a:p>
                  </a:txBody>
                  <a:tcPr/>
                </a:tc>
                <a:tc rowSpan="2">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paslaugų, reikalingų įgyvendinti institucinės globos pertvarką, infrastruktūrą asmenims su intelekto ir/ar psichikos negalia </a:t>
                      </a:r>
                      <a:r>
                        <a:rPr lang="lt-LT" sz="1100" b="0" i="1" kern="1200" dirty="0">
                          <a:solidFill>
                            <a:schemeClr val="dk1"/>
                          </a:solidFill>
                          <a:effectLst/>
                          <a:latin typeface="Arial" panose="020B0604020202020204" pitchFamily="34" charset="0"/>
                          <a:ea typeface="+mn-ea"/>
                          <a:cs typeface="Arial" panose="020B0604020202020204" pitchFamily="34" charset="0"/>
                        </a:rPr>
                        <a:t>(4.9)</a:t>
                      </a:r>
                      <a:endParaRPr lang="lt-LT" sz="11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Asmenų, turinčių intelekto ir (ar) psichikos negalią, gavusių paslaugas naujoje ar modernizuotoje infrastruktūroje skaičius per metus</a:t>
                      </a:r>
                      <a:endParaRPr lang="lt-LT" sz="11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rowSpan="2">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Paslaugų asmenims, turintiems intelekto ir (ar) psichikos negalią, vietų skaičius naujoje ar modernizuotoje infrastruktūroje</a:t>
                      </a:r>
                      <a:endParaRPr lang="lt-LT" sz="1100" dirty="0">
                        <a:latin typeface="Arial" panose="020B060402020202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490542074"/>
                  </a:ext>
                </a:extLst>
              </a:tr>
              <a:tr h="574924">
                <a:tc vMerge="1">
                  <a:txBody>
                    <a:bodyPr/>
                    <a:lstStyle/>
                    <a:p>
                      <a:endParaRPr lang="lt-LT"/>
                    </a:p>
                  </a:txBody>
                  <a:tcPr/>
                </a:tc>
                <a:tc vMerge="1">
                  <a:txBody>
                    <a:bodyPr/>
                    <a:lstStyle/>
                    <a:p>
                      <a:endParaRPr lang="lt-LT"/>
                    </a:p>
                  </a:txBody>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Asmenų, turinčių intelekto ir (ar) psichikos negalią,  gyvenančių stacionariose socialinės globos įstaigose, mažėjimas</a:t>
                      </a:r>
                      <a:endParaRPr lang="lt-LT" sz="11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vMerge="1">
                  <a:txBody>
                    <a:bodyPr/>
                    <a:lstStyle/>
                    <a:p>
                      <a:endParaRPr lang="lt-LT"/>
                    </a:p>
                  </a:txBody>
                  <a:tcPr/>
                </a:tc>
                <a:extLst>
                  <a:ext uri="{0D108BD9-81ED-4DB2-BD59-A6C34878D82A}">
                    <a16:rowId xmlns:a16="http://schemas.microsoft.com/office/drawing/2014/main" val="2311297859"/>
                  </a:ext>
                </a:extLst>
              </a:tr>
              <a:tr h="899241">
                <a:tc vMerge="1">
                  <a:txBody>
                    <a:bodyPr/>
                    <a:lstStyle/>
                    <a:p>
                      <a:endParaRPr lang="lt-LT"/>
                    </a:p>
                  </a:txBody>
                  <a:tcPr/>
                </a:tc>
                <a:tc>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nestacionarių socialinių paslaugų infrastruktūrą, siekiant didinti gyventojų socialinę gerovę </a:t>
                      </a:r>
                      <a:r>
                        <a:rPr lang="lt-LT" sz="1100" b="0" i="1" kern="1200" dirty="0">
                          <a:solidFill>
                            <a:schemeClr val="dk1"/>
                          </a:solidFill>
                          <a:effectLst/>
                          <a:latin typeface="Arial" panose="020B0604020202020204" pitchFamily="34" charset="0"/>
                          <a:ea typeface="+mn-ea"/>
                          <a:cs typeface="Arial" panose="020B0604020202020204" pitchFamily="34" charset="0"/>
                        </a:rPr>
                        <a:t>(4.9)</a:t>
                      </a:r>
                      <a:endParaRPr lang="lt-LT" sz="11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Socialiai pažeidžiamų, socialinę riziką (atskirtį) patiriančių asmenų, gavusių paslaugas naujoje ar modernizuotoje infrastruktūroje skaičius per metus</a:t>
                      </a:r>
                      <a:endParaRPr lang="lt-LT" sz="11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Paslaugų socialiai pažeidžiamiems, socialinę riziką (atskirtį) patiriantiems asmenims vietų skaičius naujoje ar modernizuotoje infrastruktūroje</a:t>
                      </a:r>
                      <a:endParaRPr lang="lt-LT" sz="1100" dirty="0">
                        <a:latin typeface="Arial" panose="020B060402020202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61325152"/>
                  </a:ext>
                </a:extLst>
              </a:tr>
              <a:tr h="817067">
                <a:tc vMerge="1">
                  <a:txBody>
                    <a:bodyPr/>
                    <a:lstStyle/>
                    <a:p>
                      <a:endParaRPr lang="lt-LT"/>
                    </a:p>
                  </a:txBody>
                  <a:tcPr/>
                </a:tc>
                <a:tc>
                  <a:txBody>
                    <a:bodyPr/>
                    <a:lstStyle/>
                    <a:p>
                      <a:pPr marL="171450" indent="-171450" algn="l">
                        <a:buFont typeface="Wingdings" panose="05000000000000000000" pitchFamily="2" charset="2"/>
                        <a:buChar char="§"/>
                      </a:pPr>
                      <a:r>
                        <a:rPr lang="lt-LT" sz="1100" b="1" kern="1200" dirty="0">
                          <a:solidFill>
                            <a:schemeClr val="dk1"/>
                          </a:solidFill>
                          <a:effectLst/>
                          <a:latin typeface="Arial" panose="020B0604020202020204" pitchFamily="34" charset="0"/>
                          <a:ea typeface="+mn-ea"/>
                          <a:cs typeface="Arial" panose="020B0604020202020204" pitchFamily="34" charset="0"/>
                        </a:rPr>
                        <a:t>Plėtoti socialinių paslaugų įstaigų senyvo amžiaus asmenims infrastruktūrą bendruomenėje </a:t>
                      </a:r>
                      <a:r>
                        <a:rPr lang="lt-LT" sz="1100" b="0" i="1" kern="1200" dirty="0">
                          <a:solidFill>
                            <a:schemeClr val="dk1"/>
                          </a:solidFill>
                          <a:effectLst/>
                          <a:latin typeface="Arial" panose="020B0604020202020204" pitchFamily="34" charset="0"/>
                          <a:ea typeface="+mn-ea"/>
                          <a:cs typeface="Arial" panose="020B0604020202020204" pitchFamily="34" charset="0"/>
                        </a:rPr>
                        <a:t>(4.10)</a:t>
                      </a:r>
                      <a:endParaRPr lang="lt-LT" sz="11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Naujos arba modernizuotos socialinės rūpybos infrastruktūros naudotojų skaičius per metus</a:t>
                      </a:r>
                    </a:p>
                  </a:txBody>
                  <a:tcPr>
                    <a:solidFill>
                      <a:schemeClr val="accent5">
                        <a:lumMod val="20000"/>
                        <a:lumOff val="80000"/>
                      </a:schemeClr>
                    </a:solidFill>
                  </a:tcPr>
                </a:tc>
                <a:tc>
                  <a:txBody>
                    <a:bodyPr/>
                    <a:lstStyle/>
                    <a:p>
                      <a:pPr algn="l"/>
                      <a:r>
                        <a:rPr lang="lt-LT" sz="1100" kern="1200" dirty="0">
                          <a:solidFill>
                            <a:schemeClr val="dk1"/>
                          </a:solidFill>
                          <a:effectLst/>
                          <a:latin typeface="Arial" panose="020B0604020202020204" pitchFamily="34" charset="0"/>
                          <a:ea typeface="+mn-ea"/>
                          <a:cs typeface="Arial" panose="020B0604020202020204" pitchFamily="34" charset="0"/>
                        </a:rPr>
                        <a:t>Naujos arba modernizuotos socialinės rūpybos infrastruktūros (ne būsto) talpumas</a:t>
                      </a:r>
                    </a:p>
                  </a:txBody>
                  <a:tcPr marL="68580" marR="68580" marT="0" marB="0">
                    <a:solidFill>
                      <a:schemeClr val="accent5">
                        <a:lumMod val="20000"/>
                        <a:lumOff val="80000"/>
                      </a:schemeClr>
                    </a:solidFill>
                  </a:tcPr>
                </a:tc>
                <a:extLst>
                  <a:ext uri="{0D108BD9-81ED-4DB2-BD59-A6C34878D82A}">
                    <a16:rowId xmlns:a16="http://schemas.microsoft.com/office/drawing/2014/main" val="1191266284"/>
                  </a:ext>
                </a:extLst>
              </a:tr>
            </a:tbl>
          </a:graphicData>
        </a:graphic>
      </p:graphicFrame>
    </p:spTree>
    <p:extLst>
      <p:ext uri="{BB962C8B-B14F-4D97-AF65-F5344CB8AC3E}">
        <p14:creationId xmlns:p14="http://schemas.microsoft.com/office/powerpoint/2010/main" val="357322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2021-2027 m. ES fondų investicijų programa   </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3331395023"/>
              </p:ext>
            </p:extLst>
          </p:nvPr>
        </p:nvGraphicFramePr>
        <p:xfrm>
          <a:off x="107504" y="771550"/>
          <a:ext cx="8640960" cy="4284730"/>
        </p:xfrm>
        <a:graphic>
          <a:graphicData uri="http://schemas.openxmlformats.org/drawingml/2006/table">
            <a:tbl>
              <a:tblPr firstRow="1" bandRow="1">
                <a:tableStyleId>{21E4AEA4-8DFA-4A89-87EB-49C32662AFE0}</a:tableStyleId>
              </a:tblPr>
              <a:tblGrid>
                <a:gridCol w="2376264">
                  <a:extLst>
                    <a:ext uri="{9D8B030D-6E8A-4147-A177-3AD203B41FA5}">
                      <a16:colId xmlns:a16="http://schemas.microsoft.com/office/drawing/2014/main" val="3931673713"/>
                    </a:ext>
                  </a:extLst>
                </a:gridCol>
                <a:gridCol w="6264696">
                  <a:extLst>
                    <a:ext uri="{9D8B030D-6E8A-4147-A177-3AD203B41FA5}">
                      <a16:colId xmlns:a16="http://schemas.microsoft.com/office/drawing/2014/main" val="1502072238"/>
                    </a:ext>
                  </a:extLst>
                </a:gridCol>
              </a:tblGrid>
              <a:tr h="288591">
                <a:tc gridSpan="2">
                  <a:txBody>
                    <a:bodyPr/>
                    <a:lstStyle/>
                    <a:p>
                      <a:pPr algn="ctr"/>
                      <a:r>
                        <a:rPr lang="lt-LT" sz="1100" dirty="0">
                          <a:solidFill>
                            <a:schemeClr val="tx1"/>
                          </a:solidFill>
                          <a:latin typeface="Arial" panose="020B0604020202020204" pitchFamily="34" charset="0"/>
                          <a:cs typeface="Arial" panose="020B0604020202020204" pitchFamily="34" charset="0"/>
                        </a:rPr>
                        <a:t>2021-2027 m. ES fondų investicijų programa</a:t>
                      </a:r>
                    </a:p>
                  </a:txBody>
                  <a:tcPr>
                    <a:solidFill>
                      <a:schemeClr val="accent5">
                        <a:lumMod val="20000"/>
                        <a:lumOff val="80000"/>
                      </a:schemeClr>
                    </a:solidFill>
                  </a:tcPr>
                </a:tc>
                <a:tc hMerge="1">
                  <a:txBody>
                    <a:bodyPr/>
                    <a:lstStyle/>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917575275"/>
                  </a:ext>
                </a:extLst>
              </a:tr>
              <a:tr h="288591">
                <a:tc>
                  <a:txBody>
                    <a:bodyPr/>
                    <a:lstStyle/>
                    <a:p>
                      <a:pPr algn="ctr"/>
                      <a:r>
                        <a:rPr lang="lt-LT" sz="1100" b="1" dirty="0">
                          <a:solidFill>
                            <a:schemeClr val="tx1"/>
                          </a:solidFill>
                          <a:latin typeface="Arial" panose="020B0604020202020204" pitchFamily="34" charset="0"/>
                          <a:cs typeface="Arial" panose="020B0604020202020204" pitchFamily="34" charset="0"/>
                        </a:rPr>
                        <a:t>Investavimo kryptis </a:t>
                      </a:r>
                    </a:p>
                  </a:txBody>
                  <a:tcPr>
                    <a:solidFill>
                      <a:schemeClr val="accent5">
                        <a:lumMod val="20000"/>
                        <a:lumOff val="80000"/>
                      </a:schemeClr>
                    </a:solidFill>
                  </a:tcPr>
                </a:tc>
                <a:tc>
                  <a:txBody>
                    <a:bodyPr/>
                    <a:lstStyle/>
                    <a:p>
                      <a:pPr algn="ctr"/>
                      <a:r>
                        <a:rPr lang="lt-LT" sz="1100" b="1" dirty="0">
                          <a:latin typeface="Arial" panose="020B0604020202020204" pitchFamily="34" charset="0"/>
                          <a:cs typeface="Arial" panose="020B0604020202020204" pitchFamily="34" charset="0"/>
                        </a:rPr>
                        <a:t>Detalizavimas </a:t>
                      </a:r>
                    </a:p>
                  </a:txBody>
                  <a:tcPr>
                    <a:solidFill>
                      <a:schemeClr val="accent5">
                        <a:lumMod val="20000"/>
                        <a:lumOff val="80000"/>
                      </a:schemeClr>
                    </a:solidFill>
                  </a:tcPr>
                </a:tc>
                <a:extLst>
                  <a:ext uri="{0D108BD9-81ED-4DB2-BD59-A6C34878D82A}">
                    <a16:rowId xmlns:a16="http://schemas.microsoft.com/office/drawing/2014/main" val="2496709999"/>
                  </a:ext>
                </a:extLst>
              </a:tr>
              <a:tr h="1241011">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socialinio būsto fondą </a:t>
                      </a:r>
                      <a:r>
                        <a:rPr lang="lt-LT" sz="1100" b="0" kern="1200" dirty="0">
                          <a:solidFill>
                            <a:schemeClr val="dk1"/>
                          </a:solidFill>
                          <a:effectLst/>
                          <a:latin typeface="Arial" panose="020B0604020202020204" pitchFamily="34" charset="0"/>
                          <a:ea typeface="+mn-ea"/>
                          <a:cs typeface="Arial" panose="020B0604020202020204" pitchFamily="34" charset="0"/>
                        </a:rPr>
                        <a:t>(neįgalieji, gausios šeimos) </a:t>
                      </a:r>
                      <a:r>
                        <a:rPr lang="lt-LT" sz="1100" b="0" i="1" kern="1200" dirty="0">
                          <a:solidFill>
                            <a:schemeClr val="dk1"/>
                          </a:solidFill>
                          <a:effectLst/>
                          <a:latin typeface="Arial" panose="020B0604020202020204" pitchFamily="34" charset="0"/>
                          <a:ea typeface="+mn-ea"/>
                          <a:cs typeface="Arial" panose="020B0604020202020204" pitchFamily="34" charset="0"/>
                        </a:rPr>
                        <a:t>(4.9)</a:t>
                      </a:r>
                    </a:p>
                  </a:txBody>
                  <a:tcPr anchor="ctr">
                    <a:solidFill>
                      <a:schemeClr val="accent5">
                        <a:lumMod val="20000"/>
                        <a:lumOff val="80000"/>
                      </a:schemeClr>
                    </a:solidFill>
                  </a:tcPr>
                </a:tc>
                <a:tc>
                  <a:txBody>
                    <a:bodyPr/>
                    <a:lstStyle/>
                    <a:p>
                      <a:pPr algn="l"/>
                      <a:r>
                        <a:rPr lang="lt-LT" sz="1400" kern="1200" dirty="0">
                          <a:solidFill>
                            <a:schemeClr val="dk1"/>
                          </a:solidFill>
                          <a:effectLst/>
                          <a:latin typeface="Arial" panose="020B0604020202020204" pitchFamily="34" charset="0"/>
                          <a:ea typeface="+mn-ea"/>
                          <a:cs typeface="Arial" panose="020B0604020202020204" pitchFamily="34" charset="0"/>
                        </a:rPr>
                        <a:t>Socialinio būsto plėtojimas, siekiant įgyvendinti vaiko / šeimos teisę į tinkamas gyvenimo sąlygas, ir taip didinti nepalankias sąlygas turinčių asmenų, ypač </a:t>
                      </a:r>
                      <a:r>
                        <a:rPr lang="lt-LT" sz="1400" b="1" kern="1200" dirty="0">
                          <a:solidFill>
                            <a:schemeClr val="dk1"/>
                          </a:solidFill>
                          <a:effectLst/>
                          <a:latin typeface="Arial" panose="020B0604020202020204" pitchFamily="34" charset="0"/>
                          <a:ea typeface="+mn-ea"/>
                          <a:cs typeface="Arial" panose="020B0604020202020204" pitchFamily="34" charset="0"/>
                        </a:rPr>
                        <a:t>neįgaliųjų ir gausių šeimų</a:t>
                      </a:r>
                      <a:r>
                        <a:rPr lang="lt-LT" sz="1400" kern="1200" dirty="0">
                          <a:solidFill>
                            <a:schemeClr val="dk1"/>
                          </a:solidFill>
                          <a:effectLst/>
                          <a:latin typeface="Arial" panose="020B0604020202020204" pitchFamily="34" charset="0"/>
                          <a:ea typeface="+mn-ea"/>
                          <a:cs typeface="Arial" panose="020B0604020202020204" pitchFamily="34" charset="0"/>
                        </a:rPr>
                        <a:t>, integraciją, bei, atsižvelgiant į bendruosius darnaus vystymosi principus, siekti užtikrinti galimybę naudotis įsidarbinimo, sveikatos priežiūros, švietimo, vaikų priežiūros, socialinėmis, kultūros ir kitomis asmenims (šeimoms) reikalingomis paslaugomis. </a:t>
                      </a:r>
                      <a:endParaRPr lang="lt-LT" sz="14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250186561"/>
                  </a:ext>
                </a:extLst>
              </a:tr>
              <a:tr h="2335948">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paslaugų, reikalingų įgyvendinti institucinės globos pertvarką, infrastruktūrą asmenims su intelekto ir/ar psichikos negalia </a:t>
                      </a:r>
                      <a:r>
                        <a:rPr lang="lt-LT" sz="1100" b="0" i="1" kern="1200" dirty="0">
                          <a:solidFill>
                            <a:schemeClr val="dk1"/>
                          </a:solidFill>
                          <a:effectLst/>
                          <a:latin typeface="Arial" panose="020B0604020202020204" pitchFamily="34" charset="0"/>
                          <a:ea typeface="+mn-ea"/>
                          <a:cs typeface="Arial" panose="020B0604020202020204" pitchFamily="34" charset="0"/>
                        </a:rPr>
                        <a:t>(4.9)</a:t>
                      </a:r>
                      <a:endParaRPr lang="lt-LT" sz="1100" b="0"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lt-LT" sz="1400" kern="1200" dirty="0">
                          <a:solidFill>
                            <a:schemeClr val="dk1"/>
                          </a:solidFill>
                          <a:effectLst/>
                          <a:latin typeface="Arial" panose="020B0604020202020204" pitchFamily="34" charset="0"/>
                          <a:ea typeface="+mn-ea"/>
                          <a:cs typeface="Arial" panose="020B0604020202020204" pitchFamily="34" charset="0"/>
                        </a:rPr>
                        <a:t>Socialinių paslaugų infrastruktūros, reikalingos pereiti nuo asmenų, turinčių intelekto ir (ar) psichikos negalią institucinės globos prie šeimoje ir bendruomenėje teikiamų paslaugų, plėtra savivaldybėse ir vietos bendruomenėse tikslinės grupės asmenims, įskaitant ir gyvenančius namuose </a:t>
                      </a:r>
                      <a:r>
                        <a:rPr lang="lt-LT" sz="1200" i="1" kern="1200" dirty="0">
                          <a:solidFill>
                            <a:schemeClr val="dk1"/>
                          </a:solidFill>
                          <a:effectLst/>
                          <a:latin typeface="Arial" panose="020B0604020202020204" pitchFamily="34" charset="0"/>
                          <a:ea typeface="+mn-ea"/>
                          <a:cs typeface="Arial" panose="020B0604020202020204" pitchFamily="34" charset="0"/>
                        </a:rPr>
                        <a:t>(pvz., pereinamojo tipo paslaugų bei nestacionarių socialinių paslaugų infrastruktūra; grupinio ir savarankiško gyvenimo namai; apsaugotas būstas; skaitmeninės, technologinės, inžinerinės ir kitos paslaugų infrastruktūros inovacijos, leidžiančios pagerinti tikslinių grupių asmenų savarankiškumą ir gyvenimo kokybę; įstaigų, teikiančių specializuotas stacionarias slaugos ir globos paslaugas asmenims, kuriems reikalinga intensyvi ir specializuota slaugos ir socialinės globos pagalba, infrastruktūra)</a:t>
                      </a:r>
                      <a:r>
                        <a:rPr lang="lt-LT" sz="1200" kern="1200" dirty="0">
                          <a:solidFill>
                            <a:schemeClr val="dk1"/>
                          </a:solidFill>
                          <a:effectLst/>
                          <a:latin typeface="Arial" panose="020B0604020202020204" pitchFamily="34" charset="0"/>
                          <a:ea typeface="+mn-ea"/>
                          <a:cs typeface="Arial" panose="020B0604020202020204" pitchFamily="34" charset="0"/>
                        </a:rPr>
                        <a:t>. </a:t>
                      </a:r>
                      <a:endParaRPr lang="lt-LT" sz="12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490542074"/>
                  </a:ext>
                </a:extLst>
              </a:tr>
            </a:tbl>
          </a:graphicData>
        </a:graphic>
      </p:graphicFrame>
    </p:spTree>
    <p:extLst>
      <p:ext uri="{BB962C8B-B14F-4D97-AF65-F5344CB8AC3E}">
        <p14:creationId xmlns:p14="http://schemas.microsoft.com/office/powerpoint/2010/main" val="131656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2021-2027 m. ES fondų investicijų programa   </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3006357497"/>
              </p:ext>
            </p:extLst>
          </p:nvPr>
        </p:nvGraphicFramePr>
        <p:xfrm>
          <a:off x="179511" y="771550"/>
          <a:ext cx="8424937" cy="4270758"/>
        </p:xfrm>
        <a:graphic>
          <a:graphicData uri="http://schemas.openxmlformats.org/drawingml/2006/table">
            <a:tbl>
              <a:tblPr firstRow="1" bandRow="1">
                <a:tableStyleId>{21E4AEA4-8DFA-4A89-87EB-49C32662AFE0}</a:tableStyleId>
              </a:tblPr>
              <a:tblGrid>
                <a:gridCol w="2244018">
                  <a:extLst>
                    <a:ext uri="{9D8B030D-6E8A-4147-A177-3AD203B41FA5}">
                      <a16:colId xmlns:a16="http://schemas.microsoft.com/office/drawing/2014/main" val="3931673713"/>
                    </a:ext>
                  </a:extLst>
                </a:gridCol>
                <a:gridCol w="6180919">
                  <a:extLst>
                    <a:ext uri="{9D8B030D-6E8A-4147-A177-3AD203B41FA5}">
                      <a16:colId xmlns:a16="http://schemas.microsoft.com/office/drawing/2014/main" val="1502072238"/>
                    </a:ext>
                  </a:extLst>
                </a:gridCol>
              </a:tblGrid>
              <a:tr h="298757">
                <a:tc gridSpan="2">
                  <a:txBody>
                    <a:bodyPr/>
                    <a:lstStyle/>
                    <a:p>
                      <a:pPr algn="ctr"/>
                      <a:r>
                        <a:rPr lang="lt-LT" sz="1100" dirty="0">
                          <a:solidFill>
                            <a:schemeClr val="tx1"/>
                          </a:solidFill>
                          <a:latin typeface="Arial" panose="020B0604020202020204" pitchFamily="34" charset="0"/>
                          <a:cs typeface="Arial" panose="020B0604020202020204" pitchFamily="34" charset="0"/>
                        </a:rPr>
                        <a:t>2021-2027 m. ES fondų investicijų programa</a:t>
                      </a:r>
                    </a:p>
                  </a:txBody>
                  <a:tcPr>
                    <a:solidFill>
                      <a:schemeClr val="accent5">
                        <a:lumMod val="20000"/>
                        <a:lumOff val="80000"/>
                      </a:schemeClr>
                    </a:solidFill>
                  </a:tcPr>
                </a:tc>
                <a:tc hMerge="1">
                  <a:txBody>
                    <a:bodyPr/>
                    <a:lstStyle/>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917575275"/>
                  </a:ext>
                </a:extLst>
              </a:tr>
              <a:tr h="298757">
                <a:tc>
                  <a:txBody>
                    <a:bodyPr/>
                    <a:lstStyle/>
                    <a:p>
                      <a:pPr algn="ctr"/>
                      <a:r>
                        <a:rPr lang="lt-LT" sz="1100" b="1" dirty="0">
                          <a:solidFill>
                            <a:schemeClr val="tx1"/>
                          </a:solidFill>
                          <a:latin typeface="Arial" panose="020B0604020202020204" pitchFamily="34" charset="0"/>
                          <a:cs typeface="Arial" panose="020B0604020202020204" pitchFamily="34" charset="0"/>
                        </a:rPr>
                        <a:t>Investavimo kryptis </a:t>
                      </a:r>
                    </a:p>
                  </a:txBody>
                  <a:tcPr>
                    <a:solidFill>
                      <a:schemeClr val="accent5">
                        <a:lumMod val="20000"/>
                        <a:lumOff val="80000"/>
                      </a:schemeClr>
                    </a:solidFill>
                  </a:tcPr>
                </a:tc>
                <a:tc>
                  <a:txBody>
                    <a:bodyPr/>
                    <a:lstStyle/>
                    <a:p>
                      <a:pPr algn="ctr"/>
                      <a:r>
                        <a:rPr lang="lt-LT" sz="1100" b="1" dirty="0">
                          <a:latin typeface="Arial" panose="020B0604020202020204" pitchFamily="34" charset="0"/>
                          <a:cs typeface="Arial" panose="020B0604020202020204" pitchFamily="34" charset="0"/>
                        </a:rPr>
                        <a:t>Detalizavimas </a:t>
                      </a:r>
                    </a:p>
                  </a:txBody>
                  <a:tcPr>
                    <a:solidFill>
                      <a:schemeClr val="accent5">
                        <a:lumMod val="20000"/>
                        <a:lumOff val="80000"/>
                      </a:schemeClr>
                    </a:solidFill>
                  </a:tcPr>
                </a:tc>
                <a:extLst>
                  <a:ext uri="{0D108BD9-81ED-4DB2-BD59-A6C34878D82A}">
                    <a16:rowId xmlns:a16="http://schemas.microsoft.com/office/drawing/2014/main" val="2496709999"/>
                  </a:ext>
                </a:extLst>
              </a:tr>
              <a:tr h="2385634">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nestacionarių socialinių paslaugų infrastruktūrą, siekiant didinti gyventojų socialinę gerovę </a:t>
                      </a:r>
                      <a:r>
                        <a:rPr lang="lt-LT" sz="1100" b="0" i="1" kern="1200" dirty="0">
                          <a:solidFill>
                            <a:schemeClr val="dk1"/>
                          </a:solidFill>
                          <a:effectLst/>
                          <a:latin typeface="Arial" panose="020B0604020202020204" pitchFamily="34" charset="0"/>
                          <a:ea typeface="+mn-ea"/>
                          <a:cs typeface="Arial" panose="020B0604020202020204" pitchFamily="34" charset="0"/>
                        </a:rPr>
                        <a:t>(4.9)</a:t>
                      </a:r>
                      <a:endParaRPr lang="lt-LT" sz="1100" b="0"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lt-LT" sz="1400" kern="1200" dirty="0">
                          <a:solidFill>
                            <a:schemeClr val="dk1"/>
                          </a:solidFill>
                          <a:effectLst/>
                          <a:latin typeface="Arial" panose="020B0604020202020204" pitchFamily="34" charset="0"/>
                          <a:ea typeface="+mn-ea"/>
                          <a:cs typeface="Arial" panose="020B0604020202020204" pitchFamily="34" charset="0"/>
                        </a:rPr>
                        <a:t>Nestacionarių, bendruomeninių paslaugų infrastruktūros modernizavimas ir plėtra socialinę riziką patiriantiems ir socialiai pažeidžiamiems  asmenims bei asmenims, kuriems nustatyti socialinių paslaugų poreikiai (išskyrus intelekto ir (ar) psichikos negalią turinčius asmenis) </a:t>
                      </a:r>
                      <a:r>
                        <a:rPr lang="lt-LT" sz="1200" i="1" kern="1200" dirty="0">
                          <a:solidFill>
                            <a:schemeClr val="dk1"/>
                          </a:solidFill>
                          <a:effectLst/>
                          <a:latin typeface="Arial" panose="020B0604020202020204" pitchFamily="34" charset="0"/>
                          <a:ea typeface="+mn-ea"/>
                          <a:cs typeface="Arial" panose="020B0604020202020204" pitchFamily="34" charset="0"/>
                        </a:rPr>
                        <a:t>(pvz., krizių ir specializuotos pagalbos centrai (pvz., vaikams / šeimoms; nusikaltimų aukoms); dienos centrai (pvz., asmenims su kompleksine negalia, senyvo amžiaus asmenims); nakvynės namai benamiams; psichologinės ir socialinės reabilitacijos centrai (pvz., priklausomoms mamoms su vaikais); psichosocialinės pagalbos įstaigos/savarankiško gyvenimo namai (adaptacijos namai) asmenims, priklausomiems nuo psichoaktyviųjų medžiagų ir/ar grįžusiems iš įkalinimo įstaigų; atviri jaunimo centrai ir atviros jaunimo erdvės, teikiančios paslaugas mažiau galimybių turintiems jaunuoliams ir kita infrastruktūra, skirta bendruomeninių paslaugų teikimui, prioritetą teikiant NVO paslaugų infrastruktūrai)</a:t>
                      </a:r>
                      <a:r>
                        <a:rPr lang="lt-LT" sz="1200" kern="1200" dirty="0">
                          <a:solidFill>
                            <a:schemeClr val="dk1"/>
                          </a:solidFill>
                          <a:effectLst/>
                          <a:latin typeface="Arial" panose="020B0604020202020204" pitchFamily="34" charset="0"/>
                          <a:ea typeface="+mn-ea"/>
                          <a:cs typeface="Arial" panose="020B0604020202020204" pitchFamily="34" charset="0"/>
                        </a:rPr>
                        <a:t>. </a:t>
                      </a:r>
                      <a:endParaRPr lang="lt-LT" sz="120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250186561"/>
                  </a:ext>
                </a:extLst>
              </a:tr>
              <a:tr h="1265324">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socialinių paslaugų įstaigų senyvo amžiaus asmenims infrastruktūrą bendruomenėje </a:t>
                      </a:r>
                      <a:r>
                        <a:rPr lang="lt-LT" sz="1100" b="0" i="1" kern="1200" dirty="0">
                          <a:solidFill>
                            <a:schemeClr val="dk1"/>
                          </a:solidFill>
                          <a:effectLst/>
                          <a:latin typeface="Arial" panose="020B0604020202020204" pitchFamily="34" charset="0"/>
                          <a:ea typeface="+mn-ea"/>
                          <a:cs typeface="Arial" panose="020B0604020202020204" pitchFamily="34" charset="0"/>
                        </a:rPr>
                        <a:t>(4.10)</a:t>
                      </a:r>
                      <a:endParaRPr lang="lt-LT" sz="1100" b="0" i="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l"/>
                      <a:r>
                        <a:rPr lang="lt-LT" sz="1400" kern="1200" dirty="0">
                          <a:solidFill>
                            <a:schemeClr val="dk1"/>
                          </a:solidFill>
                          <a:effectLst/>
                          <a:latin typeface="Arial" panose="020B0604020202020204" pitchFamily="34" charset="0"/>
                          <a:ea typeface="+mn-ea"/>
                          <a:cs typeface="Arial" panose="020B0604020202020204" pitchFamily="34" charset="0"/>
                        </a:rPr>
                        <a:t>Plėtoti ir modernizuoti socialinių paslaugų įstaigų senyvo amžiaus asmenims infrastruktūrą bendruomenėje </a:t>
                      </a:r>
                      <a:r>
                        <a:rPr lang="lt-LT" sz="1200" i="1" kern="1200" dirty="0">
                          <a:solidFill>
                            <a:schemeClr val="dk1"/>
                          </a:solidFill>
                          <a:effectLst/>
                          <a:latin typeface="Arial" panose="020B0604020202020204" pitchFamily="34" charset="0"/>
                          <a:ea typeface="+mn-ea"/>
                          <a:cs typeface="Arial" panose="020B0604020202020204" pitchFamily="34" charset="0"/>
                        </a:rPr>
                        <a:t>(savarankiško gyvenimo namų, globos namų infrastruktūros plėtra; globos namų ir bendruomeninių paslaugų aplinkos pritaikymas Alzhaimeriu, senatvine demencija sergantiems asmenims, negalią turintiems asmenims; skaitmeninės, technologinės, inžinerinės ir kitos paslaugų infrastruktūros inovacijos, leidžiančios pagerinti tikslinių grupių savarankiškumą ir gyvenimo kokybę)</a:t>
                      </a:r>
                      <a:r>
                        <a:rPr lang="lt-LT" sz="1200" kern="1200" dirty="0">
                          <a:solidFill>
                            <a:schemeClr val="dk1"/>
                          </a:solidFill>
                          <a:effectLst/>
                          <a:latin typeface="Arial" panose="020B0604020202020204" pitchFamily="34" charset="0"/>
                          <a:ea typeface="+mn-ea"/>
                          <a:cs typeface="Arial" panose="020B0604020202020204" pitchFamily="34" charset="0"/>
                        </a:rPr>
                        <a:t>. </a:t>
                      </a:r>
                    </a:p>
                  </a:txBody>
                  <a:tcPr anchor="ctr">
                    <a:solidFill>
                      <a:schemeClr val="accent5">
                        <a:lumMod val="20000"/>
                        <a:lumOff val="80000"/>
                      </a:schemeClr>
                    </a:solidFill>
                  </a:tcPr>
                </a:tc>
                <a:extLst>
                  <a:ext uri="{0D108BD9-81ED-4DB2-BD59-A6C34878D82A}">
                    <a16:rowId xmlns:a16="http://schemas.microsoft.com/office/drawing/2014/main" val="1191266284"/>
                  </a:ext>
                </a:extLst>
              </a:tr>
            </a:tbl>
          </a:graphicData>
        </a:graphic>
      </p:graphicFrame>
    </p:spTree>
    <p:extLst>
      <p:ext uri="{BB962C8B-B14F-4D97-AF65-F5344CB8AC3E}">
        <p14:creationId xmlns:p14="http://schemas.microsoft.com/office/powerpoint/2010/main" val="99314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pažangos priemonė ir 2021-2027 m. ES fondų investicijų programa   </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3429734723"/>
              </p:ext>
            </p:extLst>
          </p:nvPr>
        </p:nvGraphicFramePr>
        <p:xfrm>
          <a:off x="179512" y="771551"/>
          <a:ext cx="8784978" cy="3884103"/>
        </p:xfrm>
        <a:graphic>
          <a:graphicData uri="http://schemas.openxmlformats.org/drawingml/2006/table">
            <a:tbl>
              <a:tblPr firstRow="1" bandRow="1">
                <a:tableStyleId>{21E4AEA4-8DFA-4A89-87EB-49C32662AFE0}</a:tableStyleId>
              </a:tblPr>
              <a:tblGrid>
                <a:gridCol w="1224136">
                  <a:extLst>
                    <a:ext uri="{9D8B030D-6E8A-4147-A177-3AD203B41FA5}">
                      <a16:colId xmlns:a16="http://schemas.microsoft.com/office/drawing/2014/main" val="2612377367"/>
                    </a:ext>
                  </a:extLst>
                </a:gridCol>
                <a:gridCol w="3816424">
                  <a:extLst>
                    <a:ext uri="{9D8B030D-6E8A-4147-A177-3AD203B41FA5}">
                      <a16:colId xmlns:a16="http://schemas.microsoft.com/office/drawing/2014/main" val="3931673713"/>
                    </a:ext>
                  </a:extLst>
                </a:gridCol>
                <a:gridCol w="1152128">
                  <a:extLst>
                    <a:ext uri="{9D8B030D-6E8A-4147-A177-3AD203B41FA5}">
                      <a16:colId xmlns:a16="http://schemas.microsoft.com/office/drawing/2014/main" val="1502072238"/>
                    </a:ext>
                  </a:extLst>
                </a:gridCol>
                <a:gridCol w="1440160">
                  <a:extLst>
                    <a:ext uri="{9D8B030D-6E8A-4147-A177-3AD203B41FA5}">
                      <a16:colId xmlns:a16="http://schemas.microsoft.com/office/drawing/2014/main" val="1042670225"/>
                    </a:ext>
                  </a:extLst>
                </a:gridCol>
                <a:gridCol w="1152130">
                  <a:extLst>
                    <a:ext uri="{9D8B030D-6E8A-4147-A177-3AD203B41FA5}">
                      <a16:colId xmlns:a16="http://schemas.microsoft.com/office/drawing/2014/main" val="2043776463"/>
                    </a:ext>
                  </a:extLst>
                </a:gridCol>
              </a:tblGrid>
              <a:tr h="245972">
                <a:tc rowSpan="2">
                  <a:txBody>
                    <a:bodyPr/>
                    <a:lstStyle/>
                    <a:p>
                      <a:pPr algn="ctr"/>
                      <a:endParaRPr lang="lt-LT" sz="1200" dirty="0">
                        <a:solidFill>
                          <a:schemeClr val="tx1"/>
                        </a:solidFill>
                        <a:latin typeface="Arial" panose="020B0604020202020204" pitchFamily="34" charset="0"/>
                        <a:cs typeface="Arial" panose="020B0604020202020204" pitchFamily="34" charset="0"/>
                      </a:endParaRPr>
                    </a:p>
                    <a:p>
                      <a:pPr algn="ctr"/>
                      <a:r>
                        <a:rPr lang="lt-LT" sz="1200" dirty="0">
                          <a:solidFill>
                            <a:schemeClr val="tx1"/>
                          </a:solidFill>
                          <a:latin typeface="Arial" panose="020B0604020202020204" pitchFamily="34" charset="0"/>
                          <a:cs typeface="Arial" panose="020B0604020202020204" pitchFamily="34" charset="0"/>
                        </a:rPr>
                        <a:t>Socialinės </a:t>
                      </a:r>
                      <a:r>
                        <a:rPr lang="lt-LT" sz="1200" dirty="0" err="1">
                          <a:solidFill>
                            <a:schemeClr val="tx1"/>
                          </a:solidFill>
                          <a:latin typeface="Arial" panose="020B0604020202020204" pitchFamily="34" charset="0"/>
                          <a:cs typeface="Arial" panose="020B0604020202020204" pitchFamily="34" charset="0"/>
                        </a:rPr>
                        <a:t>sutelkties</a:t>
                      </a:r>
                      <a:r>
                        <a:rPr lang="lt-LT" sz="1200" dirty="0">
                          <a:solidFill>
                            <a:schemeClr val="tx1"/>
                          </a:solidFill>
                          <a:latin typeface="Arial" panose="020B0604020202020204" pitchFamily="34" charset="0"/>
                          <a:cs typeface="Arial" panose="020B0604020202020204" pitchFamily="34" charset="0"/>
                        </a:rPr>
                        <a:t> PP </a:t>
                      </a:r>
                    </a:p>
                  </a:txBody>
                  <a:tcPr>
                    <a:solidFill>
                      <a:schemeClr val="accent4">
                        <a:lumMod val="20000"/>
                        <a:lumOff val="80000"/>
                      </a:schemeClr>
                    </a:solidFill>
                  </a:tcPr>
                </a:tc>
                <a:tc gridSpan="4">
                  <a:txBody>
                    <a:bodyPr/>
                    <a:lstStyle/>
                    <a:p>
                      <a:pPr algn="ctr"/>
                      <a:r>
                        <a:rPr lang="lt-LT" sz="1200" dirty="0">
                          <a:solidFill>
                            <a:schemeClr val="tx1"/>
                          </a:solidFill>
                          <a:latin typeface="Arial" panose="020B0604020202020204" pitchFamily="34" charset="0"/>
                          <a:cs typeface="Arial" panose="020B0604020202020204" pitchFamily="34" charset="0"/>
                        </a:rPr>
                        <a:t>2021-2027 m. ES fondų investicijų programa, 4.9 ir 4.11 uždaviniai</a:t>
                      </a:r>
                    </a:p>
                  </a:txBody>
                  <a:tcPr>
                    <a:solidFill>
                      <a:schemeClr val="accent5">
                        <a:lumMod val="20000"/>
                        <a:lumOff val="80000"/>
                      </a:schemeClr>
                    </a:solidFill>
                  </a:tcPr>
                </a:tc>
                <a:tc hMerge="1">
                  <a:txBody>
                    <a:bodyPr/>
                    <a:lstStyle/>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lt-LT"/>
                    </a:p>
                  </a:txBody>
                  <a:tcPr/>
                </a:tc>
                <a:tc hMerge="1">
                  <a:txBody>
                    <a:bodyPr/>
                    <a:lstStyle/>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917575275"/>
                  </a:ext>
                </a:extLst>
              </a:tr>
              <a:tr h="245972">
                <a:tc vMerge="1">
                  <a:txBody>
                    <a:bodyPr/>
                    <a:lstStyle/>
                    <a:p>
                      <a:endParaRPr lang="lt-LT"/>
                    </a:p>
                  </a:txBody>
                  <a:tcPr/>
                </a:tc>
                <a:tc>
                  <a:txBody>
                    <a:bodyPr/>
                    <a:lstStyle/>
                    <a:p>
                      <a:pPr algn="ctr"/>
                      <a:endParaRPr lang="lt-LT" sz="1200" b="1" dirty="0">
                        <a:solidFill>
                          <a:schemeClr val="tx1"/>
                        </a:solidFill>
                        <a:latin typeface="Arial" panose="020B0604020202020204" pitchFamily="34" charset="0"/>
                        <a:cs typeface="Arial" panose="020B0604020202020204" pitchFamily="34" charset="0"/>
                      </a:endParaRPr>
                    </a:p>
                    <a:p>
                      <a:pPr algn="ctr"/>
                      <a:r>
                        <a:rPr lang="lt-LT" sz="1200" b="1" dirty="0">
                          <a:solidFill>
                            <a:schemeClr val="tx1"/>
                          </a:solidFill>
                          <a:latin typeface="Arial" panose="020B0604020202020204" pitchFamily="34" charset="0"/>
                          <a:cs typeface="Arial" panose="020B0604020202020204" pitchFamily="34" charset="0"/>
                        </a:rPr>
                        <a:t>Investavimo kryptis </a:t>
                      </a:r>
                    </a:p>
                  </a:txBody>
                  <a:tcPr>
                    <a:solidFill>
                      <a:schemeClr val="accent5">
                        <a:lumMod val="20000"/>
                        <a:lumOff val="80000"/>
                      </a:schemeClr>
                    </a:solidFill>
                  </a:tcPr>
                </a:tc>
                <a:tc>
                  <a:txBody>
                    <a:bodyPr/>
                    <a:lstStyle/>
                    <a:p>
                      <a:pPr algn="ctr">
                        <a:lnSpc>
                          <a:spcPct val="107000"/>
                        </a:lnSpc>
                        <a:spcAft>
                          <a:spcPts val="800"/>
                        </a:spcAft>
                      </a:pPr>
                      <a:r>
                        <a:rPr lang="lt-LT" sz="1200" b="1" dirty="0">
                          <a:effectLst/>
                          <a:latin typeface="Arial" panose="020B0604020202020204" pitchFamily="34" charset="0"/>
                          <a:ea typeface="Calibri" panose="020F0502020204030204" pitchFamily="34" charset="0"/>
                          <a:cs typeface="Arial" panose="020B0604020202020204" pitchFamily="34" charset="0"/>
                        </a:rPr>
                        <a:t>Iš viso</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07000"/>
                        </a:lnSpc>
                        <a:spcAft>
                          <a:spcPts val="800"/>
                        </a:spcAft>
                      </a:pPr>
                      <a:r>
                        <a:rPr lang="lt-LT"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Iš jų – Vidurio ir Vakarų Lietuvos regionui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lnSpc>
                          <a:spcPct val="107000"/>
                        </a:lnSpc>
                        <a:spcAft>
                          <a:spcPts val="800"/>
                        </a:spcAft>
                      </a:pPr>
                      <a:r>
                        <a:rPr lang="lt-LT"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Iš jų – Sostinės regionui</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496709999"/>
                  </a:ext>
                </a:extLst>
              </a:tr>
              <a:tr h="545837">
                <a:tc rowSpan="5">
                  <a:txBody>
                    <a:bodyPr/>
                    <a:lstStyle/>
                    <a:p>
                      <a:r>
                        <a:rPr lang="lt-LT" sz="1400" b="0" kern="1200" dirty="0">
                          <a:solidFill>
                            <a:schemeClr val="dk1"/>
                          </a:solidFill>
                          <a:effectLst/>
                          <a:latin typeface="Arial" panose="020B0604020202020204" pitchFamily="34" charset="0"/>
                          <a:ea typeface="+mn-ea"/>
                          <a:cs typeface="Arial" panose="020B0604020202020204" pitchFamily="34" charset="0"/>
                        </a:rPr>
                        <a:t>Sumažinti pažeidžiamų visuomenės grupių gerovės teritorinius skirtumus</a:t>
                      </a:r>
                      <a:endParaRPr lang="lt-LT" sz="1400" b="0" dirty="0">
                        <a:solidFill>
                          <a:schemeClr val="tx1"/>
                        </a:solidFill>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socialinio būsto fondą </a:t>
                      </a:r>
                      <a:r>
                        <a:rPr lang="lt-LT" sz="1200" b="0" kern="1200" dirty="0">
                          <a:solidFill>
                            <a:schemeClr val="dk1"/>
                          </a:solidFill>
                          <a:effectLst/>
                          <a:latin typeface="Arial" panose="020B0604020202020204" pitchFamily="34" charset="0"/>
                          <a:ea typeface="+mn-ea"/>
                          <a:cs typeface="Arial" panose="020B0604020202020204" pitchFamily="34" charset="0"/>
                        </a:rPr>
                        <a:t>(neįgalieji, gausios šeimos) </a:t>
                      </a:r>
                      <a:r>
                        <a:rPr lang="lt-LT" sz="1200" b="0" i="1" kern="1200" dirty="0">
                          <a:solidFill>
                            <a:schemeClr val="dk1"/>
                          </a:solidFill>
                          <a:effectLst/>
                          <a:latin typeface="Arial" panose="020B0604020202020204" pitchFamily="34" charset="0"/>
                          <a:ea typeface="+mn-ea"/>
                          <a:cs typeface="Arial" panose="020B0604020202020204" pitchFamily="34" charset="0"/>
                        </a:rPr>
                        <a:t>(4.9)</a:t>
                      </a:r>
                    </a:p>
                  </a:txBody>
                  <a:tcPr>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73.321.022</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lt-LT"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63.920.891</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lt-LT"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9.400.131</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lt-LT"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250186561"/>
                  </a:ext>
                </a:extLst>
              </a:tr>
              <a:tr h="537954">
                <a:tc vMerge="1">
                  <a:txBody>
                    <a:bodyPr/>
                    <a:lstStyle/>
                    <a:p>
                      <a:endParaRPr lang="lt-LT"/>
                    </a:p>
                  </a:txBody>
                  <a:tcPr/>
                </a:tc>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paslaugų, reikalingų įgyvendinti institucinės globos pertvarką, infrastruktūrą asmenims su intelekto ir/ar psichikos negalia </a:t>
                      </a:r>
                      <a:r>
                        <a:rPr lang="lt-LT" sz="1200" b="0" i="1" kern="1200" dirty="0">
                          <a:solidFill>
                            <a:schemeClr val="dk1"/>
                          </a:solidFill>
                          <a:effectLst/>
                          <a:latin typeface="Arial" panose="020B0604020202020204" pitchFamily="34" charset="0"/>
                          <a:ea typeface="+mn-ea"/>
                          <a:cs typeface="Arial" panose="020B0604020202020204" pitchFamily="34" charset="0"/>
                        </a:rPr>
                        <a:t>(4.9)</a:t>
                      </a:r>
                      <a:endParaRPr lang="lt-LT" sz="12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200" kern="1200" dirty="0">
                          <a:solidFill>
                            <a:schemeClr val="dk1"/>
                          </a:solidFill>
                          <a:effectLst/>
                          <a:latin typeface="Arial" panose="020B0604020202020204" pitchFamily="34" charset="0"/>
                          <a:ea typeface="+mn-ea"/>
                          <a:cs typeface="Arial" panose="020B0604020202020204" pitchFamily="34" charset="0"/>
                        </a:rPr>
                        <a:t>110.293.520</a:t>
                      </a:r>
                    </a:p>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200" kern="1200" dirty="0">
                          <a:solidFill>
                            <a:schemeClr val="dk1"/>
                          </a:solidFill>
                          <a:effectLst/>
                          <a:latin typeface="Arial" panose="020B0604020202020204" pitchFamily="34" charset="0"/>
                          <a:ea typeface="+mn-ea"/>
                          <a:cs typeface="Arial" panose="020B0604020202020204" pitchFamily="34" charset="0"/>
                        </a:rPr>
                        <a:t>98.070.620</a:t>
                      </a:r>
                    </a:p>
                    <a:p>
                      <a:pPr algn="ctr"/>
                      <a:endParaRPr lang="lt-LT" sz="120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lang="lt-LT" sz="1200" kern="1200" dirty="0">
                          <a:solidFill>
                            <a:schemeClr val="dk1"/>
                          </a:solidFill>
                          <a:effectLst/>
                          <a:latin typeface="Arial" panose="020B0604020202020204" pitchFamily="34" charset="0"/>
                          <a:ea typeface="+mn-ea"/>
                          <a:cs typeface="Arial" panose="020B0604020202020204" pitchFamily="34" charset="0"/>
                        </a:rPr>
                        <a:t>12.222.900</a:t>
                      </a:r>
                    </a:p>
                    <a:p>
                      <a:pPr algn="ctr"/>
                      <a:endParaRPr lang="lt-LT" sz="1200" dirty="0">
                        <a:latin typeface="Arial" panose="020B060402020202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490542074"/>
                  </a:ext>
                </a:extLst>
              </a:tr>
              <a:tr h="591666">
                <a:tc vMerge="1">
                  <a:txBody>
                    <a:bodyPr/>
                    <a:lstStyle/>
                    <a:p>
                      <a:endParaRPr lang="lt-LT"/>
                    </a:p>
                  </a:txBody>
                  <a:tcPr/>
                </a:tc>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nestacionarių socialinių paslaugų infrastruktūrą, siekiant didinti gyventojų socialinę gerovę </a:t>
                      </a:r>
                      <a:r>
                        <a:rPr lang="lt-LT" sz="1200" b="0" i="1" kern="1200" dirty="0">
                          <a:solidFill>
                            <a:schemeClr val="dk1"/>
                          </a:solidFill>
                          <a:effectLst/>
                          <a:latin typeface="Arial" panose="020B0604020202020204" pitchFamily="34" charset="0"/>
                          <a:ea typeface="+mn-ea"/>
                          <a:cs typeface="Arial" panose="020B0604020202020204" pitchFamily="34" charset="0"/>
                        </a:rPr>
                        <a:t>(4.9)</a:t>
                      </a:r>
                      <a:endParaRPr lang="lt-LT" sz="12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31.588.450</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a:effectLst/>
                          <a:latin typeface="Arial" panose="020B0604020202020204" pitchFamily="34" charset="0"/>
                          <a:ea typeface="Calibri" panose="020F0502020204030204" pitchFamily="34" charset="0"/>
                          <a:cs typeface="Arial" panose="020B0604020202020204" pitchFamily="34" charset="0"/>
                        </a:rPr>
                        <a:t>25.727.800</a:t>
                      </a:r>
                      <a:endParaRPr lang="lt-LT" sz="12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lt-LT"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5.860.650</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lt-LT"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61325152"/>
                  </a:ext>
                </a:extLst>
              </a:tr>
              <a:tr h="501362">
                <a:tc vMerge="1">
                  <a:txBody>
                    <a:bodyPr/>
                    <a:lstStyle/>
                    <a:p>
                      <a:endParaRPr lang="lt-LT"/>
                    </a:p>
                  </a:txBody>
                  <a:tcPr/>
                </a:tc>
                <a:tc>
                  <a:txBody>
                    <a:bodyPr/>
                    <a:lstStyle/>
                    <a:p>
                      <a:pPr marL="171450" indent="-171450" algn="l">
                        <a:buFont typeface="Wingdings" panose="05000000000000000000" pitchFamily="2" charset="2"/>
                        <a:buChar char="§"/>
                      </a:pPr>
                      <a:r>
                        <a:rPr lang="lt-LT" sz="1200" b="1" kern="1200" dirty="0">
                          <a:solidFill>
                            <a:schemeClr val="dk1"/>
                          </a:solidFill>
                          <a:effectLst/>
                          <a:latin typeface="Arial" panose="020B0604020202020204" pitchFamily="34" charset="0"/>
                          <a:ea typeface="+mn-ea"/>
                          <a:cs typeface="Arial" panose="020B0604020202020204" pitchFamily="34" charset="0"/>
                        </a:rPr>
                        <a:t>Plėtoti socialinių paslaugų įstaigų senyvo amžiaus asmenims infrastruktūrą bendruomenėje </a:t>
                      </a:r>
                      <a:r>
                        <a:rPr lang="lt-LT" sz="1200" b="0" i="1" kern="1200" dirty="0">
                          <a:solidFill>
                            <a:schemeClr val="dk1"/>
                          </a:solidFill>
                          <a:effectLst/>
                          <a:latin typeface="Arial" panose="020B0604020202020204" pitchFamily="34" charset="0"/>
                          <a:ea typeface="+mn-ea"/>
                          <a:cs typeface="Arial" panose="020B0604020202020204" pitchFamily="34" charset="0"/>
                        </a:rPr>
                        <a:t>(4.10)</a:t>
                      </a:r>
                      <a:endParaRPr lang="lt-LT" sz="1200" b="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44.986.511</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a:effectLst/>
                          <a:latin typeface="Arial" panose="020B0604020202020204" pitchFamily="34" charset="0"/>
                          <a:ea typeface="Calibri" panose="020F0502020204030204" pitchFamily="34" charset="0"/>
                          <a:cs typeface="Arial" panose="020B0604020202020204" pitchFamily="34" charset="0"/>
                        </a:rPr>
                        <a:t>40.402.955</a:t>
                      </a:r>
                      <a:endParaRPr lang="lt-LT" sz="12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200" b="1">
                          <a:effectLst/>
                          <a:latin typeface="Arial" panose="020B0604020202020204" pitchFamily="34" charset="0"/>
                          <a:ea typeface="Calibri" panose="020F0502020204030204" pitchFamily="34" charset="0"/>
                          <a:cs typeface="Arial" panose="020B0604020202020204" pitchFamily="34" charset="0"/>
                        </a:rPr>
                        <a:t> </a:t>
                      </a:r>
                      <a:endParaRPr lang="lt-LT"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4.583.556</a:t>
                      </a:r>
                      <a:endParaRPr lang="lt-LT"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lt-LT"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191266284"/>
                  </a:ext>
                </a:extLst>
              </a:tr>
              <a:tr h="387865">
                <a:tc vMerge="1">
                  <a:txBody>
                    <a:bodyPr/>
                    <a:lstStyle/>
                    <a:p>
                      <a:endParaRPr lang="lt-LT"/>
                    </a:p>
                  </a:txBody>
                  <a:tcPr/>
                </a:tc>
                <a:tc>
                  <a:txBody>
                    <a:bodyPr/>
                    <a:lstStyle/>
                    <a:p>
                      <a:pPr marL="0" indent="0" algn="r">
                        <a:buFont typeface="Wingdings" panose="05000000000000000000" pitchFamily="2" charset="2"/>
                        <a:buNone/>
                      </a:pPr>
                      <a:r>
                        <a:rPr lang="lt-LT" sz="1200" b="1" i="0" dirty="0">
                          <a:latin typeface="Arial" panose="020B0604020202020204" pitchFamily="34" charset="0"/>
                          <a:cs typeface="Arial" panose="020B0604020202020204" pitchFamily="34" charset="0"/>
                        </a:rPr>
                        <a:t>Iš viso:</a:t>
                      </a:r>
                    </a:p>
                  </a:txBody>
                  <a:tcPr>
                    <a:solidFill>
                      <a:schemeClr val="accent5">
                        <a:lumMod val="20000"/>
                        <a:lumOff val="80000"/>
                      </a:schemeClr>
                    </a:solidFill>
                  </a:tcPr>
                </a:tc>
                <a:tc>
                  <a:txBody>
                    <a:bodyPr/>
                    <a:lstStyle/>
                    <a:p>
                      <a:pPr algn="ctr">
                        <a:lnSpc>
                          <a:spcPct val="107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260.189.503</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228.122.266</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tc>
                  <a:txBody>
                    <a:bodyPr/>
                    <a:lstStyle/>
                    <a:p>
                      <a:pPr algn="ctr">
                        <a:lnSpc>
                          <a:spcPct val="107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32.067.237</a:t>
                      </a:r>
                      <a:endParaRPr lang="lt-LT"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725708785"/>
                  </a:ext>
                </a:extLst>
              </a:tr>
            </a:tbl>
          </a:graphicData>
        </a:graphic>
      </p:graphicFrame>
    </p:spTree>
    <p:extLst>
      <p:ext uri="{BB962C8B-B14F-4D97-AF65-F5344CB8AC3E}">
        <p14:creationId xmlns:p14="http://schemas.microsoft.com/office/powerpoint/2010/main" val="322363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0" y="195486"/>
            <a:ext cx="9144000" cy="504056"/>
          </a:xfrm>
          <a:prstGeom prst="rect">
            <a:avLst/>
          </a:prstGeom>
          <a:gradFill flip="none" rotWithShape="1">
            <a:gsLst>
              <a:gs pos="0">
                <a:schemeClr val="accent1"/>
              </a:gs>
              <a:gs pos="100000">
                <a:schemeClr val="accent2"/>
              </a:gs>
            </a:gsLst>
            <a:lin ang="4200000" scaled="0"/>
            <a:tileRect/>
          </a:gradFill>
          <a:ln>
            <a:noFill/>
          </a:ln>
          <a:effectLst>
            <a:outerShdw blurRad="101600"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Regioninė pažangos priemonė: BŪTINOSIOS SĄLYGOS</a:t>
            </a:r>
          </a:p>
        </p:txBody>
      </p:sp>
      <p:graphicFrame>
        <p:nvGraphicFramePr>
          <p:cNvPr id="4" name="Lentelė 6">
            <a:extLst>
              <a:ext uri="{FF2B5EF4-FFF2-40B4-BE49-F238E27FC236}">
                <a16:creationId xmlns:a16="http://schemas.microsoft.com/office/drawing/2014/main" id="{3B72187A-6072-402F-9309-4EB5DEE3532F}"/>
              </a:ext>
            </a:extLst>
          </p:cNvPr>
          <p:cNvGraphicFramePr>
            <a:graphicFrameLocks noGrp="1"/>
          </p:cNvGraphicFramePr>
          <p:nvPr>
            <p:extLst>
              <p:ext uri="{D42A27DB-BD31-4B8C-83A1-F6EECF244321}">
                <p14:modId xmlns:p14="http://schemas.microsoft.com/office/powerpoint/2010/main" val="1464251264"/>
              </p:ext>
            </p:extLst>
          </p:nvPr>
        </p:nvGraphicFramePr>
        <p:xfrm>
          <a:off x="323528" y="1059582"/>
          <a:ext cx="8532948" cy="3168351"/>
        </p:xfrm>
        <a:graphic>
          <a:graphicData uri="http://schemas.openxmlformats.org/drawingml/2006/table">
            <a:tbl>
              <a:tblPr firstRow="1" bandRow="1">
                <a:tableStyleId>{21E4AEA4-8DFA-4A89-87EB-49C32662AFE0}</a:tableStyleId>
              </a:tblPr>
              <a:tblGrid>
                <a:gridCol w="2376264">
                  <a:extLst>
                    <a:ext uri="{9D8B030D-6E8A-4147-A177-3AD203B41FA5}">
                      <a16:colId xmlns:a16="http://schemas.microsoft.com/office/drawing/2014/main" val="2612377367"/>
                    </a:ext>
                  </a:extLst>
                </a:gridCol>
                <a:gridCol w="6156684">
                  <a:extLst>
                    <a:ext uri="{9D8B030D-6E8A-4147-A177-3AD203B41FA5}">
                      <a16:colId xmlns:a16="http://schemas.microsoft.com/office/drawing/2014/main" val="3931673713"/>
                    </a:ext>
                  </a:extLst>
                </a:gridCol>
              </a:tblGrid>
              <a:tr h="626302">
                <a:tc>
                  <a:txBody>
                    <a:bodyPr/>
                    <a:lstStyle/>
                    <a:p>
                      <a:pPr algn="ctr"/>
                      <a:r>
                        <a:rPr lang="lt-LT" sz="1400" dirty="0">
                          <a:solidFill>
                            <a:schemeClr val="tx1"/>
                          </a:solidFill>
                          <a:latin typeface="Arial" panose="020B0604020202020204" pitchFamily="34" charset="0"/>
                          <a:cs typeface="Arial" panose="020B0604020202020204" pitchFamily="34" charset="0"/>
                        </a:rPr>
                        <a:t>Regioninė pažangos priemonė </a:t>
                      </a:r>
                    </a:p>
                  </a:txBody>
                  <a:tcPr anchor="ctr">
                    <a:solidFill>
                      <a:schemeClr val="accent4">
                        <a:lumMod val="20000"/>
                        <a:lumOff val="80000"/>
                      </a:schemeClr>
                    </a:solidFill>
                  </a:tcPr>
                </a:tc>
                <a:tc>
                  <a:txBody>
                    <a:bodyPr/>
                    <a:lstStyle/>
                    <a:p>
                      <a:pPr algn="ctr"/>
                      <a:r>
                        <a:rPr lang="lt-LT" sz="1400" dirty="0">
                          <a:solidFill>
                            <a:schemeClr val="tx1"/>
                          </a:solidFill>
                          <a:latin typeface="Arial" panose="020B0604020202020204" pitchFamily="34" charset="0"/>
                          <a:cs typeface="Arial" panose="020B0604020202020204" pitchFamily="34" charset="0"/>
                        </a:rPr>
                        <a:t>Būtinosios sąlygos </a:t>
                      </a:r>
                    </a:p>
                  </a:txBody>
                  <a:tcPr anchor="ctr">
                    <a:solidFill>
                      <a:schemeClr val="accent5">
                        <a:lumMod val="20000"/>
                        <a:lumOff val="80000"/>
                      </a:schemeClr>
                    </a:solidFill>
                  </a:tcPr>
                </a:tc>
                <a:extLst>
                  <a:ext uri="{0D108BD9-81ED-4DB2-BD59-A6C34878D82A}">
                    <a16:rowId xmlns:a16="http://schemas.microsoft.com/office/drawing/2014/main" val="2917575275"/>
                  </a:ext>
                </a:extLst>
              </a:tr>
              <a:tr h="1399969">
                <a:tc rowSpan="2">
                  <a:txBody>
                    <a:bodyPr/>
                    <a:lstStyle/>
                    <a:p>
                      <a:r>
                        <a:rPr lang="lt-LT" sz="1600" b="0" kern="1200" dirty="0">
                          <a:solidFill>
                            <a:schemeClr val="dk1"/>
                          </a:solidFill>
                          <a:effectLst/>
                          <a:latin typeface="Arial" panose="020B0604020202020204" pitchFamily="34" charset="0"/>
                          <a:ea typeface="+mn-ea"/>
                          <a:cs typeface="Arial" panose="020B0604020202020204" pitchFamily="34" charset="0"/>
                        </a:rPr>
                        <a:t>Sumažinti pažeidžiamų visuomenės grupių gerovės teritorinius skirtumus</a:t>
                      </a:r>
                      <a:endParaRPr lang="lt-LT" sz="1600" b="0" dirty="0">
                        <a:solidFill>
                          <a:schemeClr val="tx1"/>
                        </a:solidFill>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r>
                        <a:rPr lang="lt-LT" sz="1400" kern="1200" dirty="0">
                          <a:solidFill>
                            <a:schemeClr val="dk1"/>
                          </a:solidFill>
                          <a:effectLst/>
                          <a:latin typeface="Arial" panose="020B0604020202020204" pitchFamily="34" charset="0"/>
                          <a:ea typeface="+mn-ea"/>
                          <a:cs typeface="Arial" panose="020B0604020202020204" pitchFamily="34" charset="0"/>
                        </a:rPr>
                        <a:t>Patvirtintose regionų plėtros planų priemonėse yra </a:t>
                      </a:r>
                      <a:r>
                        <a:rPr lang="lt-LT" sz="1400" u="sng" kern="1200" dirty="0">
                          <a:solidFill>
                            <a:schemeClr val="dk1"/>
                          </a:solidFill>
                          <a:effectLst/>
                          <a:latin typeface="Arial" panose="020B0604020202020204" pitchFamily="34" charset="0"/>
                          <a:ea typeface="+mn-ea"/>
                          <a:cs typeface="Arial" panose="020B0604020202020204" pitchFamily="34" charset="0"/>
                        </a:rPr>
                        <a:t>numatytos veiklos, skirtos institucinės globos pertvarkai</a:t>
                      </a:r>
                      <a:r>
                        <a:rPr lang="lt-LT" sz="1400" u="none" kern="1200" dirty="0">
                          <a:solidFill>
                            <a:schemeClr val="dk1"/>
                          </a:solidFill>
                          <a:effectLst/>
                          <a:latin typeface="Arial" panose="020B0604020202020204" pitchFamily="34" charset="0"/>
                          <a:ea typeface="+mn-ea"/>
                          <a:cs typeface="Arial" panose="020B0604020202020204" pitchFamily="34" charset="0"/>
                        </a:rPr>
                        <a:t> įgyvendinti </a:t>
                      </a:r>
                      <a:r>
                        <a:rPr lang="lt-LT" sz="1400" kern="1200" dirty="0">
                          <a:solidFill>
                            <a:schemeClr val="dk1"/>
                          </a:solidFill>
                          <a:effectLst/>
                          <a:latin typeface="Arial" panose="020B0604020202020204" pitchFamily="34" charset="0"/>
                          <a:ea typeface="+mn-ea"/>
                          <a:cs typeface="Arial" panose="020B0604020202020204" pitchFamily="34" charset="0"/>
                        </a:rPr>
                        <a:t>ir iki 2022 m. liepos 1 d. yra parengti ir suderinti su SADM regioniniai socialinių paslaugų ir socialinių paslaugų infrastruktūros, reikalingos įgyvendinti institucinės globos pertvarką, žemėlapiai</a:t>
                      </a:r>
                      <a:endParaRPr lang="lt-LT" sz="1400" b="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250186561"/>
                  </a:ext>
                </a:extLst>
              </a:tr>
              <a:tr h="1142080">
                <a:tc vMerge="1">
                  <a:txBody>
                    <a:bodyPr/>
                    <a:lstStyle/>
                    <a:p>
                      <a:endParaRPr lang="lt-LT"/>
                    </a:p>
                  </a:txBody>
                  <a:tcPr/>
                </a:tc>
                <a:tc>
                  <a:txBody>
                    <a:bodyPr/>
                    <a:lstStyle/>
                    <a:p>
                      <a:r>
                        <a:rPr lang="lt-LT" sz="1400" kern="1200" dirty="0">
                          <a:solidFill>
                            <a:schemeClr val="dk1"/>
                          </a:solidFill>
                          <a:effectLst/>
                          <a:latin typeface="Arial" panose="020B0604020202020204" pitchFamily="34" charset="0"/>
                          <a:ea typeface="+mn-ea"/>
                          <a:cs typeface="Arial" panose="020B0604020202020204" pitchFamily="34" charset="0"/>
                        </a:rPr>
                        <a:t>Patvirtintose regionų plėtros planų priemonėse yra </a:t>
                      </a:r>
                      <a:r>
                        <a:rPr lang="lt-LT" sz="1400" u="sng" kern="1200" dirty="0">
                          <a:solidFill>
                            <a:schemeClr val="dk1"/>
                          </a:solidFill>
                          <a:effectLst/>
                          <a:latin typeface="Arial" panose="020B0604020202020204" pitchFamily="34" charset="0"/>
                          <a:ea typeface="+mn-ea"/>
                          <a:cs typeface="Arial" panose="020B0604020202020204" pitchFamily="34" charset="0"/>
                        </a:rPr>
                        <a:t>numatytos veiklos, skirtos socialinio būsto prieinamumui</a:t>
                      </a:r>
                      <a:r>
                        <a:rPr lang="lt-LT" sz="1400" kern="1200" dirty="0">
                          <a:solidFill>
                            <a:schemeClr val="dk1"/>
                          </a:solidFill>
                          <a:effectLst/>
                          <a:latin typeface="Arial" panose="020B0604020202020204" pitchFamily="34" charset="0"/>
                          <a:ea typeface="+mn-ea"/>
                          <a:cs typeface="Arial" panose="020B0604020202020204" pitchFamily="34" charset="0"/>
                        </a:rPr>
                        <a:t> didinti ir investicijomis užtikrinamas socialinio būsto prieinamumas neįgaliesiems bei gausioms šeimoms</a:t>
                      </a:r>
                      <a:endParaRPr lang="lt-LT" sz="1400" b="0" dirty="0">
                        <a:solidFill>
                          <a:schemeClr val="tx1"/>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643924947"/>
                  </a:ext>
                </a:extLst>
              </a:tr>
            </a:tbl>
          </a:graphicData>
        </a:graphic>
      </p:graphicFrame>
    </p:spTree>
    <p:extLst>
      <p:ext uri="{BB962C8B-B14F-4D97-AF65-F5344CB8AC3E}">
        <p14:creationId xmlns:p14="http://schemas.microsoft.com/office/powerpoint/2010/main" val="812493104"/>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13045</TotalTime>
  <Words>1056</Words>
  <Application>Microsoft Office PowerPoint</Application>
  <PresentationFormat>Demonstracija ekrane (16:9)</PresentationFormat>
  <Paragraphs>113</Paragraphs>
  <Slides>7</Slides>
  <Notes>6</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7</vt:i4>
      </vt:variant>
    </vt:vector>
  </HeadingPairs>
  <TitlesOfParts>
    <vt:vector size="12" baseType="lpstr">
      <vt:lpstr>Arial</vt:lpstr>
      <vt:lpstr>Calibri</vt:lpstr>
      <vt:lpstr>Trebuchet MS</vt:lpstr>
      <vt:lpstr>Wingdings</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Lingailė Biliūnaitė</cp:lastModifiedBy>
  <cp:revision>254</cp:revision>
  <dcterms:created xsi:type="dcterms:W3CDTF">2018-02-01T08:00:04Z</dcterms:created>
  <dcterms:modified xsi:type="dcterms:W3CDTF">2021-11-11T09:52:52Z</dcterms:modified>
</cp:coreProperties>
</file>